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2" r:id="rId1"/>
    <p:sldMasterId id="2147483824" r:id="rId2"/>
    <p:sldMasterId id="2147483837" r:id="rId3"/>
    <p:sldMasterId id="2147483854" r:id="rId4"/>
  </p:sldMasterIdLst>
  <p:notesMasterIdLst>
    <p:notesMasterId r:id="rId81"/>
  </p:notesMasterIdLst>
  <p:handoutMasterIdLst>
    <p:handoutMasterId r:id="rId82"/>
  </p:handoutMasterIdLst>
  <p:sldIdLst>
    <p:sldId id="392" r:id="rId5"/>
    <p:sldId id="624" r:id="rId6"/>
    <p:sldId id="583" r:id="rId7"/>
    <p:sldId id="584" r:id="rId8"/>
    <p:sldId id="585" r:id="rId9"/>
    <p:sldId id="586" r:id="rId10"/>
    <p:sldId id="456" r:id="rId11"/>
    <p:sldId id="453" r:id="rId12"/>
    <p:sldId id="454" r:id="rId13"/>
    <p:sldId id="625" r:id="rId14"/>
    <p:sldId id="4658" r:id="rId15"/>
    <p:sldId id="307" r:id="rId16"/>
    <p:sldId id="309" r:id="rId17"/>
    <p:sldId id="264" r:id="rId18"/>
    <p:sldId id="629" r:id="rId19"/>
    <p:sldId id="4653" r:id="rId20"/>
    <p:sldId id="313" r:id="rId21"/>
    <p:sldId id="4642" r:id="rId22"/>
    <p:sldId id="4657" r:id="rId23"/>
    <p:sldId id="4650" r:id="rId24"/>
    <p:sldId id="286" r:id="rId25"/>
    <p:sldId id="4648" r:id="rId26"/>
    <p:sldId id="4654" r:id="rId27"/>
    <p:sldId id="266" r:id="rId28"/>
    <p:sldId id="626" r:id="rId29"/>
    <p:sldId id="590" r:id="rId30"/>
    <p:sldId id="591" r:id="rId31"/>
    <p:sldId id="258" r:id="rId32"/>
    <p:sldId id="4659" r:id="rId33"/>
    <p:sldId id="288" r:id="rId34"/>
    <p:sldId id="4660" r:id="rId35"/>
    <p:sldId id="287" r:id="rId36"/>
    <p:sldId id="292" r:id="rId37"/>
    <p:sldId id="609" r:id="rId38"/>
    <p:sldId id="291" r:id="rId39"/>
    <p:sldId id="610" r:id="rId40"/>
    <p:sldId id="613" r:id="rId41"/>
    <p:sldId id="272" r:id="rId42"/>
    <p:sldId id="632" r:id="rId43"/>
    <p:sldId id="631" r:id="rId44"/>
    <p:sldId id="4655" r:id="rId45"/>
    <p:sldId id="4656" r:id="rId46"/>
    <p:sldId id="263" r:id="rId47"/>
    <p:sldId id="616" r:id="rId48"/>
    <p:sldId id="301" r:id="rId49"/>
    <p:sldId id="614" r:id="rId50"/>
    <p:sldId id="615" r:id="rId51"/>
    <p:sldId id="617" r:id="rId52"/>
    <p:sldId id="331" r:id="rId53"/>
    <p:sldId id="304" r:id="rId54"/>
    <p:sldId id="619" r:id="rId55"/>
    <p:sldId id="596" r:id="rId56"/>
    <p:sldId id="597" r:id="rId57"/>
    <p:sldId id="280" r:id="rId58"/>
    <p:sldId id="310" r:id="rId59"/>
    <p:sldId id="261" r:id="rId60"/>
    <p:sldId id="311" r:id="rId61"/>
    <p:sldId id="262" r:id="rId62"/>
    <p:sldId id="317" r:id="rId63"/>
    <p:sldId id="628" r:id="rId64"/>
    <p:sldId id="319" r:id="rId65"/>
    <p:sldId id="318" r:id="rId66"/>
    <p:sldId id="601" r:id="rId67"/>
    <p:sldId id="602" r:id="rId68"/>
    <p:sldId id="278" r:id="rId69"/>
    <p:sldId id="323" r:id="rId70"/>
    <p:sldId id="322" r:id="rId71"/>
    <p:sldId id="267" r:id="rId72"/>
    <p:sldId id="324" r:id="rId73"/>
    <p:sldId id="325" r:id="rId74"/>
    <p:sldId id="603" r:id="rId75"/>
    <p:sldId id="620" r:id="rId76"/>
    <p:sldId id="605" r:id="rId77"/>
    <p:sldId id="621" r:id="rId78"/>
    <p:sldId id="607" r:id="rId79"/>
    <p:sldId id="529" r:id="rId80"/>
  </p:sldIdLst>
  <p:sldSz cx="12192000" cy="6858000"/>
  <p:notesSz cx="7315200" cy="9601200"/>
  <p:custDataLst>
    <p:tags r:id="rId83"/>
  </p:custDataLst>
  <p:defaultTextStyle>
    <a:defPPr>
      <a:defRPr lang="en-US"/>
    </a:defPPr>
    <a:lvl1pPr algn="l" rtl="0" eaLnBrk="0" fontAlgn="base" hangingPunct="0">
      <a:spcBef>
        <a:spcPct val="0"/>
      </a:spcBef>
      <a:spcAft>
        <a:spcPct val="0"/>
      </a:spcAft>
      <a:defRPr sz="96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96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96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96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96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96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96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96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96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FF"/>
    <a:srgbClr val="CC00FF"/>
    <a:srgbClr val="FFFFCC"/>
    <a:srgbClr val="0000FF"/>
    <a:srgbClr val="0000CC"/>
    <a:srgbClr val="CC3300"/>
    <a:srgbClr val="663300"/>
    <a:srgbClr val="006600"/>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94660"/>
  </p:normalViewPr>
  <p:slideViewPr>
    <p:cSldViewPr>
      <p:cViewPr>
        <p:scale>
          <a:sx n="100" d="100"/>
          <a:sy n="100" d="100"/>
        </p:scale>
        <p:origin x="730" y="149"/>
      </p:cViewPr>
      <p:guideLst>
        <p:guide orient="horz" pos="2160"/>
        <p:guide pos="3840"/>
      </p:guideLst>
    </p:cSldViewPr>
  </p:slideViewPr>
  <p:notesTextViewPr>
    <p:cViewPr>
      <p:scale>
        <a:sx n="100" d="100"/>
        <a:sy n="100" d="100"/>
      </p:scale>
      <p:origin x="0" y="0"/>
    </p:cViewPr>
  </p:notesTextViewPr>
  <p:notesViewPr>
    <p:cSldViewPr>
      <p:cViewPr varScale="1">
        <p:scale>
          <a:sx n="83" d="100"/>
          <a:sy n="83" d="100"/>
        </p:scale>
        <p:origin x="3720" y="8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2" name="Rectangle 4">
            <a:extLst>
              <a:ext uri="{FF2B5EF4-FFF2-40B4-BE49-F238E27FC236}">
                <a16:creationId xmlns:a16="http://schemas.microsoft.com/office/drawing/2014/main" id="{3140BB37-BA2E-4809-AFC1-11332F8F79BE}"/>
              </a:ext>
            </a:extLst>
          </p:cNvPr>
          <p:cNvSpPr>
            <a:spLocks noGrp="1" noChangeArrowheads="1"/>
          </p:cNvSpPr>
          <p:nvPr>
            <p:ph type="ftr" sz="quarter" idx="2"/>
          </p:nvPr>
        </p:nvSpPr>
        <p:spPr bwMode="auto">
          <a:xfrm>
            <a:off x="0" y="9119474"/>
            <a:ext cx="3169920" cy="480060"/>
          </a:xfrm>
          <a:prstGeom prst="rect">
            <a:avLst/>
          </a:prstGeom>
          <a:noFill/>
          <a:ln>
            <a:noFill/>
          </a:ln>
          <a:effectLst/>
        </p:spPr>
        <p:txBody>
          <a:bodyPr vert="horz" wrap="square" lIns="96661" tIns="48331" rIns="96661" bIns="48331" numCol="1" anchor="b" anchorCtr="0" compatLnSpc="1">
            <a:prstTxWarp prst="textNoShape">
              <a:avLst/>
            </a:prstTxWarp>
          </a:bodyPr>
          <a:lstStyle>
            <a:lvl1pPr eaLnBrk="1" hangingPunct="1">
              <a:defRPr sz="1300"/>
            </a:lvl1pPr>
          </a:lstStyle>
          <a:p>
            <a:pPr>
              <a:defRPr/>
            </a:pPr>
            <a:r>
              <a:rPr lang="en-US" dirty="0"/>
              <a:t>Sugar Land Bible Church</a:t>
            </a:r>
          </a:p>
        </p:txBody>
      </p:sp>
      <p:sp>
        <p:nvSpPr>
          <p:cNvPr id="68613" name="Rectangle 5">
            <a:extLst>
              <a:ext uri="{FF2B5EF4-FFF2-40B4-BE49-F238E27FC236}">
                <a16:creationId xmlns:a16="http://schemas.microsoft.com/office/drawing/2014/main" id="{3FA7C554-7BA3-4A7C-8E40-35F48CB8F0ED}"/>
              </a:ext>
            </a:extLst>
          </p:cNvPr>
          <p:cNvSpPr>
            <a:spLocks noGrp="1" noChangeArrowheads="1"/>
          </p:cNvSpPr>
          <p:nvPr>
            <p:ph type="sldNum" sz="quarter" idx="3"/>
          </p:nvPr>
        </p:nvSpPr>
        <p:spPr bwMode="auto">
          <a:xfrm>
            <a:off x="4143587" y="9119474"/>
            <a:ext cx="3169920" cy="480060"/>
          </a:xfrm>
          <a:prstGeom prst="rect">
            <a:avLst/>
          </a:prstGeom>
          <a:noFill/>
          <a:ln>
            <a:noFill/>
          </a:ln>
          <a:effectLst/>
        </p:spPr>
        <p:txBody>
          <a:bodyPr vert="horz" wrap="square" lIns="96661" tIns="48331" rIns="96661" bIns="48331" numCol="1" anchor="b" anchorCtr="0" compatLnSpc="1">
            <a:prstTxWarp prst="textNoShape">
              <a:avLst/>
            </a:prstTxWarp>
          </a:bodyPr>
          <a:lstStyle>
            <a:lvl1pPr algn="r" eaLnBrk="1" hangingPunct="1">
              <a:defRPr sz="1300" smtClean="0"/>
            </a:lvl1pPr>
          </a:lstStyle>
          <a:p>
            <a:pPr>
              <a:defRPr/>
            </a:pPr>
            <a:fld id="{8019D936-14E9-4255-AD5B-32C550DE1C5B}" type="slidenum">
              <a:rPr lang="en-US" altLang="en-US"/>
              <a:pPr>
                <a:defRPr/>
              </a:pPr>
              <a:t>‹#›</a:t>
            </a:fld>
            <a:endParaRPr lang="en-US" altLang="en-US"/>
          </a:p>
        </p:txBody>
      </p:sp>
      <p:sp>
        <p:nvSpPr>
          <p:cNvPr id="2" name="Header Placeholder 1">
            <a:extLst>
              <a:ext uri="{FF2B5EF4-FFF2-40B4-BE49-F238E27FC236}">
                <a16:creationId xmlns:a16="http://schemas.microsoft.com/office/drawing/2014/main" id="{7D66B397-3372-2014-B5C4-07B0DEF55CB3}"/>
              </a:ext>
            </a:extLst>
          </p:cNvPr>
          <p:cNvSpPr>
            <a:spLocks noGrp="1"/>
          </p:cNvSpPr>
          <p:nvPr>
            <p:ph type="hdr" sz="quarter"/>
          </p:nvPr>
        </p:nvSpPr>
        <p:spPr>
          <a:xfrm>
            <a:off x="1977887" y="185243"/>
            <a:ext cx="3847109" cy="1018838"/>
          </a:xfrm>
          <a:prstGeom prst="rect">
            <a:avLst/>
          </a:prstGeom>
        </p:spPr>
        <p:txBody>
          <a:bodyPr vert="horz" lIns="114182" tIns="57092" rIns="114182" bIns="57092" rtlCol="0"/>
          <a:lstStyle>
            <a:lvl1pPr algn="l">
              <a:defRPr sz="1600"/>
            </a:lvl1pPr>
          </a:lstStyle>
          <a:p>
            <a:pPr algn="ctr"/>
            <a:r>
              <a:rPr lang="en-US" sz="1800" dirty="0">
                <a:latin typeface="+mn-lt"/>
              </a:rPr>
              <a:t>Dr. Jim McGowan</a:t>
            </a:r>
          </a:p>
          <a:p>
            <a:pPr algn="ctr"/>
            <a:r>
              <a:rPr lang="en-US" sz="1800" dirty="0">
                <a:latin typeface="+mn-lt"/>
              </a:rPr>
              <a:t>Law &amp; Grace: Session 35</a:t>
            </a:r>
          </a:p>
          <a:p>
            <a:pPr algn="ctr"/>
            <a:r>
              <a:rPr lang="en-US" sz="1800" dirty="0">
                <a:latin typeface="+mn-lt"/>
              </a:rPr>
              <a:t>10-16-2022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E5E4AF4A-9455-494F-A6F2-8F8392AF964A}"/>
              </a:ext>
            </a:extLst>
          </p:cNvPr>
          <p:cNvSpPr>
            <a:spLocks noGrp="1" noChangeArrowheads="1"/>
          </p:cNvSpPr>
          <p:nvPr>
            <p:ph type="hdr" sz="quarter"/>
          </p:nvPr>
        </p:nvSpPr>
        <p:spPr bwMode="auto">
          <a:xfrm>
            <a:off x="0" y="0"/>
            <a:ext cx="3169920" cy="480060"/>
          </a:xfrm>
          <a:prstGeom prst="rect">
            <a:avLst/>
          </a:prstGeom>
          <a:noFill/>
          <a:ln>
            <a:noFill/>
          </a:ln>
          <a:effectLst/>
        </p:spPr>
        <p:txBody>
          <a:bodyPr vert="horz" wrap="square" lIns="96661" tIns="48331" rIns="96661" bIns="48331" numCol="1" anchor="t" anchorCtr="0" compatLnSpc="1">
            <a:prstTxWarp prst="textNoShape">
              <a:avLst/>
            </a:prstTxWarp>
          </a:bodyPr>
          <a:lstStyle>
            <a:lvl1pPr eaLnBrk="1" hangingPunct="1">
              <a:defRPr sz="1300"/>
            </a:lvl1pPr>
          </a:lstStyle>
          <a:p>
            <a:pPr>
              <a:defRPr/>
            </a:pPr>
            <a:endParaRPr lang="en-US" altLang="en-US"/>
          </a:p>
        </p:txBody>
      </p:sp>
      <p:sp>
        <p:nvSpPr>
          <p:cNvPr id="4099" name="Rectangle 3">
            <a:extLst>
              <a:ext uri="{FF2B5EF4-FFF2-40B4-BE49-F238E27FC236}">
                <a16:creationId xmlns:a16="http://schemas.microsoft.com/office/drawing/2014/main" id="{31AEE369-F586-4964-8A2B-98ECE960D7AA}"/>
              </a:ext>
            </a:extLst>
          </p:cNvPr>
          <p:cNvSpPr>
            <a:spLocks noGrp="1" noChangeArrowheads="1"/>
          </p:cNvSpPr>
          <p:nvPr>
            <p:ph type="dt" idx="1"/>
          </p:nvPr>
        </p:nvSpPr>
        <p:spPr bwMode="auto">
          <a:xfrm>
            <a:off x="4143587" y="0"/>
            <a:ext cx="3169920" cy="480060"/>
          </a:xfrm>
          <a:prstGeom prst="rect">
            <a:avLst/>
          </a:prstGeom>
          <a:noFill/>
          <a:ln>
            <a:noFill/>
          </a:ln>
          <a:effectLst/>
        </p:spPr>
        <p:txBody>
          <a:bodyPr vert="horz" wrap="square" lIns="96661" tIns="48331" rIns="96661" bIns="48331" numCol="1" anchor="t" anchorCtr="0" compatLnSpc="1">
            <a:prstTxWarp prst="textNoShape">
              <a:avLst/>
            </a:prstTxWarp>
          </a:bodyPr>
          <a:lstStyle>
            <a:lvl1pPr algn="r" eaLnBrk="1" hangingPunct="1">
              <a:defRPr sz="1300"/>
            </a:lvl1pPr>
          </a:lstStyle>
          <a:p>
            <a:pPr>
              <a:defRPr/>
            </a:pPr>
            <a:endParaRPr lang="en-US" altLang="en-US"/>
          </a:p>
        </p:txBody>
      </p:sp>
      <p:sp>
        <p:nvSpPr>
          <p:cNvPr id="9220" name="Rectangle 4">
            <a:extLst>
              <a:ext uri="{FF2B5EF4-FFF2-40B4-BE49-F238E27FC236}">
                <a16:creationId xmlns:a16="http://schemas.microsoft.com/office/drawing/2014/main" id="{EC3614DA-E30C-4FA1-93A4-BC8A365E2DF6}"/>
              </a:ext>
            </a:extLst>
          </p:cNvPr>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a:extLst>
              <a:ext uri="{FF2B5EF4-FFF2-40B4-BE49-F238E27FC236}">
                <a16:creationId xmlns:a16="http://schemas.microsoft.com/office/drawing/2014/main" id="{9E410FAA-86FE-42CA-A9E8-5B63C23A333A}"/>
              </a:ext>
            </a:extLst>
          </p:cNvPr>
          <p:cNvSpPr>
            <a:spLocks noGrp="1" noChangeArrowheads="1"/>
          </p:cNvSpPr>
          <p:nvPr>
            <p:ph type="body" sz="quarter" idx="3"/>
          </p:nvPr>
        </p:nvSpPr>
        <p:spPr bwMode="auto">
          <a:xfrm>
            <a:off x="731520" y="4560570"/>
            <a:ext cx="5852160" cy="4320540"/>
          </a:xfrm>
          <a:prstGeom prst="rect">
            <a:avLst/>
          </a:prstGeom>
          <a:noFill/>
          <a:ln>
            <a:noFill/>
          </a:ln>
          <a:effectLst/>
        </p:spPr>
        <p:txBody>
          <a:bodyPr vert="horz" wrap="square" lIns="96661" tIns="48331" rIns="96661" bIns="48331"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102" name="Rectangle 6">
            <a:extLst>
              <a:ext uri="{FF2B5EF4-FFF2-40B4-BE49-F238E27FC236}">
                <a16:creationId xmlns:a16="http://schemas.microsoft.com/office/drawing/2014/main" id="{3B25E505-A0C7-4D25-8763-5606EB92823F}"/>
              </a:ext>
            </a:extLst>
          </p:cNvPr>
          <p:cNvSpPr>
            <a:spLocks noGrp="1" noChangeArrowheads="1"/>
          </p:cNvSpPr>
          <p:nvPr>
            <p:ph type="ftr" sz="quarter" idx="4"/>
          </p:nvPr>
        </p:nvSpPr>
        <p:spPr bwMode="auto">
          <a:xfrm>
            <a:off x="0" y="9119474"/>
            <a:ext cx="3169920" cy="480060"/>
          </a:xfrm>
          <a:prstGeom prst="rect">
            <a:avLst/>
          </a:prstGeom>
          <a:noFill/>
          <a:ln>
            <a:noFill/>
          </a:ln>
          <a:effectLst/>
        </p:spPr>
        <p:txBody>
          <a:bodyPr vert="horz" wrap="square" lIns="96661" tIns="48331" rIns="96661" bIns="48331" numCol="1" anchor="b" anchorCtr="0" compatLnSpc="1">
            <a:prstTxWarp prst="textNoShape">
              <a:avLst/>
            </a:prstTxWarp>
          </a:bodyPr>
          <a:lstStyle>
            <a:lvl1pPr eaLnBrk="1" hangingPunct="1">
              <a:defRPr sz="1300"/>
            </a:lvl1pPr>
          </a:lstStyle>
          <a:p>
            <a:pPr>
              <a:defRPr/>
            </a:pPr>
            <a:endParaRPr lang="en-US" altLang="en-US"/>
          </a:p>
        </p:txBody>
      </p:sp>
      <p:sp>
        <p:nvSpPr>
          <p:cNvPr id="4103" name="Rectangle 7">
            <a:extLst>
              <a:ext uri="{FF2B5EF4-FFF2-40B4-BE49-F238E27FC236}">
                <a16:creationId xmlns:a16="http://schemas.microsoft.com/office/drawing/2014/main" id="{2A10AC3E-8C20-4DFE-AFFB-3C6E4F80CF40}"/>
              </a:ext>
            </a:extLst>
          </p:cNvPr>
          <p:cNvSpPr>
            <a:spLocks noGrp="1" noChangeArrowheads="1"/>
          </p:cNvSpPr>
          <p:nvPr>
            <p:ph type="sldNum" sz="quarter" idx="5"/>
          </p:nvPr>
        </p:nvSpPr>
        <p:spPr bwMode="auto">
          <a:xfrm>
            <a:off x="4143587" y="9119474"/>
            <a:ext cx="3169920" cy="480060"/>
          </a:xfrm>
          <a:prstGeom prst="rect">
            <a:avLst/>
          </a:prstGeom>
          <a:noFill/>
          <a:ln>
            <a:noFill/>
          </a:ln>
          <a:effectLst/>
        </p:spPr>
        <p:txBody>
          <a:bodyPr vert="horz" wrap="square" lIns="96661" tIns="48331" rIns="96661" bIns="48331" numCol="1" anchor="b" anchorCtr="0" compatLnSpc="1">
            <a:prstTxWarp prst="textNoShape">
              <a:avLst/>
            </a:prstTxWarp>
          </a:bodyPr>
          <a:lstStyle>
            <a:lvl1pPr algn="r" eaLnBrk="1" hangingPunct="1">
              <a:defRPr sz="1300" smtClean="0"/>
            </a:lvl1pPr>
          </a:lstStyle>
          <a:p>
            <a:pPr>
              <a:defRPr/>
            </a:pPr>
            <a:fld id="{9525F24B-4A35-4A07-BD49-A5A02C31DC5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443B6B6F-2BD3-47C8-93B0-F61B383EE970}"/>
              </a:ext>
            </a:extLst>
          </p:cNvPr>
          <p:cNvSpPr>
            <a:spLocks noGrp="1" noRot="1" noChangeAspect="1" noChangeArrowheads="1" noTextEdit="1"/>
          </p:cNvSpPr>
          <p:nvPr>
            <p:ph type="sldImg"/>
          </p:nvPr>
        </p:nvSpPr>
        <p:spPr>
          <a:xfrm>
            <a:off x="457200" y="720725"/>
            <a:ext cx="6400800" cy="3600450"/>
          </a:xfrm>
          <a:ln/>
        </p:spPr>
      </p:sp>
      <p:sp>
        <p:nvSpPr>
          <p:cNvPr id="12291" name="Notes Placeholder 2">
            <a:extLst>
              <a:ext uri="{FF2B5EF4-FFF2-40B4-BE49-F238E27FC236}">
                <a16:creationId xmlns:a16="http://schemas.microsoft.com/office/drawing/2014/main" id="{54FFFD1C-6EDA-4BCB-9431-6EBFC91DC69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2292" name="Slide Number Placeholder 3">
            <a:extLst>
              <a:ext uri="{FF2B5EF4-FFF2-40B4-BE49-F238E27FC236}">
                <a16:creationId xmlns:a16="http://schemas.microsoft.com/office/drawing/2014/main" id="{5CE1A1C8-5477-46F5-8F20-6C98FB76A2F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1020313">
              <a:spcBef>
                <a:spcPct val="30000"/>
              </a:spcBef>
              <a:defRPr sz="1300">
                <a:solidFill>
                  <a:schemeClr val="tx1"/>
                </a:solidFill>
                <a:latin typeface="Arial" panose="020B0604020202020204" pitchFamily="34" charset="0"/>
                <a:cs typeface="Arial" panose="020B0604020202020204" pitchFamily="34" charset="0"/>
              </a:defRPr>
            </a:lvl1pPr>
            <a:lvl2pPr marL="980037" indent="-375905" defTabSz="1020313">
              <a:spcBef>
                <a:spcPct val="30000"/>
              </a:spcBef>
              <a:defRPr sz="1300">
                <a:solidFill>
                  <a:schemeClr val="tx1"/>
                </a:solidFill>
                <a:latin typeface="Arial" panose="020B0604020202020204" pitchFamily="34" charset="0"/>
                <a:cs typeface="Arial" panose="020B0604020202020204" pitchFamily="34" charset="0"/>
              </a:defRPr>
            </a:lvl2pPr>
            <a:lvl3pPr marL="1508654" indent="-300389" defTabSz="1020313">
              <a:spcBef>
                <a:spcPct val="30000"/>
              </a:spcBef>
              <a:defRPr sz="1300">
                <a:solidFill>
                  <a:schemeClr val="tx1"/>
                </a:solidFill>
                <a:latin typeface="Arial" panose="020B0604020202020204" pitchFamily="34" charset="0"/>
                <a:cs typeface="Arial" panose="020B0604020202020204" pitchFamily="34" charset="0"/>
              </a:defRPr>
            </a:lvl3pPr>
            <a:lvl4pPr marL="2111108" indent="-300389" defTabSz="1020313">
              <a:spcBef>
                <a:spcPct val="30000"/>
              </a:spcBef>
              <a:defRPr sz="1300">
                <a:solidFill>
                  <a:schemeClr val="tx1"/>
                </a:solidFill>
                <a:latin typeface="Arial" panose="020B0604020202020204" pitchFamily="34" charset="0"/>
                <a:cs typeface="Arial" panose="020B0604020202020204" pitchFamily="34" charset="0"/>
              </a:defRPr>
            </a:lvl4pPr>
            <a:lvl5pPr marL="2715241" indent="-300389" defTabSz="1020313">
              <a:spcBef>
                <a:spcPct val="30000"/>
              </a:spcBef>
              <a:defRPr sz="1300">
                <a:solidFill>
                  <a:schemeClr val="tx1"/>
                </a:solidFill>
                <a:latin typeface="Arial" panose="020B0604020202020204" pitchFamily="34" charset="0"/>
                <a:cs typeface="Arial" panose="020B0604020202020204" pitchFamily="34" charset="0"/>
              </a:defRPr>
            </a:lvl5pPr>
            <a:lvl6pPr marL="3198547"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681853"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4165159"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648465"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73DA5DB8-7B2E-460E-AF0E-58CDC04F6540}" type="slidenum">
              <a:rPr lang="en-US" altLang="en-US" sz="1700">
                <a:solidFill>
                  <a:srgbClr val="000000"/>
                </a:solidFill>
                <a:latin typeface="Calibri" panose="020F0502020204030204" pitchFamily="34" charset="0"/>
                <a:cs typeface="Calibri" panose="020F0502020204030204" pitchFamily="34" charset="0"/>
              </a:rPr>
              <a:pPr>
                <a:spcBef>
                  <a:spcPct val="0"/>
                </a:spcBef>
              </a:pPr>
              <a:t>1</a:t>
            </a:fld>
            <a:endParaRPr lang="en-US" altLang="en-US" sz="1700">
              <a:solidFill>
                <a:srgbClr val="000000"/>
              </a:solidFill>
              <a:latin typeface="Calibri" panose="020F0502020204030204" pitchFamily="34" charset="0"/>
              <a:cs typeface="Calibri" panose="020F0502020204030204" pitchFamily="34" charset="0"/>
            </a:endParaRPr>
          </a:p>
        </p:txBody>
      </p:sp>
      <p:sp>
        <p:nvSpPr>
          <p:cNvPr id="12293" name="Footer Placeholder 4">
            <a:extLst>
              <a:ext uri="{FF2B5EF4-FFF2-40B4-BE49-F238E27FC236}">
                <a16:creationId xmlns:a16="http://schemas.microsoft.com/office/drawing/2014/main" id="{D7831455-CD93-4EE2-A4EB-0271CBA10565}"/>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1020313">
              <a:spcBef>
                <a:spcPct val="30000"/>
              </a:spcBef>
              <a:defRPr sz="1300">
                <a:solidFill>
                  <a:schemeClr val="tx1"/>
                </a:solidFill>
                <a:latin typeface="Arial" panose="020B0604020202020204" pitchFamily="34" charset="0"/>
                <a:cs typeface="Arial" panose="020B0604020202020204" pitchFamily="34" charset="0"/>
              </a:defRPr>
            </a:lvl1pPr>
            <a:lvl2pPr marL="980037" indent="-375905" defTabSz="1020313">
              <a:spcBef>
                <a:spcPct val="30000"/>
              </a:spcBef>
              <a:defRPr sz="1300">
                <a:solidFill>
                  <a:schemeClr val="tx1"/>
                </a:solidFill>
                <a:latin typeface="Arial" panose="020B0604020202020204" pitchFamily="34" charset="0"/>
                <a:cs typeface="Arial" panose="020B0604020202020204" pitchFamily="34" charset="0"/>
              </a:defRPr>
            </a:lvl2pPr>
            <a:lvl3pPr marL="1508654" indent="-300389" defTabSz="1020313">
              <a:spcBef>
                <a:spcPct val="30000"/>
              </a:spcBef>
              <a:defRPr sz="1300">
                <a:solidFill>
                  <a:schemeClr val="tx1"/>
                </a:solidFill>
                <a:latin typeface="Arial" panose="020B0604020202020204" pitchFamily="34" charset="0"/>
                <a:cs typeface="Arial" panose="020B0604020202020204" pitchFamily="34" charset="0"/>
              </a:defRPr>
            </a:lvl3pPr>
            <a:lvl4pPr marL="2111108" indent="-300389" defTabSz="1020313">
              <a:spcBef>
                <a:spcPct val="30000"/>
              </a:spcBef>
              <a:defRPr sz="1300">
                <a:solidFill>
                  <a:schemeClr val="tx1"/>
                </a:solidFill>
                <a:latin typeface="Arial" panose="020B0604020202020204" pitchFamily="34" charset="0"/>
                <a:cs typeface="Arial" panose="020B0604020202020204" pitchFamily="34" charset="0"/>
              </a:defRPr>
            </a:lvl4pPr>
            <a:lvl5pPr marL="2715241" indent="-300389" defTabSz="1020313">
              <a:spcBef>
                <a:spcPct val="30000"/>
              </a:spcBef>
              <a:defRPr sz="1300">
                <a:solidFill>
                  <a:schemeClr val="tx1"/>
                </a:solidFill>
                <a:latin typeface="Arial" panose="020B0604020202020204" pitchFamily="34" charset="0"/>
                <a:cs typeface="Arial" panose="020B0604020202020204" pitchFamily="34" charset="0"/>
              </a:defRPr>
            </a:lvl5pPr>
            <a:lvl6pPr marL="3198547"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681853"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4165159"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648465"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z="1700">
                <a:solidFill>
                  <a:srgbClr val="000000"/>
                </a:solidFill>
                <a:latin typeface="Calibri" panose="020F0502020204030204" pitchFamily="34" charset="0"/>
                <a:cs typeface="Calibri" panose="020F0502020204030204" pitchFamily="34" charset="0"/>
              </a:rPr>
              <a:t>Sugar Land Bible Church</a:t>
            </a:r>
          </a:p>
        </p:txBody>
      </p:sp>
      <p:sp>
        <p:nvSpPr>
          <p:cNvPr id="12294" name="Header Placeholder 5">
            <a:extLst>
              <a:ext uri="{FF2B5EF4-FFF2-40B4-BE49-F238E27FC236}">
                <a16:creationId xmlns:a16="http://schemas.microsoft.com/office/drawing/2014/main" id="{8F2DA630-7677-417C-A7A8-C1F70F501779}"/>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1020313">
              <a:spcBef>
                <a:spcPct val="30000"/>
              </a:spcBef>
              <a:defRPr sz="1300">
                <a:solidFill>
                  <a:schemeClr val="tx1"/>
                </a:solidFill>
                <a:latin typeface="Arial" panose="020B0604020202020204" pitchFamily="34" charset="0"/>
                <a:cs typeface="Arial" panose="020B0604020202020204" pitchFamily="34" charset="0"/>
              </a:defRPr>
            </a:lvl1pPr>
            <a:lvl2pPr marL="980037" indent="-375905" defTabSz="1020313">
              <a:spcBef>
                <a:spcPct val="30000"/>
              </a:spcBef>
              <a:defRPr sz="1300">
                <a:solidFill>
                  <a:schemeClr val="tx1"/>
                </a:solidFill>
                <a:latin typeface="Arial" panose="020B0604020202020204" pitchFamily="34" charset="0"/>
                <a:cs typeface="Arial" panose="020B0604020202020204" pitchFamily="34" charset="0"/>
              </a:defRPr>
            </a:lvl2pPr>
            <a:lvl3pPr marL="1508654" indent="-300389" defTabSz="1020313">
              <a:spcBef>
                <a:spcPct val="30000"/>
              </a:spcBef>
              <a:defRPr sz="1300">
                <a:solidFill>
                  <a:schemeClr val="tx1"/>
                </a:solidFill>
                <a:latin typeface="Arial" panose="020B0604020202020204" pitchFamily="34" charset="0"/>
                <a:cs typeface="Arial" panose="020B0604020202020204" pitchFamily="34" charset="0"/>
              </a:defRPr>
            </a:lvl3pPr>
            <a:lvl4pPr marL="2111108" indent="-300389" defTabSz="1020313">
              <a:spcBef>
                <a:spcPct val="30000"/>
              </a:spcBef>
              <a:defRPr sz="1300">
                <a:solidFill>
                  <a:schemeClr val="tx1"/>
                </a:solidFill>
                <a:latin typeface="Arial" panose="020B0604020202020204" pitchFamily="34" charset="0"/>
                <a:cs typeface="Arial" panose="020B0604020202020204" pitchFamily="34" charset="0"/>
              </a:defRPr>
            </a:lvl4pPr>
            <a:lvl5pPr marL="2715241" indent="-300389" defTabSz="1020313">
              <a:spcBef>
                <a:spcPct val="30000"/>
              </a:spcBef>
              <a:defRPr sz="1300">
                <a:solidFill>
                  <a:schemeClr val="tx1"/>
                </a:solidFill>
                <a:latin typeface="Arial" panose="020B0604020202020204" pitchFamily="34" charset="0"/>
                <a:cs typeface="Arial" panose="020B0604020202020204" pitchFamily="34" charset="0"/>
              </a:defRPr>
            </a:lvl5pPr>
            <a:lvl6pPr marL="3198547"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681853"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4165159"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648465"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z="1700">
                <a:solidFill>
                  <a:srgbClr val="000000"/>
                </a:solidFill>
                <a:latin typeface="Calibri" panose="020F0502020204030204" pitchFamily="34" charset="0"/>
                <a:cs typeface="Calibri" panose="020F0502020204030204" pitchFamily="34" charset="0"/>
              </a:rPr>
              <a:t>Dr. Jim McGowan - Law and Grace Session 9</a:t>
            </a:r>
          </a:p>
        </p:txBody>
      </p:sp>
      <p:sp>
        <p:nvSpPr>
          <p:cNvPr id="12295" name="Date Placeholder 1">
            <a:extLst>
              <a:ext uri="{FF2B5EF4-FFF2-40B4-BE49-F238E27FC236}">
                <a16:creationId xmlns:a16="http://schemas.microsoft.com/office/drawing/2014/main" id="{0C71A759-73C8-41D8-B546-EC21B22AEEE8}"/>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1020313">
              <a:defRPr sz="10100">
                <a:solidFill>
                  <a:schemeClr val="tx1"/>
                </a:solidFill>
                <a:latin typeface="Arial" panose="020B0604020202020204" pitchFamily="34" charset="0"/>
                <a:cs typeface="Arial" panose="020B0604020202020204" pitchFamily="34" charset="0"/>
              </a:defRPr>
            </a:lvl1pPr>
            <a:lvl2pPr marL="785372" indent="-302066" defTabSz="1020313">
              <a:defRPr sz="10100">
                <a:solidFill>
                  <a:schemeClr val="tx1"/>
                </a:solidFill>
                <a:latin typeface="Arial" panose="020B0604020202020204" pitchFamily="34" charset="0"/>
                <a:cs typeface="Arial" panose="020B0604020202020204" pitchFamily="34" charset="0"/>
              </a:defRPr>
            </a:lvl2pPr>
            <a:lvl3pPr marL="1208265" indent="-241653" defTabSz="1020313">
              <a:defRPr sz="10100">
                <a:solidFill>
                  <a:schemeClr val="tx1"/>
                </a:solidFill>
                <a:latin typeface="Arial" panose="020B0604020202020204" pitchFamily="34" charset="0"/>
                <a:cs typeface="Arial" panose="020B0604020202020204" pitchFamily="34" charset="0"/>
              </a:defRPr>
            </a:lvl3pPr>
            <a:lvl4pPr marL="1691571" indent="-241653" defTabSz="1020313">
              <a:defRPr sz="10100">
                <a:solidFill>
                  <a:schemeClr val="tx1"/>
                </a:solidFill>
                <a:latin typeface="Arial" panose="020B0604020202020204" pitchFamily="34" charset="0"/>
                <a:cs typeface="Arial" panose="020B0604020202020204" pitchFamily="34" charset="0"/>
              </a:defRPr>
            </a:lvl4pPr>
            <a:lvl5pPr marL="2174878" indent="-241653" defTabSz="1020313">
              <a:defRPr sz="10100">
                <a:solidFill>
                  <a:schemeClr val="tx1"/>
                </a:solidFill>
                <a:latin typeface="Arial" panose="020B0604020202020204" pitchFamily="34" charset="0"/>
                <a:cs typeface="Arial" panose="020B0604020202020204" pitchFamily="34" charset="0"/>
              </a:defRPr>
            </a:lvl5pPr>
            <a:lvl6pPr marL="2658184" indent="-241653" defTabSz="102031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defTabSz="102031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defTabSz="102031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defTabSz="102031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r>
              <a:rPr lang="en-US" altLang="en-US" sz="1500">
                <a:solidFill>
                  <a:srgbClr val="000000"/>
                </a:solidFill>
                <a:latin typeface="Calibri" panose="020F0502020204030204" pitchFamily="34" charset="0"/>
                <a:cs typeface="Calibri" panose="020F0502020204030204" pitchFamily="34" charset="0"/>
              </a:rPr>
              <a:t>6/24/2018</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DEF09B0-2E1D-471B-AB47-9E57D1158D53}"/>
              </a:ext>
            </a:extLst>
          </p:cNvPr>
          <p:cNvSpPr>
            <a:spLocks noGrp="1" noChangeArrowheads="1"/>
          </p:cNvSpPr>
          <p:nvPr>
            <p:ph type="sldNum" sz="quarter" idx="5"/>
          </p:nvPr>
        </p:nvSpPr>
        <p:spPr>
          <a:ln/>
        </p:spPr>
        <p:txBody>
          <a:bodyPr/>
          <a:lstStyle/>
          <a:p>
            <a:fld id="{118CEAA4-5410-4631-825E-2362CE65F6AD}" type="slidenum">
              <a:rPr lang="en-US" altLang="en-US"/>
              <a:pPr/>
              <a:t>13</a:t>
            </a:fld>
            <a:endParaRPr lang="en-US" altLang="en-US"/>
          </a:p>
        </p:txBody>
      </p:sp>
      <p:sp>
        <p:nvSpPr>
          <p:cNvPr id="103426" name="Rectangle 2">
            <a:extLst>
              <a:ext uri="{FF2B5EF4-FFF2-40B4-BE49-F238E27FC236}">
                <a16:creationId xmlns:a16="http://schemas.microsoft.com/office/drawing/2014/main" id="{6D77598E-752D-4822-8551-427A6C6E0F0A}"/>
              </a:ext>
            </a:extLst>
          </p:cNvPr>
          <p:cNvSpPr>
            <a:spLocks noGrp="1" noRot="1" noChangeAspect="1" noChangeArrowheads="1" noTextEdit="1"/>
          </p:cNvSpPr>
          <p:nvPr>
            <p:ph type="sldImg"/>
          </p:nvPr>
        </p:nvSpPr>
        <p:spPr>
          <a:xfrm>
            <a:off x="541338" y="757238"/>
            <a:ext cx="6719887" cy="3779837"/>
          </a:xfrm>
          <a:ln/>
        </p:spPr>
      </p:sp>
      <p:sp>
        <p:nvSpPr>
          <p:cNvPr id="103427" name="Rectangle 3">
            <a:extLst>
              <a:ext uri="{FF2B5EF4-FFF2-40B4-BE49-F238E27FC236}">
                <a16:creationId xmlns:a16="http://schemas.microsoft.com/office/drawing/2014/main" id="{7D82E813-C98A-4C35-B6DE-E1A753BBDFEB}"/>
              </a:ext>
            </a:extLst>
          </p:cNvPr>
          <p:cNvSpPr>
            <a:spLocks noGrp="1" noChangeArrowheads="1"/>
          </p:cNvSpPr>
          <p:nvPr>
            <p:ph type="body" idx="1"/>
          </p:nvPr>
        </p:nvSpPr>
        <p:spPr>
          <a:xfrm>
            <a:off x="1040384" y="4788599"/>
            <a:ext cx="5722112" cy="4536567"/>
          </a:xfrm>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3E88C9F-D8FE-4791-A1FF-192CF5474582}"/>
              </a:ext>
            </a:extLst>
          </p:cNvPr>
          <p:cNvSpPr>
            <a:spLocks noGrp="1" noChangeArrowheads="1"/>
          </p:cNvSpPr>
          <p:nvPr>
            <p:ph type="sldNum" sz="quarter" idx="5"/>
          </p:nvPr>
        </p:nvSpPr>
        <p:spPr>
          <a:ln/>
        </p:spPr>
        <p:txBody>
          <a:bodyPr/>
          <a:lstStyle/>
          <a:p>
            <a:fld id="{01D080D9-204C-4CF1-9BF2-F20ED9DE6F4D}" type="slidenum">
              <a:rPr lang="en-US" altLang="en-US"/>
              <a:pPr/>
              <a:t>14</a:t>
            </a:fld>
            <a:endParaRPr lang="en-US" altLang="en-US"/>
          </a:p>
        </p:txBody>
      </p:sp>
      <p:sp>
        <p:nvSpPr>
          <p:cNvPr id="20482" name="Rectangle 2">
            <a:extLst>
              <a:ext uri="{FF2B5EF4-FFF2-40B4-BE49-F238E27FC236}">
                <a16:creationId xmlns:a16="http://schemas.microsoft.com/office/drawing/2014/main" id="{54F4AE1A-8FF3-4B0A-9DA8-CFD5F24E781F}"/>
              </a:ext>
            </a:extLst>
          </p:cNvPr>
          <p:cNvSpPr>
            <a:spLocks noGrp="1" noRot="1" noChangeAspect="1" noChangeArrowheads="1" noTextEdit="1"/>
          </p:cNvSpPr>
          <p:nvPr>
            <p:ph type="sldImg"/>
          </p:nvPr>
        </p:nvSpPr>
        <p:spPr>
          <a:xfrm>
            <a:off x="541338" y="757238"/>
            <a:ext cx="6719887" cy="3779837"/>
          </a:xfrm>
          <a:ln/>
        </p:spPr>
      </p:sp>
      <p:sp>
        <p:nvSpPr>
          <p:cNvPr id="20483" name="Rectangle 3">
            <a:extLst>
              <a:ext uri="{FF2B5EF4-FFF2-40B4-BE49-F238E27FC236}">
                <a16:creationId xmlns:a16="http://schemas.microsoft.com/office/drawing/2014/main" id="{ED15FBE4-E5BA-4E4D-B0D4-4011AEF3C51C}"/>
              </a:ext>
            </a:extLst>
          </p:cNvPr>
          <p:cNvSpPr>
            <a:spLocks noGrp="1" noChangeArrowheads="1"/>
          </p:cNvSpPr>
          <p:nvPr>
            <p:ph type="body" idx="1"/>
          </p:nvPr>
        </p:nvSpPr>
        <p:spPr>
          <a:xfrm>
            <a:off x="1040384" y="4788599"/>
            <a:ext cx="5722112" cy="4536567"/>
          </a:xfrm>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C0B93E9-8B5D-44A8-ACF7-4A02AA4DEF33}"/>
              </a:ext>
            </a:extLst>
          </p:cNvPr>
          <p:cNvSpPr>
            <a:spLocks noGrp="1" noChangeArrowheads="1"/>
          </p:cNvSpPr>
          <p:nvPr>
            <p:ph type="sldNum" sz="quarter" idx="5"/>
          </p:nvPr>
        </p:nvSpPr>
        <p:spPr>
          <a:ln/>
        </p:spPr>
        <p:txBody>
          <a:bodyPr/>
          <a:lstStyle/>
          <a:p>
            <a:pPr defTabSz="966612">
              <a:defRPr/>
            </a:pPr>
            <a:fld id="{CCD5B43A-8D18-45EB-847B-86797F5156C3}" type="slidenum">
              <a:rPr lang="en-US" altLang="en-US" sz="1400">
                <a:solidFill>
                  <a:srgbClr val="000000"/>
                </a:solidFill>
              </a:rPr>
              <a:pPr defTabSz="966612">
                <a:defRPr/>
              </a:pPr>
              <a:t>18</a:t>
            </a:fld>
            <a:endParaRPr lang="en-US" altLang="en-US" sz="1400">
              <a:solidFill>
                <a:srgbClr val="000000"/>
              </a:solidFill>
            </a:endParaRPr>
          </a:p>
        </p:txBody>
      </p:sp>
      <p:sp>
        <p:nvSpPr>
          <p:cNvPr id="109570" name="Rectangle 2">
            <a:extLst>
              <a:ext uri="{FF2B5EF4-FFF2-40B4-BE49-F238E27FC236}">
                <a16:creationId xmlns:a16="http://schemas.microsoft.com/office/drawing/2014/main" id="{21FE8B6C-6311-4EC5-9831-8E8094A6F2F4}"/>
              </a:ext>
            </a:extLst>
          </p:cNvPr>
          <p:cNvSpPr>
            <a:spLocks noGrp="1" noRot="1" noChangeAspect="1" noChangeArrowheads="1" noTextEdit="1"/>
          </p:cNvSpPr>
          <p:nvPr>
            <p:ph type="sldImg"/>
          </p:nvPr>
        </p:nvSpPr>
        <p:spPr>
          <a:xfrm>
            <a:off x="541338" y="757238"/>
            <a:ext cx="6719887" cy="3779837"/>
          </a:xfrm>
          <a:ln/>
        </p:spPr>
      </p:sp>
      <p:sp>
        <p:nvSpPr>
          <p:cNvPr id="109571" name="Rectangle 3">
            <a:extLst>
              <a:ext uri="{FF2B5EF4-FFF2-40B4-BE49-F238E27FC236}">
                <a16:creationId xmlns:a16="http://schemas.microsoft.com/office/drawing/2014/main" id="{40A5432A-DA98-4209-BED3-27E5C91F5296}"/>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3874373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908D763-CA0D-4B96-8A52-60F54F37DF87}"/>
              </a:ext>
            </a:extLst>
          </p:cNvPr>
          <p:cNvSpPr>
            <a:spLocks noGrp="1" noChangeArrowheads="1"/>
          </p:cNvSpPr>
          <p:nvPr>
            <p:ph type="sldNum" sz="quarter" idx="5"/>
          </p:nvPr>
        </p:nvSpPr>
        <p:spPr>
          <a:ln/>
        </p:spPr>
        <p:txBody>
          <a:bodyPr/>
          <a:lstStyle/>
          <a:p>
            <a:fld id="{1EE2E3E2-D21A-483E-B2E1-58350E954F1D}" type="slidenum">
              <a:rPr lang="en-US" altLang="en-US"/>
              <a:pPr/>
              <a:t>19</a:t>
            </a:fld>
            <a:endParaRPr lang="en-US" altLang="en-US"/>
          </a:p>
        </p:txBody>
      </p:sp>
      <p:sp>
        <p:nvSpPr>
          <p:cNvPr id="93186" name="Rectangle 2">
            <a:extLst>
              <a:ext uri="{FF2B5EF4-FFF2-40B4-BE49-F238E27FC236}">
                <a16:creationId xmlns:a16="http://schemas.microsoft.com/office/drawing/2014/main" id="{3B22A782-B422-4B00-B18C-AD715D5EDA84}"/>
              </a:ext>
            </a:extLst>
          </p:cNvPr>
          <p:cNvSpPr>
            <a:spLocks noGrp="1" noRot="1" noChangeAspect="1" noChangeArrowheads="1" noTextEdit="1"/>
          </p:cNvSpPr>
          <p:nvPr>
            <p:ph type="sldImg"/>
          </p:nvPr>
        </p:nvSpPr>
        <p:spPr>
          <a:xfrm>
            <a:off x="541338" y="757238"/>
            <a:ext cx="6719887" cy="3779837"/>
          </a:xfrm>
          <a:ln/>
        </p:spPr>
      </p:sp>
      <p:sp>
        <p:nvSpPr>
          <p:cNvPr id="93187" name="Rectangle 3">
            <a:extLst>
              <a:ext uri="{FF2B5EF4-FFF2-40B4-BE49-F238E27FC236}">
                <a16:creationId xmlns:a16="http://schemas.microsoft.com/office/drawing/2014/main" id="{308B3572-D2B4-43B0-ADC5-56A666F0DB59}"/>
              </a:ext>
            </a:extLst>
          </p:cNvPr>
          <p:cNvSpPr>
            <a:spLocks noGrp="1" noChangeArrowheads="1"/>
          </p:cNvSpPr>
          <p:nvPr>
            <p:ph type="body" idx="1"/>
          </p:nvPr>
        </p:nvSpPr>
        <p:spPr>
          <a:xfrm>
            <a:off x="1040384" y="4788599"/>
            <a:ext cx="5722112" cy="4536567"/>
          </a:xfrm>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6861CF9-33D3-4ACB-B0DC-E345D44F1372}"/>
              </a:ext>
            </a:extLst>
          </p:cNvPr>
          <p:cNvSpPr>
            <a:spLocks noGrp="1" noChangeArrowheads="1"/>
          </p:cNvSpPr>
          <p:nvPr>
            <p:ph type="sldNum" sz="quarter" idx="5"/>
          </p:nvPr>
        </p:nvSpPr>
        <p:spPr>
          <a:ln/>
        </p:spPr>
        <p:txBody>
          <a:bodyPr/>
          <a:lstStyle/>
          <a:p>
            <a:fld id="{44927D51-01FF-450F-8E81-15579C1FB5D1}" type="slidenum">
              <a:rPr lang="en-US" altLang="en-US"/>
              <a:pPr/>
              <a:t>22</a:t>
            </a:fld>
            <a:endParaRPr lang="en-US" altLang="en-US"/>
          </a:p>
        </p:txBody>
      </p:sp>
      <p:sp>
        <p:nvSpPr>
          <p:cNvPr id="130050" name="Rectangle 2">
            <a:extLst>
              <a:ext uri="{FF2B5EF4-FFF2-40B4-BE49-F238E27FC236}">
                <a16:creationId xmlns:a16="http://schemas.microsoft.com/office/drawing/2014/main" id="{E2BB9CEA-E70C-47BE-A741-D6544E08F83E}"/>
              </a:ext>
            </a:extLst>
          </p:cNvPr>
          <p:cNvSpPr>
            <a:spLocks noGrp="1" noRot="1" noChangeAspect="1" noChangeArrowheads="1" noTextEdit="1"/>
          </p:cNvSpPr>
          <p:nvPr>
            <p:ph type="sldImg"/>
          </p:nvPr>
        </p:nvSpPr>
        <p:spPr>
          <a:xfrm>
            <a:off x="541338" y="757238"/>
            <a:ext cx="6719887" cy="3779837"/>
          </a:xfrm>
          <a:ln/>
        </p:spPr>
      </p:sp>
      <p:sp>
        <p:nvSpPr>
          <p:cNvPr id="130051" name="Rectangle 3">
            <a:extLst>
              <a:ext uri="{FF2B5EF4-FFF2-40B4-BE49-F238E27FC236}">
                <a16:creationId xmlns:a16="http://schemas.microsoft.com/office/drawing/2014/main" id="{814E570B-3DD7-48EF-AF0B-3FA294FFFC52}"/>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2079208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9C24EC1-A430-4C60-B743-EB53BCD4CC1D}"/>
              </a:ext>
            </a:extLst>
          </p:cNvPr>
          <p:cNvSpPr>
            <a:spLocks noGrp="1" noChangeArrowheads="1"/>
          </p:cNvSpPr>
          <p:nvPr>
            <p:ph type="sldNum" sz="quarter" idx="5"/>
          </p:nvPr>
        </p:nvSpPr>
        <p:spPr>
          <a:ln/>
        </p:spPr>
        <p:txBody>
          <a:bodyPr/>
          <a:lstStyle/>
          <a:p>
            <a:fld id="{EC014305-2FBF-4D9A-ADE6-F92B7756A767}" type="slidenum">
              <a:rPr lang="en-US" altLang="en-US"/>
              <a:pPr/>
              <a:t>23</a:t>
            </a:fld>
            <a:endParaRPr lang="en-US" altLang="en-US"/>
          </a:p>
        </p:txBody>
      </p:sp>
      <p:sp>
        <p:nvSpPr>
          <p:cNvPr id="133122" name="Rectangle 2">
            <a:extLst>
              <a:ext uri="{FF2B5EF4-FFF2-40B4-BE49-F238E27FC236}">
                <a16:creationId xmlns:a16="http://schemas.microsoft.com/office/drawing/2014/main" id="{6A623D98-BBD3-4564-820F-3287F97384C5}"/>
              </a:ext>
            </a:extLst>
          </p:cNvPr>
          <p:cNvSpPr>
            <a:spLocks noGrp="1" noRot="1" noChangeAspect="1" noChangeArrowheads="1" noTextEdit="1"/>
          </p:cNvSpPr>
          <p:nvPr>
            <p:ph type="sldImg"/>
          </p:nvPr>
        </p:nvSpPr>
        <p:spPr>
          <a:xfrm>
            <a:off x="541338" y="757238"/>
            <a:ext cx="6719887" cy="3779837"/>
          </a:xfrm>
          <a:ln/>
        </p:spPr>
      </p:sp>
      <p:sp>
        <p:nvSpPr>
          <p:cNvPr id="133123" name="Rectangle 3">
            <a:extLst>
              <a:ext uri="{FF2B5EF4-FFF2-40B4-BE49-F238E27FC236}">
                <a16:creationId xmlns:a16="http://schemas.microsoft.com/office/drawing/2014/main" id="{F84730F4-2E8B-4F04-B5E9-A85AF2785596}"/>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3995111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01FAE7D-7313-4491-824A-AB103F1ED458}"/>
              </a:ext>
            </a:extLst>
          </p:cNvPr>
          <p:cNvSpPr>
            <a:spLocks noGrp="1" noChangeArrowheads="1"/>
          </p:cNvSpPr>
          <p:nvPr>
            <p:ph type="sldNum" sz="quarter" idx="5"/>
          </p:nvPr>
        </p:nvSpPr>
        <p:spPr>
          <a:ln/>
        </p:spPr>
        <p:txBody>
          <a:bodyPr/>
          <a:lstStyle/>
          <a:p>
            <a:fld id="{E8E7288C-E0BA-4B0B-8160-35DFB9DF2F5B}" type="slidenum">
              <a:rPr lang="en-US" altLang="en-US"/>
              <a:pPr/>
              <a:t>24</a:t>
            </a:fld>
            <a:endParaRPr lang="en-US" altLang="en-US"/>
          </a:p>
        </p:txBody>
      </p:sp>
      <p:sp>
        <p:nvSpPr>
          <p:cNvPr id="24578" name="Rectangle 2">
            <a:extLst>
              <a:ext uri="{FF2B5EF4-FFF2-40B4-BE49-F238E27FC236}">
                <a16:creationId xmlns:a16="http://schemas.microsoft.com/office/drawing/2014/main" id="{0C5A0DAA-9984-494B-9881-429B3F734A2F}"/>
              </a:ext>
            </a:extLst>
          </p:cNvPr>
          <p:cNvSpPr>
            <a:spLocks noGrp="1" noRot="1" noChangeAspect="1" noChangeArrowheads="1" noTextEdit="1"/>
          </p:cNvSpPr>
          <p:nvPr>
            <p:ph type="sldImg"/>
          </p:nvPr>
        </p:nvSpPr>
        <p:spPr>
          <a:xfrm>
            <a:off x="541338" y="757238"/>
            <a:ext cx="6719887" cy="3779837"/>
          </a:xfrm>
          <a:ln/>
        </p:spPr>
      </p:sp>
      <p:sp>
        <p:nvSpPr>
          <p:cNvPr id="24579" name="Rectangle 3">
            <a:extLst>
              <a:ext uri="{FF2B5EF4-FFF2-40B4-BE49-F238E27FC236}">
                <a16:creationId xmlns:a16="http://schemas.microsoft.com/office/drawing/2014/main" id="{E98BFC76-F7D1-48B5-9E37-21D4364C3E9F}"/>
              </a:ext>
            </a:extLst>
          </p:cNvPr>
          <p:cNvSpPr>
            <a:spLocks noGrp="1" noChangeArrowheads="1"/>
          </p:cNvSpPr>
          <p:nvPr>
            <p:ph type="body" idx="1"/>
          </p:nvPr>
        </p:nvSpPr>
        <p:spPr>
          <a:xfrm>
            <a:off x="1040384" y="4788599"/>
            <a:ext cx="5722112" cy="4536567"/>
          </a:xfrm>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latin typeface="Calibri" panose="020F0502020204030204" pitchFamily="34" charset="0"/>
                <a:cs typeface="Calibri" panose="020F0502020204030204" pitchFamily="34" charset="0"/>
              </a:rPr>
              <a:pPr defTabSz="966612">
                <a:defRPr/>
              </a:pPr>
              <a:t>25</a:t>
            </a:fld>
            <a:endParaRPr lang="en-US" sz="1400">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705355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26</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37842679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27</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1418460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latin typeface="Calibri" panose="020F0502020204030204" pitchFamily="34" charset="0"/>
                <a:cs typeface="Calibri" panose="020F0502020204030204" pitchFamily="34" charset="0"/>
              </a:rPr>
              <a:pPr defTabSz="966612">
                <a:defRPr/>
              </a:pPr>
              <a:t>2</a:t>
            </a:fld>
            <a:endParaRPr lang="en-US" sz="1400">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4163793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8E30C734-F633-4C76-B91E-F305E93FF9A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fld id="{A97DDA9F-FBBB-4936-A212-221F19D88F51}" type="slidenum">
              <a:rPr lang="en-US" altLang="en-US" sz="1300"/>
              <a:pPr/>
              <a:t>28</a:t>
            </a:fld>
            <a:endParaRPr lang="en-US" altLang="en-US" sz="1300"/>
          </a:p>
        </p:txBody>
      </p:sp>
      <p:sp>
        <p:nvSpPr>
          <p:cNvPr id="59395" name="Rectangle 2">
            <a:extLst>
              <a:ext uri="{FF2B5EF4-FFF2-40B4-BE49-F238E27FC236}">
                <a16:creationId xmlns:a16="http://schemas.microsoft.com/office/drawing/2014/main" id="{933D0A4F-C524-4251-A007-BC20C58410C3}"/>
              </a:ext>
            </a:extLst>
          </p:cNvPr>
          <p:cNvSpPr>
            <a:spLocks noGrp="1" noRot="1" noChangeAspect="1" noChangeArrowheads="1" noTextEdit="1"/>
          </p:cNvSpPr>
          <p:nvPr>
            <p:ph type="sldImg"/>
          </p:nvPr>
        </p:nvSpPr>
        <p:spPr>
          <a:xfrm>
            <a:off x="457200" y="720725"/>
            <a:ext cx="6400800" cy="3600450"/>
          </a:xfrm>
          <a:ln/>
        </p:spPr>
      </p:sp>
      <p:sp>
        <p:nvSpPr>
          <p:cNvPr id="59396" name="Rectangle 3">
            <a:extLst>
              <a:ext uri="{FF2B5EF4-FFF2-40B4-BE49-F238E27FC236}">
                <a16:creationId xmlns:a16="http://schemas.microsoft.com/office/drawing/2014/main" id="{094144F9-5840-49E3-9C56-7CBD2BB2B052}"/>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29</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5657381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F3FB8609-ED22-48FB-937F-14524BD9E97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fld id="{CF65A554-58CF-4EFA-A116-203FF6A29466}" type="slidenum">
              <a:rPr lang="en-US" altLang="en-US" sz="1300"/>
              <a:pPr/>
              <a:t>30</a:t>
            </a:fld>
            <a:endParaRPr lang="en-US" altLang="en-US" sz="1300"/>
          </a:p>
        </p:txBody>
      </p:sp>
      <p:sp>
        <p:nvSpPr>
          <p:cNvPr id="61443" name="Rectangle 2">
            <a:extLst>
              <a:ext uri="{FF2B5EF4-FFF2-40B4-BE49-F238E27FC236}">
                <a16:creationId xmlns:a16="http://schemas.microsoft.com/office/drawing/2014/main" id="{12F375C1-A201-4192-9252-F1CB58EC719A}"/>
              </a:ext>
            </a:extLst>
          </p:cNvPr>
          <p:cNvSpPr>
            <a:spLocks noGrp="1" noRot="1" noChangeAspect="1" noChangeArrowheads="1" noTextEdit="1"/>
          </p:cNvSpPr>
          <p:nvPr>
            <p:ph type="sldImg"/>
          </p:nvPr>
        </p:nvSpPr>
        <p:spPr>
          <a:xfrm>
            <a:off x="457200" y="720725"/>
            <a:ext cx="6400800" cy="3600450"/>
          </a:xfrm>
          <a:ln/>
        </p:spPr>
      </p:sp>
      <p:sp>
        <p:nvSpPr>
          <p:cNvPr id="61444" name="Rectangle 3">
            <a:extLst>
              <a:ext uri="{FF2B5EF4-FFF2-40B4-BE49-F238E27FC236}">
                <a16:creationId xmlns:a16="http://schemas.microsoft.com/office/drawing/2014/main" id="{B9CF9895-8B62-4604-B689-1F4620D6839E}"/>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31</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3628059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74331C6E-5BDD-4C02-ADB9-73518619683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fld id="{BF2A618B-18BF-4B13-9835-486DFECB2CAC}" type="slidenum">
              <a:rPr lang="en-US" altLang="en-US" sz="1300"/>
              <a:pPr/>
              <a:t>32</a:t>
            </a:fld>
            <a:endParaRPr lang="en-US" altLang="en-US" sz="1300"/>
          </a:p>
        </p:txBody>
      </p:sp>
      <p:sp>
        <p:nvSpPr>
          <p:cNvPr id="65539" name="Rectangle 2">
            <a:extLst>
              <a:ext uri="{FF2B5EF4-FFF2-40B4-BE49-F238E27FC236}">
                <a16:creationId xmlns:a16="http://schemas.microsoft.com/office/drawing/2014/main" id="{FD0E4721-E63E-4893-BBB2-906BF512B43A}"/>
              </a:ext>
            </a:extLst>
          </p:cNvPr>
          <p:cNvSpPr>
            <a:spLocks noGrp="1" noRot="1" noChangeAspect="1" noChangeArrowheads="1" noTextEdit="1"/>
          </p:cNvSpPr>
          <p:nvPr>
            <p:ph type="sldImg"/>
          </p:nvPr>
        </p:nvSpPr>
        <p:spPr>
          <a:xfrm>
            <a:off x="457200" y="720725"/>
            <a:ext cx="6400800" cy="3600450"/>
          </a:xfrm>
          <a:ln/>
        </p:spPr>
      </p:sp>
      <p:sp>
        <p:nvSpPr>
          <p:cNvPr id="65540" name="Rectangle 3">
            <a:extLst>
              <a:ext uri="{FF2B5EF4-FFF2-40B4-BE49-F238E27FC236}">
                <a16:creationId xmlns:a16="http://schemas.microsoft.com/office/drawing/2014/main" id="{46242245-A11D-43EB-B549-0E81CEF2D628}"/>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CB34E1A6-2423-45DF-B95F-6B7873F4ECC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fld id="{46742DB5-15F7-4E94-90EF-47089ACC8033}" type="slidenum">
              <a:rPr lang="en-US" altLang="en-US" sz="1300"/>
              <a:pPr/>
              <a:t>33</a:t>
            </a:fld>
            <a:endParaRPr lang="en-US" altLang="en-US" sz="1300"/>
          </a:p>
        </p:txBody>
      </p:sp>
      <p:sp>
        <p:nvSpPr>
          <p:cNvPr id="67587" name="Rectangle 2">
            <a:extLst>
              <a:ext uri="{FF2B5EF4-FFF2-40B4-BE49-F238E27FC236}">
                <a16:creationId xmlns:a16="http://schemas.microsoft.com/office/drawing/2014/main" id="{C6E9EF37-661F-4CE3-B3DD-A9A62A289F76}"/>
              </a:ext>
            </a:extLst>
          </p:cNvPr>
          <p:cNvSpPr>
            <a:spLocks noGrp="1" noRot="1" noChangeAspect="1" noChangeArrowheads="1" noTextEdit="1"/>
          </p:cNvSpPr>
          <p:nvPr>
            <p:ph type="sldImg"/>
          </p:nvPr>
        </p:nvSpPr>
        <p:spPr>
          <a:xfrm>
            <a:off x="457200" y="720725"/>
            <a:ext cx="6400800" cy="3600450"/>
          </a:xfrm>
          <a:ln/>
        </p:spPr>
      </p:sp>
      <p:sp>
        <p:nvSpPr>
          <p:cNvPr id="67588" name="Rectangle 3">
            <a:extLst>
              <a:ext uri="{FF2B5EF4-FFF2-40B4-BE49-F238E27FC236}">
                <a16:creationId xmlns:a16="http://schemas.microsoft.com/office/drawing/2014/main" id="{1801AAA8-E096-467F-BC3A-8033C13BCCD2}"/>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CB34E1A6-2423-45DF-B95F-6B7873F4ECC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fld id="{46742DB5-15F7-4E94-90EF-47089ACC8033}" type="slidenum">
              <a:rPr lang="en-US" altLang="en-US" sz="1300"/>
              <a:pPr/>
              <a:t>34</a:t>
            </a:fld>
            <a:endParaRPr lang="en-US" altLang="en-US" sz="1300"/>
          </a:p>
        </p:txBody>
      </p:sp>
      <p:sp>
        <p:nvSpPr>
          <p:cNvPr id="67587" name="Rectangle 2">
            <a:extLst>
              <a:ext uri="{FF2B5EF4-FFF2-40B4-BE49-F238E27FC236}">
                <a16:creationId xmlns:a16="http://schemas.microsoft.com/office/drawing/2014/main" id="{C6E9EF37-661F-4CE3-B3DD-A9A62A289F76}"/>
              </a:ext>
            </a:extLst>
          </p:cNvPr>
          <p:cNvSpPr>
            <a:spLocks noGrp="1" noRot="1" noChangeAspect="1" noChangeArrowheads="1" noTextEdit="1"/>
          </p:cNvSpPr>
          <p:nvPr>
            <p:ph type="sldImg"/>
          </p:nvPr>
        </p:nvSpPr>
        <p:spPr>
          <a:xfrm>
            <a:off x="457200" y="720725"/>
            <a:ext cx="6400800" cy="3600450"/>
          </a:xfrm>
          <a:ln/>
        </p:spPr>
      </p:sp>
      <p:sp>
        <p:nvSpPr>
          <p:cNvPr id="67588" name="Rectangle 3">
            <a:extLst>
              <a:ext uri="{FF2B5EF4-FFF2-40B4-BE49-F238E27FC236}">
                <a16:creationId xmlns:a16="http://schemas.microsoft.com/office/drawing/2014/main" id="{1801AAA8-E096-467F-BC3A-8033C13BCCD2}"/>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31248291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C48A15CB-C77D-4D92-8548-2ACD9588DF2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fld id="{C4C08315-9558-474F-93C5-868E2842EEA2}" type="slidenum">
              <a:rPr lang="en-US" altLang="en-US" sz="1300"/>
              <a:pPr/>
              <a:t>35</a:t>
            </a:fld>
            <a:endParaRPr lang="en-US" altLang="en-US" sz="1300"/>
          </a:p>
        </p:txBody>
      </p:sp>
      <p:sp>
        <p:nvSpPr>
          <p:cNvPr id="73731" name="Rectangle 2">
            <a:extLst>
              <a:ext uri="{FF2B5EF4-FFF2-40B4-BE49-F238E27FC236}">
                <a16:creationId xmlns:a16="http://schemas.microsoft.com/office/drawing/2014/main" id="{614DCB17-B0EB-421E-8BFA-1376D716C5B2}"/>
              </a:ext>
            </a:extLst>
          </p:cNvPr>
          <p:cNvSpPr>
            <a:spLocks noGrp="1" noRot="1" noChangeAspect="1" noChangeArrowheads="1" noTextEdit="1"/>
          </p:cNvSpPr>
          <p:nvPr>
            <p:ph type="sldImg"/>
          </p:nvPr>
        </p:nvSpPr>
        <p:spPr>
          <a:xfrm>
            <a:off x="457200" y="720725"/>
            <a:ext cx="6400800" cy="3600450"/>
          </a:xfrm>
          <a:ln/>
        </p:spPr>
      </p:sp>
      <p:sp>
        <p:nvSpPr>
          <p:cNvPr id="73732" name="Rectangle 3">
            <a:extLst>
              <a:ext uri="{FF2B5EF4-FFF2-40B4-BE49-F238E27FC236}">
                <a16:creationId xmlns:a16="http://schemas.microsoft.com/office/drawing/2014/main" id="{FE8FCCB7-E8F6-4455-8773-7033B9559765}"/>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36</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28692192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37</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3652398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xfrm>
            <a:off x="633413" y="795338"/>
            <a:ext cx="7056437" cy="3968750"/>
          </a:xfrm>
          <a:ln/>
        </p:spPr>
      </p:sp>
      <p:sp>
        <p:nvSpPr>
          <p:cNvPr id="11267" name="Notes Placeholder 2"/>
          <p:cNvSpPr>
            <a:spLocks noGrp="1"/>
          </p:cNvSpPr>
          <p:nvPr>
            <p:ph type="body" idx="1"/>
          </p:nvPr>
        </p:nvSpPr>
        <p:spPr>
          <a:noFill/>
        </p:spPr>
        <p:txBody>
          <a:bodyPr/>
          <a:lstStyle/>
          <a:p>
            <a:pPr eaLnBrk="1" hangingPunct="1">
              <a:spcBef>
                <a:spcPct val="0"/>
              </a:spcBef>
            </a:pPr>
            <a:endParaRPr lang="en-US" altLang="en-US" dirty="0"/>
          </a:p>
        </p:txBody>
      </p:sp>
      <p:sp>
        <p:nvSpPr>
          <p:cNvPr id="11268" name="Slide Number Placeholder 3"/>
          <p:cNvSpPr>
            <a:spLocks noGrp="1"/>
          </p:cNvSpPr>
          <p:nvPr>
            <p:ph type="sldNum" sz="quarter" idx="5"/>
          </p:nvPr>
        </p:nvSpPr>
        <p:spPr>
          <a:noFill/>
        </p:spPr>
        <p:txBody>
          <a:bodyPr/>
          <a:lstStyle>
            <a:lvl1pPr>
              <a:spcBef>
                <a:spcPct val="30000"/>
              </a:spcBef>
              <a:defRPr sz="1900">
                <a:solidFill>
                  <a:schemeClr val="tx1"/>
                </a:solidFill>
                <a:latin typeface="Arial" panose="020B0604020202020204" pitchFamily="34" charset="0"/>
                <a:cs typeface="Arial" panose="020B0604020202020204" pitchFamily="34" charset="0"/>
              </a:defRPr>
            </a:lvl1pPr>
            <a:lvl2pPr marL="1095902" indent="-421501">
              <a:spcBef>
                <a:spcPct val="30000"/>
              </a:spcBef>
              <a:defRPr sz="1900">
                <a:solidFill>
                  <a:schemeClr val="tx1"/>
                </a:solidFill>
                <a:latin typeface="Arial" panose="020B0604020202020204" pitchFamily="34" charset="0"/>
                <a:cs typeface="Arial" panose="020B0604020202020204" pitchFamily="34" charset="0"/>
              </a:defRPr>
            </a:lvl2pPr>
            <a:lvl3pPr marL="1686004" indent="-337200">
              <a:spcBef>
                <a:spcPct val="30000"/>
              </a:spcBef>
              <a:defRPr sz="1900">
                <a:solidFill>
                  <a:schemeClr val="tx1"/>
                </a:solidFill>
                <a:latin typeface="Arial" panose="020B0604020202020204" pitchFamily="34" charset="0"/>
                <a:cs typeface="Arial" panose="020B0604020202020204" pitchFamily="34" charset="0"/>
              </a:defRPr>
            </a:lvl3pPr>
            <a:lvl4pPr marL="2360406" indent="-337200">
              <a:spcBef>
                <a:spcPct val="30000"/>
              </a:spcBef>
              <a:defRPr sz="1900">
                <a:solidFill>
                  <a:schemeClr val="tx1"/>
                </a:solidFill>
                <a:latin typeface="Arial" panose="020B0604020202020204" pitchFamily="34" charset="0"/>
                <a:cs typeface="Arial" panose="020B0604020202020204" pitchFamily="34" charset="0"/>
              </a:defRPr>
            </a:lvl4pPr>
            <a:lvl5pPr marL="3034809" indent="-337200">
              <a:spcBef>
                <a:spcPct val="30000"/>
              </a:spcBef>
              <a:defRPr sz="1900">
                <a:solidFill>
                  <a:schemeClr val="tx1"/>
                </a:solidFill>
                <a:latin typeface="Arial" panose="020B0604020202020204" pitchFamily="34" charset="0"/>
                <a:cs typeface="Arial" panose="020B0604020202020204" pitchFamily="34" charset="0"/>
              </a:defRPr>
            </a:lvl5pPr>
            <a:lvl6pPr marL="3709210"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6pPr>
            <a:lvl7pPr marL="43836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7pPr>
            <a:lvl8pPr marL="50580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8pPr>
            <a:lvl9pPr marL="5732417"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9pPr>
          </a:lstStyle>
          <a:p>
            <a:pPr defTabSz="1080151">
              <a:spcBef>
                <a:spcPct val="0"/>
              </a:spcBef>
              <a:defRPr/>
            </a:pPr>
            <a:fld id="{7C1CD5D1-B74C-498D-9E1E-07C88E9286BF}" type="slidenum">
              <a:rPr lang="en-US" altLang="en-US">
                <a:solidFill>
                  <a:srgbClr val="000000"/>
                </a:solidFill>
                <a:latin typeface="Calibri" panose="020F0502020204030204" pitchFamily="34" charset="0"/>
                <a:cs typeface="Calibri" panose="020F0502020204030204" pitchFamily="34" charset="0"/>
              </a:rPr>
              <a:pPr defTabSz="1080151">
                <a:spcBef>
                  <a:spcPct val="0"/>
                </a:spcBef>
                <a:defRPr/>
              </a:pPr>
              <a:t>3</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11269" name="Footer Placeholder 4"/>
          <p:cNvSpPr>
            <a:spLocks noGrp="1"/>
          </p:cNvSpPr>
          <p:nvPr>
            <p:ph type="ftr" sz="quarter" idx="4"/>
          </p:nvPr>
        </p:nvSpPr>
        <p:spPr>
          <a:noFill/>
        </p:spPr>
        <p:txBody>
          <a:bodyPr/>
          <a:lstStyle>
            <a:lvl1pPr>
              <a:spcBef>
                <a:spcPct val="30000"/>
              </a:spcBef>
              <a:defRPr sz="1900">
                <a:solidFill>
                  <a:schemeClr val="tx1"/>
                </a:solidFill>
                <a:latin typeface="Arial" panose="020B0604020202020204" pitchFamily="34" charset="0"/>
                <a:cs typeface="Arial" panose="020B0604020202020204" pitchFamily="34" charset="0"/>
              </a:defRPr>
            </a:lvl1pPr>
            <a:lvl2pPr marL="1095902" indent="-421501">
              <a:spcBef>
                <a:spcPct val="30000"/>
              </a:spcBef>
              <a:defRPr sz="1900">
                <a:solidFill>
                  <a:schemeClr val="tx1"/>
                </a:solidFill>
                <a:latin typeface="Arial" panose="020B0604020202020204" pitchFamily="34" charset="0"/>
                <a:cs typeface="Arial" panose="020B0604020202020204" pitchFamily="34" charset="0"/>
              </a:defRPr>
            </a:lvl2pPr>
            <a:lvl3pPr marL="1686004" indent="-337200">
              <a:spcBef>
                <a:spcPct val="30000"/>
              </a:spcBef>
              <a:defRPr sz="1900">
                <a:solidFill>
                  <a:schemeClr val="tx1"/>
                </a:solidFill>
                <a:latin typeface="Arial" panose="020B0604020202020204" pitchFamily="34" charset="0"/>
                <a:cs typeface="Arial" panose="020B0604020202020204" pitchFamily="34" charset="0"/>
              </a:defRPr>
            </a:lvl3pPr>
            <a:lvl4pPr marL="2360406" indent="-337200">
              <a:spcBef>
                <a:spcPct val="30000"/>
              </a:spcBef>
              <a:defRPr sz="1900">
                <a:solidFill>
                  <a:schemeClr val="tx1"/>
                </a:solidFill>
                <a:latin typeface="Arial" panose="020B0604020202020204" pitchFamily="34" charset="0"/>
                <a:cs typeface="Arial" panose="020B0604020202020204" pitchFamily="34" charset="0"/>
              </a:defRPr>
            </a:lvl4pPr>
            <a:lvl5pPr marL="3034809" indent="-337200">
              <a:spcBef>
                <a:spcPct val="30000"/>
              </a:spcBef>
              <a:defRPr sz="1900">
                <a:solidFill>
                  <a:schemeClr val="tx1"/>
                </a:solidFill>
                <a:latin typeface="Arial" panose="020B0604020202020204" pitchFamily="34" charset="0"/>
                <a:cs typeface="Arial" panose="020B0604020202020204" pitchFamily="34" charset="0"/>
              </a:defRPr>
            </a:lvl5pPr>
            <a:lvl6pPr marL="3709210"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6pPr>
            <a:lvl7pPr marL="43836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7pPr>
            <a:lvl8pPr marL="50580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8pPr>
            <a:lvl9pPr marL="5732417"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9pPr>
          </a:lstStyle>
          <a:p>
            <a:pPr defTabSz="1080151">
              <a:spcBef>
                <a:spcPct val="0"/>
              </a:spcBef>
              <a:defRPr/>
            </a:pPr>
            <a:r>
              <a:rPr lang="en-US" altLang="en-US">
                <a:solidFill>
                  <a:srgbClr val="000000"/>
                </a:solidFill>
                <a:latin typeface="Calibri" panose="020F0502020204030204" pitchFamily="34" charset="0"/>
                <a:cs typeface="Calibri" panose="020F0502020204030204" pitchFamily="34" charset="0"/>
              </a:rPr>
              <a:t>Sugar Land Bible Church</a:t>
            </a:r>
            <a:endParaRPr lang="en-US" altLang="en-US" dirty="0">
              <a:solidFill>
                <a:srgbClr val="000000"/>
              </a:solidFill>
              <a:latin typeface="Calibri" panose="020F0502020204030204" pitchFamily="34" charset="0"/>
              <a:cs typeface="Calibri" panose="020F0502020204030204" pitchFamily="34" charset="0"/>
            </a:endParaRPr>
          </a:p>
        </p:txBody>
      </p:sp>
      <p:sp>
        <p:nvSpPr>
          <p:cNvPr id="11270" name="Header Placeholder 1"/>
          <p:cNvSpPr>
            <a:spLocks noGrp="1"/>
          </p:cNvSpPr>
          <p:nvPr>
            <p:ph type="hdr" sz="quarter"/>
          </p:nvPr>
        </p:nvSpPr>
        <p:spPr>
          <a:noFill/>
        </p:spPr>
        <p:txBody>
          <a:bodyPr/>
          <a:lstStyle>
            <a:lvl1pPr>
              <a:spcBef>
                <a:spcPct val="30000"/>
              </a:spcBef>
              <a:defRPr sz="1900">
                <a:solidFill>
                  <a:schemeClr val="tx1"/>
                </a:solidFill>
                <a:latin typeface="Arial" panose="020B0604020202020204" pitchFamily="34" charset="0"/>
                <a:cs typeface="Arial" panose="020B0604020202020204" pitchFamily="34" charset="0"/>
              </a:defRPr>
            </a:lvl1pPr>
            <a:lvl2pPr marL="1095902" indent="-421501">
              <a:spcBef>
                <a:spcPct val="30000"/>
              </a:spcBef>
              <a:defRPr sz="1900">
                <a:solidFill>
                  <a:schemeClr val="tx1"/>
                </a:solidFill>
                <a:latin typeface="Arial" panose="020B0604020202020204" pitchFamily="34" charset="0"/>
                <a:cs typeface="Arial" panose="020B0604020202020204" pitchFamily="34" charset="0"/>
              </a:defRPr>
            </a:lvl2pPr>
            <a:lvl3pPr marL="1686004" indent="-337200">
              <a:spcBef>
                <a:spcPct val="30000"/>
              </a:spcBef>
              <a:defRPr sz="1900">
                <a:solidFill>
                  <a:schemeClr val="tx1"/>
                </a:solidFill>
                <a:latin typeface="Arial" panose="020B0604020202020204" pitchFamily="34" charset="0"/>
                <a:cs typeface="Arial" panose="020B0604020202020204" pitchFamily="34" charset="0"/>
              </a:defRPr>
            </a:lvl3pPr>
            <a:lvl4pPr marL="2360406" indent="-337200">
              <a:spcBef>
                <a:spcPct val="30000"/>
              </a:spcBef>
              <a:defRPr sz="1900">
                <a:solidFill>
                  <a:schemeClr val="tx1"/>
                </a:solidFill>
                <a:latin typeface="Arial" panose="020B0604020202020204" pitchFamily="34" charset="0"/>
                <a:cs typeface="Arial" panose="020B0604020202020204" pitchFamily="34" charset="0"/>
              </a:defRPr>
            </a:lvl4pPr>
            <a:lvl5pPr marL="3034809" indent="-337200">
              <a:spcBef>
                <a:spcPct val="30000"/>
              </a:spcBef>
              <a:defRPr sz="1900">
                <a:solidFill>
                  <a:schemeClr val="tx1"/>
                </a:solidFill>
                <a:latin typeface="Arial" panose="020B0604020202020204" pitchFamily="34" charset="0"/>
                <a:cs typeface="Arial" panose="020B0604020202020204" pitchFamily="34" charset="0"/>
              </a:defRPr>
            </a:lvl5pPr>
            <a:lvl6pPr marL="3709210"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6pPr>
            <a:lvl7pPr marL="43836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7pPr>
            <a:lvl8pPr marL="50580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8pPr>
            <a:lvl9pPr marL="5732417"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9pPr>
          </a:lstStyle>
          <a:p>
            <a:pPr defTabSz="1080151">
              <a:spcBef>
                <a:spcPct val="0"/>
              </a:spcBef>
              <a:defRPr/>
            </a:pPr>
            <a:r>
              <a:rPr lang="en-US" altLang="en-US"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11271" name="Date Placeholder 2"/>
          <p:cNvSpPr>
            <a:spLocks noGrp="1"/>
          </p:cNvSpPr>
          <p:nvPr>
            <p:ph type="dt" sz="quarter" idx="1"/>
          </p:nvPr>
        </p:nvSpPr>
        <p:spPr>
          <a:noFill/>
        </p:spPr>
        <p:txBody>
          <a:bodyPr/>
          <a:lstStyle>
            <a:lvl1pPr>
              <a:spcBef>
                <a:spcPct val="30000"/>
              </a:spcBef>
              <a:defRPr sz="1900">
                <a:solidFill>
                  <a:schemeClr val="tx1"/>
                </a:solidFill>
                <a:latin typeface="Arial" panose="020B0604020202020204" pitchFamily="34" charset="0"/>
                <a:cs typeface="Arial" panose="020B0604020202020204" pitchFamily="34" charset="0"/>
              </a:defRPr>
            </a:lvl1pPr>
            <a:lvl2pPr marL="1095902" indent="-421501">
              <a:spcBef>
                <a:spcPct val="30000"/>
              </a:spcBef>
              <a:defRPr sz="1900">
                <a:solidFill>
                  <a:schemeClr val="tx1"/>
                </a:solidFill>
                <a:latin typeface="Arial" panose="020B0604020202020204" pitchFamily="34" charset="0"/>
                <a:cs typeface="Arial" panose="020B0604020202020204" pitchFamily="34" charset="0"/>
              </a:defRPr>
            </a:lvl2pPr>
            <a:lvl3pPr marL="1686004" indent="-337200">
              <a:spcBef>
                <a:spcPct val="30000"/>
              </a:spcBef>
              <a:defRPr sz="1900">
                <a:solidFill>
                  <a:schemeClr val="tx1"/>
                </a:solidFill>
                <a:latin typeface="Arial" panose="020B0604020202020204" pitchFamily="34" charset="0"/>
                <a:cs typeface="Arial" panose="020B0604020202020204" pitchFamily="34" charset="0"/>
              </a:defRPr>
            </a:lvl3pPr>
            <a:lvl4pPr marL="2360406" indent="-337200">
              <a:spcBef>
                <a:spcPct val="30000"/>
              </a:spcBef>
              <a:defRPr sz="1900">
                <a:solidFill>
                  <a:schemeClr val="tx1"/>
                </a:solidFill>
                <a:latin typeface="Arial" panose="020B0604020202020204" pitchFamily="34" charset="0"/>
                <a:cs typeface="Arial" panose="020B0604020202020204" pitchFamily="34" charset="0"/>
              </a:defRPr>
            </a:lvl4pPr>
            <a:lvl5pPr marL="3034809" indent="-337200">
              <a:spcBef>
                <a:spcPct val="30000"/>
              </a:spcBef>
              <a:defRPr sz="1900">
                <a:solidFill>
                  <a:schemeClr val="tx1"/>
                </a:solidFill>
                <a:latin typeface="Arial" panose="020B0604020202020204" pitchFamily="34" charset="0"/>
                <a:cs typeface="Arial" panose="020B0604020202020204" pitchFamily="34" charset="0"/>
              </a:defRPr>
            </a:lvl5pPr>
            <a:lvl6pPr marL="3709210"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6pPr>
            <a:lvl7pPr marL="43836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7pPr>
            <a:lvl8pPr marL="50580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8pPr>
            <a:lvl9pPr marL="5732417"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9pPr>
          </a:lstStyle>
          <a:p>
            <a:pPr defTabSz="1080151">
              <a:spcBef>
                <a:spcPct val="0"/>
              </a:spcBef>
              <a:defRPr/>
            </a:pPr>
            <a:r>
              <a:rPr lang="en-US" altLang="en-US">
                <a:solidFill>
                  <a:srgbClr val="000000"/>
                </a:solidFill>
                <a:latin typeface="Calibri" panose="020F0502020204030204" pitchFamily="34" charset="0"/>
                <a:cs typeface="Calibri" panose="020F0502020204030204" pitchFamily="34" charset="0"/>
              </a:rPr>
              <a:t>6/24/2018</a:t>
            </a:r>
            <a:endParaRPr lang="en-US" altLang="en-US"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9463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B12D7790-5B99-4CAC-88BE-5BEC3EF927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fld id="{3B588F00-0A64-4C1D-900D-9747D658C0AF}" type="slidenum">
              <a:rPr lang="en-US" altLang="en-US" sz="1300"/>
              <a:pPr/>
              <a:t>38</a:t>
            </a:fld>
            <a:endParaRPr lang="en-US" altLang="en-US" sz="1300"/>
          </a:p>
        </p:txBody>
      </p:sp>
      <p:sp>
        <p:nvSpPr>
          <p:cNvPr id="84995" name="Rectangle 2">
            <a:extLst>
              <a:ext uri="{FF2B5EF4-FFF2-40B4-BE49-F238E27FC236}">
                <a16:creationId xmlns:a16="http://schemas.microsoft.com/office/drawing/2014/main" id="{FDA4E018-7FEF-4EC1-ABAC-5498F9CD3D03}"/>
              </a:ext>
            </a:extLst>
          </p:cNvPr>
          <p:cNvSpPr>
            <a:spLocks noGrp="1" noRot="1" noChangeAspect="1" noChangeArrowheads="1" noTextEdit="1"/>
          </p:cNvSpPr>
          <p:nvPr>
            <p:ph type="sldImg"/>
          </p:nvPr>
        </p:nvSpPr>
        <p:spPr>
          <a:xfrm>
            <a:off x="457200" y="720725"/>
            <a:ext cx="6400800" cy="3600450"/>
          </a:xfrm>
          <a:ln/>
        </p:spPr>
      </p:sp>
      <p:sp>
        <p:nvSpPr>
          <p:cNvPr id="84996" name="Rectangle 3">
            <a:extLst>
              <a:ext uri="{FF2B5EF4-FFF2-40B4-BE49-F238E27FC236}">
                <a16:creationId xmlns:a16="http://schemas.microsoft.com/office/drawing/2014/main" id="{10FB34F6-35BC-4390-B8EE-4D8D728566E4}"/>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39</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41128273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latin typeface="Calibri" panose="020F0502020204030204" pitchFamily="34" charset="0"/>
                <a:cs typeface="Calibri" panose="020F0502020204030204" pitchFamily="34" charset="0"/>
              </a:rPr>
              <a:pPr defTabSz="966612">
                <a:defRPr/>
              </a:pPr>
              <a:t>40</a:t>
            </a:fld>
            <a:endParaRPr lang="en-US" sz="1400">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11508517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41</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33119858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6FE6E5B7-89A2-4A5D-9494-22294817FEC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fld id="{4F32A95B-545B-45FA-8FA0-AF4C87990D6C}" type="slidenum">
              <a:rPr lang="en-US" altLang="en-US" sz="1300"/>
              <a:pPr/>
              <a:t>43</a:t>
            </a:fld>
            <a:endParaRPr lang="en-US" altLang="en-US" sz="1300"/>
          </a:p>
        </p:txBody>
      </p:sp>
      <p:sp>
        <p:nvSpPr>
          <p:cNvPr id="89091" name="Rectangle 2">
            <a:extLst>
              <a:ext uri="{FF2B5EF4-FFF2-40B4-BE49-F238E27FC236}">
                <a16:creationId xmlns:a16="http://schemas.microsoft.com/office/drawing/2014/main" id="{071D3D1C-B56A-435D-9624-E98DC8098B7B}"/>
              </a:ext>
            </a:extLst>
          </p:cNvPr>
          <p:cNvSpPr>
            <a:spLocks noGrp="1" noRot="1" noChangeAspect="1" noChangeArrowheads="1" noTextEdit="1"/>
          </p:cNvSpPr>
          <p:nvPr>
            <p:ph type="sldImg"/>
          </p:nvPr>
        </p:nvSpPr>
        <p:spPr>
          <a:xfrm>
            <a:off x="457200" y="720725"/>
            <a:ext cx="6400800" cy="3600450"/>
          </a:xfrm>
          <a:ln/>
        </p:spPr>
      </p:sp>
      <p:sp>
        <p:nvSpPr>
          <p:cNvPr id="89092" name="Rectangle 3">
            <a:extLst>
              <a:ext uri="{FF2B5EF4-FFF2-40B4-BE49-F238E27FC236}">
                <a16:creationId xmlns:a16="http://schemas.microsoft.com/office/drawing/2014/main" id="{5711305D-6F85-49F2-9F61-F586C60C43BF}"/>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6FE6E5B7-89A2-4A5D-9494-22294817FEC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fld id="{4F32A95B-545B-45FA-8FA0-AF4C87990D6C}" type="slidenum">
              <a:rPr lang="en-US" altLang="en-US" sz="1300"/>
              <a:pPr/>
              <a:t>44</a:t>
            </a:fld>
            <a:endParaRPr lang="en-US" altLang="en-US" sz="1300"/>
          </a:p>
        </p:txBody>
      </p:sp>
      <p:sp>
        <p:nvSpPr>
          <p:cNvPr id="89091" name="Rectangle 2">
            <a:extLst>
              <a:ext uri="{FF2B5EF4-FFF2-40B4-BE49-F238E27FC236}">
                <a16:creationId xmlns:a16="http://schemas.microsoft.com/office/drawing/2014/main" id="{071D3D1C-B56A-435D-9624-E98DC8098B7B}"/>
              </a:ext>
            </a:extLst>
          </p:cNvPr>
          <p:cNvSpPr>
            <a:spLocks noGrp="1" noRot="1" noChangeAspect="1" noChangeArrowheads="1" noTextEdit="1"/>
          </p:cNvSpPr>
          <p:nvPr>
            <p:ph type="sldImg"/>
          </p:nvPr>
        </p:nvSpPr>
        <p:spPr>
          <a:xfrm>
            <a:off x="457200" y="720725"/>
            <a:ext cx="6400800" cy="3600450"/>
          </a:xfrm>
          <a:ln/>
        </p:spPr>
      </p:sp>
      <p:sp>
        <p:nvSpPr>
          <p:cNvPr id="89092" name="Rectangle 3">
            <a:extLst>
              <a:ext uri="{FF2B5EF4-FFF2-40B4-BE49-F238E27FC236}">
                <a16:creationId xmlns:a16="http://schemas.microsoft.com/office/drawing/2014/main" id="{5711305D-6F85-49F2-9F61-F586C60C43BF}"/>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11132081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319E73B4-1680-43B7-AEC1-187B81A1E6C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fld id="{73C93EC3-D749-478E-B8EB-DFA14906B00F}" type="slidenum">
              <a:rPr lang="en-US" altLang="en-US" sz="1300"/>
              <a:pPr/>
              <a:t>45</a:t>
            </a:fld>
            <a:endParaRPr lang="en-US" altLang="en-US" sz="1300"/>
          </a:p>
        </p:txBody>
      </p:sp>
      <p:sp>
        <p:nvSpPr>
          <p:cNvPr id="95235" name="Rectangle 2">
            <a:extLst>
              <a:ext uri="{FF2B5EF4-FFF2-40B4-BE49-F238E27FC236}">
                <a16:creationId xmlns:a16="http://schemas.microsoft.com/office/drawing/2014/main" id="{56EF2383-0A6D-4680-857F-C5DE8EB6F5B3}"/>
              </a:ext>
            </a:extLst>
          </p:cNvPr>
          <p:cNvSpPr>
            <a:spLocks noGrp="1" noRot="1" noChangeAspect="1" noChangeArrowheads="1" noTextEdit="1"/>
          </p:cNvSpPr>
          <p:nvPr>
            <p:ph type="sldImg"/>
          </p:nvPr>
        </p:nvSpPr>
        <p:spPr>
          <a:xfrm>
            <a:off x="457200" y="720725"/>
            <a:ext cx="6400800" cy="3600450"/>
          </a:xfrm>
          <a:ln/>
        </p:spPr>
      </p:sp>
      <p:sp>
        <p:nvSpPr>
          <p:cNvPr id="95236" name="Rectangle 3">
            <a:extLst>
              <a:ext uri="{FF2B5EF4-FFF2-40B4-BE49-F238E27FC236}">
                <a16:creationId xmlns:a16="http://schemas.microsoft.com/office/drawing/2014/main" id="{7078EB53-FC38-4E88-B61C-1F9515AB1398}"/>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52</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24859535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53</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10106240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B10BCE7A-A587-4F8B-A1C8-0E43ED7235B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fld id="{A7039949-09BE-48D2-AD28-5EC13E42D469}" type="slidenum">
              <a:rPr lang="en-US" altLang="en-US" sz="1300"/>
              <a:pPr/>
              <a:t>54</a:t>
            </a:fld>
            <a:endParaRPr lang="en-US" altLang="en-US" sz="1300"/>
          </a:p>
        </p:txBody>
      </p:sp>
      <p:sp>
        <p:nvSpPr>
          <p:cNvPr id="106499" name="Rectangle 2">
            <a:extLst>
              <a:ext uri="{FF2B5EF4-FFF2-40B4-BE49-F238E27FC236}">
                <a16:creationId xmlns:a16="http://schemas.microsoft.com/office/drawing/2014/main" id="{AFDB7064-F900-4313-B7C8-BFCE5F3BC333}"/>
              </a:ext>
            </a:extLst>
          </p:cNvPr>
          <p:cNvSpPr>
            <a:spLocks noGrp="1" noRot="1" noChangeAspect="1" noChangeArrowheads="1" noTextEdit="1"/>
          </p:cNvSpPr>
          <p:nvPr>
            <p:ph type="sldImg"/>
          </p:nvPr>
        </p:nvSpPr>
        <p:spPr>
          <a:xfrm>
            <a:off x="457200" y="720725"/>
            <a:ext cx="6400800" cy="3600450"/>
          </a:xfrm>
          <a:ln/>
        </p:spPr>
      </p:sp>
      <p:sp>
        <p:nvSpPr>
          <p:cNvPr id="106500" name="Rectangle 3">
            <a:extLst>
              <a:ext uri="{FF2B5EF4-FFF2-40B4-BE49-F238E27FC236}">
                <a16:creationId xmlns:a16="http://schemas.microsoft.com/office/drawing/2014/main" id="{D5875329-851A-415D-9AB4-F8FF9E2766C6}"/>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900">
                <a:solidFill>
                  <a:schemeClr val="tx1"/>
                </a:solidFill>
                <a:latin typeface="Arial" charset="0"/>
                <a:cs typeface="Arial" charset="0"/>
              </a:defRPr>
            </a:lvl1pPr>
            <a:lvl2pPr marL="1095902" indent="-421501" eaLnBrk="0" hangingPunct="0">
              <a:spcBef>
                <a:spcPct val="30000"/>
              </a:spcBef>
              <a:defRPr sz="1900">
                <a:solidFill>
                  <a:schemeClr val="tx1"/>
                </a:solidFill>
                <a:latin typeface="Arial" charset="0"/>
                <a:cs typeface="Arial" charset="0"/>
              </a:defRPr>
            </a:lvl2pPr>
            <a:lvl3pPr marL="1686004" indent="-337200" eaLnBrk="0" hangingPunct="0">
              <a:spcBef>
                <a:spcPct val="30000"/>
              </a:spcBef>
              <a:defRPr sz="1900">
                <a:solidFill>
                  <a:schemeClr val="tx1"/>
                </a:solidFill>
                <a:latin typeface="Arial" charset="0"/>
                <a:cs typeface="Arial" charset="0"/>
              </a:defRPr>
            </a:lvl3pPr>
            <a:lvl4pPr marL="2360406" indent="-337200" eaLnBrk="0" hangingPunct="0">
              <a:spcBef>
                <a:spcPct val="30000"/>
              </a:spcBef>
              <a:defRPr sz="1900">
                <a:solidFill>
                  <a:schemeClr val="tx1"/>
                </a:solidFill>
                <a:latin typeface="Arial" charset="0"/>
                <a:cs typeface="Arial" charset="0"/>
              </a:defRPr>
            </a:lvl4pPr>
            <a:lvl5pPr marL="3034809" indent="-337200" eaLnBrk="0" hangingPunct="0">
              <a:spcBef>
                <a:spcPct val="30000"/>
              </a:spcBef>
              <a:defRPr sz="1900">
                <a:solidFill>
                  <a:schemeClr val="tx1"/>
                </a:solidFill>
                <a:latin typeface="Arial" charset="0"/>
                <a:cs typeface="Arial" charset="0"/>
              </a:defRPr>
            </a:lvl5pPr>
            <a:lvl6pPr marL="3709210" indent="-337200" eaLnBrk="0" fontAlgn="base" hangingPunct="0">
              <a:spcBef>
                <a:spcPct val="30000"/>
              </a:spcBef>
              <a:spcAft>
                <a:spcPct val="0"/>
              </a:spcAft>
              <a:defRPr sz="1900">
                <a:solidFill>
                  <a:schemeClr val="tx1"/>
                </a:solidFill>
                <a:latin typeface="Arial" charset="0"/>
                <a:cs typeface="Arial" charset="0"/>
              </a:defRPr>
            </a:lvl6pPr>
            <a:lvl7pPr marL="4383613" indent="-337200" eaLnBrk="0" fontAlgn="base" hangingPunct="0">
              <a:spcBef>
                <a:spcPct val="30000"/>
              </a:spcBef>
              <a:spcAft>
                <a:spcPct val="0"/>
              </a:spcAft>
              <a:defRPr sz="1900">
                <a:solidFill>
                  <a:schemeClr val="tx1"/>
                </a:solidFill>
                <a:latin typeface="Arial" charset="0"/>
                <a:cs typeface="Arial" charset="0"/>
              </a:defRPr>
            </a:lvl7pPr>
            <a:lvl8pPr marL="5058013" indent="-337200" eaLnBrk="0" fontAlgn="base" hangingPunct="0">
              <a:spcBef>
                <a:spcPct val="30000"/>
              </a:spcBef>
              <a:spcAft>
                <a:spcPct val="0"/>
              </a:spcAft>
              <a:defRPr sz="1900">
                <a:solidFill>
                  <a:schemeClr val="tx1"/>
                </a:solidFill>
                <a:latin typeface="Arial" charset="0"/>
                <a:cs typeface="Arial" charset="0"/>
              </a:defRPr>
            </a:lvl8pPr>
            <a:lvl9pPr marL="5732417" indent="-337200" eaLnBrk="0" fontAlgn="base" hangingPunct="0">
              <a:spcBef>
                <a:spcPct val="30000"/>
              </a:spcBef>
              <a:spcAft>
                <a:spcPct val="0"/>
              </a:spcAft>
              <a:defRPr sz="1900">
                <a:solidFill>
                  <a:schemeClr val="tx1"/>
                </a:solidFill>
                <a:latin typeface="Arial" charset="0"/>
                <a:cs typeface="Arial" charset="0"/>
              </a:defRPr>
            </a:lvl9pPr>
          </a:lstStyle>
          <a:p>
            <a:pPr defTabSz="1080151"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1080151" eaLnBrk="1" hangingPunct="1">
                <a:spcBef>
                  <a:spcPct val="0"/>
                </a:spcBef>
                <a:defRPr/>
              </a:pPr>
              <a:t>4</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xfrm>
            <a:off x="633413" y="795338"/>
            <a:ext cx="7056437" cy="3968750"/>
          </a:xfrm>
          <a:ln/>
        </p:spPr>
      </p:sp>
      <p:sp>
        <p:nvSpPr>
          <p:cNvPr id="59396" name="Rectangle 3"/>
          <p:cNvSpPr>
            <a:spLocks noGrp="1" noChangeArrowheads="1"/>
          </p:cNvSpPr>
          <p:nvPr>
            <p:ph type="body" idx="1"/>
          </p:nvPr>
        </p:nvSpPr>
        <p:spPr>
          <a:xfrm>
            <a:off x="1436606" y="6111604"/>
            <a:ext cx="7901326" cy="5789936"/>
          </a:xfrm>
          <a:noFill/>
        </p:spPr>
        <p:txBody>
          <a:bodyPr/>
          <a:lstStyle/>
          <a:p>
            <a:pPr>
              <a:spcBef>
                <a:spcPts val="0"/>
              </a:spcBef>
              <a:spcAft>
                <a:spcPts val="1474"/>
              </a:spcAft>
            </a:pPr>
            <a:endParaRPr lang="en-US" altLang="en-US" sz="1900" b="1" dirty="0">
              <a:latin typeface="+mn-lt"/>
            </a:endParaRPr>
          </a:p>
        </p:txBody>
      </p:sp>
      <p:sp>
        <p:nvSpPr>
          <p:cNvPr id="2" name="Date Placeholder 1"/>
          <p:cNvSpPr>
            <a:spLocks noGrp="1"/>
          </p:cNvSpPr>
          <p:nvPr>
            <p:ph type="dt" idx="10"/>
          </p:nvPr>
        </p:nvSpPr>
        <p:spPr/>
        <p:txBody>
          <a:bodyPr/>
          <a:lstStyle/>
          <a:p>
            <a:pPr defTabSz="1080151">
              <a:defRPr/>
            </a:pPr>
            <a:r>
              <a:rPr lang="en-US" sz="1600">
                <a:solidFill>
                  <a:srgbClr val="000000"/>
                </a:solidFill>
              </a:rPr>
              <a:t>6/24/2018</a:t>
            </a:r>
          </a:p>
        </p:txBody>
      </p:sp>
      <p:sp>
        <p:nvSpPr>
          <p:cNvPr id="3" name="Header Placeholder 2"/>
          <p:cNvSpPr>
            <a:spLocks noGrp="1"/>
          </p:cNvSpPr>
          <p:nvPr>
            <p:ph type="hdr" sz="quarter" idx="11"/>
          </p:nvPr>
        </p:nvSpPr>
        <p:spPr/>
        <p:txBody>
          <a:bodyPr/>
          <a:lstStyle/>
          <a:p>
            <a:pPr defTabSz="1080151">
              <a:defRPr/>
            </a:pPr>
            <a:r>
              <a:rPr lang="en-US" sz="1600" dirty="0">
                <a:solidFill>
                  <a:srgbClr val="000000"/>
                </a:solidFill>
              </a:rPr>
              <a:t>Dr. Jim McGowan - Law and Grace Session 9</a:t>
            </a:r>
          </a:p>
        </p:txBody>
      </p:sp>
      <p:sp>
        <p:nvSpPr>
          <p:cNvPr id="4" name="Footer Placeholder 3"/>
          <p:cNvSpPr>
            <a:spLocks noGrp="1"/>
          </p:cNvSpPr>
          <p:nvPr>
            <p:ph type="ftr" sz="quarter" idx="12"/>
          </p:nvPr>
        </p:nvSpPr>
        <p:spPr/>
        <p:txBody>
          <a:bodyPr/>
          <a:lstStyle/>
          <a:p>
            <a:pPr defTabSz="1080151">
              <a:defRPr/>
            </a:pPr>
            <a:r>
              <a:rPr lang="en-US" sz="1600">
                <a:solidFill>
                  <a:srgbClr val="000000"/>
                </a:solidFill>
              </a:rPr>
              <a:t>Sugar Land Bible Church</a:t>
            </a:r>
          </a:p>
        </p:txBody>
      </p:sp>
    </p:spTree>
    <p:extLst>
      <p:ext uri="{BB962C8B-B14F-4D97-AF65-F5344CB8AC3E}">
        <p14:creationId xmlns:p14="http://schemas.microsoft.com/office/powerpoint/2010/main" val="31809809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B1CAF731-0CDF-484F-ADD4-4A2B92453A5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fld id="{1742C650-CA4B-4761-AFE3-848EA8CFB358}" type="slidenum">
              <a:rPr lang="en-US" altLang="en-US" sz="1300"/>
              <a:pPr/>
              <a:t>55</a:t>
            </a:fld>
            <a:endParaRPr lang="en-US" altLang="en-US" sz="1300"/>
          </a:p>
        </p:txBody>
      </p:sp>
      <p:sp>
        <p:nvSpPr>
          <p:cNvPr id="108547" name="Rectangle 2">
            <a:extLst>
              <a:ext uri="{FF2B5EF4-FFF2-40B4-BE49-F238E27FC236}">
                <a16:creationId xmlns:a16="http://schemas.microsoft.com/office/drawing/2014/main" id="{10588B1A-D675-49AC-842B-BF0AD9EDAAA3}"/>
              </a:ext>
            </a:extLst>
          </p:cNvPr>
          <p:cNvSpPr>
            <a:spLocks noGrp="1" noRot="1" noChangeAspect="1" noChangeArrowheads="1" noTextEdit="1"/>
          </p:cNvSpPr>
          <p:nvPr>
            <p:ph type="sldImg"/>
          </p:nvPr>
        </p:nvSpPr>
        <p:spPr>
          <a:xfrm>
            <a:off x="457200" y="720725"/>
            <a:ext cx="6400800" cy="3600450"/>
          </a:xfrm>
          <a:ln/>
        </p:spPr>
      </p:sp>
      <p:sp>
        <p:nvSpPr>
          <p:cNvPr id="108548" name="Rectangle 3">
            <a:extLst>
              <a:ext uri="{FF2B5EF4-FFF2-40B4-BE49-F238E27FC236}">
                <a16:creationId xmlns:a16="http://schemas.microsoft.com/office/drawing/2014/main" id="{F52517D5-7663-4376-AD64-E667836AA5A1}"/>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C5F5583C-140E-4130-9D35-83D565A8266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fld id="{C233FE5A-B829-4B16-8EC6-C7EDC6B0C3FE}" type="slidenum">
              <a:rPr lang="en-US" altLang="en-US" sz="1300"/>
              <a:pPr/>
              <a:t>56</a:t>
            </a:fld>
            <a:endParaRPr lang="en-US" altLang="en-US" sz="1300"/>
          </a:p>
        </p:txBody>
      </p:sp>
      <p:sp>
        <p:nvSpPr>
          <p:cNvPr id="112643" name="Rectangle 2">
            <a:extLst>
              <a:ext uri="{FF2B5EF4-FFF2-40B4-BE49-F238E27FC236}">
                <a16:creationId xmlns:a16="http://schemas.microsoft.com/office/drawing/2014/main" id="{A73B4685-78E9-4151-B00B-20DA465AF9C8}"/>
              </a:ext>
            </a:extLst>
          </p:cNvPr>
          <p:cNvSpPr>
            <a:spLocks noGrp="1" noRot="1" noChangeAspect="1" noChangeArrowheads="1" noTextEdit="1"/>
          </p:cNvSpPr>
          <p:nvPr>
            <p:ph type="sldImg"/>
          </p:nvPr>
        </p:nvSpPr>
        <p:spPr>
          <a:xfrm>
            <a:off x="457200" y="720725"/>
            <a:ext cx="6400800" cy="3600450"/>
          </a:xfrm>
          <a:ln/>
        </p:spPr>
      </p:sp>
      <p:sp>
        <p:nvSpPr>
          <p:cNvPr id="112644" name="Rectangle 3">
            <a:extLst>
              <a:ext uri="{FF2B5EF4-FFF2-40B4-BE49-F238E27FC236}">
                <a16:creationId xmlns:a16="http://schemas.microsoft.com/office/drawing/2014/main" id="{20D7B2AC-4D88-4C79-9D4D-4CF9F0AD92BB}"/>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B179BC68-2F3E-4C8F-9A91-72A0C15538C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fld id="{55A160D1-F52E-42BF-B850-FBBF7649447B}" type="slidenum">
              <a:rPr lang="en-US" altLang="en-US" sz="1300"/>
              <a:pPr/>
              <a:t>57</a:t>
            </a:fld>
            <a:endParaRPr lang="en-US" altLang="en-US" sz="1300"/>
          </a:p>
        </p:txBody>
      </p:sp>
      <p:sp>
        <p:nvSpPr>
          <p:cNvPr id="119811" name="Rectangle 2">
            <a:extLst>
              <a:ext uri="{FF2B5EF4-FFF2-40B4-BE49-F238E27FC236}">
                <a16:creationId xmlns:a16="http://schemas.microsoft.com/office/drawing/2014/main" id="{606245DC-9C41-404A-BC90-CAFEEF309F59}"/>
              </a:ext>
            </a:extLst>
          </p:cNvPr>
          <p:cNvSpPr>
            <a:spLocks noGrp="1" noRot="1" noChangeAspect="1" noChangeArrowheads="1" noTextEdit="1"/>
          </p:cNvSpPr>
          <p:nvPr>
            <p:ph type="sldImg"/>
          </p:nvPr>
        </p:nvSpPr>
        <p:spPr>
          <a:xfrm>
            <a:off x="457200" y="720725"/>
            <a:ext cx="6400800" cy="3600450"/>
          </a:xfrm>
          <a:ln/>
        </p:spPr>
      </p:sp>
      <p:sp>
        <p:nvSpPr>
          <p:cNvPr id="119812" name="Rectangle 3">
            <a:extLst>
              <a:ext uri="{FF2B5EF4-FFF2-40B4-BE49-F238E27FC236}">
                <a16:creationId xmlns:a16="http://schemas.microsoft.com/office/drawing/2014/main" id="{26C4F504-B8E7-4A83-8F79-DB4D48EACD53}"/>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6B066A48-C398-4A8A-A65D-C373937BE27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fld id="{9C95C9D3-A26E-4817-A866-36A40697BC46}" type="slidenum">
              <a:rPr lang="en-US" altLang="en-US" sz="1300"/>
              <a:pPr/>
              <a:t>58</a:t>
            </a:fld>
            <a:endParaRPr lang="en-US" altLang="en-US" sz="1300"/>
          </a:p>
        </p:txBody>
      </p:sp>
      <p:sp>
        <p:nvSpPr>
          <p:cNvPr id="121859" name="Rectangle 2">
            <a:extLst>
              <a:ext uri="{FF2B5EF4-FFF2-40B4-BE49-F238E27FC236}">
                <a16:creationId xmlns:a16="http://schemas.microsoft.com/office/drawing/2014/main" id="{15B1767F-9A8E-4758-8BC8-B16038C6D2B1}"/>
              </a:ext>
            </a:extLst>
          </p:cNvPr>
          <p:cNvSpPr>
            <a:spLocks noGrp="1" noRot="1" noChangeAspect="1" noChangeArrowheads="1" noTextEdit="1"/>
          </p:cNvSpPr>
          <p:nvPr>
            <p:ph type="sldImg"/>
          </p:nvPr>
        </p:nvSpPr>
        <p:spPr>
          <a:xfrm>
            <a:off x="457200" y="720725"/>
            <a:ext cx="6400800" cy="3600450"/>
          </a:xfrm>
          <a:ln/>
        </p:spPr>
      </p:sp>
      <p:sp>
        <p:nvSpPr>
          <p:cNvPr id="121860" name="Rectangle 3">
            <a:extLst>
              <a:ext uri="{FF2B5EF4-FFF2-40B4-BE49-F238E27FC236}">
                <a16:creationId xmlns:a16="http://schemas.microsoft.com/office/drawing/2014/main" id="{F5ADFAB4-8FA2-4327-B701-3ECFAADB12CF}"/>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69A89555-A327-47A6-9EDF-A004BF78D3F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fld id="{76B553DF-68C6-4D2F-B113-760EEF61BAC3}" type="slidenum">
              <a:rPr lang="en-US" altLang="en-US" sz="1300"/>
              <a:pPr/>
              <a:t>59</a:t>
            </a:fld>
            <a:endParaRPr lang="en-US" altLang="en-US" sz="1300"/>
          </a:p>
        </p:txBody>
      </p:sp>
      <p:sp>
        <p:nvSpPr>
          <p:cNvPr id="123907" name="Rectangle 2">
            <a:extLst>
              <a:ext uri="{FF2B5EF4-FFF2-40B4-BE49-F238E27FC236}">
                <a16:creationId xmlns:a16="http://schemas.microsoft.com/office/drawing/2014/main" id="{DF68BD29-F3BE-4714-A73E-F0E280F8E77D}"/>
              </a:ext>
            </a:extLst>
          </p:cNvPr>
          <p:cNvSpPr>
            <a:spLocks noGrp="1" noRot="1" noChangeAspect="1" noChangeArrowheads="1" noTextEdit="1"/>
          </p:cNvSpPr>
          <p:nvPr>
            <p:ph type="sldImg"/>
          </p:nvPr>
        </p:nvSpPr>
        <p:spPr>
          <a:xfrm>
            <a:off x="457200" y="720725"/>
            <a:ext cx="6400800" cy="3600450"/>
          </a:xfrm>
          <a:ln/>
        </p:spPr>
      </p:sp>
      <p:sp>
        <p:nvSpPr>
          <p:cNvPr id="123908" name="Rectangle 3">
            <a:extLst>
              <a:ext uri="{FF2B5EF4-FFF2-40B4-BE49-F238E27FC236}">
                <a16:creationId xmlns:a16="http://schemas.microsoft.com/office/drawing/2014/main" id="{8417DD6F-6BD6-4A85-B140-121EBE4D6C21}"/>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latin typeface="Calibri" panose="020F0502020204030204" pitchFamily="34" charset="0"/>
                <a:cs typeface="Calibri" panose="020F0502020204030204" pitchFamily="34" charset="0"/>
              </a:rPr>
              <a:pPr defTabSz="966612">
                <a:defRPr/>
              </a:pPr>
              <a:t>60</a:t>
            </a:fld>
            <a:endParaRPr lang="en-US" sz="1400">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23115199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E7C99D67-705D-4C68-8AE8-6226B3FA184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fld id="{87CE4601-AAFE-4ADA-85DB-E37F6ABBBE74}" type="slidenum">
              <a:rPr lang="en-US" altLang="en-US" sz="1300"/>
              <a:pPr/>
              <a:t>61</a:t>
            </a:fld>
            <a:endParaRPr lang="en-US" altLang="en-US" sz="1300"/>
          </a:p>
        </p:txBody>
      </p:sp>
      <p:sp>
        <p:nvSpPr>
          <p:cNvPr id="128003" name="Rectangle 2">
            <a:extLst>
              <a:ext uri="{FF2B5EF4-FFF2-40B4-BE49-F238E27FC236}">
                <a16:creationId xmlns:a16="http://schemas.microsoft.com/office/drawing/2014/main" id="{B28D2530-246C-484D-BFE1-85A1099DD801}"/>
              </a:ext>
            </a:extLst>
          </p:cNvPr>
          <p:cNvSpPr>
            <a:spLocks noGrp="1" noRot="1" noChangeAspect="1" noChangeArrowheads="1" noTextEdit="1"/>
          </p:cNvSpPr>
          <p:nvPr>
            <p:ph type="sldImg"/>
          </p:nvPr>
        </p:nvSpPr>
        <p:spPr>
          <a:xfrm>
            <a:off x="457200" y="720725"/>
            <a:ext cx="6400800" cy="3600450"/>
          </a:xfrm>
          <a:ln/>
        </p:spPr>
      </p:sp>
      <p:sp>
        <p:nvSpPr>
          <p:cNvPr id="128004" name="Rectangle 3">
            <a:extLst>
              <a:ext uri="{FF2B5EF4-FFF2-40B4-BE49-F238E27FC236}">
                <a16:creationId xmlns:a16="http://schemas.microsoft.com/office/drawing/2014/main" id="{AA5C2AD9-1E03-47E7-8A63-5B0FFA402B0C}"/>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02E9C5C1-F9CC-4091-8797-40C7ADDD710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fld id="{A717532B-71A3-4AA6-9FA0-D52A7CC28E2F}" type="slidenum">
              <a:rPr lang="en-US" altLang="en-US" sz="1300"/>
              <a:pPr/>
              <a:t>62</a:t>
            </a:fld>
            <a:endParaRPr lang="en-US" altLang="en-US" sz="1300"/>
          </a:p>
        </p:txBody>
      </p:sp>
      <p:sp>
        <p:nvSpPr>
          <p:cNvPr id="130051" name="Rectangle 2">
            <a:extLst>
              <a:ext uri="{FF2B5EF4-FFF2-40B4-BE49-F238E27FC236}">
                <a16:creationId xmlns:a16="http://schemas.microsoft.com/office/drawing/2014/main" id="{FAF2CA4E-FC48-4F03-86B0-02B3B402BB0B}"/>
              </a:ext>
            </a:extLst>
          </p:cNvPr>
          <p:cNvSpPr>
            <a:spLocks noGrp="1" noRot="1" noChangeAspect="1" noChangeArrowheads="1" noTextEdit="1"/>
          </p:cNvSpPr>
          <p:nvPr>
            <p:ph type="sldImg"/>
          </p:nvPr>
        </p:nvSpPr>
        <p:spPr>
          <a:xfrm>
            <a:off x="457200" y="720725"/>
            <a:ext cx="6400800" cy="3600450"/>
          </a:xfrm>
          <a:ln/>
        </p:spPr>
      </p:sp>
      <p:sp>
        <p:nvSpPr>
          <p:cNvPr id="130052" name="Rectangle 3">
            <a:extLst>
              <a:ext uri="{FF2B5EF4-FFF2-40B4-BE49-F238E27FC236}">
                <a16:creationId xmlns:a16="http://schemas.microsoft.com/office/drawing/2014/main" id="{144ADF15-2C9C-4B0E-9CE2-CD28CDFA581C}"/>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63</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33937327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64</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764057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2000">
                <a:solidFill>
                  <a:schemeClr val="tx1"/>
                </a:solidFill>
                <a:latin typeface="Arial" charset="0"/>
                <a:cs typeface="Arial" charset="0"/>
              </a:defRPr>
            </a:lvl1pPr>
            <a:lvl2pPr marL="1158308" indent="-445502" eaLnBrk="0" hangingPunct="0">
              <a:spcBef>
                <a:spcPct val="30000"/>
              </a:spcBef>
              <a:defRPr sz="2000">
                <a:solidFill>
                  <a:schemeClr val="tx1"/>
                </a:solidFill>
                <a:latin typeface="Arial" charset="0"/>
                <a:cs typeface="Arial" charset="0"/>
              </a:defRPr>
            </a:lvl2pPr>
            <a:lvl3pPr marL="1782014" indent="-356402" eaLnBrk="0" hangingPunct="0">
              <a:spcBef>
                <a:spcPct val="30000"/>
              </a:spcBef>
              <a:defRPr sz="2000">
                <a:solidFill>
                  <a:schemeClr val="tx1"/>
                </a:solidFill>
                <a:latin typeface="Arial" charset="0"/>
                <a:cs typeface="Arial" charset="0"/>
              </a:defRPr>
            </a:lvl3pPr>
            <a:lvl4pPr marL="2494818" indent="-356402" eaLnBrk="0" hangingPunct="0">
              <a:spcBef>
                <a:spcPct val="30000"/>
              </a:spcBef>
              <a:defRPr sz="2000">
                <a:solidFill>
                  <a:schemeClr val="tx1"/>
                </a:solidFill>
                <a:latin typeface="Arial" charset="0"/>
                <a:cs typeface="Arial" charset="0"/>
              </a:defRPr>
            </a:lvl4pPr>
            <a:lvl5pPr marL="3207626" indent="-356402" eaLnBrk="0" hangingPunct="0">
              <a:spcBef>
                <a:spcPct val="30000"/>
              </a:spcBef>
              <a:defRPr sz="2000">
                <a:solidFill>
                  <a:schemeClr val="tx1"/>
                </a:solidFill>
                <a:latin typeface="Arial" charset="0"/>
                <a:cs typeface="Arial" charset="0"/>
              </a:defRPr>
            </a:lvl5pPr>
            <a:lvl6pPr marL="3920431" indent="-356402" eaLnBrk="0" fontAlgn="base" hangingPunct="0">
              <a:spcBef>
                <a:spcPct val="30000"/>
              </a:spcBef>
              <a:spcAft>
                <a:spcPct val="0"/>
              </a:spcAft>
              <a:defRPr sz="2000">
                <a:solidFill>
                  <a:schemeClr val="tx1"/>
                </a:solidFill>
                <a:latin typeface="Arial" charset="0"/>
                <a:cs typeface="Arial" charset="0"/>
              </a:defRPr>
            </a:lvl6pPr>
            <a:lvl7pPr marL="4633239" indent="-356402" eaLnBrk="0" fontAlgn="base" hangingPunct="0">
              <a:spcBef>
                <a:spcPct val="30000"/>
              </a:spcBef>
              <a:spcAft>
                <a:spcPct val="0"/>
              </a:spcAft>
              <a:defRPr sz="2000">
                <a:solidFill>
                  <a:schemeClr val="tx1"/>
                </a:solidFill>
                <a:latin typeface="Arial" charset="0"/>
                <a:cs typeface="Arial" charset="0"/>
              </a:defRPr>
            </a:lvl7pPr>
            <a:lvl8pPr marL="5346043" indent="-356402" eaLnBrk="0" fontAlgn="base" hangingPunct="0">
              <a:spcBef>
                <a:spcPct val="30000"/>
              </a:spcBef>
              <a:spcAft>
                <a:spcPct val="0"/>
              </a:spcAft>
              <a:defRPr sz="2000">
                <a:solidFill>
                  <a:schemeClr val="tx1"/>
                </a:solidFill>
                <a:latin typeface="Arial" charset="0"/>
                <a:cs typeface="Arial" charset="0"/>
              </a:defRPr>
            </a:lvl8pPr>
            <a:lvl9pPr marL="6058849" indent="-356402" eaLnBrk="0" fontAlgn="base" hangingPunct="0">
              <a:spcBef>
                <a:spcPct val="30000"/>
              </a:spcBef>
              <a:spcAft>
                <a:spcPct val="0"/>
              </a:spcAft>
              <a:defRPr sz="2000">
                <a:solidFill>
                  <a:schemeClr val="tx1"/>
                </a:solidFill>
                <a:latin typeface="Arial" charset="0"/>
                <a:cs typeface="Arial" charset="0"/>
              </a:defRPr>
            </a:lvl9pPr>
          </a:lstStyle>
          <a:p>
            <a:pPr defTabSz="1141660"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1141660" eaLnBrk="1" hangingPunct="1">
                <a:spcBef>
                  <a:spcPct val="0"/>
                </a:spcBef>
                <a:defRPr/>
              </a:pPr>
              <a:t>5</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xfrm>
            <a:off x="633413" y="795338"/>
            <a:ext cx="7056437" cy="3968750"/>
          </a:xfrm>
          <a:ln/>
        </p:spPr>
      </p:sp>
      <p:sp>
        <p:nvSpPr>
          <p:cNvPr id="59396" name="Rectangle 3"/>
          <p:cNvSpPr>
            <a:spLocks noGrp="1" noChangeArrowheads="1"/>
          </p:cNvSpPr>
          <p:nvPr>
            <p:ph type="body" idx="1"/>
          </p:nvPr>
        </p:nvSpPr>
        <p:spPr>
          <a:xfrm>
            <a:off x="1532380" y="6417184"/>
            <a:ext cx="8428081" cy="6079433"/>
          </a:xfrm>
          <a:noFill/>
        </p:spPr>
        <p:txBody>
          <a:bodyPr/>
          <a:lstStyle/>
          <a:p>
            <a:pPr>
              <a:spcBef>
                <a:spcPts val="0"/>
              </a:spcBef>
              <a:spcAft>
                <a:spcPts val="1557"/>
              </a:spcAft>
            </a:pPr>
            <a:endParaRPr lang="en-US" altLang="en-US" sz="2000" b="1" dirty="0">
              <a:latin typeface="+mn-lt"/>
            </a:endParaRPr>
          </a:p>
        </p:txBody>
      </p:sp>
      <p:sp>
        <p:nvSpPr>
          <p:cNvPr id="3" name="Header Placeholder 2"/>
          <p:cNvSpPr>
            <a:spLocks noGrp="1"/>
          </p:cNvSpPr>
          <p:nvPr>
            <p:ph type="hdr" sz="quarter" idx="11"/>
          </p:nvPr>
        </p:nvSpPr>
        <p:spPr/>
        <p:txBody>
          <a:bodyPr/>
          <a:lstStyle/>
          <a:p>
            <a:pPr defTabSz="1141660">
              <a:defRPr/>
            </a:pPr>
            <a:r>
              <a:rPr lang="en-US" sz="1500" dirty="0">
                <a:solidFill>
                  <a:srgbClr val="000000"/>
                </a:solidFill>
              </a:rPr>
              <a:t>Dr. Jim McGowan - Law and Grace Session 9</a:t>
            </a:r>
          </a:p>
        </p:txBody>
      </p:sp>
      <p:sp>
        <p:nvSpPr>
          <p:cNvPr id="4" name="Footer Placeholder 3"/>
          <p:cNvSpPr>
            <a:spLocks noGrp="1"/>
          </p:cNvSpPr>
          <p:nvPr>
            <p:ph type="ftr" sz="quarter" idx="12"/>
          </p:nvPr>
        </p:nvSpPr>
        <p:spPr/>
        <p:txBody>
          <a:bodyPr/>
          <a:lstStyle/>
          <a:p>
            <a:pPr defTabSz="1141660">
              <a:defRPr/>
            </a:pPr>
            <a:r>
              <a:rPr lang="en-US" sz="1500">
                <a:solidFill>
                  <a:srgbClr val="000000"/>
                </a:solidFill>
              </a:rPr>
              <a:t>Sugar Land Bible Church</a:t>
            </a:r>
          </a:p>
        </p:txBody>
      </p:sp>
    </p:spTree>
    <p:extLst>
      <p:ext uri="{BB962C8B-B14F-4D97-AF65-F5344CB8AC3E}">
        <p14:creationId xmlns:p14="http://schemas.microsoft.com/office/powerpoint/2010/main" val="22455820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DDBA8226-DFCB-4682-B2A2-015279E3614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fld id="{A349B5C1-4198-4CF7-828E-51AF0D4BDF36}" type="slidenum">
              <a:rPr lang="en-US" altLang="en-US" sz="1300"/>
              <a:pPr/>
              <a:t>65</a:t>
            </a:fld>
            <a:endParaRPr lang="en-US" altLang="en-US" sz="1300"/>
          </a:p>
        </p:txBody>
      </p:sp>
      <p:sp>
        <p:nvSpPr>
          <p:cNvPr id="138243" name="Rectangle 2">
            <a:extLst>
              <a:ext uri="{FF2B5EF4-FFF2-40B4-BE49-F238E27FC236}">
                <a16:creationId xmlns:a16="http://schemas.microsoft.com/office/drawing/2014/main" id="{95FD240E-B66F-47D5-88EA-27BF1E9D3BB4}"/>
              </a:ext>
            </a:extLst>
          </p:cNvPr>
          <p:cNvSpPr>
            <a:spLocks noGrp="1" noRot="1" noChangeAspect="1" noChangeArrowheads="1" noTextEdit="1"/>
          </p:cNvSpPr>
          <p:nvPr>
            <p:ph type="sldImg"/>
          </p:nvPr>
        </p:nvSpPr>
        <p:spPr>
          <a:xfrm>
            <a:off x="457200" y="720725"/>
            <a:ext cx="6400800" cy="3600450"/>
          </a:xfrm>
          <a:ln/>
        </p:spPr>
      </p:sp>
      <p:sp>
        <p:nvSpPr>
          <p:cNvPr id="138244" name="Rectangle 3">
            <a:extLst>
              <a:ext uri="{FF2B5EF4-FFF2-40B4-BE49-F238E27FC236}">
                <a16:creationId xmlns:a16="http://schemas.microsoft.com/office/drawing/2014/main" id="{D1EB0829-EEE7-49E3-849F-6EF02B8C8B81}"/>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CA0F7F42-182E-4F81-B2CE-2C1EA6AC81D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fld id="{CBF31A10-D1DE-4696-8021-0E8D1D0152B4}" type="slidenum">
              <a:rPr lang="en-US" altLang="en-US" sz="1300"/>
              <a:pPr/>
              <a:t>66</a:t>
            </a:fld>
            <a:endParaRPr lang="en-US" altLang="en-US" sz="1300"/>
          </a:p>
        </p:txBody>
      </p:sp>
      <p:sp>
        <p:nvSpPr>
          <p:cNvPr id="140291" name="Rectangle 2">
            <a:extLst>
              <a:ext uri="{FF2B5EF4-FFF2-40B4-BE49-F238E27FC236}">
                <a16:creationId xmlns:a16="http://schemas.microsoft.com/office/drawing/2014/main" id="{AB5E2913-8C1D-4C8D-A0AA-4857D2CA3DA4}"/>
              </a:ext>
            </a:extLst>
          </p:cNvPr>
          <p:cNvSpPr>
            <a:spLocks noGrp="1" noRot="1" noChangeAspect="1" noChangeArrowheads="1" noTextEdit="1"/>
          </p:cNvSpPr>
          <p:nvPr>
            <p:ph type="sldImg"/>
          </p:nvPr>
        </p:nvSpPr>
        <p:spPr>
          <a:xfrm>
            <a:off x="457200" y="720725"/>
            <a:ext cx="6400800" cy="3600450"/>
          </a:xfrm>
          <a:ln/>
        </p:spPr>
      </p:sp>
      <p:sp>
        <p:nvSpPr>
          <p:cNvPr id="140292" name="Rectangle 3">
            <a:extLst>
              <a:ext uri="{FF2B5EF4-FFF2-40B4-BE49-F238E27FC236}">
                <a16:creationId xmlns:a16="http://schemas.microsoft.com/office/drawing/2014/main" id="{F7F8F90B-93C9-4534-8EDD-0AE82ABD52C7}"/>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F823FAFB-DF6A-4CC8-8689-E59828D55F9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fld id="{9EB0D050-8966-4C6E-9BAF-B1AF12278512}" type="slidenum">
              <a:rPr lang="en-US" altLang="en-US" sz="1300"/>
              <a:pPr/>
              <a:t>67</a:t>
            </a:fld>
            <a:endParaRPr lang="en-US" altLang="en-US" sz="1300"/>
          </a:p>
        </p:txBody>
      </p:sp>
      <p:sp>
        <p:nvSpPr>
          <p:cNvPr id="142339" name="Rectangle 2">
            <a:extLst>
              <a:ext uri="{FF2B5EF4-FFF2-40B4-BE49-F238E27FC236}">
                <a16:creationId xmlns:a16="http://schemas.microsoft.com/office/drawing/2014/main" id="{D9B73D3C-D677-42DD-A66C-57EC3A32B890}"/>
              </a:ext>
            </a:extLst>
          </p:cNvPr>
          <p:cNvSpPr>
            <a:spLocks noGrp="1" noRot="1" noChangeAspect="1" noChangeArrowheads="1" noTextEdit="1"/>
          </p:cNvSpPr>
          <p:nvPr>
            <p:ph type="sldImg"/>
          </p:nvPr>
        </p:nvSpPr>
        <p:spPr>
          <a:xfrm>
            <a:off x="457200" y="720725"/>
            <a:ext cx="6400800" cy="3600450"/>
          </a:xfrm>
          <a:ln/>
        </p:spPr>
      </p:sp>
      <p:sp>
        <p:nvSpPr>
          <p:cNvPr id="142340" name="Rectangle 3">
            <a:extLst>
              <a:ext uri="{FF2B5EF4-FFF2-40B4-BE49-F238E27FC236}">
                <a16:creationId xmlns:a16="http://schemas.microsoft.com/office/drawing/2014/main" id="{1C2789A8-68B5-4DF3-B525-4351C82440A8}"/>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BF4212A7-3D66-4753-ACEA-F3312D82D48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fld id="{A8C7E725-A499-4DA1-AB54-8D75CB098FBC}" type="slidenum">
              <a:rPr lang="en-US" altLang="en-US" sz="1300"/>
              <a:pPr/>
              <a:t>68</a:t>
            </a:fld>
            <a:endParaRPr lang="en-US" altLang="en-US" sz="1300"/>
          </a:p>
        </p:txBody>
      </p:sp>
      <p:sp>
        <p:nvSpPr>
          <p:cNvPr id="144387" name="Rectangle 2">
            <a:extLst>
              <a:ext uri="{FF2B5EF4-FFF2-40B4-BE49-F238E27FC236}">
                <a16:creationId xmlns:a16="http://schemas.microsoft.com/office/drawing/2014/main" id="{9287039C-E298-4B13-850F-F236A7DD3296}"/>
              </a:ext>
            </a:extLst>
          </p:cNvPr>
          <p:cNvSpPr>
            <a:spLocks noGrp="1" noRot="1" noChangeAspect="1" noChangeArrowheads="1" noTextEdit="1"/>
          </p:cNvSpPr>
          <p:nvPr>
            <p:ph type="sldImg"/>
          </p:nvPr>
        </p:nvSpPr>
        <p:spPr>
          <a:xfrm>
            <a:off x="457200" y="720725"/>
            <a:ext cx="6400800" cy="3600450"/>
          </a:xfrm>
          <a:ln/>
        </p:spPr>
      </p:sp>
      <p:sp>
        <p:nvSpPr>
          <p:cNvPr id="144388" name="Rectangle 3">
            <a:extLst>
              <a:ext uri="{FF2B5EF4-FFF2-40B4-BE49-F238E27FC236}">
                <a16:creationId xmlns:a16="http://schemas.microsoft.com/office/drawing/2014/main" id="{CD6A13A3-2967-4220-BF73-4A395FF95E54}"/>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59D0ABAC-0AC9-41A0-B935-F924E2732C4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fld id="{F942FCCE-8D45-4BC7-8F46-2FA6477888AE}" type="slidenum">
              <a:rPr lang="en-US" altLang="en-US" sz="1300"/>
              <a:pPr/>
              <a:t>69</a:t>
            </a:fld>
            <a:endParaRPr lang="en-US" altLang="en-US" sz="1300"/>
          </a:p>
        </p:txBody>
      </p:sp>
      <p:sp>
        <p:nvSpPr>
          <p:cNvPr id="146435" name="Rectangle 2">
            <a:extLst>
              <a:ext uri="{FF2B5EF4-FFF2-40B4-BE49-F238E27FC236}">
                <a16:creationId xmlns:a16="http://schemas.microsoft.com/office/drawing/2014/main" id="{528E0A08-F375-4A8E-ABE1-7066164A00A9}"/>
              </a:ext>
            </a:extLst>
          </p:cNvPr>
          <p:cNvSpPr>
            <a:spLocks noGrp="1" noRot="1" noChangeAspect="1" noChangeArrowheads="1" noTextEdit="1"/>
          </p:cNvSpPr>
          <p:nvPr>
            <p:ph type="sldImg"/>
          </p:nvPr>
        </p:nvSpPr>
        <p:spPr>
          <a:xfrm>
            <a:off x="457200" y="720725"/>
            <a:ext cx="6400800" cy="3600450"/>
          </a:xfrm>
          <a:ln/>
        </p:spPr>
      </p:sp>
      <p:sp>
        <p:nvSpPr>
          <p:cNvPr id="146436" name="Rectangle 3">
            <a:extLst>
              <a:ext uri="{FF2B5EF4-FFF2-40B4-BE49-F238E27FC236}">
                <a16:creationId xmlns:a16="http://schemas.microsoft.com/office/drawing/2014/main" id="{402A2142-88D5-44CF-BD09-219C4277141D}"/>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a:extLst>
              <a:ext uri="{FF2B5EF4-FFF2-40B4-BE49-F238E27FC236}">
                <a16:creationId xmlns:a16="http://schemas.microsoft.com/office/drawing/2014/main" id="{B516F135-C323-4E23-A3D5-A74E10FF35F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fld id="{E248DA00-AC08-47AE-95E4-2CC5AFA8B2A6}" type="slidenum">
              <a:rPr lang="en-US" altLang="en-US" sz="1300"/>
              <a:pPr/>
              <a:t>70</a:t>
            </a:fld>
            <a:endParaRPr lang="en-US" altLang="en-US" sz="1300"/>
          </a:p>
        </p:txBody>
      </p:sp>
      <p:sp>
        <p:nvSpPr>
          <p:cNvPr id="150531" name="Rectangle 2">
            <a:extLst>
              <a:ext uri="{FF2B5EF4-FFF2-40B4-BE49-F238E27FC236}">
                <a16:creationId xmlns:a16="http://schemas.microsoft.com/office/drawing/2014/main" id="{902D614E-4D47-4193-B14D-8A745B53CA30}"/>
              </a:ext>
            </a:extLst>
          </p:cNvPr>
          <p:cNvSpPr>
            <a:spLocks noGrp="1" noRot="1" noChangeAspect="1" noChangeArrowheads="1" noTextEdit="1"/>
          </p:cNvSpPr>
          <p:nvPr>
            <p:ph type="sldImg"/>
          </p:nvPr>
        </p:nvSpPr>
        <p:spPr>
          <a:xfrm>
            <a:off x="457200" y="720725"/>
            <a:ext cx="6400800" cy="3600450"/>
          </a:xfrm>
          <a:ln/>
        </p:spPr>
      </p:sp>
      <p:sp>
        <p:nvSpPr>
          <p:cNvPr id="150532" name="Rectangle 3">
            <a:extLst>
              <a:ext uri="{FF2B5EF4-FFF2-40B4-BE49-F238E27FC236}">
                <a16:creationId xmlns:a16="http://schemas.microsoft.com/office/drawing/2014/main" id="{5EB42B4A-0160-41A5-BC44-2E469857BBCB}"/>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71</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33937327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a:extLst>
              <a:ext uri="{FF2B5EF4-FFF2-40B4-BE49-F238E27FC236}">
                <a16:creationId xmlns:a16="http://schemas.microsoft.com/office/drawing/2014/main" id="{B516F135-C323-4E23-A3D5-A74E10FF35F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fld id="{E248DA00-AC08-47AE-95E4-2CC5AFA8B2A6}" type="slidenum">
              <a:rPr lang="en-US" altLang="en-US" sz="1300"/>
              <a:pPr/>
              <a:t>72</a:t>
            </a:fld>
            <a:endParaRPr lang="en-US" altLang="en-US" sz="1300"/>
          </a:p>
        </p:txBody>
      </p:sp>
      <p:sp>
        <p:nvSpPr>
          <p:cNvPr id="150531" name="Rectangle 2">
            <a:extLst>
              <a:ext uri="{FF2B5EF4-FFF2-40B4-BE49-F238E27FC236}">
                <a16:creationId xmlns:a16="http://schemas.microsoft.com/office/drawing/2014/main" id="{902D614E-4D47-4193-B14D-8A745B53CA30}"/>
              </a:ext>
            </a:extLst>
          </p:cNvPr>
          <p:cNvSpPr>
            <a:spLocks noGrp="1" noRot="1" noChangeAspect="1" noChangeArrowheads="1" noTextEdit="1"/>
          </p:cNvSpPr>
          <p:nvPr>
            <p:ph type="sldImg"/>
          </p:nvPr>
        </p:nvSpPr>
        <p:spPr>
          <a:xfrm>
            <a:off x="457200" y="720725"/>
            <a:ext cx="6400800" cy="3600450"/>
          </a:xfrm>
          <a:ln/>
        </p:spPr>
      </p:sp>
      <p:sp>
        <p:nvSpPr>
          <p:cNvPr id="150532" name="Rectangle 3">
            <a:extLst>
              <a:ext uri="{FF2B5EF4-FFF2-40B4-BE49-F238E27FC236}">
                <a16:creationId xmlns:a16="http://schemas.microsoft.com/office/drawing/2014/main" id="{5EB42B4A-0160-41A5-BC44-2E469857BBCB}"/>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13188311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73</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5263507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a:extLst>
              <a:ext uri="{FF2B5EF4-FFF2-40B4-BE49-F238E27FC236}">
                <a16:creationId xmlns:a16="http://schemas.microsoft.com/office/drawing/2014/main" id="{B516F135-C323-4E23-A3D5-A74E10FF35F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0100">
                <a:solidFill>
                  <a:schemeClr val="tx1"/>
                </a:solidFill>
                <a:latin typeface="Arial" panose="020B0604020202020204" pitchFamily="34" charset="0"/>
                <a:cs typeface="Arial" panose="020B0604020202020204" pitchFamily="34" charset="0"/>
              </a:defRPr>
            </a:lvl1pPr>
            <a:lvl2pPr marL="785372" indent="-302066">
              <a:defRPr sz="10100">
                <a:solidFill>
                  <a:schemeClr val="tx1"/>
                </a:solidFill>
                <a:latin typeface="Arial" panose="020B0604020202020204" pitchFamily="34" charset="0"/>
                <a:cs typeface="Arial" panose="020B0604020202020204" pitchFamily="34" charset="0"/>
              </a:defRPr>
            </a:lvl2pPr>
            <a:lvl3pPr marL="1208265" indent="-241653">
              <a:defRPr sz="10100">
                <a:solidFill>
                  <a:schemeClr val="tx1"/>
                </a:solidFill>
                <a:latin typeface="Arial" panose="020B0604020202020204" pitchFamily="34" charset="0"/>
                <a:cs typeface="Arial" panose="020B0604020202020204" pitchFamily="34" charset="0"/>
              </a:defRPr>
            </a:lvl3pPr>
            <a:lvl4pPr marL="1691571" indent="-241653">
              <a:defRPr sz="10100">
                <a:solidFill>
                  <a:schemeClr val="tx1"/>
                </a:solidFill>
                <a:latin typeface="Arial" panose="020B0604020202020204" pitchFamily="34" charset="0"/>
                <a:cs typeface="Arial" panose="020B0604020202020204" pitchFamily="34" charset="0"/>
              </a:defRPr>
            </a:lvl4pPr>
            <a:lvl5pPr marL="2174878" indent="-241653">
              <a:defRPr sz="101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fld id="{E248DA00-AC08-47AE-95E4-2CC5AFA8B2A6}" type="slidenum">
              <a:rPr lang="en-US" altLang="en-US" sz="1300"/>
              <a:pPr/>
              <a:t>74</a:t>
            </a:fld>
            <a:endParaRPr lang="en-US" altLang="en-US" sz="1300"/>
          </a:p>
        </p:txBody>
      </p:sp>
      <p:sp>
        <p:nvSpPr>
          <p:cNvPr id="150531" name="Rectangle 2">
            <a:extLst>
              <a:ext uri="{FF2B5EF4-FFF2-40B4-BE49-F238E27FC236}">
                <a16:creationId xmlns:a16="http://schemas.microsoft.com/office/drawing/2014/main" id="{902D614E-4D47-4193-B14D-8A745B53CA30}"/>
              </a:ext>
            </a:extLst>
          </p:cNvPr>
          <p:cNvSpPr>
            <a:spLocks noGrp="1" noRot="1" noChangeAspect="1" noChangeArrowheads="1" noTextEdit="1"/>
          </p:cNvSpPr>
          <p:nvPr>
            <p:ph type="sldImg"/>
          </p:nvPr>
        </p:nvSpPr>
        <p:spPr>
          <a:xfrm>
            <a:off x="457200" y="720725"/>
            <a:ext cx="6400800" cy="3600450"/>
          </a:xfrm>
          <a:ln/>
        </p:spPr>
      </p:sp>
      <p:sp>
        <p:nvSpPr>
          <p:cNvPr id="150532" name="Rectangle 3">
            <a:extLst>
              <a:ext uri="{FF2B5EF4-FFF2-40B4-BE49-F238E27FC236}">
                <a16:creationId xmlns:a16="http://schemas.microsoft.com/office/drawing/2014/main" id="{5EB42B4A-0160-41A5-BC44-2E469857BBCB}"/>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4163570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7CA2BDF3-46FF-4C3A-84AD-86783CEA8B7A}"/>
              </a:ext>
            </a:extLst>
          </p:cNvPr>
          <p:cNvSpPr>
            <a:spLocks noGrp="1" noChangeArrowheads="1"/>
          </p:cNvSpPr>
          <p:nvPr>
            <p:ph type="sldNum" sz="quarter" idx="5"/>
          </p:nvPr>
        </p:nvSpPr>
        <p:spPr>
          <a:noFill/>
        </p:spPr>
        <p:txBody>
          <a:bodyPr/>
          <a:lstStyle>
            <a:lvl1pPr>
              <a:spcBef>
                <a:spcPct val="30000"/>
              </a:spcBef>
              <a:defRPr sz="1600">
                <a:solidFill>
                  <a:schemeClr val="tx1"/>
                </a:solidFill>
                <a:latin typeface="Arial" panose="020B0604020202020204" pitchFamily="34" charset="0"/>
                <a:cs typeface="Arial" panose="020B0604020202020204" pitchFamily="34" charset="0"/>
              </a:defRPr>
            </a:lvl1pPr>
            <a:lvl2pPr marL="1157685" indent="-444044">
              <a:spcBef>
                <a:spcPct val="30000"/>
              </a:spcBef>
              <a:defRPr sz="1600">
                <a:solidFill>
                  <a:schemeClr val="tx1"/>
                </a:solidFill>
                <a:latin typeface="Arial" panose="020B0604020202020204" pitchFamily="34" charset="0"/>
                <a:cs typeface="Arial" panose="020B0604020202020204" pitchFamily="34" charset="0"/>
              </a:defRPr>
            </a:lvl2pPr>
            <a:lvl3pPr marL="1782124" indent="-354840">
              <a:spcBef>
                <a:spcPct val="30000"/>
              </a:spcBef>
              <a:defRPr sz="1600">
                <a:solidFill>
                  <a:schemeClr val="tx1"/>
                </a:solidFill>
                <a:latin typeface="Arial" panose="020B0604020202020204" pitchFamily="34" charset="0"/>
                <a:cs typeface="Arial" panose="020B0604020202020204" pitchFamily="34" charset="0"/>
              </a:defRPr>
            </a:lvl3pPr>
            <a:lvl4pPr marL="2493782" indent="-354840">
              <a:spcBef>
                <a:spcPct val="30000"/>
              </a:spcBef>
              <a:defRPr sz="1600">
                <a:solidFill>
                  <a:schemeClr val="tx1"/>
                </a:solidFill>
                <a:latin typeface="Arial" panose="020B0604020202020204" pitchFamily="34" charset="0"/>
                <a:cs typeface="Arial" panose="020B0604020202020204" pitchFamily="34" charset="0"/>
              </a:defRPr>
            </a:lvl4pPr>
            <a:lvl5pPr marL="3207425" indent="-354840">
              <a:spcBef>
                <a:spcPct val="30000"/>
              </a:spcBef>
              <a:defRPr sz="1600">
                <a:solidFill>
                  <a:schemeClr val="tx1"/>
                </a:solidFill>
                <a:latin typeface="Arial" panose="020B0604020202020204" pitchFamily="34" charset="0"/>
                <a:cs typeface="Arial" panose="020B0604020202020204" pitchFamily="34" charset="0"/>
              </a:defRPr>
            </a:lvl5pPr>
            <a:lvl6pPr marL="3778340" indent="-354840"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6pPr>
            <a:lvl7pPr marL="4349253" indent="-354840"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7pPr>
            <a:lvl8pPr marL="4920167" indent="-354840"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8pPr>
            <a:lvl9pPr marL="5491080" indent="-354840"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9pPr>
          </a:lstStyle>
          <a:p>
            <a:pPr defTabSz="1141828">
              <a:spcBef>
                <a:spcPct val="0"/>
              </a:spcBef>
              <a:defRPr/>
            </a:pPr>
            <a:fld id="{F2A336B0-4F46-4FEA-BD6B-3A7DD238EB45}" type="slidenum">
              <a:rPr lang="en-US" altLang="en-US" sz="2000">
                <a:solidFill>
                  <a:srgbClr val="000000"/>
                </a:solidFill>
                <a:latin typeface="Calibri" panose="020F0502020204030204" pitchFamily="34" charset="0"/>
                <a:cs typeface="Calibri" panose="020F0502020204030204" pitchFamily="34" charset="0"/>
              </a:rPr>
              <a:pPr defTabSz="1141828">
                <a:spcBef>
                  <a:spcPct val="0"/>
                </a:spcBef>
                <a:defRPr/>
              </a:pPr>
              <a:t>6</a:t>
            </a:fld>
            <a:endParaRPr lang="en-US" altLang="en-US" sz="2000">
              <a:solidFill>
                <a:srgbClr val="000000"/>
              </a:solidFill>
              <a:latin typeface="Calibri" panose="020F0502020204030204" pitchFamily="34" charset="0"/>
              <a:cs typeface="Calibri" panose="020F0502020204030204" pitchFamily="34" charset="0"/>
            </a:endParaRPr>
          </a:p>
        </p:txBody>
      </p:sp>
      <p:sp>
        <p:nvSpPr>
          <p:cNvPr id="16387" name="Rectangle 2">
            <a:extLst>
              <a:ext uri="{FF2B5EF4-FFF2-40B4-BE49-F238E27FC236}">
                <a16:creationId xmlns:a16="http://schemas.microsoft.com/office/drawing/2014/main" id="{B50EF70F-A3D1-4E3F-8263-4BEE17C9CC76}"/>
              </a:ext>
            </a:extLst>
          </p:cNvPr>
          <p:cNvSpPr>
            <a:spLocks noGrp="1" noRot="1" noChangeAspect="1" noChangeArrowheads="1" noTextEdit="1"/>
          </p:cNvSpPr>
          <p:nvPr>
            <p:ph type="sldImg"/>
          </p:nvPr>
        </p:nvSpPr>
        <p:spPr>
          <a:xfrm>
            <a:off x="633413" y="795338"/>
            <a:ext cx="7056437" cy="3968750"/>
          </a:xfrm>
          <a:ln/>
        </p:spPr>
      </p:sp>
      <p:sp>
        <p:nvSpPr>
          <p:cNvPr id="59396" name="Rectangle 3">
            <a:extLst>
              <a:ext uri="{FF2B5EF4-FFF2-40B4-BE49-F238E27FC236}">
                <a16:creationId xmlns:a16="http://schemas.microsoft.com/office/drawing/2014/main" id="{64B3660C-F29F-4F28-8260-7E4480D94395}"/>
              </a:ext>
            </a:extLst>
          </p:cNvPr>
          <p:cNvSpPr>
            <a:spLocks noGrp="1" noChangeArrowheads="1"/>
          </p:cNvSpPr>
          <p:nvPr>
            <p:ph type="body" idx="1"/>
          </p:nvPr>
        </p:nvSpPr>
        <p:spPr>
          <a:xfrm>
            <a:off x="1533090" y="6417905"/>
            <a:ext cx="8427882" cy="6078290"/>
          </a:xfrm>
        </p:spPr>
        <p:txBody>
          <a:bodyPr/>
          <a:lstStyle/>
          <a:p>
            <a:pPr>
              <a:spcBef>
                <a:spcPts val="0"/>
              </a:spcBef>
              <a:spcAft>
                <a:spcPts val="1558"/>
              </a:spcAft>
              <a:defRPr/>
            </a:pPr>
            <a:endParaRPr lang="en-US" altLang="en-US" sz="2000" b="1" dirty="0">
              <a:latin typeface="+mn-lt"/>
            </a:endParaRPr>
          </a:p>
        </p:txBody>
      </p:sp>
      <p:sp>
        <p:nvSpPr>
          <p:cNvPr id="16389" name="Date Placeholder 1">
            <a:extLst>
              <a:ext uri="{FF2B5EF4-FFF2-40B4-BE49-F238E27FC236}">
                <a16:creationId xmlns:a16="http://schemas.microsoft.com/office/drawing/2014/main" id="{9E098A65-AE92-4B68-A1A1-AFA81FE04D7A}"/>
              </a:ext>
            </a:extLst>
          </p:cNvPr>
          <p:cNvSpPr>
            <a:spLocks noGrp="1"/>
          </p:cNvSpPr>
          <p:nvPr>
            <p:ph type="dt" sz="quarter" idx="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927734" indent="-356821">
              <a:defRPr>
                <a:solidFill>
                  <a:schemeClr val="tx1"/>
                </a:solidFill>
                <a:latin typeface="Arial" panose="020B0604020202020204" pitchFamily="34" charset="0"/>
                <a:cs typeface="Arial" panose="020B0604020202020204" pitchFamily="34" charset="0"/>
              </a:defRPr>
            </a:lvl2pPr>
            <a:lvl3pPr marL="1427284" indent="-285456">
              <a:defRPr>
                <a:solidFill>
                  <a:schemeClr val="tx1"/>
                </a:solidFill>
                <a:latin typeface="Arial" panose="020B0604020202020204" pitchFamily="34" charset="0"/>
                <a:cs typeface="Arial" panose="020B0604020202020204" pitchFamily="34" charset="0"/>
              </a:defRPr>
            </a:lvl3pPr>
            <a:lvl4pPr marL="1998198" indent="-285456">
              <a:defRPr>
                <a:solidFill>
                  <a:schemeClr val="tx1"/>
                </a:solidFill>
                <a:latin typeface="Arial" panose="020B0604020202020204" pitchFamily="34" charset="0"/>
                <a:cs typeface="Arial" panose="020B0604020202020204" pitchFamily="34" charset="0"/>
              </a:defRPr>
            </a:lvl4pPr>
            <a:lvl5pPr marL="2569113" indent="-285456">
              <a:defRPr>
                <a:solidFill>
                  <a:schemeClr val="tx1"/>
                </a:solidFill>
                <a:latin typeface="Arial" panose="020B0604020202020204" pitchFamily="34" charset="0"/>
                <a:cs typeface="Arial" panose="020B0604020202020204" pitchFamily="34" charset="0"/>
              </a:defRPr>
            </a:lvl5pPr>
            <a:lvl6pPr marL="3140026"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710940"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281853"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852768"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141828">
              <a:defRPr/>
            </a:pPr>
            <a:r>
              <a:rPr lang="en-US" altLang="en-US" sz="1700">
                <a:solidFill>
                  <a:srgbClr val="000000"/>
                </a:solidFill>
                <a:latin typeface="Calibri" panose="020F0502020204030204" pitchFamily="34" charset="0"/>
                <a:cs typeface="Calibri" panose="020F0502020204030204" pitchFamily="34" charset="0"/>
              </a:rPr>
              <a:t>6/24/2018</a:t>
            </a:r>
          </a:p>
        </p:txBody>
      </p:sp>
      <p:sp>
        <p:nvSpPr>
          <p:cNvPr id="16390" name="Header Placeholder 2">
            <a:extLst>
              <a:ext uri="{FF2B5EF4-FFF2-40B4-BE49-F238E27FC236}">
                <a16:creationId xmlns:a16="http://schemas.microsoft.com/office/drawing/2014/main" id="{4564F80D-82A5-4B19-8165-1EBC52DA3BC8}"/>
              </a:ext>
            </a:extLst>
          </p:cNvPr>
          <p:cNvSpPr>
            <a:spLocks noGrp="1"/>
          </p:cNvSpPr>
          <p:nvPr>
            <p:ph type="hdr" sz="quarter"/>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927734" indent="-356821">
              <a:defRPr>
                <a:solidFill>
                  <a:schemeClr val="tx1"/>
                </a:solidFill>
                <a:latin typeface="Arial" panose="020B0604020202020204" pitchFamily="34" charset="0"/>
                <a:cs typeface="Arial" panose="020B0604020202020204" pitchFamily="34" charset="0"/>
              </a:defRPr>
            </a:lvl2pPr>
            <a:lvl3pPr marL="1427284" indent="-285456">
              <a:defRPr>
                <a:solidFill>
                  <a:schemeClr val="tx1"/>
                </a:solidFill>
                <a:latin typeface="Arial" panose="020B0604020202020204" pitchFamily="34" charset="0"/>
                <a:cs typeface="Arial" panose="020B0604020202020204" pitchFamily="34" charset="0"/>
              </a:defRPr>
            </a:lvl3pPr>
            <a:lvl4pPr marL="1998198" indent="-285456">
              <a:defRPr>
                <a:solidFill>
                  <a:schemeClr val="tx1"/>
                </a:solidFill>
                <a:latin typeface="Arial" panose="020B0604020202020204" pitchFamily="34" charset="0"/>
                <a:cs typeface="Arial" panose="020B0604020202020204" pitchFamily="34" charset="0"/>
              </a:defRPr>
            </a:lvl4pPr>
            <a:lvl5pPr marL="2569113" indent="-285456">
              <a:defRPr>
                <a:solidFill>
                  <a:schemeClr val="tx1"/>
                </a:solidFill>
                <a:latin typeface="Arial" panose="020B0604020202020204" pitchFamily="34" charset="0"/>
                <a:cs typeface="Arial" panose="020B0604020202020204" pitchFamily="34" charset="0"/>
              </a:defRPr>
            </a:lvl5pPr>
            <a:lvl6pPr marL="3140026"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710940"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281853"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852768"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141828">
              <a:defRPr/>
            </a:pPr>
            <a:r>
              <a:rPr lang="en-US" altLang="en-US" sz="1700">
                <a:solidFill>
                  <a:srgbClr val="000000"/>
                </a:solidFill>
                <a:latin typeface="Calibri" panose="020F0502020204030204" pitchFamily="34" charset="0"/>
                <a:cs typeface="Calibri" panose="020F0502020204030204" pitchFamily="34" charset="0"/>
              </a:rPr>
              <a:t>Dr. Jim McGowan - Law and Grace Session 9</a:t>
            </a:r>
          </a:p>
        </p:txBody>
      </p:sp>
      <p:sp>
        <p:nvSpPr>
          <p:cNvPr id="16391" name="Footer Placeholder 3">
            <a:extLst>
              <a:ext uri="{FF2B5EF4-FFF2-40B4-BE49-F238E27FC236}">
                <a16:creationId xmlns:a16="http://schemas.microsoft.com/office/drawing/2014/main" id="{CB60033A-1C11-41A6-8ED2-2B583A330DAA}"/>
              </a:ext>
            </a:extLst>
          </p:cNvPr>
          <p:cNvSpPr>
            <a:spLocks noGrp="1"/>
          </p:cNvSpPr>
          <p:nvPr>
            <p:ph type="ftr" sz="quarter" idx="4"/>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927734" indent="-356821">
              <a:defRPr>
                <a:solidFill>
                  <a:schemeClr val="tx1"/>
                </a:solidFill>
                <a:latin typeface="Arial" panose="020B0604020202020204" pitchFamily="34" charset="0"/>
                <a:cs typeface="Arial" panose="020B0604020202020204" pitchFamily="34" charset="0"/>
              </a:defRPr>
            </a:lvl2pPr>
            <a:lvl3pPr marL="1427284" indent="-285456">
              <a:defRPr>
                <a:solidFill>
                  <a:schemeClr val="tx1"/>
                </a:solidFill>
                <a:latin typeface="Arial" panose="020B0604020202020204" pitchFamily="34" charset="0"/>
                <a:cs typeface="Arial" panose="020B0604020202020204" pitchFamily="34" charset="0"/>
              </a:defRPr>
            </a:lvl3pPr>
            <a:lvl4pPr marL="1998198" indent="-285456">
              <a:defRPr>
                <a:solidFill>
                  <a:schemeClr val="tx1"/>
                </a:solidFill>
                <a:latin typeface="Arial" panose="020B0604020202020204" pitchFamily="34" charset="0"/>
                <a:cs typeface="Arial" panose="020B0604020202020204" pitchFamily="34" charset="0"/>
              </a:defRPr>
            </a:lvl4pPr>
            <a:lvl5pPr marL="2569113" indent="-285456">
              <a:defRPr>
                <a:solidFill>
                  <a:schemeClr val="tx1"/>
                </a:solidFill>
                <a:latin typeface="Arial" panose="020B0604020202020204" pitchFamily="34" charset="0"/>
                <a:cs typeface="Arial" panose="020B0604020202020204" pitchFamily="34" charset="0"/>
              </a:defRPr>
            </a:lvl5pPr>
            <a:lvl6pPr marL="3140026"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710940"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281853"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852768"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141828">
              <a:defRPr/>
            </a:pPr>
            <a:r>
              <a:rPr lang="en-US" altLang="en-US" sz="17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2258182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75</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20972919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443B6B6F-2BD3-47C8-93B0-F61B383EE970}"/>
              </a:ext>
            </a:extLst>
          </p:cNvPr>
          <p:cNvSpPr>
            <a:spLocks noGrp="1" noRot="1" noChangeAspect="1" noChangeArrowheads="1" noTextEdit="1"/>
          </p:cNvSpPr>
          <p:nvPr>
            <p:ph type="sldImg"/>
          </p:nvPr>
        </p:nvSpPr>
        <p:spPr>
          <a:xfrm>
            <a:off x="457200" y="720725"/>
            <a:ext cx="6400800" cy="3600450"/>
          </a:xfrm>
          <a:ln/>
        </p:spPr>
      </p:sp>
      <p:sp>
        <p:nvSpPr>
          <p:cNvPr id="12291" name="Notes Placeholder 2">
            <a:extLst>
              <a:ext uri="{FF2B5EF4-FFF2-40B4-BE49-F238E27FC236}">
                <a16:creationId xmlns:a16="http://schemas.microsoft.com/office/drawing/2014/main" id="{54FFFD1C-6EDA-4BCB-9431-6EBFC91DC69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2292" name="Slide Number Placeholder 3">
            <a:extLst>
              <a:ext uri="{FF2B5EF4-FFF2-40B4-BE49-F238E27FC236}">
                <a16:creationId xmlns:a16="http://schemas.microsoft.com/office/drawing/2014/main" id="{5CE1A1C8-5477-46F5-8F20-6C98FB76A2F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1020313">
              <a:spcBef>
                <a:spcPct val="30000"/>
              </a:spcBef>
              <a:defRPr sz="1300">
                <a:solidFill>
                  <a:schemeClr val="tx1"/>
                </a:solidFill>
                <a:latin typeface="Arial" panose="020B0604020202020204" pitchFamily="34" charset="0"/>
                <a:cs typeface="Arial" panose="020B0604020202020204" pitchFamily="34" charset="0"/>
              </a:defRPr>
            </a:lvl1pPr>
            <a:lvl2pPr marL="980037" indent="-375905" defTabSz="1020313">
              <a:spcBef>
                <a:spcPct val="30000"/>
              </a:spcBef>
              <a:defRPr sz="1300">
                <a:solidFill>
                  <a:schemeClr val="tx1"/>
                </a:solidFill>
                <a:latin typeface="Arial" panose="020B0604020202020204" pitchFamily="34" charset="0"/>
                <a:cs typeface="Arial" panose="020B0604020202020204" pitchFamily="34" charset="0"/>
              </a:defRPr>
            </a:lvl2pPr>
            <a:lvl3pPr marL="1508654" indent="-300389" defTabSz="1020313">
              <a:spcBef>
                <a:spcPct val="30000"/>
              </a:spcBef>
              <a:defRPr sz="1300">
                <a:solidFill>
                  <a:schemeClr val="tx1"/>
                </a:solidFill>
                <a:latin typeface="Arial" panose="020B0604020202020204" pitchFamily="34" charset="0"/>
                <a:cs typeface="Arial" panose="020B0604020202020204" pitchFamily="34" charset="0"/>
              </a:defRPr>
            </a:lvl3pPr>
            <a:lvl4pPr marL="2111108" indent="-300389" defTabSz="1020313">
              <a:spcBef>
                <a:spcPct val="30000"/>
              </a:spcBef>
              <a:defRPr sz="1300">
                <a:solidFill>
                  <a:schemeClr val="tx1"/>
                </a:solidFill>
                <a:latin typeface="Arial" panose="020B0604020202020204" pitchFamily="34" charset="0"/>
                <a:cs typeface="Arial" panose="020B0604020202020204" pitchFamily="34" charset="0"/>
              </a:defRPr>
            </a:lvl4pPr>
            <a:lvl5pPr marL="2715241" indent="-300389" defTabSz="1020313">
              <a:spcBef>
                <a:spcPct val="30000"/>
              </a:spcBef>
              <a:defRPr sz="1300">
                <a:solidFill>
                  <a:schemeClr val="tx1"/>
                </a:solidFill>
                <a:latin typeface="Arial" panose="020B0604020202020204" pitchFamily="34" charset="0"/>
                <a:cs typeface="Arial" panose="020B0604020202020204" pitchFamily="34" charset="0"/>
              </a:defRPr>
            </a:lvl5pPr>
            <a:lvl6pPr marL="3198547"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681853"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4165159"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648465"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73DA5DB8-7B2E-460E-AF0E-58CDC04F6540}" type="slidenum">
              <a:rPr lang="en-US" altLang="en-US" sz="1700">
                <a:solidFill>
                  <a:srgbClr val="000000"/>
                </a:solidFill>
                <a:latin typeface="Calibri" panose="020F0502020204030204" pitchFamily="34" charset="0"/>
                <a:cs typeface="Calibri" panose="020F0502020204030204" pitchFamily="34" charset="0"/>
              </a:rPr>
              <a:pPr>
                <a:spcBef>
                  <a:spcPct val="0"/>
                </a:spcBef>
              </a:pPr>
              <a:t>76</a:t>
            </a:fld>
            <a:endParaRPr lang="en-US" altLang="en-US" sz="1700">
              <a:solidFill>
                <a:srgbClr val="000000"/>
              </a:solidFill>
              <a:latin typeface="Calibri" panose="020F0502020204030204" pitchFamily="34" charset="0"/>
              <a:cs typeface="Calibri" panose="020F0502020204030204" pitchFamily="34" charset="0"/>
            </a:endParaRPr>
          </a:p>
        </p:txBody>
      </p:sp>
      <p:sp>
        <p:nvSpPr>
          <p:cNvPr id="12293" name="Footer Placeholder 4">
            <a:extLst>
              <a:ext uri="{FF2B5EF4-FFF2-40B4-BE49-F238E27FC236}">
                <a16:creationId xmlns:a16="http://schemas.microsoft.com/office/drawing/2014/main" id="{D7831455-CD93-4EE2-A4EB-0271CBA10565}"/>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1020313">
              <a:spcBef>
                <a:spcPct val="30000"/>
              </a:spcBef>
              <a:defRPr sz="1300">
                <a:solidFill>
                  <a:schemeClr val="tx1"/>
                </a:solidFill>
                <a:latin typeface="Arial" panose="020B0604020202020204" pitchFamily="34" charset="0"/>
                <a:cs typeface="Arial" panose="020B0604020202020204" pitchFamily="34" charset="0"/>
              </a:defRPr>
            </a:lvl1pPr>
            <a:lvl2pPr marL="980037" indent="-375905" defTabSz="1020313">
              <a:spcBef>
                <a:spcPct val="30000"/>
              </a:spcBef>
              <a:defRPr sz="1300">
                <a:solidFill>
                  <a:schemeClr val="tx1"/>
                </a:solidFill>
                <a:latin typeface="Arial" panose="020B0604020202020204" pitchFamily="34" charset="0"/>
                <a:cs typeface="Arial" panose="020B0604020202020204" pitchFamily="34" charset="0"/>
              </a:defRPr>
            </a:lvl2pPr>
            <a:lvl3pPr marL="1508654" indent="-300389" defTabSz="1020313">
              <a:spcBef>
                <a:spcPct val="30000"/>
              </a:spcBef>
              <a:defRPr sz="1300">
                <a:solidFill>
                  <a:schemeClr val="tx1"/>
                </a:solidFill>
                <a:latin typeface="Arial" panose="020B0604020202020204" pitchFamily="34" charset="0"/>
                <a:cs typeface="Arial" panose="020B0604020202020204" pitchFamily="34" charset="0"/>
              </a:defRPr>
            </a:lvl3pPr>
            <a:lvl4pPr marL="2111108" indent="-300389" defTabSz="1020313">
              <a:spcBef>
                <a:spcPct val="30000"/>
              </a:spcBef>
              <a:defRPr sz="1300">
                <a:solidFill>
                  <a:schemeClr val="tx1"/>
                </a:solidFill>
                <a:latin typeface="Arial" panose="020B0604020202020204" pitchFamily="34" charset="0"/>
                <a:cs typeface="Arial" panose="020B0604020202020204" pitchFamily="34" charset="0"/>
              </a:defRPr>
            </a:lvl4pPr>
            <a:lvl5pPr marL="2715241" indent="-300389" defTabSz="1020313">
              <a:spcBef>
                <a:spcPct val="30000"/>
              </a:spcBef>
              <a:defRPr sz="1300">
                <a:solidFill>
                  <a:schemeClr val="tx1"/>
                </a:solidFill>
                <a:latin typeface="Arial" panose="020B0604020202020204" pitchFamily="34" charset="0"/>
                <a:cs typeface="Arial" panose="020B0604020202020204" pitchFamily="34" charset="0"/>
              </a:defRPr>
            </a:lvl5pPr>
            <a:lvl6pPr marL="3198547"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681853"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4165159"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648465"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z="1700">
                <a:solidFill>
                  <a:srgbClr val="000000"/>
                </a:solidFill>
                <a:latin typeface="Calibri" panose="020F0502020204030204" pitchFamily="34" charset="0"/>
                <a:cs typeface="Calibri" panose="020F0502020204030204" pitchFamily="34" charset="0"/>
              </a:rPr>
              <a:t>Sugar Land Bible Church</a:t>
            </a:r>
          </a:p>
        </p:txBody>
      </p:sp>
      <p:sp>
        <p:nvSpPr>
          <p:cNvPr id="12294" name="Header Placeholder 5">
            <a:extLst>
              <a:ext uri="{FF2B5EF4-FFF2-40B4-BE49-F238E27FC236}">
                <a16:creationId xmlns:a16="http://schemas.microsoft.com/office/drawing/2014/main" id="{8F2DA630-7677-417C-A7A8-C1F70F501779}"/>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1020313">
              <a:spcBef>
                <a:spcPct val="30000"/>
              </a:spcBef>
              <a:defRPr sz="1300">
                <a:solidFill>
                  <a:schemeClr val="tx1"/>
                </a:solidFill>
                <a:latin typeface="Arial" panose="020B0604020202020204" pitchFamily="34" charset="0"/>
                <a:cs typeface="Arial" panose="020B0604020202020204" pitchFamily="34" charset="0"/>
              </a:defRPr>
            </a:lvl1pPr>
            <a:lvl2pPr marL="980037" indent="-375905" defTabSz="1020313">
              <a:spcBef>
                <a:spcPct val="30000"/>
              </a:spcBef>
              <a:defRPr sz="1300">
                <a:solidFill>
                  <a:schemeClr val="tx1"/>
                </a:solidFill>
                <a:latin typeface="Arial" panose="020B0604020202020204" pitchFamily="34" charset="0"/>
                <a:cs typeface="Arial" panose="020B0604020202020204" pitchFamily="34" charset="0"/>
              </a:defRPr>
            </a:lvl2pPr>
            <a:lvl3pPr marL="1508654" indent="-300389" defTabSz="1020313">
              <a:spcBef>
                <a:spcPct val="30000"/>
              </a:spcBef>
              <a:defRPr sz="1300">
                <a:solidFill>
                  <a:schemeClr val="tx1"/>
                </a:solidFill>
                <a:latin typeface="Arial" panose="020B0604020202020204" pitchFamily="34" charset="0"/>
                <a:cs typeface="Arial" panose="020B0604020202020204" pitchFamily="34" charset="0"/>
              </a:defRPr>
            </a:lvl3pPr>
            <a:lvl4pPr marL="2111108" indent="-300389" defTabSz="1020313">
              <a:spcBef>
                <a:spcPct val="30000"/>
              </a:spcBef>
              <a:defRPr sz="1300">
                <a:solidFill>
                  <a:schemeClr val="tx1"/>
                </a:solidFill>
                <a:latin typeface="Arial" panose="020B0604020202020204" pitchFamily="34" charset="0"/>
                <a:cs typeface="Arial" panose="020B0604020202020204" pitchFamily="34" charset="0"/>
              </a:defRPr>
            </a:lvl4pPr>
            <a:lvl5pPr marL="2715241" indent="-300389" defTabSz="1020313">
              <a:spcBef>
                <a:spcPct val="30000"/>
              </a:spcBef>
              <a:defRPr sz="1300">
                <a:solidFill>
                  <a:schemeClr val="tx1"/>
                </a:solidFill>
                <a:latin typeface="Arial" panose="020B0604020202020204" pitchFamily="34" charset="0"/>
                <a:cs typeface="Arial" panose="020B0604020202020204" pitchFamily="34" charset="0"/>
              </a:defRPr>
            </a:lvl5pPr>
            <a:lvl6pPr marL="3198547"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681853"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4165159"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648465"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z="1700">
                <a:solidFill>
                  <a:srgbClr val="000000"/>
                </a:solidFill>
                <a:latin typeface="Calibri" panose="020F0502020204030204" pitchFamily="34" charset="0"/>
                <a:cs typeface="Calibri" panose="020F0502020204030204" pitchFamily="34" charset="0"/>
              </a:rPr>
              <a:t>Dr. Jim McGowan - Law and Grace Session 9</a:t>
            </a:r>
          </a:p>
        </p:txBody>
      </p:sp>
      <p:sp>
        <p:nvSpPr>
          <p:cNvPr id="12295" name="Date Placeholder 1">
            <a:extLst>
              <a:ext uri="{FF2B5EF4-FFF2-40B4-BE49-F238E27FC236}">
                <a16:creationId xmlns:a16="http://schemas.microsoft.com/office/drawing/2014/main" id="{0C71A759-73C8-41D8-B546-EC21B22AEEE8}"/>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1020313">
              <a:defRPr sz="10100">
                <a:solidFill>
                  <a:schemeClr val="tx1"/>
                </a:solidFill>
                <a:latin typeface="Arial" panose="020B0604020202020204" pitchFamily="34" charset="0"/>
                <a:cs typeface="Arial" panose="020B0604020202020204" pitchFamily="34" charset="0"/>
              </a:defRPr>
            </a:lvl1pPr>
            <a:lvl2pPr marL="785372" indent="-302066" defTabSz="1020313">
              <a:defRPr sz="10100">
                <a:solidFill>
                  <a:schemeClr val="tx1"/>
                </a:solidFill>
                <a:latin typeface="Arial" panose="020B0604020202020204" pitchFamily="34" charset="0"/>
                <a:cs typeface="Arial" panose="020B0604020202020204" pitchFamily="34" charset="0"/>
              </a:defRPr>
            </a:lvl2pPr>
            <a:lvl3pPr marL="1208265" indent="-241653" defTabSz="1020313">
              <a:defRPr sz="10100">
                <a:solidFill>
                  <a:schemeClr val="tx1"/>
                </a:solidFill>
                <a:latin typeface="Arial" panose="020B0604020202020204" pitchFamily="34" charset="0"/>
                <a:cs typeface="Arial" panose="020B0604020202020204" pitchFamily="34" charset="0"/>
              </a:defRPr>
            </a:lvl3pPr>
            <a:lvl4pPr marL="1691571" indent="-241653" defTabSz="1020313">
              <a:defRPr sz="10100">
                <a:solidFill>
                  <a:schemeClr val="tx1"/>
                </a:solidFill>
                <a:latin typeface="Arial" panose="020B0604020202020204" pitchFamily="34" charset="0"/>
                <a:cs typeface="Arial" panose="020B0604020202020204" pitchFamily="34" charset="0"/>
              </a:defRPr>
            </a:lvl4pPr>
            <a:lvl5pPr marL="2174878" indent="-241653" defTabSz="1020313">
              <a:defRPr sz="10100">
                <a:solidFill>
                  <a:schemeClr val="tx1"/>
                </a:solidFill>
                <a:latin typeface="Arial" panose="020B0604020202020204" pitchFamily="34" charset="0"/>
                <a:cs typeface="Arial" panose="020B0604020202020204" pitchFamily="34" charset="0"/>
              </a:defRPr>
            </a:lvl5pPr>
            <a:lvl6pPr marL="2658184" indent="-241653" defTabSz="102031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6pPr>
            <a:lvl7pPr marL="3141490" indent="-241653" defTabSz="102031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7pPr>
            <a:lvl8pPr marL="3624796" indent="-241653" defTabSz="102031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8pPr>
            <a:lvl9pPr marL="4108102" indent="-241653" defTabSz="1020313" eaLnBrk="0" fontAlgn="base" hangingPunct="0">
              <a:spcBef>
                <a:spcPct val="0"/>
              </a:spcBef>
              <a:spcAft>
                <a:spcPct val="0"/>
              </a:spcAft>
              <a:defRPr sz="10100">
                <a:solidFill>
                  <a:schemeClr val="tx1"/>
                </a:solidFill>
                <a:latin typeface="Arial" panose="020B0604020202020204" pitchFamily="34" charset="0"/>
                <a:cs typeface="Arial" panose="020B0604020202020204" pitchFamily="34" charset="0"/>
              </a:defRPr>
            </a:lvl9pPr>
          </a:lstStyle>
          <a:p>
            <a:r>
              <a:rPr lang="en-US" altLang="en-US" sz="1500">
                <a:solidFill>
                  <a:srgbClr val="000000"/>
                </a:solidFill>
                <a:latin typeface="Calibri" panose="020F0502020204030204" pitchFamily="34" charset="0"/>
                <a:cs typeface="Calibri" panose="020F0502020204030204" pitchFamily="34" charset="0"/>
              </a:rPr>
              <a:t>6/24/2018</a:t>
            </a:r>
          </a:p>
        </p:txBody>
      </p:sp>
    </p:spTree>
    <p:extLst>
      <p:ext uri="{BB962C8B-B14F-4D97-AF65-F5344CB8AC3E}">
        <p14:creationId xmlns:p14="http://schemas.microsoft.com/office/powerpoint/2010/main" val="3559032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latin typeface="Calibri" panose="020F0502020204030204" pitchFamily="34" charset="0"/>
                <a:cs typeface="Calibri" panose="020F0502020204030204" pitchFamily="34" charset="0"/>
              </a:rPr>
              <a:pPr defTabSz="966612">
                <a:defRPr/>
              </a:pPr>
              <a:t>10</a:t>
            </a:fld>
            <a:endParaRPr lang="en-US" sz="1400">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3797042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9C24EC1-A430-4C60-B743-EB53BCD4CC1D}"/>
              </a:ext>
            </a:extLst>
          </p:cNvPr>
          <p:cNvSpPr>
            <a:spLocks noGrp="1" noChangeArrowheads="1"/>
          </p:cNvSpPr>
          <p:nvPr>
            <p:ph type="sldNum" sz="quarter" idx="5"/>
          </p:nvPr>
        </p:nvSpPr>
        <p:spPr>
          <a:ln/>
        </p:spPr>
        <p:txBody>
          <a:bodyPr/>
          <a:lstStyle/>
          <a:p>
            <a:fld id="{EC014305-2FBF-4D9A-ADE6-F92B7756A767}" type="slidenum">
              <a:rPr lang="en-US" altLang="en-US"/>
              <a:pPr/>
              <a:t>11</a:t>
            </a:fld>
            <a:endParaRPr lang="en-US" altLang="en-US"/>
          </a:p>
        </p:txBody>
      </p:sp>
      <p:sp>
        <p:nvSpPr>
          <p:cNvPr id="133122" name="Rectangle 2">
            <a:extLst>
              <a:ext uri="{FF2B5EF4-FFF2-40B4-BE49-F238E27FC236}">
                <a16:creationId xmlns:a16="http://schemas.microsoft.com/office/drawing/2014/main" id="{6A623D98-BBD3-4564-820F-3287F97384C5}"/>
              </a:ext>
            </a:extLst>
          </p:cNvPr>
          <p:cNvSpPr>
            <a:spLocks noGrp="1" noRot="1" noChangeAspect="1" noChangeArrowheads="1" noTextEdit="1"/>
          </p:cNvSpPr>
          <p:nvPr>
            <p:ph type="sldImg"/>
          </p:nvPr>
        </p:nvSpPr>
        <p:spPr>
          <a:xfrm>
            <a:off x="541338" y="757238"/>
            <a:ext cx="6719887" cy="3779837"/>
          </a:xfrm>
          <a:ln/>
        </p:spPr>
      </p:sp>
      <p:sp>
        <p:nvSpPr>
          <p:cNvPr id="133123" name="Rectangle 3">
            <a:extLst>
              <a:ext uri="{FF2B5EF4-FFF2-40B4-BE49-F238E27FC236}">
                <a16:creationId xmlns:a16="http://schemas.microsoft.com/office/drawing/2014/main" id="{F84730F4-2E8B-4F04-B5E9-A85AF2785596}"/>
              </a:ext>
            </a:extLst>
          </p:cNvPr>
          <p:cNvSpPr>
            <a:spLocks noGrp="1" noChangeArrowheads="1"/>
          </p:cNvSpPr>
          <p:nvPr>
            <p:ph type="body" idx="1"/>
          </p:nvPr>
        </p:nvSpPr>
        <p:spPr>
          <a:xfrm>
            <a:off x="1040384" y="4788599"/>
            <a:ext cx="5722112" cy="4536567"/>
          </a:xfrm>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CEEB316-06B8-4335-B798-A45F78EFBB10}"/>
              </a:ext>
            </a:extLst>
          </p:cNvPr>
          <p:cNvSpPr>
            <a:spLocks noGrp="1" noChangeArrowheads="1"/>
          </p:cNvSpPr>
          <p:nvPr>
            <p:ph type="sldNum" sz="quarter" idx="5"/>
          </p:nvPr>
        </p:nvSpPr>
        <p:spPr>
          <a:ln/>
        </p:spPr>
        <p:txBody>
          <a:bodyPr/>
          <a:lstStyle/>
          <a:p>
            <a:fld id="{71CB9126-8B4F-44E9-98C4-4FDB10F856A2}" type="slidenum">
              <a:rPr lang="en-US" altLang="en-US"/>
              <a:pPr/>
              <a:t>12</a:t>
            </a:fld>
            <a:endParaRPr lang="en-US" altLang="en-US"/>
          </a:p>
        </p:txBody>
      </p:sp>
      <p:sp>
        <p:nvSpPr>
          <p:cNvPr id="99330" name="Rectangle 2">
            <a:extLst>
              <a:ext uri="{FF2B5EF4-FFF2-40B4-BE49-F238E27FC236}">
                <a16:creationId xmlns:a16="http://schemas.microsoft.com/office/drawing/2014/main" id="{E944BEEF-A6EC-4F65-9B00-7B0DB20A1483}"/>
              </a:ext>
            </a:extLst>
          </p:cNvPr>
          <p:cNvSpPr>
            <a:spLocks noGrp="1" noRot="1" noChangeAspect="1" noChangeArrowheads="1" noTextEdit="1"/>
          </p:cNvSpPr>
          <p:nvPr>
            <p:ph type="sldImg"/>
          </p:nvPr>
        </p:nvSpPr>
        <p:spPr>
          <a:xfrm>
            <a:off x="541338" y="757238"/>
            <a:ext cx="6719887" cy="3779837"/>
          </a:xfrm>
          <a:ln/>
        </p:spPr>
      </p:sp>
      <p:sp>
        <p:nvSpPr>
          <p:cNvPr id="99331" name="Rectangle 3">
            <a:extLst>
              <a:ext uri="{FF2B5EF4-FFF2-40B4-BE49-F238E27FC236}">
                <a16:creationId xmlns:a16="http://schemas.microsoft.com/office/drawing/2014/main" id="{B2B0F561-5D68-4C08-A0B3-EC7EB17FBCE8}"/>
              </a:ext>
            </a:extLst>
          </p:cNvPr>
          <p:cNvSpPr>
            <a:spLocks noGrp="1" noChangeArrowheads="1"/>
          </p:cNvSpPr>
          <p:nvPr>
            <p:ph type="body" idx="1"/>
          </p:nvPr>
        </p:nvSpPr>
        <p:spPr>
          <a:xfrm>
            <a:off x="1040384" y="4788599"/>
            <a:ext cx="5722112" cy="4536567"/>
          </a:xfrm>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264B2E44-58AE-41E7-93E5-13B5302A1A7A}" type="slidenum">
              <a:rPr lang="en-US" altLang="en-US" smtClean="0"/>
              <a:pPr>
                <a:defRPr/>
              </a:pPr>
              <a:t>‹#›</a:t>
            </a:fld>
            <a:endParaRPr lang="en-US" altLang="en-US" dirty="0"/>
          </a:p>
        </p:txBody>
      </p:sp>
    </p:spTree>
    <p:extLst>
      <p:ext uri="{BB962C8B-B14F-4D97-AF65-F5344CB8AC3E}">
        <p14:creationId xmlns:p14="http://schemas.microsoft.com/office/powerpoint/2010/main" val="1193953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E6918F38-BB39-4F22-BF8F-DA97BB1991DF}" type="slidenum">
              <a:rPr lang="en-US" altLang="en-US" smtClean="0"/>
              <a:pPr>
                <a:defRPr/>
              </a:pPr>
              <a:t>‹#›</a:t>
            </a:fld>
            <a:endParaRPr lang="en-US" altLang="en-US" dirty="0"/>
          </a:p>
        </p:txBody>
      </p:sp>
    </p:spTree>
    <p:extLst>
      <p:ext uri="{BB962C8B-B14F-4D97-AF65-F5344CB8AC3E}">
        <p14:creationId xmlns:p14="http://schemas.microsoft.com/office/powerpoint/2010/main" val="397511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203DBDD3-DAE7-4281-B193-F3C26FDFBA3F}" type="slidenum">
              <a:rPr lang="en-US" altLang="en-US" smtClean="0"/>
              <a:pPr>
                <a:defRPr/>
              </a:pPr>
              <a:t>‹#›</a:t>
            </a:fld>
            <a:endParaRPr lang="en-US" altLang="en-US" dirty="0"/>
          </a:p>
        </p:txBody>
      </p:sp>
    </p:spTree>
    <p:extLst>
      <p:ext uri="{BB962C8B-B14F-4D97-AF65-F5344CB8AC3E}">
        <p14:creationId xmlns:p14="http://schemas.microsoft.com/office/powerpoint/2010/main" val="2387363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081130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65D09B39-EB57-4C83-B86B-D7E86FAD228B}" type="slidenum">
              <a:rPr lang="en-US" altLang="en-US" smtClean="0"/>
              <a:pPr>
                <a:defRPr/>
              </a:pPr>
              <a:t>‹#›</a:t>
            </a:fld>
            <a:endParaRPr lang="en-US" altLang="en-US"/>
          </a:p>
        </p:txBody>
      </p:sp>
    </p:spTree>
    <p:extLst>
      <p:ext uri="{BB962C8B-B14F-4D97-AF65-F5344CB8AC3E}">
        <p14:creationId xmlns:p14="http://schemas.microsoft.com/office/powerpoint/2010/main" val="3480841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4BF558A2-D36C-4C34-9A02-D584A5DF2102}" type="slidenum">
              <a:rPr lang="en-US" altLang="en-US" smtClean="0"/>
              <a:pPr>
                <a:defRPr/>
              </a:pPr>
              <a:t>‹#›</a:t>
            </a:fld>
            <a:endParaRPr lang="en-US" altLang="en-US"/>
          </a:p>
        </p:txBody>
      </p:sp>
    </p:spTree>
    <p:extLst>
      <p:ext uri="{BB962C8B-B14F-4D97-AF65-F5344CB8AC3E}">
        <p14:creationId xmlns:p14="http://schemas.microsoft.com/office/powerpoint/2010/main" val="1206106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210D4A0F-BA04-4FEC-A9F8-30665B959ABD}" type="slidenum">
              <a:rPr lang="en-US" altLang="en-US" smtClean="0"/>
              <a:pPr>
                <a:defRPr/>
              </a:pPr>
              <a:t>‹#›</a:t>
            </a:fld>
            <a:endParaRPr lang="en-US" altLang="en-US"/>
          </a:p>
        </p:txBody>
      </p:sp>
    </p:spTree>
    <p:extLst>
      <p:ext uri="{BB962C8B-B14F-4D97-AF65-F5344CB8AC3E}">
        <p14:creationId xmlns:p14="http://schemas.microsoft.com/office/powerpoint/2010/main" val="1694661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D9C0B484-BE03-4E35-B915-D113AF5B8442}" type="slidenum">
              <a:rPr lang="en-US" altLang="en-US" smtClean="0"/>
              <a:pPr>
                <a:defRPr/>
              </a:pPr>
              <a:t>‹#›</a:t>
            </a:fld>
            <a:endParaRPr lang="en-US" altLang="en-US"/>
          </a:p>
        </p:txBody>
      </p:sp>
    </p:spTree>
    <p:extLst>
      <p:ext uri="{BB962C8B-B14F-4D97-AF65-F5344CB8AC3E}">
        <p14:creationId xmlns:p14="http://schemas.microsoft.com/office/powerpoint/2010/main" val="2946369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581AF0A8-1040-456A-A77E-EDAF9C4E5964}" type="slidenum">
              <a:rPr lang="en-US" altLang="en-US" smtClean="0"/>
              <a:pPr>
                <a:defRPr/>
              </a:pPr>
              <a:t>‹#›</a:t>
            </a:fld>
            <a:endParaRPr lang="en-US" altLang="en-US"/>
          </a:p>
        </p:txBody>
      </p:sp>
    </p:spTree>
    <p:extLst>
      <p:ext uri="{BB962C8B-B14F-4D97-AF65-F5344CB8AC3E}">
        <p14:creationId xmlns:p14="http://schemas.microsoft.com/office/powerpoint/2010/main" val="6904247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E4775942-9A3E-4753-BF51-A20B7DF56BEB}" type="slidenum">
              <a:rPr lang="en-US" altLang="en-US" smtClean="0"/>
              <a:pPr>
                <a:defRPr/>
              </a:pPr>
              <a:t>‹#›</a:t>
            </a:fld>
            <a:endParaRPr lang="en-US" altLang="en-US"/>
          </a:p>
        </p:txBody>
      </p:sp>
    </p:spTree>
    <p:extLst>
      <p:ext uri="{BB962C8B-B14F-4D97-AF65-F5344CB8AC3E}">
        <p14:creationId xmlns:p14="http://schemas.microsoft.com/office/powerpoint/2010/main" val="1257385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C0CDB8FC-785E-4573-A831-2C601877B57C}" type="slidenum">
              <a:rPr lang="en-US" altLang="en-US" smtClean="0"/>
              <a:pPr>
                <a:defRPr/>
              </a:pPr>
              <a:t>‹#›</a:t>
            </a:fld>
            <a:endParaRPr lang="en-US" altLang="en-US"/>
          </a:p>
        </p:txBody>
      </p:sp>
    </p:spTree>
    <p:extLst>
      <p:ext uri="{BB962C8B-B14F-4D97-AF65-F5344CB8AC3E}">
        <p14:creationId xmlns:p14="http://schemas.microsoft.com/office/powerpoint/2010/main" val="3558755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B4B5D1CD-FFA8-4811-92F4-E83534B71C0F}" type="slidenum">
              <a:rPr lang="en-US" altLang="en-US" smtClean="0"/>
              <a:pPr>
                <a:defRPr/>
              </a:pPr>
              <a:t>‹#›</a:t>
            </a:fld>
            <a:endParaRPr lang="en-US" altLang="en-US" dirty="0"/>
          </a:p>
        </p:txBody>
      </p:sp>
    </p:spTree>
    <p:extLst>
      <p:ext uri="{BB962C8B-B14F-4D97-AF65-F5344CB8AC3E}">
        <p14:creationId xmlns:p14="http://schemas.microsoft.com/office/powerpoint/2010/main" val="34405924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71C3AD45-7725-4CDF-B10C-6EE50526E8EC}" type="slidenum">
              <a:rPr lang="en-US" altLang="en-US" smtClean="0"/>
              <a:pPr>
                <a:defRPr/>
              </a:pPr>
              <a:t>‹#›</a:t>
            </a:fld>
            <a:endParaRPr lang="en-US" altLang="en-US"/>
          </a:p>
        </p:txBody>
      </p:sp>
    </p:spTree>
    <p:extLst>
      <p:ext uri="{BB962C8B-B14F-4D97-AF65-F5344CB8AC3E}">
        <p14:creationId xmlns:p14="http://schemas.microsoft.com/office/powerpoint/2010/main" val="226164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0A546E7E-3152-4E6F-A1D7-EC2C99D25D8D}" type="slidenum">
              <a:rPr lang="en-US" altLang="en-US" smtClean="0"/>
              <a:pPr>
                <a:defRPr/>
              </a:pPr>
              <a:t>‹#›</a:t>
            </a:fld>
            <a:endParaRPr lang="en-US" altLang="en-US"/>
          </a:p>
        </p:txBody>
      </p:sp>
    </p:spTree>
    <p:extLst>
      <p:ext uri="{BB962C8B-B14F-4D97-AF65-F5344CB8AC3E}">
        <p14:creationId xmlns:p14="http://schemas.microsoft.com/office/powerpoint/2010/main" val="2636269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0AC87C5B-12F6-4674-AD9A-73366A706D1F}" type="slidenum">
              <a:rPr lang="en-US" altLang="en-US" smtClean="0"/>
              <a:pPr>
                <a:defRPr/>
              </a:pPr>
              <a:t>‹#›</a:t>
            </a:fld>
            <a:endParaRPr lang="en-US" altLang="en-US"/>
          </a:p>
        </p:txBody>
      </p:sp>
    </p:spTree>
    <p:extLst>
      <p:ext uri="{BB962C8B-B14F-4D97-AF65-F5344CB8AC3E}">
        <p14:creationId xmlns:p14="http://schemas.microsoft.com/office/powerpoint/2010/main" val="7684954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159A5D4-0DCD-48B9-B27F-A3AF751C3D0C}" type="slidenum">
              <a:rPr lang="en-US" altLang="en-US" smtClean="0"/>
              <a:pPr>
                <a:defRPr/>
              </a:pPr>
              <a:t>‹#›</a:t>
            </a:fld>
            <a:endParaRPr lang="en-US" altLang="en-US"/>
          </a:p>
        </p:txBody>
      </p:sp>
    </p:spTree>
    <p:extLst>
      <p:ext uri="{BB962C8B-B14F-4D97-AF65-F5344CB8AC3E}">
        <p14:creationId xmlns:p14="http://schemas.microsoft.com/office/powerpoint/2010/main" val="4176362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9082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298698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3931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28945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68918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37242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3EE7E582-BE2C-4124-9A09-925037BC881F}" type="slidenum">
              <a:rPr lang="en-US" altLang="en-US" smtClean="0"/>
              <a:pPr>
                <a:defRPr/>
              </a:pPr>
              <a:t>‹#›</a:t>
            </a:fld>
            <a:endParaRPr lang="en-US" altLang="en-US" dirty="0"/>
          </a:p>
        </p:txBody>
      </p:sp>
    </p:spTree>
    <p:extLst>
      <p:ext uri="{BB962C8B-B14F-4D97-AF65-F5344CB8AC3E}">
        <p14:creationId xmlns:p14="http://schemas.microsoft.com/office/powerpoint/2010/main" val="7682757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97045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764235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07422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extLst>
      <p:ext uri="{BB962C8B-B14F-4D97-AF65-F5344CB8AC3E}">
        <p14:creationId xmlns:p14="http://schemas.microsoft.com/office/powerpoint/2010/main" val="8061179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10/15/2022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783292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Rectangle 35">
            <a:extLst>
              <a:ext uri="{FF2B5EF4-FFF2-40B4-BE49-F238E27FC236}">
                <a16:creationId xmlns:a16="http://schemas.microsoft.com/office/drawing/2014/main" id="{DDFD4D20-063D-4685-940B-7FCB800C6E86}"/>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CCB727FC-6DEC-449F-B092-0E9D65564F1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60B3998E-672F-4324-9ED3-326D1025BAD7}"/>
              </a:ext>
            </a:extLst>
          </p:cNvPr>
          <p:cNvSpPr>
            <a:spLocks noGrp="1" noChangeArrowheads="1"/>
          </p:cNvSpPr>
          <p:nvPr>
            <p:ph type="sldNum" sz="quarter" idx="12"/>
          </p:nvPr>
        </p:nvSpPr>
        <p:spPr/>
        <p:txBody>
          <a:bodyPr/>
          <a:lstStyle>
            <a:lvl1pPr>
              <a:defRPr smtClean="0"/>
            </a:lvl1pPr>
          </a:lstStyle>
          <a:p>
            <a:pPr>
              <a:defRPr/>
            </a:pPr>
            <a:fld id="{A0DC7DEC-99C4-4832-90B7-0B712EE84C5F}" type="slidenum">
              <a:rPr lang="en-US" altLang="en-US"/>
              <a:pPr>
                <a:defRPr/>
              </a:pPr>
              <a:t>‹#›</a:t>
            </a:fld>
            <a:endParaRPr lang="en-US" altLang="en-US"/>
          </a:p>
        </p:txBody>
      </p:sp>
    </p:spTree>
    <p:extLst>
      <p:ext uri="{BB962C8B-B14F-4D97-AF65-F5344CB8AC3E}">
        <p14:creationId xmlns:p14="http://schemas.microsoft.com/office/powerpoint/2010/main" val="20978537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dirty="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33197964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38395894"/>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a:extLst>
              <a:ext uri="{FF2B5EF4-FFF2-40B4-BE49-F238E27FC236}">
                <a16:creationId xmlns:a16="http://schemas.microsoft.com/office/drawing/2014/main" id="{DBDCB8BE-5B3F-440A-9569-8D8DF6F9651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CF113993-BF59-45AE-991F-820066FBB64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8F78E552-B260-4929-9ED6-A3DA2E2A56BE}"/>
              </a:ext>
            </a:extLst>
          </p:cNvPr>
          <p:cNvSpPr>
            <a:spLocks noGrp="1" noChangeArrowheads="1"/>
          </p:cNvSpPr>
          <p:nvPr>
            <p:ph type="sldNum" sz="quarter" idx="12"/>
          </p:nvPr>
        </p:nvSpPr>
        <p:spPr/>
        <p:txBody>
          <a:bodyPr/>
          <a:lstStyle>
            <a:lvl1pPr>
              <a:defRPr/>
            </a:lvl1pPr>
          </a:lstStyle>
          <a:p>
            <a:fld id="{43199A41-4403-4A21-A81D-34D8EA14E4E5}" type="slidenum">
              <a:rPr lang="en-US" altLang="en-US"/>
              <a:pPr/>
              <a:t>‹#›</a:t>
            </a:fld>
            <a:endParaRPr lang="en-US" altLang="en-US"/>
          </a:p>
        </p:txBody>
      </p:sp>
    </p:spTree>
    <p:extLst>
      <p:ext uri="{BB962C8B-B14F-4D97-AF65-F5344CB8AC3E}">
        <p14:creationId xmlns:p14="http://schemas.microsoft.com/office/powerpoint/2010/main" val="33639249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8651AC14-CD87-4253-B210-E76688451184}" type="datetime1">
              <a:rPr lang="en-US"/>
              <a:pPr>
                <a:defRPr/>
              </a:pPr>
              <a:t>10/15/2022</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E3E5B2FA-C50D-44E8-B1A2-1DCC81B72AA5}" type="slidenum">
              <a:rPr lang="en-US"/>
              <a:pPr>
                <a:defRPr/>
              </a:pPr>
              <a:t>‹#›</a:t>
            </a:fld>
            <a:endParaRPr lang="en-US"/>
          </a:p>
        </p:txBody>
      </p:sp>
    </p:spTree>
    <p:extLst>
      <p:ext uri="{BB962C8B-B14F-4D97-AF65-F5344CB8AC3E}">
        <p14:creationId xmlns:p14="http://schemas.microsoft.com/office/powerpoint/2010/main" val="2709459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DB2359AB-5CC2-4C29-867C-66A67985C919}" type="slidenum">
              <a:rPr lang="en-US" altLang="en-US" smtClean="0"/>
              <a:pPr>
                <a:defRPr/>
              </a:pPr>
              <a:t>‹#›</a:t>
            </a:fld>
            <a:endParaRPr lang="en-US" altLang="en-US" dirty="0"/>
          </a:p>
        </p:txBody>
      </p:sp>
    </p:spTree>
    <p:extLst>
      <p:ext uri="{BB962C8B-B14F-4D97-AF65-F5344CB8AC3E}">
        <p14:creationId xmlns:p14="http://schemas.microsoft.com/office/powerpoint/2010/main" val="6838110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CABDC063-58D1-4201-BFEA-2BF35B36FB0E}" type="slidenum">
              <a:rPr lang="en-US" altLang="en-US" smtClean="0"/>
              <a:pPr/>
              <a:t>‹#›</a:t>
            </a:fld>
            <a:endParaRPr lang="en-US" altLang="en-US"/>
          </a:p>
        </p:txBody>
      </p:sp>
    </p:spTree>
    <p:extLst>
      <p:ext uri="{BB962C8B-B14F-4D97-AF65-F5344CB8AC3E}">
        <p14:creationId xmlns:p14="http://schemas.microsoft.com/office/powerpoint/2010/main" val="26208482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E6C7C508-4B08-4454-82C3-F62E4802220D}" type="slidenum">
              <a:rPr lang="en-US" altLang="en-US" smtClean="0"/>
              <a:pPr/>
              <a:t>‹#›</a:t>
            </a:fld>
            <a:endParaRPr lang="en-US" altLang="en-US"/>
          </a:p>
        </p:txBody>
      </p:sp>
    </p:spTree>
    <p:extLst>
      <p:ext uri="{BB962C8B-B14F-4D97-AF65-F5344CB8AC3E}">
        <p14:creationId xmlns:p14="http://schemas.microsoft.com/office/powerpoint/2010/main" val="31924970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546B5F44-4180-4A2F-BF9D-9251CA5A0EB2}" type="slidenum">
              <a:rPr lang="en-US" altLang="en-US" smtClean="0"/>
              <a:pPr/>
              <a:t>‹#›</a:t>
            </a:fld>
            <a:endParaRPr lang="en-US" altLang="en-US"/>
          </a:p>
        </p:txBody>
      </p:sp>
    </p:spTree>
    <p:extLst>
      <p:ext uri="{BB962C8B-B14F-4D97-AF65-F5344CB8AC3E}">
        <p14:creationId xmlns:p14="http://schemas.microsoft.com/office/powerpoint/2010/main" val="27209736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06D2F4C2-A00A-4337-B030-9797A4C6CD0E}" type="slidenum">
              <a:rPr lang="en-US" altLang="en-US" smtClean="0"/>
              <a:pPr/>
              <a:t>‹#›</a:t>
            </a:fld>
            <a:endParaRPr lang="en-US" altLang="en-US"/>
          </a:p>
        </p:txBody>
      </p:sp>
    </p:spTree>
    <p:extLst>
      <p:ext uri="{BB962C8B-B14F-4D97-AF65-F5344CB8AC3E}">
        <p14:creationId xmlns:p14="http://schemas.microsoft.com/office/powerpoint/2010/main" val="10877761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9CBC97E7-E92B-4145-8717-5DB13D9A99DB}" type="slidenum">
              <a:rPr lang="en-US" altLang="en-US" smtClean="0"/>
              <a:pPr/>
              <a:t>‹#›</a:t>
            </a:fld>
            <a:endParaRPr lang="en-US" altLang="en-US"/>
          </a:p>
        </p:txBody>
      </p:sp>
    </p:spTree>
    <p:extLst>
      <p:ext uri="{BB962C8B-B14F-4D97-AF65-F5344CB8AC3E}">
        <p14:creationId xmlns:p14="http://schemas.microsoft.com/office/powerpoint/2010/main" val="22861620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D65C3196-D6DC-4AE8-821F-B47F986E88BA}" type="slidenum">
              <a:rPr lang="en-US" altLang="en-US" smtClean="0"/>
              <a:pPr/>
              <a:t>‹#›</a:t>
            </a:fld>
            <a:endParaRPr lang="en-US" altLang="en-US"/>
          </a:p>
        </p:txBody>
      </p:sp>
    </p:spTree>
    <p:extLst>
      <p:ext uri="{BB962C8B-B14F-4D97-AF65-F5344CB8AC3E}">
        <p14:creationId xmlns:p14="http://schemas.microsoft.com/office/powerpoint/2010/main" val="5002117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EDDEFC05-3972-4727-8E27-AE35CE50FF95}" type="slidenum">
              <a:rPr lang="en-US" altLang="en-US" smtClean="0"/>
              <a:pPr/>
              <a:t>‹#›</a:t>
            </a:fld>
            <a:endParaRPr lang="en-US" altLang="en-US"/>
          </a:p>
        </p:txBody>
      </p:sp>
    </p:spTree>
    <p:extLst>
      <p:ext uri="{BB962C8B-B14F-4D97-AF65-F5344CB8AC3E}">
        <p14:creationId xmlns:p14="http://schemas.microsoft.com/office/powerpoint/2010/main" val="9590057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7107F8EF-3128-4075-A3F7-7A65462C0EAE}" type="slidenum">
              <a:rPr lang="en-US" altLang="en-US" smtClean="0"/>
              <a:pPr/>
              <a:t>‹#›</a:t>
            </a:fld>
            <a:endParaRPr lang="en-US" altLang="en-US"/>
          </a:p>
        </p:txBody>
      </p:sp>
    </p:spTree>
    <p:extLst>
      <p:ext uri="{BB962C8B-B14F-4D97-AF65-F5344CB8AC3E}">
        <p14:creationId xmlns:p14="http://schemas.microsoft.com/office/powerpoint/2010/main" val="8939397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CE694F1F-FA26-4929-8BE0-DC894E6A32A4}" type="slidenum">
              <a:rPr lang="en-US" altLang="en-US" smtClean="0"/>
              <a:pPr/>
              <a:t>‹#›</a:t>
            </a:fld>
            <a:endParaRPr lang="en-US" altLang="en-US"/>
          </a:p>
        </p:txBody>
      </p:sp>
    </p:spTree>
    <p:extLst>
      <p:ext uri="{BB962C8B-B14F-4D97-AF65-F5344CB8AC3E}">
        <p14:creationId xmlns:p14="http://schemas.microsoft.com/office/powerpoint/2010/main" val="6377919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9F2E0E7E-BB60-4FA5-99DD-200671A6B521}" type="slidenum">
              <a:rPr lang="en-US" altLang="en-US" smtClean="0"/>
              <a:pPr/>
              <a:t>‹#›</a:t>
            </a:fld>
            <a:endParaRPr lang="en-US" altLang="en-US"/>
          </a:p>
        </p:txBody>
      </p:sp>
    </p:spTree>
    <p:extLst>
      <p:ext uri="{BB962C8B-B14F-4D97-AF65-F5344CB8AC3E}">
        <p14:creationId xmlns:p14="http://schemas.microsoft.com/office/powerpoint/2010/main" val="3768021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76B9309E-918A-4FD8-A326-33D3DD4D8A9A}" type="slidenum">
              <a:rPr lang="en-US" altLang="en-US" smtClean="0"/>
              <a:pPr>
                <a:defRPr/>
              </a:pPr>
              <a:t>‹#›</a:t>
            </a:fld>
            <a:endParaRPr lang="en-US" altLang="en-US" dirty="0"/>
          </a:p>
        </p:txBody>
      </p:sp>
    </p:spTree>
    <p:extLst>
      <p:ext uri="{BB962C8B-B14F-4D97-AF65-F5344CB8AC3E}">
        <p14:creationId xmlns:p14="http://schemas.microsoft.com/office/powerpoint/2010/main" val="23883323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C560723F-5512-4721-8D11-43D52440BF0F}" type="slidenum">
              <a:rPr lang="en-US" altLang="en-US" smtClean="0"/>
              <a:pPr/>
              <a:t>‹#›</a:t>
            </a:fld>
            <a:endParaRPr lang="en-US" altLang="en-US"/>
          </a:p>
        </p:txBody>
      </p:sp>
    </p:spTree>
    <p:extLst>
      <p:ext uri="{BB962C8B-B14F-4D97-AF65-F5344CB8AC3E}">
        <p14:creationId xmlns:p14="http://schemas.microsoft.com/office/powerpoint/2010/main" val="1270007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64F237BF-4F44-405C-903C-18C4035470E9}" type="slidenum">
              <a:rPr lang="en-US" altLang="en-US" smtClean="0"/>
              <a:pPr>
                <a:defRPr/>
              </a:pPr>
              <a:t>‹#›</a:t>
            </a:fld>
            <a:endParaRPr lang="en-US" altLang="en-US" dirty="0"/>
          </a:p>
        </p:txBody>
      </p:sp>
    </p:spTree>
    <p:extLst>
      <p:ext uri="{BB962C8B-B14F-4D97-AF65-F5344CB8AC3E}">
        <p14:creationId xmlns:p14="http://schemas.microsoft.com/office/powerpoint/2010/main" val="369623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781AE33A-39DC-4A17-919F-8E3B0504D267}" type="slidenum">
              <a:rPr lang="en-US" altLang="en-US" smtClean="0"/>
              <a:pPr>
                <a:defRPr/>
              </a:pPr>
              <a:t>‹#›</a:t>
            </a:fld>
            <a:endParaRPr lang="en-US" altLang="en-US" dirty="0"/>
          </a:p>
        </p:txBody>
      </p:sp>
    </p:spTree>
    <p:extLst>
      <p:ext uri="{BB962C8B-B14F-4D97-AF65-F5344CB8AC3E}">
        <p14:creationId xmlns:p14="http://schemas.microsoft.com/office/powerpoint/2010/main" val="233193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FC0EF96C-F517-47A3-BDB3-55E0009C2A74}" type="slidenum">
              <a:rPr lang="en-US" altLang="en-US" smtClean="0"/>
              <a:pPr>
                <a:defRPr/>
              </a:pPr>
              <a:t>‹#›</a:t>
            </a:fld>
            <a:endParaRPr lang="en-US" altLang="en-US" dirty="0"/>
          </a:p>
        </p:txBody>
      </p:sp>
    </p:spTree>
    <p:extLst>
      <p:ext uri="{BB962C8B-B14F-4D97-AF65-F5344CB8AC3E}">
        <p14:creationId xmlns:p14="http://schemas.microsoft.com/office/powerpoint/2010/main" val="1190307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F6D5067B-27B7-4BAD-A272-CC89E2CC33EA}" type="slidenum">
              <a:rPr lang="en-US" altLang="en-US" smtClean="0"/>
              <a:pPr>
                <a:defRPr/>
              </a:pPr>
              <a:t>‹#›</a:t>
            </a:fld>
            <a:endParaRPr lang="en-US" altLang="en-US" dirty="0"/>
          </a:p>
        </p:txBody>
      </p:sp>
    </p:spTree>
    <p:extLst>
      <p:ext uri="{BB962C8B-B14F-4D97-AF65-F5344CB8AC3E}">
        <p14:creationId xmlns:p14="http://schemas.microsoft.com/office/powerpoint/2010/main" val="4225660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jpe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8C416E3-5F22-4565-BF59-D76CE9A1F15B}" type="slidenum">
              <a:rPr lang="en-US" altLang="en-US" smtClean="0"/>
              <a:pPr>
                <a:defRPr/>
              </a:pPr>
              <a:t>‹#›</a:t>
            </a:fld>
            <a:endParaRPr lang="en-US" altLang="en-US"/>
          </a:p>
        </p:txBody>
      </p:sp>
    </p:spTree>
    <p:extLst>
      <p:ext uri="{BB962C8B-B14F-4D97-AF65-F5344CB8AC3E}">
        <p14:creationId xmlns:p14="http://schemas.microsoft.com/office/powerpoint/2010/main" val="1699072627"/>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3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8C416E3-5F22-4565-BF59-D76CE9A1F15B}" type="slidenum">
              <a:rPr lang="en-US" altLang="en-US" smtClean="0"/>
              <a:pPr>
                <a:defRPr/>
              </a:pPr>
              <a:t>‹#›</a:t>
            </a:fld>
            <a:endParaRPr lang="en-US" altLang="en-US"/>
          </a:p>
        </p:txBody>
      </p:sp>
    </p:spTree>
    <p:extLst>
      <p:ext uri="{BB962C8B-B14F-4D97-AF65-F5344CB8AC3E}">
        <p14:creationId xmlns:p14="http://schemas.microsoft.com/office/powerpoint/2010/main" val="2328015155"/>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srcRect/>
          <a:tile tx="0" ty="0" sx="100000" sy="100000" flip="none" algn="tl"/>
        </a:blip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4560162"/>
      </p:ext>
    </p:extLst>
  </p:cSld>
  <p:clrMap bg1="dk2" tx1="lt1" bg2="dk1" tx2="lt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38D969-9075-48BC-AE5D-F04A87173B0D}" type="slidenum">
              <a:rPr lang="en-US" altLang="en-US" smtClean="0"/>
              <a:pPr/>
              <a:t>‹#›</a:t>
            </a:fld>
            <a:endParaRPr lang="en-US" altLang="en-US"/>
          </a:p>
        </p:txBody>
      </p:sp>
    </p:spTree>
    <p:extLst>
      <p:ext uri="{BB962C8B-B14F-4D97-AF65-F5344CB8AC3E}">
        <p14:creationId xmlns:p14="http://schemas.microsoft.com/office/powerpoint/2010/main" val="3438873626"/>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41.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16.xml"/><Relationship Id="rId6" Type="http://schemas.openxmlformats.org/officeDocument/2006/relationships/image" Target="../media/image41.jpeg"/><Relationship Id="rId5" Type="http://schemas.openxmlformats.org/officeDocument/2006/relationships/hyperlink" Target="http://www.forumancientcoins.com/catalog/roman-and-greek-coins.asp?param=40414q00.jpg&amp;vpar=828&amp;zpg=51427&amp;fld=http://www.forumancientcoins.com/Coins2/" TargetMode="Externa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6.xml"/><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9.xm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16.xml"/><Relationship Id="rId5" Type="http://schemas.openxmlformats.org/officeDocument/2006/relationships/image" Target="../media/image60.png"/><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notesSlide" Target="../notesSlides/notesSlide46.xml"/><Relationship Id="rId1" Type="http://schemas.openxmlformats.org/officeDocument/2006/relationships/slideLayout" Target="../slideLayouts/slideLayout1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6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14.xml"/><Relationship Id="rId4" Type="http://schemas.openxmlformats.org/officeDocument/2006/relationships/image" Target="../media/image70.png"/></Relationships>
</file>

<file path=ppt/slides/_rels/slide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14.xml"/><Relationship Id="rId4" Type="http://schemas.openxmlformats.org/officeDocument/2006/relationships/image" Target="../media/image71.png"/></Relationships>
</file>

<file path=ppt/slides/_rels/slide6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54.xml"/><Relationship Id="rId1" Type="http://schemas.openxmlformats.org/officeDocument/2006/relationships/slideLayout" Target="../slideLayouts/slideLayout16.xml"/><Relationship Id="rId4" Type="http://schemas.openxmlformats.org/officeDocument/2006/relationships/image" Target="../media/image75.pn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5.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6.xml"/><Relationship Id="rId1" Type="http://schemas.openxmlformats.org/officeDocument/2006/relationships/slideLayout" Target="../slideLayouts/slideLayout14.xml"/><Relationship Id="rId4" Type="http://schemas.openxmlformats.org/officeDocument/2006/relationships/image" Target="../media/image77.png"/></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8.xml"/><Relationship Id="rId1" Type="http://schemas.openxmlformats.org/officeDocument/2006/relationships/slideLayout" Target="../slideLayouts/slideLayout14.xml"/><Relationship Id="rId4" Type="http://schemas.openxmlformats.org/officeDocument/2006/relationships/image" Target="../media/image79.png"/></Relationships>
</file>

<file path=ppt/slides/_rels/slide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0.xml"/><Relationship Id="rId1" Type="http://schemas.openxmlformats.org/officeDocument/2006/relationships/slideLayout" Target="../slideLayouts/slideLayout14.xml"/><Relationship Id="rId4" Type="http://schemas.openxmlformats.org/officeDocument/2006/relationships/image" Target="../media/image78.png"/></Relationships>
</file>

<file path=ppt/slides/_rels/slide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1.xml"/><Relationship Id="rId1" Type="http://schemas.openxmlformats.org/officeDocument/2006/relationships/slideLayout" Target="../slideLayouts/slideLayout19.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3">
            <a:extLst>
              <a:ext uri="{FF2B5EF4-FFF2-40B4-BE49-F238E27FC236}">
                <a16:creationId xmlns:a16="http://schemas.microsoft.com/office/drawing/2014/main" id="{E8C859F3-C0B8-4259-972D-CA4F17347C63}"/>
              </a:ext>
            </a:extLst>
          </p:cNvPr>
          <p:cNvSpPr txBox="1">
            <a:spLocks noChangeArrowheads="1"/>
          </p:cNvSpPr>
          <p:nvPr/>
        </p:nvSpPr>
        <p:spPr bwMode="auto">
          <a:xfrm>
            <a:off x="2857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800" b="1">
                <a:solidFill>
                  <a:srgbClr val="000000"/>
                </a:solidFill>
              </a:rPr>
              <a:t>Special thanks to Dr. Vern Peterman for access to his insights and resources.</a:t>
            </a:r>
          </a:p>
        </p:txBody>
      </p:sp>
      <p:sp>
        <p:nvSpPr>
          <p:cNvPr id="9" name="Title 1">
            <a:extLst>
              <a:ext uri="{FF2B5EF4-FFF2-40B4-BE49-F238E27FC236}">
                <a16:creationId xmlns:a16="http://schemas.microsoft.com/office/drawing/2014/main" id="{FE156F1A-CDFB-4526-96C2-1E5F1DD23250}"/>
              </a:ext>
            </a:extLst>
          </p:cNvPr>
          <p:cNvSpPr txBox="1">
            <a:spLocks/>
          </p:cNvSpPr>
          <p:nvPr/>
        </p:nvSpPr>
        <p:spPr bwMode="auto">
          <a:xfrm>
            <a:off x="1981200" y="241300"/>
            <a:ext cx="8229600" cy="15113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200" b="1" kern="0" dirty="0">
                <a:solidFill>
                  <a:srgbClr val="000000"/>
                </a:solidFill>
              </a:rPr>
              <a:t>Law and Grace: An Overview</a:t>
            </a:r>
            <a:br>
              <a:rPr lang="en-US" sz="3200" b="1" kern="0" dirty="0">
                <a:solidFill>
                  <a:srgbClr val="000000"/>
                </a:solidFill>
              </a:rPr>
            </a:br>
            <a:r>
              <a:rPr lang="en-US" altLang="en-US" sz="2000" b="1" kern="0" dirty="0">
                <a:solidFill>
                  <a:srgbClr val="000000"/>
                </a:solidFill>
              </a:rPr>
              <a:t>Jim McGowan, Th.D.</a:t>
            </a:r>
            <a:br>
              <a:rPr lang="en-US" altLang="en-US" sz="2000" b="1" kern="0" dirty="0">
                <a:solidFill>
                  <a:srgbClr val="000000"/>
                </a:solidFill>
              </a:rPr>
            </a:br>
            <a:r>
              <a:rPr lang="en-US" altLang="en-US" sz="2000" b="1" kern="0" dirty="0">
                <a:solidFill>
                  <a:srgbClr val="000000"/>
                </a:solidFill>
              </a:rPr>
              <a:t>Sugar Land Bible Church</a:t>
            </a:r>
            <a:br>
              <a:rPr lang="en-US" altLang="en-US" sz="2000" b="1" kern="0" dirty="0">
                <a:solidFill>
                  <a:srgbClr val="000000"/>
                </a:solidFill>
              </a:rPr>
            </a:br>
            <a:r>
              <a:rPr lang="en-US" altLang="en-US" sz="2000" b="1" kern="0" dirty="0">
                <a:solidFill>
                  <a:srgbClr val="000000"/>
                </a:solidFill>
              </a:rPr>
              <a:t>10-16-2022</a:t>
            </a:r>
            <a:endParaRPr lang="en-US" sz="3200" b="1" kern="0" dirty="0">
              <a:solidFill>
                <a:srgbClr val="000000"/>
              </a:solidFill>
            </a:endParaRPr>
          </a:p>
        </p:txBody>
      </p:sp>
      <p:pic>
        <p:nvPicPr>
          <p:cNvPr id="10" name="Picture 2" descr="moses and the ten comandments">
            <a:extLst>
              <a:ext uri="{FF2B5EF4-FFF2-40B4-BE49-F238E27FC236}">
                <a16:creationId xmlns:a16="http://schemas.microsoft.com/office/drawing/2014/main" id="{5511D208-2B9C-4B5C-9499-E0737AF7960E}"/>
              </a:ext>
            </a:extLst>
          </p:cNvPr>
          <p:cNvPicPr>
            <a:picLocks noChangeAspect="1" noChangeArrowheads="1"/>
          </p:cNvPicPr>
          <p:nvPr/>
        </p:nvPicPr>
        <p:blipFill>
          <a:blip r:embed="rId3" cstate="email"/>
          <a:srcRect/>
          <a:stretch>
            <a:fillRect/>
          </a:stretch>
        </p:blipFill>
        <p:spPr bwMode="auto">
          <a:xfrm>
            <a:off x="1981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4C31BD8E-4480-472D-9006-54A0BA23FADD}"/>
              </a:ext>
            </a:extLst>
          </p:cNvPr>
          <p:cNvPicPr>
            <a:picLocks noChangeAspect="1" noChangeArrowheads="1"/>
          </p:cNvPicPr>
          <p:nvPr/>
        </p:nvPicPr>
        <p:blipFill>
          <a:blip r:embed="rId4" cstate="email"/>
          <a:srcRect/>
          <a:stretch>
            <a:fillRect/>
          </a:stretch>
        </p:blipFill>
        <p:spPr bwMode="auto">
          <a:xfrm>
            <a:off x="6781801"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FD912EEF-6975-421C-BB8E-22BE0E005F67}"/>
              </a:ext>
            </a:extLst>
          </p:cNvPr>
          <p:cNvSpPr txBox="1">
            <a:spLocks noChangeArrowheads="1"/>
          </p:cNvSpPr>
          <p:nvPr/>
        </p:nvSpPr>
        <p:spPr bwMode="auto">
          <a:xfrm>
            <a:off x="2209800" y="5334001"/>
            <a:ext cx="3048000" cy="830263"/>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sz="2400" b="1" i="1" dirty="0">
                <a:solidFill>
                  <a:srgbClr val="FF5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Law was given through Moses…</a:t>
            </a:r>
          </a:p>
        </p:txBody>
      </p:sp>
      <p:sp>
        <p:nvSpPr>
          <p:cNvPr id="11271" name="Text Box 4">
            <a:extLst>
              <a:ext uri="{FF2B5EF4-FFF2-40B4-BE49-F238E27FC236}">
                <a16:creationId xmlns:a16="http://schemas.microsoft.com/office/drawing/2014/main" id="{DC5AD7C3-9858-460D-B106-AB7ECFAAFB3E}"/>
              </a:ext>
            </a:extLst>
          </p:cNvPr>
          <p:cNvSpPr txBox="1">
            <a:spLocks noChangeArrowheads="1"/>
          </p:cNvSpPr>
          <p:nvPr/>
        </p:nvSpPr>
        <p:spPr bwMode="auto">
          <a:xfrm>
            <a:off x="6858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2400" b="1" i="1">
                <a:solidFill>
                  <a:srgbClr val="00FFFF"/>
                </a:solidFill>
              </a:rPr>
              <a:t>…but grace and truth were realized through Jesus Christ - John 1:17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35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2666999" y="1143000"/>
            <a:ext cx="6882581"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Session 34</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Don’t Worry About It – Matt. </a:t>
            </a:r>
            <a:r>
              <a:rPr lang="en-US" altLang="en-US" sz="3000" b="1" dirty="0">
                <a:solidFill>
                  <a:srgbClr val="000000"/>
                </a:solidFill>
              </a:rPr>
              <a:t>6:25-34</a:t>
            </a:r>
            <a:endParaRPr lang="en-US" sz="3000" b="1" dirty="0">
              <a:solidFill>
                <a:srgbClr val="000000"/>
              </a:solidFill>
              <a:latin typeface="Calibri" panose="020F0502020204030204" pitchFamily="34" charset="0"/>
              <a:cs typeface="Calibri" panose="020F0502020204030204" pitchFamily="34" charset="0"/>
            </a:endParaRP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General Information</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Matt. </a:t>
            </a:r>
            <a:r>
              <a:rPr lang="en-US" altLang="en-US" sz="3000" b="1" dirty="0">
                <a:solidFill>
                  <a:srgbClr val="000000"/>
                </a:solidFill>
              </a:rPr>
              <a:t>6:25-34</a:t>
            </a:r>
            <a:endParaRPr lang="en-US" sz="3000" b="1" dirty="0">
              <a:solidFill>
                <a:srgbClr val="000000"/>
              </a:solidFill>
              <a:latin typeface="Calibri" panose="020F0502020204030204" pitchFamily="34" charset="0"/>
              <a:cs typeface="Calibri" panose="020F0502020204030204" pitchFamily="34" charset="0"/>
            </a:endParaRP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Concluding </a:t>
            </a:r>
            <a:r>
              <a:rPr lang="en-US" sz="3000" b="1" dirty="0">
                <a:solidFill>
                  <a:srgbClr val="000000"/>
                </a:solidFill>
                <a:latin typeface="Calibri" panose="020F0502020204030204" pitchFamily="34" charset="0"/>
                <a:cs typeface="Calibri" panose="020F0502020204030204" pitchFamily="34" charset="0"/>
              </a:rPr>
              <a:t>Observations</a:t>
            </a:r>
            <a:endParaRPr lang="en-US" altLang="en-US" sz="30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2028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02" name="Rectangle 6">
            <a:extLst>
              <a:ext uri="{FF2B5EF4-FFF2-40B4-BE49-F238E27FC236}">
                <a16:creationId xmlns:a16="http://schemas.microsoft.com/office/drawing/2014/main" id="{11FF8AFC-C7ED-462E-A5D5-DCD5FB4DA7FC}"/>
              </a:ext>
            </a:extLst>
          </p:cNvPr>
          <p:cNvSpPr>
            <a:spLocks noChangeArrowheads="1"/>
          </p:cNvSpPr>
          <p:nvPr/>
        </p:nvSpPr>
        <p:spPr bwMode="auto">
          <a:xfrm>
            <a:off x="609600" y="1828800"/>
            <a:ext cx="67818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lgn="just">
              <a:spcBef>
                <a:spcPts val="0"/>
              </a:spcBef>
              <a:spcAft>
                <a:spcPts val="1200"/>
              </a:spcAft>
            </a:pPr>
            <a:r>
              <a:rPr lang="en-US" altLang="en-US" dirty="0">
                <a:latin typeface="+mn-lt"/>
              </a:rPr>
              <a:t>Matthew 6:16-24 has </a:t>
            </a:r>
            <a:r>
              <a:rPr lang="en-US" altLang="en-US" b="1" dirty="0">
                <a:solidFill>
                  <a:srgbClr val="0000CC"/>
                </a:solidFill>
                <a:latin typeface="Calibri" panose="020F0502020204030204" pitchFamily="34" charset="0"/>
                <a:cs typeface="Calibri" panose="020F0502020204030204" pitchFamily="34" charset="0"/>
              </a:rPr>
              <a:t>four parts </a:t>
            </a:r>
            <a:r>
              <a:rPr lang="en-US" altLang="en-US" dirty="0">
                <a:latin typeface="+mn-lt"/>
              </a:rPr>
              <a:t>to it:</a:t>
            </a:r>
          </a:p>
          <a:p>
            <a:pPr lvl="1" algn="just">
              <a:spcBef>
                <a:spcPts val="0"/>
              </a:spcBef>
              <a:spcAft>
                <a:spcPts val="1200"/>
              </a:spcAft>
            </a:pPr>
            <a:r>
              <a:rPr lang="en-US" altLang="en-US" sz="2600" dirty="0">
                <a:latin typeface="+mn-lt"/>
              </a:rPr>
              <a:t>Fasting – vv. 16-18</a:t>
            </a:r>
          </a:p>
          <a:p>
            <a:pPr lvl="1" algn="just">
              <a:spcBef>
                <a:spcPts val="0"/>
              </a:spcBef>
              <a:spcAft>
                <a:spcPts val="1200"/>
              </a:spcAft>
            </a:pPr>
            <a:r>
              <a:rPr lang="en-US" altLang="en-US" sz="2600" dirty="0">
                <a:latin typeface="+mn-lt"/>
              </a:rPr>
              <a:t>Earthly vs. Heavenly Treasures – vv. 19-21</a:t>
            </a:r>
          </a:p>
          <a:p>
            <a:pPr lvl="1" algn="just">
              <a:spcBef>
                <a:spcPts val="0"/>
              </a:spcBef>
              <a:spcAft>
                <a:spcPts val="1200"/>
              </a:spcAft>
            </a:pPr>
            <a:r>
              <a:rPr lang="en-US" sz="2600" dirty="0">
                <a:latin typeface="+mn-lt"/>
              </a:rPr>
              <a:t>Physical vs Spiritual Insight – vv. 22-23</a:t>
            </a:r>
          </a:p>
          <a:p>
            <a:pPr lvl="1" algn="just">
              <a:spcBef>
                <a:spcPts val="0"/>
              </a:spcBef>
              <a:spcAft>
                <a:spcPts val="1200"/>
              </a:spcAft>
            </a:pPr>
            <a:r>
              <a:rPr lang="en-US" altLang="en-US" sz="2600" dirty="0">
                <a:latin typeface="+mn-lt"/>
              </a:rPr>
              <a:t>Serving Two Masters </a:t>
            </a:r>
            <a:r>
              <a:rPr lang="en-US" sz="2600" dirty="0">
                <a:latin typeface="+mn-lt"/>
              </a:rPr>
              <a:t> – v. 24</a:t>
            </a:r>
            <a:endParaRPr lang="en-US" altLang="en-US" sz="2600" dirty="0">
              <a:latin typeface="+mn-lt"/>
            </a:endParaRPr>
          </a:p>
        </p:txBody>
      </p:sp>
      <p:sp>
        <p:nvSpPr>
          <p:cNvPr id="7" name="Rectangle 2">
            <a:extLst>
              <a:ext uri="{FF2B5EF4-FFF2-40B4-BE49-F238E27FC236}">
                <a16:creationId xmlns:a16="http://schemas.microsoft.com/office/drawing/2014/main" id="{13673896-BB4E-41F2-BA19-365E7E35BB43}"/>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Hearts, Eyes, &amp; What One Cannot Do </a:t>
            </a:r>
          </a:p>
          <a:p>
            <a:r>
              <a:rPr lang="en-US" altLang="en-US" sz="2400" b="1" dirty="0">
                <a:solidFill>
                  <a:srgbClr val="0000CC"/>
                </a:solidFill>
                <a:latin typeface="Calibri" panose="020F0502020204030204" pitchFamily="34" charset="0"/>
                <a:ea typeface="+mn-ea"/>
                <a:cs typeface="Calibri" panose="020F0502020204030204" pitchFamily="34" charset="0"/>
              </a:rPr>
              <a:t>Matthew 6:16-24</a:t>
            </a:r>
          </a:p>
        </p:txBody>
      </p:sp>
      <p:sp>
        <p:nvSpPr>
          <p:cNvPr id="8" name="Text Box 4">
            <a:extLst>
              <a:ext uri="{FF2B5EF4-FFF2-40B4-BE49-F238E27FC236}">
                <a16:creationId xmlns:a16="http://schemas.microsoft.com/office/drawing/2014/main" id="{B35092C4-91B7-4BBA-89A2-5F803BBD632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4" name="Picture 3">
            <a:extLst>
              <a:ext uri="{FF2B5EF4-FFF2-40B4-BE49-F238E27FC236}">
                <a16:creationId xmlns:a16="http://schemas.microsoft.com/office/drawing/2014/main" id="{09B88641-E53A-433F-BE9C-7F7841F9C21E}"/>
              </a:ext>
            </a:extLst>
          </p:cNvPr>
          <p:cNvPicPr>
            <a:picLocks noChangeAspect="1"/>
          </p:cNvPicPr>
          <p:nvPr/>
        </p:nvPicPr>
        <p:blipFill>
          <a:blip r:embed="rId3"/>
          <a:stretch>
            <a:fillRect/>
          </a:stretch>
        </p:blipFill>
        <p:spPr>
          <a:xfrm>
            <a:off x="7462331" y="1981200"/>
            <a:ext cx="4120069" cy="41148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56FFE7-F09B-41BA-BC4A-DA7DABD89A69}"/>
              </a:ext>
            </a:extLst>
          </p:cNvPr>
          <p:cNvPicPr>
            <a:picLocks noChangeAspect="1"/>
          </p:cNvPicPr>
          <p:nvPr/>
        </p:nvPicPr>
        <p:blipFill>
          <a:blip r:embed="rId3"/>
          <a:stretch>
            <a:fillRect/>
          </a:stretch>
        </p:blipFill>
        <p:spPr>
          <a:xfrm>
            <a:off x="7305870" y="1828800"/>
            <a:ext cx="4285859" cy="3895682"/>
          </a:xfrm>
          <a:prstGeom prst="rect">
            <a:avLst/>
          </a:prstGeom>
        </p:spPr>
      </p:pic>
      <p:sp>
        <p:nvSpPr>
          <p:cNvPr id="98307" name="Rectangle 3">
            <a:extLst>
              <a:ext uri="{FF2B5EF4-FFF2-40B4-BE49-F238E27FC236}">
                <a16:creationId xmlns:a16="http://schemas.microsoft.com/office/drawing/2014/main" id="{A37FA108-F123-4962-9E54-B39DDCA40BE4}"/>
              </a:ext>
            </a:extLst>
          </p:cNvPr>
          <p:cNvSpPr>
            <a:spLocks noGrp="1" noChangeArrowheads="1"/>
          </p:cNvSpPr>
          <p:nvPr>
            <p:ph sz="half" idx="1"/>
          </p:nvPr>
        </p:nvSpPr>
        <p:spPr>
          <a:xfrm>
            <a:off x="609600" y="1828799"/>
            <a:ext cx="6629400" cy="3895681"/>
          </a:xfrm>
        </p:spPr>
        <p:txBody>
          <a:bodyPr>
            <a:normAutofit/>
          </a:bodyPr>
          <a:lstStyle/>
          <a:p>
            <a:pPr algn="just">
              <a:lnSpc>
                <a:spcPct val="100000"/>
              </a:lnSpc>
              <a:spcBef>
                <a:spcPts val="0"/>
              </a:spcBef>
              <a:spcAft>
                <a:spcPts val="1200"/>
              </a:spcAft>
            </a:pPr>
            <a:r>
              <a:rPr lang="en-US" altLang="en-US" dirty="0"/>
              <a:t>The Law of Moses contained 613 laws 365 of them being things not to do, but the practice of </a:t>
            </a:r>
            <a:r>
              <a:rPr lang="en-US" altLang="en-US" b="1" dirty="0">
                <a:solidFill>
                  <a:srgbClr val="0000CC"/>
                </a:solidFill>
                <a:latin typeface="Calibri" panose="020F0502020204030204" pitchFamily="34" charset="0"/>
                <a:cs typeface="Calibri" panose="020F0502020204030204" pitchFamily="34" charset="0"/>
              </a:rPr>
              <a:t>fasting was not a part of the Law of Moses</a:t>
            </a:r>
            <a:r>
              <a:rPr lang="en-US" altLang="en-US" dirty="0"/>
              <a:t>. </a:t>
            </a:r>
          </a:p>
          <a:p>
            <a:pPr algn="just">
              <a:lnSpc>
                <a:spcPct val="100000"/>
              </a:lnSpc>
              <a:spcBef>
                <a:spcPts val="0"/>
              </a:spcBef>
              <a:spcAft>
                <a:spcPts val="1200"/>
              </a:spcAft>
            </a:pPr>
            <a:r>
              <a:rPr lang="en-US" altLang="en-US" dirty="0"/>
              <a:t>Jesus says, </a:t>
            </a:r>
            <a:r>
              <a:rPr lang="en-US" altLang="en-US" b="1" dirty="0">
                <a:solidFill>
                  <a:srgbClr val="0000CC"/>
                </a:solidFill>
                <a:latin typeface="Calibri" panose="020F0502020204030204" pitchFamily="34" charset="0"/>
                <a:cs typeface="Calibri" panose="020F0502020204030204" pitchFamily="34" charset="0"/>
              </a:rPr>
              <a:t>“Whenever you fast…” </a:t>
            </a:r>
            <a:r>
              <a:rPr lang="en-US" altLang="en-US" dirty="0"/>
              <a:t>because over time, fasts had become </a:t>
            </a:r>
            <a:r>
              <a:rPr lang="en-US" altLang="en-US" b="1" dirty="0">
                <a:solidFill>
                  <a:srgbClr val="0000CC"/>
                </a:solidFill>
                <a:latin typeface="Calibri" panose="020F0502020204030204" pitchFamily="34" charset="0"/>
                <a:cs typeface="Calibri" panose="020F0502020204030204" pitchFamily="34" charset="0"/>
              </a:rPr>
              <a:t>custom</a:t>
            </a:r>
            <a:r>
              <a:rPr lang="en-US" altLang="en-US" dirty="0"/>
              <a:t> and a </a:t>
            </a:r>
            <a:r>
              <a:rPr lang="en-US" altLang="en-US" b="1" dirty="0">
                <a:solidFill>
                  <a:srgbClr val="0000CC"/>
                </a:solidFill>
                <a:latin typeface="Calibri" panose="020F0502020204030204" pitchFamily="34" charset="0"/>
                <a:cs typeface="Calibri" panose="020F0502020204030204" pitchFamily="34" charset="0"/>
              </a:rPr>
              <a:t>traditional</a:t>
            </a:r>
            <a:r>
              <a:rPr lang="en-US" altLang="en-US" dirty="0"/>
              <a:t> part of a vow.</a:t>
            </a:r>
          </a:p>
        </p:txBody>
      </p:sp>
      <p:sp>
        <p:nvSpPr>
          <p:cNvPr id="10" name="Rectangle 2">
            <a:extLst>
              <a:ext uri="{FF2B5EF4-FFF2-40B4-BE49-F238E27FC236}">
                <a16:creationId xmlns:a16="http://schemas.microsoft.com/office/drawing/2014/main" id="{09B42F6E-F357-44A8-BA68-33FCE6875564}"/>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“Whenever you fast…”</a:t>
            </a:r>
          </a:p>
          <a:p>
            <a:r>
              <a:rPr lang="en-US" altLang="en-US" sz="2400" b="1" dirty="0">
                <a:solidFill>
                  <a:srgbClr val="0000CC"/>
                </a:solidFill>
                <a:latin typeface="Calibri" panose="020F0502020204030204" pitchFamily="34" charset="0"/>
                <a:ea typeface="+mn-ea"/>
                <a:cs typeface="Calibri" panose="020F0502020204030204" pitchFamily="34" charset="0"/>
              </a:rPr>
              <a:t>Matthew 6:16-18</a:t>
            </a:r>
          </a:p>
        </p:txBody>
      </p:sp>
      <p:sp>
        <p:nvSpPr>
          <p:cNvPr id="11" name="Text Box 4">
            <a:extLst>
              <a:ext uri="{FF2B5EF4-FFF2-40B4-BE49-F238E27FC236}">
                <a16:creationId xmlns:a16="http://schemas.microsoft.com/office/drawing/2014/main" id="{2AE3B069-B7E2-4D64-A920-05244C476B76}"/>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Rectangle 4">
            <a:extLst>
              <a:ext uri="{FF2B5EF4-FFF2-40B4-BE49-F238E27FC236}">
                <a16:creationId xmlns:a16="http://schemas.microsoft.com/office/drawing/2014/main" id="{70C61EB7-83E2-4537-BB78-1623FF2B1A40}"/>
              </a:ext>
            </a:extLst>
          </p:cNvPr>
          <p:cNvSpPr>
            <a:spLocks noGrp="1" noChangeArrowheads="1"/>
          </p:cNvSpPr>
          <p:nvPr>
            <p:ph sz="half" idx="1"/>
          </p:nvPr>
        </p:nvSpPr>
        <p:spPr>
          <a:xfrm>
            <a:off x="609600" y="1834686"/>
            <a:ext cx="10972800" cy="1670514"/>
          </a:xfrm>
        </p:spPr>
        <p:txBody>
          <a:bodyPr>
            <a:normAutofit/>
          </a:bodyPr>
          <a:lstStyle/>
          <a:p>
            <a:pPr marL="342900" indent="-342900" algn="just">
              <a:lnSpc>
                <a:spcPct val="100000"/>
              </a:lnSpc>
              <a:spcBef>
                <a:spcPts val="0"/>
              </a:spcBef>
              <a:spcAft>
                <a:spcPts val="1200"/>
              </a:spcAft>
            </a:pPr>
            <a:r>
              <a:rPr lang="en-US" altLang="en-US" dirty="0"/>
              <a:t>Fasting is not required for Jews or believers, but believers, living and functioning under the </a:t>
            </a:r>
            <a:r>
              <a:rPr lang="en-US" altLang="en-US" b="1" i="1" u="sng" dirty="0">
                <a:solidFill>
                  <a:srgbClr val="0000CC"/>
                </a:solidFill>
                <a:cs typeface="Calibri" panose="020F0502020204030204" pitchFamily="34" charset="0"/>
              </a:rPr>
              <a:t>‘reigning principle of grace’ </a:t>
            </a:r>
            <a:r>
              <a:rPr lang="en-US" altLang="en-US" dirty="0"/>
              <a:t>(</a:t>
            </a:r>
            <a:r>
              <a:rPr lang="en-US" dirty="0"/>
              <a:t>cf. Romans 5:20-21</a:t>
            </a:r>
            <a:r>
              <a:rPr lang="en-US" altLang="en-US" dirty="0"/>
              <a:t>), </a:t>
            </a:r>
            <a:r>
              <a:rPr lang="en-US" altLang="en-US" b="1" i="1" u="sng" dirty="0">
                <a:solidFill>
                  <a:srgbClr val="0000CC"/>
                </a:solidFill>
                <a:cs typeface="Calibri" panose="020F0502020204030204" pitchFamily="34" charset="0"/>
              </a:rPr>
              <a:t>may</a:t>
            </a:r>
            <a:r>
              <a:rPr lang="en-US" altLang="en-US" b="1" u="sng" dirty="0">
                <a:solidFill>
                  <a:srgbClr val="0000CC"/>
                </a:solidFill>
                <a:cs typeface="Calibri" panose="020F0502020204030204" pitchFamily="34" charset="0"/>
              </a:rPr>
              <a:t> </a:t>
            </a:r>
            <a:r>
              <a:rPr lang="en-US" altLang="en-US" b="1" i="1" u="sng" dirty="0">
                <a:solidFill>
                  <a:srgbClr val="0000CC"/>
                </a:solidFill>
                <a:cs typeface="Calibri" panose="020F0502020204030204" pitchFamily="34" charset="0"/>
              </a:rPr>
              <a:t>fast</a:t>
            </a:r>
            <a:r>
              <a:rPr lang="en-US" altLang="en-US" b="1" dirty="0">
                <a:solidFill>
                  <a:srgbClr val="0000CC"/>
                </a:solidFill>
                <a:cs typeface="Calibri" panose="020F0502020204030204" pitchFamily="34" charset="0"/>
              </a:rPr>
              <a:t> – </a:t>
            </a:r>
            <a:r>
              <a:rPr lang="en-US" altLang="en-US" dirty="0"/>
              <a:t>that is, </a:t>
            </a:r>
            <a:r>
              <a:rPr lang="en-US" altLang="en-US" b="1" dirty="0">
                <a:solidFill>
                  <a:srgbClr val="0000CC"/>
                </a:solidFill>
                <a:cs typeface="Calibri" panose="020F0502020204030204" pitchFamily="34" charset="0"/>
              </a:rPr>
              <a:t>we are </a:t>
            </a:r>
            <a:r>
              <a:rPr lang="en-US" altLang="en-US" b="1" i="1" u="sng" dirty="0">
                <a:solidFill>
                  <a:srgbClr val="0000CC"/>
                </a:solidFill>
                <a:cs typeface="Calibri" panose="020F0502020204030204" pitchFamily="34" charset="0"/>
              </a:rPr>
              <a:t>free</a:t>
            </a:r>
            <a:r>
              <a:rPr lang="en-US" altLang="en-US" b="1" dirty="0">
                <a:solidFill>
                  <a:srgbClr val="0000CC"/>
                </a:solidFill>
                <a:cs typeface="Calibri" panose="020F0502020204030204" pitchFamily="34" charset="0"/>
              </a:rPr>
              <a:t> to do so </a:t>
            </a:r>
            <a:r>
              <a:rPr lang="en-US" altLang="en-US" dirty="0"/>
              <a:t>to focus on the Lord</a:t>
            </a:r>
            <a:r>
              <a:rPr lang="en-US" altLang="en-US" b="1" dirty="0">
                <a:solidFill>
                  <a:srgbClr val="0000CC"/>
                </a:solidFill>
                <a:cs typeface="Calibri" panose="020F0502020204030204" pitchFamily="34" charset="0"/>
              </a:rPr>
              <a:t>.</a:t>
            </a:r>
            <a:r>
              <a:rPr lang="en-US" altLang="en-US" dirty="0"/>
              <a:t> </a:t>
            </a:r>
            <a:endParaRPr lang="en-US" altLang="en-US" b="1" dirty="0">
              <a:solidFill>
                <a:srgbClr val="0000CC"/>
              </a:solidFill>
              <a:cs typeface="Calibri" panose="020F0502020204030204" pitchFamily="34" charset="0"/>
            </a:endParaRPr>
          </a:p>
        </p:txBody>
      </p:sp>
      <p:sp>
        <p:nvSpPr>
          <p:cNvPr id="9" name="Rectangle 2">
            <a:extLst>
              <a:ext uri="{FF2B5EF4-FFF2-40B4-BE49-F238E27FC236}">
                <a16:creationId xmlns:a16="http://schemas.microsoft.com/office/drawing/2014/main" id="{F6B3AA34-D4A7-4EC6-B822-BC7BA9A8081F}"/>
              </a:ext>
            </a:extLst>
          </p:cNvPr>
          <p:cNvSpPr txBox="1">
            <a:spLocks noChangeArrowheads="1"/>
          </p:cNvSpPr>
          <p:nvPr/>
        </p:nvSpPr>
        <p:spPr bwMode="auto">
          <a:xfrm>
            <a:off x="609600" y="665018"/>
            <a:ext cx="109728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“Fasting Under Grace’…”</a:t>
            </a:r>
          </a:p>
          <a:p>
            <a:r>
              <a:rPr lang="en-US" altLang="en-US" sz="2400" b="1" dirty="0">
                <a:solidFill>
                  <a:srgbClr val="0000CC"/>
                </a:solidFill>
                <a:latin typeface="Calibri" panose="020F0502020204030204" pitchFamily="34" charset="0"/>
                <a:ea typeface="+mn-ea"/>
                <a:cs typeface="Calibri" panose="020F0502020204030204" pitchFamily="34" charset="0"/>
              </a:rPr>
              <a:t>Matthew 6:16-18</a:t>
            </a:r>
          </a:p>
        </p:txBody>
      </p:sp>
      <p:sp>
        <p:nvSpPr>
          <p:cNvPr id="10" name="Text Box 4">
            <a:extLst>
              <a:ext uri="{FF2B5EF4-FFF2-40B4-BE49-F238E27FC236}">
                <a16:creationId xmlns:a16="http://schemas.microsoft.com/office/drawing/2014/main" id="{538E1A25-2FA5-45A9-A24B-27198693D78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2" name="Picture 1">
            <a:extLst>
              <a:ext uri="{FF2B5EF4-FFF2-40B4-BE49-F238E27FC236}">
                <a16:creationId xmlns:a16="http://schemas.microsoft.com/office/drawing/2014/main" id="{52F7351A-93EC-1976-A5C7-3E3F8DB68D91}"/>
              </a:ext>
            </a:extLst>
          </p:cNvPr>
          <p:cNvPicPr>
            <a:picLocks noChangeAspect="1"/>
          </p:cNvPicPr>
          <p:nvPr/>
        </p:nvPicPr>
        <p:blipFill>
          <a:blip r:embed="rId3"/>
          <a:stretch>
            <a:fillRect/>
          </a:stretch>
        </p:blipFill>
        <p:spPr>
          <a:xfrm>
            <a:off x="3169920" y="3337560"/>
            <a:ext cx="5852160" cy="3291840"/>
          </a:xfrm>
          <a:prstGeom prst="rect">
            <a:avLst/>
          </a:prstGeom>
          <a:ln>
            <a:solidFill>
              <a:schemeClr val="tx1"/>
            </a:solid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a:extLst>
              <a:ext uri="{FF2B5EF4-FFF2-40B4-BE49-F238E27FC236}">
                <a16:creationId xmlns:a16="http://schemas.microsoft.com/office/drawing/2014/main" id="{A6F71043-A083-4A7C-BC60-8E0CC2D6E60A}"/>
              </a:ext>
            </a:extLst>
          </p:cNvPr>
          <p:cNvSpPr>
            <a:spLocks noGrp="1" noChangeArrowheads="1"/>
          </p:cNvSpPr>
          <p:nvPr>
            <p:ph sz="half" idx="1"/>
          </p:nvPr>
        </p:nvSpPr>
        <p:spPr>
          <a:xfrm>
            <a:off x="609600" y="1828800"/>
            <a:ext cx="6781800" cy="1828800"/>
          </a:xfrm>
        </p:spPr>
        <p:txBody>
          <a:bodyPr>
            <a:normAutofit/>
          </a:bodyPr>
          <a:lstStyle/>
          <a:p>
            <a:pPr marL="342900" indent="-342900" algn="just">
              <a:lnSpc>
                <a:spcPct val="100000"/>
              </a:lnSpc>
              <a:spcBef>
                <a:spcPts val="0"/>
              </a:spcBef>
              <a:spcAft>
                <a:spcPts val="1200"/>
              </a:spcAft>
            </a:pPr>
            <a:r>
              <a:rPr lang="en-US" altLang="en-US" b="1" u="sng" dirty="0">
                <a:solidFill>
                  <a:srgbClr val="0000CC"/>
                </a:solidFill>
              </a:rPr>
              <a:t>Jesus was not saying</a:t>
            </a:r>
            <a:r>
              <a:rPr lang="en-US" altLang="en-US" dirty="0"/>
              <a:t> that we shouldn’t save up for a real and valid future needs. </a:t>
            </a:r>
          </a:p>
          <a:p>
            <a:pPr marL="342900" indent="-342900" algn="just">
              <a:lnSpc>
                <a:spcPct val="100000"/>
              </a:lnSpc>
              <a:spcBef>
                <a:spcPts val="0"/>
              </a:spcBef>
              <a:spcAft>
                <a:spcPts val="1200"/>
              </a:spcAft>
            </a:pPr>
            <a:r>
              <a:rPr lang="en-US" altLang="en-US" dirty="0"/>
              <a:t>Jesus was using </a:t>
            </a:r>
            <a:r>
              <a:rPr lang="en-US" altLang="en-US" b="1" u="sng" dirty="0">
                <a:solidFill>
                  <a:srgbClr val="0000CC"/>
                </a:solidFill>
              </a:rPr>
              <a:t>hyperbole</a:t>
            </a:r>
            <a:r>
              <a:rPr lang="en-US" altLang="en-US" dirty="0"/>
              <a:t> (cf. </a:t>
            </a:r>
            <a:r>
              <a:rPr lang="en-US" b="1" dirty="0"/>
              <a:t>Luke 14:26</a:t>
            </a:r>
            <a:r>
              <a:rPr lang="en-US" altLang="en-US" dirty="0"/>
              <a:t>).</a:t>
            </a:r>
            <a:endParaRPr lang="en-US" altLang="en-US" dirty="0">
              <a:solidFill>
                <a:srgbClr val="0000CC"/>
              </a:solidFill>
              <a:cs typeface="Calibri" panose="020F0502020204030204" pitchFamily="34" charset="0"/>
            </a:endParaRPr>
          </a:p>
        </p:txBody>
      </p:sp>
      <p:sp>
        <p:nvSpPr>
          <p:cNvPr id="8" name="Rectangle 2">
            <a:extLst>
              <a:ext uri="{FF2B5EF4-FFF2-40B4-BE49-F238E27FC236}">
                <a16:creationId xmlns:a16="http://schemas.microsoft.com/office/drawing/2014/main" id="{59E03CA4-B389-4FEB-84E5-9BFA541E40BF}"/>
              </a:ext>
            </a:extLst>
          </p:cNvPr>
          <p:cNvSpPr txBox="1">
            <a:spLocks noChangeArrowheads="1"/>
          </p:cNvSpPr>
          <p:nvPr/>
        </p:nvSpPr>
        <p:spPr bwMode="auto">
          <a:xfrm>
            <a:off x="609600" y="665018"/>
            <a:ext cx="109728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“Don’t store up – anything?”</a:t>
            </a:r>
          </a:p>
          <a:p>
            <a:r>
              <a:rPr lang="en-US" altLang="en-US" sz="2400" b="1" dirty="0">
                <a:solidFill>
                  <a:srgbClr val="0000CC"/>
                </a:solidFill>
                <a:latin typeface="Calibri" panose="020F0502020204030204" pitchFamily="34" charset="0"/>
                <a:ea typeface="+mn-ea"/>
                <a:cs typeface="Calibri" panose="020F0502020204030204" pitchFamily="34" charset="0"/>
              </a:rPr>
              <a:t>Matthew 6:19-21</a:t>
            </a:r>
          </a:p>
        </p:txBody>
      </p:sp>
      <p:sp>
        <p:nvSpPr>
          <p:cNvPr id="9" name="Text Box 4">
            <a:extLst>
              <a:ext uri="{FF2B5EF4-FFF2-40B4-BE49-F238E27FC236}">
                <a16:creationId xmlns:a16="http://schemas.microsoft.com/office/drawing/2014/main" id="{E43F4E6D-683A-466A-A886-75F944A2467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13" name="TextBox 12">
            <a:extLst>
              <a:ext uri="{FF2B5EF4-FFF2-40B4-BE49-F238E27FC236}">
                <a16:creationId xmlns:a16="http://schemas.microsoft.com/office/drawing/2014/main" id="{F058F171-69CB-40CE-AA0F-4CC1008861AC}"/>
              </a:ext>
            </a:extLst>
          </p:cNvPr>
          <p:cNvSpPr txBox="1"/>
          <p:nvPr/>
        </p:nvSpPr>
        <p:spPr>
          <a:xfrm>
            <a:off x="1704975" y="6096000"/>
            <a:ext cx="8782050" cy="646331"/>
          </a:xfrm>
          <a:prstGeom prst="rect">
            <a:avLst/>
          </a:prstGeom>
          <a:solidFill>
            <a:schemeClr val="bg1"/>
          </a:solidFill>
          <a:ln>
            <a:solidFill>
              <a:schemeClr val="tx1"/>
            </a:solidFill>
          </a:ln>
        </p:spPr>
        <p:txBody>
          <a:bodyPr wrap="square">
            <a:spAutoFit/>
          </a:bodyPr>
          <a:lstStyle/>
          <a:p>
            <a:pPr marL="230188" lvl="1" indent="-230188" algn="just" eaLnBrk="1" hangingPunct="1">
              <a:lnSpc>
                <a:spcPct val="100000"/>
              </a:lnSpc>
              <a:buNone/>
            </a:pPr>
            <a:r>
              <a:rPr lang="en-US" altLang="en-US" sz="1800" dirty="0">
                <a:cs typeface="Calibri" panose="020F0502020204030204" pitchFamily="34" charset="0"/>
              </a:rPr>
              <a:t>*	</a:t>
            </a:r>
            <a:r>
              <a:rPr lang="en-US" altLang="en-US" sz="1800" b="1" u="sng" dirty="0">
                <a:solidFill>
                  <a:srgbClr val="0000CC"/>
                </a:solidFill>
              </a:rPr>
              <a:t>hyperbole</a:t>
            </a:r>
            <a:r>
              <a:rPr lang="en-US" altLang="en-US" sz="1800" dirty="0">
                <a:cs typeface="Calibri" panose="020F0502020204030204" pitchFamily="34" charset="0"/>
              </a:rPr>
              <a:t> an </a:t>
            </a:r>
            <a:r>
              <a:rPr lang="en-US" altLang="en-US" sz="1800" b="1" u="sng" dirty="0">
                <a:solidFill>
                  <a:srgbClr val="0000CC"/>
                </a:solidFill>
              </a:rPr>
              <a:t>obvious</a:t>
            </a:r>
            <a:r>
              <a:rPr lang="en-US" altLang="en-US" sz="1800" dirty="0">
                <a:cs typeface="Calibri" panose="020F0502020204030204" pitchFamily="34" charset="0"/>
              </a:rPr>
              <a:t> and </a:t>
            </a:r>
            <a:r>
              <a:rPr lang="en-US" altLang="en-US" sz="1800" b="1" u="sng" dirty="0">
                <a:solidFill>
                  <a:srgbClr val="0000CC"/>
                </a:solidFill>
              </a:rPr>
              <a:t>intentional</a:t>
            </a:r>
            <a:r>
              <a:rPr lang="en-US" altLang="en-US" sz="1800" dirty="0">
                <a:cs typeface="Calibri" panose="020F0502020204030204" pitchFamily="34" charset="0"/>
              </a:rPr>
              <a:t> </a:t>
            </a:r>
            <a:r>
              <a:rPr lang="en-US" altLang="en-US" sz="1800" dirty="0"/>
              <a:t>exaggeration used for stress or emphasis; not intended to be taken literally…i.e. </a:t>
            </a:r>
            <a:r>
              <a:rPr lang="en-US" altLang="en-US" sz="1800" i="1" dirty="0"/>
              <a:t>I’m so hungry, I could eat a horse.</a:t>
            </a:r>
          </a:p>
        </p:txBody>
      </p:sp>
      <p:pic>
        <p:nvPicPr>
          <p:cNvPr id="5" name="Picture 4">
            <a:extLst>
              <a:ext uri="{FF2B5EF4-FFF2-40B4-BE49-F238E27FC236}">
                <a16:creationId xmlns:a16="http://schemas.microsoft.com/office/drawing/2014/main" id="{0CAFDB61-4BB6-186A-5099-5E94DC103A88}"/>
              </a:ext>
            </a:extLst>
          </p:cNvPr>
          <p:cNvPicPr>
            <a:picLocks noChangeAspect="1"/>
          </p:cNvPicPr>
          <p:nvPr/>
        </p:nvPicPr>
        <p:blipFill>
          <a:blip r:embed="rId3"/>
          <a:stretch>
            <a:fillRect/>
          </a:stretch>
        </p:blipFill>
        <p:spPr>
          <a:xfrm>
            <a:off x="7437120" y="1981200"/>
            <a:ext cx="4145280" cy="3108960"/>
          </a:xfrm>
          <a:prstGeom prst="rect">
            <a:avLst/>
          </a:prstGeom>
          <a:ln w="38100">
            <a:solidFill>
              <a:schemeClr val="bg1"/>
            </a:solid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939E8038-1738-12BF-65A3-7372CE31D58F}"/>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
        <p:nvSpPr>
          <p:cNvPr id="3" name="Rectangle 2">
            <a:extLst>
              <a:ext uri="{FF2B5EF4-FFF2-40B4-BE49-F238E27FC236}">
                <a16:creationId xmlns:a16="http://schemas.microsoft.com/office/drawing/2014/main" id="{9DDC03D2-5311-3E28-5FBC-28FC49DA0AB2}"/>
              </a:ext>
            </a:extLst>
          </p:cNvPr>
          <p:cNvSpPr txBox="1">
            <a:spLocks noChangeArrowheads="1"/>
          </p:cNvSpPr>
          <p:nvPr/>
        </p:nvSpPr>
        <p:spPr bwMode="auto">
          <a:xfrm>
            <a:off x="609600" y="665018"/>
            <a:ext cx="109728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“Store up heavenly treasures”</a:t>
            </a:r>
          </a:p>
          <a:p>
            <a:r>
              <a:rPr lang="en-US" altLang="en-US" sz="2400" b="1" dirty="0">
                <a:solidFill>
                  <a:srgbClr val="0000CC"/>
                </a:solidFill>
                <a:latin typeface="Calibri" panose="020F0502020204030204" pitchFamily="34" charset="0"/>
                <a:ea typeface="+mn-ea"/>
                <a:cs typeface="Calibri" panose="020F0502020204030204" pitchFamily="34" charset="0"/>
              </a:rPr>
              <a:t>Matthew 6:19-21</a:t>
            </a:r>
          </a:p>
        </p:txBody>
      </p:sp>
      <p:sp>
        <p:nvSpPr>
          <p:cNvPr id="4" name="Rectangle 4">
            <a:extLst>
              <a:ext uri="{FF2B5EF4-FFF2-40B4-BE49-F238E27FC236}">
                <a16:creationId xmlns:a16="http://schemas.microsoft.com/office/drawing/2014/main" id="{25CFAC94-B3FE-1117-DA23-D46CCFA6B7F7}"/>
              </a:ext>
            </a:extLst>
          </p:cNvPr>
          <p:cNvSpPr txBox="1">
            <a:spLocks noChangeArrowheads="1"/>
          </p:cNvSpPr>
          <p:nvPr/>
        </p:nvSpPr>
        <p:spPr>
          <a:xfrm>
            <a:off x="609600" y="1866900"/>
            <a:ext cx="5943600" cy="432608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fontAlgn="auto">
              <a:lnSpc>
                <a:spcPct val="100000"/>
              </a:lnSpc>
              <a:spcBef>
                <a:spcPts val="0"/>
              </a:spcBef>
              <a:spcAft>
                <a:spcPts val="1200"/>
              </a:spcAft>
              <a:buClr>
                <a:schemeClr val="tx1"/>
              </a:buClr>
            </a:pPr>
            <a:r>
              <a:rPr lang="en-US" altLang="en-US" b="1" dirty="0">
                <a:solidFill>
                  <a:srgbClr val="0000CC"/>
                </a:solidFill>
                <a:cs typeface="Calibri" panose="020F0502020204030204" pitchFamily="34" charset="0"/>
              </a:rPr>
              <a:t>Jesus was telling His audience to place a greater value on spiritual rewards </a:t>
            </a:r>
            <a:r>
              <a:rPr lang="en-US" altLang="en-US" dirty="0">
                <a:cs typeface="Calibri" panose="020F0502020204030204" pitchFamily="34" charset="0"/>
              </a:rPr>
              <a:t>than on physical things</a:t>
            </a:r>
            <a:r>
              <a:rPr lang="en-US" altLang="en-US" dirty="0"/>
              <a:t>.  </a:t>
            </a:r>
          </a:p>
          <a:p>
            <a:pPr marL="342900" indent="-342900" algn="just" fontAlgn="auto">
              <a:lnSpc>
                <a:spcPct val="100000"/>
              </a:lnSpc>
              <a:spcBef>
                <a:spcPts val="0"/>
              </a:spcBef>
              <a:spcAft>
                <a:spcPts val="1200"/>
              </a:spcAft>
              <a:buClr>
                <a:schemeClr val="tx1"/>
              </a:buClr>
            </a:pPr>
            <a:r>
              <a:rPr lang="en-US" altLang="en-US" dirty="0"/>
              <a:t>For Israelites, living in the land of Israel, </a:t>
            </a:r>
            <a:r>
              <a:rPr lang="en-US" altLang="en-US" b="1" dirty="0">
                <a:solidFill>
                  <a:srgbClr val="0000CC"/>
                </a:solidFill>
                <a:cs typeface="Calibri" panose="020F0502020204030204" pitchFamily="34" charset="0"/>
              </a:rPr>
              <a:t>under the Law of Moses</a:t>
            </a:r>
            <a:r>
              <a:rPr lang="en-US" altLang="en-US" dirty="0"/>
              <a:t>, this would be realized through earthly blessing and protection in the Land, and exaltation as a nation, among the nations, by God.</a:t>
            </a:r>
          </a:p>
        </p:txBody>
      </p:sp>
      <p:pic>
        <p:nvPicPr>
          <p:cNvPr id="5" name="Picture 4">
            <a:extLst>
              <a:ext uri="{FF2B5EF4-FFF2-40B4-BE49-F238E27FC236}">
                <a16:creationId xmlns:a16="http://schemas.microsoft.com/office/drawing/2014/main" id="{789CCBA6-C5D9-67B7-0700-D8D2F46C3740}"/>
              </a:ext>
            </a:extLst>
          </p:cNvPr>
          <p:cNvPicPr>
            <a:picLocks noChangeAspect="1"/>
          </p:cNvPicPr>
          <p:nvPr/>
        </p:nvPicPr>
        <p:blipFill>
          <a:blip r:embed="rId2"/>
          <a:stretch>
            <a:fillRect/>
          </a:stretch>
        </p:blipFill>
        <p:spPr>
          <a:xfrm>
            <a:off x="6858000" y="1913692"/>
            <a:ext cx="4724400" cy="3200400"/>
          </a:xfrm>
          <a:prstGeom prst="rect">
            <a:avLst/>
          </a:prstGeom>
        </p:spPr>
      </p:pic>
    </p:spTree>
    <p:extLst>
      <p:ext uri="{BB962C8B-B14F-4D97-AF65-F5344CB8AC3E}">
        <p14:creationId xmlns:p14="http://schemas.microsoft.com/office/powerpoint/2010/main" val="346454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210BC77-C02F-4939-8FAD-6CB6A8109781}"/>
              </a:ext>
            </a:extLst>
          </p:cNvPr>
          <p:cNvSpPr txBox="1">
            <a:spLocks noChangeArrowheads="1"/>
          </p:cNvSpPr>
          <p:nvPr/>
        </p:nvSpPr>
        <p:spPr bwMode="auto">
          <a:xfrm>
            <a:off x="609600" y="665018"/>
            <a:ext cx="109728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CC"/>
                </a:solidFill>
                <a:effectLst/>
                <a:uLnTx/>
                <a:uFillTx/>
                <a:latin typeface="Calibri" panose="020F0502020204030204" pitchFamily="34" charset="0"/>
                <a:ea typeface="+mj-ea"/>
                <a:cs typeface="Calibri" panose="020F0502020204030204" pitchFamily="34" charset="0"/>
              </a:rPr>
              <a:t>“Heavenly Crowns and Rewards”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CC"/>
                </a:solidFill>
                <a:effectLst/>
                <a:uLnTx/>
                <a:uFillTx/>
                <a:latin typeface="Calibri" panose="020F0502020204030204" pitchFamily="34" charset="0"/>
                <a:ea typeface="+mj-ea"/>
                <a:cs typeface="Calibri" panose="020F0502020204030204" pitchFamily="34" charset="0"/>
              </a:rPr>
              <a:t>Matthew 6:19-21</a:t>
            </a:r>
          </a:p>
        </p:txBody>
      </p:sp>
      <p:sp>
        <p:nvSpPr>
          <p:cNvPr id="5" name="Text Box 4">
            <a:extLst>
              <a:ext uri="{FF2B5EF4-FFF2-40B4-BE49-F238E27FC236}">
                <a16:creationId xmlns:a16="http://schemas.microsoft.com/office/drawing/2014/main" id="{6E4DDEE5-68EC-48A2-9074-321BBBB501B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The SOM – Matthew 5:1–8:1 (Luke 6:17–49)</a:t>
            </a:r>
          </a:p>
        </p:txBody>
      </p:sp>
      <p:graphicFrame>
        <p:nvGraphicFramePr>
          <p:cNvPr id="6" name="Group 33">
            <a:extLst>
              <a:ext uri="{FF2B5EF4-FFF2-40B4-BE49-F238E27FC236}">
                <a16:creationId xmlns:a16="http://schemas.microsoft.com/office/drawing/2014/main" id="{9BC2FFFF-F539-4D67-9D3C-67098031D8BC}"/>
              </a:ext>
            </a:extLst>
          </p:cNvPr>
          <p:cNvGraphicFramePr>
            <a:graphicFrameLocks noGrp="1"/>
          </p:cNvGraphicFramePr>
          <p:nvPr/>
        </p:nvGraphicFramePr>
        <p:xfrm>
          <a:off x="609600" y="1592736"/>
          <a:ext cx="10972800" cy="4913360"/>
        </p:xfrm>
        <a:graphic>
          <a:graphicData uri="http://schemas.openxmlformats.org/drawingml/2006/table">
            <a:tbl>
              <a:tblPr>
                <a:tableStyleId>{5940675A-B579-460E-94D1-54222C63F5DA}</a:tableStyleId>
              </a:tblPr>
              <a:tblGrid>
                <a:gridCol w="438912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4389120">
                  <a:extLst>
                    <a:ext uri="{9D8B030D-6E8A-4147-A177-3AD203B41FA5}">
                      <a16:colId xmlns:a16="http://schemas.microsoft.com/office/drawing/2014/main" val="20002"/>
                    </a:ext>
                  </a:extLst>
                </a:gridCol>
              </a:tblGrid>
              <a:tr h="640080">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200" kern="1200" dirty="0">
                          <a:solidFill>
                            <a:srgbClr val="00FFFF"/>
                          </a:solidFill>
                          <a:effectLst/>
                          <a:latin typeface="Calibri" panose="020F0502020204030204" pitchFamily="34" charset="0"/>
                          <a:ea typeface="+mj-ea"/>
                          <a:cs typeface="Calibri" panose="020F0502020204030204" pitchFamily="34" charset="0"/>
                        </a:rPr>
                        <a:t>Scripture’s Five Crowns </a:t>
                      </a:r>
                      <a:br>
                        <a:rPr lang="en-US" altLang="en-US" sz="2800" kern="1200" dirty="0">
                          <a:solidFill>
                            <a:srgbClr val="00FFFF"/>
                          </a:solidFill>
                          <a:effectLst/>
                          <a:latin typeface="Calibri" panose="020F0502020204030204" pitchFamily="34" charset="0"/>
                          <a:ea typeface="+mj-ea"/>
                          <a:cs typeface="Calibri" panose="020F0502020204030204" pitchFamily="34" charset="0"/>
                        </a:rPr>
                      </a:br>
                      <a:r>
                        <a:rPr lang="en-US" altLang="en-US" sz="2000" kern="1200" dirty="0">
                          <a:solidFill>
                            <a:schemeClr val="tx1"/>
                          </a:solidFill>
                          <a:effectLst/>
                          <a:latin typeface="Calibri" panose="020F0502020204030204" pitchFamily="34" charset="0"/>
                          <a:ea typeface="+mj-ea"/>
                          <a:cs typeface="Calibri" panose="020F0502020204030204" pitchFamily="34" charset="0"/>
                        </a:rPr>
                        <a:t>(Rev 4:10: 3:11; 2 John 8)</a:t>
                      </a:r>
                      <a:endParaRPr lang="en-US" sz="2000" kern="1200" dirty="0">
                        <a:solidFill>
                          <a:schemeClr val="tx1"/>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4048066298"/>
                  </a:ext>
                </a:extLst>
              </a:tr>
              <a:tr h="64008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400" b="1" u="none" kern="1200" dirty="0">
                          <a:solidFill>
                            <a:srgbClr val="C00000"/>
                          </a:solidFill>
                          <a:effectLst/>
                          <a:latin typeface="Calibri" panose="020F0502020204030204" pitchFamily="34" charset="0"/>
                          <a:cs typeface="Calibri" panose="020F0502020204030204" pitchFamily="34" charset="0"/>
                        </a:rPr>
                        <a:t>CROWN</a:t>
                      </a:r>
                      <a:endParaRPr lang="en-US" sz="2400" b="1" u="none" kern="1200" dirty="0">
                        <a:solidFill>
                          <a:srgbClr val="C00000"/>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400" b="1" u="none" kern="1200" dirty="0">
                          <a:solidFill>
                            <a:schemeClr val="bg2"/>
                          </a:solidFill>
                          <a:effectLst/>
                          <a:latin typeface="Calibri" panose="020F0502020204030204" pitchFamily="34" charset="0"/>
                          <a:cs typeface="Calibri" panose="020F0502020204030204" pitchFamily="34" charset="0"/>
                        </a:rPr>
                        <a:t>SCRIPTURE</a:t>
                      </a:r>
                      <a:endParaRPr lang="en-US" sz="2400" b="1" u="none" kern="1200" dirty="0">
                        <a:solidFill>
                          <a:schemeClr val="bg2"/>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400" b="1" u="none" kern="1200" dirty="0">
                          <a:solidFill>
                            <a:schemeClr val="bg1">
                              <a:lumMod val="50000"/>
                            </a:schemeClr>
                          </a:solidFill>
                          <a:effectLst/>
                          <a:latin typeface="Calibri" panose="020F0502020204030204" pitchFamily="34" charset="0"/>
                          <a:cs typeface="Calibri" panose="020F0502020204030204" pitchFamily="34" charset="0"/>
                        </a:rPr>
                        <a:t>PURPOSE</a:t>
                      </a:r>
                      <a:endParaRPr lang="en-US" sz="2400" b="1" u="none" kern="1200" dirty="0">
                        <a:solidFill>
                          <a:schemeClr val="bg1">
                            <a:lumMod val="50000"/>
                          </a:schemeClr>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0"/>
                  </a:ext>
                </a:extLst>
              </a:tr>
              <a:tr h="640080">
                <a:tc>
                  <a:txBody>
                    <a:bodyPr/>
                    <a:lstStyle/>
                    <a:p>
                      <a:pPr marL="346075" marR="0" lvl="0" indent="-346075" algn="l" defTabSz="914400" rtl="0" eaLnBrk="1" fontAlgn="base" latinLnBrk="0" hangingPunct="1">
                        <a:lnSpc>
                          <a:spcPct val="100000"/>
                        </a:lnSpc>
                        <a:spcBef>
                          <a:spcPct val="20000"/>
                        </a:spcBef>
                        <a:spcAft>
                          <a:spcPct val="0"/>
                        </a:spcAft>
                        <a:buClr>
                          <a:schemeClr val="bg2"/>
                        </a:buClr>
                        <a:buSzPct val="100000"/>
                        <a:buFont typeface="+mj-lt"/>
                        <a:buAutoNum type="arabicPeriod"/>
                        <a:tabLst/>
                      </a:pPr>
                      <a:r>
                        <a:rPr kumimoji="0" lang="en-US" altLang="en-US" sz="2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Victor’s / </a:t>
                      </a:r>
                      <a:r>
                        <a:rPr kumimoji="0" lang="en-US" sz="2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Incorruptible</a:t>
                      </a:r>
                      <a:endParaRPr kumimoji="0" lang="en-US" sz="2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9:24-27</a:t>
                      </a:r>
                      <a:endParaRPr kumimoji="0" lang="en-US" sz="22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Gaining mastery over the flesh</a:t>
                      </a:r>
                      <a:endParaRPr kumimoji="0" lang="en-US" sz="2200" b="1" i="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1"/>
                  </a:ext>
                </a:extLst>
              </a:tr>
              <a:tr h="640080">
                <a:tc>
                  <a:txBody>
                    <a:bodyPr/>
                    <a:lstStyle/>
                    <a:p>
                      <a:pPr marL="346075" marR="0" lvl="0" indent="-346075" algn="l" defTabSz="914400" rtl="0" eaLnBrk="1" fontAlgn="base" latinLnBrk="0" hangingPunct="1">
                        <a:lnSpc>
                          <a:spcPct val="100000"/>
                        </a:lnSpc>
                        <a:spcBef>
                          <a:spcPct val="20000"/>
                        </a:spcBef>
                        <a:spcAft>
                          <a:spcPct val="0"/>
                        </a:spcAft>
                        <a:buClr>
                          <a:schemeClr val="bg2"/>
                        </a:buClr>
                        <a:buSzPct val="100000"/>
                        <a:buFont typeface="+mj-lt"/>
                        <a:buAutoNum type="arabicPeriod" startAt="2"/>
                        <a:tabLst/>
                        <a:defRPr/>
                      </a:pPr>
                      <a:r>
                        <a:rPr kumimoji="0" lang="en-US" altLang="en-US" sz="2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Church Founder’s / </a:t>
                      </a:r>
                      <a:r>
                        <a:rPr kumimoji="0" lang="en-US" sz="2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Rejoicing</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 Thess. 2:19-20</a:t>
                      </a:r>
                    </a:p>
                  </a:txBody>
                  <a:tcPr marT="45716" marB="45716" anchor="ctr" horzOverflow="overflow">
                    <a:solidFill>
                      <a:schemeClr val="accent5">
                        <a:lumMod val="40000"/>
                        <a:lumOff val="60000"/>
                      </a:schemeClr>
                    </a:solidFill>
                  </a:tcPr>
                </a:tc>
                <a:tc>
                  <a:txBody>
                    <a:body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rPr>
                        <a:t>Soul winning</a:t>
                      </a:r>
                    </a:p>
                  </a:txBody>
                  <a:tcPr marT="45716" marB="45716" anchor="ctr" horzOverflow="overflow">
                    <a:solidFill>
                      <a:schemeClr val="tx1">
                        <a:lumMod val="85000"/>
                      </a:schemeClr>
                    </a:solidFill>
                  </a:tcPr>
                </a:tc>
                <a:extLst>
                  <a:ext uri="{0D108BD9-81ED-4DB2-BD59-A6C34878D82A}">
                    <a16:rowId xmlns:a16="http://schemas.microsoft.com/office/drawing/2014/main" val="970665879"/>
                  </a:ext>
                </a:extLst>
              </a:tr>
              <a:tr h="640080">
                <a:tc>
                  <a:txBody>
                    <a:bodyPr/>
                    <a:lstStyle/>
                    <a:p>
                      <a:pPr marL="346075" marR="0" lvl="0" indent="-346075" algn="l" defTabSz="914400" rtl="0" eaLnBrk="1" fontAlgn="base" latinLnBrk="0" hangingPunct="1">
                        <a:lnSpc>
                          <a:spcPct val="100000"/>
                        </a:lnSpc>
                        <a:spcBef>
                          <a:spcPct val="20000"/>
                        </a:spcBef>
                        <a:spcAft>
                          <a:spcPct val="0"/>
                        </a:spcAft>
                        <a:buClr>
                          <a:schemeClr val="bg2"/>
                        </a:buClr>
                        <a:buSzPct val="100000"/>
                        <a:buFont typeface="+mj-lt"/>
                        <a:buAutoNum type="arabicPeriod" startAt="3"/>
                        <a:tabLst/>
                      </a:pPr>
                      <a:r>
                        <a:rPr kumimoji="0" lang="en-US" sz="2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Trial / </a:t>
                      </a:r>
                      <a:r>
                        <a:rPr kumimoji="0" lang="en-US" sz="2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Life</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Jas. 1:12;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Rev. 2:10</a:t>
                      </a:r>
                    </a:p>
                  </a:txBody>
                  <a:tcPr marT="45716" marB="45716" anchor="ctr" horzOverflow="overflow">
                    <a:solidFill>
                      <a:schemeClr val="accent5">
                        <a:lumMod val="40000"/>
                        <a:lumOff val="60000"/>
                      </a:schemeClr>
                    </a:solidFill>
                  </a:tcPr>
                </a:tc>
                <a:tc>
                  <a:txBody>
                    <a:body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rPr>
                        <a:t>Enduring trials</a:t>
                      </a:r>
                    </a:p>
                  </a:txBody>
                  <a:tcPr marT="45716" marB="45716" anchor="ctr" horzOverflow="overflow">
                    <a:solidFill>
                      <a:schemeClr val="tx1">
                        <a:lumMod val="85000"/>
                      </a:schemeClr>
                    </a:solidFill>
                  </a:tcPr>
                </a:tc>
                <a:extLst>
                  <a:ext uri="{0D108BD9-81ED-4DB2-BD59-A6C34878D82A}">
                    <a16:rowId xmlns:a16="http://schemas.microsoft.com/office/drawing/2014/main" val="10002"/>
                  </a:ext>
                </a:extLst>
              </a:tr>
              <a:tr h="640080">
                <a:tc>
                  <a:txBody>
                    <a:bodyPr/>
                    <a:lstStyle/>
                    <a:p>
                      <a:pPr marL="346075" marR="0" lvl="0" indent="-346075" algn="l" defTabSz="914400" rtl="0" eaLnBrk="1" fontAlgn="base" latinLnBrk="0" hangingPunct="1">
                        <a:lnSpc>
                          <a:spcPct val="100000"/>
                        </a:lnSpc>
                        <a:spcBef>
                          <a:spcPct val="20000"/>
                        </a:spcBef>
                        <a:spcAft>
                          <a:spcPct val="0"/>
                        </a:spcAft>
                        <a:buClr>
                          <a:schemeClr val="bg2"/>
                        </a:buClr>
                        <a:buSzPct val="100000"/>
                        <a:buFont typeface="+mj-lt"/>
                        <a:buAutoNum type="arabicPeriod" startAt="4"/>
                        <a:tabLst/>
                      </a:pPr>
                      <a:r>
                        <a:rPr kumimoji="0" lang="en-US" sz="2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Elder’s / </a:t>
                      </a:r>
                      <a:r>
                        <a:rPr kumimoji="0" lang="en-US" sz="2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Glory</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 Pet. 5:2-4</a:t>
                      </a:r>
                    </a:p>
                  </a:txBody>
                  <a:tcPr marT="45716" marB="45716" anchor="ctr" horzOverflow="overflow">
                    <a:solidFill>
                      <a:schemeClr val="accent5">
                        <a:lumMod val="40000"/>
                        <a:lumOff val="60000"/>
                      </a:schemeClr>
                    </a:solidFill>
                  </a:tcPr>
                </a:tc>
                <a:tc>
                  <a:txBody>
                    <a:body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rPr>
                        <a:t>Shepherding God’s people</a:t>
                      </a:r>
                    </a:p>
                  </a:txBody>
                  <a:tcPr marT="45716" marB="45716" anchor="ctr" horzOverflow="overflow">
                    <a:solidFill>
                      <a:schemeClr val="tx1">
                        <a:lumMod val="85000"/>
                      </a:schemeClr>
                    </a:solidFill>
                  </a:tcPr>
                </a:tc>
                <a:extLst>
                  <a:ext uri="{0D108BD9-81ED-4DB2-BD59-A6C34878D82A}">
                    <a16:rowId xmlns:a16="http://schemas.microsoft.com/office/drawing/2014/main" val="10003"/>
                  </a:ext>
                </a:extLst>
              </a:tr>
              <a:tr h="640080">
                <a:tc>
                  <a:txBody>
                    <a:bodyPr/>
                    <a:lstStyle/>
                    <a:p>
                      <a:pPr marL="346075" marR="0" lvl="0" indent="-346075" algn="l" defTabSz="914400" rtl="0" eaLnBrk="1" fontAlgn="base" latinLnBrk="0" hangingPunct="1">
                        <a:lnSpc>
                          <a:spcPct val="100000"/>
                        </a:lnSpc>
                        <a:spcBef>
                          <a:spcPct val="20000"/>
                        </a:spcBef>
                        <a:spcAft>
                          <a:spcPct val="0"/>
                        </a:spcAft>
                        <a:buClr>
                          <a:schemeClr val="bg2"/>
                        </a:buClr>
                        <a:buSzPct val="100000"/>
                        <a:buFont typeface="+mj-lt"/>
                        <a:buAutoNum type="arabicPeriod" startAt="5"/>
                        <a:tabLst/>
                        <a:defRPr/>
                      </a:pPr>
                      <a:r>
                        <a:rPr kumimoji="0" lang="en-US" altLang="en-US" sz="2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Rapture Lover’s / </a:t>
                      </a:r>
                      <a:r>
                        <a:rPr kumimoji="0" lang="en-US" sz="2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Righteousness</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2 Tim. 4:8</a:t>
                      </a:r>
                    </a:p>
                  </a:txBody>
                  <a:tcPr marT="45716" marB="45716" anchor="ctr" horzOverflow="overflow">
                    <a:solidFill>
                      <a:schemeClr val="accent5">
                        <a:lumMod val="40000"/>
                        <a:lumOff val="60000"/>
                      </a:schemeClr>
                    </a:solidFill>
                  </a:tcPr>
                </a:tc>
                <a:tc>
                  <a:txBody>
                    <a:body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rPr>
                        <a:t>Longing for His appearing</a:t>
                      </a:r>
                    </a:p>
                  </a:txBody>
                  <a:tcPr marT="45716" marB="45716" anchor="ctr" horzOverflow="overflow">
                    <a:solidFill>
                      <a:schemeClr val="tx1">
                        <a:lumMod val="8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29481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0599" name="Text Box 7">
            <a:extLst>
              <a:ext uri="{FF2B5EF4-FFF2-40B4-BE49-F238E27FC236}">
                <a16:creationId xmlns:a16="http://schemas.microsoft.com/office/drawing/2014/main" id="{389633D9-1BBB-4024-8777-41E8C789319E}"/>
              </a:ext>
            </a:extLst>
          </p:cNvPr>
          <p:cNvSpPr txBox="1">
            <a:spLocks noChangeArrowheads="1"/>
          </p:cNvSpPr>
          <p:nvPr/>
        </p:nvSpPr>
        <p:spPr bwMode="auto">
          <a:xfrm>
            <a:off x="609600" y="1815638"/>
            <a:ext cx="10972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marR="0" lvl="0" indent="-342900" algn="just" defTabSz="914400" rtl="0" eaLnBrk="1" fontAlgn="base" latinLnBrk="0" hangingPunct="1">
              <a:lnSpc>
                <a:spcPct val="100000"/>
              </a:lnSpc>
              <a:spcBef>
                <a:spcPts val="0"/>
              </a:spcBef>
              <a:spcAft>
                <a:spcPts val="1200"/>
              </a:spcAft>
              <a:buClr>
                <a:prstClr val="black"/>
              </a:buClr>
              <a:buSzTx/>
              <a:buFont typeface="Arial" panose="020B0604020202020204" pitchFamily="34" charset="0"/>
              <a:buChar char="•"/>
              <a:tabLst/>
              <a:defRPr/>
            </a:pPr>
            <a:r>
              <a:rPr kumimoji="0" lang="en-US" altLang="en-US" sz="2800" b="1" i="0" u="none" strike="noStrike" kern="1200" cap="none" spc="0" normalizeH="0" baseline="0" noProof="0" dirty="0">
                <a:ln>
                  <a:noFill/>
                </a:ln>
                <a:solidFill>
                  <a:srgbClr val="0000CC"/>
                </a:solidFill>
                <a:effectLst/>
                <a:uLnTx/>
                <a:uFillTx/>
                <a:latin typeface="Calibri" panose="020F0502020204030204"/>
                <a:ea typeface="+mn-ea"/>
                <a:cs typeface="Calibri" panose="020F0502020204030204" pitchFamily="34" charset="0"/>
              </a:rPr>
              <a:t>Stefanos</a:t>
            </a: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 victor’s crown in athletic competition</a:t>
            </a:r>
          </a:p>
        </p:txBody>
      </p:sp>
      <p:sp>
        <p:nvSpPr>
          <p:cNvPr id="6" name="Text Box 4">
            <a:extLst>
              <a:ext uri="{FF2B5EF4-FFF2-40B4-BE49-F238E27FC236}">
                <a16:creationId xmlns:a16="http://schemas.microsoft.com/office/drawing/2014/main" id="{E42B3B7D-F308-4866-9441-3902A73B8F04}"/>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The SOM – Matthew 5:1–8:1 (Luke 6:17–49)</a:t>
            </a:r>
          </a:p>
        </p:txBody>
      </p:sp>
      <p:pic>
        <p:nvPicPr>
          <p:cNvPr id="2" name="Picture 1">
            <a:extLst>
              <a:ext uri="{FF2B5EF4-FFF2-40B4-BE49-F238E27FC236}">
                <a16:creationId xmlns:a16="http://schemas.microsoft.com/office/drawing/2014/main" id="{22975B2F-BDBF-43A6-98FE-7D3146EBB6BC}"/>
              </a:ext>
            </a:extLst>
          </p:cNvPr>
          <p:cNvPicPr>
            <a:picLocks noChangeAspect="1"/>
          </p:cNvPicPr>
          <p:nvPr/>
        </p:nvPicPr>
        <p:blipFill>
          <a:blip r:embed="rId2"/>
          <a:stretch>
            <a:fillRect/>
          </a:stretch>
        </p:blipFill>
        <p:spPr>
          <a:xfrm>
            <a:off x="1319370" y="2667000"/>
            <a:ext cx="9553260" cy="3511600"/>
          </a:xfrm>
          <a:prstGeom prst="rect">
            <a:avLst/>
          </a:prstGeom>
        </p:spPr>
      </p:pic>
      <p:sp>
        <p:nvSpPr>
          <p:cNvPr id="3" name="Rectangle 2">
            <a:extLst>
              <a:ext uri="{FF2B5EF4-FFF2-40B4-BE49-F238E27FC236}">
                <a16:creationId xmlns:a16="http://schemas.microsoft.com/office/drawing/2014/main" id="{5F6BF7DF-D821-EDEE-2038-3383AA81683E}"/>
              </a:ext>
            </a:extLst>
          </p:cNvPr>
          <p:cNvSpPr txBox="1">
            <a:spLocks noChangeArrowheads="1"/>
          </p:cNvSpPr>
          <p:nvPr/>
        </p:nvSpPr>
        <p:spPr bwMode="auto">
          <a:xfrm>
            <a:off x="609600" y="665018"/>
            <a:ext cx="109728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CC"/>
                </a:solidFill>
                <a:effectLst/>
                <a:uLnTx/>
                <a:uFillTx/>
                <a:latin typeface="Calibri" panose="020F0502020204030204" pitchFamily="34" charset="0"/>
                <a:ea typeface="+mj-ea"/>
                <a:cs typeface="Calibri" panose="020F0502020204030204" pitchFamily="34" charset="0"/>
              </a:rPr>
              <a:t>“Heavenly Crowns and Rewards”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CC"/>
                </a:solidFill>
                <a:effectLst/>
                <a:uLnTx/>
                <a:uFillTx/>
                <a:latin typeface="Calibri" panose="020F0502020204030204" pitchFamily="34" charset="0"/>
                <a:ea typeface="+mj-ea"/>
                <a:cs typeface="Calibri" panose="020F0502020204030204" pitchFamily="34" charset="0"/>
              </a:rPr>
              <a:t>Matthew 6:19-21</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548" name="Text Box 4">
            <a:extLst>
              <a:ext uri="{FF2B5EF4-FFF2-40B4-BE49-F238E27FC236}">
                <a16:creationId xmlns:a16="http://schemas.microsoft.com/office/drawing/2014/main" id="{BA7CA6E8-AA38-4E2E-A2A8-468FAA1227CF}"/>
              </a:ext>
            </a:extLst>
          </p:cNvPr>
          <p:cNvSpPr txBox="1">
            <a:spLocks noChangeArrowheads="1"/>
          </p:cNvSpPr>
          <p:nvPr/>
        </p:nvSpPr>
        <p:spPr bwMode="auto">
          <a:xfrm>
            <a:off x="10210800" y="59436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1</a:t>
            </a:r>
          </a:p>
        </p:txBody>
      </p:sp>
      <p:sp>
        <p:nvSpPr>
          <p:cNvPr id="7" name="Text Box 4">
            <a:extLst>
              <a:ext uri="{FF2B5EF4-FFF2-40B4-BE49-F238E27FC236}">
                <a16:creationId xmlns:a16="http://schemas.microsoft.com/office/drawing/2014/main" id="{D2AB01C1-27F5-45E5-8517-7AF7E2AEBF84}"/>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The SOM – Matthew 5:1–8:1 (Luke 6:17–49)</a:t>
            </a:r>
          </a:p>
        </p:txBody>
      </p:sp>
      <p:graphicFrame>
        <p:nvGraphicFramePr>
          <p:cNvPr id="4" name="Table 4">
            <a:extLst>
              <a:ext uri="{FF2B5EF4-FFF2-40B4-BE49-F238E27FC236}">
                <a16:creationId xmlns:a16="http://schemas.microsoft.com/office/drawing/2014/main" id="{C7717AE5-8E14-42BF-80BF-CB1D5724BDA7}"/>
              </a:ext>
            </a:extLst>
          </p:cNvPr>
          <p:cNvGraphicFramePr>
            <a:graphicFrameLocks noGrp="1"/>
          </p:cNvGraphicFramePr>
          <p:nvPr>
            <p:ph idx="1"/>
          </p:nvPr>
        </p:nvGraphicFramePr>
        <p:xfrm>
          <a:off x="838200" y="1825625"/>
          <a:ext cx="10515600" cy="4572000"/>
        </p:xfrm>
        <a:graphic>
          <a:graphicData uri="http://schemas.openxmlformats.org/drawingml/2006/table">
            <a:tbl>
              <a:tblPr firstRow="1" bandRow="1">
                <a:tableStyleId>{073A0DAA-6AF3-43AB-8588-CEC1D06C72B9}</a:tableStyleId>
              </a:tblPr>
              <a:tblGrid>
                <a:gridCol w="5257800">
                  <a:extLst>
                    <a:ext uri="{9D8B030D-6E8A-4147-A177-3AD203B41FA5}">
                      <a16:colId xmlns:a16="http://schemas.microsoft.com/office/drawing/2014/main" val="2916913909"/>
                    </a:ext>
                  </a:extLst>
                </a:gridCol>
                <a:gridCol w="5257800">
                  <a:extLst>
                    <a:ext uri="{9D8B030D-6E8A-4147-A177-3AD203B41FA5}">
                      <a16:colId xmlns:a16="http://schemas.microsoft.com/office/drawing/2014/main" val="97692911"/>
                    </a:ext>
                  </a:extLst>
                </a:gridCol>
              </a:tblGrid>
              <a:tr h="914400">
                <a:tc gridSpan="2">
                  <a:txBody>
                    <a:bodyPr/>
                    <a:lstStyle/>
                    <a:p>
                      <a:pPr algn="ct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Rewards</a:t>
                      </a:r>
                    </a:p>
                  </a:txBody>
                  <a:tcPr anchor="ctr"/>
                </a:tc>
                <a:tc hMerge="1">
                  <a:txBody>
                    <a:bodyPr/>
                    <a:lstStyle/>
                    <a:p>
                      <a:endParaRPr lang="en-US" dirty="0"/>
                    </a:p>
                  </a:txBody>
                  <a:tcPr/>
                </a:tc>
                <a:extLst>
                  <a:ext uri="{0D108BD9-81ED-4DB2-BD59-A6C34878D82A}">
                    <a16:rowId xmlns:a16="http://schemas.microsoft.com/office/drawing/2014/main" val="656963206"/>
                  </a:ext>
                </a:extLst>
              </a:tr>
              <a:tr h="914400">
                <a:tc>
                  <a:txBody>
                    <a:bodyPr/>
                    <a:lstStyle/>
                    <a:p>
                      <a:pPr algn="ctr"/>
                      <a:r>
                        <a:rPr lang="en-US" sz="3200" b="1" dirty="0">
                          <a:solidFill>
                            <a:srgbClr val="C00000"/>
                          </a:solidFill>
                        </a:rPr>
                        <a:t>CRITERIA</a:t>
                      </a:r>
                    </a:p>
                  </a:txBody>
                  <a:tcPr anchor="ctr"/>
                </a:tc>
                <a:tc>
                  <a:txBody>
                    <a:bodyPr/>
                    <a:lstStyle/>
                    <a:p>
                      <a:pPr algn="ctr"/>
                      <a:r>
                        <a:rPr lang="en-US" sz="3200" b="1" kern="1200" dirty="0">
                          <a:solidFill>
                            <a:srgbClr val="0000CC"/>
                          </a:solidFill>
                          <a:latin typeface="Calibri" panose="020F0502020204030204" pitchFamily="34" charset="0"/>
                          <a:ea typeface="+mn-ea"/>
                          <a:cs typeface="Calibri" panose="020F0502020204030204" pitchFamily="34" charset="0"/>
                        </a:rPr>
                        <a:t>SCRIPTURE</a:t>
                      </a:r>
                    </a:p>
                  </a:txBody>
                  <a:tcPr anchor="ctr"/>
                </a:tc>
                <a:extLst>
                  <a:ext uri="{0D108BD9-81ED-4DB2-BD59-A6C34878D82A}">
                    <a16:rowId xmlns:a16="http://schemas.microsoft.com/office/drawing/2014/main" val="3262409905"/>
                  </a:ext>
                </a:extLst>
              </a:tr>
              <a:tr h="914400">
                <a:tc>
                  <a:txBody>
                    <a:bodyPr/>
                    <a:lstStyle/>
                    <a:p>
                      <a:pPr marL="228600" lvl="1" indent="0" algn="l"/>
                      <a:r>
                        <a:rPr lang="en-US" sz="2800" b="1" dirty="0">
                          <a:solidFill>
                            <a:srgbClr val="C00000"/>
                          </a:solidFill>
                        </a:rPr>
                        <a:t>Building on the Solid Foundation</a:t>
                      </a:r>
                    </a:p>
                  </a:txBody>
                  <a:tcPr anchor="ctr"/>
                </a:tc>
                <a:tc>
                  <a:txBody>
                    <a:bodyPr/>
                    <a:lstStyle/>
                    <a:p>
                      <a:pPr algn="ctr"/>
                      <a:r>
                        <a:rPr lang="en-US" sz="3200" b="1" kern="1200" dirty="0">
                          <a:solidFill>
                            <a:srgbClr val="0000CC"/>
                          </a:solidFill>
                          <a:latin typeface="Calibri" panose="020F0502020204030204" pitchFamily="34" charset="0"/>
                          <a:ea typeface="+mn-ea"/>
                          <a:cs typeface="Calibri" panose="020F0502020204030204" pitchFamily="34" charset="0"/>
                        </a:rPr>
                        <a:t>1 Corinthians 3:14</a:t>
                      </a:r>
                    </a:p>
                  </a:txBody>
                  <a:tcPr anchor="ctr"/>
                </a:tc>
                <a:extLst>
                  <a:ext uri="{0D108BD9-81ED-4DB2-BD59-A6C34878D82A}">
                    <a16:rowId xmlns:a16="http://schemas.microsoft.com/office/drawing/2014/main" val="1403315322"/>
                  </a:ext>
                </a:extLst>
              </a:tr>
              <a:tr h="914400">
                <a:tc>
                  <a:txBody>
                    <a:bodyPr/>
                    <a:lstStyle/>
                    <a:p>
                      <a:pPr marL="228600" lvl="1" indent="0" algn="l" defTabSz="914400" rtl="0" eaLnBrk="1" latinLnBrk="0" hangingPunct="1"/>
                      <a:r>
                        <a:rPr lang="en-US" sz="2800" b="1" kern="1200" dirty="0">
                          <a:solidFill>
                            <a:srgbClr val="C00000"/>
                          </a:solidFill>
                          <a:latin typeface="+mn-lt"/>
                          <a:ea typeface="+mn-ea"/>
                          <a:cs typeface="+mn-cs"/>
                        </a:rPr>
                        <a:t>Voluntary Service</a:t>
                      </a:r>
                    </a:p>
                  </a:txBody>
                  <a:tcPr anchor="ctr"/>
                </a:tc>
                <a:tc>
                  <a:txBody>
                    <a:bodyPr/>
                    <a:lstStyle/>
                    <a:p>
                      <a:pPr algn="ctr"/>
                      <a:r>
                        <a:rPr lang="en-US" sz="3200" b="1" kern="1200" dirty="0">
                          <a:solidFill>
                            <a:srgbClr val="0000CC"/>
                          </a:solidFill>
                          <a:latin typeface="Calibri" panose="020F0502020204030204" pitchFamily="34" charset="0"/>
                          <a:ea typeface="+mn-ea"/>
                          <a:cs typeface="Calibri" panose="020F0502020204030204" pitchFamily="34" charset="0"/>
                        </a:rPr>
                        <a:t>1 Corinthians 9:17</a:t>
                      </a:r>
                    </a:p>
                  </a:txBody>
                  <a:tcPr anchor="ctr"/>
                </a:tc>
                <a:extLst>
                  <a:ext uri="{0D108BD9-81ED-4DB2-BD59-A6C34878D82A}">
                    <a16:rowId xmlns:a16="http://schemas.microsoft.com/office/drawing/2014/main" val="2018338690"/>
                  </a:ext>
                </a:extLst>
              </a:tr>
              <a:tr h="914400">
                <a:tc>
                  <a:txBody>
                    <a:bodyPr/>
                    <a:lstStyle/>
                    <a:p>
                      <a:pPr marL="228600" marR="0" lvl="1" indent="0" algn="l" defTabSz="914400" rtl="0" eaLnBrk="1" fontAlgn="auto" latinLnBrk="0" hangingPunct="1">
                        <a:lnSpc>
                          <a:spcPct val="100000"/>
                        </a:lnSpc>
                        <a:spcBef>
                          <a:spcPts val="0"/>
                        </a:spcBef>
                        <a:spcAft>
                          <a:spcPts val="0"/>
                        </a:spcAft>
                        <a:buClrTx/>
                        <a:buSzTx/>
                        <a:buFontTx/>
                        <a:buNone/>
                        <a:tabLst/>
                        <a:defRPr/>
                      </a:pPr>
                      <a:r>
                        <a:rPr lang="en-US" sz="2800" b="1" kern="1200" dirty="0">
                          <a:solidFill>
                            <a:srgbClr val="C00000"/>
                          </a:solidFill>
                          <a:latin typeface="+mn-lt"/>
                          <a:ea typeface="+mn-ea"/>
                          <a:cs typeface="+mn-cs"/>
                        </a:rPr>
                        <a:t>Inheritance</a:t>
                      </a:r>
                    </a:p>
                  </a:txBody>
                  <a:tcPr anchor="ctr"/>
                </a:tc>
                <a:tc>
                  <a:txBody>
                    <a:bodyPr/>
                    <a:lstStyle/>
                    <a:p>
                      <a:pPr algn="ctr"/>
                      <a:r>
                        <a:rPr lang="en-US" sz="3200" b="1" kern="1200" dirty="0">
                          <a:solidFill>
                            <a:srgbClr val="0000CC"/>
                          </a:solidFill>
                          <a:latin typeface="Calibri" panose="020F0502020204030204" pitchFamily="34" charset="0"/>
                          <a:ea typeface="+mn-ea"/>
                          <a:cs typeface="Calibri" panose="020F0502020204030204" pitchFamily="34" charset="0"/>
                        </a:rPr>
                        <a:t>Colossians 3:23-24</a:t>
                      </a:r>
                    </a:p>
                  </a:txBody>
                  <a:tcPr anchor="ctr"/>
                </a:tc>
                <a:extLst>
                  <a:ext uri="{0D108BD9-81ED-4DB2-BD59-A6C34878D82A}">
                    <a16:rowId xmlns:a16="http://schemas.microsoft.com/office/drawing/2014/main" val="2757098740"/>
                  </a:ext>
                </a:extLst>
              </a:tr>
            </a:tbl>
          </a:graphicData>
        </a:graphic>
      </p:graphicFrame>
      <p:sp>
        <p:nvSpPr>
          <p:cNvPr id="2" name="Rectangle 2">
            <a:extLst>
              <a:ext uri="{FF2B5EF4-FFF2-40B4-BE49-F238E27FC236}">
                <a16:creationId xmlns:a16="http://schemas.microsoft.com/office/drawing/2014/main" id="{72441D5B-1860-8A30-B787-CB73C930F9C7}"/>
              </a:ext>
            </a:extLst>
          </p:cNvPr>
          <p:cNvSpPr txBox="1">
            <a:spLocks noChangeArrowheads="1"/>
          </p:cNvSpPr>
          <p:nvPr/>
        </p:nvSpPr>
        <p:spPr bwMode="auto">
          <a:xfrm>
            <a:off x="609600" y="665018"/>
            <a:ext cx="109728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CC"/>
                </a:solidFill>
                <a:effectLst/>
                <a:uLnTx/>
                <a:uFillTx/>
                <a:latin typeface="Calibri" panose="020F0502020204030204" pitchFamily="34" charset="0"/>
                <a:ea typeface="+mj-ea"/>
                <a:cs typeface="Calibri" panose="020F0502020204030204" pitchFamily="34" charset="0"/>
              </a:rPr>
              <a:t>“Heavenly Crowns and Rewards”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CC"/>
                </a:solidFill>
                <a:effectLst/>
                <a:uLnTx/>
                <a:uFillTx/>
                <a:latin typeface="Calibri" panose="020F0502020204030204" pitchFamily="34" charset="0"/>
                <a:ea typeface="+mj-ea"/>
                <a:cs typeface="Calibri" panose="020F0502020204030204" pitchFamily="34" charset="0"/>
              </a:rPr>
              <a:t>Matthew 6:19-21</a:t>
            </a:r>
          </a:p>
        </p:txBody>
      </p:sp>
    </p:spTree>
    <p:extLst>
      <p:ext uri="{BB962C8B-B14F-4D97-AF65-F5344CB8AC3E}">
        <p14:creationId xmlns:p14="http://schemas.microsoft.com/office/powerpoint/2010/main" val="7540006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6" name="Picture 6" descr="eyes moving back &amp; forth_aniamted">
            <a:extLst>
              <a:ext uri="{FF2B5EF4-FFF2-40B4-BE49-F238E27FC236}">
                <a16:creationId xmlns:a16="http://schemas.microsoft.com/office/drawing/2014/main" id="{32D950CF-9293-476C-BC1B-F504B2040E0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84400" y="2133600"/>
            <a:ext cx="7823200" cy="3657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DB7888CA-8291-4706-9375-C4F3EC0F498D}"/>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Hearts, Eyes, &amp; What One Cannot Do </a:t>
            </a:r>
          </a:p>
          <a:p>
            <a:r>
              <a:rPr lang="en-US" altLang="en-US" sz="2400" b="1" dirty="0">
                <a:solidFill>
                  <a:srgbClr val="0000CC"/>
                </a:solidFill>
                <a:latin typeface="Calibri" panose="020F0502020204030204" pitchFamily="34" charset="0"/>
                <a:ea typeface="+mn-ea"/>
                <a:cs typeface="Calibri" panose="020F0502020204030204" pitchFamily="34" charset="0"/>
              </a:rPr>
              <a:t>Matthew 6:22-23</a:t>
            </a:r>
          </a:p>
        </p:txBody>
      </p:sp>
      <p:sp>
        <p:nvSpPr>
          <p:cNvPr id="9" name="Text Box 4">
            <a:extLst>
              <a:ext uri="{FF2B5EF4-FFF2-40B4-BE49-F238E27FC236}">
                <a16:creationId xmlns:a16="http://schemas.microsoft.com/office/drawing/2014/main" id="{59074BC6-96FF-43D4-AAD5-A67A15EE64B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35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2667000" y="1143000"/>
            <a:ext cx="68580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34</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Don’t Worry About It – Matt. </a:t>
            </a:r>
            <a:r>
              <a:rPr lang="en-US" altLang="en-US" sz="3000" b="1" dirty="0">
                <a:solidFill>
                  <a:srgbClr val="000000"/>
                </a:solidFill>
              </a:rPr>
              <a:t>6:25-34</a:t>
            </a:r>
            <a:endParaRPr lang="en-US" sz="3000" b="1" dirty="0">
              <a:solidFill>
                <a:srgbClr val="000000"/>
              </a:solidFill>
              <a:latin typeface="Calibri" panose="020F0502020204030204" pitchFamily="34" charset="0"/>
              <a:cs typeface="Calibri" panose="020F0502020204030204" pitchFamily="34" charset="0"/>
            </a:endParaRP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General Information</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Matt. </a:t>
            </a:r>
            <a:r>
              <a:rPr lang="en-US" altLang="en-US" sz="3000" b="1" dirty="0">
                <a:solidFill>
                  <a:srgbClr val="000000"/>
                </a:solidFill>
              </a:rPr>
              <a:t>6:25-34</a:t>
            </a:r>
            <a:endParaRPr lang="en-US" sz="3000" b="1" dirty="0">
              <a:solidFill>
                <a:srgbClr val="000000"/>
              </a:solidFill>
              <a:latin typeface="Calibri" panose="020F0502020204030204" pitchFamily="34" charset="0"/>
              <a:cs typeface="Calibri" panose="020F0502020204030204" pitchFamily="34" charset="0"/>
            </a:endParaRP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Concluding </a:t>
            </a:r>
            <a:r>
              <a:rPr lang="en-US" sz="3000" b="1" dirty="0">
                <a:solidFill>
                  <a:srgbClr val="000000"/>
                </a:solidFill>
                <a:latin typeface="Calibri" panose="020F0502020204030204" pitchFamily="34" charset="0"/>
                <a:cs typeface="Calibri" panose="020F0502020204030204" pitchFamily="34" charset="0"/>
              </a:rPr>
              <a:t>Observations</a:t>
            </a:r>
            <a:endParaRPr lang="en-US" altLang="en-US" sz="30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203391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ABC86D-0386-41B7-82D8-FF60DABAAF5D}"/>
              </a:ext>
            </a:extLst>
          </p:cNvPr>
          <p:cNvPicPr>
            <a:picLocks noChangeAspect="1"/>
          </p:cNvPicPr>
          <p:nvPr/>
        </p:nvPicPr>
        <p:blipFill rotWithShape="1">
          <a:blip r:embed="rId2"/>
          <a:srcRect t="828"/>
          <a:stretch/>
        </p:blipFill>
        <p:spPr>
          <a:xfrm>
            <a:off x="1141874" y="609600"/>
            <a:ext cx="9908253" cy="5943600"/>
          </a:xfrm>
          <a:prstGeom prst="rect">
            <a:avLst/>
          </a:prstGeom>
        </p:spPr>
      </p:pic>
      <p:sp>
        <p:nvSpPr>
          <p:cNvPr id="4" name="Text Box 4">
            <a:extLst>
              <a:ext uri="{FF2B5EF4-FFF2-40B4-BE49-F238E27FC236}">
                <a16:creationId xmlns:a16="http://schemas.microsoft.com/office/drawing/2014/main" id="{B5A09D72-3852-D253-7647-7C6C01C99BA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extLst>
      <p:ext uri="{BB962C8B-B14F-4D97-AF65-F5344CB8AC3E}">
        <p14:creationId xmlns:p14="http://schemas.microsoft.com/office/powerpoint/2010/main" val="1985726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Oval 3">
            <a:extLst>
              <a:ext uri="{FF2B5EF4-FFF2-40B4-BE49-F238E27FC236}">
                <a16:creationId xmlns:a16="http://schemas.microsoft.com/office/drawing/2014/main" id="{8178CB49-FB6D-41EE-8085-CAE7DFE5A202}"/>
              </a:ext>
            </a:extLst>
          </p:cNvPr>
          <p:cNvSpPr>
            <a:spLocks noChangeArrowheads="1"/>
          </p:cNvSpPr>
          <p:nvPr/>
        </p:nvSpPr>
        <p:spPr bwMode="auto">
          <a:xfrm>
            <a:off x="3810000" y="1143000"/>
            <a:ext cx="4572000" cy="4572000"/>
          </a:xfrm>
          <a:prstGeom prst="ellipse">
            <a:avLst/>
          </a:prstGeom>
          <a:noFill/>
          <a:ln w="381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20" name="Oval 4">
            <a:extLst>
              <a:ext uri="{FF2B5EF4-FFF2-40B4-BE49-F238E27FC236}">
                <a16:creationId xmlns:a16="http://schemas.microsoft.com/office/drawing/2014/main" id="{78A9C258-9820-439D-95B7-D38C4D3E0A6B}"/>
              </a:ext>
            </a:extLst>
          </p:cNvPr>
          <p:cNvSpPr>
            <a:spLocks noChangeArrowheads="1"/>
          </p:cNvSpPr>
          <p:nvPr/>
        </p:nvSpPr>
        <p:spPr bwMode="auto">
          <a:xfrm>
            <a:off x="4800600" y="2209800"/>
            <a:ext cx="2590800" cy="2514600"/>
          </a:xfrm>
          <a:prstGeom prst="ellipse">
            <a:avLst/>
          </a:prstGeom>
          <a:solidFill>
            <a:srgbClr val="FFFFCC"/>
          </a:solidFill>
          <a:ln w="381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21" name="Text Box 5">
            <a:extLst>
              <a:ext uri="{FF2B5EF4-FFF2-40B4-BE49-F238E27FC236}">
                <a16:creationId xmlns:a16="http://schemas.microsoft.com/office/drawing/2014/main" id="{F8A3998B-DFC7-45AE-8F8A-0C32BE7681C0}"/>
              </a:ext>
            </a:extLst>
          </p:cNvPr>
          <p:cNvSpPr txBox="1">
            <a:spLocks noChangeArrowheads="1"/>
          </p:cNvSpPr>
          <p:nvPr/>
        </p:nvSpPr>
        <p:spPr bwMode="auto">
          <a:xfrm>
            <a:off x="4876800" y="16764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sz="2400"/>
              <a:t>BODY</a:t>
            </a:r>
          </a:p>
        </p:txBody>
      </p:sp>
      <p:sp>
        <p:nvSpPr>
          <p:cNvPr id="60422" name="Text Box 6">
            <a:extLst>
              <a:ext uri="{FF2B5EF4-FFF2-40B4-BE49-F238E27FC236}">
                <a16:creationId xmlns:a16="http://schemas.microsoft.com/office/drawing/2014/main" id="{03B7AF40-D55B-4C6D-9D60-52BD2880D399}"/>
              </a:ext>
            </a:extLst>
          </p:cNvPr>
          <p:cNvSpPr txBox="1">
            <a:spLocks noChangeArrowheads="1"/>
          </p:cNvSpPr>
          <p:nvPr/>
        </p:nvSpPr>
        <p:spPr bwMode="auto">
          <a:xfrm>
            <a:off x="2057400" y="327660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sz="2400"/>
              <a:t>BRAIN</a:t>
            </a:r>
          </a:p>
        </p:txBody>
      </p:sp>
      <p:sp>
        <p:nvSpPr>
          <p:cNvPr id="60423" name="Text Box 7">
            <a:extLst>
              <a:ext uri="{FF2B5EF4-FFF2-40B4-BE49-F238E27FC236}">
                <a16:creationId xmlns:a16="http://schemas.microsoft.com/office/drawing/2014/main" id="{FD199762-C476-431A-BA68-021AB7074284}"/>
              </a:ext>
            </a:extLst>
          </p:cNvPr>
          <p:cNvSpPr txBox="1">
            <a:spLocks noChangeArrowheads="1"/>
          </p:cNvSpPr>
          <p:nvPr/>
        </p:nvSpPr>
        <p:spPr bwMode="auto">
          <a:xfrm>
            <a:off x="8915400" y="32766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SOUL</a:t>
            </a:r>
          </a:p>
        </p:txBody>
      </p:sp>
      <p:sp>
        <p:nvSpPr>
          <p:cNvPr id="60424" name="Text Box 8">
            <a:extLst>
              <a:ext uri="{FF2B5EF4-FFF2-40B4-BE49-F238E27FC236}">
                <a16:creationId xmlns:a16="http://schemas.microsoft.com/office/drawing/2014/main" id="{AAE07027-8ED3-4464-B740-E599ED74D19D}"/>
              </a:ext>
            </a:extLst>
          </p:cNvPr>
          <p:cNvSpPr txBox="1">
            <a:spLocks noChangeArrowheads="1"/>
          </p:cNvSpPr>
          <p:nvPr/>
        </p:nvSpPr>
        <p:spPr bwMode="auto">
          <a:xfrm>
            <a:off x="6172200" y="1676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t>SPIRIT</a:t>
            </a:r>
          </a:p>
        </p:txBody>
      </p:sp>
      <p:sp>
        <p:nvSpPr>
          <p:cNvPr id="60427" name="Text Box 11">
            <a:extLst>
              <a:ext uri="{FF2B5EF4-FFF2-40B4-BE49-F238E27FC236}">
                <a16:creationId xmlns:a16="http://schemas.microsoft.com/office/drawing/2014/main" id="{18D1D77C-C00F-4E02-B925-110B2A19BB4A}"/>
              </a:ext>
            </a:extLst>
          </p:cNvPr>
          <p:cNvSpPr txBox="1">
            <a:spLocks noChangeArrowheads="1"/>
          </p:cNvSpPr>
          <p:nvPr/>
        </p:nvSpPr>
        <p:spPr bwMode="auto">
          <a:xfrm>
            <a:off x="5486400" y="2514600"/>
            <a:ext cx="1219200" cy="4572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t>MIND</a:t>
            </a:r>
          </a:p>
        </p:txBody>
      </p:sp>
      <p:sp>
        <p:nvSpPr>
          <p:cNvPr id="60428" name="Text Box 12">
            <a:extLst>
              <a:ext uri="{FF2B5EF4-FFF2-40B4-BE49-F238E27FC236}">
                <a16:creationId xmlns:a16="http://schemas.microsoft.com/office/drawing/2014/main" id="{3912D493-9753-4C68-92C3-BA7AD356C906}"/>
              </a:ext>
            </a:extLst>
          </p:cNvPr>
          <p:cNvSpPr txBox="1">
            <a:spLocks noChangeArrowheads="1"/>
          </p:cNvSpPr>
          <p:nvPr/>
        </p:nvSpPr>
        <p:spPr bwMode="auto">
          <a:xfrm>
            <a:off x="4953000" y="3276600"/>
            <a:ext cx="2286000" cy="4572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t>EMOTIONS</a:t>
            </a:r>
          </a:p>
        </p:txBody>
      </p:sp>
      <p:sp>
        <p:nvSpPr>
          <p:cNvPr id="60429" name="Text Box 13">
            <a:extLst>
              <a:ext uri="{FF2B5EF4-FFF2-40B4-BE49-F238E27FC236}">
                <a16:creationId xmlns:a16="http://schemas.microsoft.com/office/drawing/2014/main" id="{78A6A84B-4374-47DE-A830-530FBED2FA18}"/>
              </a:ext>
            </a:extLst>
          </p:cNvPr>
          <p:cNvSpPr txBox="1">
            <a:spLocks noChangeArrowheads="1"/>
          </p:cNvSpPr>
          <p:nvPr/>
        </p:nvSpPr>
        <p:spPr bwMode="auto">
          <a:xfrm>
            <a:off x="5486400" y="4038600"/>
            <a:ext cx="1219200" cy="4572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t>WILL</a:t>
            </a:r>
          </a:p>
        </p:txBody>
      </p:sp>
      <p:sp>
        <p:nvSpPr>
          <p:cNvPr id="60430" name="Line 14">
            <a:extLst>
              <a:ext uri="{FF2B5EF4-FFF2-40B4-BE49-F238E27FC236}">
                <a16:creationId xmlns:a16="http://schemas.microsoft.com/office/drawing/2014/main" id="{91DCC81C-E8FB-49E4-9A1F-618412E99497}"/>
              </a:ext>
            </a:extLst>
          </p:cNvPr>
          <p:cNvSpPr>
            <a:spLocks noChangeShapeType="1"/>
          </p:cNvSpPr>
          <p:nvPr/>
        </p:nvSpPr>
        <p:spPr bwMode="auto">
          <a:xfrm>
            <a:off x="3276600" y="3505200"/>
            <a:ext cx="1676400" cy="0"/>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31" name="Line 15">
            <a:extLst>
              <a:ext uri="{FF2B5EF4-FFF2-40B4-BE49-F238E27FC236}">
                <a16:creationId xmlns:a16="http://schemas.microsoft.com/office/drawing/2014/main" id="{2D3CD4C5-6F29-46B4-9C33-ACD403EB9D44}"/>
              </a:ext>
            </a:extLst>
          </p:cNvPr>
          <p:cNvSpPr>
            <a:spLocks noChangeShapeType="1"/>
          </p:cNvSpPr>
          <p:nvPr/>
        </p:nvSpPr>
        <p:spPr bwMode="auto">
          <a:xfrm>
            <a:off x="7239000" y="3505200"/>
            <a:ext cx="1676400" cy="0"/>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32" name="Line 16">
            <a:extLst>
              <a:ext uri="{FF2B5EF4-FFF2-40B4-BE49-F238E27FC236}">
                <a16:creationId xmlns:a16="http://schemas.microsoft.com/office/drawing/2014/main" id="{E9EEEE3A-CD3F-4516-90A3-475D781FFD28}"/>
              </a:ext>
            </a:extLst>
          </p:cNvPr>
          <p:cNvSpPr>
            <a:spLocks noChangeShapeType="1"/>
          </p:cNvSpPr>
          <p:nvPr/>
        </p:nvSpPr>
        <p:spPr bwMode="auto">
          <a:xfrm>
            <a:off x="6096000" y="2209800"/>
            <a:ext cx="0" cy="38100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33" name="Line 17">
            <a:extLst>
              <a:ext uri="{FF2B5EF4-FFF2-40B4-BE49-F238E27FC236}">
                <a16:creationId xmlns:a16="http://schemas.microsoft.com/office/drawing/2014/main" id="{CCAE8558-7DA3-4309-AE43-F58B1D66D7C0}"/>
              </a:ext>
            </a:extLst>
          </p:cNvPr>
          <p:cNvSpPr>
            <a:spLocks noChangeShapeType="1"/>
          </p:cNvSpPr>
          <p:nvPr/>
        </p:nvSpPr>
        <p:spPr bwMode="auto">
          <a:xfrm>
            <a:off x="6096000" y="4419600"/>
            <a:ext cx="0" cy="30480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34" name="Line 18">
            <a:extLst>
              <a:ext uri="{FF2B5EF4-FFF2-40B4-BE49-F238E27FC236}">
                <a16:creationId xmlns:a16="http://schemas.microsoft.com/office/drawing/2014/main" id="{7FBB7B3A-9129-4704-887E-1EFF9527C343}"/>
              </a:ext>
            </a:extLst>
          </p:cNvPr>
          <p:cNvSpPr>
            <a:spLocks noChangeShapeType="1"/>
          </p:cNvSpPr>
          <p:nvPr/>
        </p:nvSpPr>
        <p:spPr bwMode="auto">
          <a:xfrm>
            <a:off x="6096000" y="2895600"/>
            <a:ext cx="0" cy="45720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35" name="Line 19">
            <a:extLst>
              <a:ext uri="{FF2B5EF4-FFF2-40B4-BE49-F238E27FC236}">
                <a16:creationId xmlns:a16="http://schemas.microsoft.com/office/drawing/2014/main" id="{06FAB291-242E-448A-8AF6-06B181C5B7EE}"/>
              </a:ext>
            </a:extLst>
          </p:cNvPr>
          <p:cNvSpPr>
            <a:spLocks noChangeShapeType="1"/>
          </p:cNvSpPr>
          <p:nvPr/>
        </p:nvSpPr>
        <p:spPr bwMode="auto">
          <a:xfrm>
            <a:off x="6096000" y="3657600"/>
            <a:ext cx="0" cy="45720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36" name="Text Box 20">
            <a:extLst>
              <a:ext uri="{FF2B5EF4-FFF2-40B4-BE49-F238E27FC236}">
                <a16:creationId xmlns:a16="http://schemas.microsoft.com/office/drawing/2014/main" id="{ADDB56CD-4F3E-49A1-916E-C0186B0AD6D4}"/>
              </a:ext>
            </a:extLst>
          </p:cNvPr>
          <p:cNvSpPr txBox="1">
            <a:spLocks noChangeArrowheads="1"/>
          </p:cNvSpPr>
          <p:nvPr/>
        </p:nvSpPr>
        <p:spPr bwMode="auto">
          <a:xfrm>
            <a:off x="1905000" y="6096000"/>
            <a:ext cx="83058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dirty="0"/>
              <a:t>A BIBLICAL PHYSICAL / SPIRITUAL ANATOMY</a:t>
            </a:r>
          </a:p>
        </p:txBody>
      </p:sp>
      <p:sp>
        <p:nvSpPr>
          <p:cNvPr id="60437" name="Line 21">
            <a:extLst>
              <a:ext uri="{FF2B5EF4-FFF2-40B4-BE49-F238E27FC236}">
                <a16:creationId xmlns:a16="http://schemas.microsoft.com/office/drawing/2014/main" id="{B5C96DB2-CEF0-4D8B-A3CB-E3B4941D76FC}"/>
              </a:ext>
            </a:extLst>
          </p:cNvPr>
          <p:cNvSpPr>
            <a:spLocks noChangeShapeType="1"/>
          </p:cNvSpPr>
          <p:nvPr/>
        </p:nvSpPr>
        <p:spPr bwMode="auto">
          <a:xfrm flipH="1">
            <a:off x="3276600" y="3048000"/>
            <a:ext cx="16002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38" name="Oval 22">
            <a:extLst>
              <a:ext uri="{FF2B5EF4-FFF2-40B4-BE49-F238E27FC236}">
                <a16:creationId xmlns:a16="http://schemas.microsoft.com/office/drawing/2014/main" id="{2E88FAEB-D7B5-423F-8FBC-D937BDDCACB9}"/>
              </a:ext>
            </a:extLst>
          </p:cNvPr>
          <p:cNvSpPr>
            <a:spLocks noChangeArrowheads="1"/>
          </p:cNvSpPr>
          <p:nvPr/>
        </p:nvSpPr>
        <p:spPr bwMode="auto">
          <a:xfrm>
            <a:off x="4876800" y="34290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39" name="Oval 23">
            <a:extLst>
              <a:ext uri="{FF2B5EF4-FFF2-40B4-BE49-F238E27FC236}">
                <a16:creationId xmlns:a16="http://schemas.microsoft.com/office/drawing/2014/main" id="{A2E119BB-CBA8-433B-B16E-8744F47B021A}"/>
              </a:ext>
            </a:extLst>
          </p:cNvPr>
          <p:cNvSpPr>
            <a:spLocks noChangeArrowheads="1"/>
          </p:cNvSpPr>
          <p:nvPr/>
        </p:nvSpPr>
        <p:spPr bwMode="auto">
          <a:xfrm>
            <a:off x="7162800" y="3429000"/>
            <a:ext cx="1524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40" name="Text Box 24">
            <a:extLst>
              <a:ext uri="{FF2B5EF4-FFF2-40B4-BE49-F238E27FC236}">
                <a16:creationId xmlns:a16="http://schemas.microsoft.com/office/drawing/2014/main" id="{B5281F1F-3732-4CFE-BD69-2816510A9CBB}"/>
              </a:ext>
            </a:extLst>
          </p:cNvPr>
          <p:cNvSpPr txBox="1">
            <a:spLocks noChangeArrowheads="1"/>
          </p:cNvSpPr>
          <p:nvPr/>
        </p:nvSpPr>
        <p:spPr bwMode="auto">
          <a:xfrm>
            <a:off x="1752600" y="2438401"/>
            <a:ext cx="1447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sz="2400"/>
              <a:t>FIVE SENSES</a:t>
            </a:r>
          </a:p>
        </p:txBody>
      </p:sp>
      <p:sp>
        <p:nvSpPr>
          <p:cNvPr id="60441" name="Text Box 25">
            <a:extLst>
              <a:ext uri="{FF2B5EF4-FFF2-40B4-BE49-F238E27FC236}">
                <a16:creationId xmlns:a16="http://schemas.microsoft.com/office/drawing/2014/main" id="{E0AFE8DC-BB81-4AB2-8D58-CD652D9A48B9}"/>
              </a:ext>
            </a:extLst>
          </p:cNvPr>
          <p:cNvSpPr txBox="1">
            <a:spLocks noChangeArrowheads="1"/>
          </p:cNvSpPr>
          <p:nvPr/>
        </p:nvSpPr>
        <p:spPr bwMode="auto">
          <a:xfrm>
            <a:off x="8915400" y="2438401"/>
            <a:ext cx="1447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FIVE SENSES</a:t>
            </a:r>
          </a:p>
        </p:txBody>
      </p:sp>
      <p:sp>
        <p:nvSpPr>
          <p:cNvPr id="60442" name="Line 26">
            <a:extLst>
              <a:ext uri="{FF2B5EF4-FFF2-40B4-BE49-F238E27FC236}">
                <a16:creationId xmlns:a16="http://schemas.microsoft.com/office/drawing/2014/main" id="{F1C54FC1-4A17-4E79-9C1C-6DC36FA5A804}"/>
              </a:ext>
            </a:extLst>
          </p:cNvPr>
          <p:cNvSpPr>
            <a:spLocks noChangeShapeType="1"/>
          </p:cNvSpPr>
          <p:nvPr/>
        </p:nvSpPr>
        <p:spPr bwMode="auto">
          <a:xfrm flipH="1">
            <a:off x="7315200" y="3048000"/>
            <a:ext cx="1600200"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43" name="Text Box 27">
            <a:extLst>
              <a:ext uri="{FF2B5EF4-FFF2-40B4-BE49-F238E27FC236}">
                <a16:creationId xmlns:a16="http://schemas.microsoft.com/office/drawing/2014/main" id="{5599651D-CFFB-47EA-9636-B4C4BF2D6FEE}"/>
              </a:ext>
            </a:extLst>
          </p:cNvPr>
          <p:cNvSpPr txBox="1">
            <a:spLocks noChangeArrowheads="1"/>
          </p:cNvSpPr>
          <p:nvPr/>
        </p:nvSpPr>
        <p:spPr bwMode="auto">
          <a:xfrm>
            <a:off x="1752600" y="3733801"/>
            <a:ext cx="22860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a:sym typeface="Wingdings" panose="05000000000000000000" pitchFamily="2" charset="2"/>
              </a:rPr>
              <a:t>       </a:t>
            </a:r>
            <a:r>
              <a:rPr lang="en-US" altLang="en-US" sz="2400">
                <a:sym typeface="Wingdings" panose="05000000000000000000" pitchFamily="2" charset="2"/>
              </a:rPr>
              <a:t>HEBREWS 4:12</a:t>
            </a:r>
          </a:p>
        </p:txBody>
      </p:sp>
      <p:sp>
        <p:nvSpPr>
          <p:cNvPr id="60444" name="Line 28">
            <a:extLst>
              <a:ext uri="{FF2B5EF4-FFF2-40B4-BE49-F238E27FC236}">
                <a16:creationId xmlns:a16="http://schemas.microsoft.com/office/drawing/2014/main" id="{640A9FBE-65A3-4B5B-A8ED-C5C75C1865EA}"/>
              </a:ext>
            </a:extLst>
          </p:cNvPr>
          <p:cNvSpPr>
            <a:spLocks noChangeShapeType="1"/>
          </p:cNvSpPr>
          <p:nvPr/>
        </p:nvSpPr>
        <p:spPr bwMode="auto">
          <a:xfrm flipH="1">
            <a:off x="3276600" y="3962400"/>
            <a:ext cx="3962400" cy="0"/>
          </a:xfrm>
          <a:prstGeom prst="line">
            <a:avLst/>
          </a:prstGeom>
          <a:noFill/>
          <a:ln w="38100" cap="rnd">
            <a:solidFill>
              <a:schemeClr val="tx1"/>
            </a:solidFill>
            <a:prstDash val="sysDot"/>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60445" name="Picture 29" descr="eye blue looking left">
            <a:extLst>
              <a:ext uri="{FF2B5EF4-FFF2-40B4-BE49-F238E27FC236}">
                <a16:creationId xmlns:a16="http://schemas.microsoft.com/office/drawing/2014/main" id="{08F1B0B9-3D7E-482D-BB4C-7B9B91948F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1095375"/>
            <a:ext cx="1518886"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0446" name="Picture 30" descr="eye blue looking right">
            <a:extLst>
              <a:ext uri="{FF2B5EF4-FFF2-40B4-BE49-F238E27FC236}">
                <a16:creationId xmlns:a16="http://schemas.microsoft.com/office/drawing/2014/main" id="{B9F534E3-D935-443A-91F7-D3FBDAF3FD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801" y="1095375"/>
            <a:ext cx="1518886" cy="1371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C07C2E6B-3F00-8AB5-53DB-04DA37A682CB}"/>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3" name="Line 2">
            <a:extLst>
              <a:ext uri="{FF2B5EF4-FFF2-40B4-BE49-F238E27FC236}">
                <a16:creationId xmlns:a16="http://schemas.microsoft.com/office/drawing/2014/main" id="{57440427-403B-D73E-8A73-CC66E2BBC3BE}"/>
              </a:ext>
            </a:extLst>
          </p:cNvPr>
          <p:cNvSpPr>
            <a:spLocks noChangeShapeType="1"/>
          </p:cNvSpPr>
          <p:nvPr/>
        </p:nvSpPr>
        <p:spPr bwMode="auto">
          <a:xfrm>
            <a:off x="6096000" y="685800"/>
            <a:ext cx="0" cy="5486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 name="Text Box 9">
            <a:extLst>
              <a:ext uri="{FF2B5EF4-FFF2-40B4-BE49-F238E27FC236}">
                <a16:creationId xmlns:a16="http://schemas.microsoft.com/office/drawing/2014/main" id="{D1CD1152-BE75-BF81-AC93-21A39023943E}"/>
              </a:ext>
            </a:extLst>
          </p:cNvPr>
          <p:cNvSpPr txBox="1">
            <a:spLocks noChangeArrowheads="1"/>
          </p:cNvSpPr>
          <p:nvPr/>
        </p:nvSpPr>
        <p:spPr bwMode="auto">
          <a:xfrm>
            <a:off x="1752600" y="685800"/>
            <a:ext cx="411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dirty="0">
                <a:solidFill>
                  <a:srgbClr val="0000FF"/>
                </a:solidFill>
              </a:rPr>
              <a:t>PHYSICAL REALM</a:t>
            </a:r>
          </a:p>
        </p:txBody>
      </p:sp>
      <p:sp>
        <p:nvSpPr>
          <p:cNvPr id="5" name="Text Box 10">
            <a:extLst>
              <a:ext uri="{FF2B5EF4-FFF2-40B4-BE49-F238E27FC236}">
                <a16:creationId xmlns:a16="http://schemas.microsoft.com/office/drawing/2014/main" id="{D3F3E629-1407-A99D-ACAD-ECDA0F553021}"/>
              </a:ext>
            </a:extLst>
          </p:cNvPr>
          <p:cNvSpPr txBox="1">
            <a:spLocks noChangeArrowheads="1"/>
          </p:cNvSpPr>
          <p:nvPr/>
        </p:nvSpPr>
        <p:spPr bwMode="auto">
          <a:xfrm>
            <a:off x="6324600" y="685800"/>
            <a:ext cx="411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dirty="0">
                <a:solidFill>
                  <a:srgbClr val="0000FF"/>
                </a:solidFill>
              </a:rPr>
              <a:t>SPIRITUAL REALM</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5B34534-32BA-4FE2-BAE2-73C0007336CF}"/>
              </a:ext>
            </a:extLst>
          </p:cNvPr>
          <p:cNvSpPr txBox="1">
            <a:spLocks noChangeArrowheads="1"/>
          </p:cNvSpPr>
          <p:nvPr/>
        </p:nvSpPr>
        <p:spPr bwMode="auto">
          <a:xfrm>
            <a:off x="609600" y="665018"/>
            <a:ext cx="109728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Matthew 6:24 in poetic pattern</a:t>
            </a:r>
          </a:p>
        </p:txBody>
      </p:sp>
      <p:sp>
        <p:nvSpPr>
          <p:cNvPr id="5" name="Text Box 4">
            <a:extLst>
              <a:ext uri="{FF2B5EF4-FFF2-40B4-BE49-F238E27FC236}">
                <a16:creationId xmlns:a16="http://schemas.microsoft.com/office/drawing/2014/main" id="{EA0A3A0A-CC11-44D5-9ABD-DDB3125ACDA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6" name="Picture 11" descr="250px-The_worship_of_Mammon">
            <a:extLst>
              <a:ext uri="{FF2B5EF4-FFF2-40B4-BE49-F238E27FC236}">
                <a16:creationId xmlns:a16="http://schemas.microsoft.com/office/drawing/2014/main" id="{729404B5-D9C7-40FF-95C0-D309AE396E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0200" y="1600199"/>
            <a:ext cx="2362200" cy="347715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2">
            <a:extLst>
              <a:ext uri="{FF2B5EF4-FFF2-40B4-BE49-F238E27FC236}">
                <a16:creationId xmlns:a16="http://schemas.microsoft.com/office/drawing/2014/main" id="{2A77D87A-F85A-4B52-B33B-1D2D4BAD7762}"/>
              </a:ext>
            </a:extLst>
          </p:cNvPr>
          <p:cNvSpPr>
            <a:spLocks noGrp="1" noChangeArrowheads="1"/>
          </p:cNvSpPr>
          <p:nvPr>
            <p:ph idx="1"/>
          </p:nvPr>
        </p:nvSpPr>
        <p:spPr>
          <a:xfrm>
            <a:off x="3200400" y="1579973"/>
            <a:ext cx="5791200" cy="3982627"/>
          </a:xfrm>
          <a:solidFill>
            <a:schemeClr val="bg1"/>
          </a:solidFill>
          <a:ln>
            <a:solidFill>
              <a:schemeClr val="tx1"/>
            </a:solidFill>
          </a:ln>
        </p:spPr>
        <p:txBody>
          <a:bodyPr>
            <a:noAutofit/>
          </a:bodyPr>
          <a:lstStyle/>
          <a:p>
            <a:pPr marL="0" indent="0" defTabSz="339725">
              <a:lnSpc>
                <a:spcPct val="100000"/>
              </a:lnSpc>
              <a:spcBef>
                <a:spcPts val="0"/>
              </a:spcBef>
              <a:spcAft>
                <a:spcPts val="1200"/>
              </a:spcAft>
              <a:buNone/>
            </a:pPr>
            <a:r>
              <a:rPr lang="en-US" altLang="en-US" dirty="0"/>
              <a:t>No one can serve two masters; </a:t>
            </a:r>
          </a:p>
          <a:p>
            <a:pPr marL="0" indent="0" defTabSz="339725">
              <a:lnSpc>
                <a:spcPct val="100000"/>
              </a:lnSpc>
              <a:spcBef>
                <a:spcPts val="0"/>
              </a:spcBef>
              <a:spcAft>
                <a:spcPts val="1200"/>
              </a:spcAft>
              <a:buNone/>
            </a:pPr>
            <a:r>
              <a:rPr lang="en-US" altLang="en-US" dirty="0"/>
              <a:t>	for either </a:t>
            </a:r>
          </a:p>
          <a:p>
            <a:pPr marL="631825" indent="0" defTabSz="339725">
              <a:lnSpc>
                <a:spcPct val="100000"/>
              </a:lnSpc>
              <a:spcBef>
                <a:spcPts val="0"/>
              </a:spcBef>
              <a:buNone/>
            </a:pPr>
            <a:r>
              <a:rPr lang="en-US" altLang="en-US" dirty="0"/>
              <a:t>he will			</a:t>
            </a:r>
            <a:r>
              <a:rPr lang="en-US" altLang="en-US" b="1" dirty="0">
                <a:solidFill>
                  <a:srgbClr val="FF0000"/>
                </a:solidFill>
              </a:rPr>
              <a:t>hate</a:t>
            </a:r>
            <a:r>
              <a:rPr lang="en-US" altLang="en-US" dirty="0"/>
              <a:t>       the one and </a:t>
            </a:r>
          </a:p>
          <a:p>
            <a:pPr marL="631825" indent="0" defTabSz="339725">
              <a:lnSpc>
                <a:spcPct val="100000"/>
              </a:lnSpc>
              <a:spcBef>
                <a:spcPts val="0"/>
              </a:spcBef>
              <a:buNone/>
            </a:pPr>
            <a:r>
              <a:rPr lang="en-US" altLang="en-US" dirty="0"/>
              <a:t>						</a:t>
            </a:r>
            <a:r>
              <a:rPr lang="en-US" altLang="en-US" b="1" dirty="0">
                <a:solidFill>
                  <a:srgbClr val="FF0000"/>
                </a:solidFill>
              </a:rPr>
              <a:t>love </a:t>
            </a:r>
            <a:r>
              <a:rPr lang="en-US" altLang="en-US" dirty="0"/>
              <a:t>       the other, </a:t>
            </a:r>
          </a:p>
          <a:p>
            <a:pPr marL="0" indent="0" defTabSz="339725">
              <a:lnSpc>
                <a:spcPct val="100000"/>
              </a:lnSpc>
              <a:spcBef>
                <a:spcPts val="0"/>
              </a:spcBef>
              <a:buNone/>
            </a:pPr>
            <a:r>
              <a:rPr lang="en-US" altLang="en-US" dirty="0"/>
              <a:t>or </a:t>
            </a:r>
          </a:p>
          <a:p>
            <a:pPr marL="631825" indent="0" defTabSz="339725">
              <a:lnSpc>
                <a:spcPct val="100000"/>
              </a:lnSpc>
              <a:spcBef>
                <a:spcPts val="0"/>
              </a:spcBef>
              <a:buNone/>
            </a:pPr>
            <a:r>
              <a:rPr lang="en-US" altLang="en-US" dirty="0"/>
              <a:t>he will be		</a:t>
            </a:r>
            <a:r>
              <a:rPr lang="en-US" altLang="en-US" b="1" dirty="0">
                <a:solidFill>
                  <a:srgbClr val="0000CC"/>
                </a:solidFill>
                <a:latin typeface="Calibri" panose="020F0502020204030204" pitchFamily="34" charset="0"/>
                <a:cs typeface="Calibri" panose="020F0502020204030204" pitchFamily="34" charset="0"/>
              </a:rPr>
              <a:t>devoted</a:t>
            </a:r>
            <a:r>
              <a:rPr lang="en-US" altLang="en-US" dirty="0"/>
              <a:t> to one and</a:t>
            </a:r>
          </a:p>
          <a:p>
            <a:pPr marL="631825" indent="0" defTabSz="339725">
              <a:lnSpc>
                <a:spcPct val="100000"/>
              </a:lnSpc>
              <a:spcBef>
                <a:spcPts val="0"/>
              </a:spcBef>
              <a:spcAft>
                <a:spcPts val="1200"/>
              </a:spcAft>
              <a:buNone/>
            </a:pPr>
            <a:r>
              <a:rPr lang="en-US" altLang="en-US" dirty="0"/>
              <a:t>						</a:t>
            </a:r>
            <a:r>
              <a:rPr lang="en-US" altLang="en-US" b="1" dirty="0">
                <a:solidFill>
                  <a:srgbClr val="0000CC"/>
                </a:solidFill>
                <a:latin typeface="Calibri" panose="020F0502020204030204" pitchFamily="34" charset="0"/>
                <a:cs typeface="Calibri" panose="020F0502020204030204" pitchFamily="34" charset="0"/>
              </a:rPr>
              <a:t>despise</a:t>
            </a:r>
            <a:r>
              <a:rPr lang="en-US" altLang="en-US" dirty="0"/>
              <a:t> the other. </a:t>
            </a:r>
          </a:p>
          <a:p>
            <a:pPr marL="0" indent="0" defTabSz="339725">
              <a:lnSpc>
                <a:spcPct val="100000"/>
              </a:lnSpc>
              <a:spcBef>
                <a:spcPts val="0"/>
              </a:spcBef>
              <a:spcAft>
                <a:spcPts val="1200"/>
              </a:spcAft>
              <a:buNone/>
            </a:pPr>
            <a:r>
              <a:rPr lang="en-US" altLang="en-US" dirty="0"/>
              <a:t>You cannot serve God and wealth.</a:t>
            </a:r>
          </a:p>
        </p:txBody>
      </p:sp>
      <p:sp>
        <p:nvSpPr>
          <p:cNvPr id="13" name="TextBox 12">
            <a:extLst>
              <a:ext uri="{FF2B5EF4-FFF2-40B4-BE49-F238E27FC236}">
                <a16:creationId xmlns:a16="http://schemas.microsoft.com/office/drawing/2014/main" id="{FB13F703-5E70-4A49-92BB-26647580F0B8}"/>
              </a:ext>
            </a:extLst>
          </p:cNvPr>
          <p:cNvSpPr txBox="1"/>
          <p:nvPr/>
        </p:nvSpPr>
        <p:spPr>
          <a:xfrm>
            <a:off x="609600" y="6135469"/>
            <a:ext cx="10972800" cy="646331"/>
          </a:xfrm>
          <a:prstGeom prst="rect">
            <a:avLst/>
          </a:prstGeom>
          <a:noFill/>
        </p:spPr>
        <p:txBody>
          <a:bodyPr wrap="square">
            <a:spAutoFit/>
          </a:bodyPr>
          <a:lstStyle/>
          <a:p>
            <a:pPr marL="230188" lvl="1" indent="-230188" algn="just" eaLnBrk="1" hangingPunct="1">
              <a:lnSpc>
                <a:spcPct val="100000"/>
              </a:lnSpc>
              <a:buNone/>
            </a:pPr>
            <a:r>
              <a:rPr lang="en-US" altLang="en-US" sz="1800" dirty="0">
                <a:cs typeface="Calibri" panose="020F0502020204030204" pitchFamily="34" charset="0"/>
              </a:rPr>
              <a:t>*	</a:t>
            </a:r>
            <a:r>
              <a:rPr lang="en-US" altLang="en-US" sz="1800" b="1" u="sng" dirty="0">
                <a:solidFill>
                  <a:srgbClr val="0000CC"/>
                </a:solidFill>
              </a:rPr>
              <a:t>hyperbole</a:t>
            </a:r>
            <a:r>
              <a:rPr lang="en-US" altLang="en-US" sz="1800" dirty="0">
                <a:cs typeface="Calibri" panose="020F0502020204030204" pitchFamily="34" charset="0"/>
              </a:rPr>
              <a:t> an </a:t>
            </a:r>
            <a:r>
              <a:rPr lang="en-US" altLang="en-US" sz="1800" b="1" u="sng" dirty="0">
                <a:solidFill>
                  <a:srgbClr val="0000CC"/>
                </a:solidFill>
              </a:rPr>
              <a:t>obvious</a:t>
            </a:r>
            <a:r>
              <a:rPr lang="en-US" altLang="en-US" sz="1800" dirty="0">
                <a:cs typeface="Calibri" panose="020F0502020204030204" pitchFamily="34" charset="0"/>
              </a:rPr>
              <a:t> and </a:t>
            </a:r>
            <a:r>
              <a:rPr lang="en-US" altLang="en-US" sz="1800" b="1" u="sng" dirty="0">
                <a:solidFill>
                  <a:srgbClr val="0000CC"/>
                </a:solidFill>
              </a:rPr>
              <a:t>intentional</a:t>
            </a:r>
            <a:r>
              <a:rPr lang="en-US" altLang="en-US" sz="1800" dirty="0">
                <a:cs typeface="Calibri" panose="020F0502020204030204" pitchFamily="34" charset="0"/>
              </a:rPr>
              <a:t> </a:t>
            </a:r>
            <a:r>
              <a:rPr lang="en-US" altLang="en-US" sz="1800" dirty="0"/>
              <a:t>exaggeration used for stress or emphasis; not intended to be taken literally…i.e. </a:t>
            </a:r>
            <a:r>
              <a:rPr lang="en-US" altLang="en-US" sz="1800" i="1" dirty="0"/>
              <a:t>I’m so hungry, I could eat a horse.</a:t>
            </a:r>
          </a:p>
        </p:txBody>
      </p:sp>
      <p:pic>
        <p:nvPicPr>
          <p:cNvPr id="11" name="Picture 10">
            <a:extLst>
              <a:ext uri="{FF2B5EF4-FFF2-40B4-BE49-F238E27FC236}">
                <a16:creationId xmlns:a16="http://schemas.microsoft.com/office/drawing/2014/main" id="{982E3269-9DE3-4465-B4B9-0B714EDE3BBE}"/>
              </a:ext>
            </a:extLst>
          </p:cNvPr>
          <p:cNvPicPr>
            <a:picLocks noChangeAspect="1"/>
          </p:cNvPicPr>
          <p:nvPr/>
        </p:nvPicPr>
        <p:blipFill>
          <a:blip r:embed="rId4"/>
          <a:stretch>
            <a:fillRect/>
          </a:stretch>
        </p:blipFill>
        <p:spPr>
          <a:xfrm>
            <a:off x="9220200" y="3962400"/>
            <a:ext cx="2362200" cy="1204124"/>
          </a:xfrm>
          <a:prstGeom prst="rect">
            <a:avLst/>
          </a:prstGeom>
        </p:spPr>
      </p:pic>
    </p:spTree>
    <p:extLst>
      <p:ext uri="{BB962C8B-B14F-4D97-AF65-F5344CB8AC3E}">
        <p14:creationId xmlns:p14="http://schemas.microsoft.com/office/powerpoint/2010/main" val="25523219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02" name="Rectangle 6">
            <a:extLst>
              <a:ext uri="{FF2B5EF4-FFF2-40B4-BE49-F238E27FC236}">
                <a16:creationId xmlns:a16="http://schemas.microsoft.com/office/drawing/2014/main" id="{11FF8AFC-C7ED-462E-A5D5-DCD5FB4DA7FC}"/>
              </a:ext>
            </a:extLst>
          </p:cNvPr>
          <p:cNvSpPr>
            <a:spLocks noChangeArrowheads="1"/>
          </p:cNvSpPr>
          <p:nvPr/>
        </p:nvSpPr>
        <p:spPr bwMode="auto">
          <a:xfrm>
            <a:off x="609600" y="1828800"/>
            <a:ext cx="10972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lgn="ctr">
              <a:spcBef>
                <a:spcPts val="0"/>
              </a:spcBef>
              <a:spcAft>
                <a:spcPts val="1200"/>
              </a:spcAft>
            </a:pPr>
            <a:r>
              <a:rPr lang="en-US" dirty="0">
                <a:latin typeface="+mn-lt"/>
              </a:rPr>
              <a:t>So, what do these </a:t>
            </a:r>
            <a:r>
              <a:rPr lang="en-US" b="1" dirty="0">
                <a:solidFill>
                  <a:srgbClr val="0000CC"/>
                </a:solidFill>
                <a:latin typeface="Calibri" panose="020F0502020204030204" pitchFamily="34" charset="0"/>
                <a:cs typeface="Calibri" panose="020F0502020204030204" pitchFamily="34" charset="0"/>
              </a:rPr>
              <a:t>four parts</a:t>
            </a:r>
            <a:r>
              <a:rPr lang="en-US" dirty="0">
                <a:latin typeface="+mn-lt"/>
              </a:rPr>
              <a:t> in vv. 16-24, have in common? </a:t>
            </a:r>
            <a:endParaRPr lang="en-US" altLang="en-US" dirty="0">
              <a:solidFill>
                <a:schemeClr val="bg1"/>
              </a:solidFill>
              <a:latin typeface="+mn-lt"/>
            </a:endParaRPr>
          </a:p>
        </p:txBody>
      </p:sp>
      <p:sp>
        <p:nvSpPr>
          <p:cNvPr id="8" name="Text Box 4">
            <a:extLst>
              <a:ext uri="{FF2B5EF4-FFF2-40B4-BE49-F238E27FC236}">
                <a16:creationId xmlns:a16="http://schemas.microsoft.com/office/drawing/2014/main" id="{B35092C4-91B7-4BBA-89A2-5F803BBD632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4" name="Picture 3">
            <a:extLst>
              <a:ext uri="{FF2B5EF4-FFF2-40B4-BE49-F238E27FC236}">
                <a16:creationId xmlns:a16="http://schemas.microsoft.com/office/drawing/2014/main" id="{09B88641-E53A-433F-BE9C-7F7841F9C21E}"/>
              </a:ext>
            </a:extLst>
          </p:cNvPr>
          <p:cNvPicPr>
            <a:picLocks noChangeAspect="1"/>
          </p:cNvPicPr>
          <p:nvPr/>
        </p:nvPicPr>
        <p:blipFill>
          <a:blip r:embed="rId3"/>
          <a:stretch>
            <a:fillRect/>
          </a:stretch>
        </p:blipFill>
        <p:spPr>
          <a:xfrm>
            <a:off x="4035966" y="2438400"/>
            <a:ext cx="4120069" cy="4114800"/>
          </a:xfrm>
          <a:prstGeom prst="rect">
            <a:avLst/>
          </a:prstGeom>
        </p:spPr>
      </p:pic>
      <p:sp>
        <p:nvSpPr>
          <p:cNvPr id="2" name="Rectangle 2">
            <a:extLst>
              <a:ext uri="{FF2B5EF4-FFF2-40B4-BE49-F238E27FC236}">
                <a16:creationId xmlns:a16="http://schemas.microsoft.com/office/drawing/2014/main" id="{1A9E4D10-A287-507B-F53B-7F29C7A43D53}"/>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“What do these have in common? ”</a:t>
            </a:r>
          </a:p>
          <a:p>
            <a:r>
              <a:rPr lang="en-US" altLang="en-US" sz="2400" b="1" dirty="0">
                <a:solidFill>
                  <a:srgbClr val="0000CC"/>
                </a:solidFill>
                <a:latin typeface="Calibri" panose="020F0502020204030204" pitchFamily="34" charset="0"/>
                <a:ea typeface="+mn-ea"/>
                <a:cs typeface="Calibri" panose="020F0502020204030204" pitchFamily="34" charset="0"/>
              </a:rPr>
              <a:t>Matthew 6:16-24</a:t>
            </a:r>
          </a:p>
        </p:txBody>
      </p:sp>
    </p:spTree>
    <p:extLst>
      <p:ext uri="{BB962C8B-B14F-4D97-AF65-F5344CB8AC3E}">
        <p14:creationId xmlns:p14="http://schemas.microsoft.com/office/powerpoint/2010/main" val="2531671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a:extLst>
              <a:ext uri="{FF2B5EF4-FFF2-40B4-BE49-F238E27FC236}">
                <a16:creationId xmlns:a16="http://schemas.microsoft.com/office/drawing/2014/main" id="{8ACC3203-1F76-42D1-A954-5B554BA733C5}"/>
              </a:ext>
            </a:extLst>
          </p:cNvPr>
          <p:cNvSpPr>
            <a:spLocks noGrp="1" noChangeArrowheads="1"/>
          </p:cNvSpPr>
          <p:nvPr>
            <p:ph sz="half" idx="1"/>
          </p:nvPr>
        </p:nvSpPr>
        <p:spPr>
          <a:xfrm>
            <a:off x="609600" y="1828800"/>
            <a:ext cx="7086600" cy="4572000"/>
          </a:xfrm>
        </p:spPr>
        <p:txBody>
          <a:bodyPr/>
          <a:lstStyle/>
          <a:p>
            <a:pPr marL="342900" indent="-342900" algn="just">
              <a:lnSpc>
                <a:spcPct val="100000"/>
              </a:lnSpc>
              <a:spcBef>
                <a:spcPts val="0"/>
              </a:spcBef>
              <a:spcAft>
                <a:spcPts val="1200"/>
              </a:spcAft>
            </a:pPr>
            <a:r>
              <a:rPr lang="en-US" altLang="en-US" dirty="0"/>
              <a:t>Verses 16-18 – optional fasting for the body of Christ, and prayer (which is not optional), </a:t>
            </a:r>
            <a:r>
              <a:rPr lang="en-US" altLang="en-US" b="1" dirty="0">
                <a:solidFill>
                  <a:srgbClr val="0000CC"/>
                </a:solidFill>
                <a:cs typeface="Calibri" panose="020F0502020204030204" pitchFamily="34" charset="0"/>
              </a:rPr>
              <a:t>are to be focused on the Lord, and from the heart – not toward other people or just to enhance one’s sense of self worth.</a:t>
            </a:r>
          </a:p>
          <a:p>
            <a:pPr marL="342900" marR="0" lvl="0" indent="-3429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altLang="en-US" dirty="0"/>
              <a:t>Verses 19-24 – </a:t>
            </a: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mn-cs"/>
              </a:rPr>
              <a:t>is about </a:t>
            </a:r>
            <a:r>
              <a:rPr kumimoji="0" lang="en-US" altLang="en-US" sz="2800" b="1" i="0" u="none" strike="noStrike" kern="1200" cap="none" spc="0" normalizeH="0" baseline="0" noProof="0" dirty="0">
                <a:ln>
                  <a:noFill/>
                </a:ln>
                <a:solidFill>
                  <a:srgbClr val="0000CC"/>
                </a:solidFill>
                <a:effectLst/>
                <a:uLnTx/>
                <a:uFillTx/>
                <a:latin typeface="Calibri" panose="020F0502020204030204"/>
                <a:ea typeface="+mn-ea"/>
                <a:cs typeface="Calibri" panose="020F0502020204030204" pitchFamily="34" charset="0"/>
              </a:rPr>
              <a:t>placing the highest value on spiritual relationships, the first of which is our relationship with the Lord Himself.</a:t>
            </a:r>
            <a:endParaRPr lang="en-US" altLang="en-US" sz="3000" b="1" dirty="0">
              <a:solidFill>
                <a:srgbClr val="0000CC"/>
              </a:solidFill>
              <a:cs typeface="Calibri" panose="020F0502020204030204" pitchFamily="34" charset="0"/>
            </a:endParaRPr>
          </a:p>
        </p:txBody>
      </p:sp>
      <p:pic>
        <p:nvPicPr>
          <p:cNvPr id="23560" name="Picture 8" descr="Jesus teaching sermon_on_mount 1">
            <a:extLst>
              <a:ext uri="{FF2B5EF4-FFF2-40B4-BE49-F238E27FC236}">
                <a16:creationId xmlns:a16="http://schemas.microsoft.com/office/drawing/2014/main" id="{652E79A2-3287-4608-B981-3E69F556C3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3935" y="1828800"/>
            <a:ext cx="3678465" cy="45720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A5565758-C20D-4734-8279-01B36102360E}"/>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“What do these have in common? ”</a:t>
            </a:r>
          </a:p>
          <a:p>
            <a:r>
              <a:rPr lang="en-US" altLang="en-US" sz="2400" b="1" dirty="0">
                <a:solidFill>
                  <a:srgbClr val="0000CC"/>
                </a:solidFill>
                <a:latin typeface="Calibri" panose="020F0502020204030204" pitchFamily="34" charset="0"/>
                <a:ea typeface="+mn-ea"/>
                <a:cs typeface="Calibri" panose="020F0502020204030204" pitchFamily="34" charset="0"/>
              </a:rPr>
              <a:t>Matthew 6:16-24</a:t>
            </a:r>
          </a:p>
        </p:txBody>
      </p:sp>
      <p:sp>
        <p:nvSpPr>
          <p:cNvPr id="8" name="Text Box 4">
            <a:extLst>
              <a:ext uri="{FF2B5EF4-FFF2-40B4-BE49-F238E27FC236}">
                <a16:creationId xmlns:a16="http://schemas.microsoft.com/office/drawing/2014/main" id="{130F7D33-4A5A-4078-8BD9-C231889155F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34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2666999" y="1143000"/>
            <a:ext cx="6882581"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33</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Don’t Worry About It – Matt. 6:25-34</a:t>
            </a:r>
            <a:endParaRPr lang="en-US" sz="3000" b="1" dirty="0">
              <a:solidFill>
                <a:srgbClr val="0000CC"/>
              </a:solidFill>
              <a:latin typeface="Calibri" panose="020F0502020204030204" pitchFamily="34" charset="0"/>
              <a:cs typeface="Calibri" panose="020F0502020204030204" pitchFamily="34" charset="0"/>
            </a:endParaRPr>
          </a:p>
          <a:p>
            <a:pPr marL="914400" lvl="2" indent="-452438" eaLnBrk="1" hangingPunct="1">
              <a:spcBef>
                <a:spcPts val="0"/>
              </a:spcBef>
              <a:spcAft>
                <a:spcPts val="1200"/>
              </a:spcAft>
              <a:buFont typeface="+mj-lt"/>
              <a:buAutoNum type="alphaUcPeriod"/>
              <a:tabLst>
                <a:tab pos="1939925" algn="l"/>
              </a:tabLst>
              <a:defRPr/>
            </a:pPr>
            <a:r>
              <a:rPr lang="en-US" sz="3000" b="1" u="sng" dirty="0">
                <a:solidFill>
                  <a:srgbClr val="0000CC"/>
                </a:solidFill>
                <a:latin typeface="Calibri" panose="020F0502020204030204" pitchFamily="34" charset="0"/>
                <a:cs typeface="Calibri" panose="020F0502020204030204" pitchFamily="34" charset="0"/>
              </a:rPr>
              <a:t>General Information</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Matt. </a:t>
            </a:r>
            <a:r>
              <a:rPr lang="en-US" altLang="en-US" sz="3000" b="1" dirty="0">
                <a:solidFill>
                  <a:srgbClr val="000000"/>
                </a:solidFill>
              </a:rPr>
              <a:t>6:25-34</a:t>
            </a:r>
            <a:endParaRPr lang="en-US" sz="3000" b="1" dirty="0">
              <a:solidFill>
                <a:srgbClr val="000000"/>
              </a:solidFill>
              <a:latin typeface="Calibri" panose="020F0502020204030204" pitchFamily="34" charset="0"/>
              <a:cs typeface="Calibri" panose="020F0502020204030204" pitchFamily="34" charset="0"/>
            </a:endParaRP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Concluding </a:t>
            </a:r>
            <a:r>
              <a:rPr lang="en-US" sz="3000" b="1" dirty="0">
                <a:solidFill>
                  <a:srgbClr val="000000"/>
                </a:solidFill>
                <a:latin typeface="Calibri" panose="020F0502020204030204" pitchFamily="34" charset="0"/>
                <a:cs typeface="Calibri" panose="020F0502020204030204" pitchFamily="34" charset="0"/>
              </a:rPr>
              <a:t>Observations</a:t>
            </a:r>
            <a:endParaRPr lang="en-US" altLang="en-US" sz="30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4869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indent="0" algn="ctr">
              <a:lnSpc>
                <a:spcPct val="100000"/>
              </a:lnSpc>
              <a:spcBef>
                <a:spcPts val="0"/>
              </a:spcBef>
              <a:spcAft>
                <a:spcPts val="1200"/>
              </a:spcAft>
              <a:buNone/>
            </a:pPr>
            <a:r>
              <a:rPr lang="en-US" sz="3200" b="1" dirty="0">
                <a:solidFill>
                  <a:srgbClr val="0000CC"/>
                </a:solidFill>
              </a:rPr>
              <a:t>Matthew 6:</a:t>
            </a:r>
            <a:r>
              <a:rPr lang="en-US" altLang="en-US" sz="3200" b="1" dirty="0">
                <a:solidFill>
                  <a:srgbClr val="0000CC"/>
                </a:solidFill>
              </a:rPr>
              <a:t>25-34 </a:t>
            </a:r>
            <a:endParaRPr lang="en-US" sz="3200" b="1" dirty="0">
              <a:solidFill>
                <a:srgbClr val="0000CC"/>
              </a:solidFill>
            </a:endParaRPr>
          </a:p>
          <a:p>
            <a:pPr marL="0" marR="0" indent="0" algn="just">
              <a:lnSpc>
                <a:spcPct val="100000"/>
              </a:lnSpc>
              <a:spcBef>
                <a:spcPts val="0"/>
              </a:spcBef>
              <a:buNone/>
            </a:pPr>
            <a:r>
              <a:rPr lang="en-US" sz="2400" u="none" strike="noStrike" baseline="30000" dirty="0">
                <a:solidFill>
                  <a:srgbClr val="C00000"/>
                </a:solidFill>
                <a:effectLst/>
              </a:rPr>
              <a:t>25</a:t>
            </a:r>
            <a:r>
              <a:rPr lang="en-US" sz="2400" u="none" strike="noStrike" dirty="0">
                <a:solidFill>
                  <a:srgbClr val="C00000"/>
                </a:solidFill>
                <a:effectLst/>
              </a:rPr>
              <a:t> </a:t>
            </a:r>
            <a:r>
              <a:rPr lang="en-US" sz="2800" dirty="0">
                <a:solidFill>
                  <a:srgbClr val="C00000"/>
                </a:solidFill>
                <a:effectLst/>
              </a:rPr>
              <a:t>“For this reason I say to </a:t>
            </a:r>
            <a:r>
              <a:rPr lang="en-US" dirty="0">
                <a:solidFill>
                  <a:srgbClr val="C00000"/>
                </a:solidFill>
              </a:rPr>
              <a:t>you, do not be worried about </a:t>
            </a:r>
            <a:r>
              <a:rPr lang="en-US" sz="2800" dirty="0">
                <a:solidFill>
                  <a:srgbClr val="C00000"/>
                </a:solidFill>
                <a:effectLst/>
              </a:rPr>
              <a:t>your life, </a:t>
            </a:r>
            <a:r>
              <a:rPr lang="en-US" sz="2800" i="1" dirty="0">
                <a:solidFill>
                  <a:srgbClr val="C00000"/>
                </a:solidFill>
                <a:effectLst/>
              </a:rPr>
              <a:t>as to</a:t>
            </a:r>
            <a:r>
              <a:rPr lang="en-US" sz="2800" dirty="0">
                <a:solidFill>
                  <a:srgbClr val="C00000"/>
                </a:solidFill>
                <a:effectLst/>
              </a:rPr>
              <a:t> what you will eat or what you will drink; nor for your body, </a:t>
            </a:r>
            <a:r>
              <a:rPr lang="en-US" sz="2800" i="1" dirty="0">
                <a:solidFill>
                  <a:srgbClr val="C00000"/>
                </a:solidFill>
                <a:effectLst/>
              </a:rPr>
              <a:t>as to</a:t>
            </a:r>
            <a:r>
              <a:rPr lang="en-US" sz="2800" dirty="0">
                <a:solidFill>
                  <a:srgbClr val="C00000"/>
                </a:solidFill>
                <a:effectLst/>
              </a:rPr>
              <a:t> what you will put on. Is not life more than food, and the body more than clothing?</a:t>
            </a:r>
            <a:r>
              <a:rPr lang="en-US" sz="2400" dirty="0">
                <a:solidFill>
                  <a:srgbClr val="C00000"/>
                </a:solidFill>
                <a:effectLst/>
              </a:rPr>
              <a:t> </a:t>
            </a:r>
            <a:r>
              <a:rPr lang="en-US" sz="2400" u="none" strike="noStrike" baseline="30000" dirty="0">
                <a:solidFill>
                  <a:srgbClr val="C00000"/>
                </a:solidFill>
                <a:effectLst/>
              </a:rPr>
              <a:t>26</a:t>
            </a:r>
            <a:r>
              <a:rPr lang="en-US" sz="2400" u="none" strike="noStrike" dirty="0">
                <a:solidFill>
                  <a:srgbClr val="C00000"/>
                </a:solidFill>
                <a:effectLst/>
              </a:rPr>
              <a:t> </a:t>
            </a:r>
            <a:r>
              <a:rPr lang="en-US" sz="2800" dirty="0">
                <a:solidFill>
                  <a:srgbClr val="C00000"/>
                </a:solidFill>
                <a:effectLst/>
              </a:rPr>
              <a:t>“Look at the birds of the air, that they do not sow, nor reap nor gather into barns, and </a:t>
            </a:r>
            <a:r>
              <a:rPr lang="en-US" sz="2800" i="1" dirty="0">
                <a:solidFill>
                  <a:srgbClr val="C00000"/>
                </a:solidFill>
                <a:effectLst/>
              </a:rPr>
              <a:t>yet</a:t>
            </a:r>
            <a:r>
              <a:rPr lang="en-US" sz="2800" dirty="0">
                <a:solidFill>
                  <a:srgbClr val="C00000"/>
                </a:solidFill>
                <a:effectLst/>
              </a:rPr>
              <a:t> </a:t>
            </a:r>
            <a:r>
              <a:rPr lang="en-US" dirty="0">
                <a:solidFill>
                  <a:srgbClr val="C00000"/>
                </a:solidFill>
              </a:rPr>
              <a:t>your heavenly Father feeds </a:t>
            </a:r>
            <a:r>
              <a:rPr lang="en-US" sz="2800" dirty="0">
                <a:solidFill>
                  <a:srgbClr val="C00000"/>
                </a:solidFill>
                <a:effectLst/>
              </a:rPr>
              <a:t>them. Are you not worth much more than they?</a:t>
            </a:r>
            <a:r>
              <a:rPr lang="en-US" sz="2400" dirty="0">
                <a:solidFill>
                  <a:srgbClr val="C00000"/>
                </a:solidFill>
                <a:effectLst/>
              </a:rPr>
              <a:t> </a:t>
            </a:r>
            <a:r>
              <a:rPr lang="en-US" sz="2400" u="none" strike="noStrike" baseline="30000" dirty="0">
                <a:solidFill>
                  <a:srgbClr val="C00000"/>
                </a:solidFill>
                <a:effectLst/>
              </a:rPr>
              <a:t>27</a:t>
            </a:r>
            <a:r>
              <a:rPr lang="en-US" sz="2400" u="none" strike="noStrike" dirty="0">
                <a:solidFill>
                  <a:srgbClr val="C00000"/>
                </a:solidFill>
                <a:effectLst/>
              </a:rPr>
              <a:t> </a:t>
            </a:r>
            <a:r>
              <a:rPr lang="en-US" sz="2800" dirty="0">
                <a:solidFill>
                  <a:srgbClr val="C00000"/>
                </a:solidFill>
                <a:effectLst/>
              </a:rPr>
              <a:t>“And who of you by being worried can add a </a:t>
            </a:r>
            <a:r>
              <a:rPr lang="en-US" sz="2800" i="1" dirty="0">
                <a:solidFill>
                  <a:srgbClr val="C00000"/>
                </a:solidFill>
                <a:effectLst/>
              </a:rPr>
              <a:t>single</a:t>
            </a:r>
            <a:r>
              <a:rPr lang="en-US" sz="2800" dirty="0">
                <a:solidFill>
                  <a:srgbClr val="C00000"/>
                </a:solidFill>
                <a:effectLst/>
              </a:rPr>
              <a:t> hour to his life?</a:t>
            </a:r>
            <a:r>
              <a:rPr lang="en-US" sz="2400" dirty="0">
                <a:solidFill>
                  <a:srgbClr val="C00000"/>
                </a:solidFill>
                <a:effectLst/>
              </a:rPr>
              <a:t> </a:t>
            </a:r>
            <a:r>
              <a:rPr lang="en-US" sz="2400" u="none" strike="noStrike" baseline="30000" dirty="0">
                <a:solidFill>
                  <a:srgbClr val="C00000"/>
                </a:solidFill>
                <a:effectLst/>
              </a:rPr>
              <a:t>28</a:t>
            </a:r>
            <a:r>
              <a:rPr lang="en-US" sz="2400" u="none" strike="noStrike" dirty="0">
                <a:solidFill>
                  <a:srgbClr val="C00000"/>
                </a:solidFill>
                <a:effectLst/>
              </a:rPr>
              <a:t> </a:t>
            </a:r>
            <a:r>
              <a:rPr lang="en-US" sz="2800" dirty="0">
                <a:solidFill>
                  <a:srgbClr val="C00000"/>
                </a:solidFill>
                <a:effectLst/>
              </a:rPr>
              <a:t>“And why are you worried about clothing? Observe how the lilies of the field grow; they do not toil nor do they spin,</a:t>
            </a:r>
            <a:r>
              <a:rPr lang="en-US" sz="2400" dirty="0">
                <a:solidFill>
                  <a:srgbClr val="C00000"/>
                </a:solidFill>
                <a:effectLst/>
              </a:rPr>
              <a:t> </a:t>
            </a:r>
            <a:r>
              <a:rPr lang="en-US" sz="2400" u="none" strike="noStrike" baseline="30000" dirty="0">
                <a:solidFill>
                  <a:srgbClr val="C00000"/>
                </a:solidFill>
                <a:effectLst/>
              </a:rPr>
              <a:t>29</a:t>
            </a:r>
            <a:r>
              <a:rPr lang="en-US" sz="2400" u="none" strike="noStrike" dirty="0">
                <a:solidFill>
                  <a:srgbClr val="C00000"/>
                </a:solidFill>
                <a:effectLst/>
              </a:rPr>
              <a:t> </a:t>
            </a:r>
            <a:r>
              <a:rPr lang="en-US" sz="2800" dirty="0">
                <a:solidFill>
                  <a:srgbClr val="C00000"/>
                </a:solidFill>
                <a:effectLst/>
              </a:rPr>
              <a:t>yet I say to you that not even Solomon in all his glory clothed himself like one of these.</a:t>
            </a:r>
            <a:r>
              <a:rPr lang="en-US" sz="2400" dirty="0">
                <a:solidFill>
                  <a:srgbClr val="C00000"/>
                </a:solidFill>
                <a:effectLst/>
              </a:rPr>
              <a:t> </a:t>
            </a:r>
            <a:r>
              <a:rPr lang="en-US" sz="2400" u="none" strike="noStrike" baseline="30000" dirty="0">
                <a:solidFill>
                  <a:srgbClr val="C00000"/>
                </a:solidFill>
                <a:effectLst/>
              </a:rPr>
              <a:t>30</a:t>
            </a:r>
            <a:r>
              <a:rPr lang="en-US" sz="2400" u="none" strike="noStrike" dirty="0">
                <a:solidFill>
                  <a:srgbClr val="C00000"/>
                </a:solidFill>
                <a:effectLst/>
              </a:rPr>
              <a:t> </a:t>
            </a:r>
            <a:r>
              <a:rPr lang="en-US" sz="2800" dirty="0">
                <a:solidFill>
                  <a:srgbClr val="C00000"/>
                </a:solidFill>
                <a:effectLst/>
              </a:rPr>
              <a:t>“But if God so clothes the grass of the field, which is </a:t>
            </a:r>
            <a:r>
              <a:rPr lang="en-US" sz="2800" i="1" dirty="0">
                <a:solidFill>
                  <a:srgbClr val="C00000"/>
                </a:solidFill>
                <a:effectLst/>
              </a:rPr>
              <a:t>alive </a:t>
            </a:r>
            <a:r>
              <a:rPr lang="en-US" i="1" dirty="0">
                <a:solidFill>
                  <a:srgbClr val="C00000"/>
                </a:solidFill>
              </a:rPr>
              <a:t>. . .</a:t>
            </a:r>
            <a:endParaRPr lang="en-US" sz="2600" dirty="0">
              <a:solidFill>
                <a:srgbClr val="C00000"/>
              </a:solidFill>
              <a:effectLst/>
            </a:endParaRPr>
          </a:p>
        </p:txBody>
      </p:sp>
    </p:spTree>
    <p:extLst>
      <p:ext uri="{BB962C8B-B14F-4D97-AF65-F5344CB8AC3E}">
        <p14:creationId xmlns:p14="http://schemas.microsoft.com/office/powerpoint/2010/main" val="17495919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6:</a:t>
            </a:r>
            <a:r>
              <a:rPr lang="en-US" altLang="en-US" sz="3200" b="1" dirty="0">
                <a:solidFill>
                  <a:srgbClr val="0000CC"/>
                </a:solidFill>
              </a:rPr>
              <a:t>25-34 </a:t>
            </a:r>
            <a:endParaRPr lang="en-US" sz="3200" b="1" dirty="0">
              <a:solidFill>
                <a:srgbClr val="0000CC"/>
              </a:solidFill>
            </a:endParaRPr>
          </a:p>
          <a:p>
            <a:pPr marL="0" marR="0" indent="0" algn="just">
              <a:lnSpc>
                <a:spcPct val="100000"/>
              </a:lnSpc>
              <a:spcBef>
                <a:spcPts val="0"/>
              </a:spcBef>
              <a:buNone/>
            </a:pPr>
            <a:r>
              <a:rPr lang="en-US" sz="2800" dirty="0">
                <a:solidFill>
                  <a:srgbClr val="C00000"/>
                </a:solidFill>
                <a:effectLst/>
              </a:rPr>
              <a:t>. . . today and tomorrow is thrown into the furnace, </a:t>
            </a:r>
            <a:r>
              <a:rPr lang="en-US" sz="2800" i="1" dirty="0">
                <a:solidFill>
                  <a:srgbClr val="C00000"/>
                </a:solidFill>
                <a:effectLst/>
              </a:rPr>
              <a:t>will He</a:t>
            </a:r>
            <a:r>
              <a:rPr lang="en-US" sz="2800" dirty="0">
                <a:solidFill>
                  <a:srgbClr val="C00000"/>
                </a:solidFill>
                <a:effectLst/>
              </a:rPr>
              <a:t> not much more </a:t>
            </a:r>
            <a:r>
              <a:rPr lang="en-US" sz="2800" i="1" dirty="0">
                <a:solidFill>
                  <a:srgbClr val="C00000"/>
                </a:solidFill>
                <a:effectLst/>
              </a:rPr>
              <a:t>clothe </a:t>
            </a:r>
            <a:r>
              <a:rPr lang="en-US" sz="2800" dirty="0">
                <a:solidFill>
                  <a:srgbClr val="C00000"/>
                </a:solidFill>
                <a:effectLst/>
              </a:rPr>
              <a:t>you? You of little faith!</a:t>
            </a:r>
            <a:r>
              <a:rPr lang="en-US" sz="2400" dirty="0">
                <a:solidFill>
                  <a:srgbClr val="C00000"/>
                </a:solidFill>
                <a:effectLst/>
              </a:rPr>
              <a:t> </a:t>
            </a:r>
            <a:r>
              <a:rPr lang="en-US" sz="2400" u="none" strike="noStrike" baseline="30000" dirty="0">
                <a:solidFill>
                  <a:srgbClr val="C00000"/>
                </a:solidFill>
                <a:effectLst/>
              </a:rPr>
              <a:t>31</a:t>
            </a:r>
            <a:r>
              <a:rPr lang="en-US" sz="2400" u="none" strike="noStrike" dirty="0">
                <a:solidFill>
                  <a:srgbClr val="C00000"/>
                </a:solidFill>
                <a:effectLst/>
              </a:rPr>
              <a:t> </a:t>
            </a:r>
            <a:r>
              <a:rPr lang="en-US" sz="2800" dirty="0">
                <a:solidFill>
                  <a:srgbClr val="C00000"/>
                </a:solidFill>
                <a:effectLst/>
              </a:rPr>
              <a:t>“</a:t>
            </a:r>
            <a:r>
              <a:rPr lang="en-US" dirty="0">
                <a:solidFill>
                  <a:srgbClr val="C00000"/>
                </a:solidFill>
              </a:rPr>
              <a:t>Do not worry </a:t>
            </a:r>
            <a:r>
              <a:rPr lang="en-US" sz="2800" dirty="0">
                <a:solidFill>
                  <a:srgbClr val="C00000"/>
                </a:solidFill>
                <a:effectLst/>
              </a:rPr>
              <a:t>then, saying, ‘What will we eat?’ or ‘What will we drink?’ or ‘What will we wear for clothing?’</a:t>
            </a:r>
            <a:r>
              <a:rPr lang="en-US" sz="2400" dirty="0">
                <a:solidFill>
                  <a:srgbClr val="C00000"/>
                </a:solidFill>
                <a:effectLst/>
              </a:rPr>
              <a:t> </a:t>
            </a:r>
            <a:r>
              <a:rPr lang="en-US" sz="2400" u="none" strike="noStrike" baseline="30000" dirty="0">
                <a:solidFill>
                  <a:srgbClr val="C00000"/>
                </a:solidFill>
                <a:effectLst/>
              </a:rPr>
              <a:t>32</a:t>
            </a:r>
            <a:r>
              <a:rPr lang="en-US" sz="2400" u="none" strike="noStrike" dirty="0">
                <a:solidFill>
                  <a:srgbClr val="C00000"/>
                </a:solidFill>
                <a:effectLst/>
              </a:rPr>
              <a:t> </a:t>
            </a:r>
            <a:r>
              <a:rPr lang="en-US" sz="2800" dirty="0">
                <a:solidFill>
                  <a:srgbClr val="C00000"/>
                </a:solidFill>
                <a:effectLst/>
              </a:rPr>
              <a:t>“For the Gentiles eagerly seek all these things; for </a:t>
            </a:r>
            <a:r>
              <a:rPr lang="en-US" dirty="0">
                <a:solidFill>
                  <a:srgbClr val="C00000"/>
                </a:solidFill>
              </a:rPr>
              <a:t>your heavenly Father </a:t>
            </a:r>
            <a:r>
              <a:rPr lang="en-US" sz="2800" dirty="0">
                <a:solidFill>
                  <a:srgbClr val="C00000"/>
                </a:solidFill>
                <a:effectLst/>
              </a:rPr>
              <a:t>knows that you need all these things.</a:t>
            </a:r>
            <a:r>
              <a:rPr lang="en-US" sz="2400" dirty="0">
                <a:solidFill>
                  <a:srgbClr val="C00000"/>
                </a:solidFill>
                <a:effectLst/>
              </a:rPr>
              <a:t> </a:t>
            </a:r>
            <a:r>
              <a:rPr lang="en-US" sz="2400" u="none" strike="noStrike" baseline="30000" dirty="0">
                <a:solidFill>
                  <a:srgbClr val="C00000"/>
                </a:solidFill>
                <a:effectLst/>
              </a:rPr>
              <a:t>33</a:t>
            </a:r>
            <a:r>
              <a:rPr lang="en-US" sz="2400" u="none" strike="noStrike" dirty="0">
                <a:solidFill>
                  <a:srgbClr val="C00000"/>
                </a:solidFill>
                <a:effectLst/>
              </a:rPr>
              <a:t> </a:t>
            </a:r>
            <a:r>
              <a:rPr lang="en-US" sz="2800" dirty="0">
                <a:solidFill>
                  <a:srgbClr val="C00000"/>
                </a:solidFill>
                <a:effectLst/>
              </a:rPr>
              <a:t>“But seek first His kingdom and His righteousness, and all these things will be added to you.</a:t>
            </a:r>
            <a:r>
              <a:rPr lang="en-US" sz="2400" dirty="0">
                <a:solidFill>
                  <a:srgbClr val="C00000"/>
                </a:solidFill>
                <a:effectLst/>
              </a:rPr>
              <a:t> </a:t>
            </a:r>
            <a:r>
              <a:rPr lang="en-US" sz="2400" u="none" strike="noStrike" baseline="30000" dirty="0">
                <a:solidFill>
                  <a:srgbClr val="C00000"/>
                </a:solidFill>
                <a:effectLst/>
              </a:rPr>
              <a:t>34</a:t>
            </a:r>
            <a:r>
              <a:rPr lang="en-US" sz="2400" u="none" strike="noStrike" dirty="0">
                <a:solidFill>
                  <a:srgbClr val="C00000"/>
                </a:solidFill>
                <a:effectLst/>
              </a:rPr>
              <a:t> </a:t>
            </a:r>
            <a:r>
              <a:rPr lang="en-US" sz="2800" dirty="0">
                <a:solidFill>
                  <a:srgbClr val="C00000"/>
                </a:solidFill>
                <a:effectLst/>
              </a:rPr>
              <a:t>“So </a:t>
            </a:r>
            <a:r>
              <a:rPr lang="en-US" dirty="0">
                <a:solidFill>
                  <a:srgbClr val="C00000"/>
                </a:solidFill>
              </a:rPr>
              <a:t>do not worry</a:t>
            </a:r>
            <a:r>
              <a:rPr lang="en-US" sz="2800" dirty="0">
                <a:solidFill>
                  <a:srgbClr val="C00000"/>
                </a:solidFill>
                <a:effectLst/>
              </a:rPr>
              <a:t> about tomorrow; for tomorrow will care for itself. Each day has enough trouble of its own.</a:t>
            </a:r>
            <a:r>
              <a:rPr lang="en-US" sz="2400" dirty="0">
                <a:solidFill>
                  <a:srgbClr val="C00000"/>
                </a:solidFill>
                <a:effectLst/>
              </a:rPr>
              <a:t> </a:t>
            </a:r>
            <a:endParaRPr lang="en-US" sz="2600" dirty="0">
              <a:solidFill>
                <a:srgbClr val="C00000"/>
              </a:solidFill>
              <a:effectLst/>
            </a:endParaRPr>
          </a:p>
        </p:txBody>
      </p:sp>
    </p:spTree>
    <p:extLst>
      <p:ext uri="{BB962C8B-B14F-4D97-AF65-F5344CB8AC3E}">
        <p14:creationId xmlns:p14="http://schemas.microsoft.com/office/powerpoint/2010/main" val="2836826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6384334A-D864-4584-8075-8BF7351CD0B5}"/>
              </a:ext>
            </a:extLst>
          </p:cNvPr>
          <p:cNvSpPr>
            <a:spLocks noGrp="1" noChangeArrowheads="1"/>
          </p:cNvSpPr>
          <p:nvPr>
            <p:ph type="title"/>
          </p:nvPr>
        </p:nvSpPr>
        <p:spPr>
          <a:xfrm>
            <a:off x="2209800" y="685800"/>
            <a:ext cx="7772400" cy="914400"/>
          </a:xfrm>
        </p:spPr>
        <p:txBody>
          <a:bodyPr>
            <a:normAutofit fontScale="90000"/>
          </a:bodyPr>
          <a:lstStyle/>
          <a:p>
            <a:pPr algn="ctr">
              <a:lnSpc>
                <a:spcPct val="100000"/>
              </a:lnSpc>
            </a:pPr>
            <a:r>
              <a:rPr lang="en-US" altLang="en-US" sz="3600" b="1" dirty="0">
                <a:solidFill>
                  <a:srgbClr val="0000CC"/>
                </a:solidFill>
                <a:latin typeface="Calibri" panose="020F0502020204030204" pitchFamily="34" charset="0"/>
                <a:ea typeface="+mn-ea"/>
                <a:cs typeface="Calibri" panose="020F0502020204030204" pitchFamily="34" charset="0"/>
              </a:rPr>
              <a:t>Don’t worry about it! </a:t>
            </a:r>
            <a:br>
              <a:rPr lang="en-US" altLang="en-US" sz="3600" dirty="0">
                <a:solidFill>
                  <a:schemeClr val="tx1"/>
                </a:solidFill>
              </a:rPr>
            </a:br>
            <a:r>
              <a:rPr lang="en-US" altLang="en-US" sz="2700" b="1" dirty="0">
                <a:solidFill>
                  <a:srgbClr val="0000CC"/>
                </a:solidFill>
                <a:latin typeface="Calibri" panose="020F0502020204030204" pitchFamily="34" charset="0"/>
                <a:ea typeface="+mn-ea"/>
                <a:cs typeface="Calibri" panose="020F0502020204030204" pitchFamily="34" charset="0"/>
              </a:rPr>
              <a:t>Matthew 6:25-34</a:t>
            </a:r>
            <a:endParaRPr lang="en-US" altLang="en-US" sz="2400" b="1" dirty="0">
              <a:solidFill>
                <a:srgbClr val="0000CC"/>
              </a:solidFill>
              <a:latin typeface="Calibri" panose="020F0502020204030204" pitchFamily="34" charset="0"/>
              <a:ea typeface="+mn-ea"/>
              <a:cs typeface="Calibri" panose="020F0502020204030204" pitchFamily="34" charset="0"/>
            </a:endParaRPr>
          </a:p>
        </p:txBody>
      </p:sp>
      <p:sp>
        <p:nvSpPr>
          <p:cNvPr id="58371" name="Rectangle 3">
            <a:extLst>
              <a:ext uri="{FF2B5EF4-FFF2-40B4-BE49-F238E27FC236}">
                <a16:creationId xmlns:a16="http://schemas.microsoft.com/office/drawing/2014/main" id="{2C00037B-7923-43EB-9172-D4405E486B02}"/>
              </a:ext>
            </a:extLst>
          </p:cNvPr>
          <p:cNvSpPr>
            <a:spLocks noGrp="1" noChangeArrowheads="1"/>
          </p:cNvSpPr>
          <p:nvPr>
            <p:ph sz="half" idx="1"/>
          </p:nvPr>
        </p:nvSpPr>
        <p:spPr>
          <a:xfrm>
            <a:off x="609600" y="1828800"/>
            <a:ext cx="10972800" cy="1371600"/>
          </a:xfrm>
        </p:spPr>
        <p:txBody>
          <a:bodyPr>
            <a:normAutofit/>
          </a:bodyPr>
          <a:lstStyle/>
          <a:p>
            <a:pPr algn="just">
              <a:lnSpc>
                <a:spcPct val="100000"/>
              </a:lnSpc>
              <a:spcBef>
                <a:spcPts val="0"/>
              </a:spcBef>
            </a:pPr>
            <a:r>
              <a:rPr lang="en-US" altLang="en-US" b="1" dirty="0">
                <a:solidFill>
                  <a:srgbClr val="0000CC"/>
                </a:solidFill>
              </a:rPr>
              <a:t>Jesus says</a:t>
            </a:r>
            <a:r>
              <a:rPr lang="en-US" altLang="en-US" dirty="0"/>
              <a:t>, ‘do not worry’ in the beginning v. 25, in the middle v. 31, and at the end of this passage v. 34.  </a:t>
            </a:r>
          </a:p>
        </p:txBody>
      </p:sp>
      <p:sp>
        <p:nvSpPr>
          <p:cNvPr id="10" name="Text Box 4">
            <a:extLst>
              <a:ext uri="{FF2B5EF4-FFF2-40B4-BE49-F238E27FC236}">
                <a16:creationId xmlns:a16="http://schemas.microsoft.com/office/drawing/2014/main" id="{20E28AD7-8BE3-3B01-7EB8-6AF0DBD5C3CE}"/>
              </a:ext>
            </a:extLst>
          </p:cNvPr>
          <p:cNvSpPr txBox="1">
            <a:spLocks noChangeArrowheads="1"/>
          </p:cNvSpPr>
          <p:nvPr/>
        </p:nvSpPr>
        <p:spPr bwMode="auto">
          <a:xfrm>
            <a:off x="2209800" y="11668"/>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2" name="Picture 1">
            <a:extLst>
              <a:ext uri="{FF2B5EF4-FFF2-40B4-BE49-F238E27FC236}">
                <a16:creationId xmlns:a16="http://schemas.microsoft.com/office/drawing/2014/main" id="{49BA9CE7-613F-CA78-EC18-C6215BFC65B0}"/>
              </a:ext>
            </a:extLst>
          </p:cNvPr>
          <p:cNvPicPr>
            <a:picLocks noChangeAspect="1"/>
          </p:cNvPicPr>
          <p:nvPr/>
        </p:nvPicPr>
        <p:blipFill>
          <a:blip r:embed="rId3"/>
          <a:stretch>
            <a:fillRect/>
          </a:stretch>
        </p:blipFill>
        <p:spPr>
          <a:xfrm>
            <a:off x="3657600" y="2895599"/>
            <a:ext cx="4876800" cy="36576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2200" b="1" dirty="0">
                <a:solidFill>
                  <a:srgbClr val="0000CC"/>
                </a:solidFill>
              </a:rPr>
              <a:t>Matthew 6:</a:t>
            </a:r>
            <a:r>
              <a:rPr lang="en-US" altLang="en-US" sz="2200" b="1" dirty="0">
                <a:solidFill>
                  <a:srgbClr val="0000CC"/>
                </a:solidFill>
              </a:rPr>
              <a:t>25-34 </a:t>
            </a:r>
            <a:endParaRPr lang="en-US" sz="2200" b="1" dirty="0">
              <a:solidFill>
                <a:srgbClr val="0000CC"/>
              </a:solidFill>
            </a:endParaRPr>
          </a:p>
          <a:p>
            <a:pPr marL="0" marR="0" indent="0" algn="just">
              <a:lnSpc>
                <a:spcPct val="100000"/>
              </a:lnSpc>
              <a:spcBef>
                <a:spcPts val="0"/>
              </a:spcBef>
              <a:spcAft>
                <a:spcPts val="1000"/>
              </a:spcAft>
              <a:buNone/>
            </a:pPr>
            <a:r>
              <a:rPr lang="en-US" sz="2200" u="none" strike="noStrike" baseline="30000" dirty="0">
                <a:solidFill>
                  <a:srgbClr val="C00000"/>
                </a:solidFill>
                <a:effectLst/>
              </a:rPr>
              <a:t>25</a:t>
            </a:r>
            <a:r>
              <a:rPr lang="en-US" sz="2200" u="none" strike="noStrike" dirty="0">
                <a:solidFill>
                  <a:srgbClr val="C00000"/>
                </a:solidFill>
                <a:effectLst/>
              </a:rPr>
              <a:t> </a:t>
            </a:r>
            <a:r>
              <a:rPr lang="en-US" sz="2200" dirty="0">
                <a:solidFill>
                  <a:srgbClr val="C00000"/>
                </a:solidFill>
                <a:effectLst/>
              </a:rPr>
              <a:t>“For this reason I say to you, </a:t>
            </a:r>
            <a:r>
              <a:rPr lang="en-US" sz="2200" b="1" dirty="0">
                <a:solidFill>
                  <a:srgbClr val="C00000"/>
                </a:solidFill>
                <a:effectLst/>
                <a:highlight>
                  <a:srgbClr val="FFFF00"/>
                </a:highlight>
              </a:rPr>
              <a:t>do not be worried </a:t>
            </a:r>
            <a:r>
              <a:rPr lang="en-US" sz="2200" dirty="0">
                <a:solidFill>
                  <a:srgbClr val="C00000"/>
                </a:solidFill>
                <a:effectLst/>
              </a:rPr>
              <a:t>about your life, </a:t>
            </a:r>
            <a:r>
              <a:rPr lang="en-US" sz="2200" i="1" dirty="0">
                <a:solidFill>
                  <a:srgbClr val="C00000"/>
                </a:solidFill>
                <a:effectLst/>
              </a:rPr>
              <a:t>as to</a:t>
            </a:r>
            <a:r>
              <a:rPr lang="en-US" sz="2200" dirty="0">
                <a:solidFill>
                  <a:srgbClr val="C00000"/>
                </a:solidFill>
                <a:effectLst/>
              </a:rPr>
              <a:t> what you will eat or what you will drink; nor for your body, </a:t>
            </a:r>
            <a:r>
              <a:rPr lang="en-US" sz="2200" i="1" dirty="0">
                <a:solidFill>
                  <a:srgbClr val="C00000"/>
                </a:solidFill>
                <a:effectLst/>
              </a:rPr>
              <a:t>as to</a:t>
            </a:r>
            <a:r>
              <a:rPr lang="en-US" sz="2200" dirty="0">
                <a:solidFill>
                  <a:srgbClr val="C00000"/>
                </a:solidFill>
                <a:effectLst/>
              </a:rPr>
              <a:t> what you will put on. Is not life more than food, and the body more than clothing? </a:t>
            </a:r>
            <a:r>
              <a:rPr lang="en-US" sz="2200" u="none" strike="noStrike" baseline="30000" dirty="0">
                <a:solidFill>
                  <a:srgbClr val="C00000"/>
                </a:solidFill>
                <a:effectLst/>
              </a:rPr>
              <a:t>26</a:t>
            </a:r>
            <a:r>
              <a:rPr lang="en-US" sz="2200" u="none" strike="noStrike" dirty="0">
                <a:solidFill>
                  <a:srgbClr val="C00000"/>
                </a:solidFill>
                <a:effectLst/>
              </a:rPr>
              <a:t> </a:t>
            </a:r>
            <a:r>
              <a:rPr lang="en-US" sz="2200" dirty="0">
                <a:solidFill>
                  <a:srgbClr val="C00000"/>
                </a:solidFill>
                <a:effectLst/>
              </a:rPr>
              <a:t>“Look at the birds of the air, that they do not sow, nor reap nor gather into barns, and </a:t>
            </a:r>
            <a:r>
              <a:rPr lang="en-US" sz="2200" i="1" dirty="0">
                <a:solidFill>
                  <a:srgbClr val="C00000"/>
                </a:solidFill>
                <a:effectLst/>
              </a:rPr>
              <a:t>yet</a:t>
            </a:r>
            <a:r>
              <a:rPr lang="en-US" sz="2200" dirty="0">
                <a:solidFill>
                  <a:srgbClr val="C00000"/>
                </a:solidFill>
                <a:effectLst/>
              </a:rPr>
              <a:t> your heavenly Father feeds them. Are you not worth much more than they? </a:t>
            </a:r>
            <a:r>
              <a:rPr lang="en-US" sz="2200" u="none" strike="noStrike" baseline="30000" dirty="0">
                <a:solidFill>
                  <a:srgbClr val="C00000"/>
                </a:solidFill>
                <a:effectLst/>
              </a:rPr>
              <a:t>27</a:t>
            </a:r>
            <a:r>
              <a:rPr lang="en-US" sz="2200" u="none" strike="noStrike" dirty="0">
                <a:solidFill>
                  <a:srgbClr val="C00000"/>
                </a:solidFill>
                <a:effectLst/>
              </a:rPr>
              <a:t> </a:t>
            </a:r>
            <a:r>
              <a:rPr lang="en-US" sz="2200" dirty="0">
                <a:solidFill>
                  <a:srgbClr val="C00000"/>
                </a:solidFill>
                <a:effectLst/>
              </a:rPr>
              <a:t>“And who of you by being worried can add a </a:t>
            </a:r>
            <a:r>
              <a:rPr lang="en-US" sz="2200" i="1" dirty="0">
                <a:solidFill>
                  <a:srgbClr val="C00000"/>
                </a:solidFill>
                <a:effectLst/>
              </a:rPr>
              <a:t>single</a:t>
            </a:r>
            <a:r>
              <a:rPr lang="en-US" sz="2200" dirty="0">
                <a:solidFill>
                  <a:srgbClr val="C00000"/>
                </a:solidFill>
                <a:effectLst/>
              </a:rPr>
              <a:t> hour to his life? </a:t>
            </a:r>
            <a:r>
              <a:rPr lang="en-US" sz="2200" u="none" strike="noStrike" baseline="30000" dirty="0">
                <a:solidFill>
                  <a:srgbClr val="C00000"/>
                </a:solidFill>
                <a:effectLst/>
              </a:rPr>
              <a:t>28</a:t>
            </a:r>
            <a:r>
              <a:rPr lang="en-US" sz="2200" u="none" strike="noStrike" dirty="0">
                <a:solidFill>
                  <a:srgbClr val="C00000"/>
                </a:solidFill>
                <a:effectLst/>
              </a:rPr>
              <a:t> </a:t>
            </a:r>
            <a:r>
              <a:rPr lang="en-US" sz="2200" dirty="0">
                <a:solidFill>
                  <a:srgbClr val="C00000"/>
                </a:solidFill>
                <a:effectLst/>
              </a:rPr>
              <a:t>“And why are you worried about clothing? Observe how the lilies of the field grow; they do not toil nor do they spin, </a:t>
            </a:r>
            <a:r>
              <a:rPr lang="en-US" sz="2200" u="none" strike="noStrike" baseline="30000" dirty="0">
                <a:solidFill>
                  <a:srgbClr val="C00000"/>
                </a:solidFill>
                <a:effectLst/>
              </a:rPr>
              <a:t>29</a:t>
            </a:r>
            <a:r>
              <a:rPr lang="en-US" sz="2200" u="none" strike="noStrike" dirty="0">
                <a:solidFill>
                  <a:srgbClr val="C00000"/>
                </a:solidFill>
                <a:effectLst/>
              </a:rPr>
              <a:t> </a:t>
            </a:r>
            <a:r>
              <a:rPr lang="en-US" sz="2200" dirty="0">
                <a:solidFill>
                  <a:srgbClr val="C00000"/>
                </a:solidFill>
                <a:effectLst/>
              </a:rPr>
              <a:t>yet I say to you that not even Solomon in all his glory clothed himself like one of these. </a:t>
            </a:r>
            <a:r>
              <a:rPr lang="en-US" sz="2200" u="none" strike="noStrike" baseline="30000" dirty="0">
                <a:solidFill>
                  <a:srgbClr val="C00000"/>
                </a:solidFill>
                <a:effectLst/>
              </a:rPr>
              <a:t>30</a:t>
            </a:r>
            <a:r>
              <a:rPr lang="en-US" sz="2200" u="none" strike="noStrike" dirty="0">
                <a:solidFill>
                  <a:srgbClr val="C00000"/>
                </a:solidFill>
                <a:effectLst/>
              </a:rPr>
              <a:t> </a:t>
            </a:r>
            <a:r>
              <a:rPr lang="en-US" sz="2200" dirty="0">
                <a:solidFill>
                  <a:srgbClr val="C00000"/>
                </a:solidFill>
                <a:effectLst/>
              </a:rPr>
              <a:t>“But if God so clothes the grass of the field, which is </a:t>
            </a:r>
            <a:r>
              <a:rPr lang="en-US" sz="2200" i="1" dirty="0">
                <a:solidFill>
                  <a:srgbClr val="C00000"/>
                </a:solidFill>
                <a:effectLst/>
              </a:rPr>
              <a:t>alive</a:t>
            </a:r>
            <a:r>
              <a:rPr lang="en-US" sz="2200" dirty="0">
                <a:solidFill>
                  <a:srgbClr val="C00000"/>
                </a:solidFill>
                <a:effectLst/>
              </a:rPr>
              <a:t> today and tomorrow is thrown into the furnace, </a:t>
            </a:r>
            <a:r>
              <a:rPr lang="en-US" sz="2200" i="1" dirty="0">
                <a:solidFill>
                  <a:srgbClr val="C00000"/>
                </a:solidFill>
                <a:effectLst/>
              </a:rPr>
              <a:t>will He</a:t>
            </a:r>
            <a:r>
              <a:rPr lang="en-US" sz="2200" dirty="0">
                <a:solidFill>
                  <a:srgbClr val="C00000"/>
                </a:solidFill>
                <a:effectLst/>
              </a:rPr>
              <a:t> not much more </a:t>
            </a:r>
            <a:r>
              <a:rPr lang="en-US" sz="2200" i="1" dirty="0">
                <a:solidFill>
                  <a:srgbClr val="C00000"/>
                </a:solidFill>
                <a:effectLst/>
              </a:rPr>
              <a:t>clothe</a:t>
            </a:r>
            <a:r>
              <a:rPr lang="en-US" sz="2200" dirty="0">
                <a:solidFill>
                  <a:srgbClr val="C00000"/>
                </a:solidFill>
                <a:effectLst/>
              </a:rPr>
              <a:t> you? You of little faith! </a:t>
            </a:r>
            <a:r>
              <a:rPr lang="en-US" sz="2200" u="none" strike="noStrike" baseline="30000" dirty="0">
                <a:solidFill>
                  <a:srgbClr val="C00000"/>
                </a:solidFill>
                <a:effectLst/>
              </a:rPr>
              <a:t>31</a:t>
            </a:r>
            <a:r>
              <a:rPr lang="en-US" sz="2200" u="none" strike="noStrike" dirty="0">
                <a:solidFill>
                  <a:srgbClr val="C00000"/>
                </a:solidFill>
                <a:effectLst/>
              </a:rPr>
              <a:t> </a:t>
            </a:r>
            <a:r>
              <a:rPr lang="en-US" sz="2200" dirty="0">
                <a:solidFill>
                  <a:srgbClr val="C00000"/>
                </a:solidFill>
                <a:effectLst/>
              </a:rPr>
              <a:t>“</a:t>
            </a:r>
            <a:r>
              <a:rPr lang="en-US" sz="2200" b="1" dirty="0">
                <a:solidFill>
                  <a:srgbClr val="C00000"/>
                </a:solidFill>
                <a:highlight>
                  <a:srgbClr val="FFFF00"/>
                </a:highlight>
              </a:rPr>
              <a:t>Do not worry</a:t>
            </a:r>
            <a:r>
              <a:rPr lang="en-US" sz="2200" dirty="0">
                <a:solidFill>
                  <a:srgbClr val="C00000"/>
                </a:solidFill>
                <a:effectLst/>
              </a:rPr>
              <a:t> then, saying, ‘What will we eat?’ or ‘What will we drink?’ or ‘What will we wear for clothing?’ </a:t>
            </a:r>
            <a:r>
              <a:rPr lang="en-US" sz="2200" u="none" strike="noStrike" baseline="30000" dirty="0">
                <a:solidFill>
                  <a:srgbClr val="C00000"/>
                </a:solidFill>
                <a:effectLst/>
              </a:rPr>
              <a:t>32</a:t>
            </a:r>
            <a:r>
              <a:rPr lang="en-US" sz="2200" u="none" strike="noStrike" dirty="0">
                <a:solidFill>
                  <a:srgbClr val="C00000"/>
                </a:solidFill>
                <a:effectLst/>
              </a:rPr>
              <a:t> </a:t>
            </a:r>
            <a:r>
              <a:rPr lang="en-US" sz="2200" dirty="0">
                <a:solidFill>
                  <a:srgbClr val="C00000"/>
                </a:solidFill>
                <a:effectLst/>
              </a:rPr>
              <a:t>“For the Gentiles eagerly seek all these things; for your heavenly Father knows that you need all these things. </a:t>
            </a:r>
            <a:r>
              <a:rPr lang="en-US" sz="2200" u="none" strike="noStrike" baseline="30000" dirty="0">
                <a:solidFill>
                  <a:srgbClr val="C00000"/>
                </a:solidFill>
                <a:effectLst/>
              </a:rPr>
              <a:t>33</a:t>
            </a:r>
            <a:r>
              <a:rPr lang="en-US" sz="2200" u="none" strike="noStrike" dirty="0">
                <a:solidFill>
                  <a:srgbClr val="C00000"/>
                </a:solidFill>
                <a:effectLst/>
              </a:rPr>
              <a:t> </a:t>
            </a:r>
            <a:r>
              <a:rPr lang="en-US" sz="2200" dirty="0">
                <a:solidFill>
                  <a:srgbClr val="C00000"/>
                </a:solidFill>
                <a:effectLst/>
              </a:rPr>
              <a:t>“But seek first His kingdom and His righteousness, and all these things will be added to you. </a:t>
            </a:r>
            <a:r>
              <a:rPr lang="en-US" sz="2200" u="none" strike="noStrike" baseline="30000" dirty="0">
                <a:solidFill>
                  <a:srgbClr val="C00000"/>
                </a:solidFill>
                <a:effectLst/>
              </a:rPr>
              <a:t>34</a:t>
            </a:r>
            <a:r>
              <a:rPr lang="en-US" sz="2200" u="none" strike="noStrike" dirty="0">
                <a:solidFill>
                  <a:srgbClr val="C00000"/>
                </a:solidFill>
                <a:effectLst/>
              </a:rPr>
              <a:t> </a:t>
            </a:r>
            <a:r>
              <a:rPr lang="en-US" sz="2200" dirty="0">
                <a:solidFill>
                  <a:srgbClr val="C00000"/>
                </a:solidFill>
                <a:effectLst/>
              </a:rPr>
              <a:t>“So </a:t>
            </a:r>
            <a:r>
              <a:rPr lang="en-US" sz="2200" b="1" dirty="0">
                <a:solidFill>
                  <a:srgbClr val="C00000"/>
                </a:solidFill>
                <a:highlight>
                  <a:srgbClr val="FFFF00"/>
                </a:highlight>
              </a:rPr>
              <a:t>do not worry </a:t>
            </a:r>
            <a:r>
              <a:rPr lang="en-US" sz="2200" dirty="0">
                <a:solidFill>
                  <a:srgbClr val="C00000"/>
                </a:solidFill>
                <a:effectLst/>
              </a:rPr>
              <a:t>about tomorrow; for tomorrow will care for itself. Each day has enough trouble of its own. </a:t>
            </a:r>
          </a:p>
        </p:txBody>
      </p:sp>
    </p:spTree>
    <p:extLst>
      <p:ext uri="{BB962C8B-B14F-4D97-AF65-F5344CB8AC3E}">
        <p14:creationId xmlns:p14="http://schemas.microsoft.com/office/powerpoint/2010/main" val="1048046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524000" y="685800"/>
            <a:ext cx="9144000" cy="762000"/>
          </a:xfrm>
        </p:spPr>
        <p:txBody>
          <a:bodyPr/>
          <a:lstStyle/>
          <a:p>
            <a:pPr algn="ctr" eaLnBrk="1" hangingPunct="1"/>
            <a:r>
              <a:rPr lang="en-US" altLang="en-US" sz="3600" b="1" dirty="0">
                <a:solidFill>
                  <a:srgbClr val="C00000"/>
                </a:solidFill>
                <a:latin typeface="+mn-lt"/>
              </a:rPr>
              <a:t>OUR PURPOSE, AIM AND OBJECTIVE</a:t>
            </a:r>
          </a:p>
        </p:txBody>
      </p:sp>
      <p:sp>
        <p:nvSpPr>
          <p:cNvPr id="10243" name="Content Placeholder 2"/>
          <p:cNvSpPr>
            <a:spLocks noGrp="1"/>
          </p:cNvSpPr>
          <p:nvPr>
            <p:ph idx="1"/>
          </p:nvPr>
        </p:nvSpPr>
        <p:spPr>
          <a:xfrm>
            <a:off x="3810000" y="2247900"/>
            <a:ext cx="7772400" cy="2362200"/>
          </a:xfrm>
        </p:spPr>
        <p:txBody>
          <a:bodyPr>
            <a:noAutofit/>
          </a:bodyPr>
          <a:lstStyle/>
          <a:p>
            <a:pPr marL="0" indent="0" algn="just" eaLnBrk="1" hangingPunct="1">
              <a:lnSpc>
                <a:spcPct val="100000"/>
              </a:lnSpc>
              <a:spcBef>
                <a:spcPts val="600"/>
              </a:spcBef>
              <a:spcAft>
                <a:spcPts val="600"/>
              </a:spcAft>
              <a:buNone/>
            </a:pPr>
            <a:r>
              <a:rPr lang="en-US" altLang="en-US" sz="3200" b="1" dirty="0">
                <a:cs typeface="Calibri" panose="020F0502020204030204" pitchFamily="34" charset="0"/>
              </a:rPr>
              <a:t>…is to Compare and Contrast </a:t>
            </a:r>
            <a:r>
              <a:rPr lang="en-US" altLang="en-US" sz="3200" b="1" dirty="0">
                <a:solidFill>
                  <a:srgbClr val="0000CC"/>
                </a:solidFill>
              </a:rPr>
              <a:t>Law</a:t>
            </a:r>
            <a:r>
              <a:rPr lang="en-US" altLang="en-US" sz="3200" b="1" dirty="0">
                <a:cs typeface="Calibri" panose="020F0502020204030204" pitchFamily="34" charset="0"/>
              </a:rPr>
              <a:t> and </a:t>
            </a:r>
            <a:r>
              <a:rPr lang="en-US" altLang="en-US" sz="3200" b="1" dirty="0">
                <a:solidFill>
                  <a:srgbClr val="C00000"/>
                </a:solidFill>
                <a:cs typeface="Calibri" panose="020F0502020204030204" pitchFamily="34" charset="0"/>
              </a:rPr>
              <a:t>Grace</a:t>
            </a:r>
            <a:r>
              <a:rPr lang="en-US" altLang="en-US" sz="3200" b="1" dirty="0">
                <a:cs typeface="Calibri" panose="020F0502020204030204" pitchFamily="34" charset="0"/>
              </a:rPr>
              <a:t> so as to properly understand these two important themes and </a:t>
            </a:r>
            <a:r>
              <a:rPr lang="en-US" altLang="en-US" sz="3200" b="1" i="1" dirty="0">
                <a:solidFill>
                  <a:srgbClr val="008000"/>
                </a:solidFill>
                <a:cs typeface="Calibri" panose="020F0502020204030204" pitchFamily="34" charset="0"/>
              </a:rPr>
              <a:t>how they are related to the life of the New Testament Believer</a:t>
            </a:r>
            <a:r>
              <a:rPr lang="en-US" altLang="en-US" sz="3200" b="1" dirty="0">
                <a:cs typeface="Calibri" panose="020F0502020204030204" pitchFamily="34" charset="0"/>
              </a:rPr>
              <a:t>.</a:t>
            </a:r>
          </a:p>
        </p:txBody>
      </p:sp>
      <p:pic>
        <p:nvPicPr>
          <p:cNvPr id="890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2057400"/>
            <a:ext cx="2743201"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245" name="Text Box 4"/>
          <p:cNvSpPr txBox="1">
            <a:spLocks noChangeArrowheads="1"/>
          </p:cNvSpPr>
          <p:nvPr/>
        </p:nvSpPr>
        <p:spPr bwMode="auto">
          <a:xfrm>
            <a:off x="1524000" y="239714"/>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a:t>
            </a:r>
          </a:p>
        </p:txBody>
      </p:sp>
    </p:spTree>
    <p:extLst>
      <p:ext uri="{BB962C8B-B14F-4D97-AF65-F5344CB8AC3E}">
        <p14:creationId xmlns:p14="http://schemas.microsoft.com/office/powerpoint/2010/main" val="3880206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a:extLst>
              <a:ext uri="{FF2B5EF4-FFF2-40B4-BE49-F238E27FC236}">
                <a16:creationId xmlns:a16="http://schemas.microsoft.com/office/drawing/2014/main" id="{F5DD3728-3FAE-6435-DAB5-6A39D26EADED}"/>
              </a:ext>
            </a:extLst>
          </p:cNvPr>
          <p:cNvSpPr txBox="1">
            <a:spLocks noChangeArrowheads="1"/>
          </p:cNvSpPr>
          <p:nvPr/>
        </p:nvSpPr>
        <p:spPr bwMode="auto">
          <a:xfrm>
            <a:off x="2209800" y="11668"/>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10" name="Rectangle 2">
            <a:extLst>
              <a:ext uri="{FF2B5EF4-FFF2-40B4-BE49-F238E27FC236}">
                <a16:creationId xmlns:a16="http://schemas.microsoft.com/office/drawing/2014/main" id="{23E43449-28F2-2F5A-6C20-87B89C38413F}"/>
              </a:ext>
            </a:extLst>
          </p:cNvPr>
          <p:cNvSpPr>
            <a:spLocks noGrp="1" noChangeArrowheads="1"/>
          </p:cNvSpPr>
          <p:nvPr>
            <p:ph type="title"/>
          </p:nvPr>
        </p:nvSpPr>
        <p:spPr>
          <a:xfrm>
            <a:off x="2209800" y="685800"/>
            <a:ext cx="7772400" cy="914400"/>
          </a:xfrm>
        </p:spPr>
        <p:txBody>
          <a:bodyPr>
            <a:normAutofit fontScale="90000"/>
          </a:bodyPr>
          <a:lstStyle/>
          <a:p>
            <a:pPr algn="ctr">
              <a:lnSpc>
                <a:spcPct val="100000"/>
              </a:lnSpc>
            </a:pPr>
            <a:r>
              <a:rPr lang="en-US" altLang="en-US" sz="3600" b="1" dirty="0">
                <a:solidFill>
                  <a:srgbClr val="0000CC"/>
                </a:solidFill>
                <a:latin typeface="Calibri" panose="020F0502020204030204" pitchFamily="34" charset="0"/>
                <a:ea typeface="+mn-ea"/>
                <a:cs typeface="Calibri" panose="020F0502020204030204" pitchFamily="34" charset="0"/>
              </a:rPr>
              <a:t>Don’t worry about it! </a:t>
            </a:r>
            <a:br>
              <a:rPr lang="en-US" altLang="en-US" sz="3600" dirty="0">
                <a:solidFill>
                  <a:schemeClr val="tx1"/>
                </a:solidFill>
              </a:rPr>
            </a:br>
            <a:r>
              <a:rPr lang="en-US" altLang="en-US" sz="2700" b="1" dirty="0">
                <a:solidFill>
                  <a:srgbClr val="0000CC"/>
                </a:solidFill>
                <a:latin typeface="Calibri" panose="020F0502020204030204" pitchFamily="34" charset="0"/>
                <a:ea typeface="+mn-ea"/>
                <a:cs typeface="Calibri" panose="020F0502020204030204" pitchFamily="34" charset="0"/>
              </a:rPr>
              <a:t>Matthew 6:25-34</a:t>
            </a:r>
            <a:endParaRPr lang="en-US" altLang="en-US" sz="2400" b="1" dirty="0">
              <a:solidFill>
                <a:srgbClr val="0000CC"/>
              </a:solidFill>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6D7A9F25-C5D9-08B9-AF77-ABC78C8CA6C9}"/>
              </a:ext>
            </a:extLst>
          </p:cNvPr>
          <p:cNvPicPr>
            <a:picLocks noChangeAspect="1"/>
          </p:cNvPicPr>
          <p:nvPr/>
        </p:nvPicPr>
        <p:blipFill>
          <a:blip r:embed="rId3"/>
          <a:stretch>
            <a:fillRect/>
          </a:stretch>
        </p:blipFill>
        <p:spPr>
          <a:xfrm>
            <a:off x="2349683" y="3474480"/>
            <a:ext cx="7492633" cy="2773920"/>
          </a:xfrm>
          <a:prstGeom prst="rect">
            <a:avLst/>
          </a:prstGeom>
        </p:spPr>
      </p:pic>
      <p:sp>
        <p:nvSpPr>
          <p:cNvPr id="12" name="Rectangle 3">
            <a:extLst>
              <a:ext uri="{FF2B5EF4-FFF2-40B4-BE49-F238E27FC236}">
                <a16:creationId xmlns:a16="http://schemas.microsoft.com/office/drawing/2014/main" id="{5E6CFD69-FFD7-7C20-8EAE-E82AB6F6C613}"/>
              </a:ext>
            </a:extLst>
          </p:cNvPr>
          <p:cNvSpPr txBox="1">
            <a:spLocks noChangeArrowheads="1"/>
          </p:cNvSpPr>
          <p:nvPr/>
        </p:nvSpPr>
        <p:spPr>
          <a:xfrm>
            <a:off x="609600" y="1828800"/>
            <a:ext cx="10972800" cy="13408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lnSpc>
                <a:spcPct val="100000"/>
              </a:lnSpc>
            </a:pPr>
            <a:r>
              <a:rPr lang="en-US" dirty="0">
                <a:effectLst/>
                <a:ea typeface="Calibri" panose="020F0502020204030204" pitchFamily="34" charset="0"/>
                <a:cs typeface="Times New Roman" panose="02020603050405020304" pitchFamily="18" charset="0"/>
              </a:rPr>
              <a:t>In between His </a:t>
            </a:r>
            <a:r>
              <a:rPr lang="en-US" b="1" i="1" dirty="0">
                <a:solidFill>
                  <a:srgbClr val="0000CC"/>
                </a:solidFill>
                <a:effectLst/>
                <a:ea typeface="Calibri" panose="020F0502020204030204" pitchFamily="34" charset="0"/>
                <a:cs typeface="Times New Roman" panose="02020603050405020304" pitchFamily="18" charset="0"/>
              </a:rPr>
              <a:t>‘</a:t>
            </a:r>
            <a:r>
              <a:rPr lang="en-US" b="1" i="1" u="sng" dirty="0">
                <a:solidFill>
                  <a:srgbClr val="0000CC"/>
                </a:solidFill>
                <a:effectLst/>
                <a:ea typeface="Calibri" panose="020F0502020204030204" pitchFamily="34" charset="0"/>
                <a:cs typeface="Times New Roman" panose="02020603050405020304" pitchFamily="18" charset="0"/>
              </a:rPr>
              <a:t>do not worry</a:t>
            </a:r>
            <a:r>
              <a:rPr lang="en-US" b="1" i="1" dirty="0">
                <a:solidFill>
                  <a:srgbClr val="0000CC"/>
                </a:solidFill>
                <a:effectLst/>
                <a:ea typeface="Calibri" panose="020F0502020204030204" pitchFamily="34" charset="0"/>
                <a:cs typeface="Times New Roman" panose="02020603050405020304" pitchFamily="18" charset="0"/>
              </a:rPr>
              <a:t>’</a:t>
            </a:r>
            <a:r>
              <a:rPr lang="en-US" dirty="0">
                <a:effectLst/>
                <a:ea typeface="Calibri" panose="020F0502020204030204" pitchFamily="34" charset="0"/>
                <a:cs typeface="Times New Roman" panose="02020603050405020304" pitchFamily="18" charset="0"/>
              </a:rPr>
              <a:t> commands, Jesus sandwiches the phrase, </a:t>
            </a:r>
            <a:r>
              <a:rPr lang="en-US" b="1" i="1" dirty="0">
                <a:solidFill>
                  <a:srgbClr val="0000CC"/>
                </a:solidFill>
                <a:effectLst/>
                <a:ea typeface="Calibri" panose="020F0502020204030204" pitchFamily="34" charset="0"/>
                <a:cs typeface="Times New Roman" panose="02020603050405020304" pitchFamily="18" charset="0"/>
              </a:rPr>
              <a:t>‘</a:t>
            </a:r>
            <a:r>
              <a:rPr lang="en-US" b="1" i="1" u="sng" dirty="0">
                <a:solidFill>
                  <a:srgbClr val="0000CC"/>
                </a:solidFill>
                <a:effectLst/>
                <a:ea typeface="Calibri" panose="020F0502020204030204" pitchFamily="34" charset="0"/>
                <a:cs typeface="Times New Roman" panose="02020603050405020304" pitchFamily="18" charset="0"/>
              </a:rPr>
              <a:t>your heavenly Father</a:t>
            </a:r>
            <a:r>
              <a:rPr lang="en-US" b="1" i="1" dirty="0">
                <a:solidFill>
                  <a:srgbClr val="0000CC"/>
                </a:solidFill>
                <a:effectLst/>
                <a:ea typeface="Calibri" panose="020F0502020204030204" pitchFamily="34" charset="0"/>
                <a:cs typeface="Times New Roman" panose="02020603050405020304" pitchFamily="18" charset="0"/>
              </a:rPr>
              <a:t>’</a:t>
            </a:r>
            <a:r>
              <a:rPr lang="en-US" dirty="0">
                <a:effectLst/>
                <a:ea typeface="Calibri" panose="020F0502020204030204" pitchFamily="34" charset="0"/>
                <a:cs typeface="Times New Roman" panose="02020603050405020304" pitchFamily="18" charset="0"/>
              </a:rPr>
              <a:t>, and </a:t>
            </a:r>
            <a:r>
              <a:rPr lang="en-US" altLang="en-US" dirty="0"/>
              <a:t>explains why not to worry’ addressing </a:t>
            </a:r>
            <a:r>
              <a:rPr lang="en-US" altLang="en-US" b="1" dirty="0">
                <a:solidFill>
                  <a:srgbClr val="0000CC"/>
                </a:solidFill>
              </a:rPr>
              <a:t>the central focus of their worry.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2200" b="1" dirty="0">
                <a:solidFill>
                  <a:srgbClr val="0000CC"/>
                </a:solidFill>
              </a:rPr>
              <a:t>Matthew 6:</a:t>
            </a:r>
            <a:r>
              <a:rPr lang="en-US" altLang="en-US" sz="2200" b="1" dirty="0">
                <a:solidFill>
                  <a:srgbClr val="0000CC"/>
                </a:solidFill>
              </a:rPr>
              <a:t>25-34 </a:t>
            </a:r>
            <a:endParaRPr lang="en-US" sz="2200" b="1" dirty="0">
              <a:solidFill>
                <a:srgbClr val="0000CC"/>
              </a:solidFill>
            </a:endParaRPr>
          </a:p>
          <a:p>
            <a:pPr marL="0" marR="0" indent="0" algn="just">
              <a:lnSpc>
                <a:spcPct val="100000"/>
              </a:lnSpc>
              <a:spcBef>
                <a:spcPts val="0"/>
              </a:spcBef>
              <a:spcAft>
                <a:spcPts val="1000"/>
              </a:spcAft>
              <a:buNone/>
            </a:pPr>
            <a:r>
              <a:rPr lang="en-US" sz="2200" u="none" strike="noStrike" baseline="30000" dirty="0">
                <a:solidFill>
                  <a:srgbClr val="C00000"/>
                </a:solidFill>
                <a:effectLst/>
              </a:rPr>
              <a:t>25</a:t>
            </a:r>
            <a:r>
              <a:rPr lang="en-US" sz="2200" u="none" strike="noStrike" dirty="0">
                <a:solidFill>
                  <a:srgbClr val="C00000"/>
                </a:solidFill>
                <a:effectLst/>
              </a:rPr>
              <a:t> </a:t>
            </a:r>
            <a:r>
              <a:rPr lang="en-US" sz="2200" dirty="0">
                <a:solidFill>
                  <a:srgbClr val="C00000"/>
                </a:solidFill>
                <a:effectLst/>
              </a:rPr>
              <a:t>“For this reason I say to you, </a:t>
            </a:r>
            <a:r>
              <a:rPr lang="en-US" sz="2200" b="1" dirty="0">
                <a:solidFill>
                  <a:srgbClr val="C00000"/>
                </a:solidFill>
                <a:effectLst/>
                <a:highlight>
                  <a:srgbClr val="FFFF00"/>
                </a:highlight>
              </a:rPr>
              <a:t>do not be worried </a:t>
            </a:r>
            <a:r>
              <a:rPr lang="en-US" sz="2200" dirty="0">
                <a:solidFill>
                  <a:srgbClr val="C00000"/>
                </a:solidFill>
                <a:effectLst/>
              </a:rPr>
              <a:t>about your life, </a:t>
            </a:r>
            <a:r>
              <a:rPr lang="en-US" sz="2200" i="1" dirty="0">
                <a:solidFill>
                  <a:srgbClr val="C00000"/>
                </a:solidFill>
                <a:effectLst/>
              </a:rPr>
              <a:t>as to</a:t>
            </a:r>
            <a:r>
              <a:rPr lang="en-US" sz="2200" dirty="0">
                <a:solidFill>
                  <a:srgbClr val="C00000"/>
                </a:solidFill>
                <a:effectLst/>
              </a:rPr>
              <a:t> what you will eat or what you will drink; nor for your body, </a:t>
            </a:r>
            <a:r>
              <a:rPr lang="en-US" sz="2200" i="1" dirty="0">
                <a:solidFill>
                  <a:srgbClr val="C00000"/>
                </a:solidFill>
                <a:effectLst/>
              </a:rPr>
              <a:t>as to</a:t>
            </a:r>
            <a:r>
              <a:rPr lang="en-US" sz="2200" dirty="0">
                <a:solidFill>
                  <a:srgbClr val="C00000"/>
                </a:solidFill>
                <a:effectLst/>
              </a:rPr>
              <a:t> what you will put on. Is not life more than food, and the body more than clothing? </a:t>
            </a:r>
            <a:r>
              <a:rPr lang="en-US" sz="2200" u="none" strike="noStrike" baseline="30000" dirty="0">
                <a:solidFill>
                  <a:srgbClr val="C00000"/>
                </a:solidFill>
                <a:effectLst/>
              </a:rPr>
              <a:t>26</a:t>
            </a:r>
            <a:r>
              <a:rPr lang="en-US" sz="2200" u="none" strike="noStrike" dirty="0">
                <a:solidFill>
                  <a:srgbClr val="C00000"/>
                </a:solidFill>
                <a:effectLst/>
              </a:rPr>
              <a:t> </a:t>
            </a:r>
            <a:r>
              <a:rPr lang="en-US" sz="2200" dirty="0">
                <a:solidFill>
                  <a:srgbClr val="C00000"/>
                </a:solidFill>
                <a:effectLst/>
              </a:rPr>
              <a:t>“Look at the birds of the air, that they do not sow, nor reap nor gather into barns, and </a:t>
            </a:r>
            <a:r>
              <a:rPr lang="en-US" sz="2200" i="1" dirty="0">
                <a:solidFill>
                  <a:srgbClr val="C00000"/>
                </a:solidFill>
                <a:effectLst/>
              </a:rPr>
              <a:t>yet</a:t>
            </a:r>
            <a:r>
              <a:rPr lang="en-US" sz="2200" dirty="0">
                <a:solidFill>
                  <a:srgbClr val="C00000"/>
                </a:solidFill>
                <a:effectLst/>
              </a:rPr>
              <a:t> </a:t>
            </a:r>
            <a:r>
              <a:rPr lang="en-US" sz="2200" b="1" dirty="0">
                <a:solidFill>
                  <a:srgbClr val="C00000"/>
                </a:solidFill>
                <a:highlight>
                  <a:srgbClr val="FFFF00"/>
                </a:highlight>
              </a:rPr>
              <a:t>your heavenly Father </a:t>
            </a:r>
            <a:r>
              <a:rPr lang="en-US" sz="2200" dirty="0">
                <a:solidFill>
                  <a:srgbClr val="C00000"/>
                </a:solidFill>
                <a:effectLst/>
              </a:rPr>
              <a:t>feeds them. Are you not worth much more than they? </a:t>
            </a:r>
            <a:r>
              <a:rPr lang="en-US" sz="2200" u="none" strike="noStrike" baseline="30000" dirty="0">
                <a:solidFill>
                  <a:srgbClr val="C00000"/>
                </a:solidFill>
                <a:effectLst/>
              </a:rPr>
              <a:t>27</a:t>
            </a:r>
            <a:r>
              <a:rPr lang="en-US" sz="2200" u="none" strike="noStrike" dirty="0">
                <a:solidFill>
                  <a:srgbClr val="C00000"/>
                </a:solidFill>
                <a:effectLst/>
              </a:rPr>
              <a:t> </a:t>
            </a:r>
            <a:r>
              <a:rPr lang="en-US" sz="2200" dirty="0">
                <a:solidFill>
                  <a:srgbClr val="C00000"/>
                </a:solidFill>
                <a:effectLst/>
              </a:rPr>
              <a:t>“And who of you by being worried can add a </a:t>
            </a:r>
            <a:r>
              <a:rPr lang="en-US" sz="2200" i="1" dirty="0">
                <a:solidFill>
                  <a:srgbClr val="C00000"/>
                </a:solidFill>
                <a:effectLst/>
              </a:rPr>
              <a:t>single</a:t>
            </a:r>
            <a:r>
              <a:rPr lang="en-US" sz="2200" dirty="0">
                <a:solidFill>
                  <a:srgbClr val="C00000"/>
                </a:solidFill>
                <a:effectLst/>
              </a:rPr>
              <a:t> hour to his life? </a:t>
            </a:r>
            <a:r>
              <a:rPr lang="en-US" sz="2200" u="none" strike="noStrike" baseline="30000" dirty="0">
                <a:solidFill>
                  <a:srgbClr val="C00000"/>
                </a:solidFill>
                <a:effectLst/>
              </a:rPr>
              <a:t>28</a:t>
            </a:r>
            <a:r>
              <a:rPr lang="en-US" sz="2200" u="none" strike="noStrike" dirty="0">
                <a:solidFill>
                  <a:srgbClr val="C00000"/>
                </a:solidFill>
                <a:effectLst/>
              </a:rPr>
              <a:t> </a:t>
            </a:r>
            <a:r>
              <a:rPr lang="en-US" sz="2200" dirty="0">
                <a:solidFill>
                  <a:srgbClr val="C00000"/>
                </a:solidFill>
                <a:effectLst/>
              </a:rPr>
              <a:t>“And why are you worried about clothing? Observe how the lilies of the field grow; they do not toil nor do they spin, </a:t>
            </a:r>
            <a:r>
              <a:rPr lang="en-US" sz="2200" u="none" strike="noStrike" baseline="30000" dirty="0">
                <a:solidFill>
                  <a:srgbClr val="C00000"/>
                </a:solidFill>
                <a:effectLst/>
              </a:rPr>
              <a:t>29</a:t>
            </a:r>
            <a:r>
              <a:rPr lang="en-US" sz="2200" u="none" strike="noStrike" dirty="0">
                <a:solidFill>
                  <a:srgbClr val="C00000"/>
                </a:solidFill>
                <a:effectLst/>
              </a:rPr>
              <a:t> </a:t>
            </a:r>
            <a:r>
              <a:rPr lang="en-US" sz="2200" dirty="0">
                <a:solidFill>
                  <a:srgbClr val="C00000"/>
                </a:solidFill>
                <a:effectLst/>
              </a:rPr>
              <a:t>yet I say to you that not even Solomon in all his glory clothed himself like one of these. </a:t>
            </a:r>
            <a:r>
              <a:rPr lang="en-US" sz="2200" u="none" strike="noStrike" baseline="30000" dirty="0">
                <a:solidFill>
                  <a:srgbClr val="C00000"/>
                </a:solidFill>
                <a:effectLst/>
              </a:rPr>
              <a:t>30</a:t>
            </a:r>
            <a:r>
              <a:rPr lang="en-US" sz="2200" u="none" strike="noStrike" dirty="0">
                <a:solidFill>
                  <a:srgbClr val="C00000"/>
                </a:solidFill>
                <a:effectLst/>
              </a:rPr>
              <a:t> </a:t>
            </a:r>
            <a:r>
              <a:rPr lang="en-US" sz="2200" dirty="0">
                <a:solidFill>
                  <a:srgbClr val="C00000"/>
                </a:solidFill>
                <a:effectLst/>
              </a:rPr>
              <a:t>“But if God so clothes the grass of the field, which is </a:t>
            </a:r>
            <a:r>
              <a:rPr lang="en-US" sz="2200" i="1" dirty="0">
                <a:solidFill>
                  <a:srgbClr val="C00000"/>
                </a:solidFill>
                <a:effectLst/>
              </a:rPr>
              <a:t>alive</a:t>
            </a:r>
            <a:r>
              <a:rPr lang="en-US" sz="2200" dirty="0">
                <a:solidFill>
                  <a:srgbClr val="C00000"/>
                </a:solidFill>
                <a:effectLst/>
              </a:rPr>
              <a:t> today and tomorrow is thrown into the furnace, </a:t>
            </a:r>
            <a:r>
              <a:rPr lang="en-US" sz="2200" i="1" dirty="0">
                <a:solidFill>
                  <a:srgbClr val="C00000"/>
                </a:solidFill>
                <a:effectLst/>
              </a:rPr>
              <a:t>will He</a:t>
            </a:r>
            <a:r>
              <a:rPr lang="en-US" sz="2200" dirty="0">
                <a:solidFill>
                  <a:srgbClr val="C00000"/>
                </a:solidFill>
                <a:effectLst/>
              </a:rPr>
              <a:t> not much more </a:t>
            </a:r>
            <a:r>
              <a:rPr lang="en-US" sz="2200" i="1" dirty="0">
                <a:solidFill>
                  <a:srgbClr val="C00000"/>
                </a:solidFill>
                <a:effectLst/>
              </a:rPr>
              <a:t>clothe</a:t>
            </a:r>
            <a:r>
              <a:rPr lang="en-US" sz="2200" dirty="0">
                <a:solidFill>
                  <a:srgbClr val="C00000"/>
                </a:solidFill>
                <a:effectLst/>
              </a:rPr>
              <a:t> you? You of little faith! </a:t>
            </a:r>
            <a:r>
              <a:rPr lang="en-US" sz="2200" u="none" strike="noStrike" baseline="30000" dirty="0">
                <a:solidFill>
                  <a:srgbClr val="C00000"/>
                </a:solidFill>
                <a:effectLst/>
              </a:rPr>
              <a:t>31</a:t>
            </a:r>
            <a:r>
              <a:rPr lang="en-US" sz="2200" u="none" strike="noStrike" dirty="0">
                <a:solidFill>
                  <a:srgbClr val="C00000"/>
                </a:solidFill>
                <a:effectLst/>
              </a:rPr>
              <a:t> </a:t>
            </a:r>
            <a:r>
              <a:rPr lang="en-US" sz="2200" dirty="0">
                <a:solidFill>
                  <a:srgbClr val="C00000"/>
                </a:solidFill>
                <a:effectLst/>
              </a:rPr>
              <a:t>“</a:t>
            </a:r>
            <a:r>
              <a:rPr lang="en-US" sz="2200" b="1" dirty="0">
                <a:solidFill>
                  <a:srgbClr val="C00000"/>
                </a:solidFill>
                <a:highlight>
                  <a:srgbClr val="FFFF00"/>
                </a:highlight>
              </a:rPr>
              <a:t>Do not worry</a:t>
            </a:r>
            <a:r>
              <a:rPr lang="en-US" sz="2200" dirty="0">
                <a:solidFill>
                  <a:srgbClr val="C00000"/>
                </a:solidFill>
                <a:effectLst/>
              </a:rPr>
              <a:t> then, saying, ‘What will we eat?’ or ‘What will we drink?’ or ‘What will we wear for clothing?’ </a:t>
            </a:r>
            <a:r>
              <a:rPr lang="en-US" sz="2200" u="none" strike="noStrike" baseline="30000" dirty="0">
                <a:solidFill>
                  <a:srgbClr val="C00000"/>
                </a:solidFill>
                <a:effectLst/>
              </a:rPr>
              <a:t>32</a:t>
            </a:r>
            <a:r>
              <a:rPr lang="en-US" sz="2200" u="none" strike="noStrike" dirty="0">
                <a:solidFill>
                  <a:srgbClr val="C00000"/>
                </a:solidFill>
                <a:effectLst/>
              </a:rPr>
              <a:t> </a:t>
            </a:r>
            <a:r>
              <a:rPr lang="en-US" sz="2200" dirty="0">
                <a:solidFill>
                  <a:srgbClr val="C00000"/>
                </a:solidFill>
                <a:effectLst/>
              </a:rPr>
              <a:t>“For the Gentiles eagerly seek all these things; for </a:t>
            </a:r>
            <a:r>
              <a:rPr lang="en-US" sz="2200" b="1" dirty="0">
                <a:solidFill>
                  <a:srgbClr val="C00000"/>
                </a:solidFill>
                <a:highlight>
                  <a:srgbClr val="FFFF00"/>
                </a:highlight>
              </a:rPr>
              <a:t>your heavenly Father </a:t>
            </a:r>
            <a:r>
              <a:rPr lang="en-US" sz="2200" dirty="0">
                <a:solidFill>
                  <a:srgbClr val="C00000"/>
                </a:solidFill>
                <a:effectLst/>
              </a:rPr>
              <a:t>knows that you need all these things. </a:t>
            </a:r>
            <a:r>
              <a:rPr lang="en-US" sz="2200" u="none" strike="noStrike" baseline="30000" dirty="0">
                <a:solidFill>
                  <a:srgbClr val="C00000"/>
                </a:solidFill>
                <a:effectLst/>
              </a:rPr>
              <a:t>33</a:t>
            </a:r>
            <a:r>
              <a:rPr lang="en-US" sz="2200" u="none" strike="noStrike" dirty="0">
                <a:solidFill>
                  <a:srgbClr val="C00000"/>
                </a:solidFill>
                <a:effectLst/>
              </a:rPr>
              <a:t> </a:t>
            </a:r>
            <a:r>
              <a:rPr lang="en-US" sz="2200" dirty="0">
                <a:solidFill>
                  <a:srgbClr val="C00000"/>
                </a:solidFill>
                <a:effectLst/>
              </a:rPr>
              <a:t>“But seek first His kingdom and His righteousness, and all these things will be added to you. </a:t>
            </a:r>
            <a:r>
              <a:rPr lang="en-US" sz="2200" u="none" strike="noStrike" baseline="30000" dirty="0">
                <a:solidFill>
                  <a:srgbClr val="C00000"/>
                </a:solidFill>
                <a:effectLst/>
              </a:rPr>
              <a:t>34</a:t>
            </a:r>
            <a:r>
              <a:rPr lang="en-US" sz="2200" u="none" strike="noStrike" dirty="0">
                <a:solidFill>
                  <a:srgbClr val="C00000"/>
                </a:solidFill>
                <a:effectLst/>
              </a:rPr>
              <a:t> </a:t>
            </a:r>
            <a:r>
              <a:rPr lang="en-US" sz="2200" dirty="0">
                <a:solidFill>
                  <a:srgbClr val="C00000"/>
                </a:solidFill>
                <a:effectLst/>
              </a:rPr>
              <a:t>“So </a:t>
            </a:r>
            <a:r>
              <a:rPr lang="en-US" sz="2200" b="1" dirty="0">
                <a:solidFill>
                  <a:srgbClr val="C00000"/>
                </a:solidFill>
                <a:highlight>
                  <a:srgbClr val="FFFF00"/>
                </a:highlight>
              </a:rPr>
              <a:t>do not worry </a:t>
            </a:r>
            <a:r>
              <a:rPr lang="en-US" sz="2200" dirty="0">
                <a:solidFill>
                  <a:srgbClr val="C00000"/>
                </a:solidFill>
                <a:effectLst/>
              </a:rPr>
              <a:t>about tomorrow; for tomorrow will care for itself. Each day has enough trouble of its own. </a:t>
            </a:r>
          </a:p>
        </p:txBody>
      </p:sp>
    </p:spTree>
    <p:extLst>
      <p:ext uri="{BB962C8B-B14F-4D97-AF65-F5344CB8AC3E}">
        <p14:creationId xmlns:p14="http://schemas.microsoft.com/office/powerpoint/2010/main" val="5163440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4">
            <a:extLst>
              <a:ext uri="{FF2B5EF4-FFF2-40B4-BE49-F238E27FC236}">
                <a16:creationId xmlns:a16="http://schemas.microsoft.com/office/drawing/2014/main" id="{30BF5EC9-7F61-4223-99F0-C51D6EFAC4B1}"/>
              </a:ext>
            </a:extLst>
          </p:cNvPr>
          <p:cNvSpPr>
            <a:spLocks noGrp="1" noChangeArrowheads="1"/>
          </p:cNvSpPr>
          <p:nvPr>
            <p:ph sz="half" idx="1"/>
          </p:nvPr>
        </p:nvSpPr>
        <p:spPr>
          <a:xfrm>
            <a:off x="4800600" y="1828800"/>
            <a:ext cx="6781800" cy="2971800"/>
          </a:xfrm>
        </p:spPr>
        <p:txBody>
          <a:bodyPr>
            <a:normAutofit/>
          </a:bodyPr>
          <a:lstStyle/>
          <a:p>
            <a:pPr algn="just" eaLnBrk="1" hangingPunct="1">
              <a:lnSpc>
                <a:spcPct val="100000"/>
              </a:lnSpc>
            </a:pPr>
            <a:r>
              <a:rPr lang="en-US" altLang="en-US" b="1" dirty="0">
                <a:solidFill>
                  <a:srgbClr val="0000CC"/>
                </a:solidFill>
              </a:rPr>
              <a:t>One of the primary observations to be made in what Jesus says is that He centers His words on worry about physical needs – </a:t>
            </a:r>
            <a:r>
              <a:rPr lang="en-US" altLang="en-US" dirty="0"/>
              <a:t>basic provisions of food and clothing…and there is a reason.  </a:t>
            </a:r>
          </a:p>
        </p:txBody>
      </p:sp>
      <p:pic>
        <p:nvPicPr>
          <p:cNvPr id="64518" name="Picture 8" descr="eating_feast scene">
            <a:extLst>
              <a:ext uri="{FF2B5EF4-FFF2-40B4-BE49-F238E27FC236}">
                <a16:creationId xmlns:a16="http://schemas.microsoft.com/office/drawing/2014/main" id="{3F414B92-49AA-452A-942D-993F633F65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230" r="4065"/>
          <a:stretch>
            <a:fillRect/>
          </a:stretch>
        </p:blipFill>
        <p:spPr bwMode="auto">
          <a:xfrm>
            <a:off x="609604" y="1828800"/>
            <a:ext cx="410072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
            <a:extLst>
              <a:ext uri="{FF2B5EF4-FFF2-40B4-BE49-F238E27FC236}">
                <a16:creationId xmlns:a16="http://schemas.microsoft.com/office/drawing/2014/main" id="{C7F1EB95-212B-9FE6-BE1C-949494EF44D1}"/>
              </a:ext>
            </a:extLst>
          </p:cNvPr>
          <p:cNvSpPr txBox="1">
            <a:spLocks noChangeArrowheads="1"/>
          </p:cNvSpPr>
          <p:nvPr/>
        </p:nvSpPr>
        <p:spPr bwMode="auto">
          <a:xfrm>
            <a:off x="2209800" y="11668"/>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9" name="Rectangle 2">
            <a:extLst>
              <a:ext uri="{FF2B5EF4-FFF2-40B4-BE49-F238E27FC236}">
                <a16:creationId xmlns:a16="http://schemas.microsoft.com/office/drawing/2014/main" id="{BCB7D7D1-681A-6D77-B5FA-93B499062DA5}"/>
              </a:ext>
            </a:extLst>
          </p:cNvPr>
          <p:cNvSpPr>
            <a:spLocks noGrp="1" noChangeArrowheads="1"/>
          </p:cNvSpPr>
          <p:nvPr>
            <p:ph type="title"/>
          </p:nvPr>
        </p:nvSpPr>
        <p:spPr>
          <a:xfrm>
            <a:off x="2209800" y="685800"/>
            <a:ext cx="7772400" cy="914400"/>
          </a:xfrm>
        </p:spPr>
        <p:txBody>
          <a:bodyPr>
            <a:normAutofit fontScale="90000"/>
          </a:bodyPr>
          <a:lstStyle/>
          <a:p>
            <a:pPr algn="ctr">
              <a:lnSpc>
                <a:spcPct val="100000"/>
              </a:lnSpc>
            </a:pPr>
            <a:r>
              <a:rPr lang="en-US" altLang="en-US" sz="3600" b="1" dirty="0">
                <a:solidFill>
                  <a:srgbClr val="0000CC"/>
                </a:solidFill>
                <a:latin typeface="Calibri" panose="020F0502020204030204" pitchFamily="34" charset="0"/>
                <a:ea typeface="+mn-ea"/>
                <a:cs typeface="Calibri" panose="020F0502020204030204" pitchFamily="34" charset="0"/>
              </a:rPr>
              <a:t>Don’t worry about it! </a:t>
            </a:r>
            <a:br>
              <a:rPr lang="en-US" altLang="en-US" sz="3600" dirty="0">
                <a:solidFill>
                  <a:schemeClr val="tx1"/>
                </a:solidFill>
              </a:rPr>
            </a:br>
            <a:r>
              <a:rPr lang="en-US" altLang="en-US" sz="2700" b="1" dirty="0">
                <a:solidFill>
                  <a:srgbClr val="0000CC"/>
                </a:solidFill>
                <a:latin typeface="Calibri" panose="020F0502020204030204" pitchFamily="34" charset="0"/>
                <a:ea typeface="+mn-ea"/>
                <a:cs typeface="Calibri" panose="020F0502020204030204" pitchFamily="34" charset="0"/>
              </a:rPr>
              <a:t>Matthew 6:25-34</a:t>
            </a:r>
            <a:endParaRPr lang="en-US" altLang="en-US" sz="2400" b="1" dirty="0">
              <a:solidFill>
                <a:srgbClr val="0000CC"/>
              </a:solidFill>
              <a:latin typeface="Calibri" panose="020F0502020204030204" pitchFamily="34" charset="0"/>
              <a:ea typeface="+mn-ea"/>
              <a:cs typeface="Calibri" panose="020F050202020403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71C37753-2044-43DA-9DD0-9993CCAF8D42}"/>
              </a:ext>
            </a:extLst>
          </p:cNvPr>
          <p:cNvSpPr>
            <a:spLocks noGrp="1" noChangeArrowheads="1"/>
          </p:cNvSpPr>
          <p:nvPr>
            <p:ph sz="half" idx="1"/>
          </p:nvPr>
        </p:nvSpPr>
        <p:spPr>
          <a:xfrm>
            <a:off x="628121" y="1828800"/>
            <a:ext cx="5925079" cy="685800"/>
          </a:xfrm>
        </p:spPr>
        <p:txBody>
          <a:bodyPr anchor="t">
            <a:noAutofit/>
          </a:bodyPr>
          <a:lstStyle/>
          <a:p>
            <a:pPr>
              <a:lnSpc>
                <a:spcPct val="100000"/>
              </a:lnSpc>
            </a:pPr>
            <a:r>
              <a:rPr lang="en-US" altLang="en-US" dirty="0"/>
              <a:t>Jesus was speaking to </a:t>
            </a:r>
            <a:r>
              <a:rPr lang="en-US" altLang="en-US" b="1" u="sng" dirty="0">
                <a:solidFill>
                  <a:srgbClr val="0000CC"/>
                </a:solidFill>
                <a:latin typeface="Calibri" panose="020F0502020204030204" pitchFamily="34" charset="0"/>
                <a:cs typeface="Calibri" panose="020F0502020204030204" pitchFamily="34" charset="0"/>
              </a:rPr>
              <a:t>Israelites</a:t>
            </a:r>
            <a:r>
              <a:rPr lang="en-US" altLang="en-US" dirty="0"/>
              <a:t>, living in the </a:t>
            </a:r>
            <a:r>
              <a:rPr lang="en-US" altLang="en-US" b="1" u="sng" dirty="0">
                <a:solidFill>
                  <a:srgbClr val="0000CC"/>
                </a:solidFill>
                <a:latin typeface="Calibri" panose="020F0502020204030204" pitchFamily="34" charset="0"/>
                <a:cs typeface="Calibri" panose="020F0502020204030204" pitchFamily="34" charset="0"/>
              </a:rPr>
              <a:t>land of Israel</a:t>
            </a:r>
            <a:r>
              <a:rPr lang="en-US" altLang="en-US" dirty="0"/>
              <a:t>… </a:t>
            </a:r>
          </a:p>
        </p:txBody>
      </p:sp>
      <p:sp>
        <p:nvSpPr>
          <p:cNvPr id="8" name="Text Box 4">
            <a:extLst>
              <a:ext uri="{FF2B5EF4-FFF2-40B4-BE49-F238E27FC236}">
                <a16:creationId xmlns:a16="http://schemas.microsoft.com/office/drawing/2014/main" id="{017FA0BA-C984-0C52-97CF-5A50B910E400}"/>
              </a:ext>
            </a:extLst>
          </p:cNvPr>
          <p:cNvSpPr txBox="1">
            <a:spLocks noChangeArrowheads="1"/>
          </p:cNvSpPr>
          <p:nvPr/>
        </p:nvSpPr>
        <p:spPr bwMode="auto">
          <a:xfrm>
            <a:off x="2209800" y="11668"/>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9" name="Rectangle 2">
            <a:extLst>
              <a:ext uri="{FF2B5EF4-FFF2-40B4-BE49-F238E27FC236}">
                <a16:creationId xmlns:a16="http://schemas.microsoft.com/office/drawing/2014/main" id="{FF6B5451-2597-F7FA-CC2B-9ED0A07134A4}"/>
              </a:ext>
            </a:extLst>
          </p:cNvPr>
          <p:cNvSpPr>
            <a:spLocks noGrp="1" noChangeArrowheads="1"/>
          </p:cNvSpPr>
          <p:nvPr>
            <p:ph type="title"/>
          </p:nvPr>
        </p:nvSpPr>
        <p:spPr>
          <a:xfrm>
            <a:off x="2209800" y="685800"/>
            <a:ext cx="7772400" cy="914400"/>
          </a:xfrm>
        </p:spPr>
        <p:txBody>
          <a:bodyPr>
            <a:normAutofit fontScale="90000"/>
          </a:bodyPr>
          <a:lstStyle/>
          <a:p>
            <a:pPr algn="ctr">
              <a:lnSpc>
                <a:spcPct val="100000"/>
              </a:lnSpc>
            </a:pPr>
            <a:r>
              <a:rPr lang="en-US" altLang="en-US" sz="3600" b="1" dirty="0">
                <a:solidFill>
                  <a:srgbClr val="0000CC"/>
                </a:solidFill>
                <a:latin typeface="Calibri" panose="020F0502020204030204" pitchFamily="34" charset="0"/>
                <a:ea typeface="+mn-ea"/>
                <a:cs typeface="Calibri" panose="020F0502020204030204" pitchFamily="34" charset="0"/>
              </a:rPr>
              <a:t>Jesus spoke to the Israelites… </a:t>
            </a:r>
            <a:br>
              <a:rPr lang="en-US" altLang="en-US" sz="36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6:25-34</a:t>
            </a:r>
            <a:endParaRPr lang="en-US" altLang="en-US" sz="2400" b="1" dirty="0">
              <a:solidFill>
                <a:srgbClr val="0000CC"/>
              </a:solidFill>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EE5E7AD0-E57B-B630-DB5D-AE9932B5C4BE}"/>
              </a:ext>
            </a:extLst>
          </p:cNvPr>
          <p:cNvPicPr>
            <a:picLocks noChangeAspect="1"/>
          </p:cNvPicPr>
          <p:nvPr/>
        </p:nvPicPr>
        <p:blipFill rotWithShape="1">
          <a:blip r:embed="rId3"/>
          <a:srcRect t="6579"/>
          <a:stretch/>
        </p:blipFill>
        <p:spPr>
          <a:xfrm>
            <a:off x="1498016" y="2895600"/>
            <a:ext cx="4185287" cy="3657600"/>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41B716F6-821B-0A05-2C80-7D9827C5ECE7}"/>
              </a:ext>
            </a:extLst>
          </p:cNvPr>
          <p:cNvPicPr>
            <a:picLocks noChangeAspect="1"/>
          </p:cNvPicPr>
          <p:nvPr/>
        </p:nvPicPr>
        <p:blipFill>
          <a:blip r:embed="rId4"/>
          <a:stretch>
            <a:fillRect/>
          </a:stretch>
        </p:blipFill>
        <p:spPr>
          <a:xfrm>
            <a:off x="6934200" y="1981200"/>
            <a:ext cx="4572000" cy="4572000"/>
          </a:xfrm>
          <a:prstGeom prst="rect">
            <a:avLst/>
          </a:prstGeom>
          <a:ln w="28575">
            <a:solidFill>
              <a:schemeClr val="tx1"/>
            </a:solid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71C37753-2044-43DA-9DD0-9993CCAF8D42}"/>
              </a:ext>
            </a:extLst>
          </p:cNvPr>
          <p:cNvSpPr>
            <a:spLocks noGrp="1" noChangeArrowheads="1"/>
          </p:cNvSpPr>
          <p:nvPr>
            <p:ph sz="half" idx="1"/>
          </p:nvPr>
        </p:nvSpPr>
        <p:spPr>
          <a:xfrm>
            <a:off x="628121" y="1828800"/>
            <a:ext cx="10954279" cy="990600"/>
          </a:xfrm>
        </p:spPr>
        <p:txBody>
          <a:bodyPr>
            <a:noAutofit/>
          </a:bodyPr>
          <a:lstStyle/>
          <a:p>
            <a:pPr algn="just">
              <a:lnSpc>
                <a:spcPct val="100000"/>
              </a:lnSpc>
            </a:pPr>
            <a:r>
              <a:rPr lang="en-US" altLang="en-US" dirty="0"/>
              <a:t>Jesus was speaking with a view to </a:t>
            </a:r>
            <a:r>
              <a:rPr lang="en-US" altLang="en-US" b="1" dirty="0">
                <a:solidFill>
                  <a:srgbClr val="0000CC"/>
                </a:solidFill>
              </a:rPr>
              <a:t>His reigning as their King in the coming kingdom.</a:t>
            </a:r>
          </a:p>
        </p:txBody>
      </p:sp>
      <p:sp>
        <p:nvSpPr>
          <p:cNvPr id="8" name="Text Box 4">
            <a:extLst>
              <a:ext uri="{FF2B5EF4-FFF2-40B4-BE49-F238E27FC236}">
                <a16:creationId xmlns:a16="http://schemas.microsoft.com/office/drawing/2014/main" id="{017FA0BA-C984-0C52-97CF-5A50B910E400}"/>
              </a:ext>
            </a:extLst>
          </p:cNvPr>
          <p:cNvSpPr txBox="1">
            <a:spLocks noChangeArrowheads="1"/>
          </p:cNvSpPr>
          <p:nvPr/>
        </p:nvSpPr>
        <p:spPr bwMode="auto">
          <a:xfrm>
            <a:off x="2209800" y="11668"/>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9" name="Rectangle 2">
            <a:extLst>
              <a:ext uri="{FF2B5EF4-FFF2-40B4-BE49-F238E27FC236}">
                <a16:creationId xmlns:a16="http://schemas.microsoft.com/office/drawing/2014/main" id="{FF6B5451-2597-F7FA-CC2B-9ED0A07134A4}"/>
              </a:ext>
            </a:extLst>
          </p:cNvPr>
          <p:cNvSpPr>
            <a:spLocks noGrp="1" noChangeArrowheads="1"/>
          </p:cNvSpPr>
          <p:nvPr>
            <p:ph type="title"/>
          </p:nvPr>
        </p:nvSpPr>
        <p:spPr>
          <a:xfrm>
            <a:off x="2209800" y="685800"/>
            <a:ext cx="7772400" cy="914400"/>
          </a:xfrm>
        </p:spPr>
        <p:txBody>
          <a:bodyPr>
            <a:normAutofit fontScale="90000"/>
          </a:bodyPr>
          <a:lstStyle/>
          <a:p>
            <a:pPr algn="ctr">
              <a:lnSpc>
                <a:spcPct val="100000"/>
              </a:lnSpc>
            </a:pPr>
            <a:r>
              <a:rPr lang="en-US" altLang="en-US" sz="3600" b="1" dirty="0">
                <a:solidFill>
                  <a:srgbClr val="0000CC"/>
                </a:solidFill>
                <a:latin typeface="Calibri" panose="020F0502020204030204" pitchFamily="34" charset="0"/>
                <a:ea typeface="+mn-ea"/>
                <a:cs typeface="Calibri" panose="020F0502020204030204" pitchFamily="34" charset="0"/>
              </a:rPr>
              <a:t>Jesus spoke to the Israelites…</a:t>
            </a:r>
            <a:br>
              <a:rPr lang="en-US" altLang="en-US" sz="3600" dirty="0">
                <a:solidFill>
                  <a:schemeClr val="tx1"/>
                </a:solidFill>
              </a:rPr>
            </a:br>
            <a:r>
              <a:rPr lang="en-US" altLang="en-US" sz="2700" b="1" dirty="0">
                <a:solidFill>
                  <a:srgbClr val="0000CC"/>
                </a:solidFill>
                <a:latin typeface="Calibri" panose="020F0502020204030204" pitchFamily="34" charset="0"/>
                <a:ea typeface="+mn-ea"/>
                <a:cs typeface="Calibri" panose="020F0502020204030204" pitchFamily="34" charset="0"/>
              </a:rPr>
              <a:t>Matthew 6:25-34</a:t>
            </a:r>
            <a:endParaRPr lang="en-US" altLang="en-US" sz="2400" b="1" dirty="0">
              <a:solidFill>
                <a:srgbClr val="0000CC"/>
              </a:solidFill>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0AA099F1-5303-5FA0-9D90-521AC37BAC30}"/>
              </a:ext>
            </a:extLst>
          </p:cNvPr>
          <p:cNvPicPr>
            <a:picLocks noChangeAspect="1"/>
          </p:cNvPicPr>
          <p:nvPr/>
        </p:nvPicPr>
        <p:blipFill rotWithShape="1">
          <a:blip r:embed="rId3"/>
          <a:srcRect t="3360" r="7564" b="5922"/>
          <a:stretch/>
        </p:blipFill>
        <p:spPr>
          <a:xfrm>
            <a:off x="628121" y="3200400"/>
            <a:ext cx="10954279" cy="3124200"/>
          </a:xfrm>
          <a:prstGeom prst="rect">
            <a:avLst/>
          </a:prstGeom>
        </p:spPr>
      </p:pic>
    </p:spTree>
    <p:extLst>
      <p:ext uri="{BB962C8B-B14F-4D97-AF65-F5344CB8AC3E}">
        <p14:creationId xmlns:p14="http://schemas.microsoft.com/office/powerpoint/2010/main" val="28327052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9995CDA1-DB88-96BE-A285-098F58E22685}"/>
              </a:ext>
            </a:extLst>
          </p:cNvPr>
          <p:cNvSpPr txBox="1">
            <a:spLocks noChangeArrowheads="1"/>
          </p:cNvSpPr>
          <p:nvPr/>
        </p:nvSpPr>
        <p:spPr>
          <a:xfrm>
            <a:off x="4876800" y="1828800"/>
            <a:ext cx="6705600" cy="4495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auto">
              <a:lnSpc>
                <a:spcPct val="100000"/>
              </a:lnSpc>
              <a:spcAft>
                <a:spcPts val="0"/>
              </a:spcAft>
            </a:pPr>
            <a:r>
              <a:rPr lang="en-US" altLang="en-US" dirty="0"/>
              <a:t>Jesus was speaking to Israelites, </a:t>
            </a:r>
            <a:r>
              <a:rPr lang="en-US" altLang="en-US" b="1" dirty="0">
                <a:solidFill>
                  <a:srgbClr val="0000CC"/>
                </a:solidFill>
              </a:rPr>
              <a:t>under the Law</a:t>
            </a:r>
            <a:r>
              <a:rPr lang="en-US" altLang="en-US" dirty="0"/>
              <a:t>, who were fixated on and inclined to worry about the </a:t>
            </a:r>
            <a:r>
              <a:rPr lang="en-US" altLang="en-US" b="1" dirty="0">
                <a:solidFill>
                  <a:srgbClr val="0000CC"/>
                </a:solidFill>
              </a:rPr>
              <a:t>physical and earthly blessings </a:t>
            </a:r>
            <a:r>
              <a:rPr lang="en-US" altLang="en-US" dirty="0"/>
              <a:t>contained in the Mosaic Covenant. </a:t>
            </a:r>
          </a:p>
          <a:p>
            <a:pPr algn="just" fontAlgn="auto">
              <a:lnSpc>
                <a:spcPct val="100000"/>
              </a:lnSpc>
              <a:spcAft>
                <a:spcPts val="0"/>
              </a:spcAft>
            </a:pPr>
            <a:r>
              <a:rPr lang="en-US" altLang="en-US" dirty="0"/>
              <a:t>If an Israelite was obedient to the entire Law of Moses (613 laws), he would be blessed in earthly ways, and there would be no reason to worry. (cf. Deuteronomy 28:1-14)</a:t>
            </a:r>
            <a:r>
              <a:rPr lang="en-US" altLang="en-US" b="1" dirty="0">
                <a:solidFill>
                  <a:srgbClr val="0000CC"/>
                </a:solidFill>
              </a:rPr>
              <a:t> </a:t>
            </a:r>
            <a:endParaRPr lang="en-US" altLang="en-US" dirty="0"/>
          </a:p>
        </p:txBody>
      </p:sp>
      <p:sp>
        <p:nvSpPr>
          <p:cNvPr id="11" name="Text Box 4">
            <a:extLst>
              <a:ext uri="{FF2B5EF4-FFF2-40B4-BE49-F238E27FC236}">
                <a16:creationId xmlns:a16="http://schemas.microsoft.com/office/drawing/2014/main" id="{11A47695-B3AA-2BFC-F70C-F264BCC68989}"/>
              </a:ext>
            </a:extLst>
          </p:cNvPr>
          <p:cNvSpPr txBox="1">
            <a:spLocks noChangeArrowheads="1"/>
          </p:cNvSpPr>
          <p:nvPr/>
        </p:nvSpPr>
        <p:spPr bwMode="auto">
          <a:xfrm>
            <a:off x="2209800" y="11668"/>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12" name="Rectangle 2">
            <a:extLst>
              <a:ext uri="{FF2B5EF4-FFF2-40B4-BE49-F238E27FC236}">
                <a16:creationId xmlns:a16="http://schemas.microsoft.com/office/drawing/2014/main" id="{1753D655-5008-93D5-3E7E-B6FED7CAFD80}"/>
              </a:ext>
            </a:extLst>
          </p:cNvPr>
          <p:cNvSpPr>
            <a:spLocks noGrp="1" noChangeArrowheads="1"/>
          </p:cNvSpPr>
          <p:nvPr>
            <p:ph type="title"/>
          </p:nvPr>
        </p:nvSpPr>
        <p:spPr>
          <a:xfrm>
            <a:off x="2209800" y="685800"/>
            <a:ext cx="7772400" cy="914400"/>
          </a:xfrm>
        </p:spPr>
        <p:txBody>
          <a:bodyPr>
            <a:normAutofit fontScale="90000"/>
          </a:bodyPr>
          <a:lstStyle/>
          <a:p>
            <a:pPr algn="ctr">
              <a:lnSpc>
                <a:spcPct val="100000"/>
              </a:lnSpc>
            </a:pPr>
            <a:r>
              <a:rPr lang="en-US" altLang="en-US" sz="3600" b="1" dirty="0">
                <a:solidFill>
                  <a:srgbClr val="0000CC"/>
                </a:solidFill>
                <a:latin typeface="Calibri" panose="020F0502020204030204" pitchFamily="34" charset="0"/>
                <a:ea typeface="+mn-ea"/>
                <a:cs typeface="Calibri" panose="020F0502020204030204" pitchFamily="34" charset="0"/>
              </a:rPr>
              <a:t>Jesus spoke to the Israelites…</a:t>
            </a:r>
            <a:br>
              <a:rPr lang="en-US" altLang="en-US" sz="3600" dirty="0">
                <a:solidFill>
                  <a:schemeClr val="tx1"/>
                </a:solidFill>
              </a:rPr>
            </a:br>
            <a:r>
              <a:rPr lang="en-US" altLang="en-US" sz="2700" b="1" dirty="0">
                <a:solidFill>
                  <a:srgbClr val="0000CC"/>
                </a:solidFill>
                <a:latin typeface="Calibri" panose="020F0502020204030204" pitchFamily="34" charset="0"/>
                <a:ea typeface="+mn-ea"/>
                <a:cs typeface="Calibri" panose="020F0502020204030204" pitchFamily="34" charset="0"/>
              </a:rPr>
              <a:t>Matthew 6:25-34</a:t>
            </a:r>
            <a:endParaRPr lang="en-US" altLang="en-US" sz="2400" b="1" dirty="0">
              <a:solidFill>
                <a:srgbClr val="0000CC"/>
              </a:solidFill>
              <a:latin typeface="Calibri" panose="020F0502020204030204" pitchFamily="34" charset="0"/>
              <a:ea typeface="+mn-ea"/>
              <a:cs typeface="Calibri" panose="020F0502020204030204" pitchFamily="34" charset="0"/>
            </a:endParaRPr>
          </a:p>
        </p:txBody>
      </p:sp>
      <p:pic>
        <p:nvPicPr>
          <p:cNvPr id="15" name="Picture 8" descr="eating_feast scene">
            <a:extLst>
              <a:ext uri="{FF2B5EF4-FFF2-40B4-BE49-F238E27FC236}">
                <a16:creationId xmlns:a16="http://schemas.microsoft.com/office/drawing/2014/main" id="{E16632D1-6F69-8A9C-4EE7-130DE3D992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230" r="4065"/>
          <a:stretch>
            <a:fillRect/>
          </a:stretch>
        </p:blipFill>
        <p:spPr bwMode="auto">
          <a:xfrm>
            <a:off x="609604" y="1828800"/>
            <a:ext cx="410072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Deuteronomy 28:1-6</a:t>
            </a:r>
          </a:p>
          <a:p>
            <a:pPr marL="0" marR="0" indent="0" algn="just">
              <a:lnSpc>
                <a:spcPct val="100000"/>
              </a:lnSpc>
              <a:spcBef>
                <a:spcPts val="0"/>
              </a:spcBef>
              <a:spcAft>
                <a:spcPts val="1000"/>
              </a:spcAft>
              <a:buNone/>
            </a:pPr>
            <a:r>
              <a:rPr lang="en-US" sz="2600" u="none" strike="noStrike" baseline="30000" dirty="0">
                <a:effectLst/>
              </a:rPr>
              <a:t>1</a:t>
            </a:r>
            <a:r>
              <a:rPr lang="en-US" sz="2600" u="none" strike="noStrike" dirty="0">
                <a:effectLst/>
              </a:rPr>
              <a:t> </a:t>
            </a:r>
            <a:r>
              <a:rPr lang="en-US" sz="2600" dirty="0">
                <a:effectLst/>
              </a:rPr>
              <a:t>“Now it shall be, </a:t>
            </a:r>
            <a:r>
              <a:rPr lang="en-US" sz="2600" b="1" u="sng" dirty="0">
                <a:solidFill>
                  <a:srgbClr val="9900FF"/>
                </a:solidFill>
              </a:rPr>
              <a:t>if</a:t>
            </a:r>
            <a:r>
              <a:rPr lang="en-US" sz="2600" dirty="0">
                <a:effectLst/>
              </a:rPr>
              <a:t> you diligently obey the </a:t>
            </a:r>
            <a:r>
              <a:rPr lang="en-US" sz="2600" cap="small" dirty="0">
                <a:effectLst/>
              </a:rPr>
              <a:t>Lord</a:t>
            </a:r>
            <a:r>
              <a:rPr lang="en-US" sz="2600" dirty="0">
                <a:effectLst/>
              </a:rPr>
              <a:t> your God, being careful to do </a:t>
            </a:r>
            <a:r>
              <a:rPr lang="en-US" sz="2600" b="1" u="sng" dirty="0">
                <a:solidFill>
                  <a:srgbClr val="0000CC"/>
                </a:solidFill>
                <a:effectLst/>
              </a:rPr>
              <a:t>all His commandments</a:t>
            </a:r>
            <a:r>
              <a:rPr lang="en-US" sz="2600" dirty="0">
                <a:effectLst/>
              </a:rPr>
              <a:t> which I command you today, the </a:t>
            </a:r>
            <a:r>
              <a:rPr lang="en-US" sz="2600" cap="small" dirty="0">
                <a:effectLst/>
              </a:rPr>
              <a:t>Lord</a:t>
            </a:r>
            <a:r>
              <a:rPr lang="en-US" sz="2600" dirty="0">
                <a:effectLst/>
              </a:rPr>
              <a:t> your God will set you high above all the nations of the earth. </a:t>
            </a:r>
            <a:r>
              <a:rPr lang="en-US" sz="2600" u="none" strike="noStrike" baseline="30000" dirty="0">
                <a:effectLst/>
              </a:rPr>
              <a:t>2</a:t>
            </a:r>
            <a:r>
              <a:rPr lang="en-US" sz="2600" u="none" strike="noStrike" dirty="0">
                <a:effectLst/>
              </a:rPr>
              <a:t> </a:t>
            </a:r>
            <a:r>
              <a:rPr lang="en-US" sz="2600" dirty="0">
                <a:effectLst/>
              </a:rPr>
              <a:t>“All these blessings will come upon you and overtake you </a:t>
            </a:r>
            <a:r>
              <a:rPr lang="en-US" sz="2600" b="1" u="sng" dirty="0">
                <a:solidFill>
                  <a:srgbClr val="9900FF"/>
                </a:solidFill>
              </a:rPr>
              <a:t>if</a:t>
            </a:r>
            <a:r>
              <a:rPr lang="en-US" sz="2600" dirty="0">
                <a:effectLst/>
              </a:rPr>
              <a:t> you obey the </a:t>
            </a:r>
            <a:r>
              <a:rPr lang="en-US" sz="2600" cap="small" dirty="0">
                <a:effectLst/>
              </a:rPr>
              <a:t>Lord</a:t>
            </a:r>
            <a:r>
              <a:rPr lang="en-US" sz="2600" dirty="0">
                <a:effectLst/>
              </a:rPr>
              <a:t> your God: </a:t>
            </a:r>
            <a:r>
              <a:rPr lang="en-US" sz="2600" u="none" strike="noStrike" baseline="30000" dirty="0">
                <a:effectLst/>
              </a:rPr>
              <a:t>3</a:t>
            </a:r>
            <a:r>
              <a:rPr lang="en-US" sz="2600" u="none" strike="noStrike" dirty="0">
                <a:effectLst/>
              </a:rPr>
              <a:t> </a:t>
            </a:r>
            <a:r>
              <a:rPr lang="en-US" sz="2600" dirty="0">
                <a:effectLst/>
              </a:rPr>
              <a:t>“Blessed </a:t>
            </a:r>
            <a:r>
              <a:rPr lang="en-US" sz="2600" i="1" dirty="0">
                <a:effectLst/>
              </a:rPr>
              <a:t>shall</a:t>
            </a:r>
            <a:r>
              <a:rPr lang="en-US" sz="2600" dirty="0">
                <a:effectLst/>
              </a:rPr>
              <a:t> you </a:t>
            </a:r>
            <a:r>
              <a:rPr lang="en-US" sz="2600" i="1" dirty="0">
                <a:effectLst/>
              </a:rPr>
              <a:t>be</a:t>
            </a:r>
            <a:r>
              <a:rPr lang="en-US" sz="2600" dirty="0">
                <a:effectLst/>
              </a:rPr>
              <a:t> </a:t>
            </a:r>
            <a:r>
              <a:rPr lang="en-US" sz="2600" b="1" u="sng" dirty="0">
                <a:solidFill>
                  <a:srgbClr val="0000CC"/>
                </a:solidFill>
              </a:rPr>
              <a:t>in the city</a:t>
            </a:r>
            <a:r>
              <a:rPr lang="en-US" sz="2600" dirty="0">
                <a:effectLst/>
              </a:rPr>
              <a:t>, and blessed </a:t>
            </a:r>
            <a:r>
              <a:rPr lang="en-US" sz="2600" i="1" dirty="0">
                <a:effectLst/>
              </a:rPr>
              <a:t>shall</a:t>
            </a:r>
            <a:r>
              <a:rPr lang="en-US" sz="2600" dirty="0">
                <a:effectLst/>
              </a:rPr>
              <a:t> you </a:t>
            </a:r>
            <a:r>
              <a:rPr lang="en-US" sz="2600" i="1" dirty="0">
                <a:effectLst/>
              </a:rPr>
              <a:t>be</a:t>
            </a:r>
            <a:r>
              <a:rPr lang="en-US" sz="2600" dirty="0">
                <a:effectLst/>
              </a:rPr>
              <a:t> </a:t>
            </a:r>
            <a:r>
              <a:rPr lang="en-US" sz="2600" b="1" u="sng" dirty="0">
                <a:solidFill>
                  <a:srgbClr val="0000CC"/>
                </a:solidFill>
              </a:rPr>
              <a:t>in the country</a:t>
            </a:r>
            <a:r>
              <a:rPr lang="en-US" sz="2600" dirty="0">
                <a:effectLst/>
              </a:rPr>
              <a:t>. </a:t>
            </a:r>
            <a:r>
              <a:rPr lang="en-US" sz="2600" u="none" strike="noStrike" baseline="30000" dirty="0">
                <a:effectLst/>
              </a:rPr>
              <a:t>4</a:t>
            </a:r>
            <a:r>
              <a:rPr lang="en-US" sz="2600" u="none" strike="noStrike" dirty="0">
                <a:effectLst/>
              </a:rPr>
              <a:t> </a:t>
            </a:r>
            <a:r>
              <a:rPr lang="en-US" sz="2600" dirty="0">
                <a:effectLst/>
              </a:rPr>
              <a:t>“Blessed </a:t>
            </a:r>
            <a:r>
              <a:rPr lang="en-US" sz="2600" i="1" dirty="0">
                <a:effectLst/>
              </a:rPr>
              <a:t>shall be</a:t>
            </a:r>
            <a:r>
              <a:rPr lang="en-US" sz="2600" dirty="0">
                <a:effectLst/>
              </a:rPr>
              <a:t> the </a:t>
            </a:r>
            <a:r>
              <a:rPr lang="en-US" sz="2600" b="1" u="sng" dirty="0">
                <a:solidFill>
                  <a:srgbClr val="0000CC"/>
                </a:solidFill>
              </a:rPr>
              <a:t>offspring of your body </a:t>
            </a:r>
            <a:r>
              <a:rPr lang="en-US" sz="2600" dirty="0">
                <a:effectLst/>
              </a:rPr>
              <a:t>and the </a:t>
            </a:r>
            <a:r>
              <a:rPr lang="en-US" sz="2600" b="1" u="sng" dirty="0">
                <a:solidFill>
                  <a:srgbClr val="0000CC"/>
                </a:solidFill>
              </a:rPr>
              <a:t>produce of your ground </a:t>
            </a:r>
            <a:r>
              <a:rPr lang="en-US" sz="2600" dirty="0">
                <a:effectLst/>
              </a:rPr>
              <a:t>and the </a:t>
            </a:r>
            <a:r>
              <a:rPr lang="en-US" sz="2600" b="1" u="sng" dirty="0">
                <a:solidFill>
                  <a:srgbClr val="0000CC"/>
                </a:solidFill>
              </a:rPr>
              <a:t>offspring of your beasts</a:t>
            </a:r>
            <a:r>
              <a:rPr lang="en-US" sz="2600" dirty="0">
                <a:effectLst/>
              </a:rPr>
              <a:t>, the </a:t>
            </a:r>
            <a:r>
              <a:rPr lang="en-US" sz="2600" b="1" u="sng" dirty="0">
                <a:solidFill>
                  <a:srgbClr val="0000CC"/>
                </a:solidFill>
              </a:rPr>
              <a:t>increase of your herd</a:t>
            </a:r>
            <a:r>
              <a:rPr lang="en-US" sz="2600" dirty="0">
                <a:effectLst/>
              </a:rPr>
              <a:t> and the </a:t>
            </a:r>
            <a:r>
              <a:rPr lang="en-US" sz="2600" b="1" u="sng" dirty="0">
                <a:solidFill>
                  <a:srgbClr val="0000CC"/>
                </a:solidFill>
              </a:rPr>
              <a:t>young of your flock</a:t>
            </a:r>
            <a:r>
              <a:rPr lang="en-US" sz="2600" dirty="0">
                <a:effectLst/>
              </a:rPr>
              <a:t>. </a:t>
            </a:r>
            <a:r>
              <a:rPr lang="en-US" sz="2600" u="none" strike="noStrike" baseline="30000" dirty="0">
                <a:effectLst/>
              </a:rPr>
              <a:t>5</a:t>
            </a:r>
            <a:r>
              <a:rPr lang="en-US" sz="2600" u="none" strike="noStrike" dirty="0">
                <a:effectLst/>
              </a:rPr>
              <a:t> </a:t>
            </a:r>
            <a:r>
              <a:rPr lang="en-US" sz="2600" dirty="0">
                <a:effectLst/>
              </a:rPr>
              <a:t>“Blessed </a:t>
            </a:r>
            <a:r>
              <a:rPr lang="en-US" sz="2600" i="1" dirty="0">
                <a:effectLst/>
              </a:rPr>
              <a:t>shall be</a:t>
            </a:r>
            <a:r>
              <a:rPr lang="en-US" sz="2600" dirty="0">
                <a:effectLst/>
              </a:rPr>
              <a:t> your </a:t>
            </a:r>
            <a:r>
              <a:rPr lang="en-US" sz="2600" b="1" u="sng" dirty="0">
                <a:solidFill>
                  <a:srgbClr val="0000CC"/>
                </a:solidFill>
              </a:rPr>
              <a:t>basket</a:t>
            </a:r>
            <a:r>
              <a:rPr lang="en-US" sz="2600" dirty="0">
                <a:effectLst/>
              </a:rPr>
              <a:t> and your </a:t>
            </a:r>
            <a:r>
              <a:rPr lang="en-US" sz="2600" b="1" u="sng" dirty="0">
                <a:solidFill>
                  <a:srgbClr val="0000CC"/>
                </a:solidFill>
              </a:rPr>
              <a:t>kneading</a:t>
            </a:r>
            <a:r>
              <a:rPr lang="en-US" sz="2600" dirty="0">
                <a:effectLst/>
              </a:rPr>
              <a:t> </a:t>
            </a:r>
            <a:r>
              <a:rPr lang="en-US" sz="2600" b="1" u="sng" dirty="0">
                <a:solidFill>
                  <a:srgbClr val="0000CC"/>
                </a:solidFill>
              </a:rPr>
              <a:t>bowl</a:t>
            </a:r>
            <a:r>
              <a:rPr lang="en-US" sz="2600" dirty="0">
                <a:effectLst/>
              </a:rPr>
              <a:t>. </a:t>
            </a:r>
            <a:r>
              <a:rPr lang="en-US" sz="2600" u="none" strike="noStrike" baseline="30000" dirty="0">
                <a:effectLst/>
              </a:rPr>
              <a:t>6</a:t>
            </a:r>
            <a:r>
              <a:rPr lang="en-US" sz="2600" u="none" strike="noStrike" dirty="0">
                <a:effectLst/>
              </a:rPr>
              <a:t> </a:t>
            </a:r>
            <a:r>
              <a:rPr lang="en-US" sz="2600" dirty="0">
                <a:effectLst/>
              </a:rPr>
              <a:t>“Blessed </a:t>
            </a:r>
            <a:r>
              <a:rPr lang="en-US" sz="2600" i="1" dirty="0">
                <a:effectLst/>
              </a:rPr>
              <a:t>shall</a:t>
            </a:r>
            <a:r>
              <a:rPr lang="en-US" sz="2600" dirty="0">
                <a:effectLst/>
              </a:rPr>
              <a:t> you </a:t>
            </a:r>
            <a:r>
              <a:rPr lang="en-US" sz="2600" i="1" dirty="0">
                <a:effectLst/>
              </a:rPr>
              <a:t>be</a:t>
            </a:r>
            <a:r>
              <a:rPr lang="en-US" sz="2600" dirty="0">
                <a:effectLst/>
              </a:rPr>
              <a:t> when you </a:t>
            </a:r>
            <a:r>
              <a:rPr lang="en-US" sz="2600" b="1" u="sng" dirty="0">
                <a:solidFill>
                  <a:srgbClr val="0000CC"/>
                </a:solidFill>
              </a:rPr>
              <a:t>come in</a:t>
            </a:r>
            <a:r>
              <a:rPr lang="en-US" sz="2600" dirty="0">
                <a:effectLst/>
              </a:rPr>
              <a:t>, and blessed </a:t>
            </a:r>
            <a:r>
              <a:rPr lang="en-US" sz="2600" i="1" dirty="0">
                <a:effectLst/>
              </a:rPr>
              <a:t>shall</a:t>
            </a:r>
            <a:r>
              <a:rPr lang="en-US" sz="2600" dirty="0">
                <a:effectLst/>
              </a:rPr>
              <a:t> you </a:t>
            </a:r>
            <a:r>
              <a:rPr lang="en-US" sz="2600" i="1" dirty="0">
                <a:effectLst/>
              </a:rPr>
              <a:t>be</a:t>
            </a:r>
            <a:r>
              <a:rPr lang="en-US" sz="2600" dirty="0">
                <a:effectLst/>
              </a:rPr>
              <a:t> when you </a:t>
            </a:r>
            <a:r>
              <a:rPr lang="en-US" sz="2600" b="1" u="sng" dirty="0">
                <a:solidFill>
                  <a:srgbClr val="0000CC"/>
                </a:solidFill>
              </a:rPr>
              <a:t>go out</a:t>
            </a:r>
            <a:r>
              <a:rPr lang="en-US" sz="2600" dirty="0">
                <a:effectLst/>
              </a:rPr>
              <a:t>. </a:t>
            </a:r>
            <a:r>
              <a:rPr lang="en-US" sz="2600" i="1" dirty="0">
                <a:effectLst/>
              </a:rPr>
              <a:t>(</a:t>
            </a:r>
            <a:r>
              <a:rPr lang="en-US" altLang="en-US" sz="2600" i="1" dirty="0"/>
              <a:t>Blessings continue through verse 14)</a:t>
            </a:r>
            <a:endParaRPr lang="en-US" sz="2600" dirty="0">
              <a:effectLst/>
            </a:endParaRPr>
          </a:p>
        </p:txBody>
      </p:sp>
      <p:pic>
        <p:nvPicPr>
          <p:cNvPr id="3" name="Picture 2">
            <a:extLst>
              <a:ext uri="{FF2B5EF4-FFF2-40B4-BE49-F238E27FC236}">
                <a16:creationId xmlns:a16="http://schemas.microsoft.com/office/drawing/2014/main" id="{29D7894E-587F-E208-3854-30092AB91408}"/>
              </a:ext>
            </a:extLst>
          </p:cNvPr>
          <p:cNvPicPr>
            <a:picLocks noChangeAspect="1"/>
          </p:cNvPicPr>
          <p:nvPr/>
        </p:nvPicPr>
        <p:blipFill>
          <a:blip r:embed="rId4"/>
          <a:stretch>
            <a:fillRect/>
          </a:stretch>
        </p:blipFill>
        <p:spPr>
          <a:xfrm>
            <a:off x="5828836" y="4267200"/>
            <a:ext cx="534328" cy="914400"/>
          </a:xfrm>
          <a:prstGeom prst="rect">
            <a:avLst/>
          </a:prstGeom>
        </p:spPr>
      </p:pic>
    </p:spTree>
    <p:extLst>
      <p:ext uri="{BB962C8B-B14F-4D97-AF65-F5344CB8AC3E}">
        <p14:creationId xmlns:p14="http://schemas.microsoft.com/office/powerpoint/2010/main" val="24672859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35052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Deuteronomy 28:8, 11</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baseline="30000" dirty="0">
                <a:latin typeface="Calibri" panose="020F0502020204030204" pitchFamily="34" charset="0"/>
              </a:rPr>
              <a:t>8 </a:t>
            </a:r>
            <a:r>
              <a:rPr kumimoji="0" lang="en-US" altLang="en-US" sz="2800" b="0" i="0" u="none" strike="noStrike" kern="1200" cap="none" spc="0" normalizeH="0" baseline="0" noProof="0" dirty="0">
                <a:ln>
                  <a:noFill/>
                </a:ln>
                <a:effectLst/>
                <a:uLnTx/>
                <a:uFillTx/>
                <a:latin typeface="Calibri" panose="020F0502020204030204"/>
                <a:ea typeface="+mn-ea"/>
                <a:cs typeface="+mn-cs"/>
              </a:rPr>
              <a:t>The Lord will command the blessing upon you in your barns and in all that you put your hand to, and He will bless you </a:t>
            </a:r>
            <a:r>
              <a:rPr lang="en-US" altLang="en-US" b="1" u="sng" dirty="0">
                <a:solidFill>
                  <a:srgbClr val="0000CC"/>
                </a:solidFill>
                <a:latin typeface="Calibri" panose="020F0502020204030204" pitchFamily="34" charset="0"/>
              </a:rPr>
              <a:t>in the land </a:t>
            </a:r>
            <a:r>
              <a:rPr kumimoji="0" lang="en-US" altLang="en-US" sz="2800" b="0" i="0" u="none" strike="noStrike" kern="1200" cap="none" spc="0" normalizeH="0" baseline="0" noProof="0" dirty="0">
                <a:ln>
                  <a:noFill/>
                </a:ln>
                <a:effectLst/>
                <a:uLnTx/>
                <a:uFillTx/>
                <a:latin typeface="Calibri" panose="020F0502020204030204"/>
                <a:ea typeface="+mn-ea"/>
                <a:cs typeface="+mn-cs"/>
              </a:rPr>
              <a:t>which the Lord your God gives you…</a:t>
            </a:r>
            <a:r>
              <a:rPr lang="en-US" altLang="en-US" baseline="30000" dirty="0">
                <a:latin typeface="Calibri" panose="020F0502020204030204" pitchFamily="34" charset="0"/>
              </a:rPr>
              <a:t>11</a:t>
            </a:r>
            <a:r>
              <a:rPr kumimoji="0" lang="en-US" altLang="en-US" sz="2800" b="0" i="0" u="none" strike="noStrike" kern="1200" cap="none" spc="0" normalizeH="0" baseline="0" noProof="0" dirty="0">
                <a:ln>
                  <a:noFill/>
                </a:ln>
                <a:effectLst/>
                <a:uLnTx/>
                <a:uFillTx/>
                <a:latin typeface="Calibri" panose="020F0502020204030204"/>
                <a:ea typeface="+mn-ea"/>
                <a:cs typeface="+mn-cs"/>
              </a:rPr>
              <a:t> The Lord will make you abound in prosperity, in the offspring of your body and in the offspring of your beast and in the produce of your ground, </a:t>
            </a:r>
            <a:r>
              <a:rPr lang="en-US" altLang="en-US" b="1" u="sng" dirty="0">
                <a:solidFill>
                  <a:srgbClr val="0000CC"/>
                </a:solidFill>
                <a:latin typeface="Calibri" panose="020F0502020204030204" pitchFamily="34" charset="0"/>
              </a:rPr>
              <a:t>in the land </a:t>
            </a:r>
            <a:r>
              <a:rPr kumimoji="0" lang="en-US" altLang="en-US" sz="2800" b="0" i="0" u="none" strike="noStrike" kern="1200" cap="none" spc="0" normalizeH="0" baseline="0" noProof="0" dirty="0">
                <a:ln>
                  <a:noFill/>
                </a:ln>
                <a:effectLst/>
                <a:uLnTx/>
                <a:uFillTx/>
                <a:latin typeface="Calibri" panose="020F0502020204030204"/>
                <a:ea typeface="+mn-ea"/>
                <a:cs typeface="+mn-cs"/>
              </a:rPr>
              <a:t>which the Lord swore to your fathers to give you.</a:t>
            </a:r>
          </a:p>
        </p:txBody>
      </p:sp>
      <p:pic>
        <p:nvPicPr>
          <p:cNvPr id="3" name="Picture 2">
            <a:extLst>
              <a:ext uri="{FF2B5EF4-FFF2-40B4-BE49-F238E27FC236}">
                <a16:creationId xmlns:a16="http://schemas.microsoft.com/office/drawing/2014/main" id="{3BBADF47-F33E-2AD4-8799-43BDB9559CF3}"/>
              </a:ext>
            </a:extLst>
          </p:cNvPr>
          <p:cNvPicPr>
            <a:picLocks noChangeAspect="1"/>
          </p:cNvPicPr>
          <p:nvPr/>
        </p:nvPicPr>
        <p:blipFill>
          <a:blip r:embed="rId4"/>
          <a:stretch>
            <a:fillRect/>
          </a:stretch>
        </p:blipFill>
        <p:spPr>
          <a:xfrm>
            <a:off x="4072692" y="3124200"/>
            <a:ext cx="4046617" cy="2011680"/>
          </a:xfrm>
          <a:prstGeom prst="rect">
            <a:avLst/>
          </a:prstGeom>
          <a:ln>
            <a:solidFill>
              <a:schemeClr val="tx1"/>
            </a:solidFill>
          </a:ln>
        </p:spPr>
      </p:pic>
      <p:sp>
        <p:nvSpPr>
          <p:cNvPr id="5" name="Text Box 6">
            <a:extLst>
              <a:ext uri="{FF2B5EF4-FFF2-40B4-BE49-F238E27FC236}">
                <a16:creationId xmlns:a16="http://schemas.microsoft.com/office/drawing/2014/main" id="{EDA3C24B-5269-81FF-AC2D-E8CD14FC9C2F}"/>
              </a:ext>
            </a:extLst>
          </p:cNvPr>
          <p:cNvSpPr txBox="1">
            <a:spLocks noChangeArrowheads="1"/>
          </p:cNvSpPr>
          <p:nvPr/>
        </p:nvSpPr>
        <p:spPr bwMode="auto">
          <a:xfrm>
            <a:off x="4550946" y="4459069"/>
            <a:ext cx="3090108" cy="646331"/>
          </a:xfrm>
          <a:prstGeom prst="rect">
            <a:avLst/>
          </a:prstGeom>
          <a:solidFill>
            <a:srgbClr val="FFFFCC"/>
          </a:solidFill>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a:defRPr sz="9600">
                <a:solidFill>
                  <a:schemeClr val="tx1"/>
                </a:solidFill>
                <a:latin typeface="Arial" panose="020B0604020202020204" pitchFamily="34" charset="0"/>
                <a:cs typeface="Arial" panose="020B0604020202020204" pitchFamily="34" charset="0"/>
              </a:defRPr>
            </a:lvl1pPr>
            <a:lvl2pPr marL="742950" indent="-285750">
              <a:defRPr sz="9600">
                <a:solidFill>
                  <a:schemeClr val="tx1"/>
                </a:solidFill>
                <a:latin typeface="Arial" panose="020B0604020202020204" pitchFamily="34" charset="0"/>
                <a:cs typeface="Arial" panose="020B0604020202020204" pitchFamily="34" charset="0"/>
              </a:defRPr>
            </a:lvl2pPr>
            <a:lvl3pPr marL="1143000" indent="-228600">
              <a:defRPr sz="9600">
                <a:solidFill>
                  <a:schemeClr val="tx1"/>
                </a:solidFill>
                <a:latin typeface="Arial" panose="020B0604020202020204" pitchFamily="34" charset="0"/>
                <a:cs typeface="Arial" panose="020B0604020202020204" pitchFamily="34" charset="0"/>
              </a:defRPr>
            </a:lvl3pPr>
            <a:lvl4pPr marL="1600200" indent="-228600">
              <a:defRPr sz="9600">
                <a:solidFill>
                  <a:schemeClr val="tx1"/>
                </a:solidFill>
                <a:latin typeface="Arial" panose="020B0604020202020204" pitchFamily="34" charset="0"/>
                <a:cs typeface="Arial" panose="020B0604020202020204" pitchFamily="34" charset="0"/>
              </a:defRPr>
            </a:lvl4pPr>
            <a:lvl5pPr marL="2057400" indent="-228600">
              <a:defRPr sz="9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9pPr>
          </a:lstStyle>
          <a:p>
            <a:pPr algn="ctr" eaLnBrk="1" hangingPunct="1">
              <a:spcBef>
                <a:spcPts val="0"/>
              </a:spcBef>
            </a:pPr>
            <a:r>
              <a:rPr lang="en-US" altLang="en-US" sz="1800" b="1" dirty="0"/>
              <a:t>Blessing under the Law of </a:t>
            </a:r>
          </a:p>
          <a:p>
            <a:pPr algn="ctr" eaLnBrk="1" hangingPunct="1">
              <a:spcBef>
                <a:spcPts val="0"/>
              </a:spcBef>
            </a:pPr>
            <a:r>
              <a:rPr lang="en-US" altLang="en-US" sz="1800" b="1" dirty="0"/>
              <a:t>Moses is </a:t>
            </a:r>
            <a:r>
              <a:rPr lang="en-US" altLang="en-US" sz="1800" b="1" u="sng" dirty="0"/>
              <a:t>in the land</a:t>
            </a:r>
            <a:r>
              <a:rPr lang="en-US" altLang="en-US" sz="1800" b="1" dirty="0"/>
              <a:t>.</a:t>
            </a:r>
          </a:p>
        </p:txBody>
      </p:sp>
    </p:spTree>
    <p:extLst>
      <p:ext uri="{BB962C8B-B14F-4D97-AF65-F5344CB8AC3E}">
        <p14:creationId xmlns:p14="http://schemas.microsoft.com/office/powerpoint/2010/main" val="24867427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0B93C8E1-F8A2-48C3-9C33-4F4AD8FC0F78}"/>
              </a:ext>
            </a:extLst>
          </p:cNvPr>
          <p:cNvSpPr>
            <a:spLocks noGrp="1" noChangeArrowheads="1"/>
          </p:cNvSpPr>
          <p:nvPr>
            <p:ph type="title"/>
          </p:nvPr>
        </p:nvSpPr>
        <p:spPr>
          <a:xfrm>
            <a:off x="2209800" y="685800"/>
            <a:ext cx="7772400" cy="914400"/>
          </a:xfrm>
        </p:spPr>
        <p:txBody>
          <a:bodyPr/>
          <a:lstStyle/>
          <a:p>
            <a:pPr algn="ctr" eaLnBrk="1" hangingPunct="1"/>
            <a:r>
              <a:rPr lang="en-US" altLang="en-US" sz="3200" b="1" dirty="0">
                <a:solidFill>
                  <a:srgbClr val="0000CC"/>
                </a:solidFill>
                <a:latin typeface="Calibri" panose="020F0502020204030204" pitchFamily="34" charset="0"/>
                <a:ea typeface="+mn-ea"/>
                <a:cs typeface="Calibri" panose="020F0502020204030204" pitchFamily="34" charset="0"/>
              </a:rPr>
              <a:t>Deuteronomy 28 isn’t the only passage! </a:t>
            </a:r>
          </a:p>
        </p:txBody>
      </p:sp>
      <p:sp>
        <p:nvSpPr>
          <p:cNvPr id="83971" name="Rectangle 3">
            <a:extLst>
              <a:ext uri="{FF2B5EF4-FFF2-40B4-BE49-F238E27FC236}">
                <a16:creationId xmlns:a16="http://schemas.microsoft.com/office/drawing/2014/main" id="{DDFD41FB-4839-451F-973B-26B342931687}"/>
              </a:ext>
            </a:extLst>
          </p:cNvPr>
          <p:cNvSpPr>
            <a:spLocks noGrp="1" noChangeArrowheads="1"/>
          </p:cNvSpPr>
          <p:nvPr>
            <p:ph sz="half" idx="1"/>
          </p:nvPr>
        </p:nvSpPr>
        <p:spPr>
          <a:xfrm>
            <a:off x="609600" y="1981200"/>
            <a:ext cx="6248400" cy="4038600"/>
          </a:xfrm>
        </p:spPr>
        <p:txBody>
          <a:bodyPr>
            <a:normAutofit/>
          </a:bodyPr>
          <a:lstStyle/>
          <a:p>
            <a:pPr marL="0" indent="0" algn="just" eaLnBrk="1" hangingPunct="1">
              <a:lnSpc>
                <a:spcPct val="100000"/>
              </a:lnSpc>
              <a:spcBef>
                <a:spcPts val="0"/>
              </a:spcBef>
              <a:spcAft>
                <a:spcPts val="1200"/>
              </a:spcAft>
              <a:buNone/>
            </a:pPr>
            <a:r>
              <a:rPr lang="en-US" altLang="en-US" dirty="0"/>
              <a:t>There are other passages that give blessings and curses:</a:t>
            </a:r>
          </a:p>
          <a:p>
            <a:pPr algn="just" eaLnBrk="1" hangingPunct="1">
              <a:lnSpc>
                <a:spcPct val="100000"/>
              </a:lnSpc>
              <a:spcBef>
                <a:spcPts val="0"/>
              </a:spcBef>
              <a:spcAft>
                <a:spcPts val="1200"/>
              </a:spcAft>
            </a:pPr>
            <a:r>
              <a:rPr lang="en-US" altLang="en-US" dirty="0"/>
              <a:t>Deuteronomy 7:12-16; 14:28-15:6, 18; 16:15; 23:19-20; 24:19; 26:15, et al, are all blessings. </a:t>
            </a:r>
          </a:p>
          <a:p>
            <a:pPr algn="just">
              <a:lnSpc>
                <a:spcPct val="100000"/>
              </a:lnSpc>
              <a:spcBef>
                <a:spcPts val="0"/>
              </a:spcBef>
              <a:spcAft>
                <a:spcPts val="1200"/>
              </a:spcAft>
            </a:pPr>
            <a:r>
              <a:rPr lang="en-US" altLang="en-US" dirty="0"/>
              <a:t>There is even a curse in Deuteronomy 29, for the individual rebellious Israelite.</a:t>
            </a:r>
          </a:p>
        </p:txBody>
      </p:sp>
      <p:pic>
        <p:nvPicPr>
          <p:cNvPr id="83973" name="Picture 9" descr="Vineyard Harvest Scene">
            <a:extLst>
              <a:ext uri="{FF2B5EF4-FFF2-40B4-BE49-F238E27FC236}">
                <a16:creationId xmlns:a16="http://schemas.microsoft.com/office/drawing/2014/main" id="{B95D4F97-2520-4434-82AA-CE2F2EDB2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762"/>
          <a:stretch>
            <a:fillRect/>
          </a:stretch>
        </p:blipFill>
        <p:spPr bwMode="auto">
          <a:xfrm>
            <a:off x="7010400" y="1752600"/>
            <a:ext cx="4572000" cy="4756150"/>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4">
            <a:extLst>
              <a:ext uri="{FF2B5EF4-FFF2-40B4-BE49-F238E27FC236}">
                <a16:creationId xmlns:a16="http://schemas.microsoft.com/office/drawing/2014/main" id="{FFFA9BF1-ADF1-B3F0-A2F2-1F83C11665EF}"/>
              </a:ext>
            </a:extLst>
          </p:cNvPr>
          <p:cNvSpPr txBox="1">
            <a:spLocks noChangeArrowheads="1"/>
          </p:cNvSpPr>
          <p:nvPr/>
        </p:nvSpPr>
        <p:spPr bwMode="auto">
          <a:xfrm>
            <a:off x="2209800" y="11668"/>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indent="0" algn="ctr">
              <a:lnSpc>
                <a:spcPct val="100000"/>
              </a:lnSpc>
              <a:spcBef>
                <a:spcPts val="0"/>
              </a:spcBef>
              <a:spcAft>
                <a:spcPts val="1200"/>
              </a:spcAft>
              <a:buNone/>
            </a:pPr>
            <a:r>
              <a:rPr lang="en-US" sz="3200" b="1" dirty="0">
                <a:solidFill>
                  <a:srgbClr val="0000CC"/>
                </a:solidFill>
              </a:rPr>
              <a:t>Deuteronomy 29:18, 21</a:t>
            </a:r>
          </a:p>
          <a:p>
            <a:pPr marL="0" marR="0" indent="0" algn="just">
              <a:lnSpc>
                <a:spcPct val="100000"/>
              </a:lnSpc>
              <a:spcBef>
                <a:spcPts val="0"/>
              </a:spcBef>
              <a:buNone/>
            </a:pPr>
            <a:r>
              <a:rPr lang="en-US" baseline="30000" dirty="0"/>
              <a:t>18</a:t>
            </a:r>
            <a:r>
              <a:rPr lang="en-US" dirty="0"/>
              <a:t> so that there will not be among you a </a:t>
            </a:r>
            <a:r>
              <a:rPr lang="en-US" b="1" u="sng" dirty="0">
                <a:solidFill>
                  <a:srgbClr val="0000CC"/>
                </a:solidFill>
              </a:rPr>
              <a:t>man or woman</a:t>
            </a:r>
            <a:r>
              <a:rPr lang="en-US" dirty="0"/>
              <a:t>, or family or tribe, whose heart turns away today from the LORD our God,…</a:t>
            </a:r>
            <a:r>
              <a:rPr lang="en-US" baseline="30000" dirty="0"/>
              <a:t>21</a:t>
            </a:r>
            <a:r>
              <a:rPr lang="en-US" dirty="0"/>
              <a:t> </a:t>
            </a:r>
            <a:r>
              <a:rPr lang="en-US" b="1" u="sng" dirty="0">
                <a:solidFill>
                  <a:srgbClr val="0000CC"/>
                </a:solidFill>
              </a:rPr>
              <a:t>Then the Lord will single him out</a:t>
            </a:r>
            <a:r>
              <a:rPr lang="en-US" dirty="0"/>
              <a:t> for adversity from all the tribes of Israel, according to all the curses of the covenant which are written in this book of the law.</a:t>
            </a:r>
            <a:endParaRPr lang="en-US" dirty="0">
              <a:solidFill>
                <a:srgbClr val="C00000"/>
              </a:solidFill>
              <a:effectLst/>
            </a:endParaRPr>
          </a:p>
        </p:txBody>
      </p:sp>
      <p:pic>
        <p:nvPicPr>
          <p:cNvPr id="4" name="Picture 3">
            <a:extLst>
              <a:ext uri="{FF2B5EF4-FFF2-40B4-BE49-F238E27FC236}">
                <a16:creationId xmlns:a16="http://schemas.microsoft.com/office/drawing/2014/main" id="{17CCAF68-1956-7635-626F-9EB9A7897859}"/>
              </a:ext>
            </a:extLst>
          </p:cNvPr>
          <p:cNvPicPr>
            <a:picLocks noChangeAspect="1"/>
          </p:cNvPicPr>
          <p:nvPr/>
        </p:nvPicPr>
        <p:blipFill>
          <a:blip r:embed="rId4"/>
          <a:stretch>
            <a:fillRect/>
          </a:stretch>
        </p:blipFill>
        <p:spPr>
          <a:xfrm>
            <a:off x="3969142" y="2545080"/>
            <a:ext cx="4253717" cy="2560320"/>
          </a:xfrm>
          <a:prstGeom prst="rect">
            <a:avLst/>
          </a:prstGeom>
        </p:spPr>
      </p:pic>
    </p:spTree>
    <p:extLst>
      <p:ext uri="{BB962C8B-B14F-4D97-AF65-F5344CB8AC3E}">
        <p14:creationId xmlns:p14="http://schemas.microsoft.com/office/powerpoint/2010/main" val="1184561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259443"/>
            <a:ext cx="10972800" cy="5570756"/>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We have, most of us, been reared and now live under the influence of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Galatianism</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Protestant theology, alas, is for the most part, thoroughly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Galatianized</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that neither law nor grace are given their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distinct</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and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separated</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places, as in the counsels of God, but are mingled together in one incoherent system. </a:t>
            </a:r>
          </a:p>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longer, as in the Divine intent, a ministration of death (2 Cor. 3:7), of cursing (Gal. 3:10), of conviction (Rom. 3:19), because we are taught that we must try to keep it, and that by Divine help we may</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Nor, on the other hand, does grace bring us blessed deliverance from the dominion of sin, for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we are kept under the law as a rule of life despite the plain declaration, “Sin shall not have dominion over you: for ye are not under the law, but under grace” (Rom. 6:14)</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(emphasis mine)</a:t>
            </a:r>
          </a:p>
        </p:txBody>
      </p:sp>
      <p:sp>
        <p:nvSpPr>
          <p:cNvPr id="2" name="Rectangle 1">
            <a:extLst>
              <a:ext uri="{FF2B5EF4-FFF2-40B4-BE49-F238E27FC236}">
                <a16:creationId xmlns:a16="http://schemas.microsoft.com/office/drawing/2014/main" id="{A634B74D-66F4-476B-A1C7-9EEF14FD73AD}"/>
              </a:ext>
            </a:extLst>
          </p:cNvPr>
          <p:cNvSpPr/>
          <p:nvPr/>
        </p:nvSpPr>
        <p:spPr>
          <a:xfrm>
            <a:off x="2705100" y="228600"/>
            <a:ext cx="6781800" cy="95410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I. Scofield, D. 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Grace of God</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 Fundamentals Vol. 3, Chapter VII, p. 98</a:t>
            </a:r>
          </a:p>
        </p:txBody>
      </p:sp>
      <p:pic>
        <p:nvPicPr>
          <p:cNvPr id="3" name="Picture 2">
            <a:extLst>
              <a:ext uri="{FF2B5EF4-FFF2-40B4-BE49-F238E27FC236}">
                <a16:creationId xmlns:a16="http://schemas.microsoft.com/office/drawing/2014/main" id="{52E25DF6-13FF-4A1F-A2E2-D2C6E059FE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877824" cy="1097280"/>
          </a:xfrm>
          <a:prstGeom prst="rect">
            <a:avLst/>
          </a:prstGeom>
        </p:spPr>
      </p:pic>
    </p:spTree>
    <p:extLst>
      <p:ext uri="{BB962C8B-B14F-4D97-AF65-F5344CB8AC3E}">
        <p14:creationId xmlns:p14="http://schemas.microsoft.com/office/powerpoint/2010/main" val="14540545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34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2666999" y="1143000"/>
            <a:ext cx="6882581"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33</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Don’t Worry About It – Matt. 6:25-34</a:t>
            </a:r>
            <a:endParaRPr lang="en-US" sz="3000" b="1" dirty="0">
              <a:solidFill>
                <a:srgbClr val="0000CC"/>
              </a:solidFill>
              <a:latin typeface="Calibri" panose="020F0502020204030204" pitchFamily="34" charset="0"/>
              <a:cs typeface="Calibri" panose="020F0502020204030204" pitchFamily="34" charset="0"/>
            </a:endParaRP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General Information</a:t>
            </a:r>
          </a:p>
          <a:p>
            <a:pPr marL="914400" lvl="2" indent="-452438" eaLnBrk="1" hangingPunct="1">
              <a:spcBef>
                <a:spcPts val="0"/>
              </a:spcBef>
              <a:spcAft>
                <a:spcPts val="1200"/>
              </a:spcAft>
              <a:buFont typeface="+mj-lt"/>
              <a:buAutoNum type="alphaUcPeriod"/>
              <a:tabLst>
                <a:tab pos="1939925" algn="l"/>
              </a:tabLst>
              <a:defRPr/>
            </a:pPr>
            <a:r>
              <a:rPr lang="en-US" sz="3000" b="1" u="sng" dirty="0">
                <a:solidFill>
                  <a:srgbClr val="0000CC"/>
                </a:solidFill>
                <a:latin typeface="Calibri" panose="020F0502020204030204" pitchFamily="34" charset="0"/>
                <a:cs typeface="Calibri" panose="020F0502020204030204" pitchFamily="34" charset="0"/>
              </a:rPr>
              <a:t>Matt. </a:t>
            </a:r>
            <a:r>
              <a:rPr lang="en-US" altLang="en-US" sz="3000" b="1" u="sng" dirty="0">
                <a:solidFill>
                  <a:srgbClr val="0000CC"/>
                </a:solidFill>
                <a:latin typeface="Calibri" panose="020F0502020204030204" pitchFamily="34" charset="0"/>
                <a:cs typeface="Calibri" panose="020F0502020204030204" pitchFamily="34" charset="0"/>
              </a:rPr>
              <a:t>6:25-34</a:t>
            </a:r>
            <a:endParaRPr lang="en-US" sz="3000" b="1" u="sng" dirty="0">
              <a:solidFill>
                <a:srgbClr val="0000CC"/>
              </a:solidFill>
              <a:latin typeface="Calibri" panose="020F0502020204030204" pitchFamily="34" charset="0"/>
              <a:cs typeface="Calibri" panose="020F0502020204030204" pitchFamily="34" charset="0"/>
            </a:endParaRP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Concluding </a:t>
            </a:r>
            <a:r>
              <a:rPr lang="en-US" sz="3000" b="1" dirty="0">
                <a:solidFill>
                  <a:srgbClr val="000000"/>
                </a:solidFill>
                <a:latin typeface="Calibri" panose="020F0502020204030204" pitchFamily="34" charset="0"/>
                <a:cs typeface="Calibri" panose="020F0502020204030204" pitchFamily="34" charset="0"/>
              </a:rPr>
              <a:t>Observations</a:t>
            </a:r>
            <a:endParaRPr lang="en-US" altLang="en-US" sz="30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32181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indent="0" algn="ctr">
              <a:lnSpc>
                <a:spcPct val="100000"/>
              </a:lnSpc>
              <a:spcBef>
                <a:spcPts val="0"/>
              </a:spcBef>
              <a:spcAft>
                <a:spcPts val="1200"/>
              </a:spcAft>
              <a:buNone/>
            </a:pPr>
            <a:r>
              <a:rPr lang="en-US" sz="3200" b="1" dirty="0">
                <a:solidFill>
                  <a:srgbClr val="0000CC"/>
                </a:solidFill>
              </a:rPr>
              <a:t>Matthew 6:</a:t>
            </a:r>
            <a:r>
              <a:rPr lang="en-US" altLang="en-US" sz="3200" b="1" dirty="0">
                <a:solidFill>
                  <a:srgbClr val="0000CC"/>
                </a:solidFill>
              </a:rPr>
              <a:t>25-34</a:t>
            </a:r>
            <a:endParaRPr lang="en-US" sz="3200" b="1" dirty="0">
              <a:solidFill>
                <a:srgbClr val="0000CC"/>
              </a:solidFill>
            </a:endParaRPr>
          </a:p>
          <a:p>
            <a:pPr marL="0" marR="0" indent="0" algn="just">
              <a:lnSpc>
                <a:spcPct val="100000"/>
              </a:lnSpc>
              <a:spcBef>
                <a:spcPts val="0"/>
              </a:spcBef>
              <a:buNone/>
            </a:pPr>
            <a:r>
              <a:rPr lang="en-US" sz="2400" b="1" u="none" strike="noStrike" baseline="30000" dirty="0">
                <a:solidFill>
                  <a:srgbClr val="C00000"/>
                </a:solidFill>
                <a:effectLst/>
                <a:highlight>
                  <a:srgbClr val="FFFF00"/>
                </a:highlight>
              </a:rPr>
              <a:t>25</a:t>
            </a:r>
            <a:r>
              <a:rPr lang="en-US" sz="2400" b="1" u="none" strike="noStrike" dirty="0">
                <a:solidFill>
                  <a:srgbClr val="C00000"/>
                </a:solidFill>
                <a:effectLst/>
                <a:highlight>
                  <a:srgbClr val="FFFF00"/>
                </a:highlight>
              </a:rPr>
              <a:t> </a:t>
            </a:r>
            <a:r>
              <a:rPr lang="en-US" sz="2800" b="1" dirty="0">
                <a:solidFill>
                  <a:srgbClr val="C00000"/>
                </a:solidFill>
                <a:effectLst/>
                <a:highlight>
                  <a:srgbClr val="FFFF00"/>
                </a:highlight>
              </a:rPr>
              <a:t>“For this reason I say to you, do not be worried about your life, </a:t>
            </a:r>
            <a:r>
              <a:rPr lang="en-US" sz="2800" b="1" i="1" dirty="0">
                <a:solidFill>
                  <a:srgbClr val="C00000"/>
                </a:solidFill>
                <a:effectLst/>
                <a:highlight>
                  <a:srgbClr val="FFFF00"/>
                </a:highlight>
              </a:rPr>
              <a:t>as to</a:t>
            </a:r>
            <a:r>
              <a:rPr lang="en-US" sz="2800" b="1" dirty="0">
                <a:solidFill>
                  <a:srgbClr val="C00000"/>
                </a:solidFill>
                <a:effectLst/>
                <a:highlight>
                  <a:srgbClr val="FFFF00"/>
                </a:highlight>
              </a:rPr>
              <a:t> what you will eat or what you will drink; nor for your body, </a:t>
            </a:r>
            <a:r>
              <a:rPr lang="en-US" sz="2800" b="1" i="1" dirty="0">
                <a:solidFill>
                  <a:srgbClr val="C00000"/>
                </a:solidFill>
                <a:effectLst/>
                <a:highlight>
                  <a:srgbClr val="FFFF00"/>
                </a:highlight>
              </a:rPr>
              <a:t>as to</a:t>
            </a:r>
            <a:r>
              <a:rPr lang="en-US" sz="2800" b="1" dirty="0">
                <a:solidFill>
                  <a:srgbClr val="C00000"/>
                </a:solidFill>
                <a:effectLst/>
                <a:highlight>
                  <a:srgbClr val="FFFF00"/>
                </a:highlight>
              </a:rPr>
              <a:t> what you will put on. Is not life more than food, and the body more than clothing?</a:t>
            </a:r>
            <a:r>
              <a:rPr lang="en-US" sz="2400" b="1" dirty="0">
                <a:solidFill>
                  <a:srgbClr val="C00000"/>
                </a:solidFill>
                <a:effectLst/>
                <a:highlight>
                  <a:srgbClr val="FFFF00"/>
                </a:highlight>
              </a:rPr>
              <a:t> </a:t>
            </a:r>
            <a:r>
              <a:rPr lang="en-US" sz="2400" u="none" strike="noStrike" baseline="30000" dirty="0">
                <a:solidFill>
                  <a:srgbClr val="C00000"/>
                </a:solidFill>
                <a:effectLst/>
              </a:rPr>
              <a:t>26</a:t>
            </a:r>
            <a:r>
              <a:rPr lang="en-US" sz="2400" u="none" strike="noStrike" dirty="0">
                <a:solidFill>
                  <a:srgbClr val="C00000"/>
                </a:solidFill>
                <a:effectLst/>
              </a:rPr>
              <a:t> </a:t>
            </a:r>
            <a:r>
              <a:rPr lang="en-US" sz="2800" dirty="0">
                <a:solidFill>
                  <a:srgbClr val="C00000"/>
                </a:solidFill>
                <a:effectLst/>
              </a:rPr>
              <a:t>“Look at the birds of the air, that they do not sow, nor reap nor gather into barns, and </a:t>
            </a:r>
            <a:r>
              <a:rPr lang="en-US" sz="2800" i="1" dirty="0">
                <a:solidFill>
                  <a:srgbClr val="C00000"/>
                </a:solidFill>
                <a:effectLst/>
              </a:rPr>
              <a:t>yet</a:t>
            </a:r>
            <a:r>
              <a:rPr lang="en-US" sz="2800" dirty="0">
                <a:solidFill>
                  <a:srgbClr val="C00000"/>
                </a:solidFill>
                <a:effectLst/>
              </a:rPr>
              <a:t> your heavenly Father feeds them. Are you not worth much more than they?</a:t>
            </a:r>
            <a:r>
              <a:rPr lang="en-US" sz="2400" dirty="0">
                <a:solidFill>
                  <a:srgbClr val="C00000"/>
                </a:solidFill>
                <a:effectLst/>
              </a:rPr>
              <a:t> </a:t>
            </a:r>
            <a:r>
              <a:rPr lang="en-US" sz="2400" u="none" strike="noStrike" baseline="30000" dirty="0">
                <a:solidFill>
                  <a:srgbClr val="C00000"/>
                </a:solidFill>
                <a:effectLst/>
              </a:rPr>
              <a:t>27</a:t>
            </a:r>
            <a:r>
              <a:rPr lang="en-US" sz="2400" u="none" strike="noStrike" dirty="0">
                <a:solidFill>
                  <a:srgbClr val="C00000"/>
                </a:solidFill>
                <a:effectLst/>
              </a:rPr>
              <a:t> </a:t>
            </a:r>
            <a:r>
              <a:rPr lang="en-US" sz="2800" dirty="0">
                <a:solidFill>
                  <a:srgbClr val="C00000"/>
                </a:solidFill>
                <a:effectLst/>
              </a:rPr>
              <a:t>“And who of you by being worried can add a </a:t>
            </a:r>
            <a:r>
              <a:rPr lang="en-US" sz="2800" i="1" dirty="0">
                <a:solidFill>
                  <a:srgbClr val="C00000"/>
                </a:solidFill>
                <a:effectLst/>
              </a:rPr>
              <a:t>single</a:t>
            </a:r>
            <a:r>
              <a:rPr lang="en-US" sz="2800" dirty="0">
                <a:solidFill>
                  <a:srgbClr val="C00000"/>
                </a:solidFill>
                <a:effectLst/>
              </a:rPr>
              <a:t> hour to his life?</a:t>
            </a:r>
            <a:r>
              <a:rPr lang="en-US" sz="2400" dirty="0">
                <a:solidFill>
                  <a:srgbClr val="C00000"/>
                </a:solidFill>
                <a:effectLst/>
              </a:rPr>
              <a:t> </a:t>
            </a:r>
            <a:r>
              <a:rPr lang="en-US" sz="2400" u="none" strike="noStrike" baseline="30000" dirty="0">
                <a:solidFill>
                  <a:srgbClr val="C00000"/>
                </a:solidFill>
                <a:effectLst/>
              </a:rPr>
              <a:t>28</a:t>
            </a:r>
            <a:r>
              <a:rPr lang="en-US" sz="2400" u="none" strike="noStrike" dirty="0">
                <a:solidFill>
                  <a:srgbClr val="C00000"/>
                </a:solidFill>
                <a:effectLst/>
              </a:rPr>
              <a:t> </a:t>
            </a:r>
            <a:r>
              <a:rPr lang="en-US" sz="2800" dirty="0">
                <a:solidFill>
                  <a:srgbClr val="C00000"/>
                </a:solidFill>
                <a:effectLst/>
              </a:rPr>
              <a:t>“And why are you worried about clothing? Observe how the lilies of the field grow; they do not toil nor do they spin,</a:t>
            </a:r>
            <a:r>
              <a:rPr lang="en-US" sz="2400" dirty="0">
                <a:solidFill>
                  <a:srgbClr val="C00000"/>
                </a:solidFill>
                <a:effectLst/>
              </a:rPr>
              <a:t> </a:t>
            </a:r>
            <a:r>
              <a:rPr lang="en-US" sz="2400" u="none" strike="noStrike" baseline="30000" dirty="0">
                <a:solidFill>
                  <a:srgbClr val="C00000"/>
                </a:solidFill>
                <a:effectLst/>
              </a:rPr>
              <a:t>29</a:t>
            </a:r>
            <a:r>
              <a:rPr lang="en-US" sz="2400" u="none" strike="noStrike" dirty="0">
                <a:solidFill>
                  <a:srgbClr val="C00000"/>
                </a:solidFill>
                <a:effectLst/>
              </a:rPr>
              <a:t> </a:t>
            </a:r>
            <a:r>
              <a:rPr lang="en-US" sz="2800" dirty="0">
                <a:solidFill>
                  <a:srgbClr val="C00000"/>
                </a:solidFill>
                <a:effectLst/>
              </a:rPr>
              <a:t>yet I say to you that not even Solomon in all his glory clothed himself like one of these.</a:t>
            </a:r>
            <a:r>
              <a:rPr lang="en-US" sz="2400" dirty="0">
                <a:solidFill>
                  <a:srgbClr val="C00000"/>
                </a:solidFill>
                <a:effectLst/>
              </a:rPr>
              <a:t> </a:t>
            </a:r>
            <a:r>
              <a:rPr lang="en-US" sz="2400" u="none" strike="noStrike" baseline="30000" dirty="0">
                <a:solidFill>
                  <a:srgbClr val="C00000"/>
                </a:solidFill>
                <a:effectLst/>
              </a:rPr>
              <a:t>30</a:t>
            </a:r>
            <a:r>
              <a:rPr lang="en-US" sz="2400" u="none" strike="noStrike" dirty="0">
                <a:solidFill>
                  <a:srgbClr val="C00000"/>
                </a:solidFill>
                <a:effectLst/>
              </a:rPr>
              <a:t> </a:t>
            </a:r>
            <a:r>
              <a:rPr lang="en-US" sz="2800" dirty="0">
                <a:solidFill>
                  <a:srgbClr val="C00000"/>
                </a:solidFill>
                <a:effectLst/>
              </a:rPr>
              <a:t>“But if God so clothes the grass of the field, which is </a:t>
            </a:r>
            <a:r>
              <a:rPr lang="en-US" sz="2800" i="1" dirty="0">
                <a:solidFill>
                  <a:srgbClr val="C00000"/>
                </a:solidFill>
                <a:effectLst/>
              </a:rPr>
              <a:t>alive </a:t>
            </a:r>
            <a:r>
              <a:rPr lang="en-US" i="1" dirty="0">
                <a:solidFill>
                  <a:srgbClr val="C00000"/>
                </a:solidFill>
              </a:rPr>
              <a:t>. . .</a:t>
            </a:r>
            <a:endParaRPr lang="en-US" sz="2600" dirty="0">
              <a:solidFill>
                <a:srgbClr val="C00000"/>
              </a:solidFill>
              <a:effectLst/>
            </a:endParaRPr>
          </a:p>
        </p:txBody>
      </p:sp>
    </p:spTree>
    <p:extLst>
      <p:ext uri="{BB962C8B-B14F-4D97-AF65-F5344CB8AC3E}">
        <p14:creationId xmlns:p14="http://schemas.microsoft.com/office/powerpoint/2010/main" val="33061923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9487EEC8-53D7-F50D-1EE9-DE35301FB7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5800" y="1981200"/>
            <a:ext cx="3657600" cy="3657600"/>
          </a:xfrm>
          <a:prstGeom prst="rect">
            <a:avLst/>
          </a:prstGeom>
        </p:spPr>
      </p:pic>
      <p:pic>
        <p:nvPicPr>
          <p:cNvPr id="10" name="Picture 9">
            <a:extLst>
              <a:ext uri="{FF2B5EF4-FFF2-40B4-BE49-F238E27FC236}">
                <a16:creationId xmlns:a16="http://schemas.microsoft.com/office/drawing/2014/main" id="{CD19F8F5-26FB-E1D2-AE11-FB037761FBDF}"/>
              </a:ext>
            </a:extLst>
          </p:cNvPr>
          <p:cNvPicPr>
            <a:picLocks noChangeAspect="1"/>
          </p:cNvPicPr>
          <p:nvPr/>
        </p:nvPicPr>
        <p:blipFill>
          <a:blip r:embed="rId3"/>
          <a:stretch>
            <a:fillRect/>
          </a:stretch>
        </p:blipFill>
        <p:spPr>
          <a:xfrm>
            <a:off x="8905954" y="1981200"/>
            <a:ext cx="2699306" cy="4114800"/>
          </a:xfrm>
          <a:prstGeom prst="rect">
            <a:avLst/>
          </a:prstGeom>
        </p:spPr>
      </p:pic>
      <p:sp>
        <p:nvSpPr>
          <p:cNvPr id="5" name="Rectangle 2">
            <a:extLst>
              <a:ext uri="{FF2B5EF4-FFF2-40B4-BE49-F238E27FC236}">
                <a16:creationId xmlns:a16="http://schemas.microsoft.com/office/drawing/2014/main" id="{42D6BD5E-41B3-D77D-8323-5780D5EAC8DB}"/>
              </a:ext>
            </a:extLst>
          </p:cNvPr>
          <p:cNvSpPr>
            <a:spLocks noGrp="1" noChangeArrowheads="1"/>
          </p:cNvSpPr>
          <p:nvPr>
            <p:ph type="title"/>
          </p:nvPr>
        </p:nvSpPr>
        <p:spPr>
          <a:xfrm>
            <a:off x="1409700" y="680484"/>
            <a:ext cx="9372600" cy="905430"/>
          </a:xfrm>
        </p:spPr>
        <p:txBody>
          <a:bodyPr>
            <a:normAutofit/>
          </a:body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“For this reason” True vs. Pharisaical </a:t>
            </a:r>
            <a:r>
              <a:rPr lang="en-US" altLang="en-US" sz="2800" b="1" dirty="0">
                <a:solidFill>
                  <a:srgbClr val="0000CC"/>
                </a:solidFill>
                <a:latin typeface="Calibri" panose="020F0502020204030204" pitchFamily="34" charset="0"/>
                <a:ea typeface="+mn-ea"/>
                <a:cs typeface="Calibri" panose="020F0502020204030204" pitchFamily="34" charset="0"/>
              </a:rPr>
              <a:t>Righteousness</a:t>
            </a:r>
            <a:br>
              <a:rPr lang="en-US" altLang="en-US" sz="2800" b="1" dirty="0">
                <a:solidFill>
                  <a:srgbClr val="0000CC"/>
                </a:solidFill>
                <a:latin typeface="Calibri" panose="020F0502020204030204" pitchFamily="34" charset="0"/>
                <a:ea typeface="+mn-ea"/>
                <a:cs typeface="Calibri" panose="020F0502020204030204" pitchFamily="34" charset="0"/>
              </a:rPr>
            </a:br>
            <a:r>
              <a:rPr lang="en-US" altLang="en-US" sz="2400" b="1" dirty="0">
                <a:solidFill>
                  <a:srgbClr val="0000CC"/>
                </a:solidFill>
                <a:latin typeface="Calibri" panose="020F0502020204030204" pitchFamily="34" charset="0"/>
                <a:ea typeface="+mn-ea"/>
                <a:cs typeface="Calibri" panose="020F0502020204030204" pitchFamily="34" charset="0"/>
              </a:rPr>
              <a:t>Matthew 6:25-34</a:t>
            </a:r>
          </a:p>
        </p:txBody>
      </p:sp>
      <p:sp>
        <p:nvSpPr>
          <p:cNvPr id="6" name="Text Box 4">
            <a:extLst>
              <a:ext uri="{FF2B5EF4-FFF2-40B4-BE49-F238E27FC236}">
                <a16:creationId xmlns:a16="http://schemas.microsoft.com/office/drawing/2014/main" id="{E088354B-9A35-7806-F552-5B076493B433}"/>
              </a:ext>
            </a:extLst>
          </p:cNvPr>
          <p:cNvSpPr txBox="1">
            <a:spLocks noChangeArrowheads="1"/>
          </p:cNvSpPr>
          <p:nvPr/>
        </p:nvSpPr>
        <p:spPr bwMode="auto">
          <a:xfrm>
            <a:off x="2209800" y="11668"/>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7" name="Rectangle 3">
            <a:extLst>
              <a:ext uri="{FF2B5EF4-FFF2-40B4-BE49-F238E27FC236}">
                <a16:creationId xmlns:a16="http://schemas.microsoft.com/office/drawing/2014/main" id="{B4495A8D-5B2E-C3FC-180B-BE7372BF72B5}"/>
              </a:ext>
            </a:extLst>
          </p:cNvPr>
          <p:cNvSpPr>
            <a:spLocks noGrp="1" noChangeArrowheads="1"/>
          </p:cNvSpPr>
          <p:nvPr>
            <p:ph sz="half" idx="1"/>
          </p:nvPr>
        </p:nvSpPr>
        <p:spPr>
          <a:xfrm>
            <a:off x="609600" y="1981200"/>
            <a:ext cx="8077200" cy="4648200"/>
          </a:xfrm>
        </p:spPr>
        <p:txBody>
          <a:bodyPr>
            <a:normAutofit lnSpcReduction="10000"/>
          </a:bodyPr>
          <a:lstStyle/>
          <a:p>
            <a:pPr algn="just">
              <a:lnSpc>
                <a:spcPct val="110000"/>
              </a:lnSpc>
              <a:spcBef>
                <a:spcPts val="0"/>
              </a:spcBef>
              <a:spcAft>
                <a:spcPts val="1200"/>
              </a:spcAft>
            </a:pPr>
            <a:r>
              <a:rPr lang="en-US" altLang="en-US" dirty="0"/>
              <a:t>From our last session we learned in vv.19-24, that a person’s mindset regarding wealth frequently dictates one’s perception of righteousness which:</a:t>
            </a:r>
          </a:p>
          <a:p>
            <a:pPr marL="571500" lvl="1" indent="-342900" algn="just">
              <a:lnSpc>
                <a:spcPct val="110000"/>
              </a:lnSpc>
              <a:spcBef>
                <a:spcPts val="0"/>
              </a:spcBef>
              <a:spcAft>
                <a:spcPts val="1200"/>
              </a:spcAft>
              <a:buFont typeface="Courier New" panose="02070309020205020404" pitchFamily="49" charset="0"/>
              <a:buChar char="-"/>
            </a:pPr>
            <a:r>
              <a:rPr lang="en-US" altLang="en-US" sz="2800" dirty="0"/>
              <a:t>often leads to spiritual blindness and, </a:t>
            </a:r>
          </a:p>
          <a:p>
            <a:pPr marL="571500" lvl="1" indent="-342900" algn="just">
              <a:lnSpc>
                <a:spcPct val="110000"/>
              </a:lnSpc>
              <a:spcBef>
                <a:spcPts val="0"/>
              </a:spcBef>
              <a:spcAft>
                <a:spcPts val="1200"/>
              </a:spcAft>
              <a:buFont typeface="Courier New" panose="02070309020205020404" pitchFamily="49" charset="0"/>
              <a:buChar char="-"/>
            </a:pPr>
            <a:r>
              <a:rPr lang="en-US" altLang="en-US" sz="2800" dirty="0"/>
              <a:t>often places that person in the position of being a slave to the wrong master. </a:t>
            </a:r>
          </a:p>
          <a:p>
            <a:pPr marL="228600" lvl="1" algn="just">
              <a:lnSpc>
                <a:spcPct val="110000"/>
              </a:lnSpc>
              <a:spcBef>
                <a:spcPts val="0"/>
              </a:spcBef>
              <a:spcAft>
                <a:spcPts val="1200"/>
              </a:spcAft>
            </a:pPr>
            <a:r>
              <a:rPr lang="en-US" altLang="en-US" sz="2800" dirty="0"/>
              <a:t>“If a person seeks biblical righteousness and commits to follow the Lord, how will he then provide for daily needs like food, clothing, and shelter?</a:t>
            </a:r>
          </a:p>
        </p:txBody>
      </p:sp>
    </p:spTree>
    <p:extLst>
      <p:ext uri="{BB962C8B-B14F-4D97-AF65-F5344CB8AC3E}">
        <p14:creationId xmlns:p14="http://schemas.microsoft.com/office/powerpoint/2010/main" val="113035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A96AE60B-1273-4F83-8F9B-93F6650CFCC1}"/>
              </a:ext>
            </a:extLst>
          </p:cNvPr>
          <p:cNvSpPr>
            <a:spLocks noGrp="1" noChangeArrowheads="1"/>
          </p:cNvSpPr>
          <p:nvPr>
            <p:ph type="title"/>
          </p:nvPr>
        </p:nvSpPr>
        <p:spPr>
          <a:xfrm>
            <a:off x="1409700" y="680484"/>
            <a:ext cx="9372600" cy="905430"/>
          </a:xfrm>
        </p:spPr>
        <p:txBody>
          <a:bodyPr>
            <a:normAutofit/>
          </a:body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One more reason for the Israelites to worry</a:t>
            </a:r>
            <a:br>
              <a:rPr lang="en-US" altLang="en-US" sz="2800" b="1" dirty="0">
                <a:solidFill>
                  <a:srgbClr val="0000CC"/>
                </a:solidFill>
                <a:latin typeface="Calibri" panose="020F0502020204030204" pitchFamily="34" charset="0"/>
                <a:ea typeface="+mn-ea"/>
                <a:cs typeface="Calibri" panose="020F0502020204030204" pitchFamily="34" charset="0"/>
              </a:rPr>
            </a:br>
            <a:r>
              <a:rPr lang="en-US" altLang="en-US" sz="2400" b="1" dirty="0">
                <a:solidFill>
                  <a:srgbClr val="0000CC"/>
                </a:solidFill>
                <a:latin typeface="Calibri" panose="020F0502020204030204" pitchFamily="34" charset="0"/>
                <a:ea typeface="+mn-ea"/>
                <a:cs typeface="Calibri" panose="020F0502020204030204" pitchFamily="34" charset="0"/>
              </a:rPr>
              <a:t>Matthew 6:25-34</a:t>
            </a:r>
          </a:p>
        </p:txBody>
      </p:sp>
      <p:sp>
        <p:nvSpPr>
          <p:cNvPr id="88067" name="Rectangle 3">
            <a:extLst>
              <a:ext uri="{FF2B5EF4-FFF2-40B4-BE49-F238E27FC236}">
                <a16:creationId xmlns:a16="http://schemas.microsoft.com/office/drawing/2014/main" id="{3E1CF3D3-42A0-41A9-AD08-1099FC4EB713}"/>
              </a:ext>
            </a:extLst>
          </p:cNvPr>
          <p:cNvSpPr>
            <a:spLocks noGrp="1" noChangeArrowheads="1"/>
          </p:cNvSpPr>
          <p:nvPr>
            <p:ph sz="half" idx="1"/>
          </p:nvPr>
        </p:nvSpPr>
        <p:spPr>
          <a:xfrm>
            <a:off x="609600" y="1981200"/>
            <a:ext cx="10972800" cy="1524000"/>
          </a:xfrm>
        </p:spPr>
        <p:txBody>
          <a:bodyPr/>
          <a:lstStyle/>
          <a:p>
            <a:pPr algn="just">
              <a:lnSpc>
                <a:spcPct val="100000"/>
              </a:lnSpc>
              <a:spcBef>
                <a:spcPts val="0"/>
              </a:spcBef>
              <a:spcAft>
                <a:spcPts val="1200"/>
              </a:spcAft>
            </a:pPr>
            <a:r>
              <a:rPr lang="en-US" altLang="en-US" dirty="0"/>
              <a:t>Many of the Israelites were likely to to worry concerning their physical provisions because they had to pay for </a:t>
            </a:r>
            <a:r>
              <a:rPr lang="en-US" altLang="en-US" b="1" dirty="0">
                <a:solidFill>
                  <a:srgbClr val="0000CC"/>
                </a:solidFill>
                <a:latin typeface="Calibri" panose="020F0502020204030204" pitchFamily="34" charset="0"/>
                <a:cs typeface="Calibri" panose="020F0502020204030204" pitchFamily="34" charset="0"/>
              </a:rPr>
              <a:t>temple and synagogues services as well as taxes. </a:t>
            </a:r>
            <a:endParaRPr lang="en-US" altLang="en-US" dirty="0"/>
          </a:p>
        </p:txBody>
      </p:sp>
      <p:sp>
        <p:nvSpPr>
          <p:cNvPr id="9" name="Text Box 4">
            <a:extLst>
              <a:ext uri="{FF2B5EF4-FFF2-40B4-BE49-F238E27FC236}">
                <a16:creationId xmlns:a16="http://schemas.microsoft.com/office/drawing/2014/main" id="{5E69731E-5A83-DAA5-17C1-A6BCD872479C}"/>
              </a:ext>
            </a:extLst>
          </p:cNvPr>
          <p:cNvSpPr txBox="1">
            <a:spLocks noChangeArrowheads="1"/>
          </p:cNvSpPr>
          <p:nvPr/>
        </p:nvSpPr>
        <p:spPr bwMode="auto">
          <a:xfrm>
            <a:off x="2209800" y="11668"/>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2" name="Picture 1">
            <a:extLst>
              <a:ext uri="{FF2B5EF4-FFF2-40B4-BE49-F238E27FC236}">
                <a16:creationId xmlns:a16="http://schemas.microsoft.com/office/drawing/2014/main" id="{84BFE496-03EC-F35E-9F10-21916A7BF427}"/>
              </a:ext>
            </a:extLst>
          </p:cNvPr>
          <p:cNvPicPr>
            <a:picLocks noChangeAspect="1"/>
          </p:cNvPicPr>
          <p:nvPr/>
        </p:nvPicPr>
        <p:blipFill rotWithShape="1">
          <a:blip r:embed="rId3"/>
          <a:srcRect t="771" b="3817"/>
          <a:stretch/>
        </p:blipFill>
        <p:spPr>
          <a:xfrm>
            <a:off x="609600" y="3456555"/>
            <a:ext cx="4050778" cy="3200400"/>
          </a:xfrm>
          <a:prstGeom prst="rect">
            <a:avLst/>
          </a:prstGeom>
          <a:ln>
            <a:solidFill>
              <a:schemeClr val="tx1"/>
            </a:solidFill>
          </a:ln>
        </p:spPr>
      </p:pic>
      <p:pic>
        <p:nvPicPr>
          <p:cNvPr id="3" name="Picture 2">
            <a:extLst>
              <a:ext uri="{FF2B5EF4-FFF2-40B4-BE49-F238E27FC236}">
                <a16:creationId xmlns:a16="http://schemas.microsoft.com/office/drawing/2014/main" id="{7482FBCE-2AF9-7CF7-3A63-A1013C92C632}"/>
              </a:ext>
            </a:extLst>
          </p:cNvPr>
          <p:cNvPicPr>
            <a:picLocks noChangeAspect="1"/>
          </p:cNvPicPr>
          <p:nvPr/>
        </p:nvPicPr>
        <p:blipFill>
          <a:blip r:embed="rId4"/>
          <a:stretch>
            <a:fillRect/>
          </a:stretch>
        </p:blipFill>
        <p:spPr>
          <a:xfrm>
            <a:off x="7515225" y="3382728"/>
            <a:ext cx="4067175" cy="3200400"/>
          </a:xfrm>
          <a:prstGeom prst="rect">
            <a:avLst/>
          </a:prstGeom>
        </p:spPr>
      </p:pic>
      <p:pic>
        <p:nvPicPr>
          <p:cNvPr id="12" name="Picture 7" descr="Click for a larger photo">
            <a:hlinkClick r:id="rId5"/>
            <a:extLst>
              <a:ext uri="{FF2B5EF4-FFF2-40B4-BE49-F238E27FC236}">
                <a16:creationId xmlns:a16="http://schemas.microsoft.com/office/drawing/2014/main" id="{81C8264A-6867-A57A-857D-E5D51D2C82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0479" y="4358364"/>
            <a:ext cx="2211042" cy="10972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A96AE60B-1273-4F83-8F9B-93F6650CFCC1}"/>
              </a:ext>
            </a:extLst>
          </p:cNvPr>
          <p:cNvSpPr>
            <a:spLocks noGrp="1" noChangeArrowheads="1"/>
          </p:cNvSpPr>
          <p:nvPr>
            <p:ph type="title"/>
          </p:nvPr>
        </p:nvSpPr>
        <p:spPr>
          <a:xfrm>
            <a:off x="1409700" y="680484"/>
            <a:ext cx="9372600" cy="905430"/>
          </a:xfrm>
        </p:spPr>
        <p:txBody>
          <a:bodyPr>
            <a:normAutofit/>
          </a:body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One more reason for the Israelites to worry</a:t>
            </a:r>
            <a:br>
              <a:rPr lang="en-US" altLang="en-US" sz="2800" b="1" dirty="0">
                <a:solidFill>
                  <a:srgbClr val="0000CC"/>
                </a:solidFill>
                <a:latin typeface="Calibri" panose="020F0502020204030204" pitchFamily="34" charset="0"/>
                <a:ea typeface="+mn-ea"/>
                <a:cs typeface="Calibri" panose="020F0502020204030204" pitchFamily="34" charset="0"/>
              </a:rPr>
            </a:br>
            <a:r>
              <a:rPr lang="en-US" altLang="en-US" sz="2400" b="1" dirty="0">
                <a:solidFill>
                  <a:srgbClr val="0000CC"/>
                </a:solidFill>
                <a:latin typeface="Calibri" panose="020F0502020204030204" pitchFamily="34" charset="0"/>
                <a:ea typeface="+mn-ea"/>
                <a:cs typeface="Calibri" panose="020F0502020204030204" pitchFamily="34" charset="0"/>
              </a:rPr>
              <a:t>Matthew 6:25-34</a:t>
            </a:r>
          </a:p>
        </p:txBody>
      </p:sp>
      <p:sp>
        <p:nvSpPr>
          <p:cNvPr id="88067" name="Rectangle 3">
            <a:extLst>
              <a:ext uri="{FF2B5EF4-FFF2-40B4-BE49-F238E27FC236}">
                <a16:creationId xmlns:a16="http://schemas.microsoft.com/office/drawing/2014/main" id="{3E1CF3D3-42A0-41A9-AD08-1099FC4EB713}"/>
              </a:ext>
            </a:extLst>
          </p:cNvPr>
          <p:cNvSpPr>
            <a:spLocks noGrp="1" noChangeArrowheads="1"/>
          </p:cNvSpPr>
          <p:nvPr>
            <p:ph sz="half" idx="1"/>
          </p:nvPr>
        </p:nvSpPr>
        <p:spPr>
          <a:xfrm>
            <a:off x="609600" y="1981200"/>
            <a:ext cx="6629400" cy="4196316"/>
          </a:xfrm>
        </p:spPr>
        <p:txBody>
          <a:bodyPr>
            <a:normAutofit/>
          </a:bodyPr>
          <a:lstStyle/>
          <a:p>
            <a:pPr algn="just">
              <a:lnSpc>
                <a:spcPct val="100000"/>
              </a:lnSpc>
              <a:spcBef>
                <a:spcPts val="0"/>
              </a:spcBef>
              <a:spcAft>
                <a:spcPts val="1200"/>
              </a:spcAft>
            </a:pPr>
            <a:r>
              <a:rPr lang="en-US" altLang="en-US" dirty="0"/>
              <a:t>You may recall the account of the temple tax issue in Matthew 17:24-27 where Jesus sent Peter off to catch the ‘money fish’. </a:t>
            </a:r>
          </a:p>
          <a:p>
            <a:pPr algn="just">
              <a:lnSpc>
                <a:spcPct val="100000"/>
              </a:lnSpc>
              <a:spcBef>
                <a:spcPts val="0"/>
              </a:spcBef>
              <a:spcAft>
                <a:spcPts val="1200"/>
              </a:spcAft>
            </a:pPr>
            <a:r>
              <a:rPr lang="en-US" altLang="en-US" dirty="0"/>
              <a:t>This was to pay for the 1/2 shekel Jewish tax that every male Jew between the ages of 20 and 50 had to pay toward the maintenance of the temple and its services (Exod. 30:13; Neh. 10:32). </a:t>
            </a:r>
          </a:p>
        </p:txBody>
      </p:sp>
      <p:sp>
        <p:nvSpPr>
          <p:cNvPr id="9" name="Text Box 4">
            <a:extLst>
              <a:ext uri="{FF2B5EF4-FFF2-40B4-BE49-F238E27FC236}">
                <a16:creationId xmlns:a16="http://schemas.microsoft.com/office/drawing/2014/main" id="{5E69731E-5A83-DAA5-17C1-A6BCD872479C}"/>
              </a:ext>
            </a:extLst>
          </p:cNvPr>
          <p:cNvSpPr txBox="1">
            <a:spLocks noChangeArrowheads="1"/>
          </p:cNvSpPr>
          <p:nvPr/>
        </p:nvSpPr>
        <p:spPr bwMode="auto">
          <a:xfrm>
            <a:off x="2209800" y="11668"/>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4" name="Picture 3">
            <a:extLst>
              <a:ext uri="{FF2B5EF4-FFF2-40B4-BE49-F238E27FC236}">
                <a16:creationId xmlns:a16="http://schemas.microsoft.com/office/drawing/2014/main" id="{8B598EC4-A01F-C932-6470-2C7EAFFC2445}"/>
              </a:ext>
            </a:extLst>
          </p:cNvPr>
          <p:cNvPicPr>
            <a:picLocks noChangeAspect="1"/>
          </p:cNvPicPr>
          <p:nvPr/>
        </p:nvPicPr>
        <p:blipFill>
          <a:blip r:embed="rId3"/>
          <a:stretch>
            <a:fillRect/>
          </a:stretch>
        </p:blipFill>
        <p:spPr>
          <a:xfrm>
            <a:off x="7467600" y="2133600"/>
            <a:ext cx="4114800" cy="3200400"/>
          </a:xfrm>
          <a:prstGeom prst="rect">
            <a:avLst/>
          </a:prstGeom>
          <a:ln>
            <a:solidFill>
              <a:schemeClr val="tx1"/>
            </a:solidFill>
          </a:ln>
        </p:spPr>
      </p:pic>
    </p:spTree>
    <p:extLst>
      <p:ext uri="{BB962C8B-B14F-4D97-AF65-F5344CB8AC3E}">
        <p14:creationId xmlns:p14="http://schemas.microsoft.com/office/powerpoint/2010/main" val="19510743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4">
            <a:extLst>
              <a:ext uri="{FF2B5EF4-FFF2-40B4-BE49-F238E27FC236}">
                <a16:creationId xmlns:a16="http://schemas.microsoft.com/office/drawing/2014/main" id="{A53A2703-B026-49D9-9A3D-59D7E6B28889}"/>
              </a:ext>
            </a:extLst>
          </p:cNvPr>
          <p:cNvSpPr>
            <a:spLocks noGrp="1" noChangeArrowheads="1"/>
          </p:cNvSpPr>
          <p:nvPr>
            <p:ph sz="half" idx="1"/>
          </p:nvPr>
        </p:nvSpPr>
        <p:spPr>
          <a:xfrm>
            <a:off x="609600" y="1981200"/>
            <a:ext cx="10972800" cy="1066800"/>
          </a:xfrm>
        </p:spPr>
        <p:txBody>
          <a:bodyPr/>
          <a:lstStyle/>
          <a:p>
            <a:pPr algn="just">
              <a:lnSpc>
                <a:spcPct val="100000"/>
              </a:lnSpc>
              <a:spcBef>
                <a:spcPts val="0"/>
              </a:spcBef>
              <a:spcAft>
                <a:spcPts val="1200"/>
              </a:spcAft>
            </a:pPr>
            <a:r>
              <a:rPr lang="en-US" altLang="en-US" dirty="0"/>
              <a:t>There were taxes to the Romans s</a:t>
            </a:r>
            <a:r>
              <a:rPr lang="en-US" altLang="en-US" sz="2800" dirty="0"/>
              <a:t>o, the Jews actually paid for their own oppression.</a:t>
            </a:r>
            <a:endParaRPr lang="en-US" altLang="en-US" dirty="0"/>
          </a:p>
        </p:txBody>
      </p:sp>
      <p:sp>
        <p:nvSpPr>
          <p:cNvPr id="8" name="Text Box 4">
            <a:extLst>
              <a:ext uri="{FF2B5EF4-FFF2-40B4-BE49-F238E27FC236}">
                <a16:creationId xmlns:a16="http://schemas.microsoft.com/office/drawing/2014/main" id="{FF43145C-6C36-5C27-8157-B41A596DC641}"/>
              </a:ext>
            </a:extLst>
          </p:cNvPr>
          <p:cNvSpPr txBox="1">
            <a:spLocks noChangeArrowheads="1"/>
          </p:cNvSpPr>
          <p:nvPr/>
        </p:nvSpPr>
        <p:spPr bwMode="auto">
          <a:xfrm>
            <a:off x="2209800" y="11668"/>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11" name="Rectangle 2">
            <a:extLst>
              <a:ext uri="{FF2B5EF4-FFF2-40B4-BE49-F238E27FC236}">
                <a16:creationId xmlns:a16="http://schemas.microsoft.com/office/drawing/2014/main" id="{20C0ADE5-2DD0-6DA0-1705-7F2473B32CC8}"/>
              </a:ext>
            </a:extLst>
          </p:cNvPr>
          <p:cNvSpPr>
            <a:spLocks noGrp="1" noChangeArrowheads="1"/>
          </p:cNvSpPr>
          <p:nvPr>
            <p:ph type="title"/>
          </p:nvPr>
        </p:nvSpPr>
        <p:spPr>
          <a:xfrm>
            <a:off x="1409700" y="680484"/>
            <a:ext cx="9372600" cy="905430"/>
          </a:xfrm>
        </p:spPr>
        <p:txBody>
          <a:bodyPr>
            <a:normAutofit/>
          </a:body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One more reason for the Israelites to worry</a:t>
            </a:r>
            <a:br>
              <a:rPr lang="en-US" altLang="en-US" sz="2800" b="1" dirty="0">
                <a:solidFill>
                  <a:srgbClr val="0000CC"/>
                </a:solidFill>
                <a:latin typeface="Calibri" panose="020F0502020204030204" pitchFamily="34" charset="0"/>
                <a:ea typeface="+mn-ea"/>
                <a:cs typeface="Calibri" panose="020F0502020204030204" pitchFamily="34" charset="0"/>
              </a:rPr>
            </a:br>
            <a:r>
              <a:rPr lang="en-US" altLang="en-US" sz="2400" b="1" dirty="0">
                <a:solidFill>
                  <a:srgbClr val="0000CC"/>
                </a:solidFill>
                <a:latin typeface="Calibri" panose="020F0502020204030204" pitchFamily="34" charset="0"/>
                <a:ea typeface="+mn-ea"/>
                <a:cs typeface="Calibri" panose="020F0502020204030204" pitchFamily="34" charset="0"/>
              </a:rPr>
              <a:t>Matthew 6:25-34</a:t>
            </a:r>
          </a:p>
        </p:txBody>
      </p:sp>
      <p:pic>
        <p:nvPicPr>
          <p:cNvPr id="3" name="Picture 2">
            <a:extLst>
              <a:ext uri="{FF2B5EF4-FFF2-40B4-BE49-F238E27FC236}">
                <a16:creationId xmlns:a16="http://schemas.microsoft.com/office/drawing/2014/main" id="{A38F8F08-FD95-791C-DBDB-07312ECF1788}"/>
              </a:ext>
            </a:extLst>
          </p:cNvPr>
          <p:cNvPicPr>
            <a:picLocks noChangeAspect="1"/>
          </p:cNvPicPr>
          <p:nvPr/>
        </p:nvPicPr>
        <p:blipFill>
          <a:blip r:embed="rId3"/>
          <a:stretch>
            <a:fillRect/>
          </a:stretch>
        </p:blipFill>
        <p:spPr>
          <a:xfrm>
            <a:off x="1566801" y="3200400"/>
            <a:ext cx="9058399" cy="32004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397814-CE78-3A53-FF50-9BFDB83887F3}"/>
              </a:ext>
            </a:extLst>
          </p:cNvPr>
          <p:cNvPicPr>
            <a:picLocks noChangeAspect="1"/>
          </p:cNvPicPr>
          <p:nvPr/>
        </p:nvPicPr>
        <p:blipFill>
          <a:blip r:embed="rId2"/>
          <a:stretch>
            <a:fillRect/>
          </a:stretch>
        </p:blipFill>
        <p:spPr>
          <a:xfrm>
            <a:off x="8308681" y="3048000"/>
            <a:ext cx="3273719" cy="3200400"/>
          </a:xfrm>
          <a:prstGeom prst="rect">
            <a:avLst/>
          </a:prstGeom>
          <a:ln>
            <a:solidFill>
              <a:schemeClr val="tx1"/>
            </a:solidFill>
          </a:ln>
        </p:spPr>
      </p:pic>
      <p:sp>
        <p:nvSpPr>
          <p:cNvPr id="10" name="Text Box 4">
            <a:extLst>
              <a:ext uri="{FF2B5EF4-FFF2-40B4-BE49-F238E27FC236}">
                <a16:creationId xmlns:a16="http://schemas.microsoft.com/office/drawing/2014/main" id="{21A4FE57-C805-7500-135B-226D04C87A56}"/>
              </a:ext>
            </a:extLst>
          </p:cNvPr>
          <p:cNvSpPr txBox="1">
            <a:spLocks noChangeArrowheads="1"/>
          </p:cNvSpPr>
          <p:nvPr/>
        </p:nvSpPr>
        <p:spPr bwMode="auto">
          <a:xfrm>
            <a:off x="2209800" y="11668"/>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11" name="Rectangle 2">
            <a:extLst>
              <a:ext uri="{FF2B5EF4-FFF2-40B4-BE49-F238E27FC236}">
                <a16:creationId xmlns:a16="http://schemas.microsoft.com/office/drawing/2014/main" id="{7DE71B3C-C147-96D9-5AD6-0EA0D176F0F9}"/>
              </a:ext>
            </a:extLst>
          </p:cNvPr>
          <p:cNvSpPr>
            <a:spLocks noGrp="1" noChangeArrowheads="1"/>
          </p:cNvSpPr>
          <p:nvPr>
            <p:ph type="title"/>
          </p:nvPr>
        </p:nvSpPr>
        <p:spPr>
          <a:xfrm>
            <a:off x="1409700" y="680484"/>
            <a:ext cx="9372600" cy="905430"/>
          </a:xfrm>
        </p:spPr>
        <p:txBody>
          <a:bodyPr>
            <a:normAutofit/>
          </a:body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One more reason for the Israelites to worry</a:t>
            </a:r>
            <a:br>
              <a:rPr lang="en-US" altLang="en-US" sz="2800" b="1" dirty="0">
                <a:solidFill>
                  <a:srgbClr val="0000CC"/>
                </a:solidFill>
                <a:latin typeface="Calibri" panose="020F0502020204030204" pitchFamily="34" charset="0"/>
                <a:ea typeface="+mn-ea"/>
                <a:cs typeface="Calibri" panose="020F0502020204030204" pitchFamily="34" charset="0"/>
              </a:rPr>
            </a:br>
            <a:r>
              <a:rPr lang="en-US" altLang="en-US" sz="2400" b="1" dirty="0">
                <a:solidFill>
                  <a:srgbClr val="0000CC"/>
                </a:solidFill>
                <a:latin typeface="Calibri" panose="020F0502020204030204" pitchFamily="34" charset="0"/>
                <a:ea typeface="+mn-ea"/>
                <a:cs typeface="Calibri" panose="020F0502020204030204" pitchFamily="34" charset="0"/>
              </a:rPr>
              <a:t>Matthew 6:25-34</a:t>
            </a:r>
          </a:p>
        </p:txBody>
      </p:sp>
      <p:pic>
        <p:nvPicPr>
          <p:cNvPr id="12" name="Picture 11">
            <a:extLst>
              <a:ext uri="{FF2B5EF4-FFF2-40B4-BE49-F238E27FC236}">
                <a16:creationId xmlns:a16="http://schemas.microsoft.com/office/drawing/2014/main" id="{EF1D5B4C-B162-B214-99AA-AD9C96DA9E7E}"/>
              </a:ext>
            </a:extLst>
          </p:cNvPr>
          <p:cNvPicPr>
            <a:picLocks noChangeAspect="1"/>
          </p:cNvPicPr>
          <p:nvPr/>
        </p:nvPicPr>
        <p:blipFill>
          <a:blip r:embed="rId3"/>
          <a:stretch>
            <a:fillRect/>
          </a:stretch>
        </p:blipFill>
        <p:spPr>
          <a:xfrm>
            <a:off x="617220" y="3048000"/>
            <a:ext cx="3258390" cy="3200400"/>
          </a:xfrm>
          <a:prstGeom prst="rect">
            <a:avLst/>
          </a:prstGeom>
          <a:ln>
            <a:solidFill>
              <a:schemeClr val="tx1"/>
            </a:solidFill>
          </a:ln>
        </p:spPr>
      </p:pic>
      <p:sp>
        <p:nvSpPr>
          <p:cNvPr id="13" name="Rectangle 4">
            <a:extLst>
              <a:ext uri="{FF2B5EF4-FFF2-40B4-BE49-F238E27FC236}">
                <a16:creationId xmlns:a16="http://schemas.microsoft.com/office/drawing/2014/main" id="{A714E875-511D-BEA0-7F9B-D7BA493B121C}"/>
              </a:ext>
            </a:extLst>
          </p:cNvPr>
          <p:cNvSpPr>
            <a:spLocks noGrp="1" noChangeArrowheads="1"/>
          </p:cNvSpPr>
          <p:nvPr>
            <p:ph sz="half" idx="1"/>
          </p:nvPr>
        </p:nvSpPr>
        <p:spPr>
          <a:xfrm>
            <a:off x="609600" y="1981200"/>
            <a:ext cx="10972800" cy="1066800"/>
          </a:xfrm>
        </p:spPr>
        <p:txBody>
          <a:bodyPr>
            <a:normAutofit/>
          </a:bodyPr>
          <a:lstStyle/>
          <a:p>
            <a:pPr algn="just">
              <a:lnSpc>
                <a:spcPct val="100000"/>
              </a:lnSpc>
              <a:spcBef>
                <a:spcPts val="0"/>
              </a:spcBef>
              <a:spcAft>
                <a:spcPts val="1200"/>
              </a:spcAft>
            </a:pPr>
            <a:r>
              <a:rPr lang="en-US" altLang="en-US" dirty="0"/>
              <a:t>There were taxes paid to Herod the Great, who built things and ‘volunteered’ the Jews to pay for their projects. </a:t>
            </a:r>
          </a:p>
        </p:txBody>
      </p:sp>
      <p:pic>
        <p:nvPicPr>
          <p:cNvPr id="2" name="Picture 1">
            <a:extLst>
              <a:ext uri="{FF2B5EF4-FFF2-40B4-BE49-F238E27FC236}">
                <a16:creationId xmlns:a16="http://schemas.microsoft.com/office/drawing/2014/main" id="{3EAD22B1-3924-DDEC-822E-EC7D2AF370D8}"/>
              </a:ext>
            </a:extLst>
          </p:cNvPr>
          <p:cNvPicPr>
            <a:picLocks noChangeAspect="1"/>
          </p:cNvPicPr>
          <p:nvPr/>
        </p:nvPicPr>
        <p:blipFill>
          <a:blip r:embed="rId4"/>
          <a:stretch>
            <a:fillRect/>
          </a:stretch>
        </p:blipFill>
        <p:spPr>
          <a:xfrm>
            <a:off x="4464143" y="3048000"/>
            <a:ext cx="3263714" cy="3200400"/>
          </a:xfrm>
          <a:prstGeom prst="rect">
            <a:avLst/>
          </a:prstGeom>
          <a:ln>
            <a:solidFill>
              <a:schemeClr val="tx1"/>
            </a:solidFill>
          </a:ln>
        </p:spPr>
      </p:pic>
    </p:spTree>
    <p:extLst>
      <p:ext uri="{BB962C8B-B14F-4D97-AF65-F5344CB8AC3E}">
        <p14:creationId xmlns:p14="http://schemas.microsoft.com/office/powerpoint/2010/main" val="24626359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F26C4C3-F8AE-C68B-7C0E-92C737A9FF85}"/>
              </a:ext>
            </a:extLst>
          </p:cNvPr>
          <p:cNvPicPr>
            <a:picLocks noChangeAspect="1"/>
          </p:cNvPicPr>
          <p:nvPr/>
        </p:nvPicPr>
        <p:blipFill>
          <a:blip r:embed="rId2"/>
          <a:stretch>
            <a:fillRect/>
          </a:stretch>
        </p:blipFill>
        <p:spPr>
          <a:xfrm>
            <a:off x="7975520" y="1981200"/>
            <a:ext cx="3606880" cy="3657600"/>
          </a:xfrm>
          <a:prstGeom prst="rect">
            <a:avLst/>
          </a:prstGeom>
        </p:spPr>
      </p:pic>
      <p:sp>
        <p:nvSpPr>
          <p:cNvPr id="10" name="Text Box 4">
            <a:extLst>
              <a:ext uri="{FF2B5EF4-FFF2-40B4-BE49-F238E27FC236}">
                <a16:creationId xmlns:a16="http://schemas.microsoft.com/office/drawing/2014/main" id="{21A4FE57-C805-7500-135B-226D04C87A56}"/>
              </a:ext>
            </a:extLst>
          </p:cNvPr>
          <p:cNvSpPr txBox="1">
            <a:spLocks noChangeArrowheads="1"/>
          </p:cNvSpPr>
          <p:nvPr/>
        </p:nvSpPr>
        <p:spPr bwMode="auto">
          <a:xfrm>
            <a:off x="2209800" y="11668"/>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11" name="Rectangle 2">
            <a:extLst>
              <a:ext uri="{FF2B5EF4-FFF2-40B4-BE49-F238E27FC236}">
                <a16:creationId xmlns:a16="http://schemas.microsoft.com/office/drawing/2014/main" id="{7DE71B3C-C147-96D9-5AD6-0EA0D176F0F9}"/>
              </a:ext>
            </a:extLst>
          </p:cNvPr>
          <p:cNvSpPr>
            <a:spLocks noGrp="1" noChangeArrowheads="1"/>
          </p:cNvSpPr>
          <p:nvPr>
            <p:ph type="title"/>
          </p:nvPr>
        </p:nvSpPr>
        <p:spPr>
          <a:xfrm>
            <a:off x="1409700" y="680484"/>
            <a:ext cx="9372600" cy="905430"/>
          </a:xfrm>
        </p:spPr>
        <p:txBody>
          <a:bodyPr>
            <a:normAutofit/>
          </a:body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One more reason for the Israelites to worry</a:t>
            </a:r>
            <a:br>
              <a:rPr lang="en-US" altLang="en-US" sz="2800" b="1" dirty="0">
                <a:solidFill>
                  <a:srgbClr val="0000CC"/>
                </a:solidFill>
                <a:latin typeface="Calibri" panose="020F0502020204030204" pitchFamily="34" charset="0"/>
                <a:ea typeface="+mn-ea"/>
                <a:cs typeface="Calibri" panose="020F0502020204030204" pitchFamily="34" charset="0"/>
              </a:rPr>
            </a:br>
            <a:r>
              <a:rPr lang="en-US" altLang="en-US" sz="2400" b="1" dirty="0">
                <a:solidFill>
                  <a:srgbClr val="0000CC"/>
                </a:solidFill>
                <a:latin typeface="Calibri" panose="020F0502020204030204" pitchFamily="34" charset="0"/>
                <a:ea typeface="+mn-ea"/>
                <a:cs typeface="Calibri" panose="020F0502020204030204" pitchFamily="34" charset="0"/>
              </a:rPr>
              <a:t>Matthew 6:25-34</a:t>
            </a:r>
          </a:p>
        </p:txBody>
      </p:sp>
      <p:sp>
        <p:nvSpPr>
          <p:cNvPr id="2" name="Rectangle 4">
            <a:extLst>
              <a:ext uri="{FF2B5EF4-FFF2-40B4-BE49-F238E27FC236}">
                <a16:creationId xmlns:a16="http://schemas.microsoft.com/office/drawing/2014/main" id="{4FDC54AD-EB63-97ED-0DCC-26961F7AA1F9}"/>
              </a:ext>
            </a:extLst>
          </p:cNvPr>
          <p:cNvSpPr>
            <a:spLocks noGrp="1" noChangeArrowheads="1"/>
          </p:cNvSpPr>
          <p:nvPr>
            <p:ph sz="half" idx="1"/>
          </p:nvPr>
        </p:nvSpPr>
        <p:spPr>
          <a:xfrm>
            <a:off x="609600" y="1981200"/>
            <a:ext cx="7086600" cy="3733800"/>
          </a:xfrm>
        </p:spPr>
        <p:txBody>
          <a:bodyPr>
            <a:normAutofit/>
          </a:bodyPr>
          <a:lstStyle/>
          <a:p>
            <a:pPr algn="just">
              <a:lnSpc>
                <a:spcPct val="100000"/>
              </a:lnSpc>
              <a:spcBef>
                <a:spcPts val="0"/>
              </a:spcBef>
              <a:spcAft>
                <a:spcPts val="1200"/>
              </a:spcAft>
            </a:pPr>
            <a:r>
              <a:rPr lang="en-US" altLang="en-US" dirty="0"/>
              <a:t>Herod’s </a:t>
            </a:r>
            <a:r>
              <a:rPr lang="en-US" altLang="en-US" dirty="0" err="1"/>
              <a:t>Herodium</a:t>
            </a:r>
            <a:r>
              <a:rPr lang="en-US" altLang="en-US" dirty="0"/>
              <a:t> fortress, located only 3 miles southeast of Bethlehem is a recent discovery. He </a:t>
            </a:r>
            <a:r>
              <a:rPr lang="en-US" altLang="en-US" i="1" dirty="0"/>
              <a:t>(the Jews) </a:t>
            </a:r>
            <a:r>
              <a:rPr lang="en-US" altLang="en-US" dirty="0"/>
              <a:t>artificially extended the height of the hill to make it the tallest mountain in the Judean desert. His tomb was also recently discovered on the side of this mountain.</a:t>
            </a:r>
          </a:p>
        </p:txBody>
      </p:sp>
    </p:spTree>
    <p:extLst>
      <p:ext uri="{BB962C8B-B14F-4D97-AF65-F5344CB8AC3E}">
        <p14:creationId xmlns:p14="http://schemas.microsoft.com/office/powerpoint/2010/main" val="38814364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29473B-B589-C1C6-4DA5-E872338E2347}"/>
              </a:ext>
            </a:extLst>
          </p:cNvPr>
          <p:cNvPicPr>
            <a:picLocks noChangeAspect="1"/>
          </p:cNvPicPr>
          <p:nvPr/>
        </p:nvPicPr>
        <p:blipFill>
          <a:blip r:embed="rId2"/>
          <a:stretch>
            <a:fillRect/>
          </a:stretch>
        </p:blipFill>
        <p:spPr>
          <a:xfrm>
            <a:off x="3497935" y="3322320"/>
            <a:ext cx="5196131" cy="3291840"/>
          </a:xfrm>
          <a:prstGeom prst="rect">
            <a:avLst/>
          </a:prstGeom>
        </p:spPr>
      </p:pic>
      <p:sp>
        <p:nvSpPr>
          <p:cNvPr id="2" name="Rectangle 4">
            <a:extLst>
              <a:ext uri="{FF2B5EF4-FFF2-40B4-BE49-F238E27FC236}">
                <a16:creationId xmlns:a16="http://schemas.microsoft.com/office/drawing/2014/main" id="{4FDC54AD-EB63-97ED-0DCC-26961F7AA1F9}"/>
              </a:ext>
            </a:extLst>
          </p:cNvPr>
          <p:cNvSpPr>
            <a:spLocks noGrp="1" noChangeArrowheads="1"/>
          </p:cNvSpPr>
          <p:nvPr>
            <p:ph sz="half" idx="1"/>
          </p:nvPr>
        </p:nvSpPr>
        <p:spPr>
          <a:xfrm>
            <a:off x="609600" y="1981200"/>
            <a:ext cx="10972800" cy="1524000"/>
          </a:xfrm>
        </p:spPr>
        <p:txBody>
          <a:bodyPr>
            <a:normAutofit/>
          </a:bodyPr>
          <a:lstStyle/>
          <a:p>
            <a:pPr algn="just">
              <a:lnSpc>
                <a:spcPct val="100000"/>
              </a:lnSpc>
              <a:spcBef>
                <a:spcPts val="0"/>
              </a:spcBef>
              <a:spcAft>
                <a:spcPts val="1200"/>
              </a:spcAft>
            </a:pPr>
            <a:r>
              <a:rPr lang="en-US" altLang="en-US" dirty="0"/>
              <a:t>Herod the Great started construction of his capital city, Caesarea, located on the coast of the sea of Galilee, in 22 B.C.  He also constructed 4,000 seat amphitheater. </a:t>
            </a:r>
          </a:p>
        </p:txBody>
      </p:sp>
      <p:pic>
        <p:nvPicPr>
          <p:cNvPr id="9" name="Picture 8">
            <a:extLst>
              <a:ext uri="{FF2B5EF4-FFF2-40B4-BE49-F238E27FC236}">
                <a16:creationId xmlns:a16="http://schemas.microsoft.com/office/drawing/2014/main" id="{49E44376-3647-C2E9-FF5C-F192888DD4E1}"/>
              </a:ext>
            </a:extLst>
          </p:cNvPr>
          <p:cNvPicPr>
            <a:picLocks noChangeAspect="1"/>
          </p:cNvPicPr>
          <p:nvPr/>
        </p:nvPicPr>
        <p:blipFill>
          <a:blip r:embed="rId3"/>
          <a:stretch>
            <a:fillRect/>
          </a:stretch>
        </p:blipFill>
        <p:spPr>
          <a:xfrm>
            <a:off x="4472765" y="3337560"/>
            <a:ext cx="3246471" cy="3291840"/>
          </a:xfrm>
          <a:prstGeom prst="rect">
            <a:avLst/>
          </a:prstGeom>
        </p:spPr>
      </p:pic>
      <p:sp>
        <p:nvSpPr>
          <p:cNvPr id="10" name="Text Box 4">
            <a:extLst>
              <a:ext uri="{FF2B5EF4-FFF2-40B4-BE49-F238E27FC236}">
                <a16:creationId xmlns:a16="http://schemas.microsoft.com/office/drawing/2014/main" id="{21A4FE57-C805-7500-135B-226D04C87A56}"/>
              </a:ext>
            </a:extLst>
          </p:cNvPr>
          <p:cNvSpPr txBox="1">
            <a:spLocks noChangeArrowheads="1"/>
          </p:cNvSpPr>
          <p:nvPr/>
        </p:nvSpPr>
        <p:spPr bwMode="auto">
          <a:xfrm>
            <a:off x="2209800" y="11668"/>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11" name="Rectangle 2">
            <a:extLst>
              <a:ext uri="{FF2B5EF4-FFF2-40B4-BE49-F238E27FC236}">
                <a16:creationId xmlns:a16="http://schemas.microsoft.com/office/drawing/2014/main" id="{7DE71B3C-C147-96D9-5AD6-0EA0D176F0F9}"/>
              </a:ext>
            </a:extLst>
          </p:cNvPr>
          <p:cNvSpPr>
            <a:spLocks noGrp="1" noChangeArrowheads="1"/>
          </p:cNvSpPr>
          <p:nvPr>
            <p:ph type="title"/>
          </p:nvPr>
        </p:nvSpPr>
        <p:spPr>
          <a:xfrm>
            <a:off x="1409700" y="680484"/>
            <a:ext cx="9372600" cy="905430"/>
          </a:xfrm>
        </p:spPr>
        <p:txBody>
          <a:bodyPr>
            <a:normAutofit/>
          </a:body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One more reason for the Israelites to worry</a:t>
            </a:r>
            <a:br>
              <a:rPr lang="en-US" altLang="en-US" sz="2800" b="1" dirty="0">
                <a:solidFill>
                  <a:srgbClr val="0000CC"/>
                </a:solidFill>
                <a:latin typeface="Calibri" panose="020F0502020204030204" pitchFamily="34" charset="0"/>
                <a:ea typeface="+mn-ea"/>
                <a:cs typeface="Calibri" panose="020F0502020204030204" pitchFamily="34" charset="0"/>
              </a:rPr>
            </a:br>
            <a:r>
              <a:rPr lang="en-US" altLang="en-US" sz="2400" b="1" dirty="0">
                <a:solidFill>
                  <a:srgbClr val="0000CC"/>
                </a:solidFill>
                <a:latin typeface="Calibri" panose="020F0502020204030204" pitchFamily="34" charset="0"/>
                <a:ea typeface="+mn-ea"/>
                <a:cs typeface="Calibri" panose="020F0502020204030204" pitchFamily="34" charset="0"/>
              </a:rPr>
              <a:t>Matthew 6:25-34</a:t>
            </a:r>
          </a:p>
        </p:txBody>
      </p:sp>
    </p:spTree>
    <p:extLst>
      <p:ext uri="{BB962C8B-B14F-4D97-AF65-F5344CB8AC3E}">
        <p14:creationId xmlns:p14="http://schemas.microsoft.com/office/powerpoint/2010/main" val="183561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4" descr="Herod">
            <a:extLst>
              <a:ext uri="{FF2B5EF4-FFF2-40B4-BE49-F238E27FC236}">
                <a16:creationId xmlns:a16="http://schemas.microsoft.com/office/drawing/2014/main" id="{FB9931C4-82F0-4B11-ADA2-293349A26B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2080" y="2209800"/>
            <a:ext cx="2560320" cy="384048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00355" name="Text Box 5">
            <a:extLst>
              <a:ext uri="{FF2B5EF4-FFF2-40B4-BE49-F238E27FC236}">
                <a16:creationId xmlns:a16="http://schemas.microsoft.com/office/drawing/2014/main" id="{1CC6444C-0BC9-4AD7-A78B-779B1AE1792D}"/>
              </a:ext>
            </a:extLst>
          </p:cNvPr>
          <p:cNvSpPr txBox="1">
            <a:spLocks noChangeArrowheads="1"/>
          </p:cNvSpPr>
          <p:nvPr/>
        </p:nvSpPr>
        <p:spPr bwMode="auto">
          <a:xfrm>
            <a:off x="609600" y="2057400"/>
            <a:ext cx="8153400" cy="4124206"/>
          </a:xfrm>
          <a:prstGeom prst="rect">
            <a:avLst/>
          </a:prstGeom>
          <a:noFill/>
          <a:ln w="38100">
            <a:noFill/>
            <a:miter lim="800000"/>
            <a:headEnd/>
            <a:tailEnd/>
          </a:ln>
          <a:effectLst/>
        </p:spPr>
        <p:txBody>
          <a:bodyPr wrap="square">
            <a:spAutoFit/>
          </a:bodyPr>
          <a:lstStyle>
            <a:lvl1pPr>
              <a:defRPr sz="9600">
                <a:solidFill>
                  <a:schemeClr val="tx1"/>
                </a:solidFill>
                <a:latin typeface="Arial" panose="020B0604020202020204" pitchFamily="34" charset="0"/>
                <a:cs typeface="Arial" panose="020B0604020202020204" pitchFamily="34" charset="0"/>
              </a:defRPr>
            </a:lvl1pPr>
            <a:lvl2pPr marL="742950" indent="-285750">
              <a:defRPr sz="9600">
                <a:solidFill>
                  <a:schemeClr val="tx1"/>
                </a:solidFill>
                <a:latin typeface="Arial" panose="020B0604020202020204" pitchFamily="34" charset="0"/>
                <a:cs typeface="Arial" panose="020B0604020202020204" pitchFamily="34" charset="0"/>
              </a:defRPr>
            </a:lvl2pPr>
            <a:lvl3pPr marL="1143000" indent="-228600">
              <a:defRPr sz="9600">
                <a:solidFill>
                  <a:schemeClr val="tx1"/>
                </a:solidFill>
                <a:latin typeface="Arial" panose="020B0604020202020204" pitchFamily="34" charset="0"/>
                <a:cs typeface="Arial" panose="020B0604020202020204" pitchFamily="34" charset="0"/>
              </a:defRPr>
            </a:lvl3pPr>
            <a:lvl4pPr marL="1600200" indent="-228600">
              <a:defRPr sz="9600">
                <a:solidFill>
                  <a:schemeClr val="tx1"/>
                </a:solidFill>
                <a:latin typeface="Arial" panose="020B0604020202020204" pitchFamily="34" charset="0"/>
                <a:cs typeface="Arial" panose="020B0604020202020204" pitchFamily="34" charset="0"/>
              </a:defRPr>
            </a:lvl4pPr>
            <a:lvl5pPr marL="2057400" indent="-228600">
              <a:defRPr sz="9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9600">
                <a:solidFill>
                  <a:schemeClr val="tx1"/>
                </a:solidFill>
                <a:latin typeface="Arial" panose="020B0604020202020204" pitchFamily="34" charset="0"/>
                <a:cs typeface="Arial" panose="020B0604020202020204" pitchFamily="34" charset="0"/>
              </a:defRPr>
            </a:lvl9pPr>
          </a:lstStyle>
          <a:p>
            <a:pPr marL="228600" indent="-228600" algn="just" eaLnBrk="1" hangingPunct="1">
              <a:spcBef>
                <a:spcPts val="0"/>
              </a:spcBef>
              <a:spcAft>
                <a:spcPts val="1200"/>
              </a:spcAft>
              <a:buFont typeface="Arial" panose="020B0604020202020204" pitchFamily="34" charset="0"/>
              <a:buChar char="•"/>
            </a:pPr>
            <a:r>
              <a:rPr lang="en-US" altLang="en-US" sz="2800" dirty="0">
                <a:latin typeface="+mn-lt"/>
                <a:cs typeface="+mn-cs"/>
              </a:rPr>
              <a:t>In our last session I also mentioned that Herod the Great had the Jews pay for the Olympics.</a:t>
            </a:r>
          </a:p>
          <a:p>
            <a:pPr marL="227013" lvl="1" indent="-3175" algn="just" eaLnBrk="1" hangingPunct="1">
              <a:spcBef>
                <a:spcPts val="0"/>
              </a:spcBef>
              <a:spcAft>
                <a:spcPts val="1200"/>
              </a:spcAft>
            </a:pPr>
            <a:r>
              <a:rPr lang="en-US" altLang="en-US" sz="2800" i="1" dirty="0">
                <a:latin typeface="+mn-lt"/>
                <a:cs typeface="+mn-cs"/>
              </a:rPr>
              <a:t>“Unlike their modern counterparts, the ancient Olympic Games were not a secular competition. The games were a quadrennial affair held in honor of the supreme god of the Greek pantheon, Zeus. At a sacred site marked by temples to Zeus and his consort Hera, athletes would compete for five days amid a ritual sacrifice of 100 bulls to the father god.”</a:t>
            </a:r>
            <a:endParaRPr lang="en-US" altLang="en-US" sz="2800" dirty="0">
              <a:latin typeface="+mn-lt"/>
              <a:cs typeface="+mn-cs"/>
            </a:endParaRPr>
          </a:p>
        </p:txBody>
      </p:sp>
      <p:sp>
        <p:nvSpPr>
          <p:cNvPr id="4" name="Text Box 4">
            <a:extLst>
              <a:ext uri="{FF2B5EF4-FFF2-40B4-BE49-F238E27FC236}">
                <a16:creationId xmlns:a16="http://schemas.microsoft.com/office/drawing/2014/main" id="{73332275-E776-C10B-912A-5F8E896C1460}"/>
              </a:ext>
            </a:extLst>
          </p:cNvPr>
          <p:cNvSpPr txBox="1">
            <a:spLocks noChangeArrowheads="1"/>
          </p:cNvSpPr>
          <p:nvPr/>
        </p:nvSpPr>
        <p:spPr bwMode="auto">
          <a:xfrm>
            <a:off x="2209800" y="11668"/>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5" name="Rectangle 2">
            <a:extLst>
              <a:ext uri="{FF2B5EF4-FFF2-40B4-BE49-F238E27FC236}">
                <a16:creationId xmlns:a16="http://schemas.microsoft.com/office/drawing/2014/main" id="{B1645DC6-741D-ABC3-478D-0D29ADE5BBDB}"/>
              </a:ext>
            </a:extLst>
          </p:cNvPr>
          <p:cNvSpPr txBox="1">
            <a:spLocks noChangeArrowheads="1"/>
          </p:cNvSpPr>
          <p:nvPr/>
        </p:nvSpPr>
        <p:spPr>
          <a:xfrm>
            <a:off x="1409700" y="680484"/>
            <a:ext cx="9372600" cy="90543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Herod the Great was not that great!</a:t>
            </a:r>
            <a:br>
              <a:rPr lang="en-US" altLang="en-US" sz="2800" b="1" dirty="0">
                <a:solidFill>
                  <a:srgbClr val="0000CC"/>
                </a:solidFill>
                <a:latin typeface="Calibri" panose="020F0502020204030204" pitchFamily="34" charset="0"/>
                <a:ea typeface="+mn-ea"/>
                <a:cs typeface="Calibri" panose="020F0502020204030204" pitchFamily="34" charset="0"/>
              </a:rPr>
            </a:br>
            <a:r>
              <a:rPr lang="en-US" altLang="en-US" sz="2400" b="1" dirty="0">
                <a:solidFill>
                  <a:srgbClr val="0000CC"/>
                </a:solidFill>
                <a:latin typeface="Calibri" panose="020F0502020204030204" pitchFamily="34" charset="0"/>
                <a:ea typeface="+mn-ea"/>
                <a:cs typeface="Calibri" panose="020F0502020204030204" pitchFamily="34" charset="0"/>
              </a:rPr>
              <a:t>Matthew 6:25-34</a:t>
            </a:r>
          </a:p>
        </p:txBody>
      </p:sp>
      <p:sp>
        <p:nvSpPr>
          <p:cNvPr id="3" name="TextBox 2">
            <a:extLst>
              <a:ext uri="{FF2B5EF4-FFF2-40B4-BE49-F238E27FC236}">
                <a16:creationId xmlns:a16="http://schemas.microsoft.com/office/drawing/2014/main" id="{F4A17381-5436-6A44-E1D2-74529EDC47D9}"/>
              </a:ext>
            </a:extLst>
          </p:cNvPr>
          <p:cNvSpPr txBox="1"/>
          <p:nvPr/>
        </p:nvSpPr>
        <p:spPr>
          <a:xfrm>
            <a:off x="2896545" y="6400800"/>
            <a:ext cx="6398910" cy="338554"/>
          </a:xfrm>
          <a:prstGeom prst="rect">
            <a:avLst/>
          </a:prstGeom>
          <a:noFill/>
        </p:spPr>
        <p:txBody>
          <a:bodyPr wrap="square">
            <a:spAutoFit/>
          </a:bodyPr>
          <a:lstStyle/>
          <a:p>
            <a:r>
              <a:rPr lang="en-US" altLang="en-US" sz="1600" dirty="0">
                <a:latin typeface="+mn-lt"/>
                <a:cs typeface="+mn-cs"/>
              </a:rPr>
              <a:t>https://www.timesofisrael.com/how-herod-the-tyrant-saved-the-olympics/</a:t>
            </a:r>
            <a:endParaRPr lang="en-US"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95601" y="1542396"/>
            <a:ext cx="8686800" cy="3539430"/>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It is because Reformed theology has kept us Gentiles under the Law,—if not as a means of righteousness, then as “a rule of life,” that all the trouble has arisen.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more a rule of life than it is a means of righteousness.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Walking in the Spirit has now taken the place of walking by ordinances. </a:t>
            </a:r>
            <a:r>
              <a:rPr kumimoji="0" lang="en-US" sz="2800" b="1" i="1" u="none" strike="noStrike" kern="1200" cap="none" spc="0" normalizeH="0" baseline="0" noProof="0" dirty="0">
                <a:ln>
                  <a:noFill/>
                </a:ln>
                <a:solidFill>
                  <a:srgbClr val="CC00FF"/>
                </a:solidFill>
                <a:effectLst/>
                <a:uLnTx/>
                <a:uFillTx/>
                <a:latin typeface="Calibri" panose="020F0502020204030204" pitchFamily="34" charset="0"/>
                <a:ea typeface="+mn-ea"/>
                <a:cs typeface="Calibri" panose="020F0502020204030204" pitchFamily="34" charset="0"/>
              </a:rPr>
              <a:t>God has another principle under which He has put his saints: “Ye are not under law, but, under grace! (Rom. 6:14)</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(italics mine)</a:t>
            </a:r>
          </a:p>
        </p:txBody>
      </p:sp>
      <p:sp>
        <p:nvSpPr>
          <p:cNvPr id="2" name="Rectangle 1">
            <a:extLst>
              <a:ext uri="{FF2B5EF4-FFF2-40B4-BE49-F238E27FC236}">
                <a16:creationId xmlns:a16="http://schemas.microsoft.com/office/drawing/2014/main" id="{A634B74D-66F4-476B-A1C7-9EEF14FD73AD}"/>
              </a:ext>
            </a:extLst>
          </p:cNvPr>
          <p:cNvSpPr/>
          <p:nvPr/>
        </p:nvSpPr>
        <p:spPr>
          <a:xfrm>
            <a:off x="1952625" y="228601"/>
            <a:ext cx="8286750" cy="126188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William R. Newell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Romans Verse-by-Verse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 274).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Grand Rapids, MI: Christian Classics Ethereal Library.</a:t>
            </a:r>
          </a:p>
        </p:txBody>
      </p:sp>
      <p:pic>
        <p:nvPicPr>
          <p:cNvPr id="4" name="Picture 3">
            <a:extLst>
              <a:ext uri="{FF2B5EF4-FFF2-40B4-BE49-F238E27FC236}">
                <a16:creationId xmlns:a16="http://schemas.microsoft.com/office/drawing/2014/main" id="{0B270E57-4D9A-4DEA-BC5C-A79F85DB96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1676400"/>
            <a:ext cx="1894789" cy="2743200"/>
          </a:xfrm>
          <a:prstGeom prst="rect">
            <a:avLst/>
          </a:prstGeom>
        </p:spPr>
      </p:pic>
      <p:sp>
        <p:nvSpPr>
          <p:cNvPr id="3" name="Rectangle 2">
            <a:extLst>
              <a:ext uri="{FF2B5EF4-FFF2-40B4-BE49-F238E27FC236}">
                <a16:creationId xmlns:a16="http://schemas.microsoft.com/office/drawing/2014/main" id="{33853642-A630-4A84-ACDC-B8FA91DD4EA7}"/>
              </a:ext>
            </a:extLst>
          </p:cNvPr>
          <p:cNvSpPr/>
          <p:nvPr/>
        </p:nvSpPr>
        <p:spPr>
          <a:xfrm>
            <a:off x="2019300" y="6400800"/>
            <a:ext cx="8153400"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PDF Download Here</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https://archive.org/details/Romans_Verse_By_Verse-NewellWR</a:t>
            </a:r>
          </a:p>
        </p:txBody>
      </p:sp>
    </p:spTree>
    <p:extLst>
      <p:ext uri="{BB962C8B-B14F-4D97-AF65-F5344CB8AC3E}">
        <p14:creationId xmlns:p14="http://schemas.microsoft.com/office/powerpoint/2010/main" val="32019189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6518BD-F44E-B0CE-F5FE-72E15DA3E00E}"/>
              </a:ext>
            </a:extLst>
          </p:cNvPr>
          <p:cNvPicPr>
            <a:picLocks noChangeAspect="1"/>
          </p:cNvPicPr>
          <p:nvPr/>
        </p:nvPicPr>
        <p:blipFill>
          <a:blip r:embed="rId2"/>
          <a:stretch>
            <a:fillRect/>
          </a:stretch>
        </p:blipFill>
        <p:spPr>
          <a:xfrm>
            <a:off x="3655434" y="3048000"/>
            <a:ext cx="4881133" cy="3657600"/>
          </a:xfrm>
          <a:prstGeom prst="rect">
            <a:avLst/>
          </a:prstGeom>
          <a:ln>
            <a:solidFill>
              <a:schemeClr val="tx1"/>
            </a:solidFill>
          </a:ln>
        </p:spPr>
      </p:pic>
      <p:sp>
        <p:nvSpPr>
          <p:cNvPr id="10" name="Text Box 4">
            <a:extLst>
              <a:ext uri="{FF2B5EF4-FFF2-40B4-BE49-F238E27FC236}">
                <a16:creationId xmlns:a16="http://schemas.microsoft.com/office/drawing/2014/main" id="{1250F1DA-D257-9806-ED8D-55CA7EA8F5BA}"/>
              </a:ext>
            </a:extLst>
          </p:cNvPr>
          <p:cNvSpPr txBox="1">
            <a:spLocks noChangeArrowheads="1"/>
          </p:cNvSpPr>
          <p:nvPr/>
        </p:nvSpPr>
        <p:spPr bwMode="auto">
          <a:xfrm>
            <a:off x="2209800" y="11668"/>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11" name="Rectangle 2">
            <a:extLst>
              <a:ext uri="{FF2B5EF4-FFF2-40B4-BE49-F238E27FC236}">
                <a16:creationId xmlns:a16="http://schemas.microsoft.com/office/drawing/2014/main" id="{C05FE73B-A604-7153-F00E-9D37280B4891}"/>
              </a:ext>
            </a:extLst>
          </p:cNvPr>
          <p:cNvSpPr txBox="1">
            <a:spLocks noChangeArrowheads="1"/>
          </p:cNvSpPr>
          <p:nvPr/>
        </p:nvSpPr>
        <p:spPr>
          <a:xfrm>
            <a:off x="1409700" y="680484"/>
            <a:ext cx="9372600" cy="90543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a:solidFill>
                  <a:srgbClr val="0000CC"/>
                </a:solidFill>
                <a:latin typeface="Calibri" panose="020F0502020204030204" pitchFamily="34" charset="0"/>
                <a:ea typeface="+mn-ea"/>
                <a:cs typeface="Calibri" panose="020F0502020204030204" pitchFamily="34" charset="0"/>
              </a:rPr>
              <a:t>One more reason for the Israelites to worry</a:t>
            </a:r>
            <a:br>
              <a:rPr lang="en-US" altLang="en-US" sz="2800" b="1">
                <a:solidFill>
                  <a:srgbClr val="0000CC"/>
                </a:solidFill>
                <a:latin typeface="Calibri" panose="020F0502020204030204" pitchFamily="34" charset="0"/>
                <a:ea typeface="+mn-ea"/>
                <a:cs typeface="Calibri" panose="020F0502020204030204" pitchFamily="34" charset="0"/>
              </a:rPr>
            </a:br>
            <a:r>
              <a:rPr lang="en-US" altLang="en-US" sz="2400" b="1">
                <a:solidFill>
                  <a:srgbClr val="0000CC"/>
                </a:solidFill>
                <a:latin typeface="Calibri" panose="020F0502020204030204" pitchFamily="34" charset="0"/>
                <a:ea typeface="+mn-ea"/>
                <a:cs typeface="Calibri" panose="020F0502020204030204" pitchFamily="34" charset="0"/>
              </a:rPr>
              <a:t>Matthew 6:25-34</a:t>
            </a:r>
            <a:endParaRPr lang="en-US" altLang="en-US" sz="2400" b="1" dirty="0">
              <a:solidFill>
                <a:srgbClr val="0000CC"/>
              </a:solidFill>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BD405AAD-FB5A-00FA-7910-76F1A10177B4}"/>
              </a:ext>
            </a:extLst>
          </p:cNvPr>
          <p:cNvPicPr>
            <a:picLocks noChangeAspect="1"/>
          </p:cNvPicPr>
          <p:nvPr/>
        </p:nvPicPr>
        <p:blipFill>
          <a:blip r:embed="rId3"/>
          <a:stretch>
            <a:fillRect/>
          </a:stretch>
        </p:blipFill>
        <p:spPr>
          <a:xfrm>
            <a:off x="611776" y="4114800"/>
            <a:ext cx="2436225" cy="1828800"/>
          </a:xfrm>
          <a:prstGeom prst="rect">
            <a:avLst/>
          </a:prstGeom>
        </p:spPr>
      </p:pic>
      <p:pic>
        <p:nvPicPr>
          <p:cNvPr id="4" name="Picture 3">
            <a:extLst>
              <a:ext uri="{FF2B5EF4-FFF2-40B4-BE49-F238E27FC236}">
                <a16:creationId xmlns:a16="http://schemas.microsoft.com/office/drawing/2014/main" id="{4C76EFD2-7C0B-8E5F-E971-E54DCBD18461}"/>
              </a:ext>
            </a:extLst>
          </p:cNvPr>
          <p:cNvPicPr>
            <a:picLocks noChangeAspect="1"/>
          </p:cNvPicPr>
          <p:nvPr/>
        </p:nvPicPr>
        <p:blipFill>
          <a:blip r:embed="rId4"/>
          <a:stretch>
            <a:fillRect/>
          </a:stretch>
        </p:blipFill>
        <p:spPr>
          <a:xfrm>
            <a:off x="9144000" y="4099560"/>
            <a:ext cx="2438400" cy="1828800"/>
          </a:xfrm>
          <a:prstGeom prst="rect">
            <a:avLst/>
          </a:prstGeom>
          <a:ln>
            <a:solidFill>
              <a:schemeClr val="tx1"/>
            </a:solidFill>
          </a:ln>
        </p:spPr>
      </p:pic>
      <p:sp>
        <p:nvSpPr>
          <p:cNvPr id="6" name="TextBox 5">
            <a:extLst>
              <a:ext uri="{FF2B5EF4-FFF2-40B4-BE49-F238E27FC236}">
                <a16:creationId xmlns:a16="http://schemas.microsoft.com/office/drawing/2014/main" id="{68AD0C96-F815-9362-D6DD-540A11863374}"/>
              </a:ext>
            </a:extLst>
          </p:cNvPr>
          <p:cNvSpPr txBox="1"/>
          <p:nvPr/>
        </p:nvSpPr>
        <p:spPr>
          <a:xfrm>
            <a:off x="609600" y="2048173"/>
            <a:ext cx="10972800" cy="954107"/>
          </a:xfrm>
          <a:prstGeom prst="rect">
            <a:avLst/>
          </a:prstGeom>
          <a:noFill/>
        </p:spPr>
        <p:txBody>
          <a:bodyPr wrap="square">
            <a:spAutoFit/>
          </a:bodyPr>
          <a:lstStyle/>
          <a:p>
            <a:pPr marL="228600" indent="-228600" algn="just" eaLnBrk="1" hangingPunct="1">
              <a:spcBef>
                <a:spcPts val="0"/>
              </a:spcBef>
              <a:spcAft>
                <a:spcPts val="1200"/>
              </a:spcAft>
              <a:buFont typeface="Arial" panose="020B0604020202020204" pitchFamily="34" charset="0"/>
              <a:buChar char="•"/>
            </a:pPr>
            <a:r>
              <a:rPr lang="en-US" sz="2800" dirty="0">
                <a:latin typeface="+mn-lt"/>
                <a:cs typeface="+mn-cs"/>
              </a:rPr>
              <a:t>On the map you can see the Nazareth, where Jesus was raised. Just north of that was the city of </a:t>
            </a:r>
            <a:r>
              <a:rPr lang="en-US" sz="2800" dirty="0" err="1">
                <a:latin typeface="+mn-lt"/>
                <a:cs typeface="+mn-cs"/>
              </a:rPr>
              <a:t>Sephoris</a:t>
            </a:r>
            <a:r>
              <a:rPr lang="en-US" sz="2800" dirty="0">
                <a:latin typeface="+mn-lt"/>
                <a:cs typeface="+mn-cs"/>
              </a:rPr>
              <a:t> and nearby the city Tiberias.  </a:t>
            </a:r>
          </a:p>
        </p:txBody>
      </p:sp>
      <p:cxnSp>
        <p:nvCxnSpPr>
          <p:cNvPr id="8" name="Straight Arrow Connector 7">
            <a:extLst>
              <a:ext uri="{FF2B5EF4-FFF2-40B4-BE49-F238E27FC236}">
                <a16:creationId xmlns:a16="http://schemas.microsoft.com/office/drawing/2014/main" id="{9B03947A-0EA0-DF59-BA10-5B00B5EF7C24}"/>
              </a:ext>
            </a:extLst>
          </p:cNvPr>
          <p:cNvCxnSpPr>
            <a:cxnSpLocks/>
          </p:cNvCxnSpPr>
          <p:nvPr/>
        </p:nvCxnSpPr>
        <p:spPr>
          <a:xfrm flipH="1">
            <a:off x="3048001" y="4897356"/>
            <a:ext cx="838199"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4C9FC6A-6469-A42F-A0DD-B54F2E9A8694}"/>
              </a:ext>
            </a:extLst>
          </p:cNvPr>
          <p:cNvCxnSpPr>
            <a:cxnSpLocks/>
          </p:cNvCxnSpPr>
          <p:nvPr/>
        </p:nvCxnSpPr>
        <p:spPr>
          <a:xfrm>
            <a:off x="6477000" y="4572000"/>
            <a:ext cx="26670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C4DE46EB-9A3E-2216-D4AD-8019748444EA}"/>
              </a:ext>
            </a:extLst>
          </p:cNvPr>
          <p:cNvSpPr/>
          <p:nvPr/>
        </p:nvSpPr>
        <p:spPr>
          <a:xfrm>
            <a:off x="3886200" y="5181599"/>
            <a:ext cx="1295400" cy="609597"/>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91A09B7-9602-DC14-F795-8B224DA7691F}"/>
              </a:ext>
            </a:extLst>
          </p:cNvPr>
          <p:cNvPicPr>
            <a:picLocks noChangeAspect="1"/>
          </p:cNvPicPr>
          <p:nvPr/>
        </p:nvPicPr>
        <p:blipFill>
          <a:blip r:embed="rId2"/>
          <a:stretch>
            <a:fillRect/>
          </a:stretch>
        </p:blipFill>
        <p:spPr>
          <a:xfrm>
            <a:off x="3255018" y="3276600"/>
            <a:ext cx="5681964" cy="3237257"/>
          </a:xfrm>
          <a:prstGeom prst="rect">
            <a:avLst/>
          </a:prstGeom>
        </p:spPr>
      </p:pic>
      <p:sp>
        <p:nvSpPr>
          <p:cNvPr id="10" name="Text Box 4">
            <a:extLst>
              <a:ext uri="{FF2B5EF4-FFF2-40B4-BE49-F238E27FC236}">
                <a16:creationId xmlns:a16="http://schemas.microsoft.com/office/drawing/2014/main" id="{1250F1DA-D257-9806-ED8D-55CA7EA8F5BA}"/>
              </a:ext>
            </a:extLst>
          </p:cNvPr>
          <p:cNvSpPr txBox="1">
            <a:spLocks noChangeArrowheads="1"/>
          </p:cNvSpPr>
          <p:nvPr/>
        </p:nvSpPr>
        <p:spPr bwMode="auto">
          <a:xfrm>
            <a:off x="2209800" y="11668"/>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11" name="Rectangle 2">
            <a:extLst>
              <a:ext uri="{FF2B5EF4-FFF2-40B4-BE49-F238E27FC236}">
                <a16:creationId xmlns:a16="http://schemas.microsoft.com/office/drawing/2014/main" id="{C05FE73B-A604-7153-F00E-9D37280B4891}"/>
              </a:ext>
            </a:extLst>
          </p:cNvPr>
          <p:cNvSpPr txBox="1">
            <a:spLocks noChangeArrowheads="1"/>
          </p:cNvSpPr>
          <p:nvPr/>
        </p:nvSpPr>
        <p:spPr>
          <a:xfrm>
            <a:off x="1409700" y="680484"/>
            <a:ext cx="9372600" cy="90543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a:solidFill>
                  <a:srgbClr val="0000CC"/>
                </a:solidFill>
                <a:latin typeface="Calibri" panose="020F0502020204030204" pitchFamily="34" charset="0"/>
                <a:ea typeface="+mn-ea"/>
                <a:cs typeface="Calibri" panose="020F0502020204030204" pitchFamily="34" charset="0"/>
              </a:rPr>
              <a:t>One more reason for the Israelites to worry</a:t>
            </a:r>
            <a:br>
              <a:rPr lang="en-US" altLang="en-US" sz="2800" b="1">
                <a:solidFill>
                  <a:srgbClr val="0000CC"/>
                </a:solidFill>
                <a:latin typeface="Calibri" panose="020F0502020204030204" pitchFamily="34" charset="0"/>
                <a:ea typeface="+mn-ea"/>
                <a:cs typeface="Calibri" panose="020F0502020204030204" pitchFamily="34" charset="0"/>
              </a:rPr>
            </a:br>
            <a:r>
              <a:rPr lang="en-US" altLang="en-US" sz="2400" b="1">
                <a:solidFill>
                  <a:srgbClr val="0000CC"/>
                </a:solidFill>
                <a:latin typeface="Calibri" panose="020F0502020204030204" pitchFamily="34" charset="0"/>
                <a:ea typeface="+mn-ea"/>
                <a:cs typeface="Calibri" panose="020F0502020204030204" pitchFamily="34" charset="0"/>
              </a:rPr>
              <a:t>Matthew 6:25-34</a:t>
            </a:r>
            <a:endParaRPr lang="en-US" altLang="en-US" sz="2400" b="1" dirty="0">
              <a:solidFill>
                <a:srgbClr val="0000CC"/>
              </a:solidFill>
              <a:latin typeface="Calibri" panose="020F0502020204030204" pitchFamily="34" charset="0"/>
              <a:ea typeface="+mn-ea"/>
              <a:cs typeface="Calibri" panose="020F0502020204030204" pitchFamily="34" charset="0"/>
            </a:endParaRPr>
          </a:p>
        </p:txBody>
      </p:sp>
      <p:sp>
        <p:nvSpPr>
          <p:cNvPr id="8" name="TextBox 7">
            <a:extLst>
              <a:ext uri="{FF2B5EF4-FFF2-40B4-BE49-F238E27FC236}">
                <a16:creationId xmlns:a16="http://schemas.microsoft.com/office/drawing/2014/main" id="{7C7B1299-F91B-FC19-1BD4-6DFE369B7F81}"/>
              </a:ext>
            </a:extLst>
          </p:cNvPr>
          <p:cNvSpPr txBox="1"/>
          <p:nvPr/>
        </p:nvSpPr>
        <p:spPr>
          <a:xfrm>
            <a:off x="609600" y="2048173"/>
            <a:ext cx="10972800" cy="954107"/>
          </a:xfrm>
          <a:prstGeom prst="rect">
            <a:avLst/>
          </a:prstGeom>
          <a:noFill/>
        </p:spPr>
        <p:txBody>
          <a:bodyPr wrap="square">
            <a:spAutoFit/>
          </a:bodyPr>
          <a:lstStyle/>
          <a:p>
            <a:pPr marL="228600" indent="-228600" algn="just" eaLnBrk="1" hangingPunct="1">
              <a:spcBef>
                <a:spcPts val="0"/>
              </a:spcBef>
              <a:spcAft>
                <a:spcPts val="1200"/>
              </a:spcAft>
              <a:buFont typeface="Arial" panose="020B0604020202020204" pitchFamily="34" charset="0"/>
              <a:buChar char="•"/>
            </a:pPr>
            <a:r>
              <a:rPr lang="en-US" sz="2800" dirty="0">
                <a:latin typeface="+mn-lt"/>
                <a:cs typeface="+mn-cs"/>
              </a:rPr>
              <a:t>And if someone decided to forego the paying of their taxes, Rome was ready, willing, and able to motivate your consistent follow through.</a:t>
            </a:r>
          </a:p>
        </p:txBody>
      </p:sp>
      <p:pic>
        <p:nvPicPr>
          <p:cNvPr id="2" name="Picture 1">
            <a:extLst>
              <a:ext uri="{FF2B5EF4-FFF2-40B4-BE49-F238E27FC236}">
                <a16:creationId xmlns:a16="http://schemas.microsoft.com/office/drawing/2014/main" id="{AF76F2CE-B5E8-D4B8-0C9A-99AE8B2A09D7}"/>
              </a:ext>
            </a:extLst>
          </p:cNvPr>
          <p:cNvPicPr>
            <a:picLocks noChangeAspect="1"/>
          </p:cNvPicPr>
          <p:nvPr/>
        </p:nvPicPr>
        <p:blipFill>
          <a:blip r:embed="rId3"/>
          <a:stretch>
            <a:fillRect/>
          </a:stretch>
        </p:blipFill>
        <p:spPr>
          <a:xfrm>
            <a:off x="4805542" y="3048000"/>
            <a:ext cx="2580917" cy="3657600"/>
          </a:xfrm>
          <a:prstGeom prst="rect">
            <a:avLst/>
          </a:prstGeom>
        </p:spPr>
      </p:pic>
    </p:spTree>
    <p:extLst>
      <p:ext uri="{BB962C8B-B14F-4D97-AF65-F5344CB8AC3E}">
        <p14:creationId xmlns:p14="http://schemas.microsoft.com/office/powerpoint/2010/main" val="22856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indent="0" algn="ctr">
              <a:lnSpc>
                <a:spcPct val="100000"/>
              </a:lnSpc>
              <a:spcBef>
                <a:spcPts val="0"/>
              </a:spcBef>
              <a:spcAft>
                <a:spcPts val="1200"/>
              </a:spcAft>
              <a:buNone/>
            </a:pPr>
            <a:r>
              <a:rPr lang="en-US" sz="3200" b="1" dirty="0">
                <a:solidFill>
                  <a:srgbClr val="0000CC"/>
                </a:solidFill>
              </a:rPr>
              <a:t>Matthew 6:</a:t>
            </a:r>
            <a:r>
              <a:rPr lang="en-US" altLang="en-US" sz="3200" b="1" dirty="0">
                <a:solidFill>
                  <a:srgbClr val="0000CC"/>
                </a:solidFill>
              </a:rPr>
              <a:t>25-34 </a:t>
            </a:r>
            <a:endParaRPr lang="en-US" sz="3200" b="1" dirty="0">
              <a:solidFill>
                <a:srgbClr val="0000CC"/>
              </a:solidFill>
            </a:endParaRPr>
          </a:p>
          <a:p>
            <a:pPr marL="0" marR="0" indent="0" algn="just">
              <a:lnSpc>
                <a:spcPct val="100000"/>
              </a:lnSpc>
              <a:spcBef>
                <a:spcPts val="0"/>
              </a:spcBef>
              <a:buNone/>
            </a:pPr>
            <a:r>
              <a:rPr lang="en-US" sz="2400" u="none" strike="noStrike" baseline="30000" dirty="0">
                <a:solidFill>
                  <a:srgbClr val="C00000"/>
                </a:solidFill>
                <a:effectLst/>
              </a:rPr>
              <a:t>25</a:t>
            </a:r>
            <a:r>
              <a:rPr lang="en-US" sz="2400" u="none" strike="noStrike" dirty="0">
                <a:solidFill>
                  <a:srgbClr val="C00000"/>
                </a:solidFill>
                <a:effectLst/>
              </a:rPr>
              <a:t> </a:t>
            </a:r>
            <a:r>
              <a:rPr lang="en-US" sz="2800" dirty="0">
                <a:solidFill>
                  <a:srgbClr val="C00000"/>
                </a:solidFill>
                <a:effectLst/>
              </a:rPr>
              <a:t>“For this reason I say to you, do not be worried about your life, </a:t>
            </a:r>
            <a:r>
              <a:rPr lang="en-US" sz="2800" i="1" dirty="0">
                <a:solidFill>
                  <a:srgbClr val="C00000"/>
                </a:solidFill>
                <a:effectLst/>
              </a:rPr>
              <a:t>as to</a:t>
            </a:r>
            <a:r>
              <a:rPr lang="en-US" sz="2800" dirty="0">
                <a:solidFill>
                  <a:srgbClr val="C00000"/>
                </a:solidFill>
                <a:effectLst/>
              </a:rPr>
              <a:t> what you will eat or what you will drink; nor for your body, </a:t>
            </a:r>
            <a:r>
              <a:rPr lang="en-US" sz="2800" i="1" dirty="0">
                <a:solidFill>
                  <a:srgbClr val="C00000"/>
                </a:solidFill>
                <a:effectLst/>
              </a:rPr>
              <a:t>as to</a:t>
            </a:r>
            <a:r>
              <a:rPr lang="en-US" sz="2800" dirty="0">
                <a:solidFill>
                  <a:srgbClr val="C00000"/>
                </a:solidFill>
                <a:effectLst/>
              </a:rPr>
              <a:t> what you will put on. Is not life more than food, and the body more than clothing?</a:t>
            </a:r>
            <a:r>
              <a:rPr lang="en-US" sz="2400" dirty="0">
                <a:solidFill>
                  <a:srgbClr val="C00000"/>
                </a:solidFill>
                <a:effectLst/>
              </a:rPr>
              <a:t> </a:t>
            </a:r>
            <a:r>
              <a:rPr lang="en-US" sz="2400" b="1" u="none" strike="noStrike" baseline="30000" dirty="0">
                <a:solidFill>
                  <a:srgbClr val="C00000"/>
                </a:solidFill>
                <a:effectLst/>
                <a:highlight>
                  <a:srgbClr val="FFFF00"/>
                </a:highlight>
              </a:rPr>
              <a:t>26</a:t>
            </a:r>
            <a:r>
              <a:rPr lang="en-US" sz="2400" b="1" u="none" strike="noStrike" dirty="0">
                <a:solidFill>
                  <a:srgbClr val="C00000"/>
                </a:solidFill>
                <a:effectLst/>
                <a:highlight>
                  <a:srgbClr val="FFFF00"/>
                </a:highlight>
              </a:rPr>
              <a:t> </a:t>
            </a:r>
            <a:r>
              <a:rPr lang="en-US" sz="2800" b="1" dirty="0">
                <a:solidFill>
                  <a:srgbClr val="C00000"/>
                </a:solidFill>
                <a:effectLst/>
                <a:highlight>
                  <a:srgbClr val="FFFF00"/>
                </a:highlight>
              </a:rPr>
              <a:t>“Look at the birds of the air, that they do not sow, nor reap nor gather into barns, and </a:t>
            </a:r>
            <a:r>
              <a:rPr lang="en-US" sz="2800" b="1" i="1" dirty="0">
                <a:solidFill>
                  <a:srgbClr val="C00000"/>
                </a:solidFill>
                <a:effectLst/>
                <a:highlight>
                  <a:srgbClr val="FFFF00"/>
                </a:highlight>
              </a:rPr>
              <a:t>yet</a:t>
            </a:r>
            <a:r>
              <a:rPr lang="en-US" sz="2800" b="1" dirty="0">
                <a:solidFill>
                  <a:srgbClr val="C00000"/>
                </a:solidFill>
                <a:effectLst/>
                <a:highlight>
                  <a:srgbClr val="FFFF00"/>
                </a:highlight>
              </a:rPr>
              <a:t> your heavenly Father feeds them. Are you not worth much more than they?</a:t>
            </a:r>
            <a:r>
              <a:rPr lang="en-US" sz="2400" b="1" dirty="0">
                <a:solidFill>
                  <a:srgbClr val="C00000"/>
                </a:solidFill>
                <a:effectLst/>
                <a:highlight>
                  <a:srgbClr val="FFFF00"/>
                </a:highlight>
              </a:rPr>
              <a:t> </a:t>
            </a:r>
            <a:r>
              <a:rPr lang="en-US" sz="2400" b="1" u="none" strike="noStrike" baseline="30000" dirty="0">
                <a:solidFill>
                  <a:srgbClr val="C00000"/>
                </a:solidFill>
                <a:effectLst/>
                <a:highlight>
                  <a:srgbClr val="FFFF00"/>
                </a:highlight>
              </a:rPr>
              <a:t>27</a:t>
            </a:r>
            <a:r>
              <a:rPr lang="en-US" sz="2400" b="1" u="none" strike="noStrike" dirty="0">
                <a:solidFill>
                  <a:srgbClr val="C00000"/>
                </a:solidFill>
                <a:effectLst/>
                <a:highlight>
                  <a:srgbClr val="FFFF00"/>
                </a:highlight>
              </a:rPr>
              <a:t> </a:t>
            </a:r>
            <a:r>
              <a:rPr lang="en-US" sz="2800" b="1" dirty="0">
                <a:solidFill>
                  <a:srgbClr val="C00000"/>
                </a:solidFill>
                <a:effectLst/>
                <a:highlight>
                  <a:srgbClr val="FFFF00"/>
                </a:highlight>
              </a:rPr>
              <a:t>“And who of you by being worried can add a </a:t>
            </a:r>
            <a:r>
              <a:rPr lang="en-US" sz="2800" b="1" i="1" dirty="0">
                <a:solidFill>
                  <a:srgbClr val="C00000"/>
                </a:solidFill>
                <a:effectLst/>
                <a:highlight>
                  <a:srgbClr val="FFFF00"/>
                </a:highlight>
              </a:rPr>
              <a:t>single</a:t>
            </a:r>
            <a:r>
              <a:rPr lang="en-US" sz="2800" b="1" dirty="0">
                <a:solidFill>
                  <a:srgbClr val="C00000"/>
                </a:solidFill>
                <a:effectLst/>
                <a:highlight>
                  <a:srgbClr val="FFFF00"/>
                </a:highlight>
              </a:rPr>
              <a:t> hour to his life?</a:t>
            </a:r>
            <a:r>
              <a:rPr lang="en-US" sz="2400" b="1" dirty="0">
                <a:solidFill>
                  <a:srgbClr val="C00000"/>
                </a:solidFill>
                <a:effectLst/>
                <a:highlight>
                  <a:srgbClr val="FFFF00"/>
                </a:highlight>
              </a:rPr>
              <a:t> </a:t>
            </a:r>
            <a:r>
              <a:rPr lang="en-US" sz="2400" b="1" u="none" strike="noStrike" baseline="30000" dirty="0">
                <a:solidFill>
                  <a:srgbClr val="C00000"/>
                </a:solidFill>
                <a:effectLst/>
                <a:highlight>
                  <a:srgbClr val="FFFF00"/>
                </a:highlight>
              </a:rPr>
              <a:t>28</a:t>
            </a:r>
            <a:r>
              <a:rPr lang="en-US" sz="2400" b="1" u="none" strike="noStrike" dirty="0">
                <a:solidFill>
                  <a:srgbClr val="C00000"/>
                </a:solidFill>
                <a:effectLst/>
                <a:highlight>
                  <a:srgbClr val="FFFF00"/>
                </a:highlight>
              </a:rPr>
              <a:t> </a:t>
            </a:r>
            <a:r>
              <a:rPr lang="en-US" sz="2800" b="1" dirty="0">
                <a:solidFill>
                  <a:srgbClr val="C00000"/>
                </a:solidFill>
                <a:effectLst/>
                <a:highlight>
                  <a:srgbClr val="FFFF00"/>
                </a:highlight>
              </a:rPr>
              <a:t>“And why are you worried about clothing? Observe how the lilies of the field grow; they do not toil nor do they spin,</a:t>
            </a:r>
            <a:r>
              <a:rPr lang="en-US" sz="2400" b="1" dirty="0">
                <a:solidFill>
                  <a:srgbClr val="C00000"/>
                </a:solidFill>
                <a:effectLst/>
                <a:highlight>
                  <a:srgbClr val="FFFF00"/>
                </a:highlight>
              </a:rPr>
              <a:t> </a:t>
            </a:r>
            <a:r>
              <a:rPr lang="en-US" sz="2400" b="1" u="none" strike="noStrike" baseline="30000" dirty="0">
                <a:solidFill>
                  <a:srgbClr val="C00000"/>
                </a:solidFill>
                <a:effectLst/>
                <a:highlight>
                  <a:srgbClr val="FFFF00"/>
                </a:highlight>
              </a:rPr>
              <a:t>29</a:t>
            </a:r>
            <a:r>
              <a:rPr lang="en-US" sz="2400" b="1" u="none" strike="noStrike" dirty="0">
                <a:solidFill>
                  <a:srgbClr val="C00000"/>
                </a:solidFill>
                <a:effectLst/>
                <a:highlight>
                  <a:srgbClr val="FFFF00"/>
                </a:highlight>
              </a:rPr>
              <a:t> </a:t>
            </a:r>
            <a:r>
              <a:rPr lang="en-US" sz="2800" b="1" dirty="0">
                <a:solidFill>
                  <a:srgbClr val="C00000"/>
                </a:solidFill>
                <a:effectLst/>
                <a:highlight>
                  <a:srgbClr val="FFFF00"/>
                </a:highlight>
              </a:rPr>
              <a:t>yet I say to you that not even Solomon in all his glory clothed himself like one of these.</a:t>
            </a:r>
            <a:r>
              <a:rPr lang="en-US" sz="2400" b="1" dirty="0">
                <a:solidFill>
                  <a:srgbClr val="C00000"/>
                </a:solidFill>
                <a:effectLst/>
                <a:highlight>
                  <a:srgbClr val="FFFF00"/>
                </a:highlight>
              </a:rPr>
              <a:t> </a:t>
            </a:r>
            <a:r>
              <a:rPr lang="en-US" sz="2400" b="1" u="none" strike="noStrike" baseline="30000" dirty="0">
                <a:solidFill>
                  <a:srgbClr val="C00000"/>
                </a:solidFill>
                <a:effectLst/>
                <a:highlight>
                  <a:srgbClr val="FFFF00"/>
                </a:highlight>
              </a:rPr>
              <a:t>30</a:t>
            </a:r>
            <a:r>
              <a:rPr lang="en-US" sz="2400" b="1" u="none" strike="noStrike" dirty="0">
                <a:solidFill>
                  <a:srgbClr val="C00000"/>
                </a:solidFill>
                <a:effectLst/>
                <a:highlight>
                  <a:srgbClr val="FFFF00"/>
                </a:highlight>
              </a:rPr>
              <a:t> </a:t>
            </a:r>
            <a:r>
              <a:rPr lang="en-US" sz="2800" b="1" dirty="0">
                <a:solidFill>
                  <a:srgbClr val="C00000"/>
                </a:solidFill>
                <a:effectLst/>
                <a:highlight>
                  <a:srgbClr val="FFFF00"/>
                </a:highlight>
              </a:rPr>
              <a:t>“But if God so clothes the grass of the</a:t>
            </a:r>
            <a:r>
              <a:rPr lang="en-US" b="1" i="1" dirty="0">
                <a:solidFill>
                  <a:srgbClr val="C00000"/>
                </a:solidFill>
                <a:highlight>
                  <a:srgbClr val="FFFF00"/>
                </a:highlight>
              </a:rPr>
              <a:t>. . .</a:t>
            </a:r>
            <a:endParaRPr lang="en-US" sz="2600" b="1" dirty="0">
              <a:solidFill>
                <a:srgbClr val="C00000"/>
              </a:solidFill>
              <a:effectLst/>
              <a:highlight>
                <a:srgbClr val="FFFF00"/>
              </a:highlight>
            </a:endParaRPr>
          </a:p>
        </p:txBody>
      </p:sp>
    </p:spTree>
    <p:extLst>
      <p:ext uri="{BB962C8B-B14F-4D97-AF65-F5344CB8AC3E}">
        <p14:creationId xmlns:p14="http://schemas.microsoft.com/office/powerpoint/2010/main" val="26117555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6:</a:t>
            </a:r>
            <a:r>
              <a:rPr lang="en-US" altLang="en-US" sz="3200" b="1" dirty="0">
                <a:solidFill>
                  <a:srgbClr val="0000CC"/>
                </a:solidFill>
              </a:rPr>
              <a:t>25-34 </a:t>
            </a:r>
            <a:endParaRPr lang="en-US" sz="3200" b="1" dirty="0">
              <a:solidFill>
                <a:srgbClr val="0000CC"/>
              </a:solidFill>
            </a:endParaRPr>
          </a:p>
          <a:p>
            <a:pPr marL="0" marR="0" indent="0" algn="just">
              <a:lnSpc>
                <a:spcPct val="100000"/>
              </a:lnSpc>
              <a:spcBef>
                <a:spcPts val="0"/>
              </a:spcBef>
              <a:buNone/>
            </a:pPr>
            <a:r>
              <a:rPr lang="en-US" sz="2800" b="1" dirty="0">
                <a:solidFill>
                  <a:srgbClr val="C00000"/>
                </a:solidFill>
                <a:effectLst/>
                <a:highlight>
                  <a:srgbClr val="FFFF00"/>
                </a:highlight>
              </a:rPr>
              <a:t>. . . field, which is </a:t>
            </a:r>
            <a:r>
              <a:rPr lang="en-US" sz="2800" b="1" i="1" dirty="0">
                <a:solidFill>
                  <a:srgbClr val="C00000"/>
                </a:solidFill>
                <a:effectLst/>
                <a:highlight>
                  <a:srgbClr val="FFFF00"/>
                </a:highlight>
              </a:rPr>
              <a:t>alive </a:t>
            </a:r>
            <a:r>
              <a:rPr lang="en-US" sz="2800" b="1" dirty="0">
                <a:solidFill>
                  <a:srgbClr val="C00000"/>
                </a:solidFill>
                <a:effectLst/>
                <a:highlight>
                  <a:srgbClr val="FFFF00"/>
                </a:highlight>
              </a:rPr>
              <a:t>today and tomorrow is thrown into the furnace, </a:t>
            </a:r>
            <a:r>
              <a:rPr lang="en-US" sz="2800" b="1" i="1" dirty="0">
                <a:solidFill>
                  <a:srgbClr val="C00000"/>
                </a:solidFill>
                <a:effectLst/>
                <a:highlight>
                  <a:srgbClr val="FFFF00"/>
                </a:highlight>
              </a:rPr>
              <a:t>will He</a:t>
            </a:r>
            <a:r>
              <a:rPr lang="en-US" sz="2800" b="1" dirty="0">
                <a:solidFill>
                  <a:srgbClr val="C00000"/>
                </a:solidFill>
                <a:effectLst/>
                <a:highlight>
                  <a:srgbClr val="FFFF00"/>
                </a:highlight>
              </a:rPr>
              <a:t> not much more </a:t>
            </a:r>
            <a:r>
              <a:rPr lang="en-US" sz="2800" b="1" i="1" dirty="0">
                <a:solidFill>
                  <a:srgbClr val="C00000"/>
                </a:solidFill>
                <a:effectLst/>
                <a:highlight>
                  <a:srgbClr val="FFFF00"/>
                </a:highlight>
              </a:rPr>
              <a:t>clothe </a:t>
            </a:r>
            <a:r>
              <a:rPr lang="en-US" sz="2800" b="1" dirty="0">
                <a:solidFill>
                  <a:srgbClr val="C00000"/>
                </a:solidFill>
                <a:effectLst/>
                <a:highlight>
                  <a:srgbClr val="FFFF00"/>
                </a:highlight>
              </a:rPr>
              <a:t>you? You of little faith!</a:t>
            </a:r>
            <a:r>
              <a:rPr lang="en-US" sz="2400" b="1" dirty="0">
                <a:solidFill>
                  <a:srgbClr val="C00000"/>
                </a:solidFill>
                <a:effectLst/>
                <a:highlight>
                  <a:srgbClr val="FFFF00"/>
                </a:highlight>
              </a:rPr>
              <a:t> </a:t>
            </a:r>
            <a:r>
              <a:rPr lang="en-US" sz="2400" b="1" u="none" strike="noStrike" baseline="30000" dirty="0">
                <a:solidFill>
                  <a:srgbClr val="C00000"/>
                </a:solidFill>
                <a:effectLst/>
                <a:highlight>
                  <a:srgbClr val="FFFF00"/>
                </a:highlight>
              </a:rPr>
              <a:t>31</a:t>
            </a:r>
            <a:r>
              <a:rPr lang="en-US" sz="2400" b="1" u="none" strike="noStrike" dirty="0">
                <a:solidFill>
                  <a:srgbClr val="C00000"/>
                </a:solidFill>
                <a:effectLst/>
                <a:highlight>
                  <a:srgbClr val="FFFF00"/>
                </a:highlight>
              </a:rPr>
              <a:t> </a:t>
            </a:r>
            <a:r>
              <a:rPr lang="en-US" sz="2800" b="1" dirty="0">
                <a:solidFill>
                  <a:srgbClr val="C00000"/>
                </a:solidFill>
                <a:effectLst/>
                <a:highlight>
                  <a:srgbClr val="FFFF00"/>
                </a:highlight>
              </a:rPr>
              <a:t>“Do not worry then, saying, ‘What will we eat?’ or ‘What will we drink?’ or ‘What will we wear for clothing?’</a:t>
            </a:r>
            <a:r>
              <a:rPr lang="en-US" sz="2400" b="1" dirty="0">
                <a:solidFill>
                  <a:srgbClr val="C00000"/>
                </a:solidFill>
                <a:effectLst/>
                <a:highlight>
                  <a:srgbClr val="FFFF00"/>
                </a:highlight>
              </a:rPr>
              <a:t> </a:t>
            </a:r>
            <a:r>
              <a:rPr lang="en-US" sz="2400" b="1" u="none" strike="noStrike" baseline="30000" dirty="0">
                <a:solidFill>
                  <a:srgbClr val="C00000"/>
                </a:solidFill>
                <a:effectLst/>
                <a:highlight>
                  <a:srgbClr val="FFFF00"/>
                </a:highlight>
              </a:rPr>
              <a:t>32</a:t>
            </a:r>
            <a:r>
              <a:rPr lang="en-US" sz="2400" b="1" u="none" strike="noStrike" dirty="0">
                <a:solidFill>
                  <a:srgbClr val="C00000"/>
                </a:solidFill>
                <a:effectLst/>
                <a:highlight>
                  <a:srgbClr val="FFFF00"/>
                </a:highlight>
              </a:rPr>
              <a:t> </a:t>
            </a:r>
            <a:r>
              <a:rPr lang="en-US" sz="2800" b="1" dirty="0">
                <a:solidFill>
                  <a:srgbClr val="C00000"/>
                </a:solidFill>
                <a:effectLst/>
                <a:highlight>
                  <a:srgbClr val="FFFF00"/>
                </a:highlight>
              </a:rPr>
              <a:t>“For the Gentiles eagerly seek all these things; for your heavenly Father knows that you need all these things.</a:t>
            </a:r>
            <a:r>
              <a:rPr lang="en-US" sz="2400" b="1" dirty="0">
                <a:solidFill>
                  <a:srgbClr val="C00000"/>
                </a:solidFill>
                <a:effectLst/>
                <a:highlight>
                  <a:srgbClr val="FFFF00"/>
                </a:highlight>
              </a:rPr>
              <a:t> </a:t>
            </a:r>
            <a:r>
              <a:rPr lang="en-US" sz="2400" b="1" u="none" strike="noStrike" baseline="30000" dirty="0">
                <a:solidFill>
                  <a:srgbClr val="C00000"/>
                </a:solidFill>
                <a:effectLst/>
                <a:highlight>
                  <a:srgbClr val="FFFF00"/>
                </a:highlight>
              </a:rPr>
              <a:t>33</a:t>
            </a:r>
            <a:r>
              <a:rPr lang="en-US" sz="2400" b="1" u="none" strike="noStrike" dirty="0">
                <a:solidFill>
                  <a:srgbClr val="C00000"/>
                </a:solidFill>
                <a:effectLst/>
                <a:highlight>
                  <a:srgbClr val="FFFF00"/>
                </a:highlight>
              </a:rPr>
              <a:t> </a:t>
            </a:r>
            <a:r>
              <a:rPr lang="en-US" sz="2800" b="1" dirty="0">
                <a:solidFill>
                  <a:srgbClr val="C00000"/>
                </a:solidFill>
                <a:effectLst/>
                <a:highlight>
                  <a:srgbClr val="FFFF00"/>
                </a:highlight>
              </a:rPr>
              <a:t>“But seek first His kingdom and His righteousness, and all these things will be added to you.</a:t>
            </a:r>
            <a:r>
              <a:rPr lang="en-US" sz="2400" dirty="0">
                <a:solidFill>
                  <a:srgbClr val="C00000"/>
                </a:solidFill>
                <a:effectLst/>
              </a:rPr>
              <a:t> </a:t>
            </a:r>
            <a:r>
              <a:rPr lang="en-US" sz="2400" u="none" strike="noStrike" baseline="30000" dirty="0">
                <a:solidFill>
                  <a:srgbClr val="C00000"/>
                </a:solidFill>
                <a:effectLst/>
              </a:rPr>
              <a:t>34</a:t>
            </a:r>
            <a:r>
              <a:rPr lang="en-US" sz="2400" u="none" strike="noStrike" dirty="0">
                <a:solidFill>
                  <a:srgbClr val="C00000"/>
                </a:solidFill>
                <a:effectLst/>
              </a:rPr>
              <a:t> </a:t>
            </a:r>
            <a:r>
              <a:rPr lang="en-US" sz="2800" dirty="0">
                <a:solidFill>
                  <a:srgbClr val="C00000"/>
                </a:solidFill>
                <a:effectLst/>
              </a:rPr>
              <a:t>“So do not worry about tomorrow; for tomorrow will care for itself. Each day has enough trouble of its own.</a:t>
            </a:r>
            <a:r>
              <a:rPr lang="en-US" sz="2400" dirty="0">
                <a:solidFill>
                  <a:srgbClr val="C00000"/>
                </a:solidFill>
                <a:effectLst/>
              </a:rPr>
              <a:t> </a:t>
            </a:r>
            <a:endParaRPr lang="en-US" sz="2600" dirty="0">
              <a:solidFill>
                <a:srgbClr val="C00000"/>
              </a:solidFill>
              <a:effectLst/>
            </a:endParaRPr>
          </a:p>
        </p:txBody>
      </p:sp>
    </p:spTree>
    <p:extLst>
      <p:ext uri="{BB962C8B-B14F-4D97-AF65-F5344CB8AC3E}">
        <p14:creationId xmlns:p14="http://schemas.microsoft.com/office/powerpoint/2010/main" val="15156170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3">
            <a:extLst>
              <a:ext uri="{FF2B5EF4-FFF2-40B4-BE49-F238E27FC236}">
                <a16:creationId xmlns:a16="http://schemas.microsoft.com/office/drawing/2014/main" id="{2A4FCD81-06B1-40C9-87EA-1FE86A007D9A}"/>
              </a:ext>
            </a:extLst>
          </p:cNvPr>
          <p:cNvSpPr>
            <a:spLocks noGrp="1" noChangeArrowheads="1"/>
          </p:cNvSpPr>
          <p:nvPr>
            <p:ph sz="half" idx="1"/>
          </p:nvPr>
        </p:nvSpPr>
        <p:spPr>
          <a:xfrm>
            <a:off x="609600" y="2057400"/>
            <a:ext cx="10972800" cy="990600"/>
          </a:xfrm>
        </p:spPr>
        <p:txBody>
          <a:bodyPr/>
          <a:lstStyle/>
          <a:p>
            <a:pPr algn="just" fontAlgn="base">
              <a:lnSpc>
                <a:spcPct val="90000"/>
              </a:lnSpc>
              <a:spcBef>
                <a:spcPts val="0"/>
              </a:spcBef>
              <a:spcAft>
                <a:spcPts val="1200"/>
              </a:spcAft>
            </a:pPr>
            <a:r>
              <a:rPr lang="en-US" altLang="en-US" dirty="0"/>
              <a:t>Jesus </a:t>
            </a:r>
            <a:r>
              <a:rPr lang="en-US" altLang="en-US" b="1" u="sng" dirty="0">
                <a:solidFill>
                  <a:srgbClr val="0000CC"/>
                </a:solidFill>
                <a:latin typeface="Calibri" panose="020F0502020204030204" pitchFamily="34" charset="0"/>
                <a:cs typeface="Calibri" panose="020F0502020204030204" pitchFamily="34" charset="0"/>
              </a:rPr>
              <a:t>compares</a:t>
            </a:r>
            <a:r>
              <a:rPr lang="en-US" altLang="en-US" dirty="0"/>
              <a:t> the care of God for the birds and the flowers to the care of God for the Israelites. </a:t>
            </a:r>
          </a:p>
        </p:txBody>
      </p:sp>
      <p:sp>
        <p:nvSpPr>
          <p:cNvPr id="8" name="Text Box 4">
            <a:extLst>
              <a:ext uri="{FF2B5EF4-FFF2-40B4-BE49-F238E27FC236}">
                <a16:creationId xmlns:a16="http://schemas.microsoft.com/office/drawing/2014/main" id="{B713381A-10B5-CC62-551C-C43E55DDF240}"/>
              </a:ext>
            </a:extLst>
          </p:cNvPr>
          <p:cNvSpPr txBox="1">
            <a:spLocks noChangeArrowheads="1"/>
          </p:cNvSpPr>
          <p:nvPr/>
        </p:nvSpPr>
        <p:spPr bwMode="auto">
          <a:xfrm>
            <a:off x="2209800" y="11668"/>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9" name="Text Box 4">
            <a:extLst>
              <a:ext uri="{FF2B5EF4-FFF2-40B4-BE49-F238E27FC236}">
                <a16:creationId xmlns:a16="http://schemas.microsoft.com/office/drawing/2014/main" id="{532218BA-5131-4AFC-5820-FC68BF8C808F}"/>
              </a:ext>
            </a:extLst>
          </p:cNvPr>
          <p:cNvSpPr txBox="1">
            <a:spLocks noChangeArrowheads="1"/>
          </p:cNvSpPr>
          <p:nvPr/>
        </p:nvSpPr>
        <p:spPr bwMode="auto">
          <a:xfrm>
            <a:off x="2209800" y="11668"/>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10" name="Rectangle 2">
            <a:extLst>
              <a:ext uri="{FF2B5EF4-FFF2-40B4-BE49-F238E27FC236}">
                <a16:creationId xmlns:a16="http://schemas.microsoft.com/office/drawing/2014/main" id="{5FB77F3B-5C1D-8F62-89D6-2A3E07DEE785}"/>
              </a:ext>
            </a:extLst>
          </p:cNvPr>
          <p:cNvSpPr txBox="1">
            <a:spLocks noChangeArrowheads="1"/>
          </p:cNvSpPr>
          <p:nvPr/>
        </p:nvSpPr>
        <p:spPr>
          <a:xfrm>
            <a:off x="1409700" y="680484"/>
            <a:ext cx="9372600" cy="90543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God’s provision &amp; human pursuit</a:t>
            </a:r>
            <a:br>
              <a:rPr lang="en-US" altLang="en-US" sz="2800" b="1" dirty="0">
                <a:solidFill>
                  <a:srgbClr val="0000CC"/>
                </a:solidFill>
                <a:latin typeface="Calibri" panose="020F0502020204030204" pitchFamily="34" charset="0"/>
                <a:ea typeface="+mn-ea"/>
                <a:cs typeface="Calibri" panose="020F0502020204030204" pitchFamily="34" charset="0"/>
              </a:rPr>
            </a:br>
            <a:r>
              <a:rPr lang="en-US" altLang="en-US" sz="2400" b="1" dirty="0">
                <a:solidFill>
                  <a:srgbClr val="0000CC"/>
                </a:solidFill>
                <a:latin typeface="Calibri" panose="020F0502020204030204" pitchFamily="34" charset="0"/>
                <a:ea typeface="+mn-ea"/>
                <a:cs typeface="Calibri" panose="020F0502020204030204" pitchFamily="34" charset="0"/>
              </a:rPr>
              <a:t>Matthew 6:26-33</a:t>
            </a:r>
          </a:p>
        </p:txBody>
      </p:sp>
      <p:pic>
        <p:nvPicPr>
          <p:cNvPr id="4" name="Picture 3">
            <a:extLst>
              <a:ext uri="{FF2B5EF4-FFF2-40B4-BE49-F238E27FC236}">
                <a16:creationId xmlns:a16="http://schemas.microsoft.com/office/drawing/2014/main" id="{30E328A8-5D8E-8925-B4CD-F2418F13895D}"/>
              </a:ext>
            </a:extLst>
          </p:cNvPr>
          <p:cNvPicPr>
            <a:picLocks noChangeAspect="1"/>
          </p:cNvPicPr>
          <p:nvPr/>
        </p:nvPicPr>
        <p:blipFill>
          <a:blip r:embed="rId3"/>
          <a:stretch>
            <a:fillRect/>
          </a:stretch>
        </p:blipFill>
        <p:spPr>
          <a:xfrm>
            <a:off x="1861961" y="3099576"/>
            <a:ext cx="8468078" cy="2767824"/>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a:extLst>
              <a:ext uri="{FF2B5EF4-FFF2-40B4-BE49-F238E27FC236}">
                <a16:creationId xmlns:a16="http://schemas.microsoft.com/office/drawing/2014/main" id="{257127CC-B5A8-4500-8ED9-C0E2CBED3936}"/>
              </a:ext>
            </a:extLst>
          </p:cNvPr>
          <p:cNvSpPr>
            <a:spLocks noGrp="1" noChangeArrowheads="1"/>
          </p:cNvSpPr>
          <p:nvPr>
            <p:ph sz="half" idx="1"/>
          </p:nvPr>
        </p:nvSpPr>
        <p:spPr>
          <a:xfrm>
            <a:off x="609600" y="2057400"/>
            <a:ext cx="7848600" cy="3657600"/>
          </a:xfrm>
        </p:spPr>
        <p:txBody>
          <a:bodyPr>
            <a:normAutofit/>
          </a:bodyPr>
          <a:lstStyle/>
          <a:p>
            <a:pPr algn="just" fontAlgn="base">
              <a:lnSpc>
                <a:spcPct val="100000"/>
              </a:lnSpc>
              <a:spcBef>
                <a:spcPts val="0"/>
              </a:spcBef>
              <a:spcAft>
                <a:spcPts val="1200"/>
              </a:spcAft>
            </a:pPr>
            <a:r>
              <a:rPr lang="en-US" altLang="en-US" dirty="0"/>
              <a:t>Jesus </a:t>
            </a:r>
            <a:r>
              <a:rPr lang="en-US" altLang="en-US" b="1" u="sng" dirty="0">
                <a:solidFill>
                  <a:srgbClr val="0000CC"/>
                </a:solidFill>
                <a:latin typeface="Calibri" panose="020F0502020204030204" pitchFamily="34" charset="0"/>
                <a:cs typeface="Calibri" panose="020F0502020204030204" pitchFamily="34" charset="0"/>
              </a:rPr>
              <a:t>contrasts</a:t>
            </a:r>
            <a:r>
              <a:rPr lang="en-US" altLang="en-US" dirty="0"/>
              <a:t> the Gentiles’ pursuit of earthly needs with what the Israelites ought to pursue and He tells them:</a:t>
            </a:r>
          </a:p>
          <a:p>
            <a:pPr marL="914400" indent="-455613" algn="just" fontAlgn="base">
              <a:lnSpc>
                <a:spcPct val="100000"/>
              </a:lnSpc>
              <a:spcBef>
                <a:spcPts val="0"/>
              </a:spcBef>
              <a:spcAft>
                <a:spcPts val="1200"/>
              </a:spcAft>
              <a:buFont typeface="+mj-lt"/>
              <a:buAutoNum type="arabicParenR"/>
            </a:pPr>
            <a:r>
              <a:rPr lang="en-US" altLang="en-US" dirty="0"/>
              <a:t>that God knows their needs and will provide and </a:t>
            </a:r>
          </a:p>
          <a:p>
            <a:pPr marL="914400" indent="-455613" algn="just" fontAlgn="base">
              <a:lnSpc>
                <a:spcPct val="100000"/>
              </a:lnSpc>
              <a:spcBef>
                <a:spcPts val="0"/>
              </a:spcBef>
              <a:spcAft>
                <a:spcPts val="1200"/>
              </a:spcAft>
              <a:buFont typeface="+mj-lt"/>
              <a:buAutoNum type="arabicParenR"/>
            </a:pPr>
            <a:r>
              <a:rPr lang="en-US" altLang="en-US" dirty="0"/>
              <a:t>the greater need is to seek God’s Kingdom and [true] righteousness.</a:t>
            </a:r>
          </a:p>
        </p:txBody>
      </p:sp>
      <p:sp>
        <p:nvSpPr>
          <p:cNvPr id="7" name="Text Box 4">
            <a:extLst>
              <a:ext uri="{FF2B5EF4-FFF2-40B4-BE49-F238E27FC236}">
                <a16:creationId xmlns:a16="http://schemas.microsoft.com/office/drawing/2014/main" id="{9B71B4B2-4320-C4A9-8136-74A9D1A2C7C2}"/>
              </a:ext>
            </a:extLst>
          </p:cNvPr>
          <p:cNvSpPr txBox="1">
            <a:spLocks noChangeArrowheads="1"/>
          </p:cNvSpPr>
          <p:nvPr/>
        </p:nvSpPr>
        <p:spPr bwMode="auto">
          <a:xfrm>
            <a:off x="2209800" y="11668"/>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8" name="Rectangle 2">
            <a:extLst>
              <a:ext uri="{FF2B5EF4-FFF2-40B4-BE49-F238E27FC236}">
                <a16:creationId xmlns:a16="http://schemas.microsoft.com/office/drawing/2014/main" id="{CB69A61F-5F45-9060-3A38-8221DE086A86}"/>
              </a:ext>
            </a:extLst>
          </p:cNvPr>
          <p:cNvSpPr txBox="1">
            <a:spLocks noChangeArrowheads="1"/>
          </p:cNvSpPr>
          <p:nvPr/>
        </p:nvSpPr>
        <p:spPr>
          <a:xfrm>
            <a:off x="1409700" y="680484"/>
            <a:ext cx="9372600" cy="90543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God’s provision &amp; human pursuit</a:t>
            </a:r>
            <a:br>
              <a:rPr lang="en-US" altLang="en-US" sz="2800" b="1" dirty="0">
                <a:solidFill>
                  <a:srgbClr val="0000CC"/>
                </a:solidFill>
                <a:latin typeface="Calibri" panose="020F0502020204030204" pitchFamily="34" charset="0"/>
                <a:ea typeface="+mn-ea"/>
                <a:cs typeface="Calibri" panose="020F0502020204030204" pitchFamily="34" charset="0"/>
              </a:rPr>
            </a:br>
            <a:r>
              <a:rPr lang="en-US" altLang="en-US" sz="2400" b="1" dirty="0">
                <a:solidFill>
                  <a:srgbClr val="0000CC"/>
                </a:solidFill>
                <a:latin typeface="Calibri" panose="020F0502020204030204" pitchFamily="34" charset="0"/>
                <a:ea typeface="+mn-ea"/>
                <a:cs typeface="Calibri" panose="020F0502020204030204" pitchFamily="34" charset="0"/>
              </a:rPr>
              <a:t>Matthew 6:26-33</a:t>
            </a:r>
          </a:p>
        </p:txBody>
      </p:sp>
      <p:pic>
        <p:nvPicPr>
          <p:cNvPr id="2" name="Picture 1">
            <a:extLst>
              <a:ext uri="{FF2B5EF4-FFF2-40B4-BE49-F238E27FC236}">
                <a16:creationId xmlns:a16="http://schemas.microsoft.com/office/drawing/2014/main" id="{9A702F71-28DC-74FD-6355-9803085A6468}"/>
              </a:ext>
            </a:extLst>
          </p:cNvPr>
          <p:cNvPicPr>
            <a:picLocks noChangeAspect="1"/>
          </p:cNvPicPr>
          <p:nvPr/>
        </p:nvPicPr>
        <p:blipFill rotWithShape="1">
          <a:blip r:embed="rId3"/>
          <a:srcRect r="23163"/>
          <a:stretch/>
        </p:blipFill>
        <p:spPr>
          <a:xfrm>
            <a:off x="8697532" y="2133600"/>
            <a:ext cx="2884868" cy="365760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3">
            <a:extLst>
              <a:ext uri="{FF2B5EF4-FFF2-40B4-BE49-F238E27FC236}">
                <a16:creationId xmlns:a16="http://schemas.microsoft.com/office/drawing/2014/main" id="{BB7EE60E-4E3E-42F9-B0F2-4A73D3E99425}"/>
              </a:ext>
            </a:extLst>
          </p:cNvPr>
          <p:cNvSpPr>
            <a:spLocks noGrp="1" noChangeArrowheads="1"/>
          </p:cNvSpPr>
          <p:nvPr>
            <p:ph sz="half" idx="1"/>
          </p:nvPr>
        </p:nvSpPr>
        <p:spPr>
          <a:xfrm>
            <a:off x="609600" y="1981200"/>
            <a:ext cx="10972800" cy="1676400"/>
          </a:xfrm>
        </p:spPr>
        <p:txBody>
          <a:bodyPr>
            <a:noAutofit/>
          </a:bodyPr>
          <a:lstStyle/>
          <a:p>
            <a:pPr marL="0" indent="0" algn="just" fontAlgn="base">
              <a:lnSpc>
                <a:spcPct val="100000"/>
              </a:lnSpc>
              <a:spcBef>
                <a:spcPts val="0"/>
              </a:spcBef>
              <a:spcAft>
                <a:spcPts val="1200"/>
              </a:spcAft>
              <a:buNone/>
            </a:pPr>
            <a:r>
              <a:rPr lang="en-US" altLang="en-US" dirty="0"/>
              <a:t>The Israelites who </a:t>
            </a:r>
            <a:r>
              <a:rPr lang="en-US" altLang="en-US" sz="2800" dirty="0"/>
              <a:t>were baptized into Moses, </a:t>
            </a:r>
            <a:r>
              <a:rPr lang="en-US" altLang="en-US" sz="2800" b="1" dirty="0">
                <a:solidFill>
                  <a:srgbClr val="0000CC"/>
                </a:solidFill>
                <a:latin typeface="Calibri" panose="020F0502020204030204" pitchFamily="34" charset="0"/>
                <a:cs typeface="Calibri" panose="020F0502020204030204" pitchFamily="34" charset="0"/>
              </a:rPr>
              <a:t>and were all under the Law of Moses, </a:t>
            </a:r>
            <a:r>
              <a:rPr lang="en-US" altLang="en-US" sz="2800" dirty="0"/>
              <a:t>and whose hope was in the coming kingdom reign of Messiah their King, </a:t>
            </a:r>
            <a:r>
              <a:rPr lang="en-US" altLang="en-US" dirty="0"/>
              <a:t>were to seek that kingdom. </a:t>
            </a:r>
          </a:p>
        </p:txBody>
      </p:sp>
      <p:pic>
        <p:nvPicPr>
          <p:cNvPr id="111621" name="Picture 8" descr="moses parting the sea - panorama">
            <a:extLst>
              <a:ext uri="{FF2B5EF4-FFF2-40B4-BE49-F238E27FC236}">
                <a16:creationId xmlns:a16="http://schemas.microsoft.com/office/drawing/2014/main" id="{918D5968-C9F4-45CB-8A97-DDC75DFF87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333" r="24167"/>
          <a:stretch/>
        </p:blipFill>
        <p:spPr bwMode="auto">
          <a:xfrm>
            <a:off x="762000" y="3661085"/>
            <a:ext cx="3031958"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 Box 4">
            <a:extLst>
              <a:ext uri="{FF2B5EF4-FFF2-40B4-BE49-F238E27FC236}">
                <a16:creationId xmlns:a16="http://schemas.microsoft.com/office/drawing/2014/main" id="{BF1EC5AC-0BCA-5BD6-2510-42F1B38A3970}"/>
              </a:ext>
            </a:extLst>
          </p:cNvPr>
          <p:cNvSpPr txBox="1">
            <a:spLocks noChangeArrowheads="1"/>
          </p:cNvSpPr>
          <p:nvPr/>
        </p:nvSpPr>
        <p:spPr bwMode="auto">
          <a:xfrm>
            <a:off x="2209800" y="11668"/>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8" name="Rectangle 2">
            <a:extLst>
              <a:ext uri="{FF2B5EF4-FFF2-40B4-BE49-F238E27FC236}">
                <a16:creationId xmlns:a16="http://schemas.microsoft.com/office/drawing/2014/main" id="{C57D520E-6E9E-0644-6260-465541BE3B5B}"/>
              </a:ext>
            </a:extLst>
          </p:cNvPr>
          <p:cNvSpPr txBox="1">
            <a:spLocks noChangeArrowheads="1"/>
          </p:cNvSpPr>
          <p:nvPr/>
        </p:nvSpPr>
        <p:spPr>
          <a:xfrm>
            <a:off x="1409700" y="680484"/>
            <a:ext cx="9372600" cy="90543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His kingdom &amp; His righteousness</a:t>
            </a:r>
            <a:br>
              <a:rPr lang="en-US" altLang="en-US" sz="2800" b="1" dirty="0">
                <a:solidFill>
                  <a:srgbClr val="0000CC"/>
                </a:solidFill>
                <a:latin typeface="Calibri" panose="020F0502020204030204" pitchFamily="34" charset="0"/>
                <a:ea typeface="+mn-ea"/>
                <a:cs typeface="Calibri" panose="020F0502020204030204" pitchFamily="34" charset="0"/>
              </a:rPr>
            </a:br>
            <a:r>
              <a:rPr lang="en-US" altLang="en-US" sz="2400" b="1" dirty="0">
                <a:solidFill>
                  <a:srgbClr val="0000CC"/>
                </a:solidFill>
                <a:latin typeface="Calibri" panose="020F0502020204030204" pitchFamily="34" charset="0"/>
                <a:ea typeface="+mn-ea"/>
                <a:cs typeface="Calibri" panose="020F0502020204030204" pitchFamily="34" charset="0"/>
              </a:rPr>
              <a:t>Matthew 6:33</a:t>
            </a:r>
          </a:p>
        </p:txBody>
      </p:sp>
      <p:pic>
        <p:nvPicPr>
          <p:cNvPr id="5" name="Picture 4">
            <a:extLst>
              <a:ext uri="{FF2B5EF4-FFF2-40B4-BE49-F238E27FC236}">
                <a16:creationId xmlns:a16="http://schemas.microsoft.com/office/drawing/2014/main" id="{BF20DC13-4A3C-26E6-C37F-9A59DBEE9790}"/>
              </a:ext>
            </a:extLst>
          </p:cNvPr>
          <p:cNvPicPr>
            <a:picLocks noChangeAspect="1"/>
          </p:cNvPicPr>
          <p:nvPr/>
        </p:nvPicPr>
        <p:blipFill rotWithShape="1">
          <a:blip r:embed="rId4"/>
          <a:srcRect r="27245" b="2907"/>
          <a:stretch/>
        </p:blipFill>
        <p:spPr>
          <a:xfrm>
            <a:off x="4547662" y="3657600"/>
            <a:ext cx="3084302"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AC03933F-EB35-5A95-D032-70C3D15A73BE}"/>
              </a:ext>
            </a:extLst>
          </p:cNvPr>
          <p:cNvPicPr>
            <a:picLocks noChangeAspect="1"/>
          </p:cNvPicPr>
          <p:nvPr/>
        </p:nvPicPr>
        <p:blipFill>
          <a:blip r:embed="rId5"/>
          <a:stretch>
            <a:fillRect/>
          </a:stretch>
        </p:blipFill>
        <p:spPr>
          <a:xfrm>
            <a:off x="8439913" y="3687951"/>
            <a:ext cx="3066287"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4" name="Rectangle 4">
            <a:extLst>
              <a:ext uri="{FF2B5EF4-FFF2-40B4-BE49-F238E27FC236}">
                <a16:creationId xmlns:a16="http://schemas.microsoft.com/office/drawing/2014/main" id="{E6AA5DB8-9887-430F-9CDD-A8078B497540}"/>
              </a:ext>
            </a:extLst>
          </p:cNvPr>
          <p:cNvSpPr>
            <a:spLocks noGrp="1" noChangeArrowheads="1"/>
          </p:cNvSpPr>
          <p:nvPr>
            <p:ph sz="half" idx="1"/>
          </p:nvPr>
        </p:nvSpPr>
        <p:spPr>
          <a:xfrm>
            <a:off x="4889500" y="1981200"/>
            <a:ext cx="6692900" cy="4038600"/>
          </a:xfrm>
        </p:spPr>
        <p:txBody>
          <a:bodyPr/>
          <a:lstStyle/>
          <a:p>
            <a:pPr marL="228600" lvl="1" algn="just" fontAlgn="base">
              <a:lnSpc>
                <a:spcPct val="100000"/>
              </a:lnSpc>
              <a:spcBef>
                <a:spcPts val="0"/>
              </a:spcBef>
              <a:spcAft>
                <a:spcPts val="1200"/>
              </a:spcAft>
            </a:pPr>
            <a:r>
              <a:rPr lang="en-US" altLang="en-US" sz="2800" dirty="0"/>
              <a:t>The Israelites were also </a:t>
            </a:r>
            <a:r>
              <a:rPr lang="en-US" altLang="en-US" sz="2800" b="1" dirty="0">
                <a:solidFill>
                  <a:srgbClr val="0000CC"/>
                </a:solidFill>
              </a:rPr>
              <a:t>to seek the kind of righteousness that is defined by the Law of Moses – true righteousness.</a:t>
            </a:r>
          </a:p>
          <a:p>
            <a:pPr algn="just" eaLnBrk="1" hangingPunct="1">
              <a:lnSpc>
                <a:spcPct val="100000"/>
              </a:lnSpc>
            </a:pPr>
            <a:r>
              <a:rPr lang="en-US" altLang="en-US" dirty="0"/>
              <a:t>Interestingly, Jesus has used the word </a:t>
            </a:r>
            <a:r>
              <a:rPr lang="en-US" altLang="en-US" b="1" dirty="0">
                <a:solidFill>
                  <a:srgbClr val="0000CC"/>
                </a:solidFill>
              </a:rPr>
              <a:t>‘righteousness’, as defined by the Law</a:t>
            </a:r>
            <a:r>
              <a:rPr lang="en-US" altLang="en-US" dirty="0"/>
              <a:t>, five times in the Sermon on the Mount…this is the last time.  </a:t>
            </a:r>
          </a:p>
        </p:txBody>
      </p:sp>
      <p:pic>
        <p:nvPicPr>
          <p:cNvPr id="118790" name="Picture 8" descr="Law Tablets">
            <a:extLst>
              <a:ext uri="{FF2B5EF4-FFF2-40B4-BE49-F238E27FC236}">
                <a16:creationId xmlns:a16="http://schemas.microsoft.com/office/drawing/2014/main" id="{EBCB8CD8-C4C6-4275-B6FA-F4DC17E85B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7317" t="66957"/>
          <a:stretch>
            <a:fillRect/>
          </a:stretch>
        </p:blipFill>
        <p:spPr bwMode="auto">
          <a:xfrm>
            <a:off x="609602" y="2057400"/>
            <a:ext cx="3917196" cy="4114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4">
            <a:extLst>
              <a:ext uri="{FF2B5EF4-FFF2-40B4-BE49-F238E27FC236}">
                <a16:creationId xmlns:a16="http://schemas.microsoft.com/office/drawing/2014/main" id="{99189647-3BE0-A00B-820A-039537B6DFEB}"/>
              </a:ext>
            </a:extLst>
          </p:cNvPr>
          <p:cNvSpPr txBox="1">
            <a:spLocks noChangeArrowheads="1"/>
          </p:cNvSpPr>
          <p:nvPr/>
        </p:nvSpPr>
        <p:spPr bwMode="auto">
          <a:xfrm>
            <a:off x="2209800" y="11668"/>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9" name="Rectangle 2">
            <a:extLst>
              <a:ext uri="{FF2B5EF4-FFF2-40B4-BE49-F238E27FC236}">
                <a16:creationId xmlns:a16="http://schemas.microsoft.com/office/drawing/2014/main" id="{05B27B48-FCCB-23CA-62BE-BF5D2A2F8BA5}"/>
              </a:ext>
            </a:extLst>
          </p:cNvPr>
          <p:cNvSpPr txBox="1">
            <a:spLocks noChangeArrowheads="1"/>
          </p:cNvSpPr>
          <p:nvPr/>
        </p:nvSpPr>
        <p:spPr>
          <a:xfrm>
            <a:off x="1409700" y="680484"/>
            <a:ext cx="9372600" cy="90543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His kingdom &amp; His righteousness</a:t>
            </a:r>
            <a:br>
              <a:rPr lang="en-US" altLang="en-US" sz="2800" b="1" dirty="0">
                <a:solidFill>
                  <a:srgbClr val="0000CC"/>
                </a:solidFill>
                <a:latin typeface="Calibri" panose="020F0502020204030204" pitchFamily="34" charset="0"/>
                <a:ea typeface="+mn-ea"/>
                <a:cs typeface="Calibri" panose="020F0502020204030204" pitchFamily="34" charset="0"/>
              </a:rPr>
            </a:br>
            <a:r>
              <a:rPr lang="en-US" altLang="en-US" sz="2400" b="1" dirty="0">
                <a:solidFill>
                  <a:srgbClr val="0000CC"/>
                </a:solidFill>
                <a:latin typeface="Calibri" panose="020F0502020204030204" pitchFamily="34" charset="0"/>
                <a:ea typeface="+mn-ea"/>
                <a:cs typeface="Calibri" panose="020F0502020204030204" pitchFamily="34" charset="0"/>
              </a:rPr>
              <a:t>Matthew 6:33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a:extLst>
              <a:ext uri="{FF2B5EF4-FFF2-40B4-BE49-F238E27FC236}">
                <a16:creationId xmlns:a16="http://schemas.microsoft.com/office/drawing/2014/main" id="{532DF107-FA7C-42AD-9987-5A728B963F30}"/>
              </a:ext>
            </a:extLst>
          </p:cNvPr>
          <p:cNvSpPr>
            <a:spLocks noGrp="1" noChangeArrowheads="1"/>
          </p:cNvSpPr>
          <p:nvPr>
            <p:ph sz="half" idx="1"/>
          </p:nvPr>
        </p:nvSpPr>
        <p:spPr>
          <a:xfrm>
            <a:off x="609600" y="2057399"/>
            <a:ext cx="10972800" cy="1371601"/>
          </a:xfrm>
        </p:spPr>
        <p:txBody>
          <a:bodyPr>
            <a:normAutofit/>
          </a:bodyPr>
          <a:lstStyle/>
          <a:p>
            <a:pPr algn="just">
              <a:lnSpc>
                <a:spcPct val="100000"/>
              </a:lnSpc>
              <a:spcBef>
                <a:spcPts val="0"/>
              </a:spcBef>
              <a:spcAft>
                <a:spcPts val="1200"/>
              </a:spcAft>
            </a:pPr>
            <a:r>
              <a:rPr lang="en-US" altLang="en-US" dirty="0"/>
              <a:t>In v. 32, Jesus says </a:t>
            </a:r>
            <a:r>
              <a:rPr lang="en-US" b="1" i="1" dirty="0">
                <a:solidFill>
                  <a:srgbClr val="0000CC"/>
                </a:solidFill>
              </a:rPr>
              <a:t>“…the Gentiles </a:t>
            </a:r>
            <a:r>
              <a:rPr lang="en-US" b="1" i="1" u="sng" dirty="0">
                <a:solidFill>
                  <a:srgbClr val="0000CC"/>
                </a:solidFill>
              </a:rPr>
              <a:t>eagerly</a:t>
            </a:r>
            <a:r>
              <a:rPr lang="en-US" b="1" i="1" dirty="0">
                <a:solidFill>
                  <a:srgbClr val="0000CC"/>
                </a:solidFill>
              </a:rPr>
              <a:t> seek all these things</a:t>
            </a:r>
            <a:r>
              <a:rPr lang="en-US" dirty="0"/>
              <a:t>” i.e., </a:t>
            </a:r>
            <a:r>
              <a:rPr lang="en-US" altLang="en-US" dirty="0"/>
              <a:t>the </a:t>
            </a:r>
            <a:r>
              <a:rPr lang="en-US" altLang="en-US" b="1" dirty="0">
                <a:solidFill>
                  <a:srgbClr val="0000CC"/>
                </a:solidFill>
              </a:rPr>
              <a:t>Gentiles directly pursue physical provisions </a:t>
            </a:r>
            <a:r>
              <a:rPr lang="en-US" altLang="en-US" dirty="0"/>
              <a:t>to the point of worshipping Mammon, the god of wealth (cf. Matt. 6:24 ).</a:t>
            </a:r>
          </a:p>
        </p:txBody>
      </p:sp>
      <p:sp>
        <p:nvSpPr>
          <p:cNvPr id="7" name="Text Box 4">
            <a:extLst>
              <a:ext uri="{FF2B5EF4-FFF2-40B4-BE49-F238E27FC236}">
                <a16:creationId xmlns:a16="http://schemas.microsoft.com/office/drawing/2014/main" id="{5EFF8551-9D0A-1A6F-91C7-4C192BA8EC68}"/>
              </a:ext>
            </a:extLst>
          </p:cNvPr>
          <p:cNvSpPr txBox="1">
            <a:spLocks noChangeArrowheads="1"/>
          </p:cNvSpPr>
          <p:nvPr/>
        </p:nvSpPr>
        <p:spPr bwMode="auto">
          <a:xfrm>
            <a:off x="2209800" y="11668"/>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8" name="Rectangle 2">
            <a:extLst>
              <a:ext uri="{FF2B5EF4-FFF2-40B4-BE49-F238E27FC236}">
                <a16:creationId xmlns:a16="http://schemas.microsoft.com/office/drawing/2014/main" id="{ACA01C2F-5420-B112-4E20-9BA7AF1AABB7}"/>
              </a:ext>
            </a:extLst>
          </p:cNvPr>
          <p:cNvSpPr txBox="1">
            <a:spLocks noChangeArrowheads="1"/>
          </p:cNvSpPr>
          <p:nvPr/>
        </p:nvSpPr>
        <p:spPr>
          <a:xfrm>
            <a:off x="1009650" y="680484"/>
            <a:ext cx="10172700" cy="90543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Material things </a:t>
            </a:r>
            <a:r>
              <a:rPr lang="en-US" altLang="en-US" sz="3600" b="1" dirty="0">
                <a:solidFill>
                  <a:srgbClr val="0000CC"/>
                </a:solidFill>
                <a:latin typeface="Calibri" panose="020F0502020204030204" pitchFamily="34" charset="0"/>
                <a:ea typeface="+mn-ea"/>
                <a:cs typeface="Calibri" panose="020F0502020204030204" pitchFamily="34" charset="0"/>
              </a:rPr>
              <a:t>≠ </a:t>
            </a:r>
            <a:r>
              <a:rPr lang="en-US" altLang="en-US" sz="3200" b="1" dirty="0">
                <a:solidFill>
                  <a:srgbClr val="0000CC"/>
                </a:solidFill>
                <a:latin typeface="Calibri" panose="020F0502020204030204" pitchFamily="34" charset="0"/>
                <a:ea typeface="+mn-ea"/>
                <a:cs typeface="Calibri" panose="020F0502020204030204" pitchFamily="34" charset="0"/>
              </a:rPr>
              <a:t>life’s fulfillment</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400" b="1" dirty="0">
                <a:solidFill>
                  <a:srgbClr val="0000CC"/>
                </a:solidFill>
                <a:latin typeface="Calibri" panose="020F0502020204030204" pitchFamily="34" charset="0"/>
                <a:ea typeface="+mn-ea"/>
                <a:cs typeface="Calibri" panose="020F0502020204030204" pitchFamily="34" charset="0"/>
              </a:rPr>
              <a:t>Matthew 6:25-34</a:t>
            </a:r>
            <a:endParaRPr lang="en-US" altLang="en-US" sz="3200" b="1" dirty="0">
              <a:solidFill>
                <a:srgbClr val="0000CC"/>
              </a:solidFill>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092DE5B5-E485-4793-D11B-8558918EFCA9}"/>
              </a:ext>
            </a:extLst>
          </p:cNvPr>
          <p:cNvPicPr>
            <a:picLocks noChangeAspect="1"/>
          </p:cNvPicPr>
          <p:nvPr/>
        </p:nvPicPr>
        <p:blipFill>
          <a:blip r:embed="rId3"/>
          <a:stretch>
            <a:fillRect/>
          </a:stretch>
        </p:blipFill>
        <p:spPr>
          <a:xfrm>
            <a:off x="3251200" y="3429000"/>
            <a:ext cx="5689600" cy="3200400"/>
          </a:xfrm>
          <a:prstGeom prst="rect">
            <a:avLst/>
          </a:prstGeom>
          <a:ln>
            <a:solidFill>
              <a:schemeClr val="tx1"/>
            </a:solid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Rectangle 4">
            <a:extLst>
              <a:ext uri="{FF2B5EF4-FFF2-40B4-BE49-F238E27FC236}">
                <a16:creationId xmlns:a16="http://schemas.microsoft.com/office/drawing/2014/main" id="{4CDE0FEE-0E6C-4E73-852D-276E577C7D52}"/>
              </a:ext>
            </a:extLst>
          </p:cNvPr>
          <p:cNvSpPr>
            <a:spLocks noGrp="1" noChangeArrowheads="1"/>
          </p:cNvSpPr>
          <p:nvPr>
            <p:ph sz="half" idx="1"/>
          </p:nvPr>
        </p:nvSpPr>
        <p:spPr>
          <a:xfrm>
            <a:off x="5410200" y="1981200"/>
            <a:ext cx="6172200" cy="3048000"/>
          </a:xfrm>
        </p:spPr>
        <p:txBody>
          <a:bodyPr/>
          <a:lstStyle/>
          <a:p>
            <a:pPr algn="just">
              <a:lnSpc>
                <a:spcPct val="100000"/>
              </a:lnSpc>
              <a:spcBef>
                <a:spcPts val="0"/>
              </a:spcBef>
              <a:spcAft>
                <a:spcPts val="1200"/>
              </a:spcAft>
            </a:pPr>
            <a:r>
              <a:rPr lang="en-US" altLang="en-US" dirty="0"/>
              <a:t>Of course, the Jews all needed physical provisions just like we do, but </a:t>
            </a:r>
            <a:r>
              <a:rPr lang="en-US" altLang="en-US" b="1" dirty="0">
                <a:solidFill>
                  <a:srgbClr val="0000CC"/>
                </a:solidFill>
              </a:rPr>
              <a:t>the real issue is not about physical needs, but what is the goal of this life – what are we aiming towards while we are here?   </a:t>
            </a:r>
          </a:p>
        </p:txBody>
      </p:sp>
      <p:pic>
        <p:nvPicPr>
          <p:cNvPr id="122886" name="Picture 11" descr="goal-target">
            <a:extLst>
              <a:ext uri="{FF2B5EF4-FFF2-40B4-BE49-F238E27FC236}">
                <a16:creationId xmlns:a16="http://schemas.microsoft.com/office/drawing/2014/main" id="{F4F283E9-8FCB-499B-9B4E-FB4EDB7FAC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057400"/>
            <a:ext cx="4572000" cy="4572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4">
            <a:extLst>
              <a:ext uri="{FF2B5EF4-FFF2-40B4-BE49-F238E27FC236}">
                <a16:creationId xmlns:a16="http://schemas.microsoft.com/office/drawing/2014/main" id="{E30FB7B8-C220-7072-A221-B55DFAD7825D}"/>
              </a:ext>
            </a:extLst>
          </p:cNvPr>
          <p:cNvSpPr txBox="1">
            <a:spLocks noChangeArrowheads="1"/>
          </p:cNvSpPr>
          <p:nvPr/>
        </p:nvSpPr>
        <p:spPr bwMode="auto">
          <a:xfrm>
            <a:off x="2209800" y="11668"/>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10" name="Rectangle 2">
            <a:extLst>
              <a:ext uri="{FF2B5EF4-FFF2-40B4-BE49-F238E27FC236}">
                <a16:creationId xmlns:a16="http://schemas.microsoft.com/office/drawing/2014/main" id="{85AE18A5-4888-FE69-EF56-4B41A804A987}"/>
              </a:ext>
            </a:extLst>
          </p:cNvPr>
          <p:cNvSpPr txBox="1">
            <a:spLocks noChangeArrowheads="1"/>
          </p:cNvSpPr>
          <p:nvPr/>
        </p:nvSpPr>
        <p:spPr>
          <a:xfrm>
            <a:off x="1009650" y="680484"/>
            <a:ext cx="10172700" cy="90543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Material things </a:t>
            </a:r>
            <a:r>
              <a:rPr lang="en-US" altLang="en-US" sz="3600" b="1" dirty="0">
                <a:solidFill>
                  <a:srgbClr val="0000CC"/>
                </a:solidFill>
                <a:latin typeface="Calibri" panose="020F0502020204030204" pitchFamily="34" charset="0"/>
                <a:ea typeface="+mn-ea"/>
                <a:cs typeface="Calibri" panose="020F0502020204030204" pitchFamily="34" charset="0"/>
              </a:rPr>
              <a:t>≠ </a:t>
            </a:r>
            <a:r>
              <a:rPr lang="en-US" altLang="en-US" sz="3200" b="1" dirty="0">
                <a:solidFill>
                  <a:srgbClr val="0000CC"/>
                </a:solidFill>
                <a:latin typeface="Calibri" panose="020F0502020204030204" pitchFamily="34" charset="0"/>
                <a:ea typeface="+mn-ea"/>
                <a:cs typeface="Calibri" panose="020F0502020204030204" pitchFamily="34" charset="0"/>
              </a:rPr>
              <a:t>life’s fulfillment</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400" b="1" dirty="0">
                <a:solidFill>
                  <a:srgbClr val="0000CC"/>
                </a:solidFill>
                <a:latin typeface="Calibri" panose="020F0502020204030204" pitchFamily="34" charset="0"/>
                <a:ea typeface="+mn-ea"/>
                <a:cs typeface="Calibri" panose="020F0502020204030204" pitchFamily="34" charset="0"/>
              </a:rPr>
              <a:t>Matthew 6:25-34</a:t>
            </a:r>
            <a:endParaRPr lang="en-US" altLang="en-US" sz="3200" b="1" dirty="0">
              <a:solidFill>
                <a:srgbClr val="0000CC"/>
              </a:solidFill>
              <a:latin typeface="Calibri" panose="020F0502020204030204" pitchFamily="34" charset="0"/>
              <a:ea typeface="+mn-ea"/>
              <a:cs typeface="Calibri" panose="020F0502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a:extLst>
              <a:ext uri="{FF2B5EF4-FFF2-40B4-BE49-F238E27FC236}">
                <a16:creationId xmlns:a16="http://schemas.microsoft.com/office/drawing/2014/main" id="{9CFC3843-5F99-4094-9701-1EF36B493E19}"/>
              </a:ext>
            </a:extLst>
          </p:cNvPr>
          <p:cNvSpPr>
            <a:spLocks noChangeArrowheads="1"/>
          </p:cNvSpPr>
          <p:nvPr/>
        </p:nvSpPr>
        <p:spPr bwMode="auto">
          <a:xfrm>
            <a:off x="609600" y="1543050"/>
            <a:ext cx="10972799"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 Romans 7 we have a man renewed by the Spirit of God, but </a:t>
            </a:r>
            <a:r>
              <a:rPr kumimoji="0" lang="en-US" altLang="en-US" sz="2800" b="1" i="1" u="sng"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struggling under law</a:t>
            </a:r>
            <a:r>
              <a:rPr kumimoji="0" lang="en-US" altLang="en-US" sz="28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r>
              <a:rPr kumimoji="0" lang="en-US" alt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 hoping thereby to subdue or find deliverance from the power of the old Adamic nature</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chapter 8 we have God’s way of deliverance through the death and resurrection of Christ with which the believer is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identified</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before God. The chapter begins with “no condemnation” and ends with “no separation.” All who are in Christ Jesus are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accepted</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the Beloved and as free from every charge of guilt as He is Himself. He paid our penalty on the cross. </a:t>
            </a:r>
            <a:r>
              <a:rPr kumimoji="0" lang="en-US" alt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Now we are linked up with Him in resurrection,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not under law but under grace</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p:txBody>
      </p:sp>
      <p:sp>
        <p:nvSpPr>
          <p:cNvPr id="15363" name="Rectangle 1">
            <a:extLst>
              <a:ext uri="{FF2B5EF4-FFF2-40B4-BE49-F238E27FC236}">
                <a16:creationId xmlns:a16="http://schemas.microsoft.com/office/drawing/2014/main" id="{186093C1-34B7-41B2-BE56-071A7B8DEAF4}"/>
              </a:ext>
            </a:extLst>
          </p:cNvPr>
          <p:cNvSpPr>
            <a:spLocks noChangeArrowheads="1"/>
          </p:cNvSpPr>
          <p:nvPr/>
        </p:nvSpPr>
        <p:spPr bwMode="auto">
          <a:xfrm>
            <a:off x="3136108" y="228601"/>
            <a:ext cx="591978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Henry Ironside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Continual Burnt Offering: Daily Meditations on the Word of God </a:t>
            </a: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 265). Neptune, NJ: Loizeaux Brothers.</a:t>
            </a:r>
          </a:p>
        </p:txBody>
      </p:sp>
      <p:pic>
        <p:nvPicPr>
          <p:cNvPr id="2" name="Picture 1">
            <a:extLst>
              <a:ext uri="{FF2B5EF4-FFF2-40B4-BE49-F238E27FC236}">
                <a16:creationId xmlns:a16="http://schemas.microsoft.com/office/drawing/2014/main" id="{9FA87EB2-820F-4C92-84D4-2C6E6DA735B7}"/>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09600" y="76200"/>
            <a:ext cx="828882" cy="1097280"/>
          </a:xfrm>
          <a:prstGeom prst="rect">
            <a:avLst/>
          </a:prstGeom>
        </p:spPr>
      </p:pic>
    </p:spTree>
    <p:extLst>
      <p:ext uri="{BB962C8B-B14F-4D97-AF65-F5344CB8AC3E}">
        <p14:creationId xmlns:p14="http://schemas.microsoft.com/office/powerpoint/2010/main" val="26371440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34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2666999" y="1143000"/>
            <a:ext cx="6882581"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33</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Don’t Worry About It – Matt. 6:25-34</a:t>
            </a:r>
            <a:endParaRPr lang="en-US" sz="3000" b="1" dirty="0">
              <a:solidFill>
                <a:srgbClr val="000000"/>
              </a:solidFill>
              <a:latin typeface="Calibri" panose="020F0502020204030204" pitchFamily="34" charset="0"/>
              <a:cs typeface="Calibri" panose="020F0502020204030204" pitchFamily="34" charset="0"/>
            </a:endParaRP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General Information</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Matt. </a:t>
            </a:r>
            <a:r>
              <a:rPr lang="en-US" altLang="en-US" sz="3000" b="1" dirty="0">
                <a:solidFill>
                  <a:srgbClr val="000000"/>
                </a:solidFill>
                <a:latin typeface="Calibri" panose="020F0502020204030204" pitchFamily="34" charset="0"/>
                <a:cs typeface="Calibri" panose="020F0502020204030204" pitchFamily="34" charset="0"/>
              </a:rPr>
              <a:t>6:25-34</a:t>
            </a:r>
            <a:endParaRPr lang="en-US" sz="3000" b="1" dirty="0">
              <a:solidFill>
                <a:srgbClr val="000000"/>
              </a:solidFill>
              <a:latin typeface="Calibri" panose="020F0502020204030204" pitchFamily="34" charset="0"/>
              <a:cs typeface="Calibri" panose="020F0502020204030204" pitchFamily="34" charset="0"/>
            </a:endParaRPr>
          </a:p>
          <a:p>
            <a:pPr marL="461963" lvl="1" indent="-461963" eaLnBrk="1" hangingPunct="1">
              <a:spcBef>
                <a:spcPts val="0"/>
              </a:spcBef>
              <a:spcAft>
                <a:spcPts val="1200"/>
              </a:spcAft>
              <a:buFont typeface="+mj-lt"/>
              <a:buAutoNum type="roman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Concluding </a:t>
            </a:r>
            <a:r>
              <a:rPr lang="en-US" sz="3000" b="1" u="sng" dirty="0">
                <a:solidFill>
                  <a:srgbClr val="0000CC"/>
                </a:solidFill>
                <a:latin typeface="Calibri" panose="020F0502020204030204" pitchFamily="34" charset="0"/>
                <a:cs typeface="Calibri" panose="020F0502020204030204" pitchFamily="34" charset="0"/>
              </a:rPr>
              <a:t>Observations</a:t>
            </a:r>
            <a:endParaRPr lang="en-US" altLang="en-US" sz="3000" b="1" u="sng" dirty="0">
              <a:solidFill>
                <a:srgbClr val="0000C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44754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Rectangle 3">
            <a:extLst>
              <a:ext uri="{FF2B5EF4-FFF2-40B4-BE49-F238E27FC236}">
                <a16:creationId xmlns:a16="http://schemas.microsoft.com/office/drawing/2014/main" id="{BC80D942-413C-42F0-9B5C-C45BEB1E5C47}"/>
              </a:ext>
            </a:extLst>
          </p:cNvPr>
          <p:cNvSpPr>
            <a:spLocks noGrp="1" noChangeArrowheads="1"/>
          </p:cNvSpPr>
          <p:nvPr>
            <p:ph sz="half" idx="1"/>
          </p:nvPr>
        </p:nvSpPr>
        <p:spPr>
          <a:xfrm>
            <a:off x="609600" y="1956391"/>
            <a:ext cx="6858000" cy="4292009"/>
          </a:xfrm>
        </p:spPr>
        <p:txBody>
          <a:bodyPr>
            <a:noAutofit/>
          </a:bodyPr>
          <a:lstStyle/>
          <a:p>
            <a:pPr algn="just">
              <a:lnSpc>
                <a:spcPct val="100000"/>
              </a:lnSpc>
              <a:spcBef>
                <a:spcPts val="0"/>
              </a:spcBef>
              <a:spcAft>
                <a:spcPts val="1200"/>
              </a:spcAft>
            </a:pPr>
            <a:r>
              <a:rPr lang="en-US" altLang="en-US" dirty="0"/>
              <a:t>Jesus spoke to Israelites, who were:</a:t>
            </a:r>
          </a:p>
          <a:p>
            <a:pPr marL="800100" lvl="1" indent="-342900" algn="just">
              <a:lnSpc>
                <a:spcPct val="100000"/>
              </a:lnSpc>
              <a:spcBef>
                <a:spcPts val="0"/>
              </a:spcBef>
              <a:spcAft>
                <a:spcPts val="1200"/>
              </a:spcAft>
              <a:buFont typeface="Courier New" panose="02070309020205020404" pitchFamily="49" charset="0"/>
              <a:buChar char="-"/>
            </a:pPr>
            <a:r>
              <a:rPr lang="en-US" altLang="en-US" sz="2600" dirty="0"/>
              <a:t>baptized differently </a:t>
            </a:r>
            <a:r>
              <a:rPr lang="en-US" altLang="en-US" sz="2600" i="1" dirty="0"/>
              <a:t>(into Moses), </a:t>
            </a:r>
          </a:p>
          <a:p>
            <a:pPr marL="800100" lvl="1" indent="-342900" algn="just">
              <a:lnSpc>
                <a:spcPct val="100000"/>
              </a:lnSpc>
              <a:spcBef>
                <a:spcPts val="0"/>
              </a:spcBef>
              <a:spcAft>
                <a:spcPts val="1200"/>
              </a:spcAft>
              <a:buFont typeface="Courier New" panose="02070309020205020404" pitchFamily="49" charset="0"/>
              <a:buChar char="-"/>
            </a:pPr>
            <a:r>
              <a:rPr lang="en-US" altLang="en-US" sz="2600" dirty="0"/>
              <a:t>blessed differently </a:t>
            </a:r>
            <a:r>
              <a:rPr lang="en-US" altLang="en-US" sz="2600" i="1" dirty="0"/>
              <a:t>(if they obeyed the Law)</a:t>
            </a:r>
            <a:r>
              <a:rPr lang="en-US" altLang="en-US" sz="2600" dirty="0"/>
              <a:t>,</a:t>
            </a:r>
            <a:r>
              <a:rPr lang="en-US" altLang="en-US" sz="2600" i="1" dirty="0"/>
              <a:t> </a:t>
            </a:r>
          </a:p>
          <a:p>
            <a:pPr marL="800100" lvl="1" indent="-342900" algn="just">
              <a:lnSpc>
                <a:spcPct val="100000"/>
              </a:lnSpc>
              <a:spcBef>
                <a:spcPts val="0"/>
              </a:spcBef>
              <a:spcAft>
                <a:spcPts val="1200"/>
              </a:spcAft>
              <a:buFont typeface="Courier New" panose="02070309020205020404" pitchFamily="49" charset="0"/>
              <a:buChar char="-"/>
            </a:pPr>
            <a:r>
              <a:rPr lang="en-US" altLang="en-US" sz="2600" dirty="0"/>
              <a:t>hoped differently </a:t>
            </a:r>
            <a:r>
              <a:rPr lang="en-US" altLang="en-US" sz="2600" i="1" dirty="0"/>
              <a:t>(were looking for a physical kingdom)</a:t>
            </a:r>
            <a:r>
              <a:rPr lang="en-US" altLang="en-US" sz="2600" dirty="0"/>
              <a:t>, and, </a:t>
            </a:r>
          </a:p>
          <a:p>
            <a:pPr marL="800100" lvl="1" indent="-342900" algn="just">
              <a:lnSpc>
                <a:spcPct val="100000"/>
              </a:lnSpc>
              <a:spcBef>
                <a:spcPts val="0"/>
              </a:spcBef>
              <a:spcAft>
                <a:spcPts val="1200"/>
              </a:spcAft>
              <a:buFont typeface="Courier New" panose="02070309020205020404" pitchFamily="49" charset="0"/>
              <a:buChar char="-"/>
            </a:pPr>
            <a:r>
              <a:rPr lang="en-US" altLang="en-US" sz="2600" dirty="0"/>
              <a:t>viewed Christ differently </a:t>
            </a:r>
            <a:r>
              <a:rPr lang="en-US" altLang="en-US" sz="2600" i="1" dirty="0"/>
              <a:t>(as a conquering King)</a:t>
            </a:r>
            <a:r>
              <a:rPr lang="en-US" altLang="en-US" sz="2600" dirty="0"/>
              <a:t>, </a:t>
            </a:r>
          </a:p>
          <a:p>
            <a:pPr marL="0" indent="0" algn="just">
              <a:lnSpc>
                <a:spcPct val="100000"/>
              </a:lnSpc>
              <a:spcBef>
                <a:spcPts val="0"/>
              </a:spcBef>
              <a:spcAft>
                <a:spcPts val="1200"/>
              </a:spcAft>
              <a:buNone/>
            </a:pPr>
            <a:r>
              <a:rPr lang="en-US" altLang="en-US" dirty="0"/>
              <a:t>and </a:t>
            </a:r>
            <a:r>
              <a:rPr lang="en-US" altLang="en-US" b="1" dirty="0">
                <a:solidFill>
                  <a:srgbClr val="0000CC"/>
                </a:solidFill>
              </a:rPr>
              <a:t>worry was not God’s will for them</a:t>
            </a:r>
            <a:r>
              <a:rPr lang="en-US" altLang="en-US" dirty="0"/>
              <a:t>. </a:t>
            </a:r>
          </a:p>
        </p:txBody>
      </p:sp>
      <p:pic>
        <p:nvPicPr>
          <p:cNvPr id="126981" name="Picture 5" descr="Sermon on the Mount scene">
            <a:extLst>
              <a:ext uri="{FF2B5EF4-FFF2-40B4-BE49-F238E27FC236}">
                <a16:creationId xmlns:a16="http://schemas.microsoft.com/office/drawing/2014/main" id="{A1521968-4F34-4990-9891-637778DAE8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053"/>
          <a:stretch>
            <a:fillRect/>
          </a:stretch>
        </p:blipFill>
        <p:spPr bwMode="auto">
          <a:xfrm>
            <a:off x="7705372" y="1980552"/>
            <a:ext cx="387702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a:extLst>
              <a:ext uri="{FF2B5EF4-FFF2-40B4-BE49-F238E27FC236}">
                <a16:creationId xmlns:a16="http://schemas.microsoft.com/office/drawing/2014/main" id="{AAEAA820-FD93-2D9A-07B4-D9B8912EB607}"/>
              </a:ext>
            </a:extLst>
          </p:cNvPr>
          <p:cNvSpPr txBox="1">
            <a:spLocks noChangeArrowheads="1"/>
          </p:cNvSpPr>
          <p:nvPr/>
        </p:nvSpPr>
        <p:spPr bwMode="auto">
          <a:xfrm>
            <a:off x="2209800" y="11668"/>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7" name="Rectangle 2">
            <a:extLst>
              <a:ext uri="{FF2B5EF4-FFF2-40B4-BE49-F238E27FC236}">
                <a16:creationId xmlns:a16="http://schemas.microsoft.com/office/drawing/2014/main" id="{AD459024-CF9B-19BF-ECFC-89B5A411B6B8}"/>
              </a:ext>
            </a:extLst>
          </p:cNvPr>
          <p:cNvSpPr txBox="1">
            <a:spLocks noChangeArrowheads="1"/>
          </p:cNvSpPr>
          <p:nvPr/>
        </p:nvSpPr>
        <p:spPr>
          <a:xfrm>
            <a:off x="1009650" y="680484"/>
            <a:ext cx="10172700" cy="91971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An Important </a:t>
            </a:r>
            <a:r>
              <a:rPr lang="en-US" altLang="en-US" sz="3200" b="1" u="sng" dirty="0">
                <a:solidFill>
                  <a:srgbClr val="0000CC"/>
                </a:solidFill>
                <a:latin typeface="Calibri" panose="020F0502020204030204" pitchFamily="34" charset="0"/>
                <a:ea typeface="+mn-ea"/>
                <a:cs typeface="Calibri" panose="020F0502020204030204" pitchFamily="34" charset="0"/>
              </a:rPr>
              <a:t>Contrast!</a:t>
            </a:r>
            <a:endParaRPr lang="en-US" altLang="en-US" sz="3200" b="1" dirty="0">
              <a:solidFill>
                <a:srgbClr val="0000CC"/>
              </a:solidFill>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52D3CCCD-05A3-605F-B5CE-EA0E83401A8F}"/>
              </a:ext>
            </a:extLst>
          </p:cNvPr>
          <p:cNvPicPr>
            <a:picLocks noChangeAspect="1"/>
          </p:cNvPicPr>
          <p:nvPr/>
        </p:nvPicPr>
        <p:blipFill rotWithShape="1">
          <a:blip r:embed="rId4"/>
          <a:srcRect l="23335" r="29169"/>
          <a:stretch/>
        </p:blipFill>
        <p:spPr>
          <a:xfrm>
            <a:off x="7728232" y="1981200"/>
            <a:ext cx="3877028" cy="3657600"/>
          </a:xfrm>
          <a:prstGeom prst="rect">
            <a:avLst/>
          </a:prstGeom>
        </p:spPr>
      </p:pic>
      <p:pic>
        <p:nvPicPr>
          <p:cNvPr id="3" name="Picture 2">
            <a:extLst>
              <a:ext uri="{FF2B5EF4-FFF2-40B4-BE49-F238E27FC236}">
                <a16:creationId xmlns:a16="http://schemas.microsoft.com/office/drawing/2014/main" id="{7627E645-B5E8-5E73-08E8-4C659D115852}"/>
              </a:ext>
            </a:extLst>
          </p:cNvPr>
          <p:cNvPicPr>
            <a:picLocks noChangeAspect="1"/>
          </p:cNvPicPr>
          <p:nvPr/>
        </p:nvPicPr>
        <p:blipFill>
          <a:blip r:embed="rId5"/>
          <a:stretch>
            <a:fillRect/>
          </a:stretch>
        </p:blipFill>
        <p:spPr>
          <a:xfrm>
            <a:off x="7696200" y="1981200"/>
            <a:ext cx="3899888" cy="3657600"/>
          </a:xfrm>
          <a:prstGeom prst="rect">
            <a:avLst/>
          </a:prstGeom>
        </p:spPr>
      </p:pic>
      <p:pic>
        <p:nvPicPr>
          <p:cNvPr id="11" name="Picture 10">
            <a:extLst>
              <a:ext uri="{FF2B5EF4-FFF2-40B4-BE49-F238E27FC236}">
                <a16:creationId xmlns:a16="http://schemas.microsoft.com/office/drawing/2014/main" id="{81CB68C2-E334-7BFE-D84D-BC50778B6006}"/>
              </a:ext>
            </a:extLst>
          </p:cNvPr>
          <p:cNvPicPr>
            <a:picLocks noChangeAspect="1"/>
          </p:cNvPicPr>
          <p:nvPr/>
        </p:nvPicPr>
        <p:blipFill>
          <a:blip r:embed="rId6"/>
          <a:stretch>
            <a:fillRect/>
          </a:stretch>
        </p:blipFill>
        <p:spPr>
          <a:xfrm>
            <a:off x="7728232" y="1992309"/>
            <a:ext cx="3835098" cy="3645843"/>
          </a:xfrm>
          <a:prstGeom prst="rect">
            <a:avLst/>
          </a:prstGeom>
        </p:spPr>
      </p:pic>
      <p:pic>
        <p:nvPicPr>
          <p:cNvPr id="10" name="Picture 9">
            <a:extLst>
              <a:ext uri="{FF2B5EF4-FFF2-40B4-BE49-F238E27FC236}">
                <a16:creationId xmlns:a16="http://schemas.microsoft.com/office/drawing/2014/main" id="{63F2E110-FE4F-2A3C-7029-FE9430FAF373}"/>
              </a:ext>
            </a:extLst>
          </p:cNvPr>
          <p:cNvPicPr>
            <a:picLocks noChangeAspect="1"/>
          </p:cNvPicPr>
          <p:nvPr/>
        </p:nvPicPr>
        <p:blipFill>
          <a:blip r:embed="rId7"/>
          <a:stretch>
            <a:fillRect/>
          </a:stretch>
        </p:blipFill>
        <p:spPr>
          <a:xfrm>
            <a:off x="7714544" y="1992309"/>
            <a:ext cx="3840813" cy="36579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69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6981"/>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6" name="Rectangle 4">
            <a:extLst>
              <a:ext uri="{FF2B5EF4-FFF2-40B4-BE49-F238E27FC236}">
                <a16:creationId xmlns:a16="http://schemas.microsoft.com/office/drawing/2014/main" id="{E2070583-D27F-45F6-9415-F5BF4AC264CE}"/>
              </a:ext>
            </a:extLst>
          </p:cNvPr>
          <p:cNvSpPr>
            <a:spLocks noGrp="1" noChangeArrowheads="1"/>
          </p:cNvSpPr>
          <p:nvPr>
            <p:ph sz="half" idx="1"/>
          </p:nvPr>
        </p:nvSpPr>
        <p:spPr>
          <a:xfrm>
            <a:off x="5334000" y="1981200"/>
            <a:ext cx="6248400" cy="3200400"/>
          </a:xfrm>
        </p:spPr>
        <p:txBody>
          <a:bodyPr>
            <a:normAutofit/>
          </a:bodyPr>
          <a:lstStyle/>
          <a:p>
            <a:pPr algn="just">
              <a:lnSpc>
                <a:spcPct val="100000"/>
              </a:lnSpc>
              <a:spcBef>
                <a:spcPts val="0"/>
              </a:spcBef>
              <a:spcAft>
                <a:spcPts val="1200"/>
              </a:spcAft>
            </a:pPr>
            <a:r>
              <a:rPr lang="en-US" altLang="en-US" dirty="0"/>
              <a:t>Though we are not Israelites, </a:t>
            </a:r>
            <a:r>
              <a:rPr lang="en-US" altLang="en-US" b="1" dirty="0">
                <a:solidFill>
                  <a:srgbClr val="0000CC"/>
                </a:solidFill>
              </a:rPr>
              <a:t>we likewise are not to worry</a:t>
            </a:r>
            <a:r>
              <a:rPr lang="en-US" altLang="en-US" dirty="0"/>
              <a:t>, even though our perspective on why we are not to worry is different.</a:t>
            </a:r>
          </a:p>
          <a:p>
            <a:pPr algn="just">
              <a:lnSpc>
                <a:spcPct val="100000"/>
              </a:lnSpc>
              <a:spcBef>
                <a:spcPts val="0"/>
              </a:spcBef>
              <a:spcAft>
                <a:spcPts val="1200"/>
              </a:spcAft>
            </a:pPr>
            <a:r>
              <a:rPr lang="en-US" altLang="en-US" dirty="0"/>
              <a:t>God is the same God, and our need is the same as Israel’s.  </a:t>
            </a:r>
          </a:p>
        </p:txBody>
      </p:sp>
      <p:pic>
        <p:nvPicPr>
          <p:cNvPr id="129029" name="Picture 7" descr="HHBC Inside all 2006">
            <a:extLst>
              <a:ext uri="{FF2B5EF4-FFF2-40B4-BE49-F238E27FC236}">
                <a16:creationId xmlns:a16="http://schemas.microsoft.com/office/drawing/2014/main" id="{AA1C4AC4-8015-4F22-94C5-18254C66A9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940" t="18024" r="40660"/>
          <a:stretch>
            <a:fillRect/>
          </a:stretch>
        </p:blipFill>
        <p:spPr bwMode="auto">
          <a:xfrm>
            <a:off x="609600" y="2087564"/>
            <a:ext cx="4572000" cy="4389437"/>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4">
            <a:extLst>
              <a:ext uri="{FF2B5EF4-FFF2-40B4-BE49-F238E27FC236}">
                <a16:creationId xmlns:a16="http://schemas.microsoft.com/office/drawing/2014/main" id="{CE916698-6B02-E1BC-8CB9-4F561C8DAECB}"/>
              </a:ext>
            </a:extLst>
          </p:cNvPr>
          <p:cNvSpPr txBox="1">
            <a:spLocks noChangeArrowheads="1"/>
          </p:cNvSpPr>
          <p:nvPr/>
        </p:nvSpPr>
        <p:spPr bwMode="auto">
          <a:xfrm>
            <a:off x="2209800" y="11668"/>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9" name="Rectangle 2">
            <a:extLst>
              <a:ext uri="{FF2B5EF4-FFF2-40B4-BE49-F238E27FC236}">
                <a16:creationId xmlns:a16="http://schemas.microsoft.com/office/drawing/2014/main" id="{EE0B62F9-97CD-FEB2-307A-0AB79A119BFF}"/>
              </a:ext>
            </a:extLst>
          </p:cNvPr>
          <p:cNvSpPr txBox="1">
            <a:spLocks noChangeArrowheads="1"/>
          </p:cNvSpPr>
          <p:nvPr/>
        </p:nvSpPr>
        <p:spPr>
          <a:xfrm>
            <a:off x="1009650" y="680484"/>
            <a:ext cx="10172700" cy="91971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An Important </a:t>
            </a:r>
            <a:r>
              <a:rPr lang="en-US" altLang="en-US" sz="3200" b="1" u="sng" dirty="0">
                <a:solidFill>
                  <a:srgbClr val="0000CC"/>
                </a:solidFill>
                <a:latin typeface="Calibri" panose="020F0502020204030204" pitchFamily="34" charset="0"/>
                <a:ea typeface="+mn-ea"/>
                <a:cs typeface="Calibri" panose="020F0502020204030204" pitchFamily="34" charset="0"/>
              </a:rPr>
              <a:t>Comparison!</a:t>
            </a:r>
            <a:endParaRPr lang="en-US" altLang="en-US" sz="3200" b="1" dirty="0">
              <a:solidFill>
                <a:srgbClr val="0000CC"/>
              </a:solidFill>
              <a:latin typeface="Calibri" panose="020F0502020204030204" pitchFamily="34" charset="0"/>
              <a:ea typeface="+mn-ea"/>
              <a:cs typeface="Calibri" panose="020F050202020403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Philippians 4:6-7</a:t>
            </a:r>
          </a:p>
          <a:p>
            <a:pPr marL="0" marR="0" indent="0" algn="just">
              <a:lnSpc>
                <a:spcPct val="100000"/>
              </a:lnSpc>
              <a:spcBef>
                <a:spcPts val="0"/>
              </a:spcBef>
              <a:spcAft>
                <a:spcPts val="1000"/>
              </a:spcAft>
              <a:buNone/>
            </a:pPr>
            <a:r>
              <a:rPr lang="en-US" baseline="30000" dirty="0"/>
              <a:t>6</a:t>
            </a:r>
            <a:r>
              <a:rPr lang="en-US" dirty="0"/>
              <a:t> </a:t>
            </a:r>
            <a:r>
              <a:rPr lang="en-US" b="1" dirty="0">
                <a:solidFill>
                  <a:srgbClr val="0000CC"/>
                </a:solidFill>
                <a:highlight>
                  <a:srgbClr val="FFFF00"/>
                </a:highlight>
              </a:rPr>
              <a:t>Be anxious for nothing</a:t>
            </a:r>
            <a:r>
              <a:rPr lang="en-US" dirty="0"/>
              <a:t>, but in everything by prayer and supplication with thanksgiving let your requests be made known to God. </a:t>
            </a:r>
            <a:r>
              <a:rPr lang="en-US" baseline="30000" dirty="0"/>
              <a:t>7</a:t>
            </a:r>
            <a:r>
              <a:rPr lang="en-US" dirty="0"/>
              <a:t> And the peace of God, which surpasses all comprehension, will guard your hearts and your minds in Christ Jesus.</a:t>
            </a:r>
          </a:p>
          <a:p>
            <a:pPr marL="0" marR="0" indent="0" algn="just">
              <a:lnSpc>
                <a:spcPct val="100000"/>
              </a:lnSpc>
              <a:spcBef>
                <a:spcPts val="0"/>
              </a:spcBef>
              <a:spcAft>
                <a:spcPts val="1000"/>
              </a:spcAft>
              <a:buNone/>
            </a:pPr>
            <a:endParaRPr lang="en-US" dirty="0"/>
          </a:p>
        </p:txBody>
      </p:sp>
      <p:pic>
        <p:nvPicPr>
          <p:cNvPr id="3" name="Picture 2">
            <a:extLst>
              <a:ext uri="{FF2B5EF4-FFF2-40B4-BE49-F238E27FC236}">
                <a16:creationId xmlns:a16="http://schemas.microsoft.com/office/drawing/2014/main" id="{412BDB18-7446-E400-0756-D224F0152B6E}"/>
              </a:ext>
            </a:extLst>
          </p:cNvPr>
          <p:cNvPicPr>
            <a:picLocks noChangeAspect="1"/>
          </p:cNvPicPr>
          <p:nvPr/>
        </p:nvPicPr>
        <p:blipFill>
          <a:blip r:embed="rId4"/>
          <a:stretch>
            <a:fillRect/>
          </a:stretch>
        </p:blipFill>
        <p:spPr>
          <a:xfrm>
            <a:off x="4064000" y="2819400"/>
            <a:ext cx="4064000" cy="2286000"/>
          </a:xfrm>
          <a:prstGeom prst="rect">
            <a:avLst/>
          </a:prstGeom>
          <a:ln>
            <a:solidFill>
              <a:schemeClr val="tx1"/>
            </a:solidFill>
          </a:ln>
        </p:spPr>
      </p:pic>
    </p:spTree>
    <p:extLst>
      <p:ext uri="{BB962C8B-B14F-4D97-AF65-F5344CB8AC3E}">
        <p14:creationId xmlns:p14="http://schemas.microsoft.com/office/powerpoint/2010/main" val="38598016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Philippians 4:6-7</a:t>
            </a:r>
          </a:p>
          <a:p>
            <a:pPr marL="0" marR="0" indent="0" algn="just">
              <a:lnSpc>
                <a:spcPct val="100000"/>
              </a:lnSpc>
              <a:spcBef>
                <a:spcPts val="0"/>
              </a:spcBef>
              <a:spcAft>
                <a:spcPts val="1000"/>
              </a:spcAft>
              <a:buNone/>
            </a:pPr>
            <a:r>
              <a:rPr lang="en-US" baseline="30000" dirty="0"/>
              <a:t>6</a:t>
            </a:r>
            <a:r>
              <a:rPr lang="en-US" dirty="0"/>
              <a:t> Be anxious for nothing, but in everything by prayer and supplication </a:t>
            </a:r>
            <a:r>
              <a:rPr lang="en-US" b="1" dirty="0">
                <a:solidFill>
                  <a:srgbClr val="0000CC"/>
                </a:solidFill>
                <a:highlight>
                  <a:srgbClr val="FFFF00"/>
                </a:highlight>
              </a:rPr>
              <a:t>with</a:t>
            </a:r>
            <a:r>
              <a:rPr lang="en-US" dirty="0"/>
              <a:t> </a:t>
            </a:r>
            <a:r>
              <a:rPr lang="en-US" b="1" dirty="0">
                <a:solidFill>
                  <a:srgbClr val="0000CC"/>
                </a:solidFill>
                <a:highlight>
                  <a:srgbClr val="FFFF00"/>
                </a:highlight>
              </a:rPr>
              <a:t>thanksgiving</a:t>
            </a:r>
            <a:r>
              <a:rPr lang="en-US" dirty="0"/>
              <a:t> let your requests be made known to God. </a:t>
            </a:r>
            <a:r>
              <a:rPr lang="en-US" baseline="30000" dirty="0"/>
              <a:t>7</a:t>
            </a:r>
            <a:r>
              <a:rPr lang="en-US" dirty="0"/>
              <a:t> And the peace of God, which surpasses all comprehension, will guard your hearts and your minds in Christ Jesus.</a:t>
            </a:r>
          </a:p>
          <a:p>
            <a:pPr marL="0" marR="0" indent="0" algn="just">
              <a:lnSpc>
                <a:spcPct val="100000"/>
              </a:lnSpc>
              <a:spcBef>
                <a:spcPts val="0"/>
              </a:spcBef>
              <a:spcAft>
                <a:spcPts val="1000"/>
              </a:spcAft>
              <a:buNone/>
            </a:pPr>
            <a:endParaRPr lang="en-US" dirty="0"/>
          </a:p>
        </p:txBody>
      </p:sp>
      <p:pic>
        <p:nvPicPr>
          <p:cNvPr id="5" name="Picture 4">
            <a:extLst>
              <a:ext uri="{FF2B5EF4-FFF2-40B4-BE49-F238E27FC236}">
                <a16:creationId xmlns:a16="http://schemas.microsoft.com/office/drawing/2014/main" id="{214D5508-568A-843D-0941-75D10E598273}"/>
              </a:ext>
            </a:extLst>
          </p:cNvPr>
          <p:cNvPicPr>
            <a:picLocks noChangeAspect="1"/>
          </p:cNvPicPr>
          <p:nvPr/>
        </p:nvPicPr>
        <p:blipFill>
          <a:blip r:embed="rId4"/>
          <a:stretch>
            <a:fillRect/>
          </a:stretch>
        </p:blipFill>
        <p:spPr>
          <a:xfrm>
            <a:off x="3810000" y="2819400"/>
            <a:ext cx="4572000" cy="2286000"/>
          </a:xfrm>
          <a:prstGeom prst="rect">
            <a:avLst/>
          </a:prstGeom>
          <a:ln>
            <a:solidFill>
              <a:schemeClr val="tx1"/>
            </a:solidFill>
          </a:ln>
        </p:spPr>
      </p:pic>
    </p:spTree>
    <p:extLst>
      <p:ext uri="{BB962C8B-B14F-4D97-AF65-F5344CB8AC3E}">
        <p14:creationId xmlns:p14="http://schemas.microsoft.com/office/powerpoint/2010/main" val="13305790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0" name="Picture 11" descr="social-anxiety">
            <a:extLst>
              <a:ext uri="{FF2B5EF4-FFF2-40B4-BE49-F238E27FC236}">
                <a16:creationId xmlns:a16="http://schemas.microsoft.com/office/drawing/2014/main" id="{3830E522-56C2-4230-ADEC-672661C20E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5038" y="1609726"/>
            <a:ext cx="7301924"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69BEED21-1358-4270-2736-09D5E05D39DC}"/>
              </a:ext>
            </a:extLst>
          </p:cNvPr>
          <p:cNvSpPr txBox="1">
            <a:spLocks noChangeArrowheads="1"/>
          </p:cNvSpPr>
          <p:nvPr/>
        </p:nvSpPr>
        <p:spPr bwMode="auto">
          <a:xfrm>
            <a:off x="2209800" y="11668"/>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8" name="Rectangle 2">
            <a:extLst>
              <a:ext uri="{FF2B5EF4-FFF2-40B4-BE49-F238E27FC236}">
                <a16:creationId xmlns:a16="http://schemas.microsoft.com/office/drawing/2014/main" id="{3A3FA55E-10A3-01EB-1AC2-F03456AB9E05}"/>
              </a:ext>
            </a:extLst>
          </p:cNvPr>
          <p:cNvSpPr txBox="1">
            <a:spLocks noChangeArrowheads="1"/>
          </p:cNvSpPr>
          <p:nvPr/>
        </p:nvSpPr>
        <p:spPr>
          <a:xfrm>
            <a:off x="1009650" y="680484"/>
            <a:ext cx="10172700" cy="91971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The ‘advantages’ of worrying</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3">
            <a:extLst>
              <a:ext uri="{FF2B5EF4-FFF2-40B4-BE49-F238E27FC236}">
                <a16:creationId xmlns:a16="http://schemas.microsoft.com/office/drawing/2014/main" id="{39AFC01F-1EFC-4AEB-9520-E2474827348F}"/>
              </a:ext>
            </a:extLst>
          </p:cNvPr>
          <p:cNvSpPr>
            <a:spLocks noGrp="1" noChangeArrowheads="1"/>
          </p:cNvSpPr>
          <p:nvPr>
            <p:ph sz="half" idx="1"/>
          </p:nvPr>
        </p:nvSpPr>
        <p:spPr>
          <a:xfrm>
            <a:off x="609600" y="2057400"/>
            <a:ext cx="7162800" cy="2286000"/>
          </a:xfrm>
        </p:spPr>
        <p:txBody>
          <a:bodyPr>
            <a:normAutofit/>
          </a:bodyPr>
          <a:lstStyle/>
          <a:p>
            <a:pPr algn="just">
              <a:lnSpc>
                <a:spcPct val="100000"/>
              </a:lnSpc>
              <a:spcBef>
                <a:spcPts val="0"/>
              </a:spcBef>
              <a:spcAft>
                <a:spcPts val="1200"/>
              </a:spcAft>
            </a:pPr>
            <a:r>
              <a:rPr lang="en-US" altLang="en-US" dirty="0"/>
              <a:t>So just what are the advantages of worrying about things in our life?</a:t>
            </a:r>
          </a:p>
          <a:p>
            <a:pPr algn="just">
              <a:lnSpc>
                <a:spcPct val="100000"/>
              </a:lnSpc>
              <a:spcBef>
                <a:spcPts val="0"/>
              </a:spcBef>
              <a:spcAft>
                <a:spcPts val="1200"/>
              </a:spcAft>
            </a:pPr>
            <a:r>
              <a:rPr lang="en-US" altLang="en-US" dirty="0"/>
              <a:t>Why is it that worrying seems to have such a universal appeal?</a:t>
            </a:r>
          </a:p>
        </p:txBody>
      </p:sp>
      <p:pic>
        <p:nvPicPr>
          <p:cNvPr id="139269" name="Picture 6" descr="social-anxiety">
            <a:extLst>
              <a:ext uri="{FF2B5EF4-FFF2-40B4-BE49-F238E27FC236}">
                <a16:creationId xmlns:a16="http://schemas.microsoft.com/office/drawing/2014/main" id="{707BFB56-E28A-4F2E-89A7-4F0146FDB3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000"/>
          <a:stretch>
            <a:fillRect/>
          </a:stretch>
        </p:blipFill>
        <p:spPr bwMode="auto">
          <a:xfrm>
            <a:off x="7934982" y="1828800"/>
            <a:ext cx="365096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a:extLst>
              <a:ext uri="{FF2B5EF4-FFF2-40B4-BE49-F238E27FC236}">
                <a16:creationId xmlns:a16="http://schemas.microsoft.com/office/drawing/2014/main" id="{90435ECF-F885-7422-E00E-7074CBB488F9}"/>
              </a:ext>
            </a:extLst>
          </p:cNvPr>
          <p:cNvSpPr txBox="1">
            <a:spLocks noChangeArrowheads="1"/>
          </p:cNvSpPr>
          <p:nvPr/>
        </p:nvSpPr>
        <p:spPr bwMode="auto">
          <a:xfrm>
            <a:off x="2209800" y="11668"/>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7" name="Rectangle 2">
            <a:extLst>
              <a:ext uri="{FF2B5EF4-FFF2-40B4-BE49-F238E27FC236}">
                <a16:creationId xmlns:a16="http://schemas.microsoft.com/office/drawing/2014/main" id="{3A6E75E7-DE2F-987F-69EB-F0D70076519A}"/>
              </a:ext>
            </a:extLst>
          </p:cNvPr>
          <p:cNvSpPr txBox="1">
            <a:spLocks noChangeArrowheads="1"/>
          </p:cNvSpPr>
          <p:nvPr/>
        </p:nvSpPr>
        <p:spPr>
          <a:xfrm>
            <a:off x="1009650" y="680484"/>
            <a:ext cx="10172700" cy="91971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The ‘advantages’ of worrying</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54" name="Rectangle 10">
            <a:extLst>
              <a:ext uri="{FF2B5EF4-FFF2-40B4-BE49-F238E27FC236}">
                <a16:creationId xmlns:a16="http://schemas.microsoft.com/office/drawing/2014/main" id="{2A67CB55-2329-4C81-9CAA-B810988D2510}"/>
              </a:ext>
            </a:extLst>
          </p:cNvPr>
          <p:cNvSpPr>
            <a:spLocks noGrp="1" noChangeArrowheads="1"/>
          </p:cNvSpPr>
          <p:nvPr>
            <p:ph sz="half" idx="1"/>
          </p:nvPr>
        </p:nvSpPr>
        <p:spPr>
          <a:xfrm>
            <a:off x="4724400" y="1981200"/>
            <a:ext cx="6858000" cy="3733800"/>
          </a:xfrm>
          <a:noFill/>
        </p:spPr>
        <p:txBody>
          <a:bodyPr>
            <a:normAutofit/>
          </a:bodyPr>
          <a:lstStyle/>
          <a:p>
            <a:pPr algn="just">
              <a:lnSpc>
                <a:spcPct val="100000"/>
              </a:lnSpc>
              <a:spcBef>
                <a:spcPts val="0"/>
              </a:spcBef>
              <a:spcAft>
                <a:spcPts val="1200"/>
              </a:spcAft>
            </a:pPr>
            <a:r>
              <a:rPr lang="en-US" altLang="en-US" dirty="0"/>
              <a:t>Jesus, and Paul are telling us that the advantages of worrying are an illusion – there are none.</a:t>
            </a:r>
          </a:p>
          <a:p>
            <a:pPr algn="just">
              <a:lnSpc>
                <a:spcPct val="100000"/>
              </a:lnSpc>
              <a:spcBef>
                <a:spcPts val="0"/>
              </a:spcBef>
              <a:spcAft>
                <a:spcPts val="1200"/>
              </a:spcAft>
            </a:pPr>
            <a:r>
              <a:rPr lang="en-US" altLang="en-US" dirty="0"/>
              <a:t>Worry is an activity of the sin nature.  </a:t>
            </a:r>
          </a:p>
          <a:p>
            <a:pPr algn="just">
              <a:lnSpc>
                <a:spcPct val="100000"/>
              </a:lnSpc>
              <a:spcBef>
                <a:spcPts val="0"/>
              </a:spcBef>
              <a:spcAft>
                <a:spcPts val="1200"/>
              </a:spcAft>
            </a:pPr>
            <a:r>
              <a:rPr lang="en-US" altLang="en-US" dirty="0"/>
              <a:t>Worry is a primary way of worshipping the idol of ‘stuff’; it is ‘another master’.</a:t>
            </a:r>
          </a:p>
        </p:txBody>
      </p:sp>
      <p:pic>
        <p:nvPicPr>
          <p:cNvPr id="141317" name="Picture 12" descr="social-anxiety">
            <a:extLst>
              <a:ext uri="{FF2B5EF4-FFF2-40B4-BE49-F238E27FC236}">
                <a16:creationId xmlns:a16="http://schemas.microsoft.com/office/drawing/2014/main" id="{C15B21C2-93B7-4FB9-8AEA-FECBCC86B0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000"/>
          <a:stretch>
            <a:fillRect/>
          </a:stretch>
        </p:blipFill>
        <p:spPr bwMode="auto">
          <a:xfrm>
            <a:off x="609600" y="1617035"/>
            <a:ext cx="365096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a:extLst>
              <a:ext uri="{FF2B5EF4-FFF2-40B4-BE49-F238E27FC236}">
                <a16:creationId xmlns:a16="http://schemas.microsoft.com/office/drawing/2014/main" id="{A510EE27-9C2A-0439-EDAA-B40D58B91AFD}"/>
              </a:ext>
            </a:extLst>
          </p:cNvPr>
          <p:cNvSpPr txBox="1">
            <a:spLocks noChangeArrowheads="1"/>
          </p:cNvSpPr>
          <p:nvPr/>
        </p:nvSpPr>
        <p:spPr bwMode="auto">
          <a:xfrm>
            <a:off x="2209800" y="11668"/>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10" name="Rectangle 2">
            <a:extLst>
              <a:ext uri="{FF2B5EF4-FFF2-40B4-BE49-F238E27FC236}">
                <a16:creationId xmlns:a16="http://schemas.microsoft.com/office/drawing/2014/main" id="{EFE69432-699D-C88A-C8C6-17AD8A91802F}"/>
              </a:ext>
            </a:extLst>
          </p:cNvPr>
          <p:cNvSpPr txBox="1">
            <a:spLocks noChangeArrowheads="1"/>
          </p:cNvSpPr>
          <p:nvPr/>
        </p:nvSpPr>
        <p:spPr>
          <a:xfrm>
            <a:off x="1009650" y="680484"/>
            <a:ext cx="10172700" cy="91971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The ‘advantages’ of worrying</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3">
            <a:extLst>
              <a:ext uri="{FF2B5EF4-FFF2-40B4-BE49-F238E27FC236}">
                <a16:creationId xmlns:a16="http://schemas.microsoft.com/office/drawing/2014/main" id="{8D8A9A7C-C945-468A-99CF-DBC3DA2ADFF7}"/>
              </a:ext>
            </a:extLst>
          </p:cNvPr>
          <p:cNvSpPr>
            <a:spLocks noGrp="1" noChangeArrowheads="1"/>
          </p:cNvSpPr>
          <p:nvPr>
            <p:ph sz="half" idx="1"/>
          </p:nvPr>
        </p:nvSpPr>
        <p:spPr>
          <a:xfrm>
            <a:off x="609600" y="1981200"/>
            <a:ext cx="5943600" cy="3667125"/>
          </a:xfrm>
        </p:spPr>
        <p:txBody>
          <a:bodyPr>
            <a:normAutofit/>
          </a:bodyPr>
          <a:lstStyle/>
          <a:p>
            <a:pPr algn="just">
              <a:lnSpc>
                <a:spcPct val="100000"/>
              </a:lnSpc>
              <a:spcBef>
                <a:spcPts val="0"/>
              </a:spcBef>
              <a:spcAft>
                <a:spcPts val="1200"/>
              </a:spcAft>
            </a:pPr>
            <a:r>
              <a:rPr lang="en-US" altLang="en-US" dirty="0"/>
              <a:t>Each of us is to understand clearly just what we are responsible for.  </a:t>
            </a:r>
          </a:p>
          <a:p>
            <a:pPr algn="just">
              <a:lnSpc>
                <a:spcPct val="100000"/>
              </a:lnSpc>
              <a:spcBef>
                <a:spcPts val="0"/>
              </a:spcBef>
              <a:spcAft>
                <a:spcPts val="1200"/>
              </a:spcAft>
            </a:pPr>
            <a:r>
              <a:rPr lang="en-US" altLang="en-US" dirty="0"/>
              <a:t>Failing to take on responsibilities that are ours to take on or taking on any responsibility that is not ours – </a:t>
            </a:r>
            <a:r>
              <a:rPr lang="en-US" altLang="en-US" b="1" i="1" dirty="0">
                <a:solidFill>
                  <a:srgbClr val="0000CC"/>
                </a:solidFill>
                <a:latin typeface="Calibri" panose="020F0502020204030204" pitchFamily="34" charset="0"/>
                <a:cs typeface="Calibri" panose="020F0502020204030204" pitchFamily="34" charset="0"/>
              </a:rPr>
              <a:t>both are sin and originate with the sin nature</a:t>
            </a:r>
            <a:r>
              <a:rPr lang="en-US" altLang="en-US" dirty="0"/>
              <a:t>. </a:t>
            </a:r>
          </a:p>
        </p:txBody>
      </p:sp>
      <p:sp>
        <p:nvSpPr>
          <p:cNvPr id="6" name="Rectangle 2">
            <a:extLst>
              <a:ext uri="{FF2B5EF4-FFF2-40B4-BE49-F238E27FC236}">
                <a16:creationId xmlns:a16="http://schemas.microsoft.com/office/drawing/2014/main" id="{CE09C03B-1FE8-5A60-2E32-D02CC7596931}"/>
              </a:ext>
            </a:extLst>
          </p:cNvPr>
          <p:cNvSpPr txBox="1">
            <a:spLocks noChangeArrowheads="1"/>
          </p:cNvSpPr>
          <p:nvPr/>
        </p:nvSpPr>
        <p:spPr>
          <a:xfrm>
            <a:off x="1009650" y="680484"/>
            <a:ext cx="10172700" cy="91971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What are our responsibilities?</a:t>
            </a:r>
          </a:p>
        </p:txBody>
      </p:sp>
      <p:sp>
        <p:nvSpPr>
          <p:cNvPr id="7" name="Text Box 4">
            <a:extLst>
              <a:ext uri="{FF2B5EF4-FFF2-40B4-BE49-F238E27FC236}">
                <a16:creationId xmlns:a16="http://schemas.microsoft.com/office/drawing/2014/main" id="{ED7A4732-1661-FB64-F28A-50184F913DE6}"/>
              </a:ext>
            </a:extLst>
          </p:cNvPr>
          <p:cNvSpPr txBox="1">
            <a:spLocks noChangeArrowheads="1"/>
          </p:cNvSpPr>
          <p:nvPr/>
        </p:nvSpPr>
        <p:spPr bwMode="auto">
          <a:xfrm>
            <a:off x="2209800" y="11668"/>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9" name="Picture 8">
            <a:extLst>
              <a:ext uri="{FF2B5EF4-FFF2-40B4-BE49-F238E27FC236}">
                <a16:creationId xmlns:a16="http://schemas.microsoft.com/office/drawing/2014/main" id="{5C87A725-4ACF-465C-3DC4-5E2EAAB3535B}"/>
              </a:ext>
            </a:extLst>
          </p:cNvPr>
          <p:cNvPicPr>
            <a:picLocks noChangeAspect="1"/>
          </p:cNvPicPr>
          <p:nvPr/>
        </p:nvPicPr>
        <p:blipFill>
          <a:blip r:embed="rId3"/>
          <a:stretch>
            <a:fillRect/>
          </a:stretch>
        </p:blipFill>
        <p:spPr>
          <a:xfrm>
            <a:off x="6781800" y="1990725"/>
            <a:ext cx="4800600" cy="3657600"/>
          </a:xfrm>
          <a:prstGeom prst="rect">
            <a:avLst/>
          </a:prstGeom>
          <a:ln w="38100">
            <a:solidFill>
              <a:schemeClr val="tx1"/>
            </a:solid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4">
            <a:extLst>
              <a:ext uri="{FF2B5EF4-FFF2-40B4-BE49-F238E27FC236}">
                <a16:creationId xmlns:a16="http://schemas.microsoft.com/office/drawing/2014/main" id="{8C6D2C01-A2EB-4109-A4F2-D8BBE7D78A44}"/>
              </a:ext>
            </a:extLst>
          </p:cNvPr>
          <p:cNvSpPr>
            <a:spLocks noGrp="1" noChangeArrowheads="1"/>
          </p:cNvSpPr>
          <p:nvPr>
            <p:ph sz="half" idx="1"/>
          </p:nvPr>
        </p:nvSpPr>
        <p:spPr>
          <a:xfrm>
            <a:off x="609600" y="1981200"/>
            <a:ext cx="6324600" cy="1066800"/>
          </a:xfrm>
        </p:spPr>
        <p:txBody>
          <a:bodyPr>
            <a:normAutofit/>
          </a:bodyPr>
          <a:lstStyle/>
          <a:p>
            <a:pPr algn="just">
              <a:lnSpc>
                <a:spcPct val="110000"/>
              </a:lnSpc>
              <a:spcBef>
                <a:spcPts val="0"/>
              </a:spcBef>
              <a:spcAft>
                <a:spcPts val="1200"/>
              </a:spcAft>
            </a:pPr>
            <a:r>
              <a:rPr lang="en-US" altLang="en-US" dirty="0"/>
              <a:t>For a believer to worry is to attempt to serve two masters and to have two gods.</a:t>
            </a:r>
          </a:p>
        </p:txBody>
      </p:sp>
      <p:sp>
        <p:nvSpPr>
          <p:cNvPr id="9" name="Rectangle 2">
            <a:extLst>
              <a:ext uri="{FF2B5EF4-FFF2-40B4-BE49-F238E27FC236}">
                <a16:creationId xmlns:a16="http://schemas.microsoft.com/office/drawing/2014/main" id="{92A9E5C1-A46A-22F6-A2FF-5B7414C3A886}"/>
              </a:ext>
            </a:extLst>
          </p:cNvPr>
          <p:cNvSpPr txBox="1">
            <a:spLocks noChangeArrowheads="1"/>
          </p:cNvSpPr>
          <p:nvPr/>
        </p:nvSpPr>
        <p:spPr>
          <a:xfrm>
            <a:off x="1009650" y="680484"/>
            <a:ext cx="10172700" cy="91971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What are our responsibilities?</a:t>
            </a:r>
          </a:p>
        </p:txBody>
      </p:sp>
      <p:sp>
        <p:nvSpPr>
          <p:cNvPr id="10" name="Text Box 4">
            <a:extLst>
              <a:ext uri="{FF2B5EF4-FFF2-40B4-BE49-F238E27FC236}">
                <a16:creationId xmlns:a16="http://schemas.microsoft.com/office/drawing/2014/main" id="{FE3FEE94-98B5-9482-F016-82B81358028E}"/>
              </a:ext>
            </a:extLst>
          </p:cNvPr>
          <p:cNvSpPr txBox="1">
            <a:spLocks noChangeArrowheads="1"/>
          </p:cNvSpPr>
          <p:nvPr/>
        </p:nvSpPr>
        <p:spPr bwMode="auto">
          <a:xfrm>
            <a:off x="2209800" y="11668"/>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3" name="Picture 10" descr="surprise">
            <a:extLst>
              <a:ext uri="{FF2B5EF4-FFF2-40B4-BE49-F238E27FC236}">
                <a16:creationId xmlns:a16="http://schemas.microsoft.com/office/drawing/2014/main" id="{A7C08728-3A72-7D03-FB1F-F188C5546E4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80456" y="2133600"/>
            <a:ext cx="4424804" cy="329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D4F553E2-D023-40CF-22DB-B3518183B31C}"/>
              </a:ext>
            </a:extLst>
          </p:cNvPr>
          <p:cNvPicPr>
            <a:picLocks noChangeAspect="1"/>
          </p:cNvPicPr>
          <p:nvPr/>
        </p:nvPicPr>
        <p:blipFill>
          <a:blip r:embed="rId4"/>
          <a:stretch>
            <a:fillRect/>
          </a:stretch>
        </p:blipFill>
        <p:spPr>
          <a:xfrm>
            <a:off x="2353111" y="3124200"/>
            <a:ext cx="2837578" cy="347472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178C8B0-A1EE-45D0-B413-247E82269985}"/>
              </a:ext>
            </a:extLst>
          </p:cNvPr>
          <p:cNvSpPr>
            <a:spLocks noGrp="1" noChangeArrowheads="1"/>
          </p:cNvSpPr>
          <p:nvPr>
            <p:ph type="title"/>
          </p:nvPr>
        </p:nvSpPr>
        <p:spPr>
          <a:xfrm>
            <a:off x="2209800" y="640796"/>
            <a:ext cx="7772400" cy="775255"/>
          </a:xfrm>
        </p:spPr>
        <p:txBody>
          <a:bodyPr>
            <a:normAutofit/>
          </a:bodyPr>
          <a:lstStyle/>
          <a:p>
            <a:pPr algn="ctr" eaLnBrk="1" hangingPunct="1"/>
            <a:r>
              <a:rPr lang="en-US" altLang="en-US" sz="3600" b="1" dirty="0">
                <a:solidFill>
                  <a:srgbClr val="0000CC"/>
                </a:solidFill>
                <a:latin typeface="+mn-lt"/>
                <a:ea typeface="+mn-ea"/>
              </a:rPr>
              <a:t>Matthew’s 3-Fold Purpose</a:t>
            </a:r>
          </a:p>
        </p:txBody>
      </p:sp>
      <p:sp>
        <p:nvSpPr>
          <p:cNvPr id="17411" name="Rectangle 3">
            <a:extLst>
              <a:ext uri="{FF2B5EF4-FFF2-40B4-BE49-F238E27FC236}">
                <a16:creationId xmlns:a16="http://schemas.microsoft.com/office/drawing/2014/main" id="{570982F0-77C8-4C7A-B2D1-FA4F9BFE60A4}"/>
              </a:ext>
            </a:extLst>
          </p:cNvPr>
          <p:cNvSpPr>
            <a:spLocks noGrp="1" noChangeArrowheads="1"/>
          </p:cNvSpPr>
          <p:nvPr>
            <p:ph idx="1"/>
          </p:nvPr>
        </p:nvSpPr>
        <p:spPr>
          <a:xfrm>
            <a:off x="4038600" y="1600200"/>
            <a:ext cx="7543800" cy="4800600"/>
          </a:xfrm>
        </p:spPr>
        <p:txBody>
          <a:bodyPr>
            <a:noAutofit/>
          </a:bodyPr>
          <a:lstStyle/>
          <a:p>
            <a:pPr marL="0" indent="0" algn="just" eaLnBrk="1" hangingPunct="1">
              <a:lnSpc>
                <a:spcPct val="100000"/>
              </a:lnSpc>
              <a:spcBef>
                <a:spcPts val="0"/>
              </a:spcBef>
              <a:spcAft>
                <a:spcPts val="2400"/>
              </a:spcAft>
              <a:buNone/>
              <a:defRPr/>
            </a:pPr>
            <a:r>
              <a:rPr lang="en-US" sz="3200" b="1" dirty="0"/>
              <a:t>To explain:</a:t>
            </a:r>
          </a:p>
          <a:p>
            <a:pPr marL="514350" lvl="1" indent="-514350" algn="just" eaLnBrk="1" hangingPunct="1">
              <a:lnSpc>
                <a:spcPct val="100000"/>
              </a:lnSpc>
              <a:spcBef>
                <a:spcPts val="0"/>
              </a:spcBef>
              <a:spcAft>
                <a:spcPts val="2400"/>
              </a:spcAft>
              <a:buFont typeface="+mj-lt"/>
              <a:buAutoNum type="arabicPeriod"/>
              <a:defRPr/>
            </a:pPr>
            <a:r>
              <a:rPr lang="en-US" sz="3200" dirty="0"/>
              <a:t>that Jesus in whom they had believed was the long-awaited </a:t>
            </a:r>
            <a:r>
              <a:rPr lang="en-US" sz="3200" b="1" dirty="0">
                <a:solidFill>
                  <a:srgbClr val="0000CC"/>
                </a:solidFill>
              </a:rPr>
              <a:t>Jewish Messiah</a:t>
            </a:r>
          </a:p>
          <a:p>
            <a:pPr marL="514350" lvl="1" indent="-514350" algn="just" eaLnBrk="1" hangingPunct="1">
              <a:lnSpc>
                <a:spcPct val="100000"/>
              </a:lnSpc>
              <a:spcBef>
                <a:spcPts val="0"/>
              </a:spcBef>
              <a:spcAft>
                <a:spcPts val="2400"/>
              </a:spcAft>
              <a:buFont typeface="+mj-lt"/>
              <a:buAutoNum type="arabicPeriod"/>
              <a:defRPr/>
            </a:pPr>
            <a:r>
              <a:rPr lang="en-US" sz="3200" dirty="0"/>
              <a:t>why the kingdom had been </a:t>
            </a:r>
            <a:r>
              <a:rPr lang="en-US" sz="3200" b="1" dirty="0">
                <a:solidFill>
                  <a:srgbClr val="0000CC"/>
                </a:solidFill>
              </a:rPr>
              <a:t>postponed</a:t>
            </a:r>
            <a:r>
              <a:rPr lang="en-US" sz="3200" dirty="0"/>
              <a:t> despite the fact that the king had arrived</a:t>
            </a:r>
          </a:p>
          <a:p>
            <a:pPr marL="514350" lvl="1" indent="-514350" algn="just" eaLnBrk="1" hangingPunct="1">
              <a:lnSpc>
                <a:spcPct val="100000"/>
              </a:lnSpc>
              <a:spcBef>
                <a:spcPts val="0"/>
              </a:spcBef>
              <a:spcAft>
                <a:spcPts val="2400"/>
              </a:spcAft>
              <a:buFont typeface="+mj-lt"/>
              <a:buAutoNum type="arabicPeriod"/>
              <a:defRPr/>
            </a:pPr>
            <a:r>
              <a:rPr lang="en-US" sz="3200" dirty="0"/>
              <a:t>the </a:t>
            </a:r>
            <a:r>
              <a:rPr lang="en-US" sz="3200" b="1" dirty="0">
                <a:solidFill>
                  <a:srgbClr val="0000CC"/>
                </a:solidFill>
              </a:rPr>
              <a:t>interim</a:t>
            </a:r>
            <a:r>
              <a:rPr lang="en-US" sz="3200" dirty="0"/>
              <a:t> program of God during the kingdom’s absence</a:t>
            </a:r>
          </a:p>
        </p:txBody>
      </p:sp>
      <p:pic>
        <p:nvPicPr>
          <p:cNvPr id="6" name="Picture 4" descr="King_of_Kings[1]">
            <a:extLst>
              <a:ext uri="{FF2B5EF4-FFF2-40B4-BE49-F238E27FC236}">
                <a16:creationId xmlns:a16="http://schemas.microsoft.com/office/drawing/2014/main" id="{FE478C78-E320-437D-B5F4-EBFAF8365B0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8650"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4">
            <a:extLst>
              <a:ext uri="{FF2B5EF4-FFF2-40B4-BE49-F238E27FC236}">
                <a16:creationId xmlns:a16="http://schemas.microsoft.com/office/drawing/2014/main" id="{B03E8A6F-2F9A-4803-ADCA-C40ECD06044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4">
            <a:extLst>
              <a:ext uri="{FF2B5EF4-FFF2-40B4-BE49-F238E27FC236}">
                <a16:creationId xmlns:a16="http://schemas.microsoft.com/office/drawing/2014/main" id="{7448EF49-0B85-4F81-82BC-264EE3228634}"/>
              </a:ext>
            </a:extLst>
          </p:cNvPr>
          <p:cNvSpPr>
            <a:spLocks noGrp="1" noChangeArrowheads="1"/>
          </p:cNvSpPr>
          <p:nvPr>
            <p:ph sz="half" idx="1"/>
          </p:nvPr>
        </p:nvSpPr>
        <p:spPr>
          <a:xfrm>
            <a:off x="4343400" y="1981200"/>
            <a:ext cx="7239000" cy="4191000"/>
          </a:xfrm>
        </p:spPr>
        <p:txBody>
          <a:bodyPr>
            <a:normAutofit/>
          </a:bodyPr>
          <a:lstStyle/>
          <a:p>
            <a:pPr algn="just">
              <a:lnSpc>
                <a:spcPct val="100000"/>
              </a:lnSpc>
              <a:spcBef>
                <a:spcPts val="0"/>
              </a:spcBef>
              <a:spcAft>
                <a:spcPts val="1200"/>
              </a:spcAft>
            </a:pPr>
            <a:r>
              <a:rPr lang="en-US" altLang="en-US" dirty="0"/>
              <a:t>Yes, we can find examples in the New Testament of both Christ and Paul making plans and considering what will happen next. </a:t>
            </a:r>
          </a:p>
          <a:p>
            <a:pPr algn="just">
              <a:lnSpc>
                <a:spcPct val="100000"/>
              </a:lnSpc>
              <a:spcBef>
                <a:spcPts val="0"/>
              </a:spcBef>
              <a:spcAft>
                <a:spcPts val="1200"/>
              </a:spcAft>
            </a:pPr>
            <a:r>
              <a:rPr lang="en-US" altLang="en-US" sz="2800" dirty="0"/>
              <a:t>We too are to make plans and attempt to anticipate what will or could happen next.  </a:t>
            </a:r>
          </a:p>
          <a:p>
            <a:pPr algn="just">
              <a:lnSpc>
                <a:spcPct val="100000"/>
              </a:lnSpc>
              <a:spcBef>
                <a:spcPts val="0"/>
              </a:spcBef>
              <a:spcAft>
                <a:spcPts val="1200"/>
              </a:spcAft>
            </a:pPr>
            <a:r>
              <a:rPr lang="en-US" altLang="en-US" sz="2800" dirty="0"/>
              <a:t>But our greatest need is to trust God.</a:t>
            </a:r>
            <a:endParaRPr lang="en-US" altLang="en-US" dirty="0"/>
          </a:p>
        </p:txBody>
      </p:sp>
      <p:pic>
        <p:nvPicPr>
          <p:cNvPr id="149509" name="Picture 8" descr="Pauls 1st missionary Journey">
            <a:extLst>
              <a:ext uri="{FF2B5EF4-FFF2-40B4-BE49-F238E27FC236}">
                <a16:creationId xmlns:a16="http://schemas.microsoft.com/office/drawing/2014/main" id="{BBE0D8A8-1E88-4287-9243-D593EE3FCD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1" y="2057400"/>
            <a:ext cx="3282043" cy="41148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2D25B805-1296-CCB8-ED69-590CD74CEBFD}"/>
              </a:ext>
            </a:extLst>
          </p:cNvPr>
          <p:cNvSpPr txBox="1">
            <a:spLocks noChangeArrowheads="1"/>
          </p:cNvSpPr>
          <p:nvPr/>
        </p:nvSpPr>
        <p:spPr>
          <a:xfrm>
            <a:off x="1009650" y="680484"/>
            <a:ext cx="10172700" cy="91971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Should we make any plans? </a:t>
            </a:r>
          </a:p>
        </p:txBody>
      </p:sp>
      <p:sp>
        <p:nvSpPr>
          <p:cNvPr id="10" name="Text Box 4">
            <a:extLst>
              <a:ext uri="{FF2B5EF4-FFF2-40B4-BE49-F238E27FC236}">
                <a16:creationId xmlns:a16="http://schemas.microsoft.com/office/drawing/2014/main" id="{99699493-B7FA-8794-F1C3-991770AEF30B}"/>
              </a:ext>
            </a:extLst>
          </p:cNvPr>
          <p:cNvSpPr txBox="1">
            <a:spLocks noChangeArrowheads="1"/>
          </p:cNvSpPr>
          <p:nvPr/>
        </p:nvSpPr>
        <p:spPr bwMode="auto">
          <a:xfrm>
            <a:off x="2209800" y="11668"/>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indent="0" algn="ctr">
              <a:lnSpc>
                <a:spcPct val="100000"/>
              </a:lnSpc>
              <a:spcBef>
                <a:spcPts val="0"/>
              </a:spcBef>
              <a:spcAft>
                <a:spcPts val="1200"/>
              </a:spcAft>
              <a:buNone/>
            </a:pPr>
            <a:r>
              <a:rPr lang="en-US" sz="3200" b="1" dirty="0">
                <a:solidFill>
                  <a:srgbClr val="0000CC"/>
                </a:solidFill>
              </a:rPr>
              <a:t>James 4:13-15</a:t>
            </a:r>
          </a:p>
          <a:p>
            <a:pPr marL="0" marR="0" indent="0" algn="just">
              <a:lnSpc>
                <a:spcPct val="100000"/>
              </a:lnSpc>
              <a:spcBef>
                <a:spcPts val="0"/>
              </a:spcBef>
              <a:spcAft>
                <a:spcPts val="1200"/>
              </a:spcAft>
              <a:buNone/>
            </a:pPr>
            <a:r>
              <a:rPr lang="en-US" baseline="30000" dirty="0"/>
              <a:t>13</a:t>
            </a:r>
            <a:r>
              <a:rPr lang="en-US" dirty="0"/>
              <a:t> Come now, you who say, “Today or tomorrow we will go to such and such a city, and spend  a year there and engage in business and make a profit.” </a:t>
            </a:r>
            <a:r>
              <a:rPr lang="en-US" baseline="30000" dirty="0"/>
              <a:t>14</a:t>
            </a:r>
            <a:r>
              <a:rPr lang="en-US" dirty="0"/>
              <a:t> Yet you do not know what your life will be like tomorrow. You are just a vapor that appears for a little while and then vanishes away. </a:t>
            </a:r>
            <a:r>
              <a:rPr lang="en-US" baseline="30000" dirty="0"/>
              <a:t>15</a:t>
            </a:r>
            <a:r>
              <a:rPr lang="en-US" dirty="0"/>
              <a:t> Instead, you ought to say, "If the Lord wills, we will live and also do this or that."</a:t>
            </a:r>
          </a:p>
          <a:p>
            <a:pPr marL="0" marR="0" indent="0">
              <a:lnSpc>
                <a:spcPct val="100000"/>
              </a:lnSpc>
              <a:spcBef>
                <a:spcPts val="0"/>
              </a:spcBef>
              <a:spcAft>
                <a:spcPts val="1200"/>
              </a:spcAft>
              <a:buNone/>
            </a:pPr>
            <a:endParaRPr lang="en-US" b="1" dirty="0">
              <a:solidFill>
                <a:srgbClr val="0000CC"/>
              </a:solidFill>
            </a:endParaRPr>
          </a:p>
        </p:txBody>
      </p:sp>
      <p:pic>
        <p:nvPicPr>
          <p:cNvPr id="3" name="Picture 2">
            <a:extLst>
              <a:ext uri="{FF2B5EF4-FFF2-40B4-BE49-F238E27FC236}">
                <a16:creationId xmlns:a16="http://schemas.microsoft.com/office/drawing/2014/main" id="{17112F18-06A6-5170-82C5-0DFB5800FD35}"/>
              </a:ext>
            </a:extLst>
          </p:cNvPr>
          <p:cNvPicPr>
            <a:picLocks noChangeAspect="1"/>
          </p:cNvPicPr>
          <p:nvPr/>
        </p:nvPicPr>
        <p:blipFill rotWithShape="1">
          <a:blip r:embed="rId4"/>
          <a:srcRect t="-458" b="21975"/>
          <a:stretch/>
        </p:blipFill>
        <p:spPr>
          <a:xfrm>
            <a:off x="5163945" y="2971800"/>
            <a:ext cx="1864110" cy="2194560"/>
          </a:xfrm>
          <a:prstGeom prst="rect">
            <a:avLst/>
          </a:prstGeom>
        </p:spPr>
      </p:pic>
    </p:spTree>
    <p:extLst>
      <p:ext uri="{BB962C8B-B14F-4D97-AF65-F5344CB8AC3E}">
        <p14:creationId xmlns:p14="http://schemas.microsoft.com/office/powerpoint/2010/main" val="23080747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4">
            <a:extLst>
              <a:ext uri="{FF2B5EF4-FFF2-40B4-BE49-F238E27FC236}">
                <a16:creationId xmlns:a16="http://schemas.microsoft.com/office/drawing/2014/main" id="{7448EF49-0B85-4F81-82BC-264EE3228634}"/>
              </a:ext>
            </a:extLst>
          </p:cNvPr>
          <p:cNvSpPr>
            <a:spLocks noGrp="1" noChangeArrowheads="1"/>
          </p:cNvSpPr>
          <p:nvPr>
            <p:ph sz="half" idx="1"/>
          </p:nvPr>
        </p:nvSpPr>
        <p:spPr>
          <a:xfrm>
            <a:off x="4648200" y="1981200"/>
            <a:ext cx="6934200" cy="2743200"/>
          </a:xfrm>
        </p:spPr>
        <p:txBody>
          <a:bodyPr>
            <a:normAutofit/>
          </a:bodyPr>
          <a:lstStyle/>
          <a:p>
            <a:pPr algn="just">
              <a:lnSpc>
                <a:spcPct val="100000"/>
              </a:lnSpc>
              <a:spcBef>
                <a:spcPts val="0"/>
              </a:spcBef>
              <a:spcAft>
                <a:spcPts val="1200"/>
              </a:spcAft>
            </a:pPr>
            <a:r>
              <a:rPr lang="en-US" altLang="en-US" sz="2800" dirty="0">
                <a:latin typeface="+mn-lt"/>
              </a:rPr>
              <a:t>Making appropriate plans for what we can and ought to do, and for what could happen, are fine.</a:t>
            </a:r>
          </a:p>
          <a:p>
            <a:pPr algn="just">
              <a:lnSpc>
                <a:spcPct val="100000"/>
              </a:lnSpc>
              <a:spcBef>
                <a:spcPts val="0"/>
              </a:spcBef>
              <a:spcAft>
                <a:spcPts val="1200"/>
              </a:spcAft>
            </a:pPr>
            <a:r>
              <a:rPr lang="en-US" altLang="en-US" dirty="0"/>
              <a:t>But all those plans ought to be made with an understanding </a:t>
            </a:r>
            <a:r>
              <a:rPr lang="en-US" altLang="en-US" sz="2800" b="1" dirty="0">
                <a:solidFill>
                  <a:srgbClr val="0000CC"/>
                </a:solidFill>
                <a:latin typeface="+mn-lt"/>
                <a:cs typeface="+mn-cs"/>
              </a:rPr>
              <a:t>of what God has in mind</a:t>
            </a:r>
            <a:r>
              <a:rPr lang="en-US" altLang="en-US" sz="2800" dirty="0">
                <a:solidFill>
                  <a:srgbClr val="0000CC"/>
                </a:solidFill>
                <a:latin typeface="+mn-lt"/>
                <a:cs typeface="+mn-cs"/>
              </a:rPr>
              <a:t>.</a:t>
            </a:r>
            <a:r>
              <a:rPr lang="en-US" altLang="en-US" dirty="0"/>
              <a:t>…</a:t>
            </a:r>
          </a:p>
        </p:txBody>
      </p:sp>
      <p:sp>
        <p:nvSpPr>
          <p:cNvPr id="9" name="Rectangle 2">
            <a:extLst>
              <a:ext uri="{FF2B5EF4-FFF2-40B4-BE49-F238E27FC236}">
                <a16:creationId xmlns:a16="http://schemas.microsoft.com/office/drawing/2014/main" id="{2D25B805-1296-CCB8-ED69-590CD74CEBFD}"/>
              </a:ext>
            </a:extLst>
          </p:cNvPr>
          <p:cNvSpPr txBox="1">
            <a:spLocks noChangeArrowheads="1"/>
          </p:cNvSpPr>
          <p:nvPr/>
        </p:nvSpPr>
        <p:spPr>
          <a:xfrm>
            <a:off x="1009650" y="680484"/>
            <a:ext cx="10172700" cy="91971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Should we make any plans? </a:t>
            </a:r>
          </a:p>
        </p:txBody>
      </p:sp>
      <p:sp>
        <p:nvSpPr>
          <p:cNvPr id="10" name="Text Box 4">
            <a:extLst>
              <a:ext uri="{FF2B5EF4-FFF2-40B4-BE49-F238E27FC236}">
                <a16:creationId xmlns:a16="http://schemas.microsoft.com/office/drawing/2014/main" id="{99699493-B7FA-8794-F1C3-991770AEF30B}"/>
              </a:ext>
            </a:extLst>
          </p:cNvPr>
          <p:cNvSpPr txBox="1">
            <a:spLocks noChangeArrowheads="1"/>
          </p:cNvSpPr>
          <p:nvPr/>
        </p:nvSpPr>
        <p:spPr bwMode="auto">
          <a:xfrm>
            <a:off x="2209800" y="11668"/>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4" name="Picture 3">
            <a:extLst>
              <a:ext uri="{FF2B5EF4-FFF2-40B4-BE49-F238E27FC236}">
                <a16:creationId xmlns:a16="http://schemas.microsoft.com/office/drawing/2014/main" id="{FD27620E-5AE9-99DC-637F-798726A5B01D}"/>
              </a:ext>
            </a:extLst>
          </p:cNvPr>
          <p:cNvPicPr>
            <a:picLocks noChangeAspect="1"/>
          </p:cNvPicPr>
          <p:nvPr/>
        </p:nvPicPr>
        <p:blipFill>
          <a:blip r:embed="rId3"/>
          <a:stretch>
            <a:fillRect/>
          </a:stretch>
        </p:blipFill>
        <p:spPr>
          <a:xfrm>
            <a:off x="609600" y="2133600"/>
            <a:ext cx="3724487" cy="4114800"/>
          </a:xfrm>
          <a:prstGeom prst="rect">
            <a:avLst/>
          </a:prstGeom>
        </p:spPr>
      </p:pic>
    </p:spTree>
    <p:extLst>
      <p:ext uri="{BB962C8B-B14F-4D97-AF65-F5344CB8AC3E}">
        <p14:creationId xmlns:p14="http://schemas.microsoft.com/office/powerpoint/2010/main" val="20838693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indent="0" algn="ctr">
              <a:lnSpc>
                <a:spcPct val="100000"/>
              </a:lnSpc>
              <a:spcBef>
                <a:spcPts val="0"/>
              </a:spcBef>
              <a:spcAft>
                <a:spcPts val="1200"/>
              </a:spcAft>
              <a:buNone/>
            </a:pPr>
            <a:r>
              <a:rPr lang="en-US" sz="3200" b="1" dirty="0">
                <a:solidFill>
                  <a:srgbClr val="0000CC"/>
                </a:solidFill>
              </a:rPr>
              <a:t>Philippians 4:11-13</a:t>
            </a:r>
          </a:p>
          <a:p>
            <a:pPr marL="0" indent="0" algn="just">
              <a:lnSpc>
                <a:spcPct val="100000"/>
              </a:lnSpc>
              <a:spcBef>
                <a:spcPts val="0"/>
              </a:spcBef>
              <a:spcAft>
                <a:spcPts val="1200"/>
              </a:spcAft>
              <a:buNone/>
            </a:pPr>
            <a:r>
              <a:rPr lang="en-US" baseline="30000" dirty="0"/>
              <a:t>11</a:t>
            </a:r>
            <a:r>
              <a:rPr lang="en-US" dirty="0"/>
              <a:t> Not that I speak from want, for I have learned to be content in </a:t>
            </a:r>
            <a:r>
              <a:rPr lang="en-US" b="1" u="sng" dirty="0">
                <a:solidFill>
                  <a:srgbClr val="0000CC"/>
                </a:solidFill>
              </a:rPr>
              <a:t>whatever circumstances</a:t>
            </a:r>
            <a:r>
              <a:rPr lang="en-US" dirty="0"/>
              <a:t> I am. </a:t>
            </a:r>
            <a:r>
              <a:rPr lang="en-US" baseline="30000" dirty="0"/>
              <a:t>12</a:t>
            </a:r>
            <a:r>
              <a:rPr lang="en-US" dirty="0"/>
              <a:t> I know how to get along with humble means, and I also know how to live in prosperity; in any and every circumstance I have learned the secret of being filled and going hungry, both of having abundance and suffering need. </a:t>
            </a:r>
            <a:r>
              <a:rPr lang="en-US" baseline="30000" dirty="0"/>
              <a:t>13</a:t>
            </a:r>
            <a:r>
              <a:rPr lang="en-US" dirty="0"/>
              <a:t> I can do all things through Him who strengthens me.</a:t>
            </a:r>
          </a:p>
          <a:p>
            <a:pPr marL="0" marR="0" indent="0">
              <a:lnSpc>
                <a:spcPct val="100000"/>
              </a:lnSpc>
              <a:spcBef>
                <a:spcPts val="0"/>
              </a:spcBef>
              <a:spcAft>
                <a:spcPts val="1200"/>
              </a:spcAft>
              <a:buNone/>
            </a:pPr>
            <a:endParaRPr lang="en-US" b="1" dirty="0">
              <a:solidFill>
                <a:srgbClr val="0000CC"/>
              </a:solidFill>
            </a:endParaRPr>
          </a:p>
        </p:txBody>
      </p:sp>
      <p:pic>
        <p:nvPicPr>
          <p:cNvPr id="3" name="Picture 2">
            <a:extLst>
              <a:ext uri="{FF2B5EF4-FFF2-40B4-BE49-F238E27FC236}">
                <a16:creationId xmlns:a16="http://schemas.microsoft.com/office/drawing/2014/main" id="{29DF59B2-0615-3239-39A5-A7C46F6E1C99}"/>
              </a:ext>
            </a:extLst>
          </p:cNvPr>
          <p:cNvPicPr>
            <a:picLocks noChangeAspect="1"/>
          </p:cNvPicPr>
          <p:nvPr/>
        </p:nvPicPr>
        <p:blipFill>
          <a:blip r:embed="rId4"/>
          <a:stretch>
            <a:fillRect/>
          </a:stretch>
        </p:blipFill>
        <p:spPr>
          <a:xfrm>
            <a:off x="4838700" y="3124200"/>
            <a:ext cx="2514600"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201215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4">
            <a:extLst>
              <a:ext uri="{FF2B5EF4-FFF2-40B4-BE49-F238E27FC236}">
                <a16:creationId xmlns:a16="http://schemas.microsoft.com/office/drawing/2014/main" id="{7448EF49-0B85-4F81-82BC-264EE3228634}"/>
              </a:ext>
            </a:extLst>
          </p:cNvPr>
          <p:cNvSpPr>
            <a:spLocks noGrp="1" noChangeArrowheads="1"/>
          </p:cNvSpPr>
          <p:nvPr>
            <p:ph sz="half" idx="1"/>
          </p:nvPr>
        </p:nvSpPr>
        <p:spPr>
          <a:xfrm>
            <a:off x="4648200" y="1981200"/>
            <a:ext cx="6934200" cy="2743200"/>
          </a:xfrm>
        </p:spPr>
        <p:txBody>
          <a:bodyPr>
            <a:normAutofit/>
          </a:bodyPr>
          <a:lstStyle/>
          <a:p>
            <a:pPr algn="just">
              <a:lnSpc>
                <a:spcPct val="100000"/>
              </a:lnSpc>
              <a:spcBef>
                <a:spcPts val="0"/>
              </a:spcBef>
              <a:spcAft>
                <a:spcPts val="1200"/>
              </a:spcAft>
            </a:pPr>
            <a:r>
              <a:rPr lang="en-US" altLang="en-US" sz="2800" dirty="0">
                <a:latin typeface="+mn-lt"/>
              </a:rPr>
              <a:t>Paul does not write as if we live under the same ‘earthly blessing if you obey the Law’ principle as the Israelites. Why?</a:t>
            </a:r>
          </a:p>
          <a:p>
            <a:pPr algn="just">
              <a:lnSpc>
                <a:spcPct val="100000"/>
              </a:lnSpc>
              <a:spcBef>
                <a:spcPts val="0"/>
              </a:spcBef>
              <a:spcAft>
                <a:spcPts val="1200"/>
              </a:spcAft>
            </a:pPr>
            <a:r>
              <a:rPr lang="en-US" altLang="en-US" dirty="0"/>
              <a:t>God is doing something different with the Body of Christ!</a:t>
            </a:r>
          </a:p>
        </p:txBody>
      </p:sp>
      <p:sp>
        <p:nvSpPr>
          <p:cNvPr id="9" name="Rectangle 2">
            <a:extLst>
              <a:ext uri="{FF2B5EF4-FFF2-40B4-BE49-F238E27FC236}">
                <a16:creationId xmlns:a16="http://schemas.microsoft.com/office/drawing/2014/main" id="{2D25B805-1296-CCB8-ED69-590CD74CEBFD}"/>
              </a:ext>
            </a:extLst>
          </p:cNvPr>
          <p:cNvSpPr txBox="1">
            <a:spLocks noChangeArrowheads="1"/>
          </p:cNvSpPr>
          <p:nvPr/>
        </p:nvSpPr>
        <p:spPr>
          <a:xfrm>
            <a:off x="1009650" y="680484"/>
            <a:ext cx="10172700" cy="91971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Should we make any plans? </a:t>
            </a:r>
          </a:p>
        </p:txBody>
      </p:sp>
      <p:sp>
        <p:nvSpPr>
          <p:cNvPr id="10" name="Text Box 4">
            <a:extLst>
              <a:ext uri="{FF2B5EF4-FFF2-40B4-BE49-F238E27FC236}">
                <a16:creationId xmlns:a16="http://schemas.microsoft.com/office/drawing/2014/main" id="{99699493-B7FA-8794-F1C3-991770AEF30B}"/>
              </a:ext>
            </a:extLst>
          </p:cNvPr>
          <p:cNvSpPr txBox="1">
            <a:spLocks noChangeArrowheads="1"/>
          </p:cNvSpPr>
          <p:nvPr/>
        </p:nvSpPr>
        <p:spPr bwMode="auto">
          <a:xfrm>
            <a:off x="2209800" y="11668"/>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5" name="Picture 4">
            <a:extLst>
              <a:ext uri="{FF2B5EF4-FFF2-40B4-BE49-F238E27FC236}">
                <a16:creationId xmlns:a16="http://schemas.microsoft.com/office/drawing/2014/main" id="{F2BA1799-8297-CDD6-9FE1-84C0F49C3A67}"/>
              </a:ext>
            </a:extLst>
          </p:cNvPr>
          <p:cNvPicPr>
            <a:picLocks noChangeAspect="1"/>
          </p:cNvPicPr>
          <p:nvPr/>
        </p:nvPicPr>
        <p:blipFill>
          <a:blip r:embed="rId3"/>
          <a:stretch>
            <a:fillRect/>
          </a:stretch>
        </p:blipFill>
        <p:spPr>
          <a:xfrm>
            <a:off x="609600" y="2133600"/>
            <a:ext cx="3798137" cy="3475021"/>
          </a:xfrm>
          <a:prstGeom prst="rect">
            <a:avLst/>
          </a:prstGeom>
        </p:spPr>
      </p:pic>
    </p:spTree>
    <p:extLst>
      <p:ext uri="{BB962C8B-B14F-4D97-AF65-F5344CB8AC3E}">
        <p14:creationId xmlns:p14="http://schemas.microsoft.com/office/powerpoint/2010/main" val="34682764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2743200"/>
          </a:xfrm>
        </p:spPr>
        <p:txBody>
          <a:bodyPr>
            <a:noAutofit/>
          </a:bodyPr>
          <a:lstStyle/>
          <a:p>
            <a:pPr marL="0" indent="0" algn="ctr">
              <a:lnSpc>
                <a:spcPct val="100000"/>
              </a:lnSpc>
              <a:spcBef>
                <a:spcPts val="0"/>
              </a:spcBef>
              <a:spcAft>
                <a:spcPts val="1200"/>
              </a:spcAft>
              <a:buNone/>
            </a:pPr>
            <a:r>
              <a:rPr lang="en-US" altLang="en-US" sz="3200" b="1" dirty="0">
                <a:solidFill>
                  <a:srgbClr val="0000CC"/>
                </a:solidFill>
              </a:rPr>
              <a:t>Romans 8:28-29ab</a:t>
            </a:r>
          </a:p>
          <a:p>
            <a:pPr marL="0" indent="0" algn="just" eaLnBrk="1" hangingPunct="1">
              <a:lnSpc>
                <a:spcPct val="100000"/>
              </a:lnSpc>
              <a:spcBef>
                <a:spcPts val="0"/>
              </a:spcBef>
              <a:buNone/>
            </a:pPr>
            <a:r>
              <a:rPr lang="en-US" altLang="en-US" baseline="30000" dirty="0"/>
              <a:t>28</a:t>
            </a:r>
            <a:r>
              <a:rPr lang="en-US" altLang="en-US" dirty="0"/>
              <a:t> And we know that God causes </a:t>
            </a:r>
            <a:r>
              <a:rPr lang="en-US" altLang="en-US" b="1" u="sng" dirty="0">
                <a:solidFill>
                  <a:srgbClr val="0000CC"/>
                </a:solidFill>
                <a:latin typeface="Calibri" panose="020F0502020204030204" pitchFamily="34" charset="0"/>
                <a:cs typeface="Calibri" panose="020F0502020204030204" pitchFamily="34" charset="0"/>
              </a:rPr>
              <a:t>all things</a:t>
            </a:r>
            <a:r>
              <a:rPr lang="en-US" altLang="en-US" dirty="0"/>
              <a:t> to work together for good to those who love God, to those who are called according to His purpose. </a:t>
            </a:r>
            <a:r>
              <a:rPr lang="en-US" altLang="en-US" baseline="30000" dirty="0"/>
              <a:t>29</a:t>
            </a:r>
            <a:r>
              <a:rPr lang="en-US" altLang="en-US" dirty="0"/>
              <a:t> For those whom He foreknew, He also </a:t>
            </a:r>
            <a:r>
              <a:rPr lang="en-US" altLang="en-US" b="1" u="sng" dirty="0">
                <a:solidFill>
                  <a:srgbClr val="0000CC"/>
                </a:solidFill>
                <a:latin typeface="Calibri" panose="020F0502020204030204" pitchFamily="34" charset="0"/>
                <a:cs typeface="Calibri" panose="020F0502020204030204" pitchFamily="34" charset="0"/>
              </a:rPr>
              <a:t>predestined</a:t>
            </a:r>
            <a:r>
              <a:rPr lang="en-US" altLang="en-US" dirty="0"/>
              <a:t> to become </a:t>
            </a:r>
            <a:r>
              <a:rPr lang="en-US" altLang="en-US" b="1" u="sng" dirty="0">
                <a:solidFill>
                  <a:srgbClr val="0000CC"/>
                </a:solidFill>
                <a:latin typeface="Calibri" panose="020F0502020204030204" pitchFamily="34" charset="0"/>
                <a:cs typeface="Calibri" panose="020F0502020204030204" pitchFamily="34" charset="0"/>
              </a:rPr>
              <a:t>conformed</a:t>
            </a:r>
            <a:r>
              <a:rPr lang="en-US" altLang="en-US" dirty="0"/>
              <a:t> to the image of His Son…</a:t>
            </a:r>
            <a:endParaRPr lang="en-US" b="1" dirty="0">
              <a:solidFill>
                <a:srgbClr val="0000CC"/>
              </a:solidFill>
            </a:endParaRPr>
          </a:p>
        </p:txBody>
      </p:sp>
      <p:pic>
        <p:nvPicPr>
          <p:cNvPr id="3" name="Picture 2">
            <a:extLst>
              <a:ext uri="{FF2B5EF4-FFF2-40B4-BE49-F238E27FC236}">
                <a16:creationId xmlns:a16="http://schemas.microsoft.com/office/drawing/2014/main" id="{6AE7E062-07DA-B8BD-CFEC-8A4999226D5D}"/>
              </a:ext>
            </a:extLst>
          </p:cNvPr>
          <p:cNvPicPr>
            <a:picLocks noChangeAspect="1"/>
          </p:cNvPicPr>
          <p:nvPr/>
        </p:nvPicPr>
        <p:blipFill>
          <a:blip r:embed="rId4"/>
          <a:stretch>
            <a:fillRect/>
          </a:stretch>
        </p:blipFill>
        <p:spPr>
          <a:xfrm>
            <a:off x="4854503" y="2362200"/>
            <a:ext cx="2482995" cy="2743200"/>
          </a:xfrm>
          <a:prstGeom prst="rect">
            <a:avLst/>
          </a:prstGeom>
        </p:spPr>
      </p:pic>
    </p:spTree>
    <p:extLst>
      <p:ext uri="{BB962C8B-B14F-4D97-AF65-F5344CB8AC3E}">
        <p14:creationId xmlns:p14="http://schemas.microsoft.com/office/powerpoint/2010/main" val="10152862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3">
            <a:extLst>
              <a:ext uri="{FF2B5EF4-FFF2-40B4-BE49-F238E27FC236}">
                <a16:creationId xmlns:a16="http://schemas.microsoft.com/office/drawing/2014/main" id="{E8C859F3-C0B8-4259-972D-CA4F17347C63}"/>
              </a:ext>
            </a:extLst>
          </p:cNvPr>
          <p:cNvSpPr txBox="1">
            <a:spLocks noChangeArrowheads="1"/>
          </p:cNvSpPr>
          <p:nvPr/>
        </p:nvSpPr>
        <p:spPr bwMode="auto">
          <a:xfrm>
            <a:off x="2857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800" b="1">
                <a:solidFill>
                  <a:srgbClr val="000000"/>
                </a:solidFill>
              </a:rPr>
              <a:t>Special thanks to Dr. Vern Peterman for access to his insights and resources.</a:t>
            </a:r>
          </a:p>
        </p:txBody>
      </p:sp>
      <p:sp>
        <p:nvSpPr>
          <p:cNvPr id="9" name="Title 1">
            <a:extLst>
              <a:ext uri="{FF2B5EF4-FFF2-40B4-BE49-F238E27FC236}">
                <a16:creationId xmlns:a16="http://schemas.microsoft.com/office/drawing/2014/main" id="{FE156F1A-CDFB-4526-96C2-1E5F1DD23250}"/>
              </a:ext>
            </a:extLst>
          </p:cNvPr>
          <p:cNvSpPr txBox="1">
            <a:spLocks/>
          </p:cNvSpPr>
          <p:nvPr/>
        </p:nvSpPr>
        <p:spPr bwMode="auto">
          <a:xfrm>
            <a:off x="1981200" y="241300"/>
            <a:ext cx="8229600" cy="15113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200" b="1" kern="0" dirty="0">
                <a:solidFill>
                  <a:srgbClr val="000000"/>
                </a:solidFill>
              </a:rPr>
              <a:t>Law and Grace: An Overview</a:t>
            </a:r>
            <a:br>
              <a:rPr lang="en-US" sz="3200" b="1" kern="0" dirty="0">
                <a:solidFill>
                  <a:srgbClr val="000000"/>
                </a:solidFill>
              </a:rPr>
            </a:br>
            <a:r>
              <a:rPr lang="en-US" altLang="en-US" sz="2000" b="1" kern="0" dirty="0">
                <a:solidFill>
                  <a:srgbClr val="000000"/>
                </a:solidFill>
              </a:rPr>
              <a:t>Jim McGowan, Th.D.</a:t>
            </a:r>
            <a:br>
              <a:rPr lang="en-US" altLang="en-US" sz="2000" b="1" kern="0" dirty="0">
                <a:solidFill>
                  <a:srgbClr val="000000"/>
                </a:solidFill>
              </a:rPr>
            </a:br>
            <a:r>
              <a:rPr lang="en-US" altLang="en-US" sz="2000" b="1" kern="0" dirty="0">
                <a:solidFill>
                  <a:srgbClr val="000000"/>
                </a:solidFill>
              </a:rPr>
              <a:t>Sugar Land Bible Church</a:t>
            </a:r>
            <a:br>
              <a:rPr lang="en-US" altLang="en-US" sz="2000" b="1" kern="0" dirty="0">
                <a:solidFill>
                  <a:srgbClr val="000000"/>
                </a:solidFill>
              </a:rPr>
            </a:br>
            <a:r>
              <a:rPr lang="en-US" altLang="en-US" sz="2000" b="1" kern="0" dirty="0">
                <a:solidFill>
                  <a:srgbClr val="000000"/>
                </a:solidFill>
              </a:rPr>
              <a:t>10-16-2022</a:t>
            </a:r>
            <a:endParaRPr lang="en-US" sz="3200" b="1" kern="0" dirty="0">
              <a:solidFill>
                <a:srgbClr val="000000"/>
              </a:solidFill>
            </a:endParaRPr>
          </a:p>
        </p:txBody>
      </p:sp>
      <p:pic>
        <p:nvPicPr>
          <p:cNvPr id="10" name="Picture 2" descr="moses and the ten comandments">
            <a:extLst>
              <a:ext uri="{FF2B5EF4-FFF2-40B4-BE49-F238E27FC236}">
                <a16:creationId xmlns:a16="http://schemas.microsoft.com/office/drawing/2014/main" id="{5511D208-2B9C-4B5C-9499-E0737AF7960E}"/>
              </a:ext>
            </a:extLst>
          </p:cNvPr>
          <p:cNvPicPr>
            <a:picLocks noChangeAspect="1" noChangeArrowheads="1"/>
          </p:cNvPicPr>
          <p:nvPr/>
        </p:nvPicPr>
        <p:blipFill>
          <a:blip r:embed="rId3" cstate="email"/>
          <a:srcRect/>
          <a:stretch>
            <a:fillRect/>
          </a:stretch>
        </p:blipFill>
        <p:spPr bwMode="auto">
          <a:xfrm>
            <a:off x="1981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4C31BD8E-4480-472D-9006-54A0BA23FADD}"/>
              </a:ext>
            </a:extLst>
          </p:cNvPr>
          <p:cNvPicPr>
            <a:picLocks noChangeAspect="1" noChangeArrowheads="1"/>
          </p:cNvPicPr>
          <p:nvPr/>
        </p:nvPicPr>
        <p:blipFill>
          <a:blip r:embed="rId4" cstate="email"/>
          <a:srcRect/>
          <a:stretch>
            <a:fillRect/>
          </a:stretch>
        </p:blipFill>
        <p:spPr bwMode="auto">
          <a:xfrm>
            <a:off x="6781801"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FD912EEF-6975-421C-BB8E-22BE0E005F67}"/>
              </a:ext>
            </a:extLst>
          </p:cNvPr>
          <p:cNvSpPr txBox="1">
            <a:spLocks noChangeArrowheads="1"/>
          </p:cNvSpPr>
          <p:nvPr/>
        </p:nvSpPr>
        <p:spPr bwMode="auto">
          <a:xfrm>
            <a:off x="2209800" y="5334001"/>
            <a:ext cx="3048000" cy="830263"/>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sz="2400" b="1" i="1" dirty="0">
                <a:solidFill>
                  <a:srgbClr val="FF5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Law was given through Moses…</a:t>
            </a:r>
          </a:p>
        </p:txBody>
      </p:sp>
      <p:sp>
        <p:nvSpPr>
          <p:cNvPr id="11271" name="Text Box 4">
            <a:extLst>
              <a:ext uri="{FF2B5EF4-FFF2-40B4-BE49-F238E27FC236}">
                <a16:creationId xmlns:a16="http://schemas.microsoft.com/office/drawing/2014/main" id="{DC5AD7C3-9858-460D-B106-AB7ECFAAFB3E}"/>
              </a:ext>
            </a:extLst>
          </p:cNvPr>
          <p:cNvSpPr txBox="1">
            <a:spLocks noChangeArrowheads="1"/>
          </p:cNvSpPr>
          <p:nvPr/>
        </p:nvSpPr>
        <p:spPr bwMode="auto">
          <a:xfrm>
            <a:off x="6858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2400" b="1" i="1">
                <a:solidFill>
                  <a:srgbClr val="00FFFF"/>
                </a:solidFill>
              </a:rPr>
              <a:t>…but grace and truth were realized through Jesus Christ - John 1:17</a:t>
            </a:r>
          </a:p>
        </p:txBody>
      </p:sp>
    </p:spTree>
    <p:extLst>
      <p:ext uri="{BB962C8B-B14F-4D97-AF65-F5344CB8AC3E}">
        <p14:creationId xmlns:p14="http://schemas.microsoft.com/office/powerpoint/2010/main" val="3152667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4218440E-AEDA-4FB4-BEB3-DF5AF737F11A}"/>
              </a:ext>
            </a:extLst>
          </p:cNvPr>
          <p:cNvSpPr>
            <a:spLocks noGrp="1" noChangeArrowheads="1"/>
          </p:cNvSpPr>
          <p:nvPr>
            <p:ph type="title" idx="4294967295"/>
          </p:nvPr>
        </p:nvSpPr>
        <p:spPr>
          <a:xfrm>
            <a:off x="2057400" y="685800"/>
            <a:ext cx="8077200" cy="695325"/>
          </a:xfrm>
        </p:spPr>
        <p:txBody>
          <a:bodyPr>
            <a:normAutofit/>
          </a:bodyPr>
          <a:lstStyle/>
          <a:p>
            <a:pPr algn="ctr" eaLnBrk="1" hangingPunct="1"/>
            <a:r>
              <a:rPr lang="en-US" altLang="en-US" sz="3600" b="1" dirty="0">
                <a:solidFill>
                  <a:srgbClr val="0000CC"/>
                </a:solidFill>
                <a:latin typeface="+mn-lt"/>
                <a:ea typeface="+mn-ea"/>
              </a:rPr>
              <a:t>Matthew and the Kingdom</a:t>
            </a:r>
          </a:p>
        </p:txBody>
      </p:sp>
      <p:sp>
        <p:nvSpPr>
          <p:cNvPr id="2" name="Text Box 4">
            <a:extLst>
              <a:ext uri="{FF2B5EF4-FFF2-40B4-BE49-F238E27FC236}">
                <a16:creationId xmlns:a16="http://schemas.microsoft.com/office/drawing/2014/main" id="{BCD2AAAE-1179-4FF6-AE14-4A7BD804C957}"/>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graphicFrame>
        <p:nvGraphicFramePr>
          <p:cNvPr id="4" name="Table 4">
            <a:extLst>
              <a:ext uri="{FF2B5EF4-FFF2-40B4-BE49-F238E27FC236}">
                <a16:creationId xmlns:a16="http://schemas.microsoft.com/office/drawing/2014/main" id="{FECD89F3-A58E-45D3-8069-BB0C15598147}"/>
              </a:ext>
            </a:extLst>
          </p:cNvPr>
          <p:cNvGraphicFramePr>
            <a:graphicFrameLocks noGrp="1"/>
          </p:cNvGraphicFramePr>
          <p:nvPr/>
        </p:nvGraphicFramePr>
        <p:xfrm>
          <a:off x="4343400" y="1610280"/>
          <a:ext cx="6883400" cy="4754880"/>
        </p:xfrm>
        <a:graphic>
          <a:graphicData uri="http://schemas.openxmlformats.org/drawingml/2006/table">
            <a:tbl>
              <a:tblPr firstRow="1" bandRow="1">
                <a:tableStyleId>{5940675A-B579-460E-94D1-54222C63F5DA}</a:tableStyleId>
              </a:tblPr>
              <a:tblGrid>
                <a:gridCol w="2104096">
                  <a:extLst>
                    <a:ext uri="{9D8B030D-6E8A-4147-A177-3AD203B41FA5}">
                      <a16:colId xmlns:a16="http://schemas.microsoft.com/office/drawing/2014/main" val="1979612690"/>
                    </a:ext>
                  </a:extLst>
                </a:gridCol>
                <a:gridCol w="4779304">
                  <a:extLst>
                    <a:ext uri="{9D8B030D-6E8A-4147-A177-3AD203B41FA5}">
                      <a16:colId xmlns:a16="http://schemas.microsoft.com/office/drawing/2014/main" val="3356119376"/>
                    </a:ext>
                  </a:extLst>
                </a:gridCol>
              </a:tblGrid>
              <a:tr h="10972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0" marR="0" lvl="1" indent="-457200" algn="just" defTabSz="914400" rtl="0" eaLnBrk="1" fontAlgn="auto" latinLnBrk="0" hangingPunct="1">
                        <a:lnSpc>
                          <a:spcPct val="100000"/>
                        </a:lnSpc>
                        <a:spcBef>
                          <a:spcPts val="0"/>
                        </a:spcBef>
                        <a:spcAft>
                          <a:spcPts val="3600"/>
                        </a:spcAft>
                        <a:buClr>
                          <a:schemeClr val="tx1"/>
                        </a:buClr>
                        <a:buSzTx/>
                        <a:buFont typeface="+mj-lt"/>
                        <a:buAutoNum type="arabicPeriod"/>
                        <a:tabLst/>
                        <a:defRPr/>
                      </a:pPr>
                      <a:r>
                        <a:rPr kumimoji="0" lang="en-US" sz="3200" b="1" i="0" u="none" strike="noStrike" kern="1200" cap="none" spc="0" normalizeH="0" baseline="0" noProof="0" dirty="0">
                          <a:ln>
                            <a:noFill/>
                          </a:ln>
                          <a:solidFill>
                            <a:srgbClr val="0000CC"/>
                          </a:solidFill>
                          <a:effectLst/>
                          <a:uLnTx/>
                          <a:uFillTx/>
                          <a:latin typeface="+mn-lt"/>
                          <a:ea typeface="+mn-ea"/>
                          <a:cs typeface="+mn-cs"/>
                        </a:rPr>
                        <a:t>offered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6150436"/>
                  </a:ext>
                </a:extLst>
              </a:tr>
              <a:tr h="10972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14350" marR="0" lvl="1" indent="-514350" algn="just" defTabSz="914400" rtl="0" eaLnBrk="1" fontAlgn="auto" latinLnBrk="0" hangingPunct="1">
                        <a:lnSpc>
                          <a:spcPct val="100000"/>
                        </a:lnSpc>
                        <a:spcBef>
                          <a:spcPts val="0"/>
                        </a:spcBef>
                        <a:spcAft>
                          <a:spcPts val="3600"/>
                        </a:spcAft>
                        <a:buClr>
                          <a:schemeClr val="tx1"/>
                        </a:buClr>
                        <a:buSzTx/>
                        <a:buFont typeface="+mj-lt"/>
                        <a:buAutoNum type="arabicPeriod" startAt="2"/>
                        <a:tabLst/>
                        <a:defRPr/>
                      </a:pPr>
                      <a:r>
                        <a:rPr kumimoji="0" lang="en-US" sz="3200" b="1" i="0" u="none" strike="noStrike" kern="1200" cap="none" spc="0" normalizeH="0" baseline="0" noProof="0" dirty="0">
                          <a:ln>
                            <a:noFill/>
                          </a:ln>
                          <a:solidFill>
                            <a:srgbClr val="0000CC"/>
                          </a:solidFill>
                          <a:effectLst/>
                          <a:uLnTx/>
                          <a:uFillTx/>
                          <a:latin typeface="+mn-lt"/>
                          <a:ea typeface="+mn-ea"/>
                          <a:cs typeface="+mn-cs"/>
                        </a:rPr>
                        <a:t>rejected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3798205"/>
                  </a:ext>
                </a:extLst>
              </a:tr>
              <a:tr h="146304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14350" marR="0" lvl="1" indent="-514350" algn="just" defTabSz="914400" rtl="0" eaLnBrk="1" fontAlgn="auto" latinLnBrk="0" hangingPunct="1">
                        <a:lnSpc>
                          <a:spcPct val="100000"/>
                        </a:lnSpc>
                        <a:spcBef>
                          <a:spcPts val="0"/>
                        </a:spcBef>
                        <a:spcAft>
                          <a:spcPts val="1200"/>
                        </a:spcAft>
                        <a:buClr>
                          <a:schemeClr val="tx1"/>
                        </a:buClr>
                        <a:buSzTx/>
                        <a:buFont typeface="+mj-lt"/>
                        <a:buAutoNum type="arabicPeriod" startAt="3"/>
                        <a:tabLst/>
                        <a:defRPr/>
                      </a:pPr>
                      <a:r>
                        <a:rPr kumimoji="0" lang="en-US" sz="3200" b="1" i="0" u="none" strike="noStrike" kern="1200" cap="none" spc="0" normalizeH="0" baseline="0" noProof="0" dirty="0">
                          <a:ln>
                            <a:noFill/>
                          </a:ln>
                          <a:solidFill>
                            <a:srgbClr val="0000CC"/>
                          </a:solidFill>
                          <a:effectLst/>
                          <a:uLnTx/>
                          <a:uFillTx/>
                          <a:latin typeface="+mn-lt"/>
                          <a:ea typeface="+mn-ea"/>
                          <a:cs typeface="+mn-cs"/>
                        </a:rPr>
                        <a:t>postponed</a:t>
                      </a:r>
                    </a:p>
                    <a:p>
                      <a:pPr marL="914400" marR="0" lvl="2" indent="-514350" algn="just" defTabSz="914400" rtl="0" eaLnBrk="1" fontAlgn="auto" latinLnBrk="0" hangingPunct="1">
                        <a:lnSpc>
                          <a:spcPct val="100000"/>
                        </a:lnSpc>
                        <a:spcBef>
                          <a:spcPts val="0"/>
                        </a:spcBef>
                        <a:spcAft>
                          <a:spcPts val="3600"/>
                        </a:spcAft>
                        <a:buClrTx/>
                        <a:buSzTx/>
                        <a:buFont typeface="Arial" panose="020B0604020202020204" pitchFamily="34" charset="0"/>
                        <a:buChar char="•"/>
                        <a:tabLst/>
                        <a:defRPr/>
                      </a:pPr>
                      <a:r>
                        <a:rPr kumimoji="0" lang="en-US" sz="3200" b="1" i="1" u="none" strike="noStrike" kern="1200" cap="none" spc="0" normalizeH="0" baseline="0" noProof="0" dirty="0">
                          <a:ln>
                            <a:noFill/>
                          </a:ln>
                          <a:solidFill>
                            <a:srgbClr val="CC00FF"/>
                          </a:solidFill>
                          <a:effectLst/>
                          <a:uLnTx/>
                          <a:uFillTx/>
                          <a:latin typeface="+mn-lt"/>
                          <a:ea typeface="+mn-ea"/>
                          <a:cs typeface="+mn-cs"/>
                        </a:rPr>
                        <a:t>Interim program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6991005"/>
                  </a:ext>
                </a:extLst>
              </a:tr>
              <a:tr h="10972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14350" marR="0" lvl="0" indent="-514350" algn="l" defTabSz="914400" rtl="0" eaLnBrk="1" fontAlgn="auto" latinLnBrk="0" hangingPunct="1">
                        <a:lnSpc>
                          <a:spcPct val="100000"/>
                        </a:lnSpc>
                        <a:spcBef>
                          <a:spcPts val="0"/>
                        </a:spcBef>
                        <a:spcAft>
                          <a:spcPts val="3600"/>
                        </a:spcAft>
                        <a:buClrTx/>
                        <a:buSzTx/>
                        <a:buFont typeface="+mj-lt"/>
                        <a:buAutoNum type="arabicPeriod" startAt="4"/>
                        <a:tabLst/>
                        <a:defRPr/>
                      </a:pPr>
                      <a:r>
                        <a:rPr kumimoji="0" lang="en-US" sz="3200" b="1" i="0" u="none" strike="noStrike" kern="1200" cap="none" spc="0" normalizeH="0" baseline="0" noProof="0" dirty="0">
                          <a:ln>
                            <a:noFill/>
                          </a:ln>
                          <a:solidFill>
                            <a:schemeClr val="tx1"/>
                          </a:solidFill>
                          <a:effectLst/>
                          <a:uLnTx/>
                          <a:uFillTx/>
                          <a:latin typeface="+mn-lt"/>
                          <a:ea typeface="+mn-ea"/>
                          <a:cs typeface="+mn-cs"/>
                        </a:rPr>
                        <a:t>ultimately</a:t>
                      </a:r>
                      <a:r>
                        <a:rPr kumimoji="0" lang="en-US" sz="3200" b="1" i="0" u="none" strike="noStrike" kern="1200" cap="none" spc="0" normalizeH="0" baseline="0" noProof="0" dirty="0">
                          <a:ln>
                            <a:noFill/>
                          </a:ln>
                          <a:solidFill>
                            <a:srgbClr val="0000CC"/>
                          </a:solidFill>
                          <a:effectLst/>
                          <a:uLnTx/>
                          <a:uFillTx/>
                          <a:latin typeface="+mn-lt"/>
                          <a:ea typeface="+mn-ea"/>
                          <a:cs typeface="+mn-cs"/>
                        </a:rPr>
                        <a:t> accepted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785319"/>
                  </a:ext>
                </a:extLst>
              </a:tr>
            </a:tbl>
          </a:graphicData>
        </a:graphic>
      </p:graphicFrame>
      <p:pic>
        <p:nvPicPr>
          <p:cNvPr id="10" name="Picture 2" descr="Offering Cliparts - Cliparts Zone">
            <a:extLst>
              <a:ext uri="{FF2B5EF4-FFF2-40B4-BE49-F238E27FC236}">
                <a16:creationId xmlns:a16="http://schemas.microsoft.com/office/drawing/2014/main" id="{3A9BD558-A6F5-4EDD-A2C1-E543B302D8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2027" y="1676400"/>
            <a:ext cx="914400" cy="9144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61677D1-2DF0-4266-A429-AB5EEFC5D690}"/>
              </a:ext>
            </a:extLst>
          </p:cNvPr>
          <p:cNvPicPr>
            <a:picLocks noChangeAspect="1"/>
          </p:cNvPicPr>
          <p:nvPr/>
        </p:nvPicPr>
        <p:blipFill rotWithShape="1">
          <a:blip r:embed="rId3"/>
          <a:srcRect l="11656" t="10784" r="16884" b="27778"/>
          <a:stretch/>
        </p:blipFill>
        <p:spPr>
          <a:xfrm>
            <a:off x="4942027" y="2819400"/>
            <a:ext cx="914400" cy="914400"/>
          </a:xfrm>
          <a:prstGeom prst="rect">
            <a:avLst/>
          </a:prstGeom>
          <a:ln>
            <a:solidFill>
              <a:schemeClr val="accent1"/>
            </a:solidFill>
          </a:ln>
        </p:spPr>
      </p:pic>
      <p:pic>
        <p:nvPicPr>
          <p:cNvPr id="12" name="Picture 11">
            <a:extLst>
              <a:ext uri="{FF2B5EF4-FFF2-40B4-BE49-F238E27FC236}">
                <a16:creationId xmlns:a16="http://schemas.microsoft.com/office/drawing/2014/main" id="{491371C5-C836-4B4D-B448-98517A7306C8}"/>
              </a:ext>
            </a:extLst>
          </p:cNvPr>
          <p:cNvPicPr>
            <a:picLocks noChangeAspect="1"/>
          </p:cNvPicPr>
          <p:nvPr/>
        </p:nvPicPr>
        <p:blipFill>
          <a:blip r:embed="rId4"/>
          <a:stretch>
            <a:fillRect/>
          </a:stretch>
        </p:blipFill>
        <p:spPr>
          <a:xfrm>
            <a:off x="4942027" y="5410200"/>
            <a:ext cx="925373" cy="914400"/>
          </a:xfrm>
          <a:prstGeom prst="rect">
            <a:avLst/>
          </a:prstGeom>
          <a:ln>
            <a:solidFill>
              <a:schemeClr val="accent1"/>
            </a:solidFill>
          </a:ln>
        </p:spPr>
      </p:pic>
      <p:pic>
        <p:nvPicPr>
          <p:cNvPr id="13" name="Picture 12">
            <a:extLst>
              <a:ext uri="{FF2B5EF4-FFF2-40B4-BE49-F238E27FC236}">
                <a16:creationId xmlns:a16="http://schemas.microsoft.com/office/drawing/2014/main" id="{4F83B441-E6FE-44F1-9097-9C44E1C2335B}"/>
              </a:ext>
            </a:extLst>
          </p:cNvPr>
          <p:cNvPicPr>
            <a:picLocks noChangeAspect="1"/>
          </p:cNvPicPr>
          <p:nvPr/>
        </p:nvPicPr>
        <p:blipFill rotWithShape="1">
          <a:blip r:embed="rId5"/>
          <a:srcRect t="10001" b="26666"/>
          <a:stretch/>
        </p:blipFill>
        <p:spPr>
          <a:xfrm>
            <a:off x="4942027" y="4114800"/>
            <a:ext cx="920416" cy="914400"/>
          </a:xfrm>
          <a:prstGeom prst="rect">
            <a:avLst/>
          </a:prstGeom>
          <a:ln>
            <a:solidFill>
              <a:schemeClr val="accent1"/>
            </a:solidFill>
          </a:ln>
        </p:spPr>
      </p:pic>
      <p:pic>
        <p:nvPicPr>
          <p:cNvPr id="17" name="Picture 4" descr="King_of_Kings[1]">
            <a:extLst>
              <a:ext uri="{FF2B5EF4-FFF2-40B4-BE49-F238E27FC236}">
                <a16:creationId xmlns:a16="http://schemas.microsoft.com/office/drawing/2014/main" id="{A77751C4-BEFA-4356-B6AD-853194EE788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8650"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3B5D7C6-C996-4C60-92C4-5B52E05C805A}"/>
              </a:ext>
            </a:extLst>
          </p:cNvPr>
          <p:cNvSpPr>
            <a:spLocks noGrp="1" noChangeArrowheads="1"/>
          </p:cNvSpPr>
          <p:nvPr>
            <p:ph type="title"/>
          </p:nvPr>
        </p:nvSpPr>
        <p:spPr>
          <a:xfrm>
            <a:off x="2209800" y="685800"/>
            <a:ext cx="7772400" cy="685800"/>
          </a:xfrm>
        </p:spPr>
        <p:txBody>
          <a:bodyPr>
            <a:normAutofit/>
          </a:bodyPr>
          <a:lstStyle/>
          <a:p>
            <a:pPr algn="ctr" eaLnBrk="1" hangingPunct="1"/>
            <a:r>
              <a:rPr lang="en-US" altLang="en-US" sz="3600" b="1" dirty="0">
                <a:solidFill>
                  <a:srgbClr val="0000CC"/>
                </a:solidFill>
                <a:latin typeface="Calibri" panose="020F0502020204030204" pitchFamily="34" charset="0"/>
                <a:ea typeface="+mn-ea"/>
              </a:rPr>
              <a:t>Matthew’s Message</a:t>
            </a:r>
          </a:p>
        </p:txBody>
      </p:sp>
      <p:sp>
        <p:nvSpPr>
          <p:cNvPr id="20483" name="Rectangle 3">
            <a:extLst>
              <a:ext uri="{FF2B5EF4-FFF2-40B4-BE49-F238E27FC236}">
                <a16:creationId xmlns:a16="http://schemas.microsoft.com/office/drawing/2014/main" id="{628C5323-45E4-40F1-8736-5233E4849D47}"/>
              </a:ext>
            </a:extLst>
          </p:cNvPr>
          <p:cNvSpPr>
            <a:spLocks noGrp="1" noChangeArrowheads="1"/>
          </p:cNvSpPr>
          <p:nvPr>
            <p:ph idx="1"/>
          </p:nvPr>
        </p:nvSpPr>
        <p:spPr>
          <a:xfrm>
            <a:off x="609600" y="1591057"/>
            <a:ext cx="7772400" cy="3666743"/>
          </a:xfrm>
        </p:spPr>
        <p:txBody>
          <a:bodyPr>
            <a:normAutofit/>
          </a:bodyPr>
          <a:lstStyle/>
          <a:p>
            <a:pPr marL="457200" indent="-457200" algn="just" eaLnBrk="1" hangingPunct="1">
              <a:lnSpc>
                <a:spcPct val="100000"/>
              </a:lnSpc>
              <a:spcBef>
                <a:spcPts val="0"/>
              </a:spcBef>
              <a:spcAft>
                <a:spcPts val="1200"/>
              </a:spcAft>
              <a:defRPr/>
            </a:pPr>
            <a:r>
              <a:rPr lang="en-US" sz="3200" dirty="0"/>
              <a:t>Jesus is the predicted Jewish king who ushered in an interim program by building the sons of the kingdom into the Church in between Israel’s past rejection and future acceptance of her king. </a:t>
            </a:r>
          </a:p>
        </p:txBody>
      </p:sp>
      <p:pic>
        <p:nvPicPr>
          <p:cNvPr id="6" name="Picture 4" descr="King_of_Kings[1]">
            <a:extLst>
              <a:ext uri="{FF2B5EF4-FFF2-40B4-BE49-F238E27FC236}">
                <a16:creationId xmlns:a16="http://schemas.microsoft.com/office/drawing/2014/main" id="{C2FEF212-62F3-48FD-ACDB-FFD3DCF8071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43925"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4">
            <a:extLst>
              <a:ext uri="{FF2B5EF4-FFF2-40B4-BE49-F238E27FC236}">
                <a16:creationId xmlns:a16="http://schemas.microsoft.com/office/drawing/2014/main" id="{3DBC37F4-B4B7-4AC5-8979-66DFB7A8ECA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392"/>
</p:tagLst>
</file>

<file path=ppt/theme/theme1.xml><?xml version="1.0" encoding="utf-8"?>
<a:theme xmlns:a="http://schemas.openxmlformats.org/drawingml/2006/main" name="6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6550</TotalTime>
  <Words>6085</Words>
  <Application>Microsoft Office PowerPoint</Application>
  <PresentationFormat>Widescreen</PresentationFormat>
  <Paragraphs>436</Paragraphs>
  <Slides>76</Slides>
  <Notes>61</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76</vt:i4>
      </vt:variant>
    </vt:vector>
  </HeadingPairs>
  <TitlesOfParts>
    <vt:vector size="86" baseType="lpstr">
      <vt:lpstr>Arial</vt:lpstr>
      <vt:lpstr>Calibri</vt:lpstr>
      <vt:lpstr>Calibri Light</vt:lpstr>
      <vt:lpstr>Courier New</vt:lpstr>
      <vt:lpstr>Times New Roman</vt:lpstr>
      <vt:lpstr>Wingdings</vt:lpstr>
      <vt:lpstr>6_Default Design</vt:lpstr>
      <vt:lpstr>Default Design</vt:lpstr>
      <vt:lpstr>Azure</vt:lpstr>
      <vt:lpstr>1_Default Design</vt:lpstr>
      <vt:lpstr>PowerPoint Presentation</vt:lpstr>
      <vt:lpstr>PowerPoint Presentation</vt:lpstr>
      <vt:lpstr>OUR PURPOSE, AIM AND OBJECTIVE</vt:lpstr>
      <vt:lpstr>PowerPoint Presentation</vt:lpstr>
      <vt:lpstr>PowerPoint Presentation</vt:lpstr>
      <vt:lpstr>PowerPoint Presentation</vt:lpstr>
      <vt:lpstr>Matthew’s 3-Fold Purpose</vt:lpstr>
      <vt:lpstr>Matthew and the Kingdom</vt:lpstr>
      <vt:lpstr>Matthew’s Message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Don’t worry about it!  Matthew 6:25-34</vt:lpstr>
      <vt:lpstr>PowerPoint Presentation</vt:lpstr>
      <vt:lpstr>Don’t worry about it!  Matthew 6:25-34</vt:lpstr>
      <vt:lpstr>PowerPoint Presentation</vt:lpstr>
      <vt:lpstr>Don’t worry about it!  Matthew 6:25-34</vt:lpstr>
      <vt:lpstr>Jesus spoke to the Israelites…  Matthew 6:25-34</vt:lpstr>
      <vt:lpstr>Jesus spoke to the Israelites… Matthew 6:25-34</vt:lpstr>
      <vt:lpstr>Jesus spoke to the Israelites… Matthew 6:25-34</vt:lpstr>
      <vt:lpstr>PowerPoint Presentation</vt:lpstr>
      <vt:lpstr>PowerPoint Presentation</vt:lpstr>
      <vt:lpstr>Deuteronomy 28 isn’t the only passage! </vt:lpstr>
      <vt:lpstr>PowerPoint Presentation</vt:lpstr>
      <vt:lpstr>PowerPoint Presentation</vt:lpstr>
      <vt:lpstr>PowerPoint Presentation</vt:lpstr>
      <vt:lpstr>“For this reason” True vs. Pharisaical Righteousness Matthew 6:25-34</vt:lpstr>
      <vt:lpstr>One more reason for the Israelites to worry Matthew 6:25-34</vt:lpstr>
      <vt:lpstr>One more reason for the Israelites to worry Matthew 6:25-34</vt:lpstr>
      <vt:lpstr>One more reason for the Israelites to worry Matthew 6:25-34</vt:lpstr>
      <vt:lpstr>One more reason for the Israelites to worry Matthew 6:25-34</vt:lpstr>
      <vt:lpstr>One more reason for the Israelites to worry Matthew 6:25-34</vt:lpstr>
      <vt:lpstr>One more reason for the Israelites to worry Matthew 6:25-34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HHBC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 Jim McGowan / Dr. Vern Peterman</dc:creator>
  <cp:lastModifiedBy>Jim McGowan</cp:lastModifiedBy>
  <cp:revision>101</cp:revision>
  <cp:lastPrinted>2022-10-15T19:28:07Z</cp:lastPrinted>
  <dcterms:created xsi:type="dcterms:W3CDTF">2011-07-26T20:37:14Z</dcterms:created>
  <dcterms:modified xsi:type="dcterms:W3CDTF">2022-10-15T19:28:32Z</dcterms:modified>
</cp:coreProperties>
</file>