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1"/>
    <p:sldMasterId id="2147483704" r:id="rId2"/>
  </p:sldMasterIdLst>
  <p:notesMasterIdLst>
    <p:notesMasterId r:id="rId42"/>
  </p:notesMasterIdLst>
  <p:sldIdLst>
    <p:sldId id="256" r:id="rId3"/>
    <p:sldId id="1770" r:id="rId4"/>
    <p:sldId id="1767" r:id="rId5"/>
    <p:sldId id="262" r:id="rId6"/>
    <p:sldId id="294" r:id="rId7"/>
    <p:sldId id="1785" r:id="rId8"/>
    <p:sldId id="1775" r:id="rId9"/>
    <p:sldId id="1771" r:id="rId10"/>
    <p:sldId id="372" r:id="rId11"/>
    <p:sldId id="1773" r:id="rId12"/>
    <p:sldId id="1776" r:id="rId13"/>
    <p:sldId id="1779" r:id="rId14"/>
    <p:sldId id="1694" r:id="rId15"/>
    <p:sldId id="1781" r:id="rId16"/>
    <p:sldId id="1782" r:id="rId17"/>
    <p:sldId id="1783" r:id="rId18"/>
    <p:sldId id="1784" r:id="rId19"/>
    <p:sldId id="1786" r:id="rId20"/>
    <p:sldId id="1778" r:id="rId21"/>
    <p:sldId id="1789" r:id="rId22"/>
    <p:sldId id="1791" r:id="rId23"/>
    <p:sldId id="1792" r:id="rId24"/>
    <p:sldId id="1790" r:id="rId25"/>
    <p:sldId id="257" r:id="rId26"/>
    <p:sldId id="1750" r:id="rId27"/>
    <p:sldId id="420" r:id="rId28"/>
    <p:sldId id="397" r:id="rId29"/>
    <p:sldId id="1793" r:id="rId30"/>
    <p:sldId id="1794" r:id="rId31"/>
    <p:sldId id="1777" r:id="rId32"/>
    <p:sldId id="1774" r:id="rId33"/>
    <p:sldId id="1795" r:id="rId34"/>
    <p:sldId id="1780" r:id="rId35"/>
    <p:sldId id="1796" r:id="rId36"/>
    <p:sldId id="1797" r:id="rId37"/>
    <p:sldId id="1716" r:id="rId38"/>
    <p:sldId id="1799" r:id="rId39"/>
    <p:sldId id="1800" r:id="rId40"/>
    <p:sldId id="1798"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9CBD21"/>
    <a:srgbClr val="4623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C8E034-85EA-4F58-9ADE-B88B97406FD2}" v="62" dt="2022-10-02T02:07:48.4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108" y="4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5A5BA-3697-4F44-894F-A8B42B21C2BB}" type="datetimeFigureOut">
              <a:rPr lang="en-US" smtClean="0"/>
              <a:t>10/1/2022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E36367-1A84-40E0-8AB6-E9D0B9A960C4}" type="slidenum">
              <a:rPr lang="en-US" smtClean="0"/>
              <a:t>‹#›</a:t>
            </a:fld>
            <a:endParaRPr lang="en-US" dirty="0"/>
          </a:p>
        </p:txBody>
      </p:sp>
    </p:spTree>
    <p:extLst>
      <p:ext uri="{BB962C8B-B14F-4D97-AF65-F5344CB8AC3E}">
        <p14:creationId xmlns:p14="http://schemas.microsoft.com/office/powerpoint/2010/main" val="1062757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9159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4350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5384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9471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102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343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61187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4758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9547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2419" y="596019"/>
            <a:ext cx="10014008"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p>
        </p:txBody>
      </p:sp>
      <p:sp>
        <p:nvSpPr>
          <p:cNvPr id="3" name="Subtitle 2"/>
          <p:cNvSpPr>
            <a:spLocks noGrp="1"/>
          </p:cNvSpPr>
          <p:nvPr>
            <p:ph type="subTitle" idx="1"/>
          </p:nvPr>
        </p:nvSpPr>
        <p:spPr>
          <a:xfrm>
            <a:off x="1092419" y="3886200"/>
            <a:ext cx="10014008"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0312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31045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1922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2419" y="3270699"/>
            <a:ext cx="10014008" cy="1823305"/>
          </a:xfrm>
        </p:spPr>
        <p:txBody>
          <a:bodyPr anchor="b">
            <a:normAutofit/>
          </a:bodyPr>
          <a:lstStyle>
            <a:lvl1pPr algn="r">
              <a:defRPr sz="2800" b="0" cap="all"/>
            </a:lvl1pPr>
          </a:lstStyle>
          <a:p>
            <a:r>
              <a:rPr lang="en-US"/>
              <a:t>Click to edit Master title style</a:t>
            </a:r>
          </a:p>
        </p:txBody>
      </p:sp>
      <p:sp>
        <p:nvSpPr>
          <p:cNvPr id="3" name="Text Placeholder 2"/>
          <p:cNvSpPr>
            <a:spLocks noGrp="1"/>
          </p:cNvSpPr>
          <p:nvPr>
            <p:ph type="body" idx="1"/>
          </p:nvPr>
        </p:nvSpPr>
        <p:spPr>
          <a:xfrm>
            <a:off x="1092419" y="5103810"/>
            <a:ext cx="10014008"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15959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91130" y="2060899"/>
            <a:ext cx="4913431"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41" y="2060898"/>
            <a:ext cx="4918985"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43207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75075" y="2060898"/>
            <a:ext cx="4529484"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1130" y="2786028"/>
            <a:ext cx="4913431"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46867" y="2060899"/>
            <a:ext cx="455956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20" y="2786028"/>
            <a:ext cx="493536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5003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34311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9796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1130" y="1754928"/>
            <a:ext cx="3639364" cy="1371600"/>
          </a:xfrm>
        </p:spPr>
        <p:txBody>
          <a:bodyPr anchor="b">
            <a:normAutofit/>
          </a:bodyPr>
          <a:lstStyle>
            <a:lvl1pPr algn="l">
              <a:defRPr sz="2200" b="0"/>
            </a:lvl1pPr>
          </a:lstStyle>
          <a:p>
            <a:r>
              <a:rPr lang="en-US"/>
              <a:t>Click to edit Master title style</a:t>
            </a:r>
          </a:p>
        </p:txBody>
      </p:sp>
      <p:sp>
        <p:nvSpPr>
          <p:cNvPr id="3" name="Content Placeholder 2"/>
          <p:cNvSpPr>
            <a:spLocks noGrp="1"/>
          </p:cNvSpPr>
          <p:nvPr>
            <p:ph idx="1"/>
          </p:nvPr>
        </p:nvSpPr>
        <p:spPr>
          <a:xfrm>
            <a:off x="5105142" y="596019"/>
            <a:ext cx="6001285"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91130" y="3126528"/>
            <a:ext cx="3639364"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7860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1130" y="1898269"/>
            <a:ext cx="5898404" cy="1371600"/>
          </a:xfrm>
        </p:spPr>
        <p:txBody>
          <a:bodyPr anchor="b">
            <a:normAutofit/>
          </a:bodyPr>
          <a:lstStyle>
            <a:lvl1pPr algn="l">
              <a:defRPr sz="2400" b="0"/>
            </a:lvl1pPr>
          </a:lstStyle>
          <a:p>
            <a:r>
              <a:rPr lang="en-US"/>
              <a:t>Click to edit Master title style</a:t>
            </a:r>
          </a:p>
        </p:txBody>
      </p:sp>
      <p:sp>
        <p:nvSpPr>
          <p:cNvPr id="14" name="Picture Placeholder 2"/>
          <p:cNvSpPr>
            <a:spLocks noGrp="1" noChangeAspect="1"/>
          </p:cNvSpPr>
          <p:nvPr>
            <p:ph type="pic" idx="1"/>
          </p:nvPr>
        </p:nvSpPr>
        <p:spPr>
          <a:xfrm>
            <a:off x="7353923" y="-18288"/>
            <a:ext cx="3333416"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089758" y="3269869"/>
            <a:ext cx="5898404"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31532" y="6181345"/>
            <a:ext cx="958003" cy="365125"/>
          </a:xfrm>
        </p:spPr>
        <p:txBody>
          <a:bodyPr/>
          <a:lstStyle/>
          <a:p>
            <a:fld id="{B61BEF0D-F0BB-DE4B-95CE-6DB70DBA9567}" type="datetimeFigureOut">
              <a:rPr lang="en-US" smtClean="0"/>
              <a:pPr/>
              <a:t>10/1/2022</a:t>
            </a:fld>
            <a:endParaRPr lang="en-US" dirty="0"/>
          </a:p>
        </p:txBody>
      </p:sp>
      <p:sp>
        <p:nvSpPr>
          <p:cNvPr id="6" name="Footer Placeholder 5"/>
          <p:cNvSpPr>
            <a:spLocks noGrp="1"/>
          </p:cNvSpPr>
          <p:nvPr>
            <p:ph type="ftr" sz="quarter" idx="11"/>
          </p:nvPr>
        </p:nvSpPr>
        <p:spPr>
          <a:xfrm>
            <a:off x="1091131" y="6181345"/>
            <a:ext cx="4940400" cy="365125"/>
          </a:xfrm>
        </p:spPr>
        <p:txBody>
          <a:bodyPr/>
          <a:lstStyle/>
          <a:p>
            <a:endParaRPr lang="en-US" dirty="0"/>
          </a:p>
        </p:txBody>
      </p:sp>
      <p:sp>
        <p:nvSpPr>
          <p:cNvPr id="7" name="Slide Number Placeholder 6"/>
          <p:cNvSpPr>
            <a:spLocks noGrp="1"/>
          </p:cNvSpPr>
          <p:nvPr>
            <p:ph type="sldNum" sz="quarter" idx="12"/>
          </p:nvPr>
        </p:nvSpPr>
        <p:spPr>
          <a:xfrm>
            <a:off x="10699016" y="6181344"/>
            <a:ext cx="406915" cy="32925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34980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23570" y="4377486"/>
            <a:ext cx="9884009" cy="907505"/>
          </a:xfrm>
        </p:spPr>
        <p:txBody>
          <a:bodyPr anchor="b">
            <a:normAutofit/>
          </a:bodyPr>
          <a:lstStyle>
            <a:lvl1pPr algn="l">
              <a:defRPr sz="2000" b="0"/>
            </a:lvl1pPr>
          </a:lstStyle>
          <a:p>
            <a:r>
              <a:rPr lang="en-US"/>
              <a:t>Click to edit Master title style</a:t>
            </a:r>
          </a:p>
        </p:txBody>
      </p:sp>
      <p:sp>
        <p:nvSpPr>
          <p:cNvPr id="3" name="Picture Placeholder 2"/>
          <p:cNvSpPr>
            <a:spLocks noGrp="1" noChangeAspect="1"/>
          </p:cNvSpPr>
          <p:nvPr>
            <p:ph type="pic" idx="1"/>
          </p:nvPr>
        </p:nvSpPr>
        <p:spPr>
          <a:xfrm>
            <a:off x="1223571" y="996188"/>
            <a:ext cx="9735236"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23570" y="5284990"/>
            <a:ext cx="9884009"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6" name="Footer Placeholder 5"/>
          <p:cNvSpPr>
            <a:spLocks noGrp="1"/>
          </p:cNvSpPr>
          <p:nvPr>
            <p:ph type="ftr" sz="quarter" idx="11"/>
          </p:nvPr>
        </p:nvSpPr>
        <p:spPr>
          <a:xfrm>
            <a:off x="1223571" y="6181345"/>
            <a:ext cx="7116371" cy="365125"/>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6666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091129" y="596018"/>
            <a:ext cx="10015299" cy="3137782"/>
          </a:xfrm>
        </p:spPr>
        <p:txBody>
          <a:bodyPr anchor="ctr">
            <a:normAutofit/>
          </a:bodyPr>
          <a:lstStyle>
            <a:lvl1pPr algn="l">
              <a:defRPr sz="2800" b="0" cap="all"/>
            </a:lvl1pPr>
          </a:lstStyle>
          <a:p>
            <a:r>
              <a:rPr lang="en-US"/>
              <a:t>Click to edit Master title style</a:t>
            </a:r>
          </a:p>
        </p:txBody>
      </p:sp>
      <p:sp>
        <p:nvSpPr>
          <p:cNvPr id="3" name="Text Placeholder 2"/>
          <p:cNvSpPr>
            <a:spLocks noGrp="1"/>
          </p:cNvSpPr>
          <p:nvPr>
            <p:ph type="body" idx="1"/>
          </p:nvPr>
        </p:nvSpPr>
        <p:spPr>
          <a:xfrm>
            <a:off x="1091129" y="4343400"/>
            <a:ext cx="10015299"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71145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778425" y="860276"/>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518430" y="2985923"/>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590" y="596019"/>
            <a:ext cx="9298820"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p>
        </p:txBody>
      </p:sp>
      <p:sp>
        <p:nvSpPr>
          <p:cNvPr id="10" name="Text Placeholder 9"/>
          <p:cNvSpPr>
            <a:spLocks noGrp="1"/>
          </p:cNvSpPr>
          <p:nvPr>
            <p:ph type="body" sz="quarter" idx="13"/>
          </p:nvPr>
        </p:nvSpPr>
        <p:spPr>
          <a:xfrm>
            <a:off x="1675248" y="3650606"/>
            <a:ext cx="8841504"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091130" y="4641206"/>
            <a:ext cx="10015297"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1159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72369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91129" y="3603566"/>
            <a:ext cx="10016451" cy="1468800"/>
          </a:xfrm>
        </p:spPr>
        <p:txBody>
          <a:bodyPr anchor="b">
            <a:normAutofit/>
          </a:bodyPr>
          <a:lstStyle>
            <a:lvl1pPr algn="l">
              <a:defRPr sz="2800" b="0" cap="all"/>
            </a:lvl1pPr>
          </a:lstStyle>
          <a:p>
            <a:r>
              <a:rPr lang="en-US"/>
              <a:t>Click to edit Master title style</a:t>
            </a:r>
          </a:p>
        </p:txBody>
      </p:sp>
      <p:sp>
        <p:nvSpPr>
          <p:cNvPr id="3" name="Text Placeholder 2"/>
          <p:cNvSpPr>
            <a:spLocks noGrp="1"/>
          </p:cNvSpPr>
          <p:nvPr>
            <p:ph type="body" idx="1"/>
          </p:nvPr>
        </p:nvSpPr>
        <p:spPr>
          <a:xfrm>
            <a:off x="1094687" y="5072366"/>
            <a:ext cx="10016452"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3940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778425" y="753851"/>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6" name="TextBox 15"/>
          <p:cNvSpPr txBox="1"/>
          <p:nvPr/>
        </p:nvSpPr>
        <p:spPr>
          <a:xfrm>
            <a:off x="10516742" y="2879498"/>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590" y="596019"/>
            <a:ext cx="9298820"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p>
        </p:txBody>
      </p:sp>
      <p:sp>
        <p:nvSpPr>
          <p:cNvPr id="10" name="Text Placeholder 9"/>
          <p:cNvSpPr>
            <a:spLocks noGrp="1"/>
          </p:cNvSpPr>
          <p:nvPr>
            <p:ph type="body" sz="quarter" idx="13"/>
          </p:nvPr>
        </p:nvSpPr>
        <p:spPr>
          <a:xfrm>
            <a:off x="1091129" y="3886200"/>
            <a:ext cx="10016451"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091129" y="4939862"/>
            <a:ext cx="10016451"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66823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091129" y="596018"/>
            <a:ext cx="10015297" cy="2756783"/>
          </a:xfrm>
        </p:spPr>
        <p:txBody>
          <a:bodyPr vert="horz" lIns="91440" tIns="45720" rIns="91440" bIns="45720" rtlCol="0" anchor="ctr">
            <a:normAutofit/>
          </a:bodyPr>
          <a:lstStyle>
            <a:lvl1pPr>
              <a:defRPr lang="en-US" sz="2800" b="0" dirty="0"/>
            </a:lvl1pPr>
          </a:lstStyle>
          <a:p>
            <a:pPr marL="0" lvl="0"/>
            <a:r>
              <a:rPr lang="en-US"/>
              <a:t>Click to edit Master title style</a:t>
            </a:r>
          </a:p>
        </p:txBody>
      </p:sp>
      <p:sp>
        <p:nvSpPr>
          <p:cNvPr id="10" name="Text Placeholder 9"/>
          <p:cNvSpPr>
            <a:spLocks noGrp="1"/>
          </p:cNvSpPr>
          <p:nvPr>
            <p:ph type="body" sz="quarter" idx="13"/>
          </p:nvPr>
        </p:nvSpPr>
        <p:spPr>
          <a:xfrm>
            <a:off x="1091129" y="3682942"/>
            <a:ext cx="10015297"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091129" y="4732224"/>
            <a:ext cx="10015296"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4710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091130" y="596018"/>
            <a:ext cx="10015297" cy="131248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765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5611" y="596018"/>
            <a:ext cx="2370816" cy="550604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91130" y="596018"/>
            <a:ext cx="7498849" cy="550604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01240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6856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9251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5446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2759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9059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10/1/2022</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3033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10/1/2022</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5169886"/>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1130" y="596018"/>
            <a:ext cx="10015297" cy="13124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91131" y="2060898"/>
            <a:ext cx="10015296" cy="404116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735611" y="6178261"/>
            <a:ext cx="1716619"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10/1/2022</a:t>
            </a:fld>
            <a:endParaRPr lang="en-US" dirty="0"/>
          </a:p>
        </p:txBody>
      </p:sp>
      <p:sp>
        <p:nvSpPr>
          <p:cNvPr id="5" name="Footer Placeholder 4"/>
          <p:cNvSpPr>
            <a:spLocks noGrp="1"/>
          </p:cNvSpPr>
          <p:nvPr>
            <p:ph type="ftr" sz="quarter" idx="3"/>
          </p:nvPr>
        </p:nvSpPr>
        <p:spPr>
          <a:xfrm>
            <a:off x="1091130" y="6178261"/>
            <a:ext cx="7498849"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56270" y="6178261"/>
            <a:ext cx="551311"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8955476"/>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10" name="Picture 9" descr="A close up of a map&#10;&#10;Description automatically generated">
            <a:extLst>
              <a:ext uri="{FF2B5EF4-FFF2-40B4-BE49-F238E27FC236}">
                <a16:creationId xmlns:a16="http://schemas.microsoft.com/office/drawing/2014/main" id="{215E9FF2-59A5-4390-89F1-007B3E0AF4A4}"/>
              </a:ext>
            </a:extLst>
          </p:cNvPr>
          <p:cNvPicPr>
            <a:picLocks noChangeAspect="1"/>
          </p:cNvPicPr>
          <p:nvPr/>
        </p:nvPicPr>
        <p:blipFill>
          <a:blip r:embed="rId3">
            <a:alphaModFix amt="48000"/>
          </a:blip>
          <a:stretch>
            <a:fillRect/>
          </a:stretch>
        </p:blipFill>
        <p:spPr>
          <a:xfrm>
            <a:off x="-404514" y="1"/>
            <a:ext cx="12749095" cy="6860499"/>
          </a:xfrm>
          <a:prstGeom prst="rect">
            <a:avLst/>
          </a:prstGeom>
        </p:spPr>
      </p:pic>
      <p:sp>
        <p:nvSpPr>
          <p:cNvPr id="2" name="Title 1">
            <a:extLst>
              <a:ext uri="{FF2B5EF4-FFF2-40B4-BE49-F238E27FC236}">
                <a16:creationId xmlns:a16="http://schemas.microsoft.com/office/drawing/2014/main" id="{C5F2BB9A-A620-4495-B5D8-699CC6D05C50}"/>
              </a:ext>
            </a:extLst>
          </p:cNvPr>
          <p:cNvSpPr>
            <a:spLocks noGrp="1"/>
          </p:cNvSpPr>
          <p:nvPr>
            <p:ph type="ctrTitle"/>
          </p:nvPr>
        </p:nvSpPr>
        <p:spPr>
          <a:xfrm>
            <a:off x="1757889" y="1520355"/>
            <a:ext cx="8676222" cy="1554481"/>
          </a:xfrm>
        </p:spPr>
        <p:txBody>
          <a:bodyPr>
            <a:noAutofit/>
          </a:bodyPr>
          <a:lstStyle/>
          <a:p>
            <a:r>
              <a:rPr lang="en-US" sz="6400" dirty="0">
                <a:latin typeface="+mn-lt"/>
              </a:rPr>
              <a:t>The book of Titus</a:t>
            </a:r>
          </a:p>
        </p:txBody>
      </p:sp>
      <p:sp>
        <p:nvSpPr>
          <p:cNvPr id="3" name="Subtitle 2">
            <a:extLst>
              <a:ext uri="{FF2B5EF4-FFF2-40B4-BE49-F238E27FC236}">
                <a16:creationId xmlns:a16="http://schemas.microsoft.com/office/drawing/2014/main" id="{242BAFBF-2C06-4082-A934-A806DC63F400}"/>
              </a:ext>
            </a:extLst>
          </p:cNvPr>
          <p:cNvSpPr>
            <a:spLocks noGrp="1"/>
          </p:cNvSpPr>
          <p:nvPr>
            <p:ph type="subTitle" idx="1"/>
          </p:nvPr>
        </p:nvSpPr>
        <p:spPr>
          <a:xfrm>
            <a:off x="1751012" y="3577776"/>
            <a:ext cx="8676222" cy="1905000"/>
          </a:xfrm>
        </p:spPr>
        <p:txBody>
          <a:bodyPr>
            <a:normAutofit/>
          </a:bodyPr>
          <a:lstStyle/>
          <a:p>
            <a:r>
              <a:rPr lang="en-US" sz="4800" dirty="0"/>
              <a:t>Worthy of the Gospel</a:t>
            </a:r>
          </a:p>
        </p:txBody>
      </p:sp>
      <p:cxnSp>
        <p:nvCxnSpPr>
          <p:cNvPr id="6" name="Straight Connector 5">
            <a:extLst>
              <a:ext uri="{FF2B5EF4-FFF2-40B4-BE49-F238E27FC236}">
                <a16:creationId xmlns:a16="http://schemas.microsoft.com/office/drawing/2014/main" id="{FCAF6035-35E9-4551-A2D3-F0AD542F4BFD}"/>
              </a:ext>
            </a:extLst>
          </p:cNvPr>
          <p:cNvCxnSpPr>
            <a:cxnSpLocks/>
          </p:cNvCxnSpPr>
          <p:nvPr/>
        </p:nvCxnSpPr>
        <p:spPr>
          <a:xfrm>
            <a:off x="2473235" y="3294745"/>
            <a:ext cx="73500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827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EF1702-164E-A419-0186-B59DA15152EF}"/>
              </a:ext>
            </a:extLst>
          </p:cNvPr>
          <p:cNvPicPr>
            <a:picLocks noChangeAspect="1"/>
          </p:cNvPicPr>
          <p:nvPr/>
        </p:nvPicPr>
        <p:blipFill rotWithShape="1">
          <a:blip r:embed="rId2"/>
          <a:srcRect l="15230"/>
          <a:stretch/>
        </p:blipFill>
        <p:spPr>
          <a:xfrm>
            <a:off x="7666074" y="-7556"/>
            <a:ext cx="4525926" cy="6885425"/>
          </a:xfrm>
          <a:prstGeom prst="rect">
            <a:avLst/>
          </a:prstGeom>
        </p:spPr>
      </p:pic>
      <p:sp>
        <p:nvSpPr>
          <p:cNvPr id="11" name="Rectangle 10">
            <a:extLst>
              <a:ext uri="{FF2B5EF4-FFF2-40B4-BE49-F238E27FC236}">
                <a16:creationId xmlns:a16="http://schemas.microsoft.com/office/drawing/2014/main" id="{2244DC8E-B471-9D56-E8CB-AEC32B38C0D3}"/>
              </a:ext>
            </a:extLst>
          </p:cNvPr>
          <p:cNvSpPr/>
          <p:nvPr/>
        </p:nvSpPr>
        <p:spPr>
          <a:xfrm>
            <a:off x="0" y="12313"/>
            <a:ext cx="12192000" cy="6865556"/>
          </a:xfrm>
          <a:prstGeom prst="rect">
            <a:avLst/>
          </a:prstGeom>
          <a:solidFill>
            <a:schemeClr val="bg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430821" y="164305"/>
            <a:ext cx="11532579" cy="1312480"/>
          </a:xfrm>
        </p:spPr>
        <p:txBody>
          <a:bodyPr>
            <a:noAutofit/>
          </a:bodyPr>
          <a:lstStyle/>
          <a:p>
            <a:r>
              <a:rPr lang="en-US" b="1" dirty="0">
                <a:solidFill>
                  <a:schemeClr val="tx1"/>
                </a:solidFill>
              </a:rPr>
              <a:t>Ministry from Paul’s perspective (Titus 3:12-15): </a:t>
            </a:r>
            <a:br>
              <a:rPr lang="en-US" b="1" dirty="0">
                <a:solidFill>
                  <a:schemeClr val="tx1"/>
                </a:solidFill>
              </a:rPr>
            </a:br>
            <a:r>
              <a:rPr lang="en-US" b="1" dirty="0">
                <a:solidFill>
                  <a:srgbClr val="FFFF00"/>
                </a:solidFill>
              </a:rPr>
              <a:t>Five Observations</a:t>
            </a:r>
          </a:p>
        </p:txBody>
      </p:sp>
      <p:sp>
        <p:nvSpPr>
          <p:cNvPr id="4" name="TextBox 3">
            <a:extLst>
              <a:ext uri="{FF2B5EF4-FFF2-40B4-BE49-F238E27FC236}">
                <a16:creationId xmlns:a16="http://schemas.microsoft.com/office/drawing/2014/main" id="{5924BCBD-0576-4241-BB06-779BFB748575}"/>
              </a:ext>
            </a:extLst>
          </p:cNvPr>
          <p:cNvSpPr txBox="1"/>
          <p:nvPr/>
        </p:nvSpPr>
        <p:spPr>
          <a:xfrm>
            <a:off x="228600" y="1111220"/>
            <a:ext cx="11860823" cy="4236288"/>
          </a:xfrm>
          <a:prstGeom prst="rect">
            <a:avLst/>
          </a:prstGeom>
          <a:noFill/>
        </p:spPr>
        <p:txBody>
          <a:bodyPr wrap="square" rtlCol="0">
            <a:spAutoFit/>
          </a:bodyPr>
          <a:lstStyle/>
          <a:p>
            <a:pPr marL="1371600" lvl="2" indent="-457200">
              <a:lnSpc>
                <a:spcPct val="107000"/>
              </a:lnSpc>
              <a:buFont typeface="+mj-lt"/>
              <a:buAutoNum type="alphaLcParenR"/>
              <a:defRPr/>
            </a:pPr>
            <a:endPar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3" name="TextBox 2">
            <a:extLst>
              <a:ext uri="{FF2B5EF4-FFF2-40B4-BE49-F238E27FC236}">
                <a16:creationId xmlns:a16="http://schemas.microsoft.com/office/drawing/2014/main" id="{884CE7E8-C9D2-8901-5521-5960CBE35A86}"/>
              </a:ext>
            </a:extLst>
          </p:cNvPr>
          <p:cNvSpPr txBox="1"/>
          <p:nvPr/>
        </p:nvSpPr>
        <p:spPr>
          <a:xfrm>
            <a:off x="0" y="6441463"/>
            <a:ext cx="12085982" cy="276999"/>
          </a:xfrm>
          <a:prstGeom prst="rect">
            <a:avLst/>
          </a:prstGeom>
          <a:noFill/>
        </p:spPr>
        <p:txBody>
          <a:bodyPr wrap="square">
            <a:spAutoFit/>
          </a:bodyPr>
          <a:lstStyle/>
          <a:p>
            <a:pPr algn="r"/>
            <a:r>
              <a:rPr lang="en-US" sz="1200" dirty="0"/>
              <a:t>Outline adapted from R. Caldwell, “</a:t>
            </a:r>
            <a:r>
              <a:rPr lang="en-US" sz="1200" i="1" dirty="0"/>
              <a:t>A Window Into the Work</a:t>
            </a:r>
            <a:r>
              <a:rPr lang="en-US" sz="1200" dirty="0"/>
              <a:t>,” 2019.  </a:t>
            </a:r>
          </a:p>
        </p:txBody>
      </p:sp>
    </p:spTree>
    <p:extLst>
      <p:ext uri="{BB962C8B-B14F-4D97-AF65-F5344CB8AC3E}">
        <p14:creationId xmlns:p14="http://schemas.microsoft.com/office/powerpoint/2010/main" val="3762264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EF1702-164E-A419-0186-B59DA15152EF}"/>
              </a:ext>
            </a:extLst>
          </p:cNvPr>
          <p:cNvPicPr>
            <a:picLocks noChangeAspect="1"/>
          </p:cNvPicPr>
          <p:nvPr/>
        </p:nvPicPr>
        <p:blipFill rotWithShape="1">
          <a:blip r:embed="rId2"/>
          <a:srcRect l="15230"/>
          <a:stretch/>
        </p:blipFill>
        <p:spPr>
          <a:xfrm>
            <a:off x="7666074" y="-7556"/>
            <a:ext cx="4525926" cy="6885425"/>
          </a:xfrm>
          <a:prstGeom prst="rect">
            <a:avLst/>
          </a:prstGeom>
        </p:spPr>
      </p:pic>
      <p:sp>
        <p:nvSpPr>
          <p:cNvPr id="11" name="Rectangle 10">
            <a:extLst>
              <a:ext uri="{FF2B5EF4-FFF2-40B4-BE49-F238E27FC236}">
                <a16:creationId xmlns:a16="http://schemas.microsoft.com/office/drawing/2014/main" id="{2244DC8E-B471-9D56-E8CB-AEC32B38C0D3}"/>
              </a:ext>
            </a:extLst>
          </p:cNvPr>
          <p:cNvSpPr/>
          <p:nvPr/>
        </p:nvSpPr>
        <p:spPr>
          <a:xfrm>
            <a:off x="0" y="-7556"/>
            <a:ext cx="12192000" cy="6865556"/>
          </a:xfrm>
          <a:prstGeom prst="rect">
            <a:avLst/>
          </a:prstGeom>
          <a:solidFill>
            <a:schemeClr val="bg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924BCBD-0576-4241-BB06-779BFB748575}"/>
              </a:ext>
            </a:extLst>
          </p:cNvPr>
          <p:cNvSpPr txBox="1"/>
          <p:nvPr/>
        </p:nvSpPr>
        <p:spPr>
          <a:xfrm>
            <a:off x="228600" y="1111220"/>
            <a:ext cx="11860823" cy="4236288"/>
          </a:xfrm>
          <a:prstGeom prst="rect">
            <a:avLst/>
          </a:prstGeom>
          <a:noFill/>
        </p:spPr>
        <p:txBody>
          <a:bodyPr wrap="square" rtlCol="0">
            <a:spAutoFit/>
          </a:bodyPr>
          <a:lstStyle/>
          <a:p>
            <a:pPr marL="1371600" lvl="2" indent="-457200">
              <a:lnSpc>
                <a:spcPct val="107000"/>
              </a:lnSpc>
              <a:buFont typeface="+mj-lt"/>
              <a:buAutoNum type="alphaLcParenR"/>
              <a:defRPr/>
            </a:pPr>
            <a:endPar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971550" lvl="1" indent="-514350">
              <a:lnSpc>
                <a:spcPct val="150000"/>
              </a:lnSpc>
              <a:buFont typeface="+mj-lt"/>
              <a:buAutoNum type="arabicPeriod"/>
              <a:defRPr/>
            </a:pP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The blessings of orderly ministry </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3" name="TextBox 2">
            <a:extLst>
              <a:ext uri="{FF2B5EF4-FFF2-40B4-BE49-F238E27FC236}">
                <a16:creationId xmlns:a16="http://schemas.microsoft.com/office/drawing/2014/main" id="{884CE7E8-C9D2-8901-5521-5960CBE35A86}"/>
              </a:ext>
            </a:extLst>
          </p:cNvPr>
          <p:cNvSpPr txBox="1"/>
          <p:nvPr/>
        </p:nvSpPr>
        <p:spPr>
          <a:xfrm>
            <a:off x="0" y="6441463"/>
            <a:ext cx="12085982" cy="276999"/>
          </a:xfrm>
          <a:prstGeom prst="rect">
            <a:avLst/>
          </a:prstGeom>
          <a:noFill/>
        </p:spPr>
        <p:txBody>
          <a:bodyPr wrap="square">
            <a:spAutoFit/>
          </a:bodyPr>
          <a:lstStyle/>
          <a:p>
            <a:pPr algn="r"/>
            <a:r>
              <a:rPr lang="en-US" sz="1200" dirty="0"/>
              <a:t>Outline adapted from R. Caldwell, “</a:t>
            </a:r>
            <a:r>
              <a:rPr lang="en-US" sz="1200" i="1" dirty="0"/>
              <a:t>A Window Into the Work</a:t>
            </a:r>
            <a:r>
              <a:rPr lang="en-US" sz="1200" dirty="0"/>
              <a:t>,” 2019.  </a:t>
            </a:r>
          </a:p>
        </p:txBody>
      </p:sp>
      <p:sp>
        <p:nvSpPr>
          <p:cNvPr id="7" name="Title 1">
            <a:extLst>
              <a:ext uri="{FF2B5EF4-FFF2-40B4-BE49-F238E27FC236}">
                <a16:creationId xmlns:a16="http://schemas.microsoft.com/office/drawing/2014/main" id="{7F0119A9-0C3D-41C9-B543-8A0F67A05FB8}"/>
              </a:ext>
            </a:extLst>
          </p:cNvPr>
          <p:cNvSpPr txBox="1">
            <a:spLocks/>
          </p:cNvSpPr>
          <p:nvPr/>
        </p:nvSpPr>
        <p:spPr>
          <a:xfrm>
            <a:off x="430821" y="164305"/>
            <a:ext cx="11532579" cy="1312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tx1"/>
                </a:solidFill>
              </a:rPr>
              <a:t>Ministry from Paul’s perspective (Titus 3:12-15): </a:t>
            </a:r>
            <a:br>
              <a:rPr lang="en-US" b="1">
                <a:solidFill>
                  <a:schemeClr val="tx1"/>
                </a:solidFill>
              </a:rPr>
            </a:br>
            <a:r>
              <a:rPr lang="en-US" b="1">
                <a:solidFill>
                  <a:srgbClr val="FFFF00"/>
                </a:solidFill>
              </a:rPr>
              <a:t>Five Observations</a:t>
            </a:r>
            <a:endParaRPr lang="en-US" b="1" dirty="0">
              <a:solidFill>
                <a:srgbClr val="FFFF00"/>
              </a:solidFill>
            </a:endParaRPr>
          </a:p>
        </p:txBody>
      </p:sp>
    </p:spTree>
    <p:extLst>
      <p:ext uri="{BB962C8B-B14F-4D97-AF65-F5344CB8AC3E}">
        <p14:creationId xmlns:p14="http://schemas.microsoft.com/office/powerpoint/2010/main" val="3883144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EF1702-164E-A419-0186-B59DA15152EF}"/>
              </a:ext>
            </a:extLst>
          </p:cNvPr>
          <p:cNvPicPr>
            <a:picLocks noChangeAspect="1"/>
          </p:cNvPicPr>
          <p:nvPr/>
        </p:nvPicPr>
        <p:blipFill rotWithShape="1">
          <a:blip r:embed="rId2"/>
          <a:srcRect l="15230"/>
          <a:stretch/>
        </p:blipFill>
        <p:spPr>
          <a:xfrm>
            <a:off x="7666074" y="-7556"/>
            <a:ext cx="4525926" cy="6885425"/>
          </a:xfrm>
          <a:prstGeom prst="rect">
            <a:avLst/>
          </a:prstGeom>
        </p:spPr>
      </p:pic>
      <p:sp>
        <p:nvSpPr>
          <p:cNvPr id="11" name="Rectangle 10">
            <a:extLst>
              <a:ext uri="{FF2B5EF4-FFF2-40B4-BE49-F238E27FC236}">
                <a16:creationId xmlns:a16="http://schemas.microsoft.com/office/drawing/2014/main" id="{2244DC8E-B471-9D56-E8CB-AEC32B38C0D3}"/>
              </a:ext>
            </a:extLst>
          </p:cNvPr>
          <p:cNvSpPr/>
          <p:nvPr/>
        </p:nvSpPr>
        <p:spPr>
          <a:xfrm>
            <a:off x="0" y="-7556"/>
            <a:ext cx="12192000" cy="6865556"/>
          </a:xfrm>
          <a:prstGeom prst="rect">
            <a:avLst/>
          </a:prstGeom>
          <a:solidFill>
            <a:schemeClr val="bg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924BCBD-0576-4241-BB06-779BFB748575}"/>
              </a:ext>
            </a:extLst>
          </p:cNvPr>
          <p:cNvSpPr txBox="1"/>
          <p:nvPr/>
        </p:nvSpPr>
        <p:spPr>
          <a:xfrm>
            <a:off x="228600" y="1111220"/>
            <a:ext cx="11860823" cy="4236288"/>
          </a:xfrm>
          <a:prstGeom prst="rect">
            <a:avLst/>
          </a:prstGeom>
          <a:noFill/>
        </p:spPr>
        <p:txBody>
          <a:bodyPr wrap="square" rtlCol="0">
            <a:spAutoFit/>
          </a:bodyPr>
          <a:lstStyle/>
          <a:p>
            <a:pPr marL="1371600" lvl="2" indent="-457200">
              <a:lnSpc>
                <a:spcPct val="107000"/>
              </a:lnSpc>
              <a:buFont typeface="+mj-lt"/>
              <a:buAutoNum type="alphaLcParenR"/>
              <a:defRPr/>
            </a:pPr>
            <a:endPar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The blessings of orderly ministry </a:t>
            </a:r>
          </a:p>
          <a:p>
            <a:pPr marL="971550" lvl="1" indent="-514350">
              <a:lnSpc>
                <a:spcPct val="150000"/>
              </a:lnSpc>
              <a:buFont typeface="+mj-lt"/>
              <a:buAutoNum type="arabicPeriod"/>
              <a:defRPr/>
            </a:pP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The blessings of shared ministry</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3" name="TextBox 2">
            <a:extLst>
              <a:ext uri="{FF2B5EF4-FFF2-40B4-BE49-F238E27FC236}">
                <a16:creationId xmlns:a16="http://schemas.microsoft.com/office/drawing/2014/main" id="{884CE7E8-C9D2-8901-5521-5960CBE35A86}"/>
              </a:ext>
            </a:extLst>
          </p:cNvPr>
          <p:cNvSpPr txBox="1"/>
          <p:nvPr/>
        </p:nvSpPr>
        <p:spPr>
          <a:xfrm>
            <a:off x="0" y="6441463"/>
            <a:ext cx="12085982" cy="276999"/>
          </a:xfrm>
          <a:prstGeom prst="rect">
            <a:avLst/>
          </a:prstGeom>
          <a:noFill/>
        </p:spPr>
        <p:txBody>
          <a:bodyPr wrap="square">
            <a:spAutoFit/>
          </a:bodyPr>
          <a:lstStyle/>
          <a:p>
            <a:pPr algn="r"/>
            <a:r>
              <a:rPr lang="en-US" sz="1200" dirty="0"/>
              <a:t>Outline adapted from R. Caldwell, “</a:t>
            </a:r>
            <a:r>
              <a:rPr lang="en-US" sz="1200" i="1" dirty="0"/>
              <a:t>A Window Into the Work</a:t>
            </a:r>
            <a:r>
              <a:rPr lang="en-US" sz="1200" dirty="0"/>
              <a:t>,” 2019.  </a:t>
            </a:r>
          </a:p>
        </p:txBody>
      </p:sp>
      <p:sp>
        <p:nvSpPr>
          <p:cNvPr id="7" name="Title 1">
            <a:extLst>
              <a:ext uri="{FF2B5EF4-FFF2-40B4-BE49-F238E27FC236}">
                <a16:creationId xmlns:a16="http://schemas.microsoft.com/office/drawing/2014/main" id="{FB7D5AC7-47E7-EB89-6AC2-1D4BA0EB80A5}"/>
              </a:ext>
            </a:extLst>
          </p:cNvPr>
          <p:cNvSpPr>
            <a:spLocks noGrp="1"/>
          </p:cNvSpPr>
          <p:nvPr>
            <p:ph type="title"/>
          </p:nvPr>
        </p:nvSpPr>
        <p:spPr>
          <a:xfrm>
            <a:off x="430821" y="164305"/>
            <a:ext cx="11532579" cy="1312480"/>
          </a:xfrm>
        </p:spPr>
        <p:txBody>
          <a:bodyPr>
            <a:noAutofit/>
          </a:bodyPr>
          <a:lstStyle/>
          <a:p>
            <a:r>
              <a:rPr lang="en-US" b="1" dirty="0">
                <a:solidFill>
                  <a:schemeClr val="tx1"/>
                </a:solidFill>
              </a:rPr>
              <a:t>Ministry from Paul’s perspective (Titus 3:12-15): </a:t>
            </a:r>
            <a:br>
              <a:rPr lang="en-US" b="1" dirty="0">
                <a:solidFill>
                  <a:schemeClr val="tx1"/>
                </a:solidFill>
              </a:rPr>
            </a:br>
            <a:r>
              <a:rPr lang="en-US" b="1" dirty="0">
                <a:solidFill>
                  <a:srgbClr val="FFFF00"/>
                </a:solidFill>
              </a:rPr>
              <a:t>Five Observations</a:t>
            </a:r>
          </a:p>
        </p:txBody>
      </p:sp>
    </p:spTree>
    <p:extLst>
      <p:ext uri="{BB962C8B-B14F-4D97-AF65-F5344CB8AC3E}">
        <p14:creationId xmlns:p14="http://schemas.microsoft.com/office/powerpoint/2010/main" val="96966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12192000" cy="6857999"/>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29308" y="0"/>
            <a:ext cx="12162692"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altLang="en-US" sz="3200" b="1" kern="0" dirty="0">
                <a:solidFill>
                  <a:srgbClr val="FFFF00"/>
                </a:solidFill>
              </a:rPr>
              <a:t>1 Corinthians 16:15-17</a:t>
            </a:r>
          </a:p>
        </p:txBody>
      </p:sp>
      <p:sp>
        <p:nvSpPr>
          <p:cNvPr id="5" name="TextBox 4">
            <a:extLst>
              <a:ext uri="{FF2B5EF4-FFF2-40B4-BE49-F238E27FC236}">
                <a16:creationId xmlns:a16="http://schemas.microsoft.com/office/drawing/2014/main" id="{29B88E33-22BF-4F2C-957E-3785F36FACB4}"/>
              </a:ext>
            </a:extLst>
          </p:cNvPr>
          <p:cNvSpPr txBox="1"/>
          <p:nvPr/>
        </p:nvSpPr>
        <p:spPr>
          <a:xfrm>
            <a:off x="782515" y="1033030"/>
            <a:ext cx="10621108" cy="4247317"/>
          </a:xfrm>
          <a:prstGeom prst="rect">
            <a:avLst/>
          </a:prstGeom>
          <a:noFill/>
        </p:spPr>
        <p:txBody>
          <a:bodyPr wrap="square" rtlCol="0">
            <a:spAutoFit/>
          </a:bodyPr>
          <a:lstStyle/>
          <a:p>
            <a:r>
              <a:rPr lang="en-US" sz="3000" dirty="0">
                <a:solidFill>
                  <a:srgbClr val="FFFF00"/>
                </a:solidFill>
              </a:rPr>
              <a:t>Now I urge you, brethren </a:t>
            </a:r>
            <a:r>
              <a:rPr lang="en-US" sz="3000" dirty="0"/>
              <a:t>(you know the household of Stephanas, that they were the first fruits of Achaia, and that they have devoted themselves for ministry to the saints), </a:t>
            </a:r>
            <a:r>
              <a:rPr lang="en-US" sz="3000" dirty="0">
                <a:solidFill>
                  <a:srgbClr val="FFFF00"/>
                </a:solidFill>
              </a:rPr>
              <a:t>that you also be in subjection to such men and to everyone who helps in the work and labors</a:t>
            </a:r>
            <a:r>
              <a:rPr lang="en-US" sz="3000" dirty="0"/>
              <a:t>. I rejoice over the coming of Stephanas and </a:t>
            </a:r>
            <a:r>
              <a:rPr lang="en-US" sz="3000" dirty="0" err="1"/>
              <a:t>Fortunatus</a:t>
            </a:r>
            <a:r>
              <a:rPr lang="en-US" sz="3000" dirty="0"/>
              <a:t> and </a:t>
            </a:r>
            <a:r>
              <a:rPr lang="en-US" sz="3000" dirty="0" err="1"/>
              <a:t>Achaicus</a:t>
            </a:r>
            <a:r>
              <a:rPr lang="en-US" sz="3000" dirty="0"/>
              <a:t>, </a:t>
            </a:r>
            <a:r>
              <a:rPr lang="en-US" sz="3000" dirty="0">
                <a:solidFill>
                  <a:srgbClr val="FFFF00"/>
                </a:solidFill>
              </a:rPr>
              <a:t>because they have supplied what was lacking on your part. For they have refreshed my spirit and yours.</a:t>
            </a:r>
            <a:r>
              <a:rPr lang="en-US" sz="3000" dirty="0"/>
              <a:t> Therefore acknowledge such men.</a:t>
            </a:r>
          </a:p>
        </p:txBody>
      </p:sp>
    </p:spTree>
    <p:extLst>
      <p:ext uri="{BB962C8B-B14F-4D97-AF65-F5344CB8AC3E}">
        <p14:creationId xmlns:p14="http://schemas.microsoft.com/office/powerpoint/2010/main" val="4127285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12192000" cy="6857999"/>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29308" y="0"/>
            <a:ext cx="12162692"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altLang="en-US" sz="3200" b="1" kern="0" dirty="0">
                <a:solidFill>
                  <a:srgbClr val="FFFF00"/>
                </a:solidFill>
              </a:rPr>
              <a:t>1 Corinthians 3:6-9 cont.</a:t>
            </a:r>
          </a:p>
        </p:txBody>
      </p:sp>
      <p:sp>
        <p:nvSpPr>
          <p:cNvPr id="5" name="TextBox 4">
            <a:extLst>
              <a:ext uri="{FF2B5EF4-FFF2-40B4-BE49-F238E27FC236}">
                <a16:creationId xmlns:a16="http://schemas.microsoft.com/office/drawing/2014/main" id="{29B88E33-22BF-4F2C-957E-3785F36FACB4}"/>
              </a:ext>
            </a:extLst>
          </p:cNvPr>
          <p:cNvSpPr txBox="1"/>
          <p:nvPr/>
        </p:nvSpPr>
        <p:spPr>
          <a:xfrm>
            <a:off x="782515" y="1033030"/>
            <a:ext cx="10621108" cy="3323987"/>
          </a:xfrm>
          <a:prstGeom prst="rect">
            <a:avLst/>
          </a:prstGeom>
          <a:noFill/>
        </p:spPr>
        <p:txBody>
          <a:bodyPr wrap="square" rtlCol="0">
            <a:spAutoFit/>
          </a:bodyPr>
          <a:lstStyle/>
          <a:p>
            <a:r>
              <a:rPr lang="en-US" sz="3000" dirty="0">
                <a:solidFill>
                  <a:schemeClr val="tx2"/>
                </a:solidFill>
              </a:rPr>
              <a:t>I planted, Apollos watered, but God was causing the growth. So then neither the one who plants nor the one who waters is anything, but God who causes the growth. </a:t>
            </a:r>
            <a:r>
              <a:rPr lang="en-US" sz="3000" dirty="0">
                <a:solidFill>
                  <a:srgbClr val="FFFF00"/>
                </a:solidFill>
              </a:rPr>
              <a:t>Now he who plants and he who waters are one; but each will receive his own reward according to his own labor.</a:t>
            </a:r>
            <a:r>
              <a:rPr lang="en-US" sz="3000" dirty="0">
                <a:solidFill>
                  <a:schemeClr val="tx2"/>
                </a:solidFill>
              </a:rPr>
              <a:t> </a:t>
            </a:r>
            <a:r>
              <a:rPr lang="en-US" sz="3000" dirty="0">
                <a:solidFill>
                  <a:srgbClr val="FFFF00"/>
                </a:solidFill>
              </a:rPr>
              <a:t>For we are God’s fellow workers</a:t>
            </a:r>
            <a:r>
              <a:rPr lang="en-US" sz="3000" dirty="0">
                <a:solidFill>
                  <a:schemeClr val="tx2"/>
                </a:solidFill>
              </a:rPr>
              <a:t>; you are God’s field, God’s building.</a:t>
            </a:r>
          </a:p>
        </p:txBody>
      </p:sp>
    </p:spTree>
    <p:extLst>
      <p:ext uri="{BB962C8B-B14F-4D97-AF65-F5344CB8AC3E}">
        <p14:creationId xmlns:p14="http://schemas.microsoft.com/office/powerpoint/2010/main" val="1216039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12192000" cy="6857999"/>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29308" y="0"/>
            <a:ext cx="12162692"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altLang="en-US" sz="3200" b="1" kern="0" dirty="0">
                <a:solidFill>
                  <a:srgbClr val="FFFF00"/>
                </a:solidFill>
              </a:rPr>
              <a:t>1 Corinthians 3:10-11 cont.</a:t>
            </a:r>
          </a:p>
        </p:txBody>
      </p:sp>
      <p:sp>
        <p:nvSpPr>
          <p:cNvPr id="5" name="TextBox 4">
            <a:extLst>
              <a:ext uri="{FF2B5EF4-FFF2-40B4-BE49-F238E27FC236}">
                <a16:creationId xmlns:a16="http://schemas.microsoft.com/office/drawing/2014/main" id="{29B88E33-22BF-4F2C-957E-3785F36FACB4}"/>
              </a:ext>
            </a:extLst>
          </p:cNvPr>
          <p:cNvSpPr txBox="1"/>
          <p:nvPr/>
        </p:nvSpPr>
        <p:spPr>
          <a:xfrm>
            <a:off x="782515" y="1033030"/>
            <a:ext cx="10621108" cy="2400657"/>
          </a:xfrm>
          <a:prstGeom prst="rect">
            <a:avLst/>
          </a:prstGeom>
          <a:noFill/>
        </p:spPr>
        <p:txBody>
          <a:bodyPr wrap="square" rtlCol="0">
            <a:spAutoFit/>
          </a:bodyPr>
          <a:lstStyle/>
          <a:p>
            <a:r>
              <a:rPr lang="en-US" sz="3000" dirty="0">
                <a:solidFill>
                  <a:schemeClr val="tx2"/>
                </a:solidFill>
              </a:rPr>
              <a:t>According to the grace of God which was given to me, like a wise master builder I laid a foundation, </a:t>
            </a:r>
            <a:r>
              <a:rPr lang="en-US" sz="3000" dirty="0">
                <a:solidFill>
                  <a:srgbClr val="FFFF00"/>
                </a:solidFill>
              </a:rPr>
              <a:t>and another is building on it. But each man must be careful how he builds on it</a:t>
            </a:r>
            <a:r>
              <a:rPr lang="en-US" sz="3000" dirty="0">
                <a:solidFill>
                  <a:schemeClr val="tx2"/>
                </a:solidFill>
              </a:rPr>
              <a:t>. For no man can lay a foundation other than the one which is laid, which is Jesus Christ.</a:t>
            </a:r>
          </a:p>
        </p:txBody>
      </p:sp>
    </p:spTree>
    <p:extLst>
      <p:ext uri="{BB962C8B-B14F-4D97-AF65-F5344CB8AC3E}">
        <p14:creationId xmlns:p14="http://schemas.microsoft.com/office/powerpoint/2010/main" val="3262202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12192000" cy="6857999"/>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29308" y="0"/>
            <a:ext cx="12162692"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altLang="en-US" sz="3200" b="1" kern="0" dirty="0">
                <a:solidFill>
                  <a:srgbClr val="FFFF00"/>
                </a:solidFill>
              </a:rPr>
              <a:t>1 Corinthians 3:12-15 cont.</a:t>
            </a:r>
          </a:p>
        </p:txBody>
      </p:sp>
      <p:sp>
        <p:nvSpPr>
          <p:cNvPr id="5" name="TextBox 4">
            <a:extLst>
              <a:ext uri="{FF2B5EF4-FFF2-40B4-BE49-F238E27FC236}">
                <a16:creationId xmlns:a16="http://schemas.microsoft.com/office/drawing/2014/main" id="{29B88E33-22BF-4F2C-957E-3785F36FACB4}"/>
              </a:ext>
            </a:extLst>
          </p:cNvPr>
          <p:cNvSpPr txBox="1"/>
          <p:nvPr/>
        </p:nvSpPr>
        <p:spPr>
          <a:xfrm>
            <a:off x="782515" y="1033030"/>
            <a:ext cx="10621108" cy="4247317"/>
          </a:xfrm>
          <a:prstGeom prst="rect">
            <a:avLst/>
          </a:prstGeom>
          <a:noFill/>
        </p:spPr>
        <p:txBody>
          <a:bodyPr wrap="square" rtlCol="0">
            <a:spAutoFit/>
          </a:bodyPr>
          <a:lstStyle/>
          <a:p>
            <a:r>
              <a:rPr lang="en-US" sz="3000" dirty="0">
                <a:solidFill>
                  <a:srgbClr val="FFFF00"/>
                </a:solidFill>
              </a:rPr>
              <a:t>Now if any man builds </a:t>
            </a:r>
            <a:r>
              <a:rPr lang="en-US" sz="3000" dirty="0"/>
              <a:t>on the foundation with gold, silver, precious stones, wood, hay, straw,</a:t>
            </a:r>
          </a:p>
          <a:p>
            <a:r>
              <a:rPr lang="en-US" sz="3000" dirty="0">
                <a:solidFill>
                  <a:srgbClr val="FFFF00"/>
                </a:solidFill>
              </a:rPr>
              <a:t>each man’s work </a:t>
            </a:r>
            <a:r>
              <a:rPr lang="en-US" sz="3000" dirty="0">
                <a:solidFill>
                  <a:schemeClr val="tx2"/>
                </a:solidFill>
              </a:rPr>
              <a:t>will become evident; for the day will show it because it is to be revealed with fire, and the fire itself will test the quality of </a:t>
            </a:r>
            <a:r>
              <a:rPr lang="en-US" sz="3000" dirty="0">
                <a:solidFill>
                  <a:srgbClr val="FFFF00"/>
                </a:solidFill>
              </a:rPr>
              <a:t>each man’s work</a:t>
            </a:r>
            <a:r>
              <a:rPr lang="en-US" sz="3000" dirty="0">
                <a:solidFill>
                  <a:schemeClr val="tx2"/>
                </a:solidFill>
              </a:rPr>
              <a:t>. If </a:t>
            </a:r>
            <a:r>
              <a:rPr lang="en-US" sz="3000" dirty="0">
                <a:solidFill>
                  <a:srgbClr val="FFFF00"/>
                </a:solidFill>
              </a:rPr>
              <a:t>any man’s work </a:t>
            </a:r>
            <a:r>
              <a:rPr lang="en-US" sz="3000" dirty="0">
                <a:solidFill>
                  <a:schemeClr val="tx2"/>
                </a:solidFill>
              </a:rPr>
              <a:t>which he has built on it remains, he will receive a reward. </a:t>
            </a:r>
            <a:r>
              <a:rPr lang="en-US" sz="3000" dirty="0">
                <a:solidFill>
                  <a:srgbClr val="FFFF00"/>
                </a:solidFill>
              </a:rPr>
              <a:t>If any man’s work </a:t>
            </a:r>
            <a:r>
              <a:rPr lang="en-US" sz="3000" dirty="0">
                <a:solidFill>
                  <a:schemeClr val="tx2"/>
                </a:solidFill>
              </a:rPr>
              <a:t>is burned up, he will suffer loss; but he himself will be saved, yet so as through fire.</a:t>
            </a:r>
          </a:p>
        </p:txBody>
      </p:sp>
    </p:spTree>
    <p:extLst>
      <p:ext uri="{BB962C8B-B14F-4D97-AF65-F5344CB8AC3E}">
        <p14:creationId xmlns:p14="http://schemas.microsoft.com/office/powerpoint/2010/main" val="534060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12192000" cy="6857999"/>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29308" y="0"/>
            <a:ext cx="12162692"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altLang="en-US" sz="3200" b="1" kern="0" dirty="0">
                <a:solidFill>
                  <a:srgbClr val="FFFF00"/>
                </a:solidFill>
              </a:rPr>
              <a:t>1 Corinthians 16:15-17</a:t>
            </a:r>
          </a:p>
        </p:txBody>
      </p:sp>
      <p:sp>
        <p:nvSpPr>
          <p:cNvPr id="5" name="TextBox 4">
            <a:extLst>
              <a:ext uri="{FF2B5EF4-FFF2-40B4-BE49-F238E27FC236}">
                <a16:creationId xmlns:a16="http://schemas.microsoft.com/office/drawing/2014/main" id="{29B88E33-22BF-4F2C-957E-3785F36FACB4}"/>
              </a:ext>
            </a:extLst>
          </p:cNvPr>
          <p:cNvSpPr txBox="1"/>
          <p:nvPr/>
        </p:nvSpPr>
        <p:spPr>
          <a:xfrm>
            <a:off x="782515" y="1033030"/>
            <a:ext cx="10621108" cy="4247317"/>
          </a:xfrm>
          <a:prstGeom prst="rect">
            <a:avLst/>
          </a:prstGeom>
          <a:noFill/>
        </p:spPr>
        <p:txBody>
          <a:bodyPr wrap="square" rtlCol="0">
            <a:spAutoFit/>
          </a:bodyPr>
          <a:lstStyle/>
          <a:p>
            <a:r>
              <a:rPr lang="en-US" sz="3000" b="1" dirty="0">
                <a:solidFill>
                  <a:srgbClr val="00FF00"/>
                </a:solidFill>
              </a:rPr>
              <a:t>Now I urge you, brethren </a:t>
            </a:r>
            <a:r>
              <a:rPr lang="en-US" sz="3000" dirty="0"/>
              <a:t>(you know the household of Stephanas, that they were the first fruits of Achaia, and that they have devoted themselves for ministry to the saints), </a:t>
            </a:r>
            <a:r>
              <a:rPr lang="en-US" sz="3000" dirty="0">
                <a:solidFill>
                  <a:srgbClr val="FFFF00"/>
                </a:solidFill>
              </a:rPr>
              <a:t>that you also be in subjection to such men and to everyone who helps in the work and labors</a:t>
            </a:r>
            <a:r>
              <a:rPr lang="en-US" sz="3000" dirty="0"/>
              <a:t>. I rejoice over the coming of Stephanas and </a:t>
            </a:r>
            <a:r>
              <a:rPr lang="en-US" sz="3000" dirty="0" err="1"/>
              <a:t>Fortunatus</a:t>
            </a:r>
            <a:r>
              <a:rPr lang="en-US" sz="3000" dirty="0"/>
              <a:t> and </a:t>
            </a:r>
            <a:r>
              <a:rPr lang="en-US" sz="3000" dirty="0" err="1"/>
              <a:t>Achaicus</a:t>
            </a:r>
            <a:r>
              <a:rPr lang="en-US" sz="3000" dirty="0"/>
              <a:t>, </a:t>
            </a:r>
            <a:r>
              <a:rPr lang="en-US" sz="3000" dirty="0">
                <a:solidFill>
                  <a:srgbClr val="FFFF00"/>
                </a:solidFill>
              </a:rPr>
              <a:t>because they have supplied what was lacking on your part. For they have refreshed my spirit and yours.</a:t>
            </a:r>
            <a:r>
              <a:rPr lang="en-US" sz="3000" dirty="0"/>
              <a:t> Therefore acknowledge such men.</a:t>
            </a:r>
          </a:p>
        </p:txBody>
      </p:sp>
    </p:spTree>
    <p:extLst>
      <p:ext uri="{BB962C8B-B14F-4D97-AF65-F5344CB8AC3E}">
        <p14:creationId xmlns:p14="http://schemas.microsoft.com/office/powerpoint/2010/main" val="572277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441.jpg">
            <a:extLst>
              <a:ext uri="{FF2B5EF4-FFF2-40B4-BE49-F238E27FC236}">
                <a16:creationId xmlns:a16="http://schemas.microsoft.com/office/drawing/2014/main" id="{54B38AA7-0FBA-6094-10E5-2C27C53C6415}"/>
              </a:ext>
            </a:extLst>
          </p:cNvPr>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30386"/>
          <a:stretch/>
        </p:blipFill>
        <p:spPr bwMode="auto">
          <a:xfrm>
            <a:off x="533400" y="244548"/>
            <a:ext cx="11343168" cy="592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46D61C26-36CE-404F-A2E9-80FEF8B6B0D2}"/>
              </a:ext>
            </a:extLst>
          </p:cNvPr>
          <p:cNvSpPr txBox="1">
            <a:spLocks/>
          </p:cNvSpPr>
          <p:nvPr/>
        </p:nvSpPr>
        <p:spPr>
          <a:xfrm>
            <a:off x="438694" y="6201760"/>
            <a:ext cx="11532579" cy="1312480"/>
          </a:xfrm>
          <a:prstGeom prst="rect">
            <a:avLst/>
          </a:prstGeom>
        </p:spPr>
        <p:txBody>
          <a:bodyPr>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chemeClr val="tx1"/>
                </a:solidFill>
              </a:rPr>
              <a:t>Andy at the Bema Seat in Corinth</a:t>
            </a:r>
          </a:p>
        </p:txBody>
      </p:sp>
    </p:spTree>
    <p:extLst>
      <p:ext uri="{BB962C8B-B14F-4D97-AF65-F5344CB8AC3E}">
        <p14:creationId xmlns:p14="http://schemas.microsoft.com/office/powerpoint/2010/main" val="2815019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EF1702-164E-A419-0186-B59DA15152EF}"/>
              </a:ext>
            </a:extLst>
          </p:cNvPr>
          <p:cNvPicPr>
            <a:picLocks noChangeAspect="1"/>
          </p:cNvPicPr>
          <p:nvPr/>
        </p:nvPicPr>
        <p:blipFill rotWithShape="1">
          <a:blip r:embed="rId2"/>
          <a:srcRect l="15230"/>
          <a:stretch/>
        </p:blipFill>
        <p:spPr>
          <a:xfrm>
            <a:off x="7666074" y="-7556"/>
            <a:ext cx="4525926" cy="6885425"/>
          </a:xfrm>
          <a:prstGeom prst="rect">
            <a:avLst/>
          </a:prstGeom>
        </p:spPr>
      </p:pic>
      <p:sp>
        <p:nvSpPr>
          <p:cNvPr id="11" name="Rectangle 10">
            <a:extLst>
              <a:ext uri="{FF2B5EF4-FFF2-40B4-BE49-F238E27FC236}">
                <a16:creationId xmlns:a16="http://schemas.microsoft.com/office/drawing/2014/main" id="{2244DC8E-B471-9D56-E8CB-AEC32B38C0D3}"/>
              </a:ext>
            </a:extLst>
          </p:cNvPr>
          <p:cNvSpPr/>
          <p:nvPr/>
        </p:nvSpPr>
        <p:spPr>
          <a:xfrm>
            <a:off x="0" y="-7556"/>
            <a:ext cx="12192000" cy="6865556"/>
          </a:xfrm>
          <a:prstGeom prst="rect">
            <a:avLst/>
          </a:prstGeom>
          <a:solidFill>
            <a:schemeClr val="bg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924BCBD-0576-4241-BB06-779BFB748575}"/>
              </a:ext>
            </a:extLst>
          </p:cNvPr>
          <p:cNvSpPr txBox="1"/>
          <p:nvPr/>
        </p:nvSpPr>
        <p:spPr>
          <a:xfrm>
            <a:off x="228600" y="1111220"/>
            <a:ext cx="11860823" cy="4236288"/>
          </a:xfrm>
          <a:prstGeom prst="rect">
            <a:avLst/>
          </a:prstGeom>
          <a:noFill/>
        </p:spPr>
        <p:txBody>
          <a:bodyPr wrap="square" rtlCol="0">
            <a:spAutoFit/>
          </a:bodyPr>
          <a:lstStyle/>
          <a:p>
            <a:pPr marL="1371600" lvl="2" indent="-457200">
              <a:lnSpc>
                <a:spcPct val="107000"/>
              </a:lnSpc>
              <a:buFont typeface="+mj-lt"/>
              <a:buAutoNum type="alphaLcParenR"/>
              <a:defRPr/>
            </a:pPr>
            <a:endPar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The blessings of orderly ministry </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 The blessings of shared ministry</a:t>
            </a:r>
          </a:p>
          <a:p>
            <a:pPr marL="971550" lvl="1" indent="-514350">
              <a:lnSpc>
                <a:spcPct val="150000"/>
              </a:lnSpc>
              <a:buFont typeface="+mj-lt"/>
              <a:buAutoNum type="arabicPeriod"/>
              <a:defRPr/>
            </a:pP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The blessings of brotherly ministry</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3" name="TextBox 2">
            <a:extLst>
              <a:ext uri="{FF2B5EF4-FFF2-40B4-BE49-F238E27FC236}">
                <a16:creationId xmlns:a16="http://schemas.microsoft.com/office/drawing/2014/main" id="{884CE7E8-C9D2-8901-5521-5960CBE35A86}"/>
              </a:ext>
            </a:extLst>
          </p:cNvPr>
          <p:cNvSpPr txBox="1"/>
          <p:nvPr/>
        </p:nvSpPr>
        <p:spPr>
          <a:xfrm>
            <a:off x="0" y="6441463"/>
            <a:ext cx="12085982" cy="276999"/>
          </a:xfrm>
          <a:prstGeom prst="rect">
            <a:avLst/>
          </a:prstGeom>
          <a:noFill/>
        </p:spPr>
        <p:txBody>
          <a:bodyPr wrap="square">
            <a:spAutoFit/>
          </a:bodyPr>
          <a:lstStyle/>
          <a:p>
            <a:pPr algn="r"/>
            <a:r>
              <a:rPr lang="en-US" sz="1200" dirty="0"/>
              <a:t>Outline adapted from R. Caldwell, “</a:t>
            </a:r>
            <a:r>
              <a:rPr lang="en-US" sz="1200" i="1" dirty="0"/>
              <a:t>A Window Into the Work</a:t>
            </a:r>
            <a:r>
              <a:rPr lang="en-US" sz="1200" dirty="0"/>
              <a:t>,” 2019.  </a:t>
            </a:r>
          </a:p>
        </p:txBody>
      </p:sp>
      <p:sp>
        <p:nvSpPr>
          <p:cNvPr id="7" name="Title 1">
            <a:extLst>
              <a:ext uri="{FF2B5EF4-FFF2-40B4-BE49-F238E27FC236}">
                <a16:creationId xmlns:a16="http://schemas.microsoft.com/office/drawing/2014/main" id="{D1B8A631-B2F7-BC44-E073-A49DA33E4F3B}"/>
              </a:ext>
            </a:extLst>
          </p:cNvPr>
          <p:cNvSpPr>
            <a:spLocks noGrp="1"/>
          </p:cNvSpPr>
          <p:nvPr>
            <p:ph type="title"/>
          </p:nvPr>
        </p:nvSpPr>
        <p:spPr>
          <a:xfrm>
            <a:off x="430821" y="164305"/>
            <a:ext cx="11532579" cy="1312480"/>
          </a:xfrm>
        </p:spPr>
        <p:txBody>
          <a:bodyPr>
            <a:noAutofit/>
          </a:bodyPr>
          <a:lstStyle/>
          <a:p>
            <a:r>
              <a:rPr lang="en-US" b="1" dirty="0">
                <a:solidFill>
                  <a:schemeClr val="tx1"/>
                </a:solidFill>
              </a:rPr>
              <a:t>Ministry from Paul’s perspective (Titus 3:12-15): </a:t>
            </a:r>
            <a:br>
              <a:rPr lang="en-US" b="1" dirty="0">
                <a:solidFill>
                  <a:schemeClr val="tx1"/>
                </a:solidFill>
              </a:rPr>
            </a:br>
            <a:r>
              <a:rPr lang="en-US" b="1" dirty="0">
                <a:solidFill>
                  <a:srgbClr val="FFFF00"/>
                </a:solidFill>
              </a:rPr>
              <a:t>Five Observations</a:t>
            </a:r>
          </a:p>
        </p:txBody>
      </p:sp>
    </p:spTree>
    <p:extLst>
      <p:ext uri="{BB962C8B-B14F-4D97-AF65-F5344CB8AC3E}">
        <p14:creationId xmlns:p14="http://schemas.microsoft.com/office/powerpoint/2010/main" val="3386238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1318512" y="72293"/>
            <a:ext cx="10027582" cy="1312480"/>
          </a:xfrm>
        </p:spPr>
        <p:txBody>
          <a:bodyPr>
            <a:noAutofit/>
          </a:bodyPr>
          <a:lstStyle/>
          <a:p>
            <a:pPr algn="ctr"/>
            <a:r>
              <a:rPr lang="en-US" b="1" u="sng" dirty="0">
                <a:solidFill>
                  <a:schemeClr val="tx1"/>
                </a:solidFill>
              </a:rPr>
              <a:t>b. Addressing Doctrinal Issues (Titus 2:1-3:11)</a:t>
            </a:r>
          </a:p>
        </p:txBody>
      </p:sp>
      <p:sp>
        <p:nvSpPr>
          <p:cNvPr id="4" name="TextBox 3">
            <a:extLst>
              <a:ext uri="{FF2B5EF4-FFF2-40B4-BE49-F238E27FC236}">
                <a16:creationId xmlns:a16="http://schemas.microsoft.com/office/drawing/2014/main" id="{5924BCBD-0576-4241-BB06-779BFB748575}"/>
              </a:ext>
            </a:extLst>
          </p:cNvPr>
          <p:cNvSpPr txBox="1"/>
          <p:nvPr/>
        </p:nvSpPr>
        <p:spPr>
          <a:xfrm>
            <a:off x="2425778" y="1284699"/>
            <a:ext cx="8101958" cy="5865324"/>
          </a:xfrm>
          <a:prstGeom prst="rect">
            <a:avLst/>
          </a:prstGeom>
          <a:noFill/>
        </p:spPr>
        <p:txBody>
          <a:bodyPr wrap="square" rtlCol="0">
            <a:spAutoFit/>
          </a:bodyPr>
          <a:lstStyle/>
          <a:p>
            <a:pPr marL="742950" indent="-742950">
              <a:lnSpc>
                <a:spcPct val="107000"/>
              </a:lnSpc>
              <a:buFontTx/>
              <a:buAutoNum type="arabicParenR" startAt="3"/>
              <a:defRPr/>
            </a:pPr>
            <a:r>
              <a:rPr lang="en-US" sz="3200" b="1" dirty="0">
                <a:latin typeface="Calibri" panose="020F0502020204030204" pitchFamily="34" charset="0"/>
                <a:ea typeface="Calibri" panose="020F0502020204030204" pitchFamily="34" charset="0"/>
                <a:cs typeface="Times New Roman" panose="02020603050405020304" pitchFamily="18" charset="0"/>
              </a:rPr>
              <a:t>Our Responsibilities? </a:t>
            </a:r>
            <a:r>
              <a:rPr lang="en-US" sz="3200" dirty="0">
                <a:latin typeface="Calibri" panose="020F0502020204030204" pitchFamily="34" charset="0"/>
                <a:ea typeface="Calibri" panose="020F0502020204030204" pitchFamily="34" charset="0"/>
                <a:cs typeface="Times New Roman" panose="02020603050405020304" pitchFamily="18" charset="0"/>
              </a:rPr>
              <a:t>(3:1-8)</a:t>
            </a:r>
          </a:p>
          <a:p>
            <a:pPr marL="914400" lvl="1" indent="-457200">
              <a:lnSpc>
                <a:spcPct val="107000"/>
              </a:lnSpc>
              <a:buFont typeface="+mj-lt"/>
              <a:buAutoNum type="alphaLcParenR"/>
              <a:defRPr/>
            </a:pPr>
            <a:r>
              <a:rPr lang="en-US" sz="3200" dirty="0">
                <a:latin typeface="Calibri" panose="020F0502020204030204" pitchFamily="34" charset="0"/>
                <a:ea typeface="Calibri" panose="020F0502020204030204" pitchFamily="34" charset="0"/>
                <a:cs typeface="Times New Roman" panose="02020603050405020304" pitchFamily="18" charset="0"/>
              </a:rPr>
              <a:t>To civil authorities – 3.1</a:t>
            </a:r>
          </a:p>
          <a:p>
            <a:pPr marL="914400" lvl="1" indent="-457200">
              <a:lnSpc>
                <a:spcPct val="107000"/>
              </a:lnSpc>
              <a:buFont typeface="+mj-lt"/>
              <a:buAutoNum type="alphaLcParenR"/>
              <a:defRPr/>
            </a:pPr>
            <a:r>
              <a:rPr lang="en-US" sz="3200" dirty="0">
                <a:latin typeface="Calibri" panose="020F0502020204030204" pitchFamily="34" charset="0"/>
                <a:ea typeface="Calibri" panose="020F0502020204030204" pitchFamily="34" charset="0"/>
                <a:cs typeface="Times New Roman" panose="02020603050405020304" pitchFamily="18" charset="0"/>
              </a:rPr>
              <a:t>To the world in general – 3.2</a:t>
            </a:r>
          </a:p>
          <a:p>
            <a:pPr marL="914400" lvl="1" indent="-457200">
              <a:lnSpc>
                <a:spcPct val="107000"/>
              </a:lnSpc>
              <a:buFont typeface="+mj-lt"/>
              <a:buAutoNum type="alphaLcParenR"/>
              <a:defRPr/>
            </a:pPr>
            <a:r>
              <a:rPr lang="en-US" sz="3200" dirty="0">
                <a:latin typeface="Calibri" panose="020F0502020204030204" pitchFamily="34" charset="0"/>
                <a:ea typeface="Calibri" panose="020F0502020204030204" pitchFamily="34" charset="0"/>
                <a:cs typeface="Times New Roman" panose="02020603050405020304" pitchFamily="18" charset="0"/>
              </a:rPr>
              <a:t>Reasons for our behavior – 3.3-8</a:t>
            </a:r>
          </a:p>
          <a:p>
            <a:pPr marL="914400" lvl="1" indent="-457200">
              <a:lnSpc>
                <a:spcPct val="107000"/>
              </a:lnSpc>
              <a:buFont typeface="+mj-lt"/>
              <a:buAutoNum type="alphaLcParenR"/>
              <a:defRPr/>
            </a:pP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Handling false teachers – 3.9-11</a:t>
            </a:r>
          </a:p>
          <a:p>
            <a:pPr marL="1371600" lvl="2" indent="-457200">
              <a:lnSpc>
                <a:spcPct val="107000"/>
              </a:lnSpc>
              <a:buFont typeface="+mj-lt"/>
              <a:buAutoNum type="alphaLcParenR"/>
              <a:defRPr/>
            </a:pP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False teacher described (3.9)</a:t>
            </a:r>
          </a:p>
          <a:p>
            <a:pPr marL="1371600" lvl="2" indent="-457200">
              <a:lnSpc>
                <a:spcPct val="107000"/>
              </a:lnSpc>
              <a:buFont typeface="+mj-lt"/>
              <a:buAutoNum type="alphaLcParenR"/>
              <a:defRPr/>
            </a:pP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Prescription for handling False teachers (3.10-11)</a:t>
            </a:r>
          </a:p>
          <a:p>
            <a:pPr marL="742950" indent="-742950">
              <a:lnSpc>
                <a:spcPct val="107000"/>
              </a:lnSpc>
              <a:buFontTx/>
              <a:buAutoNum type="arabicParenR" startAt="3"/>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Conclusion/Benediction – 3:12-15</a:t>
            </a:r>
          </a:p>
          <a:p>
            <a:pPr marL="1371600" lvl="2" indent="-457200">
              <a:lnSpc>
                <a:spcPct val="107000"/>
              </a:lnSpc>
              <a:buFont typeface="+mj-lt"/>
              <a:buAutoNum type="alphaLcParenR"/>
              <a:defRPr/>
            </a:pPr>
            <a:endPar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914400" lvl="1" indent="-457200">
              <a:lnSpc>
                <a:spcPct val="107000"/>
              </a:lnSpc>
              <a:buFont typeface="+mj-lt"/>
              <a:buAutoNum type="alphaLcParenR"/>
              <a:defRPr/>
            </a:pPr>
            <a:endPar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B01CE59-32D8-44A7-A5F4-E587E7D16E3A}"/>
              </a:ext>
            </a:extLst>
          </p:cNvPr>
          <p:cNvSpPr txBox="1"/>
          <p:nvPr/>
        </p:nvSpPr>
        <p:spPr>
          <a:xfrm>
            <a:off x="1996606" y="6571515"/>
            <a:ext cx="8671395" cy="307777"/>
          </a:xfrm>
          <a:prstGeom prst="rect">
            <a:avLst/>
          </a:prstGeom>
          <a:noFill/>
        </p:spPr>
        <p:txBody>
          <a:bodyPr wrap="square" rtlCol="0">
            <a:spAutoFit/>
          </a:bodyPr>
          <a:lstStyle/>
          <a:p>
            <a:pPr>
              <a:defRPr/>
            </a:pPr>
            <a:r>
              <a:rPr lang="en-US" sz="1400" dirty="0">
                <a:solidFill>
                  <a:prstClr val="white"/>
                </a:solidFill>
                <a:latin typeface="Century Gothic" panose="020B0502020202020204"/>
              </a:rPr>
              <a:t>Outline adapted from </a:t>
            </a:r>
            <a:r>
              <a:rPr lang="en-US" sz="1400" i="1" dirty="0">
                <a:solidFill>
                  <a:prstClr val="white"/>
                </a:solidFill>
                <a:latin typeface="Century Gothic" panose="020B0502020202020204"/>
              </a:rPr>
              <a:t>Titus Argument</a:t>
            </a:r>
            <a:r>
              <a:rPr lang="en-US" sz="1400" dirty="0">
                <a:solidFill>
                  <a:prstClr val="white"/>
                </a:solidFill>
                <a:latin typeface="Century Gothic" panose="020B0502020202020204"/>
              </a:rPr>
              <a:t>, Article by Andy Woods, 2007.</a:t>
            </a:r>
          </a:p>
        </p:txBody>
      </p:sp>
    </p:spTree>
    <p:extLst>
      <p:ext uri="{BB962C8B-B14F-4D97-AF65-F5344CB8AC3E}">
        <p14:creationId xmlns:p14="http://schemas.microsoft.com/office/powerpoint/2010/main" val="293858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85BF5F-A76D-6C70-FD9C-BB8AFDDBAEDB}"/>
              </a:ext>
            </a:extLst>
          </p:cNvPr>
          <p:cNvPicPr>
            <a:picLocks noChangeAspect="1"/>
          </p:cNvPicPr>
          <p:nvPr/>
        </p:nvPicPr>
        <p:blipFill>
          <a:blip r:embed="rId2"/>
          <a:stretch>
            <a:fillRect/>
          </a:stretch>
        </p:blipFill>
        <p:spPr>
          <a:xfrm>
            <a:off x="0" y="0"/>
            <a:ext cx="12192000" cy="6858000"/>
          </a:xfrm>
          <a:prstGeom prst="rect">
            <a:avLst/>
          </a:prstGeom>
        </p:spPr>
      </p:pic>
      <p:sp>
        <p:nvSpPr>
          <p:cNvPr id="8" name="Oval 7">
            <a:extLst>
              <a:ext uri="{FF2B5EF4-FFF2-40B4-BE49-F238E27FC236}">
                <a16:creationId xmlns:a16="http://schemas.microsoft.com/office/drawing/2014/main" id="{7BCC2FF0-FB76-D9E2-5861-358581FC366E}"/>
              </a:ext>
            </a:extLst>
          </p:cNvPr>
          <p:cNvSpPr/>
          <p:nvPr/>
        </p:nvSpPr>
        <p:spPr>
          <a:xfrm>
            <a:off x="5133754" y="5068459"/>
            <a:ext cx="3434316" cy="1456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266D7F-2D1E-8CCA-14C2-EA9A884B65D9}"/>
              </a:ext>
            </a:extLst>
          </p:cNvPr>
          <p:cNvSpPr/>
          <p:nvPr/>
        </p:nvSpPr>
        <p:spPr>
          <a:xfrm>
            <a:off x="2446240" y="1113004"/>
            <a:ext cx="850876" cy="825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47FC71-B375-1FF9-7110-8F849A0634B1}"/>
              </a:ext>
            </a:extLst>
          </p:cNvPr>
          <p:cNvSpPr/>
          <p:nvPr/>
        </p:nvSpPr>
        <p:spPr>
          <a:xfrm>
            <a:off x="2716824" y="1437812"/>
            <a:ext cx="87923" cy="87923"/>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BE70BCA-2C74-082C-6EC3-80F2D0EE236C}"/>
              </a:ext>
            </a:extLst>
          </p:cNvPr>
          <p:cNvSpPr/>
          <p:nvPr/>
        </p:nvSpPr>
        <p:spPr>
          <a:xfrm>
            <a:off x="6975231" y="5752827"/>
            <a:ext cx="87923" cy="87923"/>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5987248-254D-3472-CD22-58B297E5DBC6}"/>
              </a:ext>
            </a:extLst>
          </p:cNvPr>
          <p:cNvSpPr txBox="1"/>
          <p:nvPr/>
        </p:nvSpPr>
        <p:spPr>
          <a:xfrm>
            <a:off x="2804747" y="1297107"/>
            <a:ext cx="1336430" cy="369332"/>
          </a:xfrm>
          <a:prstGeom prst="rect">
            <a:avLst/>
          </a:prstGeom>
          <a:noFill/>
        </p:spPr>
        <p:txBody>
          <a:bodyPr wrap="square" rtlCol="0">
            <a:spAutoFit/>
          </a:bodyPr>
          <a:lstStyle/>
          <a:p>
            <a:r>
              <a:rPr lang="en-US" b="1" dirty="0" err="1">
                <a:solidFill>
                  <a:schemeClr val="bg1"/>
                </a:solidFill>
              </a:rPr>
              <a:t>Nicopolis</a:t>
            </a:r>
            <a:endParaRPr lang="en-US" b="1" dirty="0">
              <a:solidFill>
                <a:schemeClr val="bg1"/>
              </a:solidFill>
            </a:endParaRPr>
          </a:p>
        </p:txBody>
      </p:sp>
      <p:sp>
        <p:nvSpPr>
          <p:cNvPr id="13" name="TextBox 12">
            <a:extLst>
              <a:ext uri="{FF2B5EF4-FFF2-40B4-BE49-F238E27FC236}">
                <a16:creationId xmlns:a16="http://schemas.microsoft.com/office/drawing/2014/main" id="{B3D326F0-57D0-F8C6-130E-39479A2374BF}"/>
              </a:ext>
            </a:extLst>
          </p:cNvPr>
          <p:cNvSpPr txBox="1"/>
          <p:nvPr/>
        </p:nvSpPr>
        <p:spPr>
          <a:xfrm>
            <a:off x="7147397" y="5656084"/>
            <a:ext cx="1336430" cy="369332"/>
          </a:xfrm>
          <a:prstGeom prst="rect">
            <a:avLst/>
          </a:prstGeom>
          <a:noFill/>
        </p:spPr>
        <p:txBody>
          <a:bodyPr wrap="square" rtlCol="0">
            <a:spAutoFit/>
          </a:bodyPr>
          <a:lstStyle/>
          <a:p>
            <a:r>
              <a:rPr lang="en-US" b="1" dirty="0">
                <a:solidFill>
                  <a:schemeClr val="bg1"/>
                </a:solidFill>
              </a:rPr>
              <a:t>Crete</a:t>
            </a:r>
          </a:p>
        </p:txBody>
      </p:sp>
      <p:sp>
        <p:nvSpPr>
          <p:cNvPr id="4" name="Oval 3">
            <a:extLst>
              <a:ext uri="{FF2B5EF4-FFF2-40B4-BE49-F238E27FC236}">
                <a16:creationId xmlns:a16="http://schemas.microsoft.com/office/drawing/2014/main" id="{54AE659C-0197-286E-C6C3-95E8B89EA657}"/>
              </a:ext>
            </a:extLst>
          </p:cNvPr>
          <p:cNvSpPr/>
          <p:nvPr/>
        </p:nvSpPr>
        <p:spPr>
          <a:xfrm>
            <a:off x="4812324" y="2759589"/>
            <a:ext cx="87923" cy="87923"/>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1E9CAC8-1181-7396-9B3B-5973C2D8DB7F}"/>
              </a:ext>
            </a:extLst>
          </p:cNvPr>
          <p:cNvSpPr txBox="1"/>
          <p:nvPr/>
        </p:nvSpPr>
        <p:spPr>
          <a:xfrm>
            <a:off x="4900247" y="2618884"/>
            <a:ext cx="1336430" cy="369332"/>
          </a:xfrm>
          <a:prstGeom prst="rect">
            <a:avLst/>
          </a:prstGeom>
          <a:noFill/>
        </p:spPr>
        <p:txBody>
          <a:bodyPr wrap="square" rtlCol="0">
            <a:spAutoFit/>
          </a:bodyPr>
          <a:lstStyle/>
          <a:p>
            <a:r>
              <a:rPr lang="en-US" dirty="0">
                <a:solidFill>
                  <a:schemeClr val="accent1">
                    <a:lumMod val="75000"/>
                  </a:schemeClr>
                </a:solidFill>
              </a:rPr>
              <a:t>Corinth</a:t>
            </a:r>
          </a:p>
        </p:txBody>
      </p:sp>
      <p:sp>
        <p:nvSpPr>
          <p:cNvPr id="6" name="TextBox 5">
            <a:extLst>
              <a:ext uri="{FF2B5EF4-FFF2-40B4-BE49-F238E27FC236}">
                <a16:creationId xmlns:a16="http://schemas.microsoft.com/office/drawing/2014/main" id="{4BD23D2A-E54E-C897-8EBC-BE22A31F6529}"/>
              </a:ext>
            </a:extLst>
          </p:cNvPr>
          <p:cNvSpPr txBox="1"/>
          <p:nvPr/>
        </p:nvSpPr>
        <p:spPr>
          <a:xfrm>
            <a:off x="3261948" y="1707633"/>
            <a:ext cx="2306514" cy="400110"/>
          </a:xfrm>
          <a:prstGeom prst="rect">
            <a:avLst/>
          </a:prstGeom>
          <a:noFill/>
        </p:spPr>
        <p:txBody>
          <a:bodyPr wrap="square" rtlCol="0">
            <a:spAutoFit/>
          </a:bodyPr>
          <a:lstStyle/>
          <a:p>
            <a:r>
              <a:rPr lang="en-US" sz="2000" b="1" dirty="0">
                <a:solidFill>
                  <a:schemeClr val="accent1">
                    <a:lumMod val="75000"/>
                  </a:schemeClr>
                </a:solidFill>
              </a:rPr>
              <a:t>Greece</a:t>
            </a:r>
          </a:p>
        </p:txBody>
      </p:sp>
      <p:sp>
        <p:nvSpPr>
          <p:cNvPr id="14" name="Oval 13">
            <a:extLst>
              <a:ext uri="{FF2B5EF4-FFF2-40B4-BE49-F238E27FC236}">
                <a16:creationId xmlns:a16="http://schemas.microsoft.com/office/drawing/2014/main" id="{71D06E0D-6FEE-754B-3E52-C83C6671AD2F}"/>
              </a:ext>
            </a:extLst>
          </p:cNvPr>
          <p:cNvSpPr/>
          <p:nvPr/>
        </p:nvSpPr>
        <p:spPr>
          <a:xfrm>
            <a:off x="9343293" y="2715627"/>
            <a:ext cx="87923" cy="87923"/>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6C525C7-DD36-3D64-FD3F-0520390FE26F}"/>
              </a:ext>
            </a:extLst>
          </p:cNvPr>
          <p:cNvSpPr txBox="1"/>
          <p:nvPr/>
        </p:nvSpPr>
        <p:spPr>
          <a:xfrm>
            <a:off x="9475178" y="2574922"/>
            <a:ext cx="1336430" cy="369332"/>
          </a:xfrm>
          <a:prstGeom prst="rect">
            <a:avLst/>
          </a:prstGeom>
          <a:noFill/>
        </p:spPr>
        <p:txBody>
          <a:bodyPr wrap="square" rtlCol="0">
            <a:spAutoFit/>
          </a:bodyPr>
          <a:lstStyle/>
          <a:p>
            <a:r>
              <a:rPr lang="en-US" dirty="0">
                <a:solidFill>
                  <a:schemeClr val="accent1">
                    <a:lumMod val="75000"/>
                  </a:schemeClr>
                </a:solidFill>
              </a:rPr>
              <a:t>Ephesus</a:t>
            </a:r>
          </a:p>
        </p:txBody>
      </p:sp>
    </p:spTree>
    <p:extLst>
      <p:ext uri="{BB962C8B-B14F-4D97-AF65-F5344CB8AC3E}">
        <p14:creationId xmlns:p14="http://schemas.microsoft.com/office/powerpoint/2010/main" val="2009375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E669CC-5613-B1CE-BF99-A3ED10BA9E13}"/>
              </a:ext>
            </a:extLst>
          </p:cNvPr>
          <p:cNvPicPr>
            <a:picLocks noChangeAspect="1"/>
          </p:cNvPicPr>
          <p:nvPr/>
        </p:nvPicPr>
        <p:blipFill>
          <a:blip r:embed="rId3"/>
          <a:stretch>
            <a:fillRect/>
          </a:stretch>
        </p:blipFill>
        <p:spPr>
          <a:xfrm>
            <a:off x="0" y="0"/>
            <a:ext cx="12191999" cy="6858000"/>
          </a:xfrm>
          <a:prstGeom prst="rect">
            <a:avLst/>
          </a:prstGeom>
        </p:spPr>
      </p:pic>
      <p:sp>
        <p:nvSpPr>
          <p:cNvPr id="4" name="Oval 3">
            <a:extLst>
              <a:ext uri="{FF2B5EF4-FFF2-40B4-BE49-F238E27FC236}">
                <a16:creationId xmlns:a16="http://schemas.microsoft.com/office/drawing/2014/main" id="{14FF2EF9-BF0B-2143-8F39-3E64F790A08C}"/>
              </a:ext>
            </a:extLst>
          </p:cNvPr>
          <p:cNvSpPr/>
          <p:nvPr/>
        </p:nvSpPr>
        <p:spPr>
          <a:xfrm>
            <a:off x="4824525" y="2858690"/>
            <a:ext cx="169505" cy="157071"/>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55654F3-9797-F210-6F51-18BAB7062BA0}"/>
              </a:ext>
            </a:extLst>
          </p:cNvPr>
          <p:cNvSpPr txBox="1"/>
          <p:nvPr/>
        </p:nvSpPr>
        <p:spPr>
          <a:xfrm>
            <a:off x="2855658" y="2595549"/>
            <a:ext cx="1821850" cy="523220"/>
          </a:xfrm>
          <a:prstGeom prst="rect">
            <a:avLst/>
          </a:prstGeom>
          <a:noFill/>
        </p:spPr>
        <p:txBody>
          <a:bodyPr wrap="square" rtlCol="0">
            <a:spAutoFit/>
          </a:bodyPr>
          <a:lstStyle/>
          <a:p>
            <a:r>
              <a:rPr lang="en-US" sz="2800" b="1" dirty="0" err="1">
                <a:solidFill>
                  <a:schemeClr val="bg1"/>
                </a:solidFill>
              </a:rPr>
              <a:t>Nicopolis</a:t>
            </a:r>
            <a:endParaRPr lang="en-US" sz="2800" b="1" dirty="0">
              <a:solidFill>
                <a:schemeClr val="bg1"/>
              </a:solidFill>
            </a:endParaRPr>
          </a:p>
        </p:txBody>
      </p:sp>
    </p:spTree>
    <p:extLst>
      <p:ext uri="{BB962C8B-B14F-4D97-AF65-F5344CB8AC3E}">
        <p14:creationId xmlns:p14="http://schemas.microsoft.com/office/powerpoint/2010/main" val="1227129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3" name="Picture 2" descr="A picture containing grass, outdoor">
            <a:extLst>
              <a:ext uri="{FF2B5EF4-FFF2-40B4-BE49-F238E27FC236}">
                <a16:creationId xmlns:a16="http://schemas.microsoft.com/office/drawing/2014/main" id="{28738EAC-D8D5-630F-938D-B29756509ED4}"/>
              </a:ext>
            </a:extLst>
          </p:cNvPr>
          <p:cNvPicPr>
            <a:picLocks noChangeAspect="1"/>
          </p:cNvPicPr>
          <p:nvPr/>
        </p:nvPicPr>
        <p:blipFill rotWithShape="1">
          <a:blip r:embed="rId3"/>
          <a:srcRect/>
          <a:stretch/>
        </p:blipFill>
        <p:spPr>
          <a:xfrm>
            <a:off x="0" y="0"/>
            <a:ext cx="12191999" cy="6858000"/>
          </a:xfrm>
          <a:prstGeom prst="rect">
            <a:avLst/>
          </a:prstGeom>
        </p:spPr>
      </p:pic>
      <p:sp>
        <p:nvSpPr>
          <p:cNvPr id="5" name="TextBox 4">
            <a:extLst>
              <a:ext uri="{FF2B5EF4-FFF2-40B4-BE49-F238E27FC236}">
                <a16:creationId xmlns:a16="http://schemas.microsoft.com/office/drawing/2014/main" id="{A7D83147-8047-34D7-FFBA-075F2351C5F0}"/>
              </a:ext>
            </a:extLst>
          </p:cNvPr>
          <p:cNvSpPr txBox="1"/>
          <p:nvPr/>
        </p:nvSpPr>
        <p:spPr>
          <a:xfrm>
            <a:off x="3771901" y="6488668"/>
            <a:ext cx="8106508" cy="369332"/>
          </a:xfrm>
          <a:prstGeom prst="rect">
            <a:avLst/>
          </a:prstGeom>
          <a:noFill/>
        </p:spPr>
        <p:txBody>
          <a:bodyPr wrap="square">
            <a:spAutoFit/>
          </a:bodyPr>
          <a:lstStyle/>
          <a:p>
            <a:r>
              <a:rPr lang="en-US" dirty="0"/>
              <a:t>https://actianicopolisarchaeopark.gr/en/nikopolis/romaiki-nikopoli/</a:t>
            </a:r>
          </a:p>
        </p:txBody>
      </p:sp>
    </p:spTree>
    <p:extLst>
      <p:ext uri="{BB962C8B-B14F-4D97-AF65-F5344CB8AC3E}">
        <p14:creationId xmlns:p14="http://schemas.microsoft.com/office/powerpoint/2010/main" val="877194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ass, outdoor&#10;&#10;Description automatically generated">
            <a:extLst>
              <a:ext uri="{FF2B5EF4-FFF2-40B4-BE49-F238E27FC236}">
                <a16:creationId xmlns:a16="http://schemas.microsoft.com/office/drawing/2014/main" id="{842707EC-94A6-2C90-EC0F-BF7DD95848F2}"/>
              </a:ext>
            </a:extLst>
          </p:cNvPr>
          <p:cNvPicPr>
            <a:picLocks noChangeAspect="1"/>
          </p:cNvPicPr>
          <p:nvPr/>
        </p:nvPicPr>
        <p:blipFill rotWithShape="1">
          <a:blip r:embed="rId2"/>
          <a:srcRect t="3589" r="-3" b="4697"/>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5" name="Picture 4">
            <a:extLst>
              <a:ext uri="{FF2B5EF4-FFF2-40B4-BE49-F238E27FC236}">
                <a16:creationId xmlns:a16="http://schemas.microsoft.com/office/drawing/2014/main" id="{58D3105F-5BEC-1673-06E1-5F45D08BE30B}"/>
              </a:ext>
            </a:extLst>
          </p:cNvPr>
          <p:cNvPicPr>
            <a:picLocks noChangeAspect="1"/>
          </p:cNvPicPr>
          <p:nvPr/>
        </p:nvPicPr>
        <p:blipFill rotWithShape="1">
          <a:blip r:embed="rId3"/>
          <a:srcRect t="15056" b="28975"/>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6" name="Picture 5">
            <a:extLst>
              <a:ext uri="{FF2B5EF4-FFF2-40B4-BE49-F238E27FC236}">
                <a16:creationId xmlns:a16="http://schemas.microsoft.com/office/drawing/2014/main" id="{51BD52B6-C18C-4EBD-A1D8-726B45B5A411}"/>
              </a:ext>
            </a:extLst>
          </p:cNvPr>
          <p:cNvPicPr>
            <a:picLocks noChangeAspect="1"/>
          </p:cNvPicPr>
          <p:nvPr/>
        </p:nvPicPr>
        <p:blipFill rotWithShape="1">
          <a:blip r:embed="rId4"/>
          <a:srcRect l="23798" r="14661"/>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2116057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ADCF96-CAAA-43E6-9CB9-81F1E75D4E30}"/>
              </a:ext>
            </a:extLst>
          </p:cNvPr>
          <p:cNvPicPr>
            <a:picLocks noChangeAspect="1"/>
          </p:cNvPicPr>
          <p:nvPr/>
        </p:nvPicPr>
        <p:blipFill>
          <a:blip r:embed="rId2"/>
          <a:stretch>
            <a:fillRect/>
          </a:stretch>
        </p:blipFill>
        <p:spPr>
          <a:xfrm>
            <a:off x="9057608" y="1585232"/>
            <a:ext cx="2781236" cy="3953922"/>
          </a:xfrm>
          <a:prstGeom prst="rect">
            <a:avLst/>
          </a:prstGeom>
        </p:spPr>
      </p:pic>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2340264" y="-139700"/>
            <a:ext cx="8327737" cy="1312480"/>
          </a:xfrm>
        </p:spPr>
        <p:txBody>
          <a:bodyPr>
            <a:noAutofit/>
          </a:bodyPr>
          <a:lstStyle/>
          <a:p>
            <a:r>
              <a:rPr lang="en-US" sz="3600" u="sng" dirty="0"/>
              <a:t>Who was the book written to?</a:t>
            </a:r>
          </a:p>
        </p:txBody>
      </p:sp>
      <p:sp>
        <p:nvSpPr>
          <p:cNvPr id="6" name="TextBox 5">
            <a:extLst>
              <a:ext uri="{FF2B5EF4-FFF2-40B4-BE49-F238E27FC236}">
                <a16:creationId xmlns:a16="http://schemas.microsoft.com/office/drawing/2014/main" id="{E2ADB7BB-9553-449A-90CC-DA7F49CB8CFA}"/>
              </a:ext>
            </a:extLst>
          </p:cNvPr>
          <p:cNvSpPr txBox="1"/>
          <p:nvPr/>
        </p:nvSpPr>
        <p:spPr>
          <a:xfrm>
            <a:off x="677008" y="840501"/>
            <a:ext cx="8484577" cy="7294305"/>
          </a:xfrm>
          <a:prstGeom prst="rect">
            <a:avLst/>
          </a:prstGeom>
          <a:noFill/>
        </p:spPr>
        <p:txBody>
          <a:bodyPr wrap="square" rtlCol="0">
            <a:spAutoFit/>
          </a:bodyPr>
          <a:lstStyle/>
          <a:p>
            <a:r>
              <a:rPr lang="en-US" sz="4800" dirty="0">
                <a:solidFill>
                  <a:srgbClr val="FFFF00"/>
                </a:solidFill>
              </a:rPr>
              <a:t>	Titus</a:t>
            </a:r>
          </a:p>
          <a:p>
            <a:pPr marL="971550" lvl="1" indent="-514350">
              <a:buFont typeface="Arial" panose="020B0604020202020204" pitchFamily="34" charset="0"/>
              <a:buChar char="•"/>
            </a:pPr>
            <a:r>
              <a:rPr lang="en-US" sz="2800" dirty="0"/>
              <a:t>A believer in Christ (1:4)</a:t>
            </a:r>
          </a:p>
          <a:p>
            <a:pPr marL="971550" lvl="1" indent="-514350">
              <a:buFont typeface="Arial" panose="020B0604020202020204" pitchFamily="34" charset="0"/>
              <a:buChar char="•"/>
            </a:pPr>
            <a:r>
              <a:rPr lang="en-US" sz="2800" dirty="0"/>
              <a:t>Brother to Paul (2 Cor 2:13)</a:t>
            </a:r>
          </a:p>
          <a:p>
            <a:pPr marL="971550" lvl="1" indent="-514350">
              <a:buFont typeface="Arial" panose="020B0604020202020204" pitchFamily="34" charset="0"/>
              <a:buChar char="•"/>
            </a:pPr>
            <a:r>
              <a:rPr lang="en-US" sz="2800" dirty="0"/>
              <a:t>Reliable (2 Cor 7:6)</a:t>
            </a:r>
          </a:p>
          <a:p>
            <a:pPr marL="971550" lvl="1" indent="-514350">
              <a:buFont typeface="Arial" panose="020B0604020202020204" pitchFamily="34" charset="0"/>
              <a:buChar char="•"/>
            </a:pPr>
            <a:r>
              <a:rPr lang="en-US" sz="2800" dirty="0"/>
              <a:t>Greek Gentile (Gal 2:3)</a:t>
            </a:r>
          </a:p>
          <a:p>
            <a:pPr marL="971550" lvl="1" indent="-514350">
              <a:buFont typeface="Arial" panose="020B0604020202020204" pitchFamily="34" charset="0"/>
              <a:buChar char="•"/>
            </a:pPr>
            <a:r>
              <a:rPr lang="en-US" sz="2800" dirty="0"/>
              <a:t>Test case in the Jerusalem Council of AD 49 (Gal2:1-4; Acts 11:27-30)</a:t>
            </a:r>
          </a:p>
          <a:p>
            <a:pPr marL="971550" lvl="1" indent="-514350">
              <a:buFont typeface="Arial" panose="020B0604020202020204" pitchFamily="34" charset="0"/>
              <a:buChar char="•"/>
            </a:pPr>
            <a:r>
              <a:rPr lang="en-US" sz="2800" dirty="0"/>
              <a:t>Courier for 2 Corinthians letter</a:t>
            </a:r>
          </a:p>
          <a:p>
            <a:pPr marL="971550" lvl="1" indent="-514350">
              <a:buFont typeface="Arial" panose="020B0604020202020204" pitchFamily="34" charset="0"/>
              <a:buChar char="•"/>
            </a:pPr>
            <a:r>
              <a:rPr lang="en-US" sz="2800" dirty="0"/>
              <a:t>Minister to Corinth believers</a:t>
            </a:r>
          </a:p>
          <a:p>
            <a:pPr marL="971550" lvl="1" indent="-514350">
              <a:buFont typeface="Arial" panose="020B0604020202020204" pitchFamily="34" charset="0"/>
              <a:buChar char="•"/>
            </a:pPr>
            <a:r>
              <a:rPr lang="en-US" sz="2800" dirty="0"/>
              <a:t>Loved God’s people (2 Cor 8:16-17)</a:t>
            </a:r>
          </a:p>
          <a:p>
            <a:pPr marL="971550" lvl="1" indent="-514350">
              <a:buFont typeface="Arial" panose="020B0604020202020204" pitchFamily="34" charset="0"/>
              <a:buChar char="•"/>
            </a:pPr>
            <a:r>
              <a:rPr lang="en-US" sz="2800" dirty="0"/>
              <a:t>Joy to Paul (2 Cor 7:13)</a:t>
            </a:r>
          </a:p>
          <a:p>
            <a:pPr marL="971550" lvl="1" indent="-514350">
              <a:buFont typeface="Arial" panose="020B0604020202020204" pitchFamily="34" charset="0"/>
              <a:buChar char="•"/>
            </a:pPr>
            <a:r>
              <a:rPr lang="en-US" sz="2800" dirty="0"/>
              <a:t>Prominent church leader in Crete (Titus 1:5) </a:t>
            </a:r>
          </a:p>
          <a:p>
            <a:pPr marL="971550" lvl="1" indent="-514350">
              <a:buFont typeface="Arial" panose="020B0604020202020204" pitchFamily="34" charset="0"/>
              <a:buChar char="•"/>
            </a:pPr>
            <a:endParaRPr lang="en-US" sz="2800" dirty="0"/>
          </a:p>
          <a:p>
            <a:pPr marL="971550" lvl="1" indent="-5143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3054558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12192000" cy="6857999"/>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29308" y="0"/>
            <a:ext cx="12162692"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altLang="en-US" sz="3200" b="1" kern="0" dirty="0">
                <a:solidFill>
                  <a:srgbClr val="FFFF00"/>
                </a:solidFill>
              </a:rPr>
              <a:t>2 </a:t>
            </a:r>
            <a:r>
              <a:rPr lang="en-US" altLang="en-US" sz="3200" b="1" kern="0" dirty="0" err="1">
                <a:solidFill>
                  <a:srgbClr val="FFFF00"/>
                </a:solidFill>
              </a:rPr>
              <a:t>Corinthains</a:t>
            </a:r>
            <a:r>
              <a:rPr lang="en-US" altLang="en-US" sz="3200" b="1" kern="0" dirty="0">
                <a:solidFill>
                  <a:srgbClr val="FFFF00"/>
                </a:solidFill>
              </a:rPr>
              <a:t> 7:6-7</a:t>
            </a:r>
          </a:p>
        </p:txBody>
      </p:sp>
      <p:sp>
        <p:nvSpPr>
          <p:cNvPr id="5" name="TextBox 4">
            <a:extLst>
              <a:ext uri="{FF2B5EF4-FFF2-40B4-BE49-F238E27FC236}">
                <a16:creationId xmlns:a16="http://schemas.microsoft.com/office/drawing/2014/main" id="{29B88E33-22BF-4F2C-957E-3785F36FACB4}"/>
              </a:ext>
            </a:extLst>
          </p:cNvPr>
          <p:cNvSpPr txBox="1"/>
          <p:nvPr/>
        </p:nvSpPr>
        <p:spPr>
          <a:xfrm>
            <a:off x="785446" y="1270422"/>
            <a:ext cx="10621108" cy="3046988"/>
          </a:xfrm>
          <a:prstGeom prst="rect">
            <a:avLst/>
          </a:prstGeom>
          <a:noFill/>
        </p:spPr>
        <p:txBody>
          <a:bodyPr wrap="square" rtlCol="0">
            <a:spAutoFit/>
          </a:bodyPr>
          <a:lstStyle/>
          <a:p>
            <a:r>
              <a:rPr lang="en-US" sz="3200" dirty="0"/>
              <a:t>But God, who comforts the depressed, comforted us by the coming of Titus; and not only by his coming, but also by the comfort with which he was comforted in you, as he reported to us your longing, your mourning, your zeal for me; so that I rejoiced even more.</a:t>
            </a:r>
          </a:p>
        </p:txBody>
      </p:sp>
    </p:spTree>
    <p:extLst>
      <p:ext uri="{BB962C8B-B14F-4D97-AF65-F5344CB8AC3E}">
        <p14:creationId xmlns:p14="http://schemas.microsoft.com/office/powerpoint/2010/main" val="1277854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2340264"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1996606" y="1443841"/>
            <a:ext cx="8671395" cy="5509200"/>
          </a:xfrm>
          <a:prstGeom prst="rect">
            <a:avLst/>
          </a:prstGeom>
          <a:noFill/>
        </p:spPr>
        <p:txBody>
          <a:bodyPr wrap="square" rtlCol="0">
            <a:spAutoFit/>
          </a:bodyPr>
          <a:lstStyle/>
          <a:p>
            <a:pPr marL="514350" indent="-514350">
              <a:buFont typeface="+mj-lt"/>
              <a:buAutoNum type="arabicPeriod"/>
            </a:pPr>
            <a:r>
              <a:rPr lang="en-US" sz="3200" dirty="0">
                <a:latin typeface="Century Gothic" panose="020B0502020202020204"/>
              </a:rPr>
              <a:t>Who wrote it? - Paul the Apostle</a:t>
            </a:r>
          </a:p>
          <a:p>
            <a:pPr marL="514350" indent="-514350">
              <a:buFont typeface="+mj-lt"/>
              <a:buAutoNum type="arabicPeriod"/>
            </a:pPr>
            <a:endParaRPr lang="en-US" sz="3200" dirty="0">
              <a:latin typeface="Century Gothic" panose="020B0502020202020204"/>
            </a:endParaRPr>
          </a:p>
          <a:p>
            <a:pPr marL="514350" indent="-514350">
              <a:buFont typeface="+mj-lt"/>
              <a:buAutoNum type="arabicPeriod"/>
            </a:pPr>
            <a:r>
              <a:rPr lang="en-US" sz="3200" dirty="0">
                <a:latin typeface="Century Gothic" panose="020B0502020202020204"/>
              </a:rPr>
              <a:t>What do we know about the author? – Greatest missionary, theologian, and contributor of the NT.  </a:t>
            </a:r>
          </a:p>
          <a:p>
            <a:pPr marL="514350" indent="-514350">
              <a:buFont typeface="+mj-lt"/>
              <a:buAutoNum type="arabicPeriod"/>
            </a:pPr>
            <a:endParaRPr lang="en-US" sz="3200" dirty="0">
              <a:latin typeface="Century Gothic" panose="020B0502020202020204"/>
            </a:endParaRPr>
          </a:p>
          <a:p>
            <a:pPr marL="514350" indent="-514350">
              <a:buFont typeface="+mj-lt"/>
              <a:buAutoNum type="arabicPeriod"/>
            </a:pPr>
            <a:r>
              <a:rPr lang="en-US" sz="3200" dirty="0">
                <a:latin typeface="Century Gothic" panose="020B0502020202020204"/>
              </a:rPr>
              <a:t>Who was the book written to? – Titus</a:t>
            </a:r>
          </a:p>
          <a:p>
            <a:pPr marL="514350" indent="-514350">
              <a:buFont typeface="+mj-lt"/>
              <a:buAutoNum type="arabicPeriod"/>
            </a:pPr>
            <a:endParaRPr lang="en-US" sz="3200" dirty="0">
              <a:solidFill>
                <a:srgbClr val="FFFF00"/>
              </a:solidFill>
              <a:latin typeface="Century Gothic" panose="020B0502020202020204"/>
            </a:endParaRPr>
          </a:p>
          <a:p>
            <a:pPr marL="514350" indent="-514350">
              <a:buFontTx/>
              <a:buAutoNum type="arabicPeriod" startAt="4"/>
            </a:pPr>
            <a:r>
              <a:rPr lang="en-US" sz="3200" dirty="0">
                <a:solidFill>
                  <a:srgbClr val="FFFF00"/>
                </a:solidFill>
                <a:latin typeface="Century Gothic" panose="020B0502020202020204"/>
              </a:rPr>
              <a:t>When was the book written? - AD 63-66</a:t>
            </a:r>
          </a:p>
          <a:p>
            <a:pPr marL="514350" indent="-514350">
              <a:buFont typeface="+mj-lt"/>
              <a:buAutoNum type="arabicPeriod"/>
            </a:pPr>
            <a:endParaRPr lang="en-US" sz="3200" dirty="0">
              <a:solidFill>
                <a:srgbClr val="FFFF00"/>
              </a:solidFill>
              <a:latin typeface="Century Gothic" panose="020B0502020202020204"/>
            </a:endParaRPr>
          </a:p>
          <a:p>
            <a:endParaRPr lang="en-US" sz="3200" dirty="0">
              <a:solidFill>
                <a:prstClr val="white"/>
              </a:solidFill>
              <a:latin typeface="Century Gothic" panose="020B0502020202020204"/>
            </a:endParaRPr>
          </a:p>
        </p:txBody>
      </p:sp>
    </p:spTree>
    <p:extLst>
      <p:ext uri="{BB962C8B-B14F-4D97-AF65-F5344CB8AC3E}">
        <p14:creationId xmlns:p14="http://schemas.microsoft.com/office/powerpoint/2010/main" val="135730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89B6496-6329-45CD-B5F4-3D237AA06BFC}"/>
              </a:ext>
            </a:extLst>
          </p:cNvPr>
          <p:cNvGraphicFramePr>
            <a:graphicFrameLocks noGrp="1"/>
          </p:cNvGraphicFramePr>
          <p:nvPr>
            <p:extLst>
              <p:ext uri="{D42A27DB-BD31-4B8C-83A1-F6EECF244321}">
                <p14:modId xmlns:p14="http://schemas.microsoft.com/office/powerpoint/2010/main" val="3362718408"/>
              </p:ext>
            </p:extLst>
          </p:nvPr>
        </p:nvGraphicFramePr>
        <p:xfrm>
          <a:off x="0" y="0"/>
          <a:ext cx="12191999" cy="6229350"/>
        </p:xfrm>
        <a:graphic>
          <a:graphicData uri="http://schemas.openxmlformats.org/drawingml/2006/table">
            <a:tbl>
              <a:tblPr firstRow="1" bandRow="1">
                <a:tableStyleId>{5C22544A-7EE6-4342-B048-85BDC9FD1C3A}</a:tableStyleId>
              </a:tblPr>
              <a:tblGrid>
                <a:gridCol w="5110564">
                  <a:extLst>
                    <a:ext uri="{9D8B030D-6E8A-4147-A177-3AD203B41FA5}">
                      <a16:colId xmlns:a16="http://schemas.microsoft.com/office/drawing/2014/main" val="3469653866"/>
                    </a:ext>
                  </a:extLst>
                </a:gridCol>
                <a:gridCol w="2991182">
                  <a:extLst>
                    <a:ext uri="{9D8B030D-6E8A-4147-A177-3AD203B41FA5}">
                      <a16:colId xmlns:a16="http://schemas.microsoft.com/office/drawing/2014/main" val="3187678064"/>
                    </a:ext>
                  </a:extLst>
                </a:gridCol>
                <a:gridCol w="4090253">
                  <a:extLst>
                    <a:ext uri="{9D8B030D-6E8A-4147-A177-3AD203B41FA5}">
                      <a16:colId xmlns:a16="http://schemas.microsoft.com/office/drawing/2014/main" val="617865369"/>
                    </a:ext>
                  </a:extLst>
                </a:gridCol>
              </a:tblGrid>
              <a:tr h="1023166">
                <a:tc gridSpan="3">
                  <a:txBody>
                    <a:bodyPr/>
                    <a:lstStyle/>
                    <a:p>
                      <a:pPr algn="ctr"/>
                      <a:r>
                        <a:rPr lang="en-US" sz="4400" dirty="0"/>
                        <a:t>Paul’s Journeys</a:t>
                      </a:r>
                    </a:p>
                  </a:txBody>
                  <a:tcPr marL="122085" marR="122085" marT="61042" marB="61042"/>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89733996"/>
                  </a:ext>
                </a:extLst>
              </a:tr>
              <a:tr h="731375">
                <a:tc>
                  <a:txBody>
                    <a:bodyPr/>
                    <a:lstStyle/>
                    <a:p>
                      <a:pPr algn="ctr"/>
                      <a:r>
                        <a:rPr lang="en-US" sz="2400" b="1" dirty="0">
                          <a:solidFill>
                            <a:schemeClr val="accent6">
                              <a:lumMod val="75000"/>
                            </a:schemeClr>
                          </a:solidFill>
                        </a:rPr>
                        <a:t>Journey</a:t>
                      </a:r>
                    </a:p>
                  </a:txBody>
                  <a:tcPr marL="91563" marR="91563" marT="45782" marB="45782"/>
                </a:tc>
                <a:tc>
                  <a:txBody>
                    <a:bodyPr/>
                    <a:lstStyle/>
                    <a:p>
                      <a:pPr algn="ctr"/>
                      <a:r>
                        <a:rPr lang="en-US" sz="2400" b="1" dirty="0">
                          <a:solidFill>
                            <a:schemeClr val="accent6">
                              <a:lumMod val="75000"/>
                            </a:schemeClr>
                          </a:solidFill>
                        </a:rPr>
                        <a:t>Date</a:t>
                      </a:r>
                    </a:p>
                  </a:txBody>
                  <a:tcPr marL="91563" marR="91563" marT="45782" marB="45782"/>
                </a:tc>
                <a:tc>
                  <a:txBody>
                    <a:bodyPr/>
                    <a:lstStyle/>
                    <a:p>
                      <a:pPr algn="ctr"/>
                      <a:r>
                        <a:rPr lang="en-US" sz="2400" b="1" dirty="0">
                          <a:solidFill>
                            <a:schemeClr val="accent6">
                              <a:lumMod val="75000"/>
                            </a:schemeClr>
                          </a:solidFill>
                        </a:rPr>
                        <a:t>Scripture Location</a:t>
                      </a:r>
                    </a:p>
                  </a:txBody>
                  <a:tcPr marL="91563" marR="91563" marT="45782" marB="45782"/>
                </a:tc>
                <a:extLst>
                  <a:ext uri="{0D108BD9-81ED-4DB2-BD59-A6C34878D82A}">
                    <a16:rowId xmlns:a16="http://schemas.microsoft.com/office/drawing/2014/main" val="1708938433"/>
                  </a:ext>
                </a:extLst>
              </a:tr>
              <a:tr h="69059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t>1</a:t>
                      </a:r>
                      <a:r>
                        <a:rPr lang="en-US" sz="2400" b="1" baseline="30000" dirty="0"/>
                        <a:t>st</a:t>
                      </a:r>
                      <a:r>
                        <a:rPr lang="en-US" sz="2400" b="1" dirty="0"/>
                        <a:t> Missionary Journey</a:t>
                      </a:r>
                    </a:p>
                  </a:txBody>
                  <a:tcPr marL="91563" marR="91563" marT="45782" marB="45782"/>
                </a:tc>
                <a:tc>
                  <a:txBody>
                    <a:bodyPr/>
                    <a:lstStyle/>
                    <a:p>
                      <a:pPr algn="ctr"/>
                      <a:r>
                        <a:rPr lang="en-US" sz="2400" dirty="0"/>
                        <a:t>AD 47-49</a:t>
                      </a:r>
                    </a:p>
                  </a:txBody>
                  <a:tcPr marL="91563" marR="91563" marT="45782" marB="45782"/>
                </a:tc>
                <a:tc>
                  <a:txBody>
                    <a:bodyPr/>
                    <a:lstStyle/>
                    <a:p>
                      <a:pPr algn="ctr"/>
                      <a:r>
                        <a:rPr lang="en-US" sz="2400" dirty="0"/>
                        <a:t>Acts 13.1-14.28</a:t>
                      </a:r>
                    </a:p>
                  </a:txBody>
                  <a:tcPr marL="91563" marR="91563" marT="45782" marB="45782"/>
                </a:tc>
                <a:extLst>
                  <a:ext uri="{0D108BD9-81ED-4DB2-BD59-A6C34878D82A}">
                    <a16:rowId xmlns:a16="http://schemas.microsoft.com/office/drawing/2014/main" val="2500196796"/>
                  </a:ext>
                </a:extLst>
              </a:tr>
              <a:tr h="66012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t>Jerusalem Council </a:t>
                      </a:r>
                    </a:p>
                  </a:txBody>
                  <a:tcPr marL="91563" marR="91563" marT="45782" marB="45782"/>
                </a:tc>
                <a:tc>
                  <a:txBody>
                    <a:bodyPr/>
                    <a:lstStyle/>
                    <a:p>
                      <a:pPr algn="ctr"/>
                      <a:r>
                        <a:rPr lang="en-US" sz="2400" dirty="0"/>
                        <a:t>AD 49</a:t>
                      </a:r>
                    </a:p>
                  </a:txBody>
                  <a:tcPr marL="91563" marR="91563" marT="45782" marB="45782"/>
                </a:tc>
                <a:tc>
                  <a:txBody>
                    <a:bodyPr/>
                    <a:lstStyle/>
                    <a:p>
                      <a:pPr algn="ctr"/>
                      <a:r>
                        <a:rPr lang="en-US" sz="2400" dirty="0"/>
                        <a:t>Acts 15.1-35</a:t>
                      </a:r>
                    </a:p>
                  </a:txBody>
                  <a:tcPr marL="91563" marR="91563" marT="45782" marB="45782"/>
                </a:tc>
                <a:extLst>
                  <a:ext uri="{0D108BD9-81ED-4DB2-BD59-A6C34878D82A}">
                    <a16:rowId xmlns:a16="http://schemas.microsoft.com/office/drawing/2014/main" val="2938206576"/>
                  </a:ext>
                </a:extLst>
              </a:tr>
              <a:tr h="680439">
                <a:tc>
                  <a:txBody>
                    <a:bodyPr/>
                    <a:lstStyle/>
                    <a:p>
                      <a:pPr algn="ctr"/>
                      <a:r>
                        <a:rPr lang="en-US" sz="2400" b="1" dirty="0"/>
                        <a:t>2</a:t>
                      </a:r>
                      <a:r>
                        <a:rPr lang="en-US" sz="2400" b="1" baseline="30000" dirty="0"/>
                        <a:t>nd</a:t>
                      </a:r>
                      <a:r>
                        <a:rPr lang="en-US" sz="2400" b="1" dirty="0"/>
                        <a:t> Missionary Journey</a:t>
                      </a:r>
                    </a:p>
                  </a:txBody>
                  <a:tcPr marL="91563" marR="91563" marT="45782" marB="45782"/>
                </a:tc>
                <a:tc>
                  <a:txBody>
                    <a:bodyPr/>
                    <a:lstStyle/>
                    <a:p>
                      <a:pPr algn="ctr"/>
                      <a:r>
                        <a:rPr lang="en-US" sz="2400" dirty="0"/>
                        <a:t>AD 49-52</a:t>
                      </a:r>
                    </a:p>
                  </a:txBody>
                  <a:tcPr marL="91563" marR="91563" marT="45782" marB="45782"/>
                </a:tc>
                <a:tc>
                  <a:txBody>
                    <a:bodyPr/>
                    <a:lstStyle/>
                    <a:p>
                      <a:pPr algn="ctr"/>
                      <a:r>
                        <a:rPr lang="en-US" sz="2400" dirty="0"/>
                        <a:t>Acts 15.36-18.22</a:t>
                      </a:r>
                    </a:p>
                  </a:txBody>
                  <a:tcPr marL="91563" marR="91563" marT="45782" marB="45782"/>
                </a:tc>
                <a:extLst>
                  <a:ext uri="{0D108BD9-81ED-4DB2-BD59-A6C34878D82A}">
                    <a16:rowId xmlns:a16="http://schemas.microsoft.com/office/drawing/2014/main" val="376117321"/>
                  </a:ext>
                </a:extLst>
              </a:tr>
              <a:tr h="639815">
                <a:tc>
                  <a:txBody>
                    <a:bodyPr/>
                    <a:lstStyle/>
                    <a:p>
                      <a:pPr algn="ctr"/>
                      <a:r>
                        <a:rPr lang="en-US" sz="2400" b="1" dirty="0"/>
                        <a:t>3</a:t>
                      </a:r>
                      <a:r>
                        <a:rPr lang="en-US" sz="2400" b="1" baseline="30000" dirty="0"/>
                        <a:t>rd</a:t>
                      </a:r>
                      <a:r>
                        <a:rPr lang="en-US" sz="2400" b="1" dirty="0"/>
                        <a:t> Missionary Journey</a:t>
                      </a:r>
                    </a:p>
                  </a:txBody>
                  <a:tcPr marL="91563" marR="91563" marT="45782" marB="45782"/>
                </a:tc>
                <a:tc>
                  <a:txBody>
                    <a:bodyPr/>
                    <a:lstStyle/>
                    <a:p>
                      <a:pPr algn="ctr"/>
                      <a:r>
                        <a:rPr lang="en-US" sz="2400" dirty="0"/>
                        <a:t>AD 52-56</a:t>
                      </a:r>
                    </a:p>
                  </a:txBody>
                  <a:tcPr marL="91563" marR="91563" marT="45782" marB="45782"/>
                </a:tc>
                <a:tc>
                  <a:txBody>
                    <a:bodyPr/>
                    <a:lstStyle/>
                    <a:p>
                      <a:pPr algn="ctr"/>
                      <a:r>
                        <a:rPr lang="en-US" sz="2400" dirty="0"/>
                        <a:t>Acts 18.23-20.38</a:t>
                      </a:r>
                    </a:p>
                  </a:txBody>
                  <a:tcPr marL="91563" marR="91563" marT="45782" marB="45782"/>
                </a:tc>
                <a:extLst>
                  <a:ext uri="{0D108BD9-81ED-4DB2-BD59-A6C34878D82A}">
                    <a16:rowId xmlns:a16="http://schemas.microsoft.com/office/drawing/2014/main" val="3123353905"/>
                  </a:ext>
                </a:extLst>
              </a:tr>
              <a:tr h="741374">
                <a:tc>
                  <a:txBody>
                    <a:bodyPr/>
                    <a:lstStyle/>
                    <a:p>
                      <a:pPr algn="ctr"/>
                      <a:r>
                        <a:rPr lang="en-US" sz="2400" b="1" dirty="0"/>
                        <a:t>Arrest and Imprisonment</a:t>
                      </a:r>
                    </a:p>
                  </a:txBody>
                  <a:tcPr marL="91563" marR="91563" marT="45782" marB="45782"/>
                </a:tc>
                <a:tc>
                  <a:txBody>
                    <a:bodyPr/>
                    <a:lstStyle/>
                    <a:p>
                      <a:pPr algn="ctr"/>
                      <a:r>
                        <a:rPr lang="en-US" sz="2400" dirty="0"/>
                        <a:t>AD 56-60</a:t>
                      </a:r>
                    </a:p>
                  </a:txBody>
                  <a:tcPr marL="91563" marR="91563" marT="45782" marB="45782"/>
                </a:tc>
                <a:tc>
                  <a:txBody>
                    <a:bodyPr/>
                    <a:lstStyle/>
                    <a:p>
                      <a:pPr algn="ctr"/>
                      <a:r>
                        <a:rPr lang="en-US" sz="2400" dirty="0"/>
                        <a:t>Acts 21.27-26.32</a:t>
                      </a:r>
                    </a:p>
                  </a:txBody>
                  <a:tcPr marL="91563" marR="91563" marT="45782" marB="45782"/>
                </a:tc>
                <a:extLst>
                  <a:ext uri="{0D108BD9-81ED-4DB2-BD59-A6C34878D82A}">
                    <a16:rowId xmlns:a16="http://schemas.microsoft.com/office/drawing/2014/main" val="1602758852"/>
                  </a:ext>
                </a:extLst>
              </a:tr>
              <a:tr h="1062459">
                <a:tc>
                  <a:txBody>
                    <a:bodyPr/>
                    <a:lstStyle/>
                    <a:p>
                      <a:pPr algn="ctr"/>
                      <a:r>
                        <a:rPr lang="en-US" sz="2400" b="1" dirty="0">
                          <a:solidFill>
                            <a:srgbClr val="00B050"/>
                          </a:solidFill>
                        </a:rPr>
                        <a:t>Voyage to Rome to death</a:t>
                      </a:r>
                    </a:p>
                  </a:txBody>
                  <a:tcPr marL="91563" marR="91563" marT="45782" marB="45782"/>
                </a:tc>
                <a:tc>
                  <a:txBody>
                    <a:bodyPr/>
                    <a:lstStyle/>
                    <a:p>
                      <a:pPr algn="ctr"/>
                      <a:r>
                        <a:rPr lang="en-US" sz="2400" dirty="0">
                          <a:solidFill>
                            <a:srgbClr val="00B050"/>
                          </a:solidFill>
                        </a:rPr>
                        <a:t>AD 60-68</a:t>
                      </a:r>
                    </a:p>
                  </a:txBody>
                  <a:tcPr marL="91563" marR="91563" marT="45782" marB="45782"/>
                </a:tc>
                <a:tc>
                  <a:txBody>
                    <a:bodyPr/>
                    <a:lstStyle/>
                    <a:p>
                      <a:pPr algn="ctr"/>
                      <a:r>
                        <a:rPr lang="en-US" sz="2400" dirty="0">
                          <a:solidFill>
                            <a:srgbClr val="00B050"/>
                          </a:solidFill>
                        </a:rPr>
                        <a:t>Acts 27.1-28.29</a:t>
                      </a:r>
                    </a:p>
                  </a:txBody>
                  <a:tcPr marL="91563" marR="91563" marT="45782" marB="45782"/>
                </a:tc>
                <a:extLst>
                  <a:ext uri="{0D108BD9-81ED-4DB2-BD59-A6C34878D82A}">
                    <a16:rowId xmlns:a16="http://schemas.microsoft.com/office/drawing/2014/main" val="1874699642"/>
                  </a:ext>
                </a:extLst>
              </a:tr>
            </a:tbl>
          </a:graphicData>
        </a:graphic>
      </p:graphicFrame>
      <p:sp>
        <p:nvSpPr>
          <p:cNvPr id="3" name="Rectangle 2">
            <a:extLst>
              <a:ext uri="{FF2B5EF4-FFF2-40B4-BE49-F238E27FC236}">
                <a16:creationId xmlns:a16="http://schemas.microsoft.com/office/drawing/2014/main" id="{B69D041B-3B1E-4E49-82C6-5D5117A0770D}"/>
              </a:ext>
            </a:extLst>
          </p:cNvPr>
          <p:cNvSpPr/>
          <p:nvPr/>
        </p:nvSpPr>
        <p:spPr>
          <a:xfrm>
            <a:off x="1524000" y="6229351"/>
            <a:ext cx="9144000" cy="646331"/>
          </a:xfrm>
          <a:prstGeom prst="rect">
            <a:avLst/>
          </a:prstGeom>
        </p:spPr>
        <p:txBody>
          <a:bodyPr wrap="square">
            <a:spAutoFit/>
          </a:bodyPr>
          <a:lstStyle/>
          <a:p>
            <a:pPr algn="ctr"/>
            <a:r>
              <a:rPr lang="en-US" dirty="0"/>
              <a:t>Adapted from House, H Wayne. </a:t>
            </a:r>
            <a:r>
              <a:rPr lang="en-US" i="1" dirty="0"/>
              <a:t>Chronological and Background Charts of the New Testament</a:t>
            </a:r>
            <a:r>
              <a:rPr lang="en-US" dirty="0"/>
              <a:t>. Grand Rapids, MI: Zondervan, 1981, 124.</a:t>
            </a:r>
          </a:p>
        </p:txBody>
      </p:sp>
    </p:spTree>
    <p:extLst>
      <p:ext uri="{BB962C8B-B14F-4D97-AF65-F5344CB8AC3E}">
        <p14:creationId xmlns:p14="http://schemas.microsoft.com/office/powerpoint/2010/main" val="3895229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12192000" cy="6857999"/>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29308" y="0"/>
            <a:ext cx="12162692"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altLang="en-US" sz="3200" b="1" kern="0" dirty="0">
                <a:solidFill>
                  <a:srgbClr val="FFFF00"/>
                </a:solidFill>
              </a:rPr>
              <a:t>2 </a:t>
            </a:r>
            <a:r>
              <a:rPr lang="en-US" altLang="en-US" sz="3200" b="1" kern="0" dirty="0" err="1">
                <a:solidFill>
                  <a:srgbClr val="FFFF00"/>
                </a:solidFill>
              </a:rPr>
              <a:t>Corinthains</a:t>
            </a:r>
            <a:r>
              <a:rPr lang="en-US" altLang="en-US" sz="3200" b="1" kern="0" dirty="0">
                <a:solidFill>
                  <a:srgbClr val="FFFF00"/>
                </a:solidFill>
              </a:rPr>
              <a:t> 7:13</a:t>
            </a:r>
          </a:p>
        </p:txBody>
      </p:sp>
      <p:sp>
        <p:nvSpPr>
          <p:cNvPr id="5" name="TextBox 4">
            <a:extLst>
              <a:ext uri="{FF2B5EF4-FFF2-40B4-BE49-F238E27FC236}">
                <a16:creationId xmlns:a16="http://schemas.microsoft.com/office/drawing/2014/main" id="{29B88E33-22BF-4F2C-957E-3785F36FACB4}"/>
              </a:ext>
            </a:extLst>
          </p:cNvPr>
          <p:cNvSpPr txBox="1"/>
          <p:nvPr/>
        </p:nvSpPr>
        <p:spPr>
          <a:xfrm>
            <a:off x="785446" y="1270422"/>
            <a:ext cx="10621108" cy="2062103"/>
          </a:xfrm>
          <a:prstGeom prst="rect">
            <a:avLst/>
          </a:prstGeom>
          <a:noFill/>
        </p:spPr>
        <p:txBody>
          <a:bodyPr wrap="square" rtlCol="0">
            <a:spAutoFit/>
          </a:bodyPr>
          <a:lstStyle/>
          <a:p>
            <a:r>
              <a:rPr lang="en-US" sz="3200" dirty="0"/>
              <a:t>For this reason we have been comforted. And besides our comfort, we rejoiced even much more for the joy of Titus, because his spirit has been refreshed by you all.</a:t>
            </a:r>
          </a:p>
        </p:txBody>
      </p:sp>
    </p:spTree>
    <p:extLst>
      <p:ext uri="{BB962C8B-B14F-4D97-AF65-F5344CB8AC3E}">
        <p14:creationId xmlns:p14="http://schemas.microsoft.com/office/powerpoint/2010/main" val="290350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12192000" cy="6857999"/>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29308" y="0"/>
            <a:ext cx="12162692"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altLang="en-US" sz="3200" b="1" kern="0" dirty="0">
                <a:solidFill>
                  <a:srgbClr val="FFFF00"/>
                </a:solidFill>
              </a:rPr>
              <a:t>2 </a:t>
            </a:r>
            <a:r>
              <a:rPr lang="en-US" altLang="en-US" sz="3200" b="1" kern="0" dirty="0" err="1">
                <a:solidFill>
                  <a:srgbClr val="FFFF00"/>
                </a:solidFill>
              </a:rPr>
              <a:t>Corinthains</a:t>
            </a:r>
            <a:r>
              <a:rPr lang="en-US" altLang="en-US" sz="3200" b="1" kern="0" dirty="0">
                <a:solidFill>
                  <a:srgbClr val="FFFF00"/>
                </a:solidFill>
              </a:rPr>
              <a:t> 7:6-7</a:t>
            </a:r>
          </a:p>
        </p:txBody>
      </p:sp>
      <p:sp>
        <p:nvSpPr>
          <p:cNvPr id="5" name="TextBox 4">
            <a:extLst>
              <a:ext uri="{FF2B5EF4-FFF2-40B4-BE49-F238E27FC236}">
                <a16:creationId xmlns:a16="http://schemas.microsoft.com/office/drawing/2014/main" id="{29B88E33-22BF-4F2C-957E-3785F36FACB4}"/>
              </a:ext>
            </a:extLst>
          </p:cNvPr>
          <p:cNvSpPr txBox="1"/>
          <p:nvPr/>
        </p:nvSpPr>
        <p:spPr>
          <a:xfrm>
            <a:off x="785446" y="1270422"/>
            <a:ext cx="10621108" cy="3046988"/>
          </a:xfrm>
          <a:prstGeom prst="rect">
            <a:avLst/>
          </a:prstGeom>
          <a:noFill/>
        </p:spPr>
        <p:txBody>
          <a:bodyPr wrap="square" rtlCol="0">
            <a:spAutoFit/>
          </a:bodyPr>
          <a:lstStyle/>
          <a:p>
            <a:r>
              <a:rPr lang="en-US" sz="3200" dirty="0">
                <a:solidFill>
                  <a:srgbClr val="00FF00"/>
                </a:solidFill>
              </a:rPr>
              <a:t>But God</a:t>
            </a:r>
            <a:r>
              <a:rPr lang="en-US" sz="3200" dirty="0"/>
              <a:t>, who comforts the depressed, </a:t>
            </a:r>
            <a:r>
              <a:rPr lang="en-US" sz="3200" dirty="0">
                <a:solidFill>
                  <a:srgbClr val="00FF00"/>
                </a:solidFill>
              </a:rPr>
              <a:t>comforted us by the coming of Titus</a:t>
            </a:r>
            <a:r>
              <a:rPr lang="en-US" sz="3200" dirty="0"/>
              <a:t>; and not only by his coming, but also by the comfort with which he was comforted in you, as he reported to us your longing, your mourning, your zeal for me; so that I rejoiced even more.</a:t>
            </a:r>
          </a:p>
        </p:txBody>
      </p:sp>
    </p:spTree>
    <p:extLst>
      <p:ext uri="{BB962C8B-B14F-4D97-AF65-F5344CB8AC3E}">
        <p14:creationId xmlns:p14="http://schemas.microsoft.com/office/powerpoint/2010/main" val="1713736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12192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12192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altLang="en-US" sz="3200" b="1" kern="0" dirty="0">
                <a:solidFill>
                  <a:srgbClr val="FFFF00"/>
                </a:solidFill>
              </a:rPr>
              <a:t>Prescription for Handling False Teachers…</a:t>
            </a:r>
          </a:p>
        </p:txBody>
      </p:sp>
      <p:sp>
        <p:nvSpPr>
          <p:cNvPr id="6" name="TextBox 5">
            <a:extLst>
              <a:ext uri="{FF2B5EF4-FFF2-40B4-BE49-F238E27FC236}">
                <a16:creationId xmlns:a16="http://schemas.microsoft.com/office/drawing/2014/main" id="{D8F6D5CF-167D-D477-B924-6AA8A12F1EEA}"/>
              </a:ext>
            </a:extLst>
          </p:cNvPr>
          <p:cNvSpPr txBox="1"/>
          <p:nvPr/>
        </p:nvSpPr>
        <p:spPr>
          <a:xfrm>
            <a:off x="658021" y="1217926"/>
            <a:ext cx="11118574" cy="5262979"/>
          </a:xfrm>
          <a:prstGeom prst="rect">
            <a:avLst/>
          </a:prstGeom>
          <a:noFill/>
        </p:spPr>
        <p:txBody>
          <a:bodyPr wrap="square">
            <a:spAutoFit/>
          </a:bodyPr>
          <a:lstStyle/>
          <a:p>
            <a:pPr marL="457200" indent="-457200">
              <a:buFont typeface="Arial" panose="020B0604020202020204" pitchFamily="34" charset="0"/>
              <a:buChar char="•"/>
            </a:pPr>
            <a:r>
              <a:rPr lang="en-US" sz="2800" b="1" dirty="0">
                <a:solidFill>
                  <a:srgbClr val="FFFF00"/>
                </a:solidFill>
              </a:rPr>
              <a:t>Strike 1: </a:t>
            </a:r>
            <a:r>
              <a:rPr lang="en-US" sz="2800" dirty="0"/>
              <a:t>who </a:t>
            </a:r>
            <a:r>
              <a:rPr lang="en-US" sz="2800" dirty="0">
                <a:solidFill>
                  <a:srgbClr val="FFFF00"/>
                </a:solidFill>
              </a:rPr>
              <a:t>must be silenced </a:t>
            </a:r>
            <a:r>
              <a:rPr lang="en-US" sz="2800" dirty="0"/>
              <a:t>because they are upsetting whole families, teaching things they should not teach for the sake of sordid gain (Titus 1:11).</a:t>
            </a:r>
          </a:p>
          <a:p>
            <a:pPr marL="457200" indent="-457200">
              <a:buFont typeface="Arial" panose="020B0604020202020204" pitchFamily="34" charset="0"/>
              <a:buChar char="•"/>
            </a:pPr>
            <a:r>
              <a:rPr lang="en-US" sz="2800" b="1" dirty="0">
                <a:solidFill>
                  <a:srgbClr val="FFFF00"/>
                </a:solidFill>
              </a:rPr>
              <a:t>Strike 2: </a:t>
            </a:r>
            <a:r>
              <a:rPr lang="en-US" sz="2800" dirty="0"/>
              <a:t>For this reason, </a:t>
            </a:r>
            <a:r>
              <a:rPr lang="en-US" sz="2800" dirty="0">
                <a:solidFill>
                  <a:srgbClr val="FFFF00"/>
                </a:solidFill>
              </a:rPr>
              <a:t>reprove them severely </a:t>
            </a:r>
            <a:r>
              <a:rPr lang="en-US" sz="2800" dirty="0"/>
              <a:t>so that they may be sound in the faith (Titus 1:13)</a:t>
            </a:r>
          </a:p>
          <a:p>
            <a:pPr marL="457200" indent="-457200">
              <a:buFont typeface="Arial" panose="020B0604020202020204" pitchFamily="34" charset="0"/>
              <a:buChar char="•"/>
            </a:pPr>
            <a:r>
              <a:rPr lang="en-US" sz="2800" b="1" dirty="0">
                <a:solidFill>
                  <a:srgbClr val="FFFF00"/>
                </a:solidFill>
              </a:rPr>
              <a:t>Strike 3:</a:t>
            </a:r>
            <a:r>
              <a:rPr lang="en-US" sz="2800" dirty="0"/>
              <a:t> </a:t>
            </a:r>
            <a:r>
              <a:rPr lang="en-US" sz="2800" dirty="0">
                <a:solidFill>
                  <a:srgbClr val="FFFF00"/>
                </a:solidFill>
              </a:rPr>
              <a:t>Reject a factious man </a:t>
            </a:r>
            <a:r>
              <a:rPr lang="en-US" sz="2800" dirty="0"/>
              <a:t>after a first and second warning… (Titus 3:10-11).</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863752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EF1702-164E-A419-0186-B59DA15152EF}"/>
              </a:ext>
            </a:extLst>
          </p:cNvPr>
          <p:cNvPicPr>
            <a:picLocks noChangeAspect="1"/>
          </p:cNvPicPr>
          <p:nvPr/>
        </p:nvPicPr>
        <p:blipFill rotWithShape="1">
          <a:blip r:embed="rId2"/>
          <a:srcRect l="15230"/>
          <a:stretch/>
        </p:blipFill>
        <p:spPr>
          <a:xfrm>
            <a:off x="7666074" y="-7556"/>
            <a:ext cx="4525926" cy="6885425"/>
          </a:xfrm>
          <a:prstGeom prst="rect">
            <a:avLst/>
          </a:prstGeom>
        </p:spPr>
      </p:pic>
      <p:sp>
        <p:nvSpPr>
          <p:cNvPr id="11" name="Rectangle 10">
            <a:extLst>
              <a:ext uri="{FF2B5EF4-FFF2-40B4-BE49-F238E27FC236}">
                <a16:creationId xmlns:a16="http://schemas.microsoft.com/office/drawing/2014/main" id="{2244DC8E-B471-9D56-E8CB-AEC32B38C0D3}"/>
              </a:ext>
            </a:extLst>
          </p:cNvPr>
          <p:cNvSpPr/>
          <p:nvPr/>
        </p:nvSpPr>
        <p:spPr>
          <a:xfrm>
            <a:off x="0" y="-7556"/>
            <a:ext cx="12192000" cy="6865556"/>
          </a:xfrm>
          <a:prstGeom prst="rect">
            <a:avLst/>
          </a:prstGeom>
          <a:solidFill>
            <a:schemeClr val="bg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924BCBD-0576-4241-BB06-779BFB748575}"/>
              </a:ext>
            </a:extLst>
          </p:cNvPr>
          <p:cNvSpPr txBox="1"/>
          <p:nvPr/>
        </p:nvSpPr>
        <p:spPr>
          <a:xfrm>
            <a:off x="228600" y="1111220"/>
            <a:ext cx="11860823" cy="4236288"/>
          </a:xfrm>
          <a:prstGeom prst="rect">
            <a:avLst/>
          </a:prstGeom>
          <a:noFill/>
        </p:spPr>
        <p:txBody>
          <a:bodyPr wrap="square" rtlCol="0">
            <a:spAutoFit/>
          </a:bodyPr>
          <a:lstStyle/>
          <a:p>
            <a:pPr marL="1371600" lvl="2" indent="-457200">
              <a:lnSpc>
                <a:spcPct val="107000"/>
              </a:lnSpc>
              <a:buFont typeface="+mj-lt"/>
              <a:buAutoNum type="alphaLcParenR"/>
              <a:defRPr/>
            </a:pPr>
            <a:endPar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The blessings of orderly ministry </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 The blessings of shared ministry</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The blessings of brotherly ministry</a:t>
            </a:r>
          </a:p>
          <a:p>
            <a:pPr marL="971550" lvl="1" indent="-514350">
              <a:lnSpc>
                <a:spcPct val="150000"/>
              </a:lnSpc>
              <a:buFont typeface="+mj-lt"/>
              <a:buAutoNum type="arabicPeriod"/>
              <a:defRPr/>
            </a:pP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The blessings of resourceful ministry</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3" name="TextBox 2">
            <a:extLst>
              <a:ext uri="{FF2B5EF4-FFF2-40B4-BE49-F238E27FC236}">
                <a16:creationId xmlns:a16="http://schemas.microsoft.com/office/drawing/2014/main" id="{884CE7E8-C9D2-8901-5521-5960CBE35A86}"/>
              </a:ext>
            </a:extLst>
          </p:cNvPr>
          <p:cNvSpPr txBox="1"/>
          <p:nvPr/>
        </p:nvSpPr>
        <p:spPr>
          <a:xfrm>
            <a:off x="0" y="6441463"/>
            <a:ext cx="12085982" cy="276999"/>
          </a:xfrm>
          <a:prstGeom prst="rect">
            <a:avLst/>
          </a:prstGeom>
          <a:noFill/>
        </p:spPr>
        <p:txBody>
          <a:bodyPr wrap="square">
            <a:spAutoFit/>
          </a:bodyPr>
          <a:lstStyle/>
          <a:p>
            <a:pPr algn="r"/>
            <a:r>
              <a:rPr lang="en-US" sz="1200" dirty="0"/>
              <a:t>Outline adapted from R. Caldwell, “</a:t>
            </a:r>
            <a:r>
              <a:rPr lang="en-US" sz="1200" i="1" dirty="0"/>
              <a:t>A Window Into the Work</a:t>
            </a:r>
            <a:r>
              <a:rPr lang="en-US" sz="1200" dirty="0"/>
              <a:t>,” 2019.  </a:t>
            </a:r>
          </a:p>
        </p:txBody>
      </p:sp>
      <p:sp>
        <p:nvSpPr>
          <p:cNvPr id="7" name="Title 1">
            <a:extLst>
              <a:ext uri="{FF2B5EF4-FFF2-40B4-BE49-F238E27FC236}">
                <a16:creationId xmlns:a16="http://schemas.microsoft.com/office/drawing/2014/main" id="{99E4DCAB-373C-73F5-ED0D-4B51C577A97D}"/>
              </a:ext>
            </a:extLst>
          </p:cNvPr>
          <p:cNvSpPr>
            <a:spLocks noGrp="1"/>
          </p:cNvSpPr>
          <p:nvPr>
            <p:ph type="title"/>
          </p:nvPr>
        </p:nvSpPr>
        <p:spPr>
          <a:xfrm>
            <a:off x="430821" y="164305"/>
            <a:ext cx="11532579" cy="1312480"/>
          </a:xfrm>
        </p:spPr>
        <p:txBody>
          <a:bodyPr>
            <a:noAutofit/>
          </a:bodyPr>
          <a:lstStyle/>
          <a:p>
            <a:r>
              <a:rPr lang="en-US" b="1" dirty="0">
                <a:solidFill>
                  <a:schemeClr val="tx1"/>
                </a:solidFill>
              </a:rPr>
              <a:t>Ministry from Paul’s perspective (Titus 3:12-15): </a:t>
            </a:r>
            <a:br>
              <a:rPr lang="en-US" b="1" dirty="0">
                <a:solidFill>
                  <a:schemeClr val="tx1"/>
                </a:solidFill>
              </a:rPr>
            </a:br>
            <a:r>
              <a:rPr lang="en-US" b="1" dirty="0">
                <a:solidFill>
                  <a:srgbClr val="FFFF00"/>
                </a:solidFill>
              </a:rPr>
              <a:t>Five Observations</a:t>
            </a:r>
          </a:p>
        </p:txBody>
      </p:sp>
    </p:spTree>
    <p:extLst>
      <p:ext uri="{BB962C8B-B14F-4D97-AF65-F5344CB8AC3E}">
        <p14:creationId xmlns:p14="http://schemas.microsoft.com/office/powerpoint/2010/main" val="3865563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2" name="Picture 1" descr="A group of people in a room&#10;&#10;Description automatically generated with low confidence">
            <a:extLst>
              <a:ext uri="{FF2B5EF4-FFF2-40B4-BE49-F238E27FC236}">
                <a16:creationId xmlns:a16="http://schemas.microsoft.com/office/drawing/2014/main" id="{830BBB51-221A-3263-235F-1826732B4BC0}"/>
              </a:ext>
            </a:extLst>
          </p:cNvPr>
          <p:cNvPicPr>
            <a:picLocks noChangeAspect="1"/>
          </p:cNvPicPr>
          <p:nvPr/>
        </p:nvPicPr>
        <p:blipFill rotWithShape="1">
          <a:blip r:embed="rId3"/>
          <a:srcRect t="21684" b="9509"/>
          <a:stretch/>
        </p:blipFill>
        <p:spPr>
          <a:xfrm>
            <a:off x="20" y="10"/>
            <a:ext cx="12191980" cy="6857990"/>
          </a:xfrm>
          <a:prstGeom prst="rect">
            <a:avLst/>
          </a:prstGeom>
        </p:spPr>
      </p:pic>
      <p:sp>
        <p:nvSpPr>
          <p:cNvPr id="3" name="Rectangle 2">
            <a:extLst>
              <a:ext uri="{FF2B5EF4-FFF2-40B4-BE49-F238E27FC236}">
                <a16:creationId xmlns:a16="http://schemas.microsoft.com/office/drawing/2014/main" id="{E055D276-87DD-B114-67D0-515FBCDAAE07}"/>
              </a:ext>
            </a:extLst>
          </p:cNvPr>
          <p:cNvSpPr/>
          <p:nvPr/>
        </p:nvSpPr>
        <p:spPr>
          <a:xfrm>
            <a:off x="0" y="0"/>
            <a:ext cx="12192000" cy="6857990"/>
          </a:xfrm>
          <a:prstGeom prst="rect">
            <a:avLst/>
          </a:prstGeom>
          <a:solidFill>
            <a:schemeClr val="dk1">
              <a:alpha val="6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2B0FA79-26F3-2D45-05DD-2D5C46EE7E88}"/>
              </a:ext>
            </a:extLst>
          </p:cNvPr>
          <p:cNvSpPr txBox="1"/>
          <p:nvPr/>
        </p:nvSpPr>
        <p:spPr>
          <a:xfrm>
            <a:off x="599090" y="4333278"/>
            <a:ext cx="11235457" cy="2062103"/>
          </a:xfrm>
          <a:prstGeom prst="rect">
            <a:avLst/>
          </a:prstGeom>
          <a:noFill/>
        </p:spPr>
        <p:txBody>
          <a:bodyPr wrap="square" rtlCol="0">
            <a:spAutoFit/>
          </a:bodyPr>
          <a:lstStyle/>
          <a:p>
            <a:r>
              <a:rPr lang="en-US" sz="3200" dirty="0"/>
              <a:t>And all those who had believed were together and had all things in common; and they began selling their property and possessions and were sharing them with all, as anyone might have need.  -</a:t>
            </a:r>
            <a:r>
              <a:rPr lang="en-US" sz="3200" dirty="0">
                <a:solidFill>
                  <a:srgbClr val="FFFF00"/>
                </a:solidFill>
              </a:rPr>
              <a:t>Acts 2:44-45</a:t>
            </a:r>
          </a:p>
        </p:txBody>
      </p:sp>
    </p:spTree>
    <p:extLst>
      <p:ext uri="{BB962C8B-B14F-4D97-AF65-F5344CB8AC3E}">
        <p14:creationId xmlns:p14="http://schemas.microsoft.com/office/powerpoint/2010/main" val="270228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12192000" cy="6857999"/>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29308" y="0"/>
            <a:ext cx="12162692"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altLang="en-US" sz="3200" b="1" kern="0" dirty="0">
                <a:solidFill>
                  <a:srgbClr val="FFFF00"/>
                </a:solidFill>
              </a:rPr>
              <a:t>Romans 12:6-13</a:t>
            </a:r>
          </a:p>
        </p:txBody>
      </p:sp>
      <p:sp>
        <p:nvSpPr>
          <p:cNvPr id="5" name="TextBox 4">
            <a:extLst>
              <a:ext uri="{FF2B5EF4-FFF2-40B4-BE49-F238E27FC236}">
                <a16:creationId xmlns:a16="http://schemas.microsoft.com/office/drawing/2014/main" id="{29B88E33-22BF-4F2C-957E-3785F36FACB4}"/>
              </a:ext>
            </a:extLst>
          </p:cNvPr>
          <p:cNvSpPr txBox="1"/>
          <p:nvPr/>
        </p:nvSpPr>
        <p:spPr>
          <a:xfrm>
            <a:off x="650630" y="1152403"/>
            <a:ext cx="10621108" cy="4154984"/>
          </a:xfrm>
          <a:prstGeom prst="rect">
            <a:avLst/>
          </a:prstGeom>
          <a:noFill/>
        </p:spPr>
        <p:txBody>
          <a:bodyPr wrap="square" rtlCol="0">
            <a:spAutoFit/>
          </a:bodyPr>
          <a:lstStyle/>
          <a:p>
            <a:r>
              <a:rPr lang="en-US" sz="2400" dirty="0"/>
              <a:t>Since we have gifts that differ according to the grace given to us, each of us is to exercise them accordingly: if prophecy, according to the proportion of his faith; if service, in his serving; or he who teaches, in his teaching; or he who exhorts, in his exhortation; he who gives, with liberality; he who leads, with diligence; he who shows mercy, with cheerfulness. Let love be without hypocrisy. Abhor what is evil; cling to what is good. Be devoted to one another in brotherly love; give preference to one another in honor; not lagging behind in diligence, fervent in spirit, serving the Lord; rejoicing in hope, persevering in tribulation, devoted to prayer, </a:t>
            </a:r>
            <a:r>
              <a:rPr lang="en-US" sz="2400" dirty="0">
                <a:solidFill>
                  <a:srgbClr val="FFFF00"/>
                </a:solidFill>
              </a:rPr>
              <a:t>contributing to the needs of the saints, practicing hospitality.</a:t>
            </a:r>
          </a:p>
        </p:txBody>
      </p:sp>
    </p:spTree>
    <p:extLst>
      <p:ext uri="{BB962C8B-B14F-4D97-AF65-F5344CB8AC3E}">
        <p14:creationId xmlns:p14="http://schemas.microsoft.com/office/powerpoint/2010/main" val="1526429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EF1702-164E-A419-0186-B59DA15152EF}"/>
              </a:ext>
            </a:extLst>
          </p:cNvPr>
          <p:cNvPicPr>
            <a:picLocks noChangeAspect="1"/>
          </p:cNvPicPr>
          <p:nvPr/>
        </p:nvPicPr>
        <p:blipFill rotWithShape="1">
          <a:blip r:embed="rId2"/>
          <a:srcRect l="15230"/>
          <a:stretch/>
        </p:blipFill>
        <p:spPr>
          <a:xfrm>
            <a:off x="7666074" y="-7556"/>
            <a:ext cx="4525926" cy="6885425"/>
          </a:xfrm>
          <a:prstGeom prst="rect">
            <a:avLst/>
          </a:prstGeom>
        </p:spPr>
      </p:pic>
      <p:sp>
        <p:nvSpPr>
          <p:cNvPr id="11" name="Rectangle 10">
            <a:extLst>
              <a:ext uri="{FF2B5EF4-FFF2-40B4-BE49-F238E27FC236}">
                <a16:creationId xmlns:a16="http://schemas.microsoft.com/office/drawing/2014/main" id="{2244DC8E-B471-9D56-E8CB-AEC32B38C0D3}"/>
              </a:ext>
            </a:extLst>
          </p:cNvPr>
          <p:cNvSpPr/>
          <p:nvPr/>
        </p:nvSpPr>
        <p:spPr>
          <a:xfrm>
            <a:off x="0" y="-7556"/>
            <a:ext cx="12192000" cy="6865556"/>
          </a:xfrm>
          <a:prstGeom prst="rect">
            <a:avLst/>
          </a:prstGeom>
          <a:solidFill>
            <a:schemeClr val="bg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924BCBD-0576-4241-BB06-779BFB748575}"/>
              </a:ext>
            </a:extLst>
          </p:cNvPr>
          <p:cNvSpPr txBox="1"/>
          <p:nvPr/>
        </p:nvSpPr>
        <p:spPr>
          <a:xfrm>
            <a:off x="228600" y="1111220"/>
            <a:ext cx="11860823" cy="4236288"/>
          </a:xfrm>
          <a:prstGeom prst="rect">
            <a:avLst/>
          </a:prstGeom>
          <a:noFill/>
        </p:spPr>
        <p:txBody>
          <a:bodyPr wrap="square" rtlCol="0">
            <a:spAutoFit/>
          </a:bodyPr>
          <a:lstStyle/>
          <a:p>
            <a:pPr marL="1371600" lvl="2" indent="-457200">
              <a:lnSpc>
                <a:spcPct val="107000"/>
              </a:lnSpc>
              <a:buFont typeface="+mj-lt"/>
              <a:buAutoNum type="alphaLcParenR"/>
              <a:defRPr/>
            </a:pPr>
            <a:endPar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The blessings of orderly ministry </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 The blessings of shared ministry</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The blessings of brotherly ministry</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The blessings of resourceful ministry</a:t>
            </a:r>
          </a:p>
          <a:p>
            <a:pPr marL="971550" lvl="1" indent="-514350">
              <a:lnSpc>
                <a:spcPct val="150000"/>
              </a:lnSpc>
              <a:buFont typeface="+mj-lt"/>
              <a:buAutoNum type="arabicPeriod"/>
              <a:defRPr/>
            </a:pP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The blessings of doctrinal ministry </a:t>
            </a:r>
          </a:p>
        </p:txBody>
      </p:sp>
      <p:sp>
        <p:nvSpPr>
          <p:cNvPr id="3" name="TextBox 2">
            <a:extLst>
              <a:ext uri="{FF2B5EF4-FFF2-40B4-BE49-F238E27FC236}">
                <a16:creationId xmlns:a16="http://schemas.microsoft.com/office/drawing/2014/main" id="{884CE7E8-C9D2-8901-5521-5960CBE35A86}"/>
              </a:ext>
            </a:extLst>
          </p:cNvPr>
          <p:cNvSpPr txBox="1"/>
          <p:nvPr/>
        </p:nvSpPr>
        <p:spPr>
          <a:xfrm>
            <a:off x="0" y="6441463"/>
            <a:ext cx="12085982" cy="276999"/>
          </a:xfrm>
          <a:prstGeom prst="rect">
            <a:avLst/>
          </a:prstGeom>
          <a:noFill/>
        </p:spPr>
        <p:txBody>
          <a:bodyPr wrap="square">
            <a:spAutoFit/>
          </a:bodyPr>
          <a:lstStyle/>
          <a:p>
            <a:pPr algn="r"/>
            <a:r>
              <a:rPr lang="en-US" sz="1200" dirty="0"/>
              <a:t>Outline adapted from R. Caldwell, “</a:t>
            </a:r>
            <a:r>
              <a:rPr lang="en-US" sz="1200" i="1" dirty="0"/>
              <a:t>A Window Into the Work</a:t>
            </a:r>
            <a:r>
              <a:rPr lang="en-US" sz="1200" dirty="0"/>
              <a:t>,” 2019.  </a:t>
            </a:r>
          </a:p>
        </p:txBody>
      </p:sp>
      <p:sp>
        <p:nvSpPr>
          <p:cNvPr id="7" name="Title 1">
            <a:extLst>
              <a:ext uri="{FF2B5EF4-FFF2-40B4-BE49-F238E27FC236}">
                <a16:creationId xmlns:a16="http://schemas.microsoft.com/office/drawing/2014/main" id="{8803C0E1-301F-E693-8119-842E216B7A2E}"/>
              </a:ext>
            </a:extLst>
          </p:cNvPr>
          <p:cNvSpPr>
            <a:spLocks noGrp="1"/>
          </p:cNvSpPr>
          <p:nvPr>
            <p:ph type="title"/>
          </p:nvPr>
        </p:nvSpPr>
        <p:spPr>
          <a:xfrm>
            <a:off x="430821" y="164305"/>
            <a:ext cx="11532579" cy="1312480"/>
          </a:xfrm>
        </p:spPr>
        <p:txBody>
          <a:bodyPr>
            <a:noAutofit/>
          </a:bodyPr>
          <a:lstStyle/>
          <a:p>
            <a:r>
              <a:rPr lang="en-US" b="1" dirty="0">
                <a:solidFill>
                  <a:schemeClr val="tx1"/>
                </a:solidFill>
              </a:rPr>
              <a:t>Ministry from Paul’s perspective (Titus 3:12-15): </a:t>
            </a:r>
            <a:br>
              <a:rPr lang="en-US" b="1" dirty="0">
                <a:solidFill>
                  <a:schemeClr val="tx1"/>
                </a:solidFill>
              </a:rPr>
            </a:br>
            <a:r>
              <a:rPr lang="en-US" b="1" dirty="0">
                <a:solidFill>
                  <a:srgbClr val="FFFF00"/>
                </a:solidFill>
              </a:rPr>
              <a:t>Five Observations</a:t>
            </a:r>
          </a:p>
        </p:txBody>
      </p:sp>
    </p:spTree>
    <p:extLst>
      <p:ext uri="{BB962C8B-B14F-4D97-AF65-F5344CB8AC3E}">
        <p14:creationId xmlns:p14="http://schemas.microsoft.com/office/powerpoint/2010/main" val="3276321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12192000" cy="6857999"/>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29308" y="0"/>
            <a:ext cx="12162692"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altLang="en-US" sz="3200" b="1" kern="0" dirty="0">
                <a:solidFill>
                  <a:srgbClr val="FFFF00"/>
                </a:solidFill>
              </a:rPr>
              <a:t>Titus 2:7-8; 10 </a:t>
            </a:r>
          </a:p>
        </p:txBody>
      </p:sp>
      <p:sp>
        <p:nvSpPr>
          <p:cNvPr id="5" name="TextBox 4">
            <a:extLst>
              <a:ext uri="{FF2B5EF4-FFF2-40B4-BE49-F238E27FC236}">
                <a16:creationId xmlns:a16="http://schemas.microsoft.com/office/drawing/2014/main" id="{29B88E33-22BF-4F2C-957E-3785F36FACB4}"/>
              </a:ext>
            </a:extLst>
          </p:cNvPr>
          <p:cNvSpPr txBox="1"/>
          <p:nvPr/>
        </p:nvSpPr>
        <p:spPr>
          <a:xfrm>
            <a:off x="650630" y="1152403"/>
            <a:ext cx="10621108" cy="2677656"/>
          </a:xfrm>
          <a:prstGeom prst="rect">
            <a:avLst/>
          </a:prstGeom>
          <a:noFill/>
        </p:spPr>
        <p:txBody>
          <a:bodyPr wrap="square" rtlCol="0">
            <a:spAutoFit/>
          </a:bodyPr>
          <a:lstStyle/>
          <a:p>
            <a:r>
              <a:rPr lang="en-US" sz="2800" b="1" dirty="0">
                <a:solidFill>
                  <a:srgbClr val="FFFF00"/>
                </a:solidFill>
              </a:rPr>
              <a:t>7</a:t>
            </a:r>
            <a:r>
              <a:rPr lang="en-US" sz="2800" dirty="0"/>
              <a:t> in all things show yourself to be an example of good deeds, with purity in doctrine, dignified, </a:t>
            </a:r>
            <a:r>
              <a:rPr lang="en-US" sz="2800" b="1" dirty="0">
                <a:solidFill>
                  <a:srgbClr val="FFFF00"/>
                </a:solidFill>
              </a:rPr>
              <a:t>8</a:t>
            </a:r>
            <a:r>
              <a:rPr lang="en-US" sz="2800" dirty="0"/>
              <a:t> sound in speech which is beyond reproach, so that the opponent will be put to shame, having nothing bad to say about us….</a:t>
            </a:r>
            <a:r>
              <a:rPr lang="en-US" sz="2800" b="1" dirty="0">
                <a:solidFill>
                  <a:srgbClr val="FFFF00"/>
                </a:solidFill>
              </a:rPr>
              <a:t>10</a:t>
            </a:r>
            <a:r>
              <a:rPr lang="en-US" sz="2800" dirty="0"/>
              <a:t> but showing all good faith so that they will adorn the doctrine of God our Savior in every respect.</a:t>
            </a:r>
          </a:p>
        </p:txBody>
      </p:sp>
    </p:spTree>
    <p:extLst>
      <p:ext uri="{BB962C8B-B14F-4D97-AF65-F5344CB8AC3E}">
        <p14:creationId xmlns:p14="http://schemas.microsoft.com/office/powerpoint/2010/main" val="1406458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map&#10;&#10;Description automatically generated">
            <a:extLst>
              <a:ext uri="{FF2B5EF4-FFF2-40B4-BE49-F238E27FC236}">
                <a16:creationId xmlns:a16="http://schemas.microsoft.com/office/drawing/2014/main" id="{215E9FF2-59A5-4390-89F1-007B3E0AF4A4}"/>
              </a:ext>
            </a:extLst>
          </p:cNvPr>
          <p:cNvPicPr>
            <a:picLocks noChangeAspect="1"/>
          </p:cNvPicPr>
          <p:nvPr/>
        </p:nvPicPr>
        <p:blipFill>
          <a:blip r:embed="rId2">
            <a:alphaModFix amt="48000"/>
          </a:blip>
          <a:stretch>
            <a:fillRect/>
          </a:stretch>
        </p:blipFill>
        <p:spPr>
          <a:xfrm>
            <a:off x="-404514" y="1"/>
            <a:ext cx="12749095" cy="6860499"/>
          </a:xfrm>
          <a:prstGeom prst="rect">
            <a:avLst/>
          </a:prstGeom>
        </p:spPr>
      </p:pic>
      <p:sp>
        <p:nvSpPr>
          <p:cNvPr id="2" name="Title 1">
            <a:extLst>
              <a:ext uri="{FF2B5EF4-FFF2-40B4-BE49-F238E27FC236}">
                <a16:creationId xmlns:a16="http://schemas.microsoft.com/office/drawing/2014/main" id="{C5F2BB9A-A620-4495-B5D8-699CC6D05C50}"/>
              </a:ext>
            </a:extLst>
          </p:cNvPr>
          <p:cNvSpPr>
            <a:spLocks noGrp="1"/>
          </p:cNvSpPr>
          <p:nvPr>
            <p:ph type="ctrTitle"/>
          </p:nvPr>
        </p:nvSpPr>
        <p:spPr>
          <a:xfrm>
            <a:off x="1757889" y="1520355"/>
            <a:ext cx="8676222" cy="1554481"/>
          </a:xfrm>
        </p:spPr>
        <p:txBody>
          <a:bodyPr>
            <a:noAutofit/>
          </a:bodyPr>
          <a:lstStyle/>
          <a:p>
            <a:r>
              <a:rPr lang="en-US" sz="6400" dirty="0">
                <a:latin typeface="+mn-lt"/>
              </a:rPr>
              <a:t>The book of Titus</a:t>
            </a:r>
          </a:p>
        </p:txBody>
      </p:sp>
      <p:sp>
        <p:nvSpPr>
          <p:cNvPr id="3" name="Subtitle 2">
            <a:extLst>
              <a:ext uri="{FF2B5EF4-FFF2-40B4-BE49-F238E27FC236}">
                <a16:creationId xmlns:a16="http://schemas.microsoft.com/office/drawing/2014/main" id="{242BAFBF-2C06-4082-A934-A806DC63F400}"/>
              </a:ext>
            </a:extLst>
          </p:cNvPr>
          <p:cNvSpPr>
            <a:spLocks noGrp="1"/>
          </p:cNvSpPr>
          <p:nvPr>
            <p:ph type="subTitle" idx="1"/>
          </p:nvPr>
        </p:nvSpPr>
        <p:spPr>
          <a:xfrm>
            <a:off x="1751012" y="3577776"/>
            <a:ext cx="8676222" cy="1905000"/>
          </a:xfrm>
        </p:spPr>
        <p:txBody>
          <a:bodyPr>
            <a:normAutofit/>
          </a:bodyPr>
          <a:lstStyle/>
          <a:p>
            <a:r>
              <a:rPr lang="en-US" sz="4800" dirty="0"/>
              <a:t>Worthy of the Gospel</a:t>
            </a:r>
          </a:p>
        </p:txBody>
      </p:sp>
      <p:cxnSp>
        <p:nvCxnSpPr>
          <p:cNvPr id="6" name="Straight Connector 5">
            <a:extLst>
              <a:ext uri="{FF2B5EF4-FFF2-40B4-BE49-F238E27FC236}">
                <a16:creationId xmlns:a16="http://schemas.microsoft.com/office/drawing/2014/main" id="{FCAF6035-35E9-4551-A2D3-F0AD542F4BFD}"/>
              </a:ext>
            </a:extLst>
          </p:cNvPr>
          <p:cNvCxnSpPr>
            <a:cxnSpLocks/>
          </p:cNvCxnSpPr>
          <p:nvPr/>
        </p:nvCxnSpPr>
        <p:spPr>
          <a:xfrm>
            <a:off x="2473235" y="3294745"/>
            <a:ext cx="73500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680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AC74A8-1B00-BB73-6F2C-19CAFB78B14A}"/>
              </a:ext>
            </a:extLst>
          </p:cNvPr>
          <p:cNvSpPr txBox="1"/>
          <p:nvPr/>
        </p:nvSpPr>
        <p:spPr>
          <a:xfrm>
            <a:off x="3408008" y="2851485"/>
            <a:ext cx="4842587" cy="769441"/>
          </a:xfrm>
          <a:prstGeom prst="rect">
            <a:avLst/>
          </a:prstGeom>
          <a:noFill/>
        </p:spPr>
        <p:txBody>
          <a:bodyPr wrap="square">
            <a:spAutoFit/>
          </a:bodyPr>
          <a:lstStyle/>
          <a:p>
            <a:pPr algn="ctr" rtl="0"/>
            <a:r>
              <a:rPr lang="en-US" sz="4400" b="1" dirty="0">
                <a:solidFill>
                  <a:srgbClr val="FFFF00"/>
                </a:solidFill>
              </a:rPr>
              <a:t>CONCLUSION</a:t>
            </a:r>
            <a:endParaRPr lang="en-US" sz="4400" dirty="0"/>
          </a:p>
        </p:txBody>
      </p:sp>
    </p:spTree>
    <p:extLst>
      <p:ext uri="{BB962C8B-B14F-4D97-AF65-F5344CB8AC3E}">
        <p14:creationId xmlns:p14="http://schemas.microsoft.com/office/powerpoint/2010/main" val="2385904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EF1702-164E-A419-0186-B59DA15152EF}"/>
              </a:ext>
            </a:extLst>
          </p:cNvPr>
          <p:cNvPicPr>
            <a:picLocks noChangeAspect="1"/>
          </p:cNvPicPr>
          <p:nvPr/>
        </p:nvPicPr>
        <p:blipFill rotWithShape="1">
          <a:blip r:embed="rId2"/>
          <a:srcRect l="15230"/>
          <a:stretch/>
        </p:blipFill>
        <p:spPr>
          <a:xfrm>
            <a:off x="7666074" y="-7556"/>
            <a:ext cx="4525926" cy="6885425"/>
          </a:xfrm>
          <a:prstGeom prst="rect">
            <a:avLst/>
          </a:prstGeom>
        </p:spPr>
      </p:pic>
      <p:sp>
        <p:nvSpPr>
          <p:cNvPr id="11" name="Rectangle 10">
            <a:extLst>
              <a:ext uri="{FF2B5EF4-FFF2-40B4-BE49-F238E27FC236}">
                <a16:creationId xmlns:a16="http://schemas.microsoft.com/office/drawing/2014/main" id="{2244DC8E-B471-9D56-E8CB-AEC32B38C0D3}"/>
              </a:ext>
            </a:extLst>
          </p:cNvPr>
          <p:cNvSpPr/>
          <p:nvPr/>
        </p:nvSpPr>
        <p:spPr>
          <a:xfrm>
            <a:off x="0" y="-7556"/>
            <a:ext cx="12192000" cy="6865556"/>
          </a:xfrm>
          <a:prstGeom prst="rect">
            <a:avLst/>
          </a:prstGeom>
          <a:solidFill>
            <a:schemeClr val="bg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924BCBD-0576-4241-BB06-779BFB748575}"/>
              </a:ext>
            </a:extLst>
          </p:cNvPr>
          <p:cNvSpPr txBox="1"/>
          <p:nvPr/>
        </p:nvSpPr>
        <p:spPr>
          <a:xfrm>
            <a:off x="228600" y="1111220"/>
            <a:ext cx="11860823" cy="4236288"/>
          </a:xfrm>
          <a:prstGeom prst="rect">
            <a:avLst/>
          </a:prstGeom>
          <a:noFill/>
        </p:spPr>
        <p:txBody>
          <a:bodyPr wrap="square" rtlCol="0">
            <a:spAutoFit/>
          </a:bodyPr>
          <a:lstStyle/>
          <a:p>
            <a:pPr marL="1371600" lvl="2" indent="-457200">
              <a:lnSpc>
                <a:spcPct val="107000"/>
              </a:lnSpc>
              <a:buFont typeface="+mj-lt"/>
              <a:buAutoNum type="alphaLcParenR"/>
              <a:defRPr/>
            </a:pPr>
            <a:endPar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The blessings of orderly ministry </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 The blessings of shared ministry</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The blessings of brotherly ministry</a:t>
            </a:r>
          </a:p>
          <a:p>
            <a:pPr marL="971550" lvl="1" indent="-514350">
              <a:lnSpc>
                <a:spcPct val="150000"/>
              </a:lnSpc>
              <a:buFont typeface="+mj-lt"/>
              <a:buAutoNum type="arabicPeriod"/>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The blessings of resourceful ministry</a:t>
            </a:r>
          </a:p>
          <a:p>
            <a:pPr marL="971550" lvl="1" indent="-514350">
              <a:lnSpc>
                <a:spcPct val="150000"/>
              </a:lnSpc>
              <a:buFont typeface="+mj-lt"/>
              <a:buAutoNum type="arabicPeriod"/>
              <a:defRPr/>
            </a:pPr>
            <a:r>
              <a:rPr lang="en-US" sz="3200" dirty="0">
                <a:latin typeface="Calibri" panose="020F0502020204030204" pitchFamily="34" charset="0"/>
                <a:ea typeface="Calibri" panose="020F0502020204030204" pitchFamily="34" charset="0"/>
                <a:cs typeface="Times New Roman" panose="02020603050405020304" pitchFamily="18" charset="0"/>
              </a:rPr>
              <a:t>The blessings of doctrinal ministry </a:t>
            </a:r>
          </a:p>
        </p:txBody>
      </p:sp>
      <p:sp>
        <p:nvSpPr>
          <p:cNvPr id="3" name="TextBox 2">
            <a:extLst>
              <a:ext uri="{FF2B5EF4-FFF2-40B4-BE49-F238E27FC236}">
                <a16:creationId xmlns:a16="http://schemas.microsoft.com/office/drawing/2014/main" id="{884CE7E8-C9D2-8901-5521-5960CBE35A86}"/>
              </a:ext>
            </a:extLst>
          </p:cNvPr>
          <p:cNvSpPr txBox="1"/>
          <p:nvPr/>
        </p:nvSpPr>
        <p:spPr>
          <a:xfrm>
            <a:off x="0" y="6441463"/>
            <a:ext cx="12085982" cy="276999"/>
          </a:xfrm>
          <a:prstGeom prst="rect">
            <a:avLst/>
          </a:prstGeom>
          <a:noFill/>
        </p:spPr>
        <p:txBody>
          <a:bodyPr wrap="square">
            <a:spAutoFit/>
          </a:bodyPr>
          <a:lstStyle/>
          <a:p>
            <a:pPr algn="r"/>
            <a:r>
              <a:rPr lang="en-US" sz="1200" dirty="0"/>
              <a:t>Outline adapted from R. Caldwell, “</a:t>
            </a:r>
            <a:r>
              <a:rPr lang="en-US" sz="1200" i="1" dirty="0"/>
              <a:t>A Window Into the Work</a:t>
            </a:r>
            <a:r>
              <a:rPr lang="en-US" sz="1200" dirty="0"/>
              <a:t>,” 2019.  </a:t>
            </a:r>
          </a:p>
        </p:txBody>
      </p:sp>
      <p:sp>
        <p:nvSpPr>
          <p:cNvPr id="7" name="Title 1">
            <a:extLst>
              <a:ext uri="{FF2B5EF4-FFF2-40B4-BE49-F238E27FC236}">
                <a16:creationId xmlns:a16="http://schemas.microsoft.com/office/drawing/2014/main" id="{8803C0E1-301F-E693-8119-842E216B7A2E}"/>
              </a:ext>
            </a:extLst>
          </p:cNvPr>
          <p:cNvSpPr>
            <a:spLocks noGrp="1"/>
          </p:cNvSpPr>
          <p:nvPr>
            <p:ph type="title"/>
          </p:nvPr>
        </p:nvSpPr>
        <p:spPr>
          <a:xfrm>
            <a:off x="430821" y="164305"/>
            <a:ext cx="11532579" cy="1312480"/>
          </a:xfrm>
        </p:spPr>
        <p:txBody>
          <a:bodyPr>
            <a:noAutofit/>
          </a:bodyPr>
          <a:lstStyle/>
          <a:p>
            <a:r>
              <a:rPr lang="en-US" b="1" dirty="0">
                <a:solidFill>
                  <a:schemeClr val="tx1"/>
                </a:solidFill>
              </a:rPr>
              <a:t>Ministry from Paul’s perspective (Titus 3:12-15): </a:t>
            </a:r>
            <a:br>
              <a:rPr lang="en-US" b="1" dirty="0">
                <a:solidFill>
                  <a:schemeClr val="tx1"/>
                </a:solidFill>
              </a:rPr>
            </a:br>
            <a:r>
              <a:rPr lang="en-US" b="1" dirty="0">
                <a:solidFill>
                  <a:srgbClr val="FFFF00"/>
                </a:solidFill>
              </a:rPr>
              <a:t>Five Observations</a:t>
            </a:r>
          </a:p>
        </p:txBody>
      </p:sp>
    </p:spTree>
    <p:extLst>
      <p:ext uri="{BB962C8B-B14F-4D97-AF65-F5344CB8AC3E}">
        <p14:creationId xmlns:p14="http://schemas.microsoft.com/office/powerpoint/2010/main" val="310304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map&#10;&#10;Description automatically generated">
            <a:extLst>
              <a:ext uri="{FF2B5EF4-FFF2-40B4-BE49-F238E27FC236}">
                <a16:creationId xmlns:a16="http://schemas.microsoft.com/office/drawing/2014/main" id="{215E9FF2-59A5-4390-89F1-007B3E0AF4A4}"/>
              </a:ext>
            </a:extLst>
          </p:cNvPr>
          <p:cNvPicPr>
            <a:picLocks noChangeAspect="1"/>
          </p:cNvPicPr>
          <p:nvPr/>
        </p:nvPicPr>
        <p:blipFill>
          <a:blip r:embed="rId2">
            <a:alphaModFix amt="48000"/>
          </a:blip>
          <a:stretch>
            <a:fillRect/>
          </a:stretch>
        </p:blipFill>
        <p:spPr>
          <a:xfrm>
            <a:off x="-404514" y="1"/>
            <a:ext cx="12749095" cy="6860499"/>
          </a:xfrm>
          <a:prstGeom prst="rect">
            <a:avLst/>
          </a:prstGeom>
        </p:spPr>
      </p:pic>
      <p:sp>
        <p:nvSpPr>
          <p:cNvPr id="2" name="Title 1">
            <a:extLst>
              <a:ext uri="{FF2B5EF4-FFF2-40B4-BE49-F238E27FC236}">
                <a16:creationId xmlns:a16="http://schemas.microsoft.com/office/drawing/2014/main" id="{C5F2BB9A-A620-4495-B5D8-699CC6D05C50}"/>
              </a:ext>
            </a:extLst>
          </p:cNvPr>
          <p:cNvSpPr>
            <a:spLocks noGrp="1"/>
          </p:cNvSpPr>
          <p:nvPr>
            <p:ph type="ctrTitle"/>
          </p:nvPr>
        </p:nvSpPr>
        <p:spPr>
          <a:xfrm>
            <a:off x="1757889" y="1520355"/>
            <a:ext cx="8676222" cy="1554481"/>
          </a:xfrm>
        </p:spPr>
        <p:txBody>
          <a:bodyPr>
            <a:noAutofit/>
          </a:bodyPr>
          <a:lstStyle/>
          <a:p>
            <a:r>
              <a:rPr lang="en-US" sz="6400" dirty="0">
                <a:latin typeface="+mn-lt"/>
              </a:rPr>
              <a:t>The book of Titus</a:t>
            </a:r>
          </a:p>
        </p:txBody>
      </p:sp>
      <p:sp>
        <p:nvSpPr>
          <p:cNvPr id="3" name="Subtitle 2">
            <a:extLst>
              <a:ext uri="{FF2B5EF4-FFF2-40B4-BE49-F238E27FC236}">
                <a16:creationId xmlns:a16="http://schemas.microsoft.com/office/drawing/2014/main" id="{242BAFBF-2C06-4082-A934-A806DC63F400}"/>
              </a:ext>
            </a:extLst>
          </p:cNvPr>
          <p:cNvSpPr>
            <a:spLocks noGrp="1"/>
          </p:cNvSpPr>
          <p:nvPr>
            <p:ph type="subTitle" idx="1"/>
          </p:nvPr>
        </p:nvSpPr>
        <p:spPr>
          <a:xfrm>
            <a:off x="1751012" y="3577776"/>
            <a:ext cx="8676222" cy="1905000"/>
          </a:xfrm>
        </p:spPr>
        <p:txBody>
          <a:bodyPr>
            <a:normAutofit/>
          </a:bodyPr>
          <a:lstStyle/>
          <a:p>
            <a:r>
              <a:rPr lang="en-US" sz="4800" dirty="0"/>
              <a:t>Worthy of the Gospel</a:t>
            </a:r>
          </a:p>
        </p:txBody>
      </p:sp>
      <p:cxnSp>
        <p:nvCxnSpPr>
          <p:cNvPr id="6" name="Straight Connector 5">
            <a:extLst>
              <a:ext uri="{FF2B5EF4-FFF2-40B4-BE49-F238E27FC236}">
                <a16:creationId xmlns:a16="http://schemas.microsoft.com/office/drawing/2014/main" id="{FCAF6035-35E9-4551-A2D3-F0AD542F4BFD}"/>
              </a:ext>
            </a:extLst>
          </p:cNvPr>
          <p:cNvCxnSpPr>
            <a:cxnSpLocks/>
          </p:cNvCxnSpPr>
          <p:nvPr/>
        </p:nvCxnSpPr>
        <p:spPr>
          <a:xfrm>
            <a:off x="2473235" y="3294745"/>
            <a:ext cx="73500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575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4E469D-E52B-3E75-B343-898C9B2F96A9}"/>
              </a:ext>
            </a:extLst>
          </p:cNvPr>
          <p:cNvSpPr txBox="1"/>
          <p:nvPr/>
        </p:nvSpPr>
        <p:spPr>
          <a:xfrm>
            <a:off x="3674706" y="2705725"/>
            <a:ext cx="4842587" cy="1446550"/>
          </a:xfrm>
          <a:prstGeom prst="rect">
            <a:avLst/>
          </a:prstGeom>
          <a:noFill/>
        </p:spPr>
        <p:txBody>
          <a:bodyPr wrap="square">
            <a:spAutoFit/>
          </a:bodyPr>
          <a:lstStyle/>
          <a:p>
            <a:pPr algn="ctr" rtl="0"/>
            <a:r>
              <a:rPr lang="en-US" sz="8800" b="1" dirty="0"/>
              <a:t>Believe.</a:t>
            </a:r>
            <a:endParaRPr lang="en-US" sz="8800" dirty="0"/>
          </a:p>
        </p:txBody>
      </p:sp>
    </p:spTree>
    <p:extLst>
      <p:ext uri="{BB962C8B-B14F-4D97-AF65-F5344CB8AC3E}">
        <p14:creationId xmlns:p14="http://schemas.microsoft.com/office/powerpoint/2010/main" val="1960180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BCCF2FD-1C4B-C631-75A8-907005B23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13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1522705" y="160443"/>
            <a:ext cx="9571892" cy="1054250"/>
          </a:xfrm>
        </p:spPr>
        <p:txBody>
          <a:bodyPr>
            <a:normAutofit/>
          </a:bodyPr>
          <a:lstStyle/>
          <a:p>
            <a:r>
              <a:rPr lang="en-US" sz="4800" b="1" dirty="0"/>
              <a:t>The Judgment Seat of Christ</a:t>
            </a:r>
          </a:p>
        </p:txBody>
      </p:sp>
    </p:spTree>
    <p:extLst>
      <p:ext uri="{BB962C8B-B14F-4D97-AF65-F5344CB8AC3E}">
        <p14:creationId xmlns:p14="http://schemas.microsoft.com/office/powerpoint/2010/main" val="973019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1928932278"/>
              </p:ext>
            </p:extLst>
          </p:nvPr>
        </p:nvGraphicFramePr>
        <p:xfrm>
          <a:off x="0" y="914401"/>
          <a:ext cx="12192000" cy="594360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793136">
                <a:tc>
                  <a:txBody>
                    <a:bodyPr/>
                    <a:lstStyle/>
                    <a:p>
                      <a:pPr algn="ctr"/>
                      <a:r>
                        <a:rPr lang="en-US" sz="1600" dirty="0"/>
                        <a:t>Name</a:t>
                      </a:r>
                    </a:p>
                  </a:txBody>
                  <a:tcPr marT="45717" marB="45717"/>
                </a:tc>
                <a:tc>
                  <a:txBody>
                    <a:bodyPr/>
                    <a:lstStyle/>
                    <a:p>
                      <a:pPr algn="ctr"/>
                      <a:r>
                        <a:rPr lang="en-US" sz="1600" dirty="0"/>
                        <a:t>Sheep and</a:t>
                      </a:r>
                      <a:r>
                        <a:rPr lang="en-US" sz="1600" baseline="0" dirty="0"/>
                        <a:t> Goat</a:t>
                      </a:r>
                      <a:endParaRPr lang="en-US" sz="1600" dirty="0"/>
                    </a:p>
                  </a:txBody>
                  <a:tcPr marT="45717" marB="45717"/>
                </a:tc>
                <a:tc>
                  <a:txBody>
                    <a:bodyPr/>
                    <a:lstStyle/>
                    <a:p>
                      <a:pPr algn="ctr"/>
                      <a:r>
                        <a:rPr lang="en-US" sz="1600" dirty="0"/>
                        <a:t>Judgment of the Jews</a:t>
                      </a:r>
                    </a:p>
                  </a:txBody>
                  <a:tcPr marT="45717" marB="45717"/>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00"/>
                          </a:solidFill>
                          <a:effectLst/>
                          <a:uLnTx/>
                          <a:uFillTx/>
                          <a:latin typeface="+mn-lt"/>
                          <a:ea typeface="+mn-ea"/>
                          <a:cs typeface="+mn-cs"/>
                        </a:rPr>
                        <a:t>Bema Seat Judgment of Christ</a:t>
                      </a:r>
                    </a:p>
                  </a:txBody>
                  <a:tcPr marT="45717" marB="45717"/>
                </a:tc>
                <a:tc>
                  <a:txBody>
                    <a:bodyPr/>
                    <a:lstStyle/>
                    <a:p>
                      <a:pPr algn="ctr"/>
                      <a:r>
                        <a:rPr lang="en-US" sz="1600" dirty="0"/>
                        <a:t>Great White Throne</a:t>
                      </a:r>
                    </a:p>
                  </a:txBody>
                  <a:tcPr marT="45717" marB="45717"/>
                </a:tc>
                <a:extLst>
                  <a:ext uri="{0D108BD9-81ED-4DB2-BD59-A6C34878D82A}">
                    <a16:rowId xmlns:a16="http://schemas.microsoft.com/office/drawing/2014/main" val="10000"/>
                  </a:ext>
                </a:extLst>
              </a:tr>
              <a:tr h="429205">
                <a:tc>
                  <a:txBody>
                    <a:bodyPr/>
                    <a:lstStyle/>
                    <a:p>
                      <a:r>
                        <a:rPr lang="en-US" sz="1800" dirty="0">
                          <a:solidFill>
                            <a:schemeClr val="tx1"/>
                          </a:solidFill>
                        </a:rPr>
                        <a:t>Scripture</a:t>
                      </a:r>
                    </a:p>
                  </a:txBody>
                  <a:tcPr marT="45717" marB="45717">
                    <a:solidFill>
                      <a:schemeClr val="accent6"/>
                    </a:solidFill>
                  </a:tcPr>
                </a:tc>
                <a:tc>
                  <a:txBody>
                    <a:bodyPr/>
                    <a:lstStyle/>
                    <a:p>
                      <a:r>
                        <a:rPr lang="en-US" sz="1800" dirty="0"/>
                        <a:t>Matt 25:31-46</a:t>
                      </a:r>
                    </a:p>
                  </a:txBody>
                  <a:tcPr marT="45717" marB="45717"/>
                </a:tc>
                <a:tc>
                  <a:txBody>
                    <a:bodyPr/>
                    <a:lstStyle/>
                    <a:p>
                      <a:r>
                        <a:rPr lang="en-US" sz="1800" dirty="0"/>
                        <a:t>Ezek 20:33-44</a:t>
                      </a:r>
                    </a:p>
                  </a:txBody>
                  <a:tcPr marT="45717" marB="45717"/>
                </a:tc>
                <a:tc>
                  <a:txBody>
                    <a:bodyPr/>
                    <a:lstStyle/>
                    <a:p>
                      <a:r>
                        <a:rPr lang="en-US" sz="1800" b="1" u="sng" dirty="0">
                          <a:solidFill>
                            <a:srgbClr val="C00000"/>
                          </a:solidFill>
                        </a:rPr>
                        <a:t>1 Cor 3:10-15</a:t>
                      </a:r>
                    </a:p>
                  </a:txBody>
                  <a:tcPr marT="45717" marB="45717">
                    <a:solidFill>
                      <a:schemeClr val="accent3">
                        <a:lumMod val="60000"/>
                        <a:lumOff val="40000"/>
                      </a:schemeClr>
                    </a:solidFill>
                  </a:tcPr>
                </a:tc>
                <a:tc>
                  <a:txBody>
                    <a:bodyPr/>
                    <a:lstStyle/>
                    <a:p>
                      <a:r>
                        <a:rPr lang="en-US" sz="1800" dirty="0"/>
                        <a:t>Rev 20:11-15</a:t>
                      </a:r>
                    </a:p>
                  </a:txBody>
                  <a:tcPr marT="45717" marB="45717"/>
                </a:tc>
                <a:extLst>
                  <a:ext uri="{0D108BD9-81ED-4DB2-BD59-A6C34878D82A}">
                    <a16:rowId xmlns:a16="http://schemas.microsoft.com/office/drawing/2014/main" val="10001"/>
                  </a:ext>
                </a:extLst>
              </a:tr>
              <a:tr h="751110">
                <a:tc>
                  <a:txBody>
                    <a:bodyPr/>
                    <a:lstStyle/>
                    <a:p>
                      <a:r>
                        <a:rPr lang="en-US" sz="1800" dirty="0">
                          <a:solidFill>
                            <a:schemeClr val="tx1"/>
                          </a:solidFill>
                        </a:rPr>
                        <a:t>Place</a:t>
                      </a:r>
                    </a:p>
                  </a:txBody>
                  <a:tcPr marT="45717" marB="45717">
                    <a:solidFill>
                      <a:schemeClr val="accent6"/>
                    </a:solidFill>
                  </a:tcPr>
                </a:tc>
                <a:tc>
                  <a:txBody>
                    <a:bodyPr/>
                    <a:lstStyle/>
                    <a:p>
                      <a:r>
                        <a:rPr lang="en-US" sz="1800" dirty="0"/>
                        <a:t>Earth, Jerusalem</a:t>
                      </a:r>
                    </a:p>
                  </a:txBody>
                  <a:tcPr marT="45717" marB="45717"/>
                </a:tc>
                <a:tc>
                  <a:txBody>
                    <a:bodyPr/>
                    <a:lstStyle/>
                    <a:p>
                      <a:r>
                        <a:rPr lang="en-US" sz="1800" dirty="0"/>
                        <a:t>Earth, wilderness</a:t>
                      </a:r>
                    </a:p>
                  </a:txBody>
                  <a:tcPr marT="45717" marB="45717"/>
                </a:tc>
                <a:tc>
                  <a:txBody>
                    <a:bodyPr/>
                    <a:lstStyle/>
                    <a:p>
                      <a:r>
                        <a:rPr lang="en-US" sz="1800" b="1" u="sng" dirty="0">
                          <a:solidFill>
                            <a:srgbClr val="C00000"/>
                          </a:solidFill>
                        </a:rPr>
                        <a:t>Heaven</a:t>
                      </a:r>
                    </a:p>
                  </a:txBody>
                  <a:tcPr marT="45717" marB="45717">
                    <a:solidFill>
                      <a:schemeClr val="accent3">
                        <a:lumMod val="60000"/>
                        <a:lumOff val="40000"/>
                      </a:schemeClr>
                    </a:solidFill>
                  </a:tcPr>
                </a:tc>
                <a:tc>
                  <a:txBody>
                    <a:bodyPr/>
                    <a:lstStyle/>
                    <a:p>
                      <a:r>
                        <a:rPr lang="en-US" sz="1800" dirty="0"/>
                        <a:t>Earth</a:t>
                      </a:r>
                    </a:p>
                  </a:txBody>
                  <a:tcPr marT="45717" marB="45717"/>
                </a:tc>
                <a:extLst>
                  <a:ext uri="{0D108BD9-81ED-4DB2-BD59-A6C34878D82A}">
                    <a16:rowId xmlns:a16="http://schemas.microsoft.com/office/drawing/2014/main" val="10002"/>
                  </a:ext>
                </a:extLst>
              </a:tr>
              <a:tr h="1073013">
                <a:tc>
                  <a:txBody>
                    <a:bodyPr/>
                    <a:lstStyle/>
                    <a:p>
                      <a:r>
                        <a:rPr lang="en-US" sz="1800" dirty="0">
                          <a:solidFill>
                            <a:schemeClr val="tx1"/>
                          </a:solidFill>
                        </a:rPr>
                        <a:t>Audience</a:t>
                      </a:r>
                    </a:p>
                  </a:txBody>
                  <a:tcPr marT="45717" marB="45717">
                    <a:solidFill>
                      <a:schemeClr val="accent6"/>
                    </a:solidFill>
                  </a:tcPr>
                </a:tc>
                <a:tc>
                  <a:txBody>
                    <a:bodyPr/>
                    <a:lstStyle/>
                    <a:p>
                      <a:r>
                        <a:rPr lang="en-US" sz="1800" dirty="0"/>
                        <a:t>Gentile Tribulation survivors</a:t>
                      </a:r>
                    </a:p>
                  </a:txBody>
                  <a:tcPr marT="45717" marB="45717"/>
                </a:tc>
                <a:tc>
                  <a:txBody>
                    <a:bodyPr/>
                    <a:lstStyle/>
                    <a:p>
                      <a:r>
                        <a:rPr lang="en-US" sz="1800" dirty="0"/>
                        <a:t>Jewish Tribulation survivors</a:t>
                      </a:r>
                    </a:p>
                  </a:txBody>
                  <a:tcPr marT="45717" marB="45717"/>
                </a:tc>
                <a:tc>
                  <a:txBody>
                    <a:bodyPr/>
                    <a:lstStyle/>
                    <a:p>
                      <a:r>
                        <a:rPr lang="en-US" sz="1800" b="1" u="sng" dirty="0">
                          <a:solidFill>
                            <a:srgbClr val="C00000"/>
                          </a:solidFill>
                        </a:rPr>
                        <a:t>Church</a:t>
                      </a:r>
                      <a:r>
                        <a:rPr lang="en-US" sz="1800" b="1" u="sng" baseline="0" dirty="0">
                          <a:solidFill>
                            <a:srgbClr val="C00000"/>
                          </a:solidFill>
                        </a:rPr>
                        <a:t> Age believers</a:t>
                      </a:r>
                      <a:endParaRPr lang="en-US" sz="1800" b="1" u="sng" dirty="0">
                        <a:solidFill>
                          <a:srgbClr val="C00000"/>
                        </a:solidFill>
                      </a:endParaRPr>
                    </a:p>
                  </a:txBody>
                  <a:tcPr marT="45717" marB="45717">
                    <a:solidFill>
                      <a:schemeClr val="accent3">
                        <a:lumMod val="60000"/>
                        <a:lumOff val="40000"/>
                      </a:schemeClr>
                    </a:solidFill>
                  </a:tcPr>
                </a:tc>
                <a:tc>
                  <a:txBody>
                    <a:bodyPr/>
                    <a:lstStyle/>
                    <a:p>
                      <a:r>
                        <a:rPr lang="en-US" sz="1800" dirty="0"/>
                        <a:t>All unsaved</a:t>
                      </a:r>
                    </a:p>
                  </a:txBody>
                  <a:tcPr marT="45717" marB="45717"/>
                </a:tc>
                <a:extLst>
                  <a:ext uri="{0D108BD9-81ED-4DB2-BD59-A6C34878D82A}">
                    <a16:rowId xmlns:a16="http://schemas.microsoft.com/office/drawing/2014/main" val="10003"/>
                  </a:ext>
                </a:extLst>
              </a:tr>
              <a:tr h="751110">
                <a:tc>
                  <a:txBody>
                    <a:bodyPr/>
                    <a:lstStyle/>
                    <a:p>
                      <a:r>
                        <a:rPr lang="en-US" sz="1800" dirty="0">
                          <a:solidFill>
                            <a:schemeClr val="tx1"/>
                          </a:solidFill>
                        </a:rPr>
                        <a:t>When</a:t>
                      </a:r>
                    </a:p>
                  </a:txBody>
                  <a:tcPr marT="45717" marB="45717">
                    <a:solidFill>
                      <a:schemeClr val="accent6"/>
                    </a:solidFill>
                  </a:tcPr>
                </a:tc>
                <a:tc>
                  <a:txBody>
                    <a:bodyPr/>
                    <a:lstStyle/>
                    <a:p>
                      <a:r>
                        <a:rPr lang="en-US" sz="1800" dirty="0"/>
                        <a:t>After Tribulation</a:t>
                      </a:r>
                    </a:p>
                  </a:txBody>
                  <a:tcPr marT="45717" marB="45717"/>
                </a:tc>
                <a:tc>
                  <a:txBody>
                    <a:bodyPr/>
                    <a:lstStyle/>
                    <a:p>
                      <a:r>
                        <a:rPr lang="en-US" sz="1800" dirty="0"/>
                        <a:t>After Tribulation</a:t>
                      </a:r>
                    </a:p>
                  </a:txBody>
                  <a:tcPr marT="45717" marB="45717"/>
                </a:tc>
                <a:tc>
                  <a:txBody>
                    <a:bodyPr/>
                    <a:lstStyle/>
                    <a:p>
                      <a:r>
                        <a:rPr lang="en-US" sz="1800" b="1" u="sng" dirty="0">
                          <a:solidFill>
                            <a:srgbClr val="C00000"/>
                          </a:solidFill>
                        </a:rPr>
                        <a:t>After rapture</a:t>
                      </a:r>
                    </a:p>
                  </a:txBody>
                  <a:tcPr marT="45717" marB="45717">
                    <a:solidFill>
                      <a:schemeClr val="accent3">
                        <a:lumMod val="60000"/>
                        <a:lumOff val="40000"/>
                      </a:schemeClr>
                    </a:solidFill>
                  </a:tcPr>
                </a:tc>
                <a:tc>
                  <a:txBody>
                    <a:bodyPr/>
                    <a:lstStyle/>
                    <a:p>
                      <a:r>
                        <a:rPr lang="en-US" sz="1800" dirty="0"/>
                        <a:t>After Millennium</a:t>
                      </a:r>
                    </a:p>
                  </a:txBody>
                  <a:tcPr marT="45717" marB="45717"/>
                </a:tc>
                <a:extLst>
                  <a:ext uri="{0D108BD9-81ED-4DB2-BD59-A6C34878D82A}">
                    <a16:rowId xmlns:a16="http://schemas.microsoft.com/office/drawing/2014/main" val="10004"/>
                  </a:ext>
                </a:extLst>
              </a:tr>
              <a:tr h="1073013">
                <a:tc>
                  <a:txBody>
                    <a:bodyPr/>
                    <a:lstStyle/>
                    <a:p>
                      <a:r>
                        <a:rPr lang="en-US" sz="1800" dirty="0">
                          <a:solidFill>
                            <a:schemeClr val="tx1"/>
                          </a:solidFill>
                        </a:rPr>
                        <a:t>Purpose</a:t>
                      </a:r>
                    </a:p>
                  </a:txBody>
                  <a:tcPr marT="45717" marB="45717">
                    <a:solidFill>
                      <a:schemeClr val="accent6"/>
                    </a:solidFill>
                  </a:tcPr>
                </a:tc>
                <a:tc>
                  <a:txBody>
                    <a:bodyPr/>
                    <a:lstStyle/>
                    <a:p>
                      <a:r>
                        <a:rPr lang="en-US" sz="1800" dirty="0"/>
                        <a:t>Saved Gentiles enter kingdom</a:t>
                      </a:r>
                    </a:p>
                  </a:txBody>
                  <a:tcPr marT="45717" marB="45717"/>
                </a:tc>
                <a:tc>
                  <a:txBody>
                    <a:bodyPr/>
                    <a:lstStyle/>
                    <a:p>
                      <a:r>
                        <a:rPr lang="en-US" sz="1800" dirty="0"/>
                        <a:t>Saved Jews enter kingdom</a:t>
                      </a:r>
                    </a:p>
                  </a:txBody>
                  <a:tcPr marT="45717" marB="45717"/>
                </a:tc>
                <a:tc>
                  <a:txBody>
                    <a:bodyPr/>
                    <a:lstStyle/>
                    <a:p>
                      <a:r>
                        <a:rPr lang="en-US" sz="1800" b="1" u="sng" dirty="0">
                          <a:solidFill>
                            <a:srgbClr val="C00000"/>
                          </a:solidFill>
                        </a:rPr>
                        <a:t>Reward believers</a:t>
                      </a:r>
                    </a:p>
                  </a:txBody>
                  <a:tcPr marT="45717" marB="45717">
                    <a:solidFill>
                      <a:schemeClr val="accent3">
                        <a:lumMod val="60000"/>
                        <a:lumOff val="40000"/>
                      </a:schemeClr>
                    </a:solidFill>
                  </a:tcPr>
                </a:tc>
                <a:tc>
                  <a:txBody>
                    <a:bodyPr/>
                    <a:lstStyle/>
                    <a:p>
                      <a:r>
                        <a:rPr lang="en-US" sz="1800" dirty="0"/>
                        <a:t>Degree of punishment in hell</a:t>
                      </a:r>
                    </a:p>
                  </a:txBody>
                  <a:tcPr marT="45717" marB="45717"/>
                </a:tc>
                <a:extLst>
                  <a:ext uri="{0D108BD9-81ED-4DB2-BD59-A6C34878D82A}">
                    <a16:rowId xmlns:a16="http://schemas.microsoft.com/office/drawing/2014/main" val="10005"/>
                  </a:ext>
                </a:extLst>
              </a:tr>
              <a:tr h="1073013">
                <a:tc>
                  <a:txBody>
                    <a:bodyPr/>
                    <a:lstStyle/>
                    <a:p>
                      <a:r>
                        <a:rPr lang="en-US" sz="1800" dirty="0">
                          <a:solidFill>
                            <a:schemeClr val="tx1"/>
                          </a:solidFill>
                        </a:rPr>
                        <a:t>Evaluation</a:t>
                      </a:r>
                    </a:p>
                  </a:txBody>
                  <a:tcPr marT="45717" marB="45717">
                    <a:solidFill>
                      <a:schemeClr val="accent6"/>
                    </a:solidFill>
                  </a:tcPr>
                </a:tc>
                <a:tc>
                  <a:txBody>
                    <a:bodyPr/>
                    <a:lstStyle/>
                    <a:p>
                      <a:r>
                        <a:rPr lang="en-US" sz="1800" dirty="0"/>
                        <a:t>Treatment of Christ’s brethren</a:t>
                      </a:r>
                    </a:p>
                  </a:txBody>
                  <a:tcPr marT="45717" marB="45717"/>
                </a:tc>
                <a:tc>
                  <a:txBody>
                    <a:bodyPr/>
                    <a:lstStyle/>
                    <a:p>
                      <a:r>
                        <a:rPr lang="en-US" sz="1800" dirty="0"/>
                        <a:t>Passing under shepherd’s rod</a:t>
                      </a:r>
                    </a:p>
                  </a:txBody>
                  <a:tcPr marT="45717" marB="45717"/>
                </a:tc>
                <a:tc>
                  <a:txBody>
                    <a:bodyPr/>
                    <a:lstStyle/>
                    <a:p>
                      <a:r>
                        <a:rPr lang="en-US" sz="1800" b="1" u="sng" dirty="0">
                          <a:solidFill>
                            <a:srgbClr val="C00000"/>
                          </a:solidFill>
                        </a:rPr>
                        <a:t>Works taken through fire</a:t>
                      </a:r>
                    </a:p>
                  </a:txBody>
                  <a:tcPr marT="45717" marB="45717">
                    <a:solidFill>
                      <a:schemeClr val="accent3">
                        <a:lumMod val="60000"/>
                        <a:lumOff val="40000"/>
                      </a:schemeClr>
                    </a:solidFill>
                  </a:tcPr>
                </a:tc>
                <a:tc>
                  <a:txBody>
                    <a:bodyPr/>
                    <a:lstStyle/>
                    <a:p>
                      <a:r>
                        <a:rPr lang="en-US" sz="1800" dirty="0"/>
                        <a:t>Not in the book; judged by books</a:t>
                      </a:r>
                    </a:p>
                  </a:txBody>
                  <a:tcPr marT="45717" marB="45717"/>
                </a:tc>
                <a:extLst>
                  <a:ext uri="{0D108BD9-81ED-4DB2-BD59-A6C34878D82A}">
                    <a16:rowId xmlns:a16="http://schemas.microsoft.com/office/drawing/2014/main" val="10006"/>
                  </a:ext>
                </a:extLst>
              </a:tr>
            </a:tbl>
          </a:graphicData>
        </a:graphic>
      </p:graphicFrame>
      <p:sp>
        <p:nvSpPr>
          <p:cNvPr id="3" name="Title 1"/>
          <p:cNvSpPr txBox="1">
            <a:spLocks/>
          </p:cNvSpPr>
          <p:nvPr/>
        </p:nvSpPr>
        <p:spPr>
          <a:xfrm>
            <a:off x="73269" y="87924"/>
            <a:ext cx="12045462" cy="1143000"/>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4400" dirty="0">
                <a:solidFill>
                  <a:schemeClr val="tx2">
                    <a:satMod val="200000"/>
                  </a:schemeClr>
                </a:solidFill>
              </a:rPr>
              <a:t>Scripture’s Four Judgments (for mankind)</a:t>
            </a:r>
          </a:p>
        </p:txBody>
      </p:sp>
    </p:spTree>
    <p:extLst>
      <p:ext uri="{BB962C8B-B14F-4D97-AF65-F5344CB8AC3E}">
        <p14:creationId xmlns:p14="http://schemas.microsoft.com/office/powerpoint/2010/main" val="3294370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BCCF2FD-1C4B-C631-75A8-907005B23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13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1522705" y="160443"/>
            <a:ext cx="9571892" cy="1054250"/>
          </a:xfrm>
        </p:spPr>
        <p:txBody>
          <a:bodyPr>
            <a:normAutofit/>
          </a:bodyPr>
          <a:lstStyle/>
          <a:p>
            <a:r>
              <a:rPr lang="en-US" sz="4800" b="1" dirty="0"/>
              <a:t>The Judgment Seat of Christ</a:t>
            </a:r>
          </a:p>
        </p:txBody>
      </p:sp>
    </p:spTree>
    <p:extLst>
      <p:ext uri="{BB962C8B-B14F-4D97-AF65-F5344CB8AC3E}">
        <p14:creationId xmlns:p14="http://schemas.microsoft.com/office/powerpoint/2010/main" val="1405398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10668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Membership Qualifications, Question #3</a:t>
            </a:r>
          </a:p>
        </p:txBody>
      </p:sp>
      <p:sp>
        <p:nvSpPr>
          <p:cNvPr id="5" name="TextBox 4">
            <a:extLst>
              <a:ext uri="{FF2B5EF4-FFF2-40B4-BE49-F238E27FC236}">
                <a16:creationId xmlns:a16="http://schemas.microsoft.com/office/drawing/2014/main" id="{29B88E33-22BF-4F2C-957E-3785F36FACB4}"/>
              </a:ext>
            </a:extLst>
          </p:cNvPr>
          <p:cNvSpPr txBox="1"/>
          <p:nvPr/>
        </p:nvSpPr>
        <p:spPr>
          <a:xfrm>
            <a:off x="795131" y="1351724"/>
            <a:ext cx="10349948" cy="40318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“I have read, understood, and agree with the Church’s Philosophy and Statements of Faith (Articles II and III of the Constitution). I have also read the Position Statements, and fully agree with all (except_____). I understand that, while I do not have to agree with them, these are the Church’s positions about several issues, and the teaching of the Church will be consistent with these positions.</a:t>
            </a:r>
          </a:p>
        </p:txBody>
      </p:sp>
    </p:spTree>
    <p:extLst>
      <p:ext uri="{BB962C8B-B14F-4D97-AF65-F5344CB8AC3E}">
        <p14:creationId xmlns:p14="http://schemas.microsoft.com/office/powerpoint/2010/main" val="215900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1318512" y="72293"/>
            <a:ext cx="10027582" cy="1312480"/>
          </a:xfrm>
        </p:spPr>
        <p:txBody>
          <a:bodyPr>
            <a:noAutofit/>
          </a:bodyPr>
          <a:lstStyle/>
          <a:p>
            <a:pPr algn="ctr"/>
            <a:r>
              <a:rPr lang="en-US" b="1" u="sng" dirty="0">
                <a:solidFill>
                  <a:schemeClr val="tx1"/>
                </a:solidFill>
              </a:rPr>
              <a:t>b. Addressing Doctrinal Issues (Titus 2:1-3:11)</a:t>
            </a:r>
          </a:p>
        </p:txBody>
      </p:sp>
      <p:sp>
        <p:nvSpPr>
          <p:cNvPr id="4" name="TextBox 3">
            <a:extLst>
              <a:ext uri="{FF2B5EF4-FFF2-40B4-BE49-F238E27FC236}">
                <a16:creationId xmlns:a16="http://schemas.microsoft.com/office/drawing/2014/main" id="{5924BCBD-0576-4241-BB06-779BFB748575}"/>
              </a:ext>
            </a:extLst>
          </p:cNvPr>
          <p:cNvSpPr txBox="1"/>
          <p:nvPr/>
        </p:nvSpPr>
        <p:spPr>
          <a:xfrm>
            <a:off x="2425778" y="1284699"/>
            <a:ext cx="8101958" cy="5865324"/>
          </a:xfrm>
          <a:prstGeom prst="rect">
            <a:avLst/>
          </a:prstGeom>
          <a:noFill/>
        </p:spPr>
        <p:txBody>
          <a:bodyPr wrap="square" rtlCol="0">
            <a:spAutoFit/>
          </a:bodyPr>
          <a:lstStyle/>
          <a:p>
            <a:pPr marL="742950" indent="-742950">
              <a:lnSpc>
                <a:spcPct val="107000"/>
              </a:lnSpc>
              <a:buFontTx/>
              <a:buAutoNum type="arabicParenR" startAt="3"/>
              <a:defRPr/>
            </a:pPr>
            <a:r>
              <a:rPr lang="en-US" sz="3200" b="1" dirty="0">
                <a:latin typeface="Calibri" panose="020F0502020204030204" pitchFamily="34" charset="0"/>
                <a:ea typeface="Calibri" panose="020F0502020204030204" pitchFamily="34" charset="0"/>
                <a:cs typeface="Times New Roman" panose="02020603050405020304" pitchFamily="18" charset="0"/>
              </a:rPr>
              <a:t>Our Responsibilities? </a:t>
            </a:r>
            <a:r>
              <a:rPr lang="en-US" sz="3200" dirty="0">
                <a:latin typeface="Calibri" panose="020F0502020204030204" pitchFamily="34" charset="0"/>
                <a:ea typeface="Calibri" panose="020F0502020204030204" pitchFamily="34" charset="0"/>
                <a:cs typeface="Times New Roman" panose="02020603050405020304" pitchFamily="18" charset="0"/>
              </a:rPr>
              <a:t>(3:1-8)</a:t>
            </a:r>
          </a:p>
          <a:p>
            <a:pPr marL="914400" lvl="1" indent="-457200">
              <a:lnSpc>
                <a:spcPct val="107000"/>
              </a:lnSpc>
              <a:buFont typeface="+mj-lt"/>
              <a:buAutoNum type="alphaLcParenR"/>
              <a:defRPr/>
            </a:pPr>
            <a:r>
              <a:rPr lang="en-US" sz="3200" dirty="0">
                <a:latin typeface="Calibri" panose="020F0502020204030204" pitchFamily="34" charset="0"/>
                <a:ea typeface="Calibri" panose="020F0502020204030204" pitchFamily="34" charset="0"/>
                <a:cs typeface="Times New Roman" panose="02020603050405020304" pitchFamily="18" charset="0"/>
              </a:rPr>
              <a:t>To civil authorities – 3.1</a:t>
            </a:r>
          </a:p>
          <a:p>
            <a:pPr marL="914400" lvl="1" indent="-457200">
              <a:lnSpc>
                <a:spcPct val="107000"/>
              </a:lnSpc>
              <a:buFont typeface="+mj-lt"/>
              <a:buAutoNum type="alphaLcParenR"/>
              <a:defRPr/>
            </a:pPr>
            <a:r>
              <a:rPr lang="en-US" sz="3200" dirty="0">
                <a:latin typeface="Calibri" panose="020F0502020204030204" pitchFamily="34" charset="0"/>
                <a:ea typeface="Calibri" panose="020F0502020204030204" pitchFamily="34" charset="0"/>
                <a:cs typeface="Times New Roman" panose="02020603050405020304" pitchFamily="18" charset="0"/>
              </a:rPr>
              <a:t>To the world in general – 3.2</a:t>
            </a:r>
          </a:p>
          <a:p>
            <a:pPr marL="914400" lvl="1" indent="-457200">
              <a:lnSpc>
                <a:spcPct val="107000"/>
              </a:lnSpc>
              <a:buFont typeface="+mj-lt"/>
              <a:buAutoNum type="alphaLcParenR"/>
              <a:defRPr/>
            </a:pPr>
            <a:r>
              <a:rPr lang="en-US" sz="3200" dirty="0">
                <a:latin typeface="Calibri" panose="020F0502020204030204" pitchFamily="34" charset="0"/>
                <a:ea typeface="Calibri" panose="020F0502020204030204" pitchFamily="34" charset="0"/>
                <a:cs typeface="Times New Roman" panose="02020603050405020304" pitchFamily="18" charset="0"/>
              </a:rPr>
              <a:t>Reasons for our behavior – 3.3-8</a:t>
            </a:r>
          </a:p>
          <a:p>
            <a:pPr marL="914400" lvl="1" indent="-457200">
              <a:lnSpc>
                <a:spcPct val="107000"/>
              </a:lnSpc>
              <a:buFont typeface="+mj-lt"/>
              <a:buAutoNum type="alphaLcParenR"/>
              <a:defRPr/>
            </a:pP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Handling false teachers – 3.9-11</a:t>
            </a:r>
          </a:p>
          <a:p>
            <a:pPr marL="1371600" lvl="2" indent="-457200">
              <a:lnSpc>
                <a:spcPct val="107000"/>
              </a:lnSpc>
              <a:buFont typeface="+mj-lt"/>
              <a:buAutoNum type="alphaLcParenR"/>
              <a:defRPr/>
            </a:pP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False teacher described (3.9)</a:t>
            </a:r>
          </a:p>
          <a:p>
            <a:pPr marL="1371600" lvl="2" indent="-457200">
              <a:lnSpc>
                <a:spcPct val="107000"/>
              </a:lnSpc>
              <a:buFont typeface="+mj-lt"/>
              <a:buAutoNum type="alphaLcParenR"/>
              <a:defRPr/>
            </a:pP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Prescription for handling False teachers (3.10-11)</a:t>
            </a:r>
          </a:p>
          <a:p>
            <a:pPr marL="742950" indent="-742950">
              <a:lnSpc>
                <a:spcPct val="107000"/>
              </a:lnSpc>
              <a:buFontTx/>
              <a:buAutoNum type="arabicParenR" startAt="3"/>
              <a:defRPr/>
            </a:pPr>
            <a:r>
              <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rPr>
              <a:t>Conclusion/Benediction – 3:12-15</a:t>
            </a:r>
          </a:p>
          <a:p>
            <a:pPr marL="1371600" lvl="2" indent="-457200">
              <a:lnSpc>
                <a:spcPct val="107000"/>
              </a:lnSpc>
              <a:buFont typeface="+mj-lt"/>
              <a:buAutoNum type="alphaLcParenR"/>
              <a:defRPr/>
            </a:pPr>
            <a:endPar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914400" lvl="1" indent="-457200">
              <a:lnSpc>
                <a:spcPct val="107000"/>
              </a:lnSpc>
              <a:buFont typeface="+mj-lt"/>
              <a:buAutoNum type="alphaLcParenR"/>
              <a:defRPr/>
            </a:pPr>
            <a:endParaRPr lang="en-US" sz="32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B01CE59-32D8-44A7-A5F4-E587E7D16E3A}"/>
              </a:ext>
            </a:extLst>
          </p:cNvPr>
          <p:cNvSpPr txBox="1"/>
          <p:nvPr/>
        </p:nvSpPr>
        <p:spPr>
          <a:xfrm>
            <a:off x="1996606" y="6571515"/>
            <a:ext cx="8671395" cy="307777"/>
          </a:xfrm>
          <a:prstGeom prst="rect">
            <a:avLst/>
          </a:prstGeom>
          <a:noFill/>
        </p:spPr>
        <p:txBody>
          <a:bodyPr wrap="square" rtlCol="0">
            <a:spAutoFit/>
          </a:bodyPr>
          <a:lstStyle/>
          <a:p>
            <a:pPr>
              <a:defRPr/>
            </a:pPr>
            <a:r>
              <a:rPr lang="en-US" sz="1400" dirty="0">
                <a:solidFill>
                  <a:prstClr val="white"/>
                </a:solidFill>
                <a:latin typeface="Century Gothic" panose="020B0502020202020204"/>
              </a:rPr>
              <a:t>Outline adapted from </a:t>
            </a:r>
            <a:r>
              <a:rPr lang="en-US" sz="1400" i="1" dirty="0">
                <a:solidFill>
                  <a:prstClr val="white"/>
                </a:solidFill>
                <a:latin typeface="Century Gothic" panose="020B0502020202020204"/>
              </a:rPr>
              <a:t>Titus Argument</a:t>
            </a:r>
            <a:r>
              <a:rPr lang="en-US" sz="1400" dirty="0">
                <a:solidFill>
                  <a:prstClr val="white"/>
                </a:solidFill>
                <a:latin typeface="Century Gothic" panose="020B0502020202020204"/>
              </a:rPr>
              <a:t>, Article by Andy Woods, 2007.</a:t>
            </a:r>
          </a:p>
        </p:txBody>
      </p:sp>
    </p:spTree>
    <p:extLst>
      <p:ext uri="{BB962C8B-B14F-4D97-AF65-F5344CB8AC3E}">
        <p14:creationId xmlns:p14="http://schemas.microsoft.com/office/powerpoint/2010/main" val="194813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527538" y="-49849"/>
            <a:ext cx="8490343" cy="1905000"/>
          </a:xfrm>
        </p:spPr>
        <p:txBody>
          <a:bodyPr vert="horz" lIns="91440" tIns="45720" rIns="91440" bIns="45720" rtlCol="0" anchor="ctr">
            <a:normAutofit/>
          </a:bodyPr>
          <a:lstStyle/>
          <a:p>
            <a:r>
              <a:rPr lang="en-US" sz="3600" u="sng" dirty="0">
                <a:gradFill flip="none" rotWithShape="1">
                  <a:gsLst>
                    <a:gs pos="0">
                      <a:schemeClr val="tx1"/>
                    </a:gs>
                    <a:gs pos="100000">
                      <a:schemeClr val="tx1">
                        <a:lumMod val="65000"/>
                      </a:schemeClr>
                    </a:gs>
                  </a:gsLst>
                  <a:lin ang="5580000" scaled="0"/>
                  <a:tileRect/>
                </a:gradFill>
              </a:rPr>
              <a:t>What do we know about </a:t>
            </a:r>
            <a:r>
              <a:rPr lang="en-US" sz="3600" u="sng" dirty="0">
                <a:solidFill>
                  <a:schemeClr val="tx1"/>
                </a:solidFill>
              </a:rPr>
              <a:t>Paul</a:t>
            </a:r>
            <a:r>
              <a:rPr lang="en-US" sz="3600" u="sng" dirty="0">
                <a:gradFill flip="none" rotWithShape="1">
                  <a:gsLst>
                    <a:gs pos="0">
                      <a:schemeClr val="tx1"/>
                    </a:gs>
                    <a:gs pos="100000">
                      <a:schemeClr val="tx1">
                        <a:lumMod val="65000"/>
                      </a:schemeClr>
                    </a:gs>
                  </a:gsLst>
                  <a:lin ang="5580000" scaled="0"/>
                  <a:tileRect/>
                </a:gradFill>
              </a:rPr>
              <a:t>?</a:t>
            </a:r>
          </a:p>
        </p:txBody>
      </p:sp>
      <p:pic>
        <p:nvPicPr>
          <p:cNvPr id="3" name="Picture 2">
            <a:extLst>
              <a:ext uri="{FF2B5EF4-FFF2-40B4-BE49-F238E27FC236}">
                <a16:creationId xmlns:a16="http://schemas.microsoft.com/office/drawing/2014/main" id="{3540535F-34CB-45E5-BB91-A6BA9FE8087A}"/>
              </a:ext>
            </a:extLst>
          </p:cNvPr>
          <p:cNvPicPr>
            <a:picLocks noChangeAspect="1"/>
          </p:cNvPicPr>
          <p:nvPr/>
        </p:nvPicPr>
        <p:blipFill rotWithShape="1">
          <a:blip r:embed="rId2"/>
          <a:srcRect r="15906"/>
          <a:stretch/>
        </p:blipFill>
        <p:spPr>
          <a:xfrm>
            <a:off x="9161286" y="54184"/>
            <a:ext cx="2528421" cy="6293862"/>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5" name="TextBox 4">
            <a:extLst>
              <a:ext uri="{FF2B5EF4-FFF2-40B4-BE49-F238E27FC236}">
                <a16:creationId xmlns:a16="http://schemas.microsoft.com/office/drawing/2014/main" id="{142EF85C-3C6A-4E83-A06C-DD4E89371BF2}"/>
              </a:ext>
            </a:extLst>
          </p:cNvPr>
          <p:cNvSpPr txBox="1"/>
          <p:nvPr/>
        </p:nvSpPr>
        <p:spPr>
          <a:xfrm>
            <a:off x="527538" y="1428751"/>
            <a:ext cx="7654437" cy="7109639"/>
          </a:xfrm>
          <a:prstGeom prst="rect">
            <a:avLst/>
          </a:prstGeom>
          <a:noFill/>
        </p:spPr>
        <p:txBody>
          <a:bodyPr wrap="square" rtlCol="0">
            <a:spAutoFit/>
          </a:bodyPr>
          <a:lstStyle/>
          <a:p>
            <a:pPr marL="285750" indent="-285750">
              <a:buFont typeface="Arial" panose="020B0604020202020204" pitchFamily="34" charset="0"/>
              <a:buChar char="•"/>
            </a:pPr>
            <a:r>
              <a:rPr lang="en-US" sz="2400" dirty="0"/>
              <a:t>Born around AD 10</a:t>
            </a:r>
          </a:p>
          <a:p>
            <a:pPr marL="285750" indent="-285750">
              <a:buFont typeface="Arial" panose="020B0604020202020204" pitchFamily="34" charset="0"/>
              <a:buChar char="•"/>
            </a:pPr>
            <a:r>
              <a:rPr lang="en-US" sz="2400" dirty="0"/>
              <a:t>An Israelite, Tribe of Benjamin, Pharisee (Phil 3:5)</a:t>
            </a:r>
          </a:p>
          <a:p>
            <a:pPr marL="285750" indent="-285750">
              <a:buFont typeface="Arial" panose="020B0604020202020204" pitchFamily="34" charset="0"/>
              <a:buChar char="•"/>
            </a:pPr>
            <a:r>
              <a:rPr lang="en-US" sz="2400" dirty="0"/>
              <a:t>Raised in Jerusalem, educated in Tarsus (Acts 26:4-5)</a:t>
            </a:r>
          </a:p>
          <a:p>
            <a:pPr marL="285750" indent="-285750">
              <a:buFont typeface="Arial" panose="020B0604020202020204" pitchFamily="34" charset="0"/>
              <a:buChar char="•"/>
            </a:pPr>
            <a:r>
              <a:rPr lang="en-US" sz="2400" dirty="0"/>
              <a:t>Mentored by Gamaliel (Acts 21:40)</a:t>
            </a:r>
          </a:p>
          <a:p>
            <a:pPr marL="285750" indent="-285750">
              <a:buFont typeface="Arial" panose="020B0604020202020204" pitchFamily="34" charset="0"/>
              <a:buChar char="•"/>
            </a:pPr>
            <a:r>
              <a:rPr lang="en-US" sz="2400" dirty="0"/>
              <a:t>Fluent in Hebrew (Acts 21:40)</a:t>
            </a:r>
          </a:p>
          <a:p>
            <a:pPr marL="285750" indent="-285750">
              <a:buFont typeface="Arial" panose="020B0604020202020204" pitchFamily="34" charset="0"/>
              <a:buChar char="•"/>
            </a:pPr>
            <a:r>
              <a:rPr lang="en-US" sz="2400" dirty="0"/>
              <a:t>From Tarsus of Cecilia (Acts 9:11; 21:39)</a:t>
            </a:r>
          </a:p>
          <a:p>
            <a:pPr marL="285750" indent="-285750">
              <a:buFont typeface="Arial" panose="020B0604020202020204" pitchFamily="34" charset="0"/>
              <a:buChar char="•"/>
            </a:pPr>
            <a:r>
              <a:rPr lang="en-US" sz="2400" dirty="0"/>
              <a:t>Roman citizen (Acts 22:25-28)</a:t>
            </a:r>
          </a:p>
          <a:p>
            <a:pPr marL="285750" indent="-285750">
              <a:buFont typeface="Arial" panose="020B0604020202020204" pitchFamily="34" charset="0"/>
              <a:buChar char="•"/>
            </a:pPr>
            <a:r>
              <a:rPr lang="en-US" sz="2400" dirty="0"/>
              <a:t>Saul (Hebrew- </a:t>
            </a:r>
            <a:r>
              <a:rPr lang="en-US" sz="2400" b="1" dirty="0"/>
              <a:t>šā˒ûl</a:t>
            </a:r>
            <a:r>
              <a:rPr lang="en-US" sz="2400" dirty="0"/>
              <a:t>) / Paul (Grk – </a:t>
            </a:r>
            <a:r>
              <a:rPr lang="en-US" sz="2400" i="1" dirty="0"/>
              <a:t>Paulos</a:t>
            </a:r>
            <a:r>
              <a:rPr lang="en-US" sz="2400" dirty="0"/>
              <a:t>)</a:t>
            </a:r>
          </a:p>
          <a:p>
            <a:pPr marL="285750" indent="-285750">
              <a:buFont typeface="Arial" panose="020B0604020202020204" pitchFamily="34" charset="0"/>
              <a:buChar char="•"/>
            </a:pPr>
            <a:r>
              <a:rPr lang="en-US" sz="2400" dirty="0"/>
              <a:t>Persecutor of the Church</a:t>
            </a:r>
          </a:p>
          <a:p>
            <a:pPr marL="285750" indent="-285750">
              <a:buFont typeface="Arial" panose="020B0604020202020204" pitchFamily="34" charset="0"/>
              <a:buChar char="•"/>
            </a:pPr>
            <a:r>
              <a:rPr lang="en-US" sz="2400" dirty="0"/>
              <a:t>Converted by Christ Himself (Acts 9)</a:t>
            </a:r>
          </a:p>
          <a:p>
            <a:pPr marL="285750" indent="-285750">
              <a:buFont typeface="Arial" panose="020B0604020202020204" pitchFamily="34" charset="0"/>
              <a:buChar char="•"/>
            </a:pPr>
            <a:r>
              <a:rPr lang="en-US" sz="2400" dirty="0"/>
              <a:t>Instrument and sufferer of Christ (Acts 9:16)</a:t>
            </a:r>
          </a:p>
          <a:p>
            <a:pPr marL="285750" indent="-285750">
              <a:buFont typeface="Arial" panose="020B0604020202020204" pitchFamily="34" charset="0"/>
              <a:buChar char="•"/>
            </a:pPr>
            <a:r>
              <a:rPr lang="en-US" sz="2400" dirty="0"/>
              <a:t>Greatest missionary and theologian </a:t>
            </a:r>
          </a:p>
          <a:p>
            <a:pPr marL="285750" indent="-285750">
              <a:buFont typeface="Arial" panose="020B0604020202020204" pitchFamily="34" charset="0"/>
              <a:buChar char="•"/>
            </a:pPr>
            <a:r>
              <a:rPr lang="en-US" sz="2400" dirty="0"/>
              <a:t>Greatest contributor to the Bible (13 books)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sp>
        <p:nvSpPr>
          <p:cNvPr id="7" name="Rectangle 6">
            <a:extLst>
              <a:ext uri="{FF2B5EF4-FFF2-40B4-BE49-F238E27FC236}">
                <a16:creationId xmlns:a16="http://schemas.microsoft.com/office/drawing/2014/main" id="{3850A09C-D590-4AF5-8056-6C3BEED3D070}"/>
              </a:ext>
            </a:extLst>
          </p:cNvPr>
          <p:cNvSpPr/>
          <p:nvPr/>
        </p:nvSpPr>
        <p:spPr>
          <a:xfrm>
            <a:off x="8796952" y="6452079"/>
            <a:ext cx="3175869" cy="307777"/>
          </a:xfrm>
          <a:prstGeom prst="rect">
            <a:avLst/>
          </a:prstGeom>
        </p:spPr>
        <p:txBody>
          <a:bodyPr wrap="none">
            <a:spAutoFit/>
          </a:bodyPr>
          <a:lstStyle/>
          <a:p>
            <a:r>
              <a:rPr lang="en-US" sz="1400" dirty="0"/>
              <a:t>Bartolomeo Montagna - Saint Paul</a:t>
            </a:r>
          </a:p>
        </p:txBody>
      </p:sp>
    </p:spTree>
    <p:extLst>
      <p:ext uri="{BB962C8B-B14F-4D97-AF65-F5344CB8AC3E}">
        <p14:creationId xmlns:p14="http://schemas.microsoft.com/office/powerpoint/2010/main" val="32559023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1_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28445</TotalTime>
  <Words>1967</Words>
  <Application>Microsoft Office PowerPoint</Application>
  <PresentationFormat>Widescreen</PresentationFormat>
  <Paragraphs>223</Paragraphs>
  <Slides>39</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39</vt:i4>
      </vt:variant>
    </vt:vector>
  </HeadingPairs>
  <TitlesOfParts>
    <vt:vector size="44" baseType="lpstr">
      <vt:lpstr>Arial</vt:lpstr>
      <vt:lpstr>Calibri</vt:lpstr>
      <vt:lpstr>Century Gothic</vt:lpstr>
      <vt:lpstr>Mesh</vt:lpstr>
      <vt:lpstr>1_Mesh</vt:lpstr>
      <vt:lpstr>The book of Titus</vt:lpstr>
      <vt:lpstr>b. Addressing Doctrinal Issues (Titus 2:1-3:11)</vt:lpstr>
      <vt:lpstr>PowerPoint Presentation</vt:lpstr>
      <vt:lpstr>The Judgment Seat of Christ</vt:lpstr>
      <vt:lpstr>PowerPoint Presentation</vt:lpstr>
      <vt:lpstr>The Judgment Seat of Christ</vt:lpstr>
      <vt:lpstr>PowerPoint Presentation</vt:lpstr>
      <vt:lpstr>b. Addressing Doctrinal Issues (Titus 2:1-3:11)</vt:lpstr>
      <vt:lpstr>What do we know about Paul?</vt:lpstr>
      <vt:lpstr>Ministry from Paul’s perspective (Titus 3:12-15):  Five Observations</vt:lpstr>
      <vt:lpstr>PowerPoint Presentation</vt:lpstr>
      <vt:lpstr>Ministry from Paul’s perspective (Titus 3:12-15):  Five Observations</vt:lpstr>
      <vt:lpstr>PowerPoint Presentation</vt:lpstr>
      <vt:lpstr>PowerPoint Presentation</vt:lpstr>
      <vt:lpstr>PowerPoint Presentation</vt:lpstr>
      <vt:lpstr>PowerPoint Presentation</vt:lpstr>
      <vt:lpstr>PowerPoint Presentation</vt:lpstr>
      <vt:lpstr>PowerPoint Presentation</vt:lpstr>
      <vt:lpstr>Ministry from Paul’s perspective (Titus 3:12-15):  Five Observations</vt:lpstr>
      <vt:lpstr>PowerPoint Presentation</vt:lpstr>
      <vt:lpstr>PowerPoint Presentation</vt:lpstr>
      <vt:lpstr>PowerPoint Presentation</vt:lpstr>
      <vt:lpstr>PowerPoint Presentation</vt:lpstr>
      <vt:lpstr>Who was the book written to?</vt:lpstr>
      <vt:lpstr>PowerPoint Presentation</vt:lpstr>
      <vt:lpstr>8 Questions?</vt:lpstr>
      <vt:lpstr>PowerPoint Presentation</vt:lpstr>
      <vt:lpstr>PowerPoint Presentation</vt:lpstr>
      <vt:lpstr>PowerPoint Presentation</vt:lpstr>
      <vt:lpstr>Ministry from Paul’s perspective (Titus 3:12-15):  Five Observations</vt:lpstr>
      <vt:lpstr>PowerPoint Presentation</vt:lpstr>
      <vt:lpstr>PowerPoint Presentation</vt:lpstr>
      <vt:lpstr>Ministry from Paul’s perspective (Titus 3:12-15):  Five Observations</vt:lpstr>
      <vt:lpstr>PowerPoint Presentation</vt:lpstr>
      <vt:lpstr>The book of Titus</vt:lpstr>
      <vt:lpstr>PowerPoint Presentation</vt:lpstr>
      <vt:lpstr>Ministry from Paul’s perspective (Titus 3:12-15):  Five Observations</vt:lpstr>
      <vt:lpstr>The book of Titus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Titus</dc:title>
  <dc:creator>Gabriel Morris</dc:creator>
  <cp:lastModifiedBy>Gabe Morris</cp:lastModifiedBy>
  <cp:revision>12</cp:revision>
  <dcterms:created xsi:type="dcterms:W3CDTF">2020-09-20T05:17:58Z</dcterms:created>
  <dcterms:modified xsi:type="dcterms:W3CDTF">2022-10-02T02:43:29Z</dcterms:modified>
</cp:coreProperties>
</file>