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19"/>
  </p:notesMasterIdLst>
  <p:handoutMasterIdLst>
    <p:handoutMasterId r:id="rId120"/>
  </p:handoutMasterIdLst>
  <p:sldIdLst>
    <p:sldId id="2094" r:id="rId2"/>
    <p:sldId id="7738" r:id="rId3"/>
    <p:sldId id="263" r:id="rId4"/>
    <p:sldId id="8636" r:id="rId5"/>
    <p:sldId id="7754" r:id="rId6"/>
    <p:sldId id="8468" r:id="rId7"/>
    <p:sldId id="8221" r:id="rId8"/>
    <p:sldId id="8220" r:id="rId9"/>
    <p:sldId id="8255" r:id="rId10"/>
    <p:sldId id="7729" r:id="rId11"/>
    <p:sldId id="8390" r:id="rId12"/>
    <p:sldId id="8395" r:id="rId13"/>
    <p:sldId id="8676" r:id="rId14"/>
    <p:sldId id="8391" r:id="rId15"/>
    <p:sldId id="8574" r:id="rId16"/>
    <p:sldId id="5155" r:id="rId17"/>
    <p:sldId id="8629" r:id="rId18"/>
    <p:sldId id="8609" r:id="rId19"/>
    <p:sldId id="8644" r:id="rId20"/>
    <p:sldId id="8648" r:id="rId21"/>
    <p:sldId id="8649" r:id="rId22"/>
    <p:sldId id="8650" r:id="rId23"/>
    <p:sldId id="6725" r:id="rId24"/>
    <p:sldId id="8602" r:id="rId25"/>
    <p:sldId id="2040" r:id="rId26"/>
    <p:sldId id="6722" r:id="rId27"/>
    <p:sldId id="7342" r:id="rId28"/>
    <p:sldId id="8671" r:id="rId29"/>
    <p:sldId id="8672" r:id="rId30"/>
    <p:sldId id="8651" r:id="rId31"/>
    <p:sldId id="8673" r:id="rId32"/>
    <p:sldId id="8652" r:id="rId33"/>
    <p:sldId id="8677" r:id="rId34"/>
    <p:sldId id="260" r:id="rId35"/>
    <p:sldId id="324" r:id="rId36"/>
    <p:sldId id="3064" r:id="rId37"/>
    <p:sldId id="3069" r:id="rId38"/>
    <p:sldId id="8584" r:id="rId39"/>
    <p:sldId id="8653" r:id="rId40"/>
    <p:sldId id="3926" r:id="rId41"/>
    <p:sldId id="8654" r:id="rId42"/>
    <p:sldId id="8655" r:id="rId43"/>
    <p:sldId id="3008" r:id="rId44"/>
    <p:sldId id="3009" r:id="rId45"/>
    <p:sldId id="8645" r:id="rId46"/>
    <p:sldId id="8191" r:id="rId47"/>
    <p:sldId id="8656" r:id="rId48"/>
    <p:sldId id="8657" r:id="rId49"/>
    <p:sldId id="5234" r:id="rId50"/>
    <p:sldId id="2496" r:id="rId51"/>
    <p:sldId id="2649" r:id="rId52"/>
    <p:sldId id="2650" r:id="rId53"/>
    <p:sldId id="5031" r:id="rId54"/>
    <p:sldId id="6618" r:id="rId55"/>
    <p:sldId id="9107" r:id="rId56"/>
    <p:sldId id="8674" r:id="rId57"/>
    <p:sldId id="8658" r:id="rId58"/>
    <p:sldId id="536" r:id="rId59"/>
    <p:sldId id="8675" r:id="rId60"/>
    <p:sldId id="488" r:id="rId61"/>
    <p:sldId id="583" r:id="rId62"/>
    <p:sldId id="5552" r:id="rId63"/>
    <p:sldId id="8659" r:id="rId64"/>
    <p:sldId id="2645" r:id="rId65"/>
    <p:sldId id="8679" r:id="rId66"/>
    <p:sldId id="8680" r:id="rId67"/>
    <p:sldId id="617" r:id="rId68"/>
    <p:sldId id="8660" r:id="rId69"/>
    <p:sldId id="3985" r:id="rId70"/>
    <p:sldId id="3986" r:id="rId71"/>
    <p:sldId id="340" r:id="rId72"/>
    <p:sldId id="6471" r:id="rId73"/>
    <p:sldId id="6734" r:id="rId74"/>
    <p:sldId id="8646" r:id="rId75"/>
    <p:sldId id="8661" r:id="rId76"/>
    <p:sldId id="8662" r:id="rId77"/>
    <p:sldId id="7918" r:id="rId78"/>
    <p:sldId id="6727" r:id="rId79"/>
    <p:sldId id="8663" r:id="rId80"/>
    <p:sldId id="8664" r:id="rId81"/>
    <p:sldId id="2654" r:id="rId82"/>
    <p:sldId id="7451" r:id="rId83"/>
    <p:sldId id="7460" r:id="rId84"/>
    <p:sldId id="8665" r:id="rId85"/>
    <p:sldId id="8537" r:id="rId86"/>
    <p:sldId id="2910" r:id="rId87"/>
    <p:sldId id="8647" r:id="rId88"/>
    <p:sldId id="8666" r:id="rId89"/>
    <p:sldId id="8667" r:id="rId90"/>
    <p:sldId id="8678" r:id="rId91"/>
    <p:sldId id="8681" r:id="rId92"/>
    <p:sldId id="2581" r:id="rId93"/>
    <p:sldId id="2671" r:id="rId94"/>
    <p:sldId id="5930" r:id="rId95"/>
    <p:sldId id="2012" r:id="rId96"/>
    <p:sldId id="7962" r:id="rId97"/>
    <p:sldId id="9095" r:id="rId98"/>
    <p:sldId id="8668" r:id="rId99"/>
    <p:sldId id="9096" r:id="rId100"/>
    <p:sldId id="9105" r:id="rId101"/>
    <p:sldId id="9106" r:id="rId102"/>
    <p:sldId id="9099" r:id="rId103"/>
    <p:sldId id="9100" r:id="rId104"/>
    <p:sldId id="8640" r:id="rId105"/>
    <p:sldId id="8641" r:id="rId106"/>
    <p:sldId id="9102" r:id="rId107"/>
    <p:sldId id="9101" r:id="rId108"/>
    <p:sldId id="9103" r:id="rId109"/>
    <p:sldId id="3264" r:id="rId110"/>
    <p:sldId id="8669" r:id="rId111"/>
    <p:sldId id="9108" r:id="rId112"/>
    <p:sldId id="7727" r:id="rId113"/>
    <p:sldId id="9104" r:id="rId114"/>
    <p:sldId id="2497" r:id="rId115"/>
    <p:sldId id="2490" r:id="rId116"/>
    <p:sldId id="2248" r:id="rId117"/>
    <p:sldId id="8670" r:id="rId118"/>
  </p:sldIdLst>
  <p:sldSz cx="12192000" cy="6858000"/>
  <p:notesSz cx="7315200" cy="9601200"/>
  <p:custDataLst>
    <p:tags r:id="rId121"/>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y Woods" initials="AW" lastIdx="1" clrIdx="0">
    <p:extLst>
      <p:ext uri="{19B8F6BF-5375-455C-9EA6-DF929625EA0E}">
        <p15:presenceInfo xmlns:p15="http://schemas.microsoft.com/office/powerpoint/2012/main" userId="f980d2db616d9d0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66FF66"/>
    <a:srgbClr val="FFCCFF"/>
    <a:srgbClr val="009900"/>
    <a:srgbClr val="003300"/>
    <a:srgbClr val="0000CC"/>
    <a:srgbClr val="00CCFF"/>
    <a:srgbClr val="33CC33"/>
    <a:srgbClr val="000066"/>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14BB27-7759-48C0-8D9B-A35B9C74F274}" v="29" dt="2022-05-19T00:56:22.236"/>
  </p1510:revLst>
</p1510:revInfo>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22" autoAdjust="0"/>
    <p:restoredTop sz="96778" autoAdjust="0"/>
  </p:normalViewPr>
  <p:slideViewPr>
    <p:cSldViewPr>
      <p:cViewPr varScale="1">
        <p:scale>
          <a:sx n="104" d="100"/>
          <a:sy n="104" d="100"/>
        </p:scale>
        <p:origin x="381" y="6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78" d="100"/>
          <a:sy n="78" d="100"/>
        </p:scale>
        <p:origin x="3435" y="6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presProps" Target="presProps.xml"/><Relationship Id="rId128" Type="http://schemas.microsoft.com/office/2015/10/relationships/revisionInfo" Target="revisionInfo.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notesMaster" Target="notesMasters/notesMaster1.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handoutMaster" Target="handoutMasters/handoutMaster1.xml"/><Relationship Id="rId125"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ags" Target="tags/tag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microsoft.com/office/2016/11/relationships/changesInfo" Target="changesInfos/changesInfo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7BAA96C3-32B6-4D11-AFAE-6B0FE71EB09C}"/>
    <pc:docChg chg="addSld modSld">
      <pc:chgData name="Jim McGowan" userId="e2c7446dd3aca506" providerId="LiveId" clId="{7BAA96C3-32B6-4D11-AFAE-6B0FE71EB09C}" dt="2022-05-05T00:56:17.978" v="20" actId="12789"/>
      <pc:docMkLst>
        <pc:docMk/>
      </pc:docMkLst>
      <pc:sldChg chg="addSp modSp new mod">
        <pc:chgData name="Jim McGowan" userId="e2c7446dd3aca506" providerId="LiveId" clId="{7BAA96C3-32B6-4D11-AFAE-6B0FE71EB09C}" dt="2022-05-05T00:56:17.978" v="20" actId="12789"/>
        <pc:sldMkLst>
          <pc:docMk/>
          <pc:sldMk cId="3227991558" sldId="8609"/>
        </pc:sldMkLst>
        <pc:spChg chg="add mod">
          <ac:chgData name="Jim McGowan" userId="e2c7446dd3aca506" providerId="LiveId" clId="{7BAA96C3-32B6-4D11-AFAE-6B0FE71EB09C}" dt="2022-05-05T00:56:17.978" v="20" actId="12789"/>
          <ac:spMkLst>
            <pc:docMk/>
            <pc:sldMk cId="3227991558" sldId="8609"/>
            <ac:spMk id="2" creationId="{A7B1E12D-D51E-C87E-FEBA-F99459181589}"/>
          </ac:spMkLst>
        </pc:spChg>
      </pc:sldChg>
    </pc:docChg>
  </pc:docChgLst>
  <pc:docChgLst>
    <pc:chgData name="Jim McGowan" userId="e2c7446dd3aca506" providerId="LiveId" clId="{4E14BB27-7759-48C0-8D9B-A35B9C74F274}"/>
    <pc:docChg chg="undo redo custSel addSld modSld">
      <pc:chgData name="Jim McGowan" userId="e2c7446dd3aca506" providerId="LiveId" clId="{4E14BB27-7759-48C0-8D9B-A35B9C74F274}" dt="2022-05-19T00:57:00.591" v="138" actId="255"/>
      <pc:docMkLst>
        <pc:docMk/>
      </pc:docMkLst>
      <pc:sldChg chg="modSp mod">
        <pc:chgData name="Jim McGowan" userId="e2c7446dd3aca506" providerId="LiveId" clId="{4E14BB27-7759-48C0-8D9B-A35B9C74F274}" dt="2022-05-19T00:19:59.724" v="10" actId="6549"/>
        <pc:sldMkLst>
          <pc:docMk/>
          <pc:sldMk cId="3810271425" sldId="1266"/>
        </pc:sldMkLst>
        <pc:spChg chg="mod">
          <ac:chgData name="Jim McGowan" userId="e2c7446dd3aca506" providerId="LiveId" clId="{4E14BB27-7759-48C0-8D9B-A35B9C74F274}" dt="2022-05-19T00:19:59.724" v="10" actId="6549"/>
          <ac:spMkLst>
            <pc:docMk/>
            <pc:sldMk cId="3810271425" sldId="1266"/>
            <ac:spMk id="134147" creationId="{00000000-0000-0000-0000-000000000000}"/>
          </ac:spMkLst>
        </pc:spChg>
      </pc:sldChg>
      <pc:sldChg chg="modSp">
        <pc:chgData name="Jim McGowan" userId="e2c7446dd3aca506" providerId="LiveId" clId="{4E14BB27-7759-48C0-8D9B-A35B9C74F274}" dt="2022-05-19T00:28:33.111" v="42" actId="12789"/>
        <pc:sldMkLst>
          <pc:docMk/>
          <pc:sldMk cId="3802625294" sldId="3200"/>
        </pc:sldMkLst>
        <pc:picChg chg="mod">
          <ac:chgData name="Jim McGowan" userId="e2c7446dd3aca506" providerId="LiveId" clId="{4E14BB27-7759-48C0-8D9B-A35B9C74F274}" dt="2022-05-19T00:28:33.111" v="42" actId="12789"/>
          <ac:picMkLst>
            <pc:docMk/>
            <pc:sldMk cId="3802625294" sldId="3200"/>
            <ac:picMk id="77826" creationId="{2A273F80-B7A3-4A9C-9FEF-6F6EC50AC1B7}"/>
          </ac:picMkLst>
        </pc:picChg>
      </pc:sldChg>
      <pc:sldChg chg="modSp">
        <pc:chgData name="Jim McGowan" userId="e2c7446dd3aca506" providerId="LiveId" clId="{4E14BB27-7759-48C0-8D9B-A35B9C74F274}" dt="2022-05-19T00:12:06.483" v="1" actId="14100"/>
        <pc:sldMkLst>
          <pc:docMk/>
          <pc:sldMk cId="1054884825" sldId="5221"/>
        </pc:sldMkLst>
        <pc:spChg chg="mod">
          <ac:chgData name="Jim McGowan" userId="e2c7446dd3aca506" providerId="LiveId" clId="{4E14BB27-7759-48C0-8D9B-A35B9C74F274}" dt="2022-05-19T00:12:06.483" v="1" actId="14100"/>
          <ac:spMkLst>
            <pc:docMk/>
            <pc:sldMk cId="1054884825" sldId="5221"/>
            <ac:spMk id="38914" creationId="{00000000-0000-0000-0000-000000000000}"/>
          </ac:spMkLst>
        </pc:spChg>
      </pc:sldChg>
      <pc:sldChg chg="modSp mod">
        <pc:chgData name="Jim McGowan" userId="e2c7446dd3aca506" providerId="LiveId" clId="{4E14BB27-7759-48C0-8D9B-A35B9C74F274}" dt="2022-05-19T00:37:31.455" v="73" actId="12788"/>
        <pc:sldMkLst>
          <pc:docMk/>
          <pc:sldMk cId="794314902" sldId="5244"/>
        </pc:sldMkLst>
        <pc:graphicFrameChg chg="mod modGraphic">
          <ac:chgData name="Jim McGowan" userId="e2c7446dd3aca506" providerId="LiveId" clId="{4E14BB27-7759-48C0-8D9B-A35B9C74F274}" dt="2022-05-19T00:37:31.455" v="73" actId="12788"/>
          <ac:graphicFrameMkLst>
            <pc:docMk/>
            <pc:sldMk cId="794314902" sldId="5244"/>
            <ac:graphicFrameMk id="4" creationId="{E49A613A-85F1-4E0D-982D-96A3538A6C49}"/>
          </ac:graphicFrameMkLst>
        </pc:graphicFrameChg>
      </pc:sldChg>
      <pc:sldChg chg="modSp mod">
        <pc:chgData name="Jim McGowan" userId="e2c7446dd3aca506" providerId="LiveId" clId="{4E14BB27-7759-48C0-8D9B-A35B9C74F274}" dt="2022-05-19T00:36:38.848" v="71" actId="12788"/>
        <pc:sldMkLst>
          <pc:docMk/>
          <pc:sldMk cId="3099530316" sldId="8590"/>
        </pc:sldMkLst>
        <pc:graphicFrameChg chg="mod modGraphic">
          <ac:chgData name="Jim McGowan" userId="e2c7446dd3aca506" providerId="LiveId" clId="{4E14BB27-7759-48C0-8D9B-A35B9C74F274}" dt="2022-05-19T00:36:38.848" v="71" actId="12788"/>
          <ac:graphicFrameMkLst>
            <pc:docMk/>
            <pc:sldMk cId="3099530316" sldId="8590"/>
            <ac:graphicFrameMk id="4" creationId="{E49A613A-85F1-4E0D-982D-96A3538A6C49}"/>
          </ac:graphicFrameMkLst>
        </pc:graphicFrameChg>
      </pc:sldChg>
      <pc:sldChg chg="modSp mod">
        <pc:chgData name="Jim McGowan" userId="e2c7446dd3aca506" providerId="LiveId" clId="{4E14BB27-7759-48C0-8D9B-A35B9C74F274}" dt="2022-05-19T00:34:07.091" v="53" actId="20577"/>
        <pc:sldMkLst>
          <pc:docMk/>
          <pc:sldMk cId="1972306932" sldId="8622"/>
        </pc:sldMkLst>
        <pc:spChg chg="mod">
          <ac:chgData name="Jim McGowan" userId="e2c7446dd3aca506" providerId="LiveId" clId="{4E14BB27-7759-48C0-8D9B-A35B9C74F274}" dt="2022-05-19T00:25:56.311" v="31" actId="1035"/>
          <ac:spMkLst>
            <pc:docMk/>
            <pc:sldMk cId="1972306932" sldId="8622"/>
            <ac:spMk id="6" creationId="{03762418-FCA9-4A53-A0B6-EE81D11E7DDF}"/>
          </ac:spMkLst>
        </pc:spChg>
        <pc:spChg chg="mod">
          <ac:chgData name="Jim McGowan" userId="e2c7446dd3aca506" providerId="LiveId" clId="{4E14BB27-7759-48C0-8D9B-A35B9C74F274}" dt="2022-05-19T00:34:07.091" v="53" actId="20577"/>
          <ac:spMkLst>
            <pc:docMk/>
            <pc:sldMk cId="1972306932" sldId="8622"/>
            <ac:spMk id="38914" creationId="{00000000-0000-0000-0000-000000000000}"/>
          </ac:spMkLst>
        </pc:spChg>
        <pc:picChg chg="mod">
          <ac:chgData name="Jim McGowan" userId="e2c7446dd3aca506" providerId="LiveId" clId="{4E14BB27-7759-48C0-8D9B-A35B9C74F274}" dt="2022-05-19T00:29:01.682" v="47" actId="14100"/>
          <ac:picMkLst>
            <pc:docMk/>
            <pc:sldMk cId="1972306932" sldId="8622"/>
            <ac:picMk id="4" creationId="{5AF6720F-3448-65AF-9396-B1AC85F548AE}"/>
          </ac:picMkLst>
        </pc:picChg>
      </pc:sldChg>
      <pc:sldChg chg="modSp mod">
        <pc:chgData name="Jim McGowan" userId="e2c7446dd3aca506" providerId="LiveId" clId="{4E14BB27-7759-48C0-8D9B-A35B9C74F274}" dt="2022-05-19T00:34:10.703" v="55" actId="115"/>
        <pc:sldMkLst>
          <pc:docMk/>
          <pc:sldMk cId="3041427669" sldId="8623"/>
        </pc:sldMkLst>
        <pc:spChg chg="mod">
          <ac:chgData name="Jim McGowan" userId="e2c7446dd3aca506" providerId="LiveId" clId="{4E14BB27-7759-48C0-8D9B-A35B9C74F274}" dt="2022-05-19T00:34:10.703" v="55" actId="115"/>
          <ac:spMkLst>
            <pc:docMk/>
            <pc:sldMk cId="3041427669" sldId="8623"/>
            <ac:spMk id="36866" creationId="{00000000-0000-0000-0000-000000000000}"/>
          </ac:spMkLst>
        </pc:spChg>
      </pc:sldChg>
      <pc:sldChg chg="addSp modSp new mod">
        <pc:chgData name="Jim McGowan" userId="e2c7446dd3aca506" providerId="LiveId" clId="{4E14BB27-7759-48C0-8D9B-A35B9C74F274}" dt="2022-05-19T00:57:00.591" v="138" actId="255"/>
        <pc:sldMkLst>
          <pc:docMk/>
          <pc:sldMk cId="2059634539" sldId="8632"/>
        </pc:sldMkLst>
        <pc:spChg chg="add mod">
          <ac:chgData name="Jim McGowan" userId="e2c7446dd3aca506" providerId="LiveId" clId="{4E14BB27-7759-48C0-8D9B-A35B9C74F274}" dt="2022-05-19T00:57:00.591" v="138" actId="255"/>
          <ac:spMkLst>
            <pc:docMk/>
            <pc:sldMk cId="2059634539" sldId="8632"/>
            <ac:spMk id="2" creationId="{F40D28E7-39CF-21EB-168D-0AEA2841477C}"/>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19444">
              <a:defRPr sz="1300"/>
            </a:lvl1pPr>
          </a:lstStyle>
          <a:p>
            <a:fld id="{416C2B2E-E9D7-4230-8EE4-F98D0B6BB14D}" type="slidenum">
              <a:rPr lang="en-US" altLang="en-US">
                <a:latin typeface="Calibri" panose="020F0502020204030204" pitchFamily="34" charset="0"/>
              </a:rPr>
              <a:pPr/>
              <a:t>‹#›</a:t>
            </a:fld>
            <a:endParaRPr lang="en-US" altLang="en-US" dirty="0">
              <a:latin typeface="Calibri" panose="020F0502020204030204" pitchFamily="34" charset="0"/>
            </a:endParaRPr>
          </a:p>
        </p:txBody>
      </p:sp>
      <p:sp>
        <p:nvSpPr>
          <p:cNvPr id="6" name="Rectangle 4">
            <a:extLst>
              <a:ext uri="{FF2B5EF4-FFF2-40B4-BE49-F238E27FC236}">
                <a16:creationId xmlns:a16="http://schemas.microsoft.com/office/drawing/2014/main" id="{E639ABDC-F385-432C-BC0C-EC9FB366D81E}"/>
              </a:ext>
            </a:extLst>
          </p:cNvPr>
          <p:cNvSpPr>
            <a:spLocks noGrp="1" noChangeArrowheads="1"/>
          </p:cNvSpPr>
          <p:nvPr>
            <p:ph type="ftr" sz="quarter" idx="2"/>
          </p:nvPr>
        </p:nvSpPr>
        <p:spPr bwMode="auto">
          <a:xfrm>
            <a:off x="0" y="9082034"/>
            <a:ext cx="3594184" cy="519166"/>
          </a:xfrm>
          <a:prstGeom prst="rect">
            <a:avLst/>
          </a:prstGeom>
          <a:noFill/>
          <a:ln w="9525">
            <a:noFill/>
            <a:miter lim="800000"/>
            <a:headEnd/>
            <a:tailEnd/>
          </a:ln>
        </p:spPr>
        <p:txBody>
          <a:bodyPr vert="horz" wrap="square" lIns="107786" tIns="53895" rIns="107786" bIns="53895" numCol="1" anchor="b" anchorCtr="0" compatLnSpc="1">
            <a:prstTxWarp prst="textNoShape">
              <a:avLst/>
            </a:prstTxWarp>
          </a:bodyPr>
          <a:lstStyle>
            <a:lvl1pPr defTabSz="1019262" eaLnBrk="1" hangingPunct="1">
              <a:defRPr sz="1600">
                <a:latin typeface="Times New Roman" pitchFamily="18" charset="0"/>
                <a:cs typeface="Arial" charset="0"/>
              </a:defRPr>
            </a:lvl1pPr>
          </a:lstStyle>
          <a:p>
            <a:pPr>
              <a:defRPr/>
            </a:pPr>
            <a:r>
              <a:rPr lang="en-US" dirty="0">
                <a:latin typeface="Calibri" panose="020F0502020204030204" pitchFamily="34" charset="0"/>
              </a:rPr>
              <a:t>Sugar Land Bible Church</a:t>
            </a:r>
          </a:p>
        </p:txBody>
      </p:sp>
      <p:sp>
        <p:nvSpPr>
          <p:cNvPr id="7" name="Header Placeholder 1">
            <a:extLst>
              <a:ext uri="{FF2B5EF4-FFF2-40B4-BE49-F238E27FC236}">
                <a16:creationId xmlns:a16="http://schemas.microsoft.com/office/drawing/2014/main" id="{DBD86D44-784A-49A5-8D58-104289F50E40}"/>
              </a:ext>
            </a:extLst>
          </p:cNvPr>
          <p:cNvSpPr>
            <a:spLocks noGrp="1"/>
          </p:cNvSpPr>
          <p:nvPr>
            <p:ph type="hdr" sz="quarter"/>
          </p:nvPr>
        </p:nvSpPr>
        <p:spPr>
          <a:xfrm>
            <a:off x="1612833" y="120406"/>
            <a:ext cx="4089536" cy="793995"/>
          </a:xfrm>
          <a:prstGeom prst="rect">
            <a:avLst/>
          </a:prstGeom>
        </p:spPr>
        <p:txBody>
          <a:bodyPr vert="horz" lIns="118225" tIns="59113" rIns="118225" bIns="59113" rtlCol="0"/>
          <a:lstStyle>
            <a:lvl1pPr algn="ctr">
              <a:defRPr sz="1700" dirty="0">
                <a:latin typeface="Calibri" panose="020F0502020204030204" pitchFamily="34" charset="0"/>
                <a:cs typeface="Calibri" panose="020F0502020204030204" pitchFamily="34" charset="0"/>
              </a:defRPr>
            </a:lvl1pPr>
          </a:lstStyle>
          <a:p>
            <a:pPr>
              <a:defRPr/>
            </a:pPr>
            <a:r>
              <a:rPr lang="en-US" sz="1600" dirty="0"/>
              <a:t>Dr. Andy Woods</a:t>
            </a:r>
          </a:p>
          <a:p>
            <a:pPr>
              <a:defRPr/>
            </a:pPr>
            <a:r>
              <a:rPr lang="en-US" sz="1600" dirty="0"/>
              <a:t>Zechariah 032-14v1-21</a:t>
            </a:r>
          </a:p>
          <a:p>
            <a:pPr>
              <a:defRPr/>
            </a:pPr>
            <a:r>
              <a:rPr lang="en-US" sz="1600" dirty="0"/>
              <a:t>09-14-2022</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2" y="0"/>
            <a:ext cx="3170764"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defTabSz="920835" eaLnBrk="1" hangingPunct="1">
              <a:defRPr sz="13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50" y="0"/>
            <a:ext cx="3170763"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algn="r" defTabSz="920835" eaLnBrk="1" hangingPunct="1">
              <a:defRPr sz="1300">
                <a:latin typeface="Calibri" panose="020F0502020204030204" pitchFamily="34" charset="0"/>
                <a:cs typeface="Arial" charset="0"/>
              </a:defRPr>
            </a:lvl1pPr>
          </a:lstStyle>
          <a:p>
            <a:pPr>
              <a:defRPr/>
            </a:pPr>
            <a:fld id="{5800389A-3474-4B41-9CB2-F1B2DAE08F62}" type="datetimeFigureOut">
              <a:rPr lang="en-US" smtClean="0"/>
              <a:pPr>
                <a:defRPr/>
              </a:pPr>
              <a:t>9/14/2022</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24" tIns="50511" rIns="101024" bIns="50511" rtlCol="0" anchor="ctr"/>
          <a:lstStyle/>
          <a:p>
            <a:pPr lvl="0"/>
            <a:endParaRPr lang="en-US" noProof="0" dirty="0"/>
          </a:p>
        </p:txBody>
      </p:sp>
      <p:sp>
        <p:nvSpPr>
          <p:cNvPr id="5" name="Notes Placeholder 4"/>
          <p:cNvSpPr>
            <a:spLocks noGrp="1"/>
          </p:cNvSpPr>
          <p:nvPr>
            <p:ph type="body" sz="quarter" idx="3"/>
          </p:nvPr>
        </p:nvSpPr>
        <p:spPr bwMode="auto">
          <a:xfrm>
            <a:off x="732365" y="4561227"/>
            <a:ext cx="5850473" cy="4318573"/>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2" y="9120813"/>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eaLnBrk="1" hangingPunct="1">
              <a:defRPr sz="13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50" y="9120813"/>
            <a:ext cx="3170763"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19444">
              <a:defRPr sz="1300">
                <a:latin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20</a:t>
            </a:fld>
            <a:endParaRPr lang="en-US" altLang="en-US" dirty="0"/>
          </a:p>
        </p:txBody>
      </p:sp>
    </p:spTree>
    <p:extLst>
      <p:ext uri="{BB962C8B-B14F-4D97-AF65-F5344CB8AC3E}">
        <p14:creationId xmlns:p14="http://schemas.microsoft.com/office/powerpoint/2010/main" val="41118976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42</a:t>
            </a:fld>
            <a:endParaRPr lang="en-US" altLang="en-US" dirty="0"/>
          </a:p>
        </p:txBody>
      </p:sp>
    </p:spTree>
    <p:extLst>
      <p:ext uri="{BB962C8B-B14F-4D97-AF65-F5344CB8AC3E}">
        <p14:creationId xmlns:p14="http://schemas.microsoft.com/office/powerpoint/2010/main" val="38568600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47</a:t>
            </a:fld>
            <a:endParaRPr lang="en-US" altLang="en-US" dirty="0"/>
          </a:p>
        </p:txBody>
      </p:sp>
    </p:spTree>
    <p:extLst>
      <p:ext uri="{BB962C8B-B14F-4D97-AF65-F5344CB8AC3E}">
        <p14:creationId xmlns:p14="http://schemas.microsoft.com/office/powerpoint/2010/main" val="9280079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48</a:t>
            </a:fld>
            <a:endParaRPr lang="en-US" altLang="en-US" dirty="0"/>
          </a:p>
        </p:txBody>
      </p:sp>
    </p:spTree>
    <p:extLst>
      <p:ext uri="{BB962C8B-B14F-4D97-AF65-F5344CB8AC3E}">
        <p14:creationId xmlns:p14="http://schemas.microsoft.com/office/powerpoint/2010/main" val="34521697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6336304E-FDE3-4B4F-A3B7-EBE87F3FA5E2}" type="slidenum">
              <a:rPr lang="en-IN" smtClean="0"/>
              <a:t>53</a:t>
            </a:fld>
            <a:endParaRPr lang="en-IN" dirty="0"/>
          </a:p>
        </p:txBody>
      </p:sp>
    </p:spTree>
    <p:extLst>
      <p:ext uri="{BB962C8B-B14F-4D97-AF65-F5344CB8AC3E}">
        <p14:creationId xmlns:p14="http://schemas.microsoft.com/office/powerpoint/2010/main" val="41344359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57</a:t>
            </a:fld>
            <a:endParaRPr lang="en-US" altLang="en-US" dirty="0"/>
          </a:p>
        </p:txBody>
      </p:sp>
    </p:spTree>
    <p:extLst>
      <p:ext uri="{BB962C8B-B14F-4D97-AF65-F5344CB8AC3E}">
        <p14:creationId xmlns:p14="http://schemas.microsoft.com/office/powerpoint/2010/main" val="34566036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63</a:t>
            </a:fld>
            <a:endParaRPr lang="en-US" altLang="en-US" dirty="0"/>
          </a:p>
        </p:txBody>
      </p:sp>
    </p:spTree>
    <p:extLst>
      <p:ext uri="{BB962C8B-B14F-4D97-AF65-F5344CB8AC3E}">
        <p14:creationId xmlns:p14="http://schemas.microsoft.com/office/powerpoint/2010/main" val="910463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68</a:t>
            </a:fld>
            <a:endParaRPr lang="en-US" altLang="en-US" dirty="0"/>
          </a:p>
        </p:txBody>
      </p:sp>
    </p:spTree>
    <p:extLst>
      <p:ext uri="{BB962C8B-B14F-4D97-AF65-F5344CB8AC3E}">
        <p14:creationId xmlns:p14="http://schemas.microsoft.com/office/powerpoint/2010/main" val="16209395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75</a:t>
            </a:fld>
            <a:endParaRPr lang="en-US" altLang="en-US" dirty="0"/>
          </a:p>
        </p:txBody>
      </p:sp>
    </p:spTree>
    <p:extLst>
      <p:ext uri="{BB962C8B-B14F-4D97-AF65-F5344CB8AC3E}">
        <p14:creationId xmlns:p14="http://schemas.microsoft.com/office/powerpoint/2010/main" val="15380816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76</a:t>
            </a:fld>
            <a:endParaRPr lang="en-US" altLang="en-US" dirty="0"/>
          </a:p>
        </p:txBody>
      </p:sp>
    </p:spTree>
    <p:extLst>
      <p:ext uri="{BB962C8B-B14F-4D97-AF65-F5344CB8AC3E}">
        <p14:creationId xmlns:p14="http://schemas.microsoft.com/office/powerpoint/2010/main" val="18077436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79</a:t>
            </a:fld>
            <a:endParaRPr lang="en-US" altLang="en-US" dirty="0"/>
          </a:p>
        </p:txBody>
      </p:sp>
    </p:spTree>
    <p:extLst>
      <p:ext uri="{BB962C8B-B14F-4D97-AF65-F5344CB8AC3E}">
        <p14:creationId xmlns:p14="http://schemas.microsoft.com/office/powerpoint/2010/main" val="4120166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21</a:t>
            </a:fld>
            <a:endParaRPr lang="en-US" altLang="en-US" dirty="0"/>
          </a:p>
        </p:txBody>
      </p:sp>
    </p:spTree>
    <p:extLst>
      <p:ext uri="{BB962C8B-B14F-4D97-AF65-F5344CB8AC3E}">
        <p14:creationId xmlns:p14="http://schemas.microsoft.com/office/powerpoint/2010/main" val="10252155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80</a:t>
            </a:fld>
            <a:endParaRPr lang="en-US" altLang="en-US" dirty="0"/>
          </a:p>
        </p:txBody>
      </p:sp>
    </p:spTree>
    <p:extLst>
      <p:ext uri="{BB962C8B-B14F-4D97-AF65-F5344CB8AC3E}">
        <p14:creationId xmlns:p14="http://schemas.microsoft.com/office/powerpoint/2010/main" val="2828358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84</a:t>
            </a:fld>
            <a:endParaRPr lang="en-US" altLang="en-US" dirty="0"/>
          </a:p>
        </p:txBody>
      </p:sp>
    </p:spTree>
    <p:extLst>
      <p:ext uri="{BB962C8B-B14F-4D97-AF65-F5344CB8AC3E}">
        <p14:creationId xmlns:p14="http://schemas.microsoft.com/office/powerpoint/2010/main" val="28688484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88</a:t>
            </a:fld>
            <a:endParaRPr lang="en-US" altLang="en-US" dirty="0"/>
          </a:p>
        </p:txBody>
      </p:sp>
    </p:spTree>
    <p:extLst>
      <p:ext uri="{BB962C8B-B14F-4D97-AF65-F5344CB8AC3E}">
        <p14:creationId xmlns:p14="http://schemas.microsoft.com/office/powerpoint/2010/main" val="5935172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89</a:t>
            </a:fld>
            <a:endParaRPr lang="en-US" altLang="en-US" dirty="0"/>
          </a:p>
        </p:txBody>
      </p:sp>
    </p:spTree>
    <p:extLst>
      <p:ext uri="{BB962C8B-B14F-4D97-AF65-F5344CB8AC3E}">
        <p14:creationId xmlns:p14="http://schemas.microsoft.com/office/powerpoint/2010/main" val="19548295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97</a:t>
            </a:fld>
            <a:endParaRPr lang="en-US" altLang="en-US" dirty="0"/>
          </a:p>
        </p:txBody>
      </p:sp>
    </p:spTree>
    <p:extLst>
      <p:ext uri="{BB962C8B-B14F-4D97-AF65-F5344CB8AC3E}">
        <p14:creationId xmlns:p14="http://schemas.microsoft.com/office/powerpoint/2010/main" val="25111289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98</a:t>
            </a:fld>
            <a:endParaRPr lang="en-US" altLang="en-US" dirty="0"/>
          </a:p>
        </p:txBody>
      </p:sp>
    </p:spTree>
    <p:extLst>
      <p:ext uri="{BB962C8B-B14F-4D97-AF65-F5344CB8AC3E}">
        <p14:creationId xmlns:p14="http://schemas.microsoft.com/office/powerpoint/2010/main" val="8317061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110</a:t>
            </a:fld>
            <a:endParaRPr lang="en-US" altLang="en-US" dirty="0"/>
          </a:p>
        </p:txBody>
      </p:sp>
    </p:spTree>
    <p:extLst>
      <p:ext uri="{BB962C8B-B14F-4D97-AF65-F5344CB8AC3E}">
        <p14:creationId xmlns:p14="http://schemas.microsoft.com/office/powerpoint/2010/main" val="2421025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22</a:t>
            </a:fld>
            <a:endParaRPr lang="en-US" altLang="en-US" dirty="0"/>
          </a:p>
        </p:txBody>
      </p:sp>
    </p:spTree>
    <p:extLst>
      <p:ext uri="{BB962C8B-B14F-4D97-AF65-F5344CB8AC3E}">
        <p14:creationId xmlns:p14="http://schemas.microsoft.com/office/powerpoint/2010/main" val="28533918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25</a:t>
            </a:fld>
            <a:endParaRPr lang="en-US" altLang="en-US" dirty="0"/>
          </a:p>
        </p:txBody>
      </p:sp>
    </p:spTree>
    <p:extLst>
      <p:ext uri="{BB962C8B-B14F-4D97-AF65-F5344CB8AC3E}">
        <p14:creationId xmlns:p14="http://schemas.microsoft.com/office/powerpoint/2010/main" val="726036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30</a:t>
            </a:fld>
            <a:endParaRPr lang="en-US" altLang="en-US" dirty="0"/>
          </a:p>
        </p:txBody>
      </p:sp>
    </p:spTree>
    <p:extLst>
      <p:ext uri="{BB962C8B-B14F-4D97-AF65-F5344CB8AC3E}">
        <p14:creationId xmlns:p14="http://schemas.microsoft.com/office/powerpoint/2010/main" val="11932141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32</a:t>
            </a:fld>
            <a:endParaRPr lang="en-US" altLang="en-US" dirty="0"/>
          </a:p>
        </p:txBody>
      </p:sp>
    </p:spTree>
    <p:extLst>
      <p:ext uri="{BB962C8B-B14F-4D97-AF65-F5344CB8AC3E}">
        <p14:creationId xmlns:p14="http://schemas.microsoft.com/office/powerpoint/2010/main" val="31255949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37</a:t>
            </a:fld>
            <a:endParaRPr lang="en-US" altLang="en-US" dirty="0"/>
          </a:p>
        </p:txBody>
      </p:sp>
    </p:spTree>
    <p:extLst>
      <p:ext uri="{BB962C8B-B14F-4D97-AF65-F5344CB8AC3E}">
        <p14:creationId xmlns:p14="http://schemas.microsoft.com/office/powerpoint/2010/main" val="14227369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39</a:t>
            </a:fld>
            <a:endParaRPr lang="en-US" altLang="en-US" dirty="0"/>
          </a:p>
        </p:txBody>
      </p:sp>
    </p:spTree>
    <p:extLst>
      <p:ext uri="{BB962C8B-B14F-4D97-AF65-F5344CB8AC3E}">
        <p14:creationId xmlns:p14="http://schemas.microsoft.com/office/powerpoint/2010/main" val="9505111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41</a:t>
            </a:fld>
            <a:endParaRPr lang="en-US" altLang="en-US" dirty="0"/>
          </a:p>
        </p:txBody>
      </p:sp>
    </p:spTree>
    <p:extLst>
      <p:ext uri="{BB962C8B-B14F-4D97-AF65-F5344CB8AC3E}">
        <p14:creationId xmlns:p14="http://schemas.microsoft.com/office/powerpoint/2010/main" val="10870140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7535332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a:p>
        </p:txBody>
      </p:sp>
    </p:spTree>
    <p:extLst>
      <p:ext uri="{BB962C8B-B14F-4D97-AF65-F5344CB8AC3E}">
        <p14:creationId xmlns:p14="http://schemas.microsoft.com/office/powerpoint/2010/main" val="31071161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9865192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240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07200" y="1981200"/>
            <a:ext cx="5080000" cy="4114800"/>
          </a:xfrm>
        </p:spPr>
        <p:txBody>
          <a:bodyPr/>
          <a:lstStyle/>
          <a:p>
            <a:pPr lvl="0"/>
            <a:endParaRPr lang="en-US" noProof="0"/>
          </a:p>
        </p:txBody>
      </p:sp>
      <p:sp>
        <p:nvSpPr>
          <p:cNvPr id="5" name="Rectangle 36"/>
          <p:cNvSpPr>
            <a:spLocks noGrp="1" noChangeArrowheads="1"/>
          </p:cNvSpPr>
          <p:nvPr>
            <p:ph type="dt" sz="half" idx="10"/>
          </p:nvPr>
        </p:nvSpPr>
        <p:spPr/>
        <p:txBody>
          <a:bodyPr/>
          <a:lstStyle>
            <a:lvl1pPr>
              <a:defRPr/>
            </a:lvl1pPr>
          </a:lstStyle>
          <a:p>
            <a:pPr>
              <a:defRPr/>
            </a:pPr>
            <a:endParaRPr lang="en-US"/>
          </a:p>
        </p:txBody>
      </p:sp>
      <p:sp>
        <p:nvSpPr>
          <p:cNvPr id="6" name="Rectangle 37"/>
          <p:cNvSpPr>
            <a:spLocks noGrp="1" noChangeArrowheads="1"/>
          </p:cNvSpPr>
          <p:nvPr>
            <p:ph type="ftr" sz="quarter" idx="11"/>
          </p:nvPr>
        </p:nvSpPr>
        <p:spPr/>
        <p:txBody>
          <a:bodyPr/>
          <a:lstStyle>
            <a:lvl1pPr>
              <a:defRPr/>
            </a:lvl1pPr>
          </a:lstStyle>
          <a:p>
            <a:pPr>
              <a:defRPr/>
            </a:pPr>
            <a:endParaRPr lang="en-US"/>
          </a:p>
        </p:txBody>
      </p:sp>
      <p:sp>
        <p:nvSpPr>
          <p:cNvPr id="7" name="Rectangle 38"/>
          <p:cNvSpPr>
            <a:spLocks noGrp="1" noChangeArrowheads="1"/>
          </p:cNvSpPr>
          <p:nvPr>
            <p:ph type="sldNum" sz="quarter" idx="12"/>
          </p:nvPr>
        </p:nvSpPr>
        <p:spPr/>
        <p:txBody>
          <a:bodyPr/>
          <a:lstStyle>
            <a:lvl1pPr>
              <a:defRPr/>
            </a:lvl1pPr>
          </a:lstStyle>
          <a:p>
            <a:pPr>
              <a:defRPr/>
            </a:pPr>
            <a:fld id="{21126E6A-BCE4-464E-8D4D-9BA37D430784}" type="slidenum">
              <a:rPr lang="en-US"/>
              <a:pPr>
                <a:defRPr/>
              </a:pPr>
              <a:t>‹#›</a:t>
            </a:fld>
            <a:endParaRPr lang="en-US"/>
          </a:p>
        </p:txBody>
      </p:sp>
    </p:spTree>
    <p:extLst>
      <p:ext uri="{BB962C8B-B14F-4D97-AF65-F5344CB8AC3E}">
        <p14:creationId xmlns:p14="http://schemas.microsoft.com/office/powerpoint/2010/main" val="29220041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cSld name="11_Title Slide">
    <p:spTree>
      <p:nvGrpSpPr>
        <p:cNvPr id="1" name=""/>
        <p:cNvGrpSpPr/>
        <p:nvPr/>
      </p:nvGrpSpPr>
      <p:grpSpPr>
        <a:xfrm>
          <a:off x="0" y="0"/>
          <a:ext cx="0" cy="0"/>
          <a:chOff x="0" y="0"/>
          <a:chExt cx="0" cy="0"/>
        </a:xfrm>
      </p:grpSpPr>
      <p:sp>
        <p:nvSpPr>
          <p:cNvPr id="15394" name="Rectangle 34"/>
          <p:cNvSpPr>
            <a:spLocks noGrp="1" noChangeArrowheads="1"/>
          </p:cNvSpPr>
          <p:nvPr>
            <p:ph type="ctrTitle" sz="quarter"/>
          </p:nvPr>
        </p:nvSpPr>
        <p:spPr>
          <a:xfrm>
            <a:off x="1524000" y="2286000"/>
            <a:ext cx="10363200" cy="1143000"/>
          </a:xfrm>
        </p:spPr>
        <p:txBody>
          <a:bodyPr/>
          <a:lstStyle>
            <a:lvl1pPr algn="ctr">
              <a:defRPr>
                <a:solidFill>
                  <a:srgbClr val="00FFFF"/>
                </a:solidFill>
              </a:defRPr>
            </a:lvl1pPr>
          </a:lstStyle>
          <a:p>
            <a:r>
              <a:rPr lang="en-US"/>
              <a:t>Click to edit Master title style</a:t>
            </a:r>
          </a:p>
        </p:txBody>
      </p:sp>
      <p:sp>
        <p:nvSpPr>
          <p:cNvPr id="15395" name="Rectangle 35"/>
          <p:cNvSpPr>
            <a:spLocks noGrp="1" noChangeArrowheads="1"/>
          </p:cNvSpPr>
          <p:nvPr>
            <p:ph type="subTitle" sz="quarter" idx="1"/>
          </p:nvPr>
        </p:nvSpPr>
        <p:spPr>
          <a:xfrm>
            <a:off x="2438400" y="3886200"/>
            <a:ext cx="8534400" cy="1752600"/>
          </a:xfrm>
        </p:spPr>
        <p:txBody>
          <a:bodyPr lIns="92075" tIns="46038" rIns="92075" bIns="46038"/>
          <a:lstStyle>
            <a:lvl1pPr marL="0" indent="0" algn="ctr">
              <a:buFont typeface="Wingdings" pitchFamily="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smtClean="0">
                <a:solidFill>
                  <a:srgbClr val="FFFFFF"/>
                </a:solidFill>
              </a:defRPr>
            </a:lvl1pPr>
          </a:lstStyle>
          <a:p>
            <a:pPr>
              <a:defRPr/>
            </a:pPr>
            <a:fld id="{6F6F37EF-C3DC-4734-9315-DC3690F55A64}" type="slidenum">
              <a:rPr lang="en-US" altLang="en-US"/>
              <a:pPr>
                <a:defRPr/>
              </a:pPr>
              <a:t>‹#›</a:t>
            </a:fld>
            <a:endParaRPr lang="en-US" altLang="en-US"/>
          </a:p>
        </p:txBody>
      </p:sp>
    </p:spTree>
    <p:extLst>
      <p:ext uri="{BB962C8B-B14F-4D97-AF65-F5344CB8AC3E}">
        <p14:creationId xmlns:p14="http://schemas.microsoft.com/office/powerpoint/2010/main" val="398287939"/>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59984" y="1946275"/>
            <a:ext cx="5080000" cy="4114800"/>
          </a:xfrm>
        </p:spPr>
        <p:txBody>
          <a:bodyPr/>
          <a:lstStyle/>
          <a:p>
            <a:pPr lvl="0"/>
            <a:endParaRPr lang="en-US" noProof="0" dirty="0"/>
          </a:p>
        </p:txBody>
      </p:sp>
      <p:sp>
        <p:nvSpPr>
          <p:cNvPr id="4" name="Text Placeholder 3"/>
          <p:cNvSpPr>
            <a:spLocks noGrp="1"/>
          </p:cNvSpPr>
          <p:nvPr>
            <p:ph type="body" sz="half" idx="2"/>
          </p:nvPr>
        </p:nvSpPr>
        <p:spPr>
          <a:xfrm>
            <a:off x="68431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p:txBody>
          <a:bodyPr/>
          <a:lstStyle>
            <a:lvl1pPr>
              <a:defRPr/>
            </a:lvl1pPr>
          </a:lstStyle>
          <a:p>
            <a:pPr>
              <a:defRPr/>
            </a:pPr>
            <a:endParaRPr lang="en-US" dirty="0"/>
          </a:p>
        </p:txBody>
      </p:sp>
      <p:sp>
        <p:nvSpPr>
          <p:cNvPr id="6" name="Rectangle 36"/>
          <p:cNvSpPr>
            <a:spLocks noGrp="1" noChangeArrowheads="1"/>
          </p:cNvSpPr>
          <p:nvPr>
            <p:ph type="ftr" sz="quarter" idx="11"/>
          </p:nvPr>
        </p:nvSpPr>
        <p:spPr/>
        <p:txBody>
          <a:bodyPr/>
          <a:lstStyle>
            <a:lvl1pPr>
              <a:defRPr/>
            </a:lvl1pPr>
          </a:lstStyle>
          <a:p>
            <a:pPr>
              <a:defRPr/>
            </a:pPr>
            <a:endParaRPr lang="en-US" dirty="0"/>
          </a:p>
        </p:txBody>
      </p:sp>
      <p:sp>
        <p:nvSpPr>
          <p:cNvPr id="7" name="Rectangle 37"/>
          <p:cNvSpPr>
            <a:spLocks noGrp="1" noChangeArrowheads="1"/>
          </p:cNvSpPr>
          <p:nvPr>
            <p:ph type="sldNum" sz="quarter" idx="12"/>
          </p:nvPr>
        </p:nvSpPr>
        <p:spPr/>
        <p:txBody>
          <a:bodyPr/>
          <a:lstStyle>
            <a:lvl1pPr>
              <a:defRPr smtClean="0"/>
            </a:lvl1pPr>
          </a:lstStyle>
          <a:p>
            <a:pPr>
              <a:defRPr/>
            </a:pPr>
            <a:fld id="{2E6AC120-5AD1-4F3C-9026-490E77274D1D}" type="slidenum">
              <a:rPr lang="en-US" altLang="en-US"/>
              <a:pPr>
                <a:defRPr/>
              </a:pPr>
              <a:t>‹#›</a:t>
            </a:fld>
            <a:endParaRPr lang="en-US" altLang="en-US" dirty="0"/>
          </a:p>
        </p:txBody>
      </p:sp>
    </p:spTree>
    <p:extLst>
      <p:ext uri="{BB962C8B-B14F-4D97-AF65-F5344CB8AC3E}">
        <p14:creationId xmlns:p14="http://schemas.microsoft.com/office/powerpoint/2010/main" val="1329616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A59691FE-0289-4C30-AC1E-B4493DEEE7A5}" type="datetime1">
              <a:rPr lang="en-US"/>
              <a:pPr>
                <a:defRPr/>
              </a:pPr>
              <a:t>9/14/2022</a:t>
            </a:fld>
            <a:endParaRPr lang="en-US"/>
          </a:p>
        </p:txBody>
      </p:sp>
      <p:sp>
        <p:nvSpPr>
          <p:cNvPr id="4" name="Footer Placeholder 3"/>
          <p:cNvSpPr>
            <a:spLocks noGrp="1"/>
          </p:cNvSpPr>
          <p:nvPr>
            <p:ph type="ftr" sz="quarter" idx="11"/>
          </p:nvPr>
        </p:nvSpPr>
        <p:spPr/>
        <p:txBody>
          <a:bodyPr/>
          <a:lstStyle>
            <a:lvl1pPr>
              <a:defRPr/>
            </a:lvl1pPr>
          </a:lstStyle>
          <a:p>
            <a:pPr>
              <a:defRPr/>
            </a:pPr>
            <a:r>
              <a:rPr lang="en-US"/>
              <a:t>DANIEL</a:t>
            </a:r>
          </a:p>
        </p:txBody>
      </p:sp>
      <p:sp>
        <p:nvSpPr>
          <p:cNvPr id="5" name="Slide Number Placeholder 4"/>
          <p:cNvSpPr>
            <a:spLocks noGrp="1"/>
          </p:cNvSpPr>
          <p:nvPr>
            <p:ph type="sldNum" sz="quarter" idx="12"/>
          </p:nvPr>
        </p:nvSpPr>
        <p:spPr/>
        <p:txBody>
          <a:bodyPr/>
          <a:lstStyle>
            <a:lvl1pPr>
              <a:defRPr/>
            </a:lvl1pPr>
          </a:lstStyle>
          <a:p>
            <a:fld id="{0831CE7A-67AC-4113-9A38-5E67E965B48E}" type="slidenum">
              <a:rPr lang="en-US" altLang="en-US"/>
              <a:pPr/>
              <a:t>‹#›</a:t>
            </a:fld>
            <a:endParaRPr lang="en-US" altLang="en-US"/>
          </a:p>
        </p:txBody>
      </p:sp>
    </p:spTree>
    <p:extLst>
      <p:ext uri="{BB962C8B-B14F-4D97-AF65-F5344CB8AC3E}">
        <p14:creationId xmlns:p14="http://schemas.microsoft.com/office/powerpoint/2010/main" val="1824634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812800" y="1981200"/>
            <a:ext cx="10363200" cy="4114800"/>
          </a:xfrm>
        </p:spPr>
        <p:txBody>
          <a:bodyPr/>
          <a:lstStyle/>
          <a:p>
            <a:pPr lvl="0"/>
            <a:endParaRPr lang="en-US" noProof="0"/>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pPr>
              <a:defRPr/>
            </a:pPr>
            <a:fld id="{6B196BFA-0DE7-4BE2-97C4-13B184514A8C}" type="slidenum">
              <a:rPr lang="en-US" altLang="en-US"/>
              <a:pPr>
                <a:defRPr/>
              </a:pPr>
              <a:t>‹#›</a:t>
            </a:fld>
            <a:endParaRPr lang="en-US" altLang="en-US"/>
          </a:p>
        </p:txBody>
      </p:sp>
    </p:spTree>
    <p:extLst>
      <p:ext uri="{BB962C8B-B14F-4D97-AF65-F5344CB8AC3E}">
        <p14:creationId xmlns:p14="http://schemas.microsoft.com/office/powerpoint/2010/main" val="1628609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85923334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277775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667015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9326243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326877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16711780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246010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959217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5"/>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 id="2147488918" r:id="rId12"/>
    <p:sldLayoutId id="2147488921" r:id="rId13"/>
    <p:sldLayoutId id="2147488922" r:id="rId14"/>
    <p:sldLayoutId id="2147488923" r:id="rId15"/>
    <p:sldLayoutId id="2147488924" r:id="rId16"/>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image" Target="../media/image36.wmf"/><Relationship Id="rId1" Type="http://schemas.openxmlformats.org/officeDocument/2006/relationships/slideLayout" Target="../slideLayouts/slideLayout10.xml"/></Relationships>
</file>

<file path=ppt/slides/_rels/slide10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0.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1.xml"/></Relationships>
</file>

<file path=ppt/slides/_rels/slide11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1.xml"/></Relationships>
</file>

<file path=ppt/slides/_rels/slide11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jpeg"/></Relationships>
</file>

<file path=ppt/slides/_rels/slide5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36.wmf"/><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image" Target="../media/image40.jpeg"/><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1.xml"/></Relationships>
</file>

<file path=ppt/slides/_rels/slide8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1.xml"/></Relationships>
</file>

<file path=ppt/slides/_rels/slide8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36.wmf"/><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1.wmf"/><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4.xml"/><Relationship Id="rId1" Type="http://schemas.openxmlformats.org/officeDocument/2006/relationships/slideLayout" Target="../slideLayouts/slideLayout10.xml"/><Relationship Id="rId5" Type="http://schemas.microsoft.com/office/2007/relationships/hdphoto" Target="../media/hdphoto3.wdp"/><Relationship Id="rId4" Type="http://schemas.openxmlformats.org/officeDocument/2006/relationships/image" Target="../media/image59.png"/></Relationships>
</file>

<file path=ppt/slides/_rels/slide9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01347A-E166-4399-80F1-5FDEDB0A69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sp>
        <p:nvSpPr>
          <p:cNvPr id="7" name="Rectangle 2">
            <a:extLst>
              <a:ext uri="{FF2B5EF4-FFF2-40B4-BE49-F238E27FC236}">
                <a16:creationId xmlns:a16="http://schemas.microsoft.com/office/drawing/2014/main" id="{6C1B414B-77B0-4090-9319-1C754B5D5A2D}"/>
              </a:ext>
            </a:extLst>
          </p:cNvPr>
          <p:cNvSpPr txBox="1">
            <a:spLocks noChangeArrowheads="1"/>
          </p:cNvSpPr>
          <p:nvPr/>
        </p:nvSpPr>
        <p:spPr>
          <a:xfrm>
            <a:off x="3124200" y="228600"/>
            <a:ext cx="5943600" cy="1219200"/>
          </a:xfrm>
          <a:prstGeom prst="rect">
            <a:avLst/>
          </a:prstGeom>
        </p:spPr>
        <p:txBody>
          <a:bodyPr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kern="0">
                <a:effectLst>
                  <a:outerShdw blurRad="38100" dist="38100" dir="2700000" algn="tl">
                    <a:srgbClr val="000000">
                      <a:alpha val="43137"/>
                    </a:srgbClr>
                  </a:outerShdw>
                </a:effectLst>
                <a:sym typeface="Symbol" pitchFamily="18" charset="2"/>
              </a:rPr>
              <a:t>Zechariah</a:t>
            </a:r>
            <a:endParaRPr lang="en-US" sz="3600" kern="0" dirty="0">
              <a:effectLst>
                <a:outerShdw blurRad="38100" dist="38100" dir="2700000" algn="tl">
                  <a:srgbClr val="000000">
                    <a:alpha val="43137"/>
                  </a:srgbClr>
                </a:outerShdw>
              </a:effectLst>
              <a:sym typeface="Symbol" pitchFamily="18" charset="2"/>
            </a:endParaRPr>
          </a:p>
          <a:p>
            <a:pPr algn="ctr" eaLnBrk="1" hangingPunct="1"/>
            <a:r>
              <a:rPr lang="en-US" sz="3200" kern="0" dirty="0">
                <a:solidFill>
                  <a:srgbClr val="FFFFCC"/>
                </a:solidFill>
                <a:effectLst>
                  <a:outerShdw blurRad="38100" dist="38100" dir="2700000" algn="tl">
                    <a:srgbClr val="000000">
                      <a:alpha val="43137"/>
                    </a:srgbClr>
                  </a:outerShdw>
                </a:effectLst>
                <a:sym typeface="Symbol" pitchFamily="18" charset="2"/>
              </a:rPr>
              <a:t>God Remembers!</a:t>
            </a:r>
          </a:p>
        </p:txBody>
      </p:sp>
      <p:pic>
        <p:nvPicPr>
          <p:cNvPr id="2" name="Picture 1">
            <a:extLst>
              <a:ext uri="{FF2B5EF4-FFF2-40B4-BE49-F238E27FC236}">
                <a16:creationId xmlns:a16="http://schemas.microsoft.com/office/drawing/2014/main" id="{FE4FBC66-70AB-4401-B987-E4D026EE7810}"/>
              </a:ext>
            </a:extLst>
          </p:cNvPr>
          <p:cNvPicPr>
            <a:picLocks noChangeAspect="1"/>
          </p:cNvPicPr>
          <p:nvPr/>
        </p:nvPicPr>
        <p:blipFill rotWithShape="1">
          <a:blip r:embed="rId3"/>
          <a:srcRect b="3333"/>
          <a:stretch/>
        </p:blipFill>
        <p:spPr>
          <a:xfrm>
            <a:off x="3648967" y="1600200"/>
            <a:ext cx="4894066" cy="3657600"/>
          </a:xfrm>
          <a:prstGeom prst="rect">
            <a:avLst/>
          </a:prstGeom>
          <a:ln>
            <a:solidFill>
              <a:schemeClr val="tx1"/>
            </a:solidFill>
          </a:ln>
        </p:spPr>
      </p:pic>
    </p:spTree>
    <p:extLst>
      <p:ext uri="{BB962C8B-B14F-4D97-AF65-F5344CB8AC3E}">
        <p14:creationId xmlns:p14="http://schemas.microsoft.com/office/powerpoint/2010/main" val="3912038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1371600" y="228600"/>
            <a:ext cx="9448800" cy="920692"/>
          </a:xfrm>
        </p:spPr>
        <p:txBody>
          <a:bodyPr/>
          <a:lstStyle/>
          <a:p>
            <a:pPr algn="ctr" eaLnBrk="1" hangingPunct="1"/>
            <a:r>
              <a:rPr lang="en-US" sz="3600" dirty="0">
                <a:effectLst>
                  <a:outerShdw blurRad="38100" dist="38100" dir="2700000" algn="tl">
                    <a:srgbClr val="000000">
                      <a:alpha val="43137"/>
                    </a:srgbClr>
                  </a:outerShdw>
                </a:effectLst>
              </a:rPr>
              <a:t>III. Questions &amp; Answers Concerning Fasting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(7‒8)</a:t>
            </a:r>
          </a:p>
        </p:txBody>
      </p:sp>
      <p:sp>
        <p:nvSpPr>
          <p:cNvPr id="92163" name="Rectangle 2051"/>
          <p:cNvSpPr>
            <a:spLocks noGrp="1" noChangeArrowheads="1"/>
          </p:cNvSpPr>
          <p:nvPr>
            <p:ph type="body" idx="1"/>
          </p:nvPr>
        </p:nvSpPr>
        <p:spPr>
          <a:xfrm>
            <a:off x="609600" y="1371600"/>
            <a:ext cx="7467600" cy="4419600"/>
          </a:xfrm>
        </p:spPr>
        <p:txBody>
          <a:bodyPr/>
          <a:lstStyle/>
          <a:p>
            <a:pPr marL="457200" lvl="1" indent="-457200" eaLnBrk="1" hangingPunct="1">
              <a:spcBef>
                <a:spcPts val="0"/>
              </a:spcBef>
              <a:spcAft>
                <a:spcPts val="2400"/>
              </a:spcAft>
              <a:buClr>
                <a:srgbClr val="FF66FF"/>
              </a:buClr>
              <a:buSzPct val="100000"/>
              <a:buFont typeface="+mj-lt"/>
              <a:buAutoNum type="alphaUcPeriod"/>
              <a:defRPr/>
            </a:pPr>
            <a:r>
              <a:rPr lang="en-US" sz="3000" dirty="0">
                <a:effectLst>
                  <a:outerShdw blurRad="38100" dist="38100" dir="2700000" algn="tl">
                    <a:srgbClr val="000000">
                      <a:alpha val="43137"/>
                    </a:srgbClr>
                  </a:outerShdw>
                </a:effectLst>
                <a:cs typeface="Calibri" panose="020F0502020204030204" pitchFamily="34" charset="0"/>
              </a:rPr>
              <a:t>Question (7:1-3)</a:t>
            </a:r>
          </a:p>
          <a:p>
            <a:pPr marL="457200" lvl="1" indent="-457200" eaLnBrk="1" hangingPunct="1">
              <a:spcBef>
                <a:spcPts val="0"/>
              </a:spcBef>
              <a:spcAft>
                <a:spcPts val="2400"/>
              </a:spcAft>
              <a:buClr>
                <a:srgbClr val="FF66FF"/>
              </a:buClr>
              <a:buSzPct val="100000"/>
              <a:buFont typeface="Wingdings" pitchFamily="2" charset="2"/>
              <a:buAutoNum type="alphaUcPeriod"/>
              <a:defRPr/>
            </a:pPr>
            <a:r>
              <a:rPr lang="en-US" sz="3000" dirty="0">
                <a:effectLst>
                  <a:outerShdw blurRad="38100" dist="38100" dir="2700000" algn="tl">
                    <a:srgbClr val="000000">
                      <a:alpha val="43137"/>
                    </a:srgbClr>
                  </a:outerShdw>
                </a:effectLst>
                <a:cs typeface="Calibri" panose="020F0502020204030204" pitchFamily="34" charset="0"/>
              </a:rPr>
              <a:t>Four divine answers (7:4‒8:23)</a:t>
            </a:r>
          </a:p>
          <a:p>
            <a:pPr marL="914400" lvl="2" indent="-514350" eaLnBrk="1" hangingPunct="1">
              <a:spcBef>
                <a:spcPts val="0"/>
              </a:spcBef>
              <a:spcAft>
                <a:spcPts val="2400"/>
              </a:spcAft>
              <a:buClr>
                <a:srgbClr val="66FF66"/>
              </a:buClr>
              <a:buSzPct val="100000"/>
              <a:buAutoNum type="arabicPeriod"/>
              <a:defRPr/>
            </a:pPr>
            <a:r>
              <a:rPr lang="en-US" sz="3000" dirty="0">
                <a:effectLst>
                  <a:outerShdw blurRad="38100" dist="38100" dir="2700000" algn="tl">
                    <a:srgbClr val="000000">
                      <a:alpha val="43137"/>
                    </a:srgbClr>
                  </a:outerShdw>
                </a:effectLst>
                <a:cs typeface="Calibri" panose="020F0502020204030204" pitchFamily="34" charset="0"/>
              </a:rPr>
              <a:t>Condemnation of empty ritualism (7:4-7)</a:t>
            </a:r>
          </a:p>
          <a:p>
            <a:pPr marL="914400" lvl="2" indent="-514350" eaLnBrk="1" hangingPunct="1">
              <a:spcBef>
                <a:spcPts val="0"/>
              </a:spcBef>
              <a:spcAft>
                <a:spcPts val="2400"/>
              </a:spcAft>
              <a:buClr>
                <a:srgbClr val="66FF66"/>
              </a:buClr>
              <a:buSzPct val="100000"/>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Condemnation of past covenant failure (7:8-14)</a:t>
            </a:r>
          </a:p>
          <a:p>
            <a:pPr marL="914400" lvl="2" indent="-514350" eaLnBrk="1" hangingPunct="1">
              <a:spcBef>
                <a:spcPts val="0"/>
              </a:spcBef>
              <a:spcAft>
                <a:spcPts val="2400"/>
              </a:spcAft>
              <a:buClr>
                <a:srgbClr val="66FF66"/>
              </a:buClr>
              <a:buSzPct val="100000"/>
              <a:buAutoNum type="arabicPeriod"/>
              <a:defRPr/>
            </a:pPr>
            <a:r>
              <a:rPr lang="en-US" sz="3000" dirty="0">
                <a:effectLst>
                  <a:outerShdw blurRad="38100" dist="38100" dir="2700000" algn="tl">
                    <a:srgbClr val="000000">
                      <a:alpha val="43137"/>
                    </a:srgbClr>
                  </a:outerShdw>
                </a:effectLst>
                <a:cs typeface="Calibri" panose="020F0502020204030204" pitchFamily="34" charset="0"/>
              </a:rPr>
              <a:t>Prediction of Jerusalem’s restoration (8:1-17)</a:t>
            </a:r>
          </a:p>
          <a:p>
            <a:pPr marL="914400" lvl="2" indent="-514350" eaLnBrk="1" hangingPunct="1">
              <a:spcBef>
                <a:spcPts val="0"/>
              </a:spcBef>
              <a:spcAft>
                <a:spcPts val="2400"/>
              </a:spcAft>
              <a:buClr>
                <a:srgbClr val="66FF66"/>
              </a:buClr>
              <a:buSzPct val="100000"/>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Prediction of future blessing (8:18-23)</a:t>
            </a:r>
          </a:p>
        </p:txBody>
      </p:sp>
      <p:pic>
        <p:nvPicPr>
          <p:cNvPr id="5" name="Picture 2" descr="Zechariah - davidould.net">
            <a:extLst>
              <a:ext uri="{FF2B5EF4-FFF2-40B4-BE49-F238E27FC236}">
                <a16:creationId xmlns:a16="http://schemas.microsoft.com/office/drawing/2014/main" id="{8855F510-B50C-4FB6-A0CA-D215DD23261A}"/>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630304" y="2286000"/>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20947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a:xfrm>
            <a:off x="2209800" y="228600"/>
            <a:ext cx="7772400" cy="762000"/>
          </a:xfrm>
        </p:spPr>
        <p:txBody>
          <a:bodyPr/>
          <a:lstStyle/>
          <a:p>
            <a:pPr algn="ctr" eaLnBrk="1" hangingPunct="1"/>
            <a:r>
              <a:rPr lang="en-US" altLang="en-US" sz="3600" b="0" dirty="0">
                <a:solidFill>
                  <a:srgbClr val="00FFFF"/>
                </a:solidFill>
                <a:effectLst>
                  <a:outerShdw blurRad="38100" dist="38100" dir="2700000" algn="tl">
                    <a:srgbClr val="000000">
                      <a:alpha val="43137"/>
                    </a:srgbClr>
                  </a:outerShdw>
                </a:effectLst>
              </a:rPr>
              <a:t>Eternal State is Future</a:t>
            </a:r>
          </a:p>
        </p:txBody>
      </p:sp>
      <p:sp>
        <p:nvSpPr>
          <p:cNvPr id="76803" name="Rectangle 3"/>
          <p:cNvSpPr>
            <a:spLocks noGrp="1" noChangeArrowheads="1"/>
          </p:cNvSpPr>
          <p:nvPr>
            <p:ph type="body" idx="1"/>
          </p:nvPr>
        </p:nvSpPr>
        <p:spPr>
          <a:xfrm>
            <a:off x="609600" y="1143000"/>
            <a:ext cx="6629400" cy="5486400"/>
          </a:xfrm>
        </p:spPr>
        <p:txBody>
          <a:bodyPr/>
          <a:lstStyle/>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Satan (Rev 20:10)</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sea (Rev 21:1)</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death, crying, or pain (Rev 21:4)</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Sun (Rev 22:5)</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Moon (Rev 21:23)</a:t>
            </a:r>
          </a:p>
          <a:p>
            <a:pPr marL="514350" indent="-514350" eaLnBrk="1" hangingPunct="1">
              <a:spcBef>
                <a:spcPts val="0"/>
              </a:spcBef>
              <a:spcAft>
                <a:spcPts val="900"/>
              </a:spcAft>
              <a:buClr>
                <a:srgbClr val="66FFFF"/>
              </a:buClr>
              <a:buSzPct val="100000"/>
              <a:buFont typeface="+mj-lt"/>
              <a:buAutoNum type="arabicPeriod"/>
              <a:defRPr/>
            </a:pPr>
            <a:r>
              <a:rPr lang="en-US" dirty="0">
                <a:effectLst>
                  <a:outerShdw blurRad="38100" dist="38100" dir="2700000" algn="tl">
                    <a:srgbClr val="000000">
                      <a:alpha val="43137"/>
                    </a:srgbClr>
                  </a:outerShdw>
                </a:effectLst>
              </a:rPr>
              <a:t>No temple (Rev. 21:22)</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night (Rev 21:25)</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evil (Rev 21:27)</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curse (Rev 22:3)</a:t>
            </a:r>
          </a:p>
        </p:txBody>
      </p:sp>
      <p:pic>
        <p:nvPicPr>
          <p:cNvPr id="2" name="Picture 1"/>
          <p:cNvPicPr>
            <a:picLocks noChangeAspect="1"/>
          </p:cNvPicPr>
          <p:nvPr/>
        </p:nvPicPr>
        <p:blipFill>
          <a:blip r:embed="rId2"/>
          <a:stretch>
            <a:fillRect/>
          </a:stretch>
        </p:blipFill>
        <p:spPr>
          <a:xfrm>
            <a:off x="7772400" y="1600200"/>
            <a:ext cx="3781353" cy="4572000"/>
          </a:xfrm>
          <a:prstGeom prst="rect">
            <a:avLst/>
          </a:prstGeom>
        </p:spPr>
      </p:pic>
    </p:spTree>
    <p:extLst>
      <p:ext uri="{BB962C8B-B14F-4D97-AF65-F5344CB8AC3E}">
        <p14:creationId xmlns:p14="http://schemas.microsoft.com/office/powerpoint/2010/main" val="1113796282"/>
      </p:ext>
    </p:extLst>
  </p:cSld>
  <p:clrMapOvr>
    <a:masterClrMapping/>
  </p:clrMapOvr>
  <p:transition advTm="91680"/>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13B48D-3BC9-9802-D0AA-6DBF9FB0FE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3154710"/>
          </a:xfrm>
          <a:prstGeom prst="rect">
            <a:avLst/>
          </a:prstGeom>
          <a:noFill/>
          <a:ln w="28575">
            <a:noFill/>
            <a:miter lim="800000"/>
            <a:headEnd/>
            <a:tailEnd/>
          </a:ln>
        </p:spPr>
        <p:txBody>
          <a:bodyPr wrap="square">
            <a:spAutoFit/>
          </a:bodyPr>
          <a:lstStyle/>
          <a:p>
            <a:pPr marL="342900" indent="-342900" algn="ctr" defTabSz="685800">
              <a:spcBef>
                <a:spcPts val="0"/>
              </a:spcBef>
              <a:spcAft>
                <a:spcPts val="1200"/>
              </a:spcAft>
              <a:buClr>
                <a:srgbClr val="00FFFF"/>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Revelation 21:4</a:t>
            </a:r>
          </a:p>
          <a:p>
            <a:pPr algn="just">
              <a:spcBef>
                <a:spcPts val="600"/>
              </a:spcBef>
              <a:spcAft>
                <a:spcPts val="6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and He will wipe away every tear from their eyes; and there will no longer be any death; there will no longer be any mourning, or crying, or pain; the first things have passed away.”</a:t>
            </a:r>
            <a:endParaRPr lang="en-US" altLang="en-US" sz="36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54BC647C-30C8-E7E1-EE8B-59479E9BD7AA}"/>
              </a:ext>
            </a:extLst>
          </p:cNvPr>
          <p:cNvPicPr>
            <a:picLocks noChangeAspect="1"/>
          </p:cNvPicPr>
          <p:nvPr/>
        </p:nvPicPr>
        <p:blipFill rotWithShape="1">
          <a:blip r:embed="rId3"/>
          <a:srcRect r="22222" b="15145"/>
          <a:stretch/>
        </p:blipFill>
        <p:spPr>
          <a:xfrm>
            <a:off x="4844010" y="3048000"/>
            <a:ext cx="2503981" cy="18288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46833659"/>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70" name="Group 102"/>
          <p:cNvGraphicFramePr>
            <a:graphicFrameLocks noGrp="1"/>
          </p:cNvGraphicFramePr>
          <p:nvPr>
            <p:ph type="tbl" idx="1"/>
          </p:nvPr>
        </p:nvGraphicFramePr>
        <p:xfrm>
          <a:off x="609600" y="213372"/>
          <a:ext cx="10972800" cy="6187428"/>
        </p:xfrm>
        <a:graphic>
          <a:graphicData uri="http://schemas.openxmlformats.org/drawingml/2006/table">
            <a:tbl>
              <a:tblPr>
                <a:tableStyleId>{8A107856-5554-42FB-B03E-39F5DBC370BA}</a:tableStyleId>
              </a:tblPr>
              <a:tblGrid>
                <a:gridCol w="5486400">
                  <a:extLst>
                    <a:ext uri="{9D8B030D-6E8A-4147-A177-3AD203B41FA5}">
                      <a16:colId xmlns:a16="http://schemas.microsoft.com/office/drawing/2014/main" val="20000"/>
                    </a:ext>
                  </a:extLst>
                </a:gridCol>
                <a:gridCol w="5486400">
                  <a:extLst>
                    <a:ext uri="{9D8B030D-6E8A-4147-A177-3AD203B41FA5}">
                      <a16:colId xmlns:a16="http://schemas.microsoft.com/office/drawing/2014/main" val="20001"/>
                    </a:ext>
                  </a:extLst>
                </a:gridCol>
              </a:tblGrid>
              <a:tr h="728126">
                <a:tc>
                  <a:txBody>
                    <a:bodyPr/>
                    <a:lstStyle/>
                    <a:p>
                      <a:pPr marL="0" marR="0" lvl="0" indent="0" algn="ctr" defTabSz="914400" rtl="0" eaLnBrk="0" fontAlgn="base" latinLnBrk="0" hangingPunct="0">
                        <a:lnSpc>
                          <a:spcPct val="100000"/>
                        </a:lnSpc>
                        <a:spcBef>
                          <a:spcPts val="0"/>
                        </a:spcBef>
                        <a:spcAft>
                          <a:spcPct val="0"/>
                        </a:spcAft>
                        <a:buClr>
                          <a:schemeClr val="tx1"/>
                        </a:buClr>
                        <a:buSzTx/>
                        <a:buFontTx/>
                        <a:buNone/>
                        <a:tabLst/>
                      </a:pPr>
                      <a:r>
                        <a:rPr lang="en-US" alt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Millennium </a:t>
                      </a:r>
                    </a:p>
                    <a:p>
                      <a:pPr marL="0" marR="0" lvl="0" indent="0" algn="ctr" defTabSz="914400" rtl="0" eaLnBrk="0" fontAlgn="base" latinLnBrk="0" hangingPunct="0">
                        <a:lnSpc>
                          <a:spcPct val="100000"/>
                        </a:lnSpc>
                        <a:spcBef>
                          <a:spcPts val="0"/>
                        </a:spcBef>
                        <a:spcAft>
                          <a:spcPct val="0"/>
                        </a:spcAft>
                        <a:buClr>
                          <a:schemeClr val="tx1"/>
                        </a:buClr>
                        <a:buSzTx/>
                        <a:buFontTx/>
                        <a:buNone/>
                        <a:tabLst/>
                      </a:pPr>
                      <a:r>
                        <a:rPr lang="en-US" alt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Rev.20</a:t>
                      </a:r>
                      <a:endParaRPr 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txBody>
                  <a:tcPr marT="45714" marB="45714" anchor="ctr" horzOverflow="overflow">
                    <a:solidFill>
                      <a:schemeClr val="bg2">
                        <a:lumMod val="95000"/>
                        <a:lumOff val="5000"/>
                      </a:schemeClr>
                    </a:solidFill>
                  </a:tcPr>
                </a:tc>
                <a:tc>
                  <a:txBody>
                    <a:bodyPr/>
                    <a:lstStyle/>
                    <a:p>
                      <a:pPr marL="0" marR="0" lvl="0" indent="0" algn="ctr" defTabSz="914400" rtl="0" eaLnBrk="0" fontAlgn="base" latinLnBrk="0" hangingPunct="0">
                        <a:lnSpc>
                          <a:spcPct val="100000"/>
                        </a:lnSpc>
                        <a:spcBef>
                          <a:spcPts val="0"/>
                        </a:spcBef>
                        <a:spcAft>
                          <a:spcPct val="0"/>
                        </a:spcAft>
                        <a:buClr>
                          <a:schemeClr val="tx1"/>
                        </a:buClr>
                        <a:buSzTx/>
                        <a:buFontTx/>
                        <a:buNone/>
                        <a:tabLst/>
                        <a:defRPr/>
                      </a:pPr>
                      <a:r>
                        <a:rPr lang="en-US" alt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Eternal State </a:t>
                      </a:r>
                    </a:p>
                    <a:p>
                      <a:pPr marL="0" marR="0" lvl="0" indent="0" algn="ctr" defTabSz="914400" rtl="0" eaLnBrk="0" fontAlgn="base" latinLnBrk="0" hangingPunct="0">
                        <a:lnSpc>
                          <a:spcPct val="100000"/>
                        </a:lnSpc>
                        <a:spcBef>
                          <a:spcPts val="0"/>
                        </a:spcBef>
                        <a:spcAft>
                          <a:spcPct val="0"/>
                        </a:spcAft>
                        <a:buClr>
                          <a:schemeClr val="tx1"/>
                        </a:buClr>
                        <a:buSzTx/>
                        <a:buFontTx/>
                        <a:buNone/>
                        <a:tabLst/>
                        <a:defRPr/>
                      </a:pPr>
                      <a:r>
                        <a:rPr lang="en-US" alt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Rev.21-22</a:t>
                      </a:r>
                    </a:p>
                  </a:txBody>
                  <a:tcPr marT="45714" marB="45714" anchor="ctr" horzOverflow="overflow">
                    <a:solidFill>
                      <a:schemeClr val="bg2">
                        <a:lumMod val="95000"/>
                        <a:lumOff val="5000"/>
                      </a:schemeClr>
                    </a:solidFill>
                  </a:tcPr>
                </a:tc>
                <a:extLst>
                  <a:ext uri="{0D108BD9-81ED-4DB2-BD59-A6C34878D82A}">
                    <a16:rowId xmlns:a16="http://schemas.microsoft.com/office/drawing/2014/main" val="1524377864"/>
                  </a:ext>
                </a:extLst>
              </a:tr>
              <a:tr h="640080">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cap="none" normalizeH="0" baseline="0" dirty="0">
                          <a:ln>
                            <a:noFill/>
                          </a:ln>
                          <a:effectLst/>
                          <a:latin typeface="Calibri" panose="020F0502020204030204" pitchFamily="34" charset="0"/>
                          <a:cs typeface="Calibri" panose="020F0502020204030204" pitchFamily="34" charset="0"/>
                        </a:rPr>
                        <a:t>Sin restrained</a:t>
                      </a:r>
                      <a:endParaRPr kumimoji="0" lang="en-US" sz="3000" b="1" i="0" u="none" strike="noStrike" cap="none" normalizeH="0" baseline="0" dirty="0">
                        <a:ln>
                          <a:noFill/>
                        </a:ln>
                        <a:solidFill>
                          <a:schemeClr val="tx2">
                            <a:lumMod val="75000"/>
                          </a:schemeClr>
                        </a:solidFill>
                        <a:effectLst/>
                        <a:latin typeface="Calibri" panose="020F0502020204030204" pitchFamily="34" charset="0"/>
                        <a:cs typeface="Calibri" panose="020F0502020204030204" pitchFamily="34" charset="0"/>
                      </a:endParaRPr>
                    </a:p>
                  </a:txBody>
                  <a:tcPr marT="45714" marB="45714" anchor="ctr" horzOverflow="overflow"/>
                </a:tc>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Sin removed</a:t>
                      </a:r>
                      <a:endParaRPr kumimoji="0" lang="en-US" sz="3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marT="45714" marB="45714" anchor="ctr" horzOverflow="overflow"/>
                </a:tc>
                <a:extLst>
                  <a:ext uri="{0D108BD9-81ED-4DB2-BD59-A6C34878D82A}">
                    <a16:rowId xmlns:a16="http://schemas.microsoft.com/office/drawing/2014/main" val="10000"/>
                  </a:ext>
                </a:extLst>
              </a:tr>
              <a:tr h="640080">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Curse restrained</a:t>
                      </a:r>
                    </a:p>
                  </a:txBody>
                  <a:tcPr marT="45714" marB="45714" anchor="ctr" horzOverflow="overflow"/>
                </a:tc>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Curse removed</a:t>
                      </a:r>
                    </a:p>
                  </a:txBody>
                  <a:tcPr marT="45714" marB="45714" anchor="ctr" horzOverflow="overflow"/>
                </a:tc>
                <a:extLst>
                  <a:ext uri="{0D108BD9-81ED-4DB2-BD59-A6C34878D82A}">
                    <a16:rowId xmlns:a16="http://schemas.microsoft.com/office/drawing/2014/main" val="10001"/>
                  </a:ext>
                </a:extLst>
              </a:tr>
              <a:tr h="640080">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Death</a:t>
                      </a:r>
                    </a:p>
                  </a:txBody>
                  <a:tcPr marT="45714" marB="45714" anchor="ctr" horzOverflow="overflow"/>
                </a:tc>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No death</a:t>
                      </a:r>
                    </a:p>
                  </a:txBody>
                  <a:tcPr marT="45714" marB="45714" anchor="ctr" horzOverflow="overflow"/>
                </a:tc>
                <a:extLst>
                  <a:ext uri="{0D108BD9-81ED-4DB2-BD59-A6C34878D82A}">
                    <a16:rowId xmlns:a16="http://schemas.microsoft.com/office/drawing/2014/main" val="10002"/>
                  </a:ext>
                </a:extLst>
              </a:tr>
              <a:tr h="640080">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Mortals / resurrected</a:t>
                      </a:r>
                    </a:p>
                  </a:txBody>
                  <a:tcPr marT="45714" marB="45714" anchor="ctr" horzOverflow="overflow"/>
                </a:tc>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Resurrected only</a:t>
                      </a:r>
                    </a:p>
                  </a:txBody>
                  <a:tcPr marT="45714" marB="45714" anchor="ctr" horzOverflow="overflow"/>
                </a:tc>
                <a:extLst>
                  <a:ext uri="{0D108BD9-81ED-4DB2-BD59-A6C34878D82A}">
                    <a16:rowId xmlns:a16="http://schemas.microsoft.com/office/drawing/2014/main" val="10003"/>
                  </a:ext>
                </a:extLst>
              </a:tr>
              <a:tr h="640080">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Mortals Destinies undecided</a:t>
                      </a:r>
                    </a:p>
                  </a:txBody>
                  <a:tcPr marT="45714" marB="45714" anchor="ctr" horzOverflow="overflow"/>
                </a:tc>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All Destinies sealed</a:t>
                      </a:r>
                    </a:p>
                  </a:txBody>
                  <a:tcPr marT="45714" marB="45714" anchor="ctr" horzOverflow="overflow"/>
                </a:tc>
                <a:extLst>
                  <a:ext uri="{0D108BD9-81ED-4DB2-BD59-A6C34878D82A}">
                    <a16:rowId xmlns:a16="http://schemas.microsoft.com/office/drawing/2014/main" val="10004"/>
                  </a:ext>
                </a:extLst>
              </a:tr>
              <a:tr h="640080">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Renovation</a:t>
                      </a:r>
                    </a:p>
                  </a:txBody>
                  <a:tcPr marT="45714" marB="45714" anchor="ctr" horzOverflow="overflow"/>
                </a:tc>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Recreation</a:t>
                      </a:r>
                    </a:p>
                  </a:txBody>
                  <a:tcPr marT="45714" marB="45714" anchor="ctr" horzOverflow="overflow"/>
                </a:tc>
                <a:extLst>
                  <a:ext uri="{0D108BD9-81ED-4DB2-BD59-A6C34878D82A}">
                    <a16:rowId xmlns:a16="http://schemas.microsoft.com/office/drawing/2014/main" val="10005"/>
                  </a:ext>
                </a:extLst>
              </a:tr>
              <a:tr h="640080">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Temporary</a:t>
                      </a:r>
                    </a:p>
                  </a:txBody>
                  <a:tcPr marT="45714" marB="45714" anchor="ctr" horzOverflow="overflow"/>
                </a:tc>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Eternal</a:t>
                      </a:r>
                    </a:p>
                  </a:txBody>
                  <a:tcPr marT="45714" marB="45714" anchor="ctr" horzOverflow="overflow"/>
                </a:tc>
                <a:extLst>
                  <a:ext uri="{0D108BD9-81ED-4DB2-BD59-A6C34878D82A}">
                    <a16:rowId xmlns:a16="http://schemas.microsoft.com/office/drawing/2014/main" val="10006"/>
                  </a:ext>
                </a:extLst>
              </a:tr>
              <a:tr h="640080">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Transitional </a:t>
                      </a:r>
                    </a:p>
                  </a:txBody>
                  <a:tcPr marT="45714" marB="45714" anchor="ctr" horzOverflow="overflow"/>
                </a:tc>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Non-transitional</a:t>
                      </a:r>
                    </a:p>
                  </a:txBody>
                  <a:tcPr marT="45714" marB="45714" anchor="ctr" horzOverflow="overflow"/>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80517913"/>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70" name="Group 102"/>
          <p:cNvGraphicFramePr>
            <a:graphicFrameLocks noGrp="1"/>
          </p:cNvGraphicFramePr>
          <p:nvPr>
            <p:ph type="tbl" idx="1"/>
          </p:nvPr>
        </p:nvGraphicFramePr>
        <p:xfrm>
          <a:off x="609600" y="516496"/>
          <a:ext cx="10972800" cy="5825008"/>
        </p:xfrm>
        <a:graphic>
          <a:graphicData uri="http://schemas.openxmlformats.org/drawingml/2006/table">
            <a:tbl>
              <a:tblPr>
                <a:tableStyleId>{8A107856-5554-42FB-B03E-39F5DBC370BA}</a:tableStyleId>
              </a:tblPr>
              <a:tblGrid>
                <a:gridCol w="3657600">
                  <a:extLst>
                    <a:ext uri="{9D8B030D-6E8A-4147-A177-3AD203B41FA5}">
                      <a16:colId xmlns:a16="http://schemas.microsoft.com/office/drawing/2014/main" val="836798824"/>
                    </a:ext>
                  </a:extLst>
                </a:gridCol>
                <a:gridCol w="3657600">
                  <a:extLst>
                    <a:ext uri="{9D8B030D-6E8A-4147-A177-3AD203B41FA5}">
                      <a16:colId xmlns:a16="http://schemas.microsoft.com/office/drawing/2014/main" val="20000"/>
                    </a:ext>
                  </a:extLst>
                </a:gridCol>
                <a:gridCol w="3657600">
                  <a:extLst>
                    <a:ext uri="{9D8B030D-6E8A-4147-A177-3AD203B41FA5}">
                      <a16:colId xmlns:a16="http://schemas.microsoft.com/office/drawing/2014/main" val="20001"/>
                    </a:ext>
                  </a:extLst>
                </a:gridCol>
              </a:tblGrid>
              <a:tr h="728126">
                <a:tc gridSpan="3">
                  <a:txBody>
                    <a:bodyPr/>
                    <a:lstStyle/>
                    <a:p>
                      <a:pPr marL="0" marR="0" lvl="0" indent="0" algn="ctr" defTabSz="914400" rtl="0" eaLnBrk="0" fontAlgn="base" latinLnBrk="0" hangingPunct="0">
                        <a:lnSpc>
                          <a:spcPct val="100000"/>
                        </a:lnSpc>
                        <a:spcBef>
                          <a:spcPct val="20000"/>
                        </a:spcBef>
                        <a:spcAft>
                          <a:spcPct val="0"/>
                        </a:spcAft>
                        <a:buClr>
                          <a:schemeClr val="tx1"/>
                        </a:buClr>
                        <a:buSzTx/>
                        <a:buFontTx/>
                        <a:buNone/>
                        <a:tabLst/>
                      </a:pPr>
                      <a:r>
                        <a:rPr lang="en-US" sz="360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Millennium and Eternal State</a:t>
                      </a:r>
                    </a:p>
                  </a:txBody>
                  <a:tcPr marT="45714" marB="45714" anchor="ctr" horzOverflow="overflow">
                    <a:solidFill>
                      <a:schemeClr val="bg2">
                        <a:lumMod val="95000"/>
                        <a:lumOff val="5000"/>
                      </a:schemeClr>
                    </a:solidFill>
                  </a:tcPr>
                </a:tc>
                <a:tc hMerge="1">
                  <a:txBody>
                    <a:bodyPr/>
                    <a:lstStyle/>
                    <a:p>
                      <a:endParaRPr lang="en-US" dirty="0"/>
                    </a:p>
                  </a:txBody>
                  <a:tcPr horzOverflow="overflow">
                    <a:solidFill>
                      <a:srgbClr val="66FFFF"/>
                    </a:solidFill>
                  </a:tcPr>
                </a:tc>
                <a:tc hMerge="1">
                  <a:txBody>
                    <a:bodyPr/>
                    <a:lstStyle/>
                    <a:p>
                      <a:endParaRPr lang="en-US" dirty="0"/>
                    </a:p>
                  </a:txBody>
                  <a:tcPr horzOverflow="overflow">
                    <a:solidFill>
                      <a:srgbClr val="66FFFF"/>
                    </a:solidFill>
                  </a:tcPr>
                </a:tc>
                <a:extLst>
                  <a:ext uri="{0D108BD9-81ED-4DB2-BD59-A6C34878D82A}">
                    <a16:rowId xmlns:a16="http://schemas.microsoft.com/office/drawing/2014/main" val="1524377864"/>
                  </a:ext>
                </a:extLst>
              </a:tr>
              <a:tr h="728126">
                <a:tc>
                  <a:txBody>
                    <a:bodyPr/>
                    <a:lstStyle/>
                    <a:p>
                      <a:pPr marL="0" marR="0" lvl="0" indent="0" algn="l" defTabSz="914400" rtl="0" eaLnBrk="0" fontAlgn="base" latinLnBrk="0" hangingPunct="0">
                        <a:lnSpc>
                          <a:spcPct val="100000"/>
                        </a:lnSpc>
                        <a:spcBef>
                          <a:spcPct val="20000"/>
                        </a:spcBef>
                        <a:spcAft>
                          <a:spcPct val="0"/>
                        </a:spcAft>
                        <a:buClr>
                          <a:schemeClr val="tx2"/>
                        </a:buClr>
                        <a:buSzTx/>
                        <a:buFontTx/>
                        <a:buNone/>
                        <a:tabLst/>
                      </a:pPr>
                      <a:endParaRPr kumimoji="0" lang="en-US" sz="3200"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endParaRP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Rev 20:1-10</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Rev 21–22</a:t>
                      </a:r>
                    </a:p>
                  </a:txBody>
                  <a:tcPr anchor="ctr" horzOverflow="overflow"/>
                </a:tc>
                <a:extLst>
                  <a:ext uri="{0D108BD9-81ED-4DB2-BD59-A6C34878D82A}">
                    <a16:rowId xmlns:a16="http://schemas.microsoft.com/office/drawing/2014/main" val="1045901084"/>
                  </a:ext>
                </a:extLst>
              </a:tr>
              <a:tr h="728126">
                <a:tc>
                  <a:txBody>
                    <a:bodyPr/>
                    <a:lstStyle/>
                    <a:p>
                      <a:pPr marL="230188"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Time</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20:4</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22:5</a:t>
                      </a:r>
                    </a:p>
                  </a:txBody>
                  <a:tcPr anchor="ctr" horzOverflow="overflow"/>
                </a:tc>
                <a:extLst>
                  <a:ext uri="{0D108BD9-81ED-4DB2-BD59-A6C34878D82A}">
                    <a16:rowId xmlns:a16="http://schemas.microsoft.com/office/drawing/2014/main" val="10000"/>
                  </a:ext>
                </a:extLst>
              </a:tr>
              <a:tr h="728126">
                <a:tc>
                  <a:txBody>
                    <a:bodyPr/>
                    <a:lstStyle/>
                    <a:p>
                      <a:pPr marL="230188"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Luminaries</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Isa 30:26</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21:23; 22:5</a:t>
                      </a:r>
                    </a:p>
                  </a:txBody>
                  <a:tcPr anchor="ctr" horzOverflow="overflow"/>
                </a:tc>
                <a:extLst>
                  <a:ext uri="{0D108BD9-81ED-4DB2-BD59-A6C34878D82A}">
                    <a16:rowId xmlns:a16="http://schemas.microsoft.com/office/drawing/2014/main" val="10001"/>
                  </a:ext>
                </a:extLst>
              </a:tr>
              <a:tr h="728126">
                <a:tc>
                  <a:txBody>
                    <a:bodyPr/>
                    <a:lstStyle/>
                    <a:p>
                      <a:pPr marL="230188"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Temple</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err="1">
                          <a:ln>
                            <a:noFill/>
                          </a:ln>
                          <a:solidFill>
                            <a:schemeClr val="dk1"/>
                          </a:solidFill>
                          <a:effectLst/>
                          <a:latin typeface="Calibri" panose="020F0502020204030204" pitchFamily="34" charset="0"/>
                          <a:ea typeface="+mn-ea"/>
                          <a:cs typeface="Calibri" panose="020F0502020204030204" pitchFamily="34" charset="0"/>
                        </a:rPr>
                        <a:t>Ezek</a:t>
                      </a:r>
                      <a:r>
                        <a:rPr kumimoji="0" lang="en-US" sz="32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 40–48</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21:22</a:t>
                      </a:r>
                    </a:p>
                  </a:txBody>
                  <a:tcPr anchor="ctr" horzOverflow="overflow"/>
                </a:tc>
                <a:extLst>
                  <a:ext uri="{0D108BD9-81ED-4DB2-BD59-A6C34878D82A}">
                    <a16:rowId xmlns:a16="http://schemas.microsoft.com/office/drawing/2014/main" val="10002"/>
                  </a:ext>
                </a:extLst>
              </a:tr>
              <a:tr h="728126">
                <a:tc>
                  <a:txBody>
                    <a:bodyPr/>
                    <a:lstStyle/>
                    <a:p>
                      <a:pPr marL="230188"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Death</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Isa 65:20</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21:4</a:t>
                      </a:r>
                    </a:p>
                  </a:txBody>
                  <a:tcPr anchor="ctr" horzOverflow="overflow"/>
                </a:tc>
                <a:extLst>
                  <a:ext uri="{0D108BD9-81ED-4DB2-BD59-A6C34878D82A}">
                    <a16:rowId xmlns:a16="http://schemas.microsoft.com/office/drawing/2014/main" val="10003"/>
                  </a:ext>
                </a:extLst>
              </a:tr>
              <a:tr h="728126">
                <a:tc>
                  <a:txBody>
                    <a:bodyPr/>
                    <a:lstStyle/>
                    <a:p>
                      <a:pPr marL="230188"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Satanic activity</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20:7</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20:10</a:t>
                      </a:r>
                    </a:p>
                  </a:txBody>
                  <a:tcPr anchor="ctr" horzOverflow="overflow"/>
                </a:tc>
                <a:extLst>
                  <a:ext uri="{0D108BD9-81ED-4DB2-BD59-A6C34878D82A}">
                    <a16:rowId xmlns:a16="http://schemas.microsoft.com/office/drawing/2014/main" val="10004"/>
                  </a:ext>
                </a:extLst>
              </a:tr>
              <a:tr h="728126">
                <a:tc>
                  <a:txBody>
                    <a:bodyPr/>
                    <a:lstStyle/>
                    <a:p>
                      <a:pPr marL="230188"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Rebellion</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20:8-9</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21:27</a:t>
                      </a:r>
                    </a:p>
                  </a:txBody>
                  <a:tcPr anchor="ctr" horzOverflow="overflow"/>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055480341"/>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C8C499D-0B99-4D9E-A8CB-8E7F8057E1D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1"/>
            <a:ext cx="10972800" cy="5009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defTabSz="685800" eaLnBrk="0" hangingPunct="0">
              <a:spcBef>
                <a:spcPts val="0"/>
              </a:spcBef>
              <a:spcAft>
                <a:spcPts val="9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Ezekiel 20:33-38</a:t>
            </a:r>
          </a:p>
          <a:p>
            <a:pPr algn="just">
              <a:spcAft>
                <a:spcPts val="1000"/>
              </a:spcAft>
            </a:pPr>
            <a:r>
              <a:rPr lang="en-US" sz="3400" baseline="30000" dirty="0">
                <a:effectLst>
                  <a:outerShdw blurRad="38100" dist="38100" dir="2700000" algn="tl">
                    <a:srgbClr val="000000">
                      <a:alpha val="43137"/>
                    </a:srgbClr>
                  </a:outerShdw>
                </a:effectLst>
                <a:latin typeface="Calibri" panose="020F0502020204030204" pitchFamily="34" charset="0"/>
              </a:rPr>
              <a:t>33 </a:t>
            </a:r>
            <a:r>
              <a:rPr lang="en-US" sz="3400" dirty="0">
                <a:effectLst>
                  <a:outerShdw blurRad="38100" dist="38100" dir="2700000" algn="tl">
                    <a:srgbClr val="000000">
                      <a:alpha val="43137"/>
                    </a:srgbClr>
                  </a:outerShdw>
                </a:effectLst>
                <a:latin typeface="Calibri" panose="020F0502020204030204" pitchFamily="34" charset="0"/>
              </a:rPr>
              <a:t>“As I live,” declares the Lord </a:t>
            </a:r>
            <a:r>
              <a:rPr lang="en-US" sz="3400" cap="small" dirty="0">
                <a:effectLst>
                  <a:outerShdw blurRad="38100" dist="38100" dir="2700000" algn="tl">
                    <a:srgbClr val="000000">
                      <a:alpha val="43137"/>
                    </a:srgbClr>
                  </a:outerShdw>
                </a:effectLst>
                <a:latin typeface="Calibri" panose="020F0502020204030204" pitchFamily="34" charset="0"/>
              </a:rPr>
              <a:t>God</a:t>
            </a:r>
            <a:r>
              <a:rPr lang="en-US" sz="3400" dirty="0">
                <a:effectLst>
                  <a:outerShdw blurRad="38100" dist="38100" dir="2700000" algn="tl">
                    <a:srgbClr val="000000">
                      <a:alpha val="43137"/>
                    </a:srgbClr>
                  </a:outerShdw>
                </a:effectLst>
                <a:latin typeface="Calibri" panose="020F0502020204030204" pitchFamily="34" charset="0"/>
              </a:rPr>
              <a:t>, “surely with a mighty hand and with an outstretched arm and with wrath poured out, I shall be king over you. </a:t>
            </a:r>
            <a:r>
              <a:rPr lang="en-US" sz="3400" baseline="30000" dirty="0">
                <a:effectLst>
                  <a:outerShdw blurRad="38100" dist="38100" dir="2700000" algn="tl">
                    <a:srgbClr val="000000">
                      <a:alpha val="43137"/>
                    </a:srgbClr>
                  </a:outerShdw>
                </a:effectLst>
                <a:latin typeface="Calibri" panose="020F0502020204030204" pitchFamily="34" charset="0"/>
              </a:rPr>
              <a:t>34 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I will bring you out from the peoples and gather you from the lands where you are scattered</a:t>
            </a:r>
            <a:r>
              <a:rPr lang="en-US" sz="3400" dirty="0">
                <a:effectLst>
                  <a:outerShdw blurRad="38100" dist="38100" dir="2700000" algn="tl">
                    <a:srgbClr val="000000">
                      <a:alpha val="43137"/>
                    </a:srgbClr>
                  </a:outerShdw>
                </a:effectLst>
                <a:latin typeface="Calibri" panose="020F0502020204030204" pitchFamily="34" charset="0"/>
              </a:rPr>
              <a:t>, with a mighty hand and with an outstretched arm and with wrath poured out; </a:t>
            </a:r>
            <a:r>
              <a:rPr lang="en-US" sz="3400" baseline="30000" dirty="0">
                <a:effectLst>
                  <a:outerShdw blurRad="38100" dist="38100" dir="2700000" algn="tl">
                    <a:srgbClr val="000000">
                      <a:alpha val="43137"/>
                    </a:srgbClr>
                  </a:outerShdw>
                </a:effectLst>
                <a:latin typeface="Calibri" panose="020F0502020204030204" pitchFamily="34" charset="0"/>
              </a:rPr>
              <a:t>35 </a:t>
            </a:r>
            <a:r>
              <a:rPr lang="en-US" sz="3400" dirty="0">
                <a:effectLst>
                  <a:outerShdw blurRad="38100" dist="38100" dir="2700000" algn="tl">
                    <a:srgbClr val="000000">
                      <a:alpha val="43137"/>
                    </a:srgbClr>
                  </a:outerShdw>
                </a:effectLst>
                <a:latin typeface="Calibri" panose="020F0502020204030204" pitchFamily="34" charset="0"/>
              </a:rPr>
              <a:t>and I will bring you into the wilderness of the peoples, and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there I will enter into judgment with you face to face</a:t>
            </a:r>
            <a:r>
              <a:rPr lang="en-US" sz="3400" dirty="0">
                <a:effectLst>
                  <a:outerShdw blurRad="38100" dist="38100" dir="2700000" algn="tl">
                    <a:srgbClr val="000000">
                      <a:alpha val="43137"/>
                    </a:srgbClr>
                  </a:outerShdw>
                </a:effectLst>
                <a:latin typeface="Calibri" panose="020F0502020204030204" pitchFamily="34" charset="0"/>
              </a:rPr>
              <a:t>. </a:t>
            </a:r>
            <a:r>
              <a:rPr lang="en-US" sz="3400" baseline="30000" dirty="0">
                <a:effectLst>
                  <a:outerShdw blurRad="38100" dist="38100" dir="2700000" algn="tl">
                    <a:srgbClr val="000000">
                      <a:alpha val="43137"/>
                    </a:srgbClr>
                  </a:outerShdw>
                </a:effectLst>
                <a:latin typeface="Calibri" panose="020F0502020204030204" pitchFamily="34" charset="0"/>
              </a:rPr>
              <a:t>36</a:t>
            </a:r>
            <a:r>
              <a:rPr lang="en-US" sz="3400" dirty="0">
                <a:effectLst>
                  <a:outerShdw blurRad="38100" dist="38100" dir="2700000" algn="tl">
                    <a:srgbClr val="000000">
                      <a:alpha val="43137"/>
                    </a:srgbClr>
                  </a:outerShdw>
                </a:effectLst>
                <a:latin typeface="Calibri" panose="020F0502020204030204" pitchFamily="34" charset="0"/>
              </a:rPr>
              <a:t> As I entered into . . .</a:t>
            </a:r>
          </a:p>
        </p:txBody>
      </p:sp>
    </p:spTree>
    <p:extLst>
      <p:ext uri="{BB962C8B-B14F-4D97-AF65-F5344CB8AC3E}">
        <p14:creationId xmlns:p14="http://schemas.microsoft.com/office/powerpoint/2010/main" val="35339155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8BC80AA-FBBD-46D9-AD08-02FBEEE0A1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1" y="1"/>
            <a:ext cx="10972800" cy="5009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defTabSz="685800" eaLnBrk="0" hangingPunct="0">
              <a:spcBef>
                <a:spcPts val="0"/>
              </a:spcBef>
              <a:spcAft>
                <a:spcPts val="9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Ezekiel 20:33-38</a:t>
            </a:r>
          </a:p>
          <a:p>
            <a:pPr algn="just">
              <a:spcAft>
                <a:spcPts val="0"/>
              </a:spcAft>
            </a:pPr>
            <a:r>
              <a:rPr lang="en-US" sz="3400" dirty="0">
                <a:effectLst>
                  <a:outerShdw blurRad="38100" dist="38100" dir="2700000" algn="tl">
                    <a:srgbClr val="000000">
                      <a:alpha val="43137"/>
                    </a:srgbClr>
                  </a:outerShdw>
                </a:effectLst>
                <a:latin typeface="Calibri" panose="020F0502020204030204" pitchFamily="34" charset="0"/>
              </a:rPr>
              <a:t>. . . judgment with your fathers in the in the wilderness of the land of Egypt, so I will enter into judgment with you,” declares the Lord </a:t>
            </a:r>
            <a:r>
              <a:rPr lang="en-US" sz="3400" cap="small" dirty="0">
                <a:effectLst>
                  <a:outerShdw blurRad="38100" dist="38100" dir="2700000" algn="tl">
                    <a:srgbClr val="000000">
                      <a:alpha val="43137"/>
                    </a:srgbClr>
                  </a:outerShdw>
                </a:effectLst>
                <a:latin typeface="Calibri" panose="020F0502020204030204" pitchFamily="34" charset="0"/>
              </a:rPr>
              <a:t>God.</a:t>
            </a:r>
            <a:r>
              <a:rPr lang="en-US" sz="3400" dirty="0">
                <a:effectLst>
                  <a:outerShdw blurRad="38100" dist="38100" dir="2700000" algn="tl">
                    <a:srgbClr val="000000">
                      <a:alpha val="43137"/>
                    </a:srgbClr>
                  </a:outerShdw>
                </a:effectLst>
                <a:latin typeface="Calibri" panose="020F0502020204030204" pitchFamily="34" charset="0"/>
              </a:rPr>
              <a:t> </a:t>
            </a:r>
            <a:r>
              <a:rPr lang="en-US" sz="3400" baseline="30000" dirty="0">
                <a:effectLst>
                  <a:outerShdw blurRad="38100" dist="38100" dir="2700000" algn="tl">
                    <a:srgbClr val="000000">
                      <a:alpha val="43137"/>
                    </a:srgbClr>
                  </a:outerShdw>
                </a:effectLst>
                <a:latin typeface="Calibri" panose="020F0502020204030204" pitchFamily="34" charset="0"/>
              </a:rPr>
              <a:t>37 </a:t>
            </a:r>
            <a:r>
              <a:rPr lang="en-US" sz="3400" dirty="0">
                <a:effectLst>
                  <a:outerShdw blurRad="38100" dist="38100" dir="2700000" algn="tl">
                    <a:srgbClr val="000000">
                      <a:alpha val="43137"/>
                    </a:srgbClr>
                  </a:outerShdw>
                </a:effectLst>
                <a:latin typeface="Calibri" panose="020F0502020204030204" pitchFamily="34" charset="0"/>
              </a:rPr>
              <a:t>“I will make you pass under the rod, and I will bring you into the bond of the covenant; </a:t>
            </a:r>
            <a:r>
              <a:rPr lang="en-US" sz="3400" baseline="30000" dirty="0">
                <a:effectLst>
                  <a:outerShdw blurRad="38100" dist="38100" dir="2700000" algn="tl">
                    <a:srgbClr val="000000">
                      <a:alpha val="43137"/>
                    </a:srgbClr>
                  </a:outerShdw>
                </a:effectLst>
                <a:latin typeface="Calibri" panose="020F0502020204030204" pitchFamily="34" charset="0"/>
              </a:rPr>
              <a:t>38 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and I will purge from you the rebels and those who transgress against Me</a:t>
            </a:r>
            <a:r>
              <a:rPr lang="en-US" sz="3400" dirty="0">
                <a:effectLst>
                  <a:outerShdw blurRad="38100" dist="38100" dir="2700000" algn="tl">
                    <a:srgbClr val="000000">
                      <a:alpha val="43137"/>
                    </a:srgbClr>
                  </a:outerShdw>
                </a:effectLst>
                <a:latin typeface="Calibri" panose="020F0502020204030204" pitchFamily="34" charset="0"/>
              </a:rPr>
              <a:t>; I will bring them out of the land where they sojourn, but they will not enter the land of Israel. Thus you will know that I am the </a:t>
            </a:r>
            <a:r>
              <a:rPr lang="en-US" sz="3400" cap="small" dirty="0">
                <a:effectLst>
                  <a:outerShdw blurRad="38100" dist="38100" dir="2700000" algn="tl">
                    <a:srgbClr val="000000">
                      <a:alpha val="43137"/>
                    </a:srgbClr>
                  </a:outerShdw>
                </a:effectLst>
                <a:latin typeface="Calibri" panose="020F0502020204030204" pitchFamily="34" charset="0"/>
              </a:rPr>
              <a:t>Lord</a:t>
            </a:r>
            <a:r>
              <a:rPr lang="en-US" sz="3400" dirty="0">
                <a:effectLst>
                  <a:outerShdw blurRad="38100" dist="38100" dir="2700000" algn="tl">
                    <a:srgbClr val="000000">
                      <a:alpha val="43137"/>
                    </a:srgbClr>
                  </a:outerShdw>
                </a:effectLst>
                <a:latin typeface="Calibri" panose="020F0502020204030204" pitchFamily="34" charset="0"/>
              </a:rPr>
              <a:t>.</a:t>
            </a:r>
          </a:p>
        </p:txBody>
      </p:sp>
    </p:spTree>
    <p:extLst>
      <p:ext uri="{BB962C8B-B14F-4D97-AF65-F5344CB8AC3E}">
        <p14:creationId xmlns:p14="http://schemas.microsoft.com/office/powerpoint/2010/main" val="17860968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97FC177D-2BBB-5E74-56A0-FAB8251A0E02}"/>
              </a:ext>
            </a:extLst>
          </p:cNvPr>
          <p:cNvSpPr>
            <a:spLocks noGrp="1" noChangeArrowheads="1"/>
          </p:cNvSpPr>
          <p:nvPr>
            <p:ph type="title"/>
          </p:nvPr>
        </p:nvSpPr>
        <p:spPr>
          <a:xfrm>
            <a:off x="1143528" y="225425"/>
            <a:ext cx="10363200" cy="1143000"/>
          </a:xfrm>
        </p:spPr>
        <p:txBody>
          <a:bodyPr/>
          <a:lstStyle/>
          <a:p>
            <a:pPr algn="ctr"/>
            <a:r>
              <a:rPr lang="en-US" altLang="en-US" sz="4000" dirty="0"/>
              <a:t>Christ’s Three Offices</a:t>
            </a:r>
          </a:p>
        </p:txBody>
      </p:sp>
      <p:sp>
        <p:nvSpPr>
          <p:cNvPr id="27651" name="Rectangle 3">
            <a:extLst>
              <a:ext uri="{FF2B5EF4-FFF2-40B4-BE49-F238E27FC236}">
                <a16:creationId xmlns:a16="http://schemas.microsoft.com/office/drawing/2014/main" id="{3D708FA2-A4F0-88AE-CC2A-12B3192F2FF5}"/>
              </a:ext>
            </a:extLst>
          </p:cNvPr>
          <p:cNvSpPr>
            <a:spLocks noGrp="1" noChangeArrowheads="1"/>
          </p:cNvSpPr>
          <p:nvPr>
            <p:ph type="body" idx="1"/>
          </p:nvPr>
        </p:nvSpPr>
        <p:spPr>
          <a:xfrm>
            <a:off x="1066800" y="1946275"/>
            <a:ext cx="7772400" cy="3082925"/>
          </a:xfrm>
          <a:noFill/>
          <a:extLst>
            <a:ext uri="{909E8E84-426E-40DD-AFC4-6F175D3DCCD1}">
              <a14:hiddenFill xmlns:a14="http://schemas.microsoft.com/office/drawing/2010/main">
                <a:solidFill>
                  <a:srgbClr val="FFFFFF"/>
                </a:solidFill>
              </a14:hiddenFill>
            </a:ext>
          </a:extLst>
        </p:spPr>
        <p:txBody>
          <a:bodyPr/>
          <a:lstStyle/>
          <a:p>
            <a:pPr marL="457200" indent="-457200">
              <a:spcBef>
                <a:spcPts val="0"/>
              </a:spcBef>
              <a:spcAft>
                <a:spcPts val="3600"/>
              </a:spcAft>
            </a:pPr>
            <a:r>
              <a:rPr lang="en-US" altLang="en-US" dirty="0">
                <a:effectLst/>
              </a:rPr>
              <a:t>Prophet (First Coming)</a:t>
            </a:r>
          </a:p>
          <a:p>
            <a:pPr marL="457200" indent="-457200">
              <a:spcBef>
                <a:spcPts val="0"/>
              </a:spcBef>
              <a:spcAft>
                <a:spcPts val="3600"/>
              </a:spcAft>
            </a:pPr>
            <a:r>
              <a:rPr lang="en-US" altLang="en-US" dirty="0">
                <a:effectLst/>
              </a:rPr>
              <a:t>Priest (Present Session</a:t>
            </a:r>
            <a:r>
              <a:rPr lang="en-US" altLang="en-US" dirty="0">
                <a:effectLst/>
                <a:cs typeface="Times New Roman" panose="02020603050405020304" pitchFamily="18" charset="0"/>
              </a:rPr>
              <a:t>)</a:t>
            </a:r>
          </a:p>
          <a:p>
            <a:pPr marL="457200" indent="-457200">
              <a:spcBef>
                <a:spcPts val="0"/>
              </a:spcBef>
              <a:spcAft>
                <a:spcPts val="3600"/>
              </a:spcAft>
            </a:pPr>
            <a:r>
              <a:rPr lang="en-US" altLang="en-US" dirty="0">
                <a:effectLst/>
              </a:rPr>
              <a:t>King (Second Coming</a:t>
            </a:r>
            <a:r>
              <a:rPr lang="en-US" altLang="en-US" dirty="0">
                <a:effectLst/>
                <a:cs typeface="Times New Roman" panose="02020603050405020304" pitchFamily="18" charset="0"/>
              </a:rPr>
              <a:t>)</a:t>
            </a:r>
          </a:p>
        </p:txBody>
      </p:sp>
      <p:pic>
        <p:nvPicPr>
          <p:cNvPr id="27652" name="Picture 4" descr="C:\Users\awoods\AppData\Local\Microsoft\Windows\Temporary Internet Files\Content.IE5\Q1EAF2DI\MCj01939740000[1].wmf">
            <a:extLst>
              <a:ext uri="{FF2B5EF4-FFF2-40B4-BE49-F238E27FC236}">
                <a16:creationId xmlns:a16="http://schemas.microsoft.com/office/drawing/2014/main" id="{906C6947-9983-D64F-42FD-231BA1CFCE9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30129" y="1524000"/>
            <a:ext cx="1676928" cy="4528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40306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57EE89-7B42-401C-8B48-BA2DB447ABD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5293757"/>
          </a:xfrm>
          <a:prstGeom prst="rect">
            <a:avLst/>
          </a:prstGeom>
          <a:noFill/>
          <a:ln w="28575">
            <a:noFill/>
            <a:miter lim="800000"/>
            <a:headEnd/>
            <a:tailEnd/>
          </a:ln>
        </p:spPr>
        <p:txBody>
          <a:bodyPr wrap="square">
            <a:spAutoFit/>
          </a:bodyPr>
          <a:lstStyle/>
          <a:p>
            <a:pPr marL="342900" indent="-342900" algn="ctr" defTabSz="685800">
              <a:spcBef>
                <a:spcPts val="0"/>
              </a:spcBef>
              <a:spcAft>
                <a:spcPts val="1200"/>
              </a:spcAft>
              <a:buClr>
                <a:srgbClr val="00FFFF"/>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Zechariah 14:16-18</a:t>
            </a:r>
          </a:p>
          <a:p>
            <a:pPr algn="just">
              <a:spcBef>
                <a:spcPts val="0"/>
              </a:spcBef>
              <a:spcAft>
                <a:spcPts val="0"/>
              </a:spcAft>
            </a:pP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it will come about that any who are left of all the nations that went against </a:t>
            </a:r>
            <a:r>
              <a:rPr lang="en-US" sz="31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Jerusalem</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will go up from year to year to worship the King, the </a:t>
            </a:r>
            <a:r>
              <a:rPr lang="en-US" sz="31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hosts, and to celebrate the Feast of Booths. </a:t>
            </a:r>
            <a:r>
              <a:rPr lang="en-US" sz="31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it will be that whichever of the families of the earth does not go up to </a:t>
            </a:r>
            <a:r>
              <a:rPr lang="en-US" sz="31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Jerusalem</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worship the King, the </a:t>
            </a:r>
            <a:r>
              <a:rPr lang="en-US" sz="31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hosts, there will be no rain on them. </a:t>
            </a:r>
            <a:r>
              <a:rPr lang="en-US" sz="31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18 </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the family of Egypt does not go up or enter, then no </a:t>
            </a:r>
            <a:r>
              <a:rPr lang="en-US" sz="31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rain will fall</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on them; it will be the plague with which the </a:t>
            </a:r>
            <a:r>
              <a:rPr lang="en-US" sz="31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smites the nations who do not go up to celebrate the Feast of Booths.”</a:t>
            </a:r>
            <a:endParaRPr lang="en-US" altLang="en-US" sz="31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02621780"/>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24CD7B-EFB6-4E4D-B7F4-CD16829CAC7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4739759"/>
          </a:xfrm>
          <a:prstGeom prst="rect">
            <a:avLst/>
          </a:prstGeom>
          <a:noFill/>
          <a:ln w="28575">
            <a:noFill/>
            <a:miter lim="800000"/>
            <a:headEnd/>
            <a:tailEnd/>
          </a:ln>
        </p:spPr>
        <p:txBody>
          <a:bodyPr wrap="square">
            <a:spAutoFit/>
          </a:bodyPr>
          <a:lstStyle/>
          <a:p>
            <a:pPr algn="ctr" defTabSz="685800">
              <a:lnSpc>
                <a:spcPct val="90000"/>
              </a:lnSpc>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20:7-9</a:t>
            </a:r>
          </a:p>
          <a:p>
            <a:pPr algn="just">
              <a:spcBef>
                <a:spcPts val="0"/>
              </a:spcBef>
              <a:spcAft>
                <a:spcPts val="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When the thousand years are completed [</a:t>
            </a:r>
            <a:r>
              <a:rPr lang="en-US" sz="32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teleō</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Satan will be released from his prison,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will come out to deceive the nations which are in the four corners of the earth, Gog and Magog, to gather them together for the war; the number of them is like the sand of the seashore.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9 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they came up on the broad plain of the earth and surrounded the camp of the saints and the beloved city,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fire came down from heaven and devoured them</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2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27183383"/>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055B56F5-9F34-4471-B32F-7E0715032DA6}"/>
              </a:ext>
            </a:extLst>
          </p:cNvPr>
          <p:cNvPicPr>
            <a:picLocks noChangeAspect="1" noChangeArrowheads="1"/>
          </p:cNvPicPr>
          <p:nvPr/>
        </p:nvPicPr>
        <p:blipFill>
          <a:blip r:embed="rId2" cstate="print"/>
          <a:srcRect/>
          <a:stretch>
            <a:fillRect/>
          </a:stretch>
        </p:blipFill>
        <p:spPr bwMode="auto">
          <a:xfrm>
            <a:off x="1905000" y="457200"/>
            <a:ext cx="8382000" cy="6019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651" name="Oval 7">
            <a:extLst>
              <a:ext uri="{FF2B5EF4-FFF2-40B4-BE49-F238E27FC236}">
                <a16:creationId xmlns:a16="http://schemas.microsoft.com/office/drawing/2014/main" id="{CAD79956-1467-4436-8859-138C0E6701CB}"/>
              </a:ext>
            </a:extLst>
          </p:cNvPr>
          <p:cNvSpPr>
            <a:spLocks noChangeArrowheads="1"/>
          </p:cNvSpPr>
          <p:nvPr/>
        </p:nvSpPr>
        <p:spPr bwMode="auto">
          <a:xfrm>
            <a:off x="2362200" y="3886200"/>
            <a:ext cx="17526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p>
        </p:txBody>
      </p:sp>
      <p:sp>
        <p:nvSpPr>
          <p:cNvPr id="27653" name="Oval 7">
            <a:extLst>
              <a:ext uri="{FF2B5EF4-FFF2-40B4-BE49-F238E27FC236}">
                <a16:creationId xmlns:a16="http://schemas.microsoft.com/office/drawing/2014/main" id="{E751EFD9-33E6-49F6-BCBF-43E95E624B4F}"/>
              </a:ext>
            </a:extLst>
          </p:cNvPr>
          <p:cNvSpPr>
            <a:spLocks noChangeArrowheads="1"/>
          </p:cNvSpPr>
          <p:nvPr/>
        </p:nvSpPr>
        <p:spPr bwMode="auto">
          <a:xfrm>
            <a:off x="6781800" y="685800"/>
            <a:ext cx="16002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3553840984"/>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Structure</a:t>
            </a: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600200"/>
            <a:ext cx="9480097" cy="3695700"/>
          </a:xfrm>
        </p:spPr>
        <p:txBody>
          <a:bodyPr/>
          <a:lstStyle/>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Introductory call to repentance (1:1-6)</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Eight-night visions (1:7–6:15)</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Question and answers about fasting (</a:t>
            </a:r>
            <a:r>
              <a:rPr lang="en-US" altLang="en-US" dirty="0">
                <a:effectLst>
                  <a:outerShdw blurRad="38100" dist="38100" dir="2700000" algn="tl">
                    <a:srgbClr val="000000">
                      <a:alpha val="43137"/>
                    </a:srgbClr>
                  </a:outerShdw>
                </a:effectLst>
              </a:rPr>
              <a:t>7</a:t>
            </a:r>
            <a:r>
              <a:rPr lang="en-US" altLang="en-US" dirty="0">
                <a:effectLst>
                  <a:outerShdw blurRad="38100" dist="38100" dir="2700000" algn="tl">
                    <a:srgbClr val="000000">
                      <a:alpha val="43137"/>
                    </a:srgbClr>
                  </a:outerShdw>
                </a:effectLst>
                <a:cs typeface="Times New Roman" panose="02020603050405020304" pitchFamily="18" charset="0"/>
              </a:rPr>
              <a:t>–8)</a:t>
            </a:r>
          </a:p>
          <a:p>
            <a:pPr marL="685800" indent="-685800">
              <a:spcBef>
                <a:spcPts val="0"/>
              </a:spcBef>
              <a:spcAft>
                <a:spcPts val="3600"/>
              </a:spcAft>
              <a:buSzPct val="100000"/>
              <a:buFont typeface="+mj-lt"/>
              <a:buAutoNum type="romanUcPeriod"/>
            </a:pPr>
            <a:r>
              <a:rPr lang="en-US" altLang="en-US" b="1" u="sng" dirty="0">
                <a:solidFill>
                  <a:srgbClr val="FFFFCC"/>
                </a:solidFill>
                <a:effectLst>
                  <a:outerShdw blurRad="38100" dist="38100" dir="2700000" algn="tl">
                    <a:srgbClr val="000000">
                      <a:alpha val="43137"/>
                    </a:srgbClr>
                  </a:outerShdw>
                </a:effectLst>
              </a:rPr>
              <a:t>Two burdens (9–14)</a:t>
            </a:r>
          </a:p>
        </p:txBody>
      </p:sp>
      <p:pic>
        <p:nvPicPr>
          <p:cNvPr id="4" name="Picture 2" descr="Zechariah - davidould.net">
            <a:extLst>
              <a:ext uri="{FF2B5EF4-FFF2-40B4-BE49-F238E27FC236}">
                <a16:creationId xmlns:a16="http://schemas.microsoft.com/office/drawing/2014/main" id="{AB963267-E858-4486-86BA-47DD1A5DA43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630304" y="2286000"/>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48435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Content Placeholder 2"/>
          <p:cNvSpPr>
            <a:spLocks noGrp="1"/>
          </p:cNvSpPr>
          <p:nvPr>
            <p:ph idx="1"/>
          </p:nvPr>
        </p:nvSpPr>
        <p:spPr>
          <a:xfrm>
            <a:off x="609602" y="1950983"/>
            <a:ext cx="6476998" cy="2971800"/>
          </a:xfrm>
        </p:spPr>
        <p:txBody>
          <a:bodyPr/>
          <a:lstStyle/>
          <a:p>
            <a:pPr marL="914400" lvl="1" indent="-514350">
              <a:spcBef>
                <a:spcPts val="0"/>
              </a:spcBef>
              <a:spcAft>
                <a:spcPts val="42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The pilgrimage (16)</a:t>
            </a:r>
          </a:p>
          <a:p>
            <a:pPr marL="914400" lvl="1" indent="-514350">
              <a:spcBef>
                <a:spcPts val="0"/>
              </a:spcBef>
              <a:spcAft>
                <a:spcPts val="42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The punishment (17-19)</a:t>
            </a:r>
          </a:p>
          <a:p>
            <a:pPr marL="914400" lvl="1" indent="-514350">
              <a:spcBef>
                <a:spcPts val="0"/>
              </a:spcBef>
              <a:spcAft>
                <a:spcPts val="4200"/>
              </a:spcAft>
              <a:buSzPct val="100000"/>
              <a:buFont typeface="Wingdings" panose="05000000000000000000" pitchFamily="2" charset="2"/>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The purity (20-21)</a:t>
            </a:r>
          </a:p>
        </p:txBody>
      </p:sp>
      <p:sp>
        <p:nvSpPr>
          <p:cNvPr id="5" name="Rectangle 4">
            <a:extLst>
              <a:ext uri="{FF2B5EF4-FFF2-40B4-BE49-F238E27FC236}">
                <a16:creationId xmlns:a16="http://schemas.microsoft.com/office/drawing/2014/main" id="{11DA3F4E-5E20-4363-945B-0DD1994CA9C7}"/>
              </a:ext>
            </a:extLst>
          </p:cNvPr>
          <p:cNvSpPr/>
          <p:nvPr/>
        </p:nvSpPr>
        <p:spPr>
          <a:xfrm>
            <a:off x="2896779" y="243751"/>
            <a:ext cx="6398443" cy="1154162"/>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IV. Kingdom Worship </a:t>
            </a:r>
          </a:p>
          <a:p>
            <a:pPr algn="ctr"/>
            <a:r>
              <a:rPr lang="en-US" sz="28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(Zechariah 14:16-21)</a:t>
            </a:r>
          </a:p>
        </p:txBody>
      </p:sp>
      <p:pic>
        <p:nvPicPr>
          <p:cNvPr id="6" name="Picture 5">
            <a:extLst>
              <a:ext uri="{FF2B5EF4-FFF2-40B4-BE49-F238E27FC236}">
                <a16:creationId xmlns:a16="http://schemas.microsoft.com/office/drawing/2014/main" id="{AD98B011-66D3-5D1A-E59D-8B3DC4DCDD2E}"/>
              </a:ext>
            </a:extLst>
          </p:cNvPr>
          <p:cNvPicPr>
            <a:picLocks noChangeAspect="1"/>
          </p:cNvPicPr>
          <p:nvPr/>
        </p:nvPicPr>
        <p:blipFill>
          <a:blip r:embed="rId3"/>
          <a:stretch>
            <a:fillRect/>
          </a:stretch>
        </p:blipFill>
        <p:spPr>
          <a:xfrm>
            <a:off x="8597500" y="2286000"/>
            <a:ext cx="2984898" cy="2301766"/>
          </a:xfrm>
          <a:prstGeom prst="rect">
            <a:avLst/>
          </a:prstGeom>
        </p:spPr>
      </p:pic>
    </p:spTree>
    <p:extLst>
      <p:ext uri="{BB962C8B-B14F-4D97-AF65-F5344CB8AC3E}">
        <p14:creationId xmlns:p14="http://schemas.microsoft.com/office/powerpoint/2010/main" val="8171834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a:xfrm>
            <a:off x="2209800" y="228600"/>
            <a:ext cx="7772400" cy="762000"/>
          </a:xfrm>
        </p:spPr>
        <p:txBody>
          <a:bodyPr/>
          <a:lstStyle/>
          <a:p>
            <a:pPr algn="ctr" eaLnBrk="1" hangingPunct="1"/>
            <a:r>
              <a:rPr lang="en-US" altLang="en-US" sz="3600" b="0" dirty="0">
                <a:solidFill>
                  <a:srgbClr val="00FFFF"/>
                </a:solidFill>
                <a:effectLst>
                  <a:outerShdw blurRad="38100" dist="38100" dir="2700000" algn="tl">
                    <a:srgbClr val="000000">
                      <a:alpha val="43137"/>
                    </a:srgbClr>
                  </a:outerShdw>
                </a:effectLst>
              </a:rPr>
              <a:t>Eternal State is Future</a:t>
            </a:r>
          </a:p>
        </p:txBody>
      </p:sp>
      <p:sp>
        <p:nvSpPr>
          <p:cNvPr id="76803" name="Rectangle 3"/>
          <p:cNvSpPr>
            <a:spLocks noGrp="1" noChangeArrowheads="1"/>
          </p:cNvSpPr>
          <p:nvPr>
            <p:ph type="body" idx="1"/>
          </p:nvPr>
        </p:nvSpPr>
        <p:spPr>
          <a:xfrm>
            <a:off x="609600" y="1143000"/>
            <a:ext cx="6629400" cy="5486400"/>
          </a:xfrm>
        </p:spPr>
        <p:txBody>
          <a:bodyPr/>
          <a:lstStyle/>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Satan (Rev 20:10)</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sea (Rev 21:1)</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death, crying, or pain (Rev 21:4)</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Sun (Rev 22:5)</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Moon (Rev 21:23)</a:t>
            </a:r>
          </a:p>
          <a:p>
            <a:pPr marL="514350" indent="-514350" eaLnBrk="1" hangingPunct="1">
              <a:spcBef>
                <a:spcPts val="0"/>
              </a:spcBef>
              <a:spcAft>
                <a:spcPts val="900"/>
              </a:spcAft>
              <a:buClr>
                <a:srgbClr val="66FFFF"/>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No temple (Rev. 21:22)</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night (Rev 21:25)</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evil (Rev 21:27)</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curse (Rev 22:3)</a:t>
            </a:r>
          </a:p>
        </p:txBody>
      </p:sp>
      <p:pic>
        <p:nvPicPr>
          <p:cNvPr id="2" name="Picture 1"/>
          <p:cNvPicPr>
            <a:picLocks noChangeAspect="1"/>
          </p:cNvPicPr>
          <p:nvPr/>
        </p:nvPicPr>
        <p:blipFill>
          <a:blip r:embed="rId2"/>
          <a:stretch>
            <a:fillRect/>
          </a:stretch>
        </p:blipFill>
        <p:spPr>
          <a:xfrm>
            <a:off x="7772400" y="1600200"/>
            <a:ext cx="3781353" cy="4572000"/>
          </a:xfrm>
          <a:prstGeom prst="rect">
            <a:avLst/>
          </a:prstGeom>
        </p:spPr>
      </p:pic>
    </p:spTree>
    <p:extLst>
      <p:ext uri="{BB962C8B-B14F-4D97-AF65-F5344CB8AC3E}">
        <p14:creationId xmlns:p14="http://schemas.microsoft.com/office/powerpoint/2010/main" val="632456889"/>
      </p:ext>
    </p:extLst>
  </p:cSld>
  <p:clrMapOvr>
    <a:masterClrMapping/>
  </p:clrMapOvr>
  <p:transition advTm="91680"/>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44D328E8-DDB8-4F8A-8C65-5022407DF850}"/>
              </a:ext>
            </a:extLst>
          </p:cNvPr>
          <p:cNvSpPr>
            <a:spLocks noGrp="1" noChangeArrowheads="1"/>
          </p:cNvSpPr>
          <p:nvPr>
            <p:ph type="title"/>
          </p:nvPr>
        </p:nvSpPr>
        <p:spPr>
          <a:xfrm>
            <a:off x="3467100" y="304800"/>
            <a:ext cx="5257800" cy="838200"/>
          </a:xfrm>
        </p:spPr>
        <p:txBody>
          <a:bodyPr>
            <a:normAutofit/>
          </a:bodyPr>
          <a:lstStyle/>
          <a:p>
            <a:pPr algn="ctr" eaLnBrk="1" hangingPunct="1"/>
            <a:r>
              <a:rPr lang="en-US" altLang="en-US" sz="3600" dirty="0">
                <a:solidFill>
                  <a:srgbClr val="00FFFF"/>
                </a:solidFill>
                <a:effectLst>
                  <a:outerShdw blurRad="38100" dist="38100" dir="2700000" algn="tl">
                    <a:srgbClr val="000000">
                      <a:alpha val="43137"/>
                    </a:srgbClr>
                  </a:outerShdw>
                </a:effectLst>
              </a:rPr>
              <a:t>ISRAEL’S FOUR TEMPLES</a:t>
            </a:r>
          </a:p>
        </p:txBody>
      </p:sp>
      <p:sp>
        <p:nvSpPr>
          <p:cNvPr id="47107" name="Rectangle 3">
            <a:extLst>
              <a:ext uri="{FF2B5EF4-FFF2-40B4-BE49-F238E27FC236}">
                <a16:creationId xmlns:a16="http://schemas.microsoft.com/office/drawing/2014/main" id="{095B9FCF-E2CF-4F35-BD43-10128E30BA0D}"/>
              </a:ext>
            </a:extLst>
          </p:cNvPr>
          <p:cNvSpPr>
            <a:spLocks noGrp="1" noChangeArrowheads="1"/>
          </p:cNvSpPr>
          <p:nvPr>
            <p:ph idx="1"/>
          </p:nvPr>
        </p:nvSpPr>
        <p:spPr>
          <a:xfrm>
            <a:off x="1028700" y="1524000"/>
            <a:ext cx="10134600" cy="3810000"/>
          </a:xfrm>
        </p:spPr>
        <p:txBody>
          <a:bodyPr/>
          <a:lstStyle/>
          <a:p>
            <a:pPr marL="571500" indent="-571500">
              <a:spcBef>
                <a:spcPts val="0"/>
              </a:spcBef>
              <a:spcAft>
                <a:spcPts val="3600"/>
              </a:spcAft>
              <a:buClr>
                <a:srgbClr val="FF99FF"/>
              </a:buClr>
              <a:buSzPct val="100000"/>
              <a:buFont typeface="+mj-lt"/>
              <a:buAutoNum type="arabicPeriod"/>
            </a:pPr>
            <a:r>
              <a:rPr lang="en-US" altLang="en-US" dirty="0">
                <a:solidFill>
                  <a:srgbClr val="FFFFFF"/>
                </a:solidFill>
              </a:rPr>
              <a:t>Solomon’s pre-exilic temple (Kings and Chronicles)</a:t>
            </a:r>
          </a:p>
          <a:p>
            <a:pPr marL="571500" indent="-571500">
              <a:spcBef>
                <a:spcPts val="0"/>
              </a:spcBef>
              <a:spcAft>
                <a:spcPts val="3600"/>
              </a:spcAft>
              <a:buClr>
                <a:srgbClr val="FF99FF"/>
              </a:buClr>
              <a:buSzPct val="100000"/>
              <a:buFont typeface="+mj-lt"/>
              <a:buAutoNum type="arabicPeriod"/>
            </a:pPr>
            <a:r>
              <a:rPr lang="en-US" altLang="en-US" dirty="0">
                <a:solidFill>
                  <a:srgbClr val="FFFFFF"/>
                </a:solidFill>
              </a:rPr>
              <a:t>Zerubbabel’s post exilic temple (Ezra 1-6; John 2:20)</a:t>
            </a:r>
          </a:p>
          <a:p>
            <a:pPr marL="571500" indent="-571500">
              <a:spcBef>
                <a:spcPts val="0"/>
              </a:spcBef>
              <a:spcAft>
                <a:spcPts val="3600"/>
              </a:spcAft>
              <a:buClr>
                <a:srgbClr val="FF99FF"/>
              </a:buClr>
              <a:buSzPct val="100000"/>
              <a:buFont typeface="+mj-lt"/>
              <a:buAutoNum type="arabicPeriod"/>
            </a:pPr>
            <a:r>
              <a:rPr lang="en-US" altLang="en-US" dirty="0">
                <a:solidFill>
                  <a:srgbClr val="FFFFFF"/>
                </a:solidFill>
              </a:rPr>
              <a:t>Antichrist's temple (Dan. 9:27; Matt. 24:15; 2 Thess. 2:4; Rev. 11:1-2)</a:t>
            </a:r>
          </a:p>
          <a:p>
            <a:pPr marL="571500" indent="-571500">
              <a:spcBef>
                <a:spcPts val="0"/>
              </a:spcBef>
              <a:spcAft>
                <a:spcPts val="3600"/>
              </a:spcAft>
              <a:buClr>
                <a:srgbClr val="FF99FF"/>
              </a:buClr>
              <a:buSzPct val="100000"/>
              <a:buFont typeface="+mj-lt"/>
              <a:buAutoNum type="arabicPeriod"/>
            </a:pPr>
            <a:r>
              <a:rPr lang="en-US" altLang="en-US" dirty="0">
                <a:solidFill>
                  <a:srgbClr val="FFFFFF"/>
                </a:solidFill>
              </a:rPr>
              <a:t> </a:t>
            </a:r>
            <a:r>
              <a:rPr lang="en-US" altLang="en-US" b="1" u="sng" dirty="0">
                <a:solidFill>
                  <a:srgbClr val="FFFFCC"/>
                </a:solidFill>
              </a:rPr>
              <a:t>Millennial temple (Ezek. 40-48)</a:t>
            </a:r>
          </a:p>
        </p:txBody>
      </p:sp>
    </p:spTree>
    <p:extLst>
      <p:ext uri="{BB962C8B-B14F-4D97-AF65-F5344CB8AC3E}">
        <p14:creationId xmlns:p14="http://schemas.microsoft.com/office/powerpoint/2010/main" val="3245096991"/>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C:\Users\HP Desktop\Pictures\Gabe's images\TheMellenniumTempl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809585" y="228600"/>
            <a:ext cx="657283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9342303"/>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C:\Users\HP Desktop\Pictures\Gabe's images\TempleComparisons.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85950" y="595314"/>
            <a:ext cx="8420100" cy="566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3582279"/>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43D5D05-B79E-43B0-B2CF-11C22C8B2DB4}"/>
              </a:ext>
            </a:extLst>
          </p:cNvPr>
          <p:cNvPicPr>
            <a:picLocks noChangeAspect="1"/>
          </p:cNvPicPr>
          <p:nvPr/>
        </p:nvPicPr>
        <p:blipFill>
          <a:blip r:embed="rId2"/>
          <a:stretch>
            <a:fillRect/>
          </a:stretch>
        </p:blipFill>
        <p:spPr>
          <a:xfrm>
            <a:off x="1523603" y="112488"/>
            <a:ext cx="9144793" cy="6633023"/>
          </a:xfrm>
          <a:prstGeom prst="rect">
            <a:avLst/>
          </a:prstGeom>
        </p:spPr>
      </p:pic>
    </p:spTree>
    <p:extLst>
      <p:ext uri="{BB962C8B-B14F-4D97-AF65-F5344CB8AC3E}">
        <p14:creationId xmlns:p14="http://schemas.microsoft.com/office/powerpoint/2010/main" val="141297725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effectLst>
                  <a:outerShdw blurRad="38100" dist="38100" dir="2700000" algn="tl">
                    <a:srgbClr val="000000">
                      <a:alpha val="43137"/>
                    </a:srgbClr>
                  </a:outerShdw>
                </a:effectLst>
              </a:rPr>
              <a:t>Conclusion</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Content Placeholder 2"/>
          <p:cNvSpPr>
            <a:spLocks noGrp="1"/>
          </p:cNvSpPr>
          <p:nvPr>
            <p:ph idx="1"/>
          </p:nvPr>
        </p:nvSpPr>
        <p:spPr>
          <a:xfrm>
            <a:off x="762000" y="1828800"/>
            <a:ext cx="6705597" cy="3962400"/>
          </a:xfrm>
        </p:spPr>
        <p:txBody>
          <a:bodyPr/>
          <a:lstStyle/>
          <a:p>
            <a:pPr marL="457200" indent="-457200">
              <a:spcBef>
                <a:spcPts val="0"/>
              </a:spcBef>
              <a:spcAft>
                <a:spcPts val="4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Jerusalem’s deliverance (14:1-7)</a:t>
            </a:r>
          </a:p>
          <a:p>
            <a:pPr marL="457200" indent="-457200">
              <a:spcBef>
                <a:spcPts val="0"/>
              </a:spcBef>
              <a:spcAft>
                <a:spcPts val="4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Kingdom conditions (14:8-11)</a:t>
            </a:r>
          </a:p>
          <a:p>
            <a:pPr marL="457200" indent="-457200">
              <a:spcBef>
                <a:spcPts val="0"/>
              </a:spcBef>
              <a:spcAft>
                <a:spcPts val="4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Enemies’ judgment (12-15)</a:t>
            </a:r>
          </a:p>
          <a:p>
            <a:pPr marL="457200" indent="-457200">
              <a:spcBef>
                <a:spcPts val="0"/>
              </a:spcBef>
              <a:spcAft>
                <a:spcPts val="4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Kingdom worship (16-21)</a:t>
            </a:r>
          </a:p>
        </p:txBody>
      </p:sp>
      <p:sp>
        <p:nvSpPr>
          <p:cNvPr id="5" name="Rectangle 4">
            <a:extLst>
              <a:ext uri="{FF2B5EF4-FFF2-40B4-BE49-F238E27FC236}">
                <a16:creationId xmlns:a16="http://schemas.microsoft.com/office/drawing/2014/main" id="{11DA3F4E-5E20-4363-945B-0DD1994CA9C7}"/>
              </a:ext>
            </a:extLst>
          </p:cNvPr>
          <p:cNvSpPr/>
          <p:nvPr/>
        </p:nvSpPr>
        <p:spPr>
          <a:xfrm>
            <a:off x="2896779" y="243751"/>
            <a:ext cx="6398443" cy="1154162"/>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Zechariah 14 </a:t>
            </a:r>
          </a:p>
          <a:p>
            <a:pPr algn="ct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(Israel’s Kingdom)</a:t>
            </a:r>
          </a:p>
        </p:txBody>
      </p:sp>
      <p:pic>
        <p:nvPicPr>
          <p:cNvPr id="2" name="Picture 1">
            <a:extLst>
              <a:ext uri="{FF2B5EF4-FFF2-40B4-BE49-F238E27FC236}">
                <a16:creationId xmlns:a16="http://schemas.microsoft.com/office/drawing/2014/main" id="{4CDD64BC-7B79-4665-4ECE-BEEC6D1B350F}"/>
              </a:ext>
            </a:extLst>
          </p:cNvPr>
          <p:cNvPicPr>
            <a:picLocks noChangeAspect="1"/>
          </p:cNvPicPr>
          <p:nvPr/>
        </p:nvPicPr>
        <p:blipFill>
          <a:blip r:embed="rId2"/>
          <a:stretch>
            <a:fillRect/>
          </a:stretch>
        </p:blipFill>
        <p:spPr>
          <a:xfrm>
            <a:off x="8617944" y="2286000"/>
            <a:ext cx="2964453" cy="2286000"/>
          </a:xfrm>
          <a:prstGeom prst="rect">
            <a:avLst/>
          </a:prstGeom>
        </p:spPr>
      </p:pic>
    </p:spTree>
    <p:extLst>
      <p:ext uri="{BB962C8B-B14F-4D97-AF65-F5344CB8AC3E}">
        <p14:creationId xmlns:p14="http://schemas.microsoft.com/office/powerpoint/2010/main" val="14901684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3733800" y="228600"/>
            <a:ext cx="4724400" cy="903914"/>
          </a:xfrm>
        </p:spPr>
        <p:txBody>
          <a:bodyPr/>
          <a:lstStyle/>
          <a:p>
            <a:pPr algn="ctr" eaLnBrk="1" hangingPunct="1"/>
            <a:r>
              <a:rPr lang="en-US" sz="3600" dirty="0">
                <a:effectLst>
                  <a:outerShdw blurRad="38100" dist="38100" dir="2700000" algn="tl">
                    <a:srgbClr val="000000">
                      <a:alpha val="43137"/>
                    </a:srgbClr>
                  </a:outerShdw>
                </a:effectLst>
              </a:rPr>
              <a:t>IV. Two Burdens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cs typeface="Calibri" panose="020F0502020204030204" pitchFamily="34" charset="0"/>
              </a:rPr>
              <a:t>(9‒14)</a:t>
            </a:r>
            <a:endParaRPr lang="en-US" sz="32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92163" name="Rectangle 2051"/>
          <p:cNvSpPr>
            <a:spLocks noGrp="1" noChangeArrowheads="1"/>
          </p:cNvSpPr>
          <p:nvPr>
            <p:ph type="body" idx="1"/>
          </p:nvPr>
        </p:nvSpPr>
        <p:spPr>
          <a:xfrm>
            <a:off x="1066800" y="1420186"/>
            <a:ext cx="10058400" cy="2514600"/>
          </a:xfrm>
        </p:spPr>
        <p:txBody>
          <a:bodyPr/>
          <a:lstStyle/>
          <a:p>
            <a:pPr marL="457200" lvl="1" indent="-457200" eaLnBrk="1" hangingPunct="1">
              <a:spcBef>
                <a:spcPts val="0"/>
              </a:spcBef>
              <a:spcAft>
                <a:spcPts val="2400"/>
              </a:spcAft>
              <a:buClr>
                <a:srgbClr val="FF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Israel’s postponed deliverance due to her rejection of her Messiah (9‒11)</a:t>
            </a:r>
          </a:p>
          <a:p>
            <a:pPr marL="457200" lvl="1" indent="-457200" eaLnBrk="1" hangingPunct="1">
              <a:spcBef>
                <a:spcPts val="0"/>
              </a:spcBef>
              <a:spcAft>
                <a:spcPts val="2400"/>
              </a:spcAft>
              <a:buClr>
                <a:srgbClr val="FF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Israel’s future deliverance due to her acceptance of her Messiah (12‒14)</a:t>
            </a:r>
          </a:p>
        </p:txBody>
      </p:sp>
      <p:pic>
        <p:nvPicPr>
          <p:cNvPr id="2" name="Picture 1">
            <a:extLst>
              <a:ext uri="{FF2B5EF4-FFF2-40B4-BE49-F238E27FC236}">
                <a16:creationId xmlns:a16="http://schemas.microsoft.com/office/drawing/2014/main" id="{D73BE8B2-105C-4543-9DC5-8FCF5D2CB73C}"/>
              </a:ext>
            </a:extLst>
          </p:cNvPr>
          <p:cNvPicPr>
            <a:picLocks noChangeAspect="1"/>
          </p:cNvPicPr>
          <p:nvPr/>
        </p:nvPicPr>
        <p:blipFill>
          <a:blip r:embed="rId2"/>
          <a:stretch>
            <a:fillRect/>
          </a:stretch>
        </p:blipFill>
        <p:spPr>
          <a:xfrm>
            <a:off x="4613774" y="4114800"/>
            <a:ext cx="2964453" cy="2286000"/>
          </a:xfrm>
          <a:prstGeom prst="rect">
            <a:avLst/>
          </a:prstGeom>
        </p:spPr>
      </p:pic>
    </p:spTree>
    <p:extLst>
      <p:ext uri="{BB962C8B-B14F-4D97-AF65-F5344CB8AC3E}">
        <p14:creationId xmlns:p14="http://schemas.microsoft.com/office/powerpoint/2010/main" val="10980436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3733800" y="228600"/>
            <a:ext cx="4724400" cy="903914"/>
          </a:xfrm>
        </p:spPr>
        <p:txBody>
          <a:bodyPr/>
          <a:lstStyle/>
          <a:p>
            <a:pPr algn="ctr" eaLnBrk="1" hangingPunct="1"/>
            <a:r>
              <a:rPr lang="en-US" sz="3600" dirty="0">
                <a:effectLst>
                  <a:outerShdw blurRad="38100" dist="38100" dir="2700000" algn="tl">
                    <a:srgbClr val="000000">
                      <a:alpha val="43137"/>
                    </a:srgbClr>
                  </a:outerShdw>
                </a:effectLst>
              </a:rPr>
              <a:t>IV. Two Burdens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cs typeface="Calibri" panose="020F0502020204030204" pitchFamily="34" charset="0"/>
              </a:rPr>
              <a:t>(9‒14)</a:t>
            </a:r>
            <a:endParaRPr lang="en-US" sz="32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92163" name="Rectangle 2051"/>
          <p:cNvSpPr>
            <a:spLocks noGrp="1" noChangeArrowheads="1"/>
          </p:cNvSpPr>
          <p:nvPr>
            <p:ph type="body" idx="1"/>
          </p:nvPr>
        </p:nvSpPr>
        <p:spPr>
          <a:xfrm>
            <a:off x="1066800" y="1420186"/>
            <a:ext cx="10058400" cy="2514600"/>
          </a:xfrm>
        </p:spPr>
        <p:txBody>
          <a:bodyPr/>
          <a:lstStyle/>
          <a:p>
            <a:pPr marL="457200" lvl="1" indent="-457200" eaLnBrk="1" hangingPunct="1">
              <a:spcBef>
                <a:spcPts val="0"/>
              </a:spcBef>
              <a:spcAft>
                <a:spcPts val="2400"/>
              </a:spcAft>
              <a:buClr>
                <a:srgbClr val="FF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Israel’s postponed deliverance due to her rejection of her Messiah (9‒11)</a:t>
            </a:r>
          </a:p>
          <a:p>
            <a:pPr marL="457200" lvl="1" indent="-457200" eaLnBrk="1" hangingPunct="1">
              <a:spcBef>
                <a:spcPts val="0"/>
              </a:spcBef>
              <a:spcAft>
                <a:spcPts val="2400"/>
              </a:spcAft>
              <a:buClr>
                <a:srgbClr val="FF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Israel’s future deliverance due to her acceptance of her Messiah (12‒14)</a:t>
            </a:r>
          </a:p>
        </p:txBody>
      </p:sp>
      <p:pic>
        <p:nvPicPr>
          <p:cNvPr id="2" name="Picture 1">
            <a:extLst>
              <a:ext uri="{FF2B5EF4-FFF2-40B4-BE49-F238E27FC236}">
                <a16:creationId xmlns:a16="http://schemas.microsoft.com/office/drawing/2014/main" id="{D73BE8B2-105C-4543-9DC5-8FCF5D2CB73C}"/>
              </a:ext>
            </a:extLst>
          </p:cNvPr>
          <p:cNvPicPr>
            <a:picLocks noChangeAspect="1"/>
          </p:cNvPicPr>
          <p:nvPr/>
        </p:nvPicPr>
        <p:blipFill>
          <a:blip r:embed="rId2"/>
          <a:stretch>
            <a:fillRect/>
          </a:stretch>
        </p:blipFill>
        <p:spPr>
          <a:xfrm>
            <a:off x="4613774" y="4114800"/>
            <a:ext cx="2964453" cy="2286000"/>
          </a:xfrm>
          <a:prstGeom prst="rect">
            <a:avLst/>
          </a:prstGeom>
        </p:spPr>
      </p:pic>
    </p:spTree>
    <p:extLst>
      <p:ext uri="{BB962C8B-B14F-4D97-AF65-F5344CB8AC3E}">
        <p14:creationId xmlns:p14="http://schemas.microsoft.com/office/powerpoint/2010/main" val="25018307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Rectangle 2051"/>
          <p:cNvSpPr>
            <a:spLocks noGrp="1" noChangeArrowheads="1"/>
          </p:cNvSpPr>
          <p:nvPr>
            <p:ph type="body" idx="1"/>
          </p:nvPr>
        </p:nvSpPr>
        <p:spPr>
          <a:xfrm>
            <a:off x="609600" y="1600200"/>
            <a:ext cx="5715000" cy="2819400"/>
          </a:xfrm>
        </p:spPr>
        <p:txBody>
          <a:bodyPr/>
          <a:lstStyle/>
          <a:p>
            <a:pPr marL="514350" lvl="2" indent="-514350" eaLnBrk="1" hangingPunct="1">
              <a:spcBef>
                <a:spcPts val="0"/>
              </a:spcBef>
              <a:spcAft>
                <a:spcPts val="36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Divine warrior hymn (9)</a:t>
            </a:r>
          </a:p>
          <a:p>
            <a:pPr marL="514350" lvl="2" indent="-514350" eaLnBrk="1" hangingPunct="1">
              <a:spcBef>
                <a:spcPts val="0"/>
              </a:spcBef>
              <a:spcAft>
                <a:spcPts val="36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True shepherd (10)</a:t>
            </a:r>
          </a:p>
          <a:p>
            <a:pPr marL="514350" lvl="2" indent="-514350" eaLnBrk="1" hangingPunct="1">
              <a:spcBef>
                <a:spcPts val="0"/>
              </a:spcBef>
              <a:spcAft>
                <a:spcPts val="36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False shepherd (11)</a:t>
            </a:r>
          </a:p>
        </p:txBody>
      </p:sp>
      <p:pic>
        <p:nvPicPr>
          <p:cNvPr id="6" name="Picture 2" descr="Zechariah - davidould.net">
            <a:extLst>
              <a:ext uri="{FF2B5EF4-FFF2-40B4-BE49-F238E27FC236}">
                <a16:creationId xmlns:a16="http://schemas.microsoft.com/office/drawing/2014/main" id="{0DCCFAB8-4537-4077-A4E1-978A24FE6C7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086600" y="1781158"/>
            <a:ext cx="4280012" cy="32956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7CF0E116-B1E2-4032-9D30-924BFE1C64A5}"/>
              </a:ext>
            </a:extLst>
          </p:cNvPr>
          <p:cNvSpPr txBox="1">
            <a:spLocks noChangeArrowheads="1"/>
          </p:cNvSpPr>
          <p:nvPr/>
        </p:nvSpPr>
        <p:spPr bwMode="auto">
          <a:xfrm>
            <a:off x="800100" y="228601"/>
            <a:ext cx="10591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514350" indent="-514350" algn="ctr">
              <a:buClr>
                <a:srgbClr val="FF66FF"/>
              </a:buClr>
              <a:buFont typeface="+mj-lt"/>
              <a:buAutoNum type="alphaUcPeriod"/>
            </a:pPr>
            <a:r>
              <a:rPr lang="en-US" altLang="en-US" sz="3600" kern="0" dirty="0">
                <a:effectLst>
                  <a:outerShdw blurRad="38100" dist="38100" dir="2700000" algn="tl">
                    <a:srgbClr val="000000">
                      <a:alpha val="43137"/>
                    </a:srgbClr>
                  </a:outerShdw>
                </a:effectLst>
              </a:rPr>
              <a:t>First Burden Outline</a:t>
            </a:r>
            <a:br>
              <a:rPr lang="en-US" altLang="en-US" sz="3600" kern="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(9‒11)</a:t>
            </a:r>
            <a:endParaRPr lang="en-US" altLang="en-US" sz="3200" kern="0" dirty="0">
              <a:solidFill>
                <a:schemeClr val="tx1"/>
              </a:solidFill>
              <a:effectLst>
                <a:outerShdw blurRad="38100" dist="38100" dir="2700000" algn="tl">
                  <a:srgbClr val="000000">
                    <a:alpha val="43137"/>
                  </a:srgbClr>
                </a:outerShdw>
              </a:effectLst>
              <a:cs typeface="Calibri" panose="020F0502020204030204" pitchFamily="34" charset="0"/>
            </a:endParaRPr>
          </a:p>
        </p:txBody>
      </p:sp>
    </p:spTree>
    <p:extLst>
      <p:ext uri="{BB962C8B-B14F-4D97-AF65-F5344CB8AC3E}">
        <p14:creationId xmlns:p14="http://schemas.microsoft.com/office/powerpoint/2010/main" val="2605080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3733800" y="228600"/>
            <a:ext cx="4724400" cy="903914"/>
          </a:xfrm>
        </p:spPr>
        <p:txBody>
          <a:bodyPr/>
          <a:lstStyle/>
          <a:p>
            <a:pPr algn="ctr" eaLnBrk="1" hangingPunct="1"/>
            <a:r>
              <a:rPr lang="en-US" sz="3600" dirty="0">
                <a:effectLst>
                  <a:outerShdw blurRad="38100" dist="38100" dir="2700000" algn="tl">
                    <a:srgbClr val="000000">
                      <a:alpha val="43137"/>
                    </a:srgbClr>
                  </a:outerShdw>
                </a:effectLst>
              </a:rPr>
              <a:t>IV. Two Burdens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cs typeface="Calibri" panose="020F0502020204030204" pitchFamily="34" charset="0"/>
              </a:rPr>
              <a:t>(9‒14)</a:t>
            </a:r>
            <a:endParaRPr lang="en-US" sz="32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92163" name="Rectangle 2051"/>
          <p:cNvSpPr>
            <a:spLocks noGrp="1" noChangeArrowheads="1"/>
          </p:cNvSpPr>
          <p:nvPr>
            <p:ph type="body" idx="1"/>
          </p:nvPr>
        </p:nvSpPr>
        <p:spPr>
          <a:xfrm>
            <a:off x="1066800" y="1420186"/>
            <a:ext cx="10058400" cy="2514600"/>
          </a:xfrm>
        </p:spPr>
        <p:txBody>
          <a:bodyPr/>
          <a:lstStyle/>
          <a:p>
            <a:pPr marL="457200" lvl="1" indent="-457200" eaLnBrk="1" hangingPunct="1">
              <a:spcBef>
                <a:spcPts val="0"/>
              </a:spcBef>
              <a:spcAft>
                <a:spcPts val="2400"/>
              </a:spcAft>
              <a:buClr>
                <a:srgbClr val="FF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Israel’s postponed deliverance due to her rejection of her Messiah (9‒11)</a:t>
            </a:r>
          </a:p>
          <a:p>
            <a:pPr marL="457200" lvl="1" indent="-457200" eaLnBrk="1" hangingPunct="1">
              <a:spcBef>
                <a:spcPts val="0"/>
              </a:spcBef>
              <a:spcAft>
                <a:spcPts val="2400"/>
              </a:spcAft>
              <a:buClr>
                <a:srgbClr val="FF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Israel’s future deliverance due to her acceptance of her Messiah (12‒14)</a:t>
            </a:r>
          </a:p>
        </p:txBody>
      </p:sp>
      <p:pic>
        <p:nvPicPr>
          <p:cNvPr id="2" name="Picture 1">
            <a:extLst>
              <a:ext uri="{FF2B5EF4-FFF2-40B4-BE49-F238E27FC236}">
                <a16:creationId xmlns:a16="http://schemas.microsoft.com/office/drawing/2014/main" id="{D73BE8B2-105C-4543-9DC5-8FCF5D2CB73C}"/>
              </a:ext>
            </a:extLst>
          </p:cNvPr>
          <p:cNvPicPr>
            <a:picLocks noChangeAspect="1"/>
          </p:cNvPicPr>
          <p:nvPr/>
        </p:nvPicPr>
        <p:blipFill>
          <a:blip r:embed="rId2"/>
          <a:stretch>
            <a:fillRect/>
          </a:stretch>
        </p:blipFill>
        <p:spPr>
          <a:xfrm>
            <a:off x="4613774" y="4114800"/>
            <a:ext cx="2964453" cy="2286000"/>
          </a:xfrm>
          <a:prstGeom prst="rect">
            <a:avLst/>
          </a:prstGeom>
        </p:spPr>
      </p:pic>
    </p:spTree>
    <p:extLst>
      <p:ext uri="{BB962C8B-B14F-4D97-AF65-F5344CB8AC3E}">
        <p14:creationId xmlns:p14="http://schemas.microsoft.com/office/powerpoint/2010/main" val="290413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Content Placeholder 2"/>
          <p:cNvSpPr>
            <a:spLocks noGrp="1"/>
          </p:cNvSpPr>
          <p:nvPr>
            <p:ph idx="1"/>
          </p:nvPr>
        </p:nvSpPr>
        <p:spPr>
          <a:xfrm>
            <a:off x="1809750" y="1752600"/>
            <a:ext cx="8572500" cy="4861648"/>
          </a:xfrm>
        </p:spPr>
        <p:txBody>
          <a:bodyPr/>
          <a:lstStyle/>
          <a:p>
            <a:pPr marL="457200" indent="-4572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Israel’s physical deliverance (12:1-9)</a:t>
            </a:r>
          </a:p>
          <a:p>
            <a:pPr marL="914400" lvl="1" indent="-514350">
              <a:spcBef>
                <a:spcPts val="0"/>
              </a:spcBef>
              <a:spcAft>
                <a:spcPts val="24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The nations that will attack Israel (1-3)</a:t>
            </a:r>
          </a:p>
          <a:p>
            <a:pPr marL="914400" lvl="1" indent="-514350">
              <a:spcBef>
                <a:spcPts val="0"/>
              </a:spcBef>
              <a:spcAft>
                <a:spcPts val="24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The God who will protect Israel (4-9)</a:t>
            </a:r>
          </a:p>
          <a:p>
            <a:pPr marL="457200" indent="-4572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Israel’s spiritual deliverance (12:10-14)</a:t>
            </a:r>
          </a:p>
          <a:p>
            <a:pPr marL="914400" lvl="1" indent="-514350">
              <a:spcBef>
                <a:spcPts val="0"/>
              </a:spcBef>
              <a:spcAft>
                <a:spcPts val="24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God’s Spirit: the cause of revival (10a)</a:t>
            </a:r>
          </a:p>
          <a:p>
            <a:pPr marL="914400" lvl="1" indent="-514350">
              <a:spcBef>
                <a:spcPts val="0"/>
              </a:spcBef>
              <a:spcAft>
                <a:spcPts val="24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Israel’s remorse: the result of revival (11-14)</a:t>
            </a:r>
          </a:p>
        </p:txBody>
      </p:sp>
      <p:sp>
        <p:nvSpPr>
          <p:cNvPr id="5" name="Rectangle 4">
            <a:extLst>
              <a:ext uri="{FF2B5EF4-FFF2-40B4-BE49-F238E27FC236}">
                <a16:creationId xmlns:a16="http://schemas.microsoft.com/office/drawing/2014/main" id="{11DA3F4E-5E20-4363-945B-0DD1994CA9C7}"/>
              </a:ext>
            </a:extLst>
          </p:cNvPr>
          <p:cNvSpPr/>
          <p:nvPr/>
        </p:nvSpPr>
        <p:spPr>
          <a:xfrm>
            <a:off x="2896779" y="243751"/>
            <a:ext cx="6398443" cy="1154162"/>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Zechariah 12 </a:t>
            </a:r>
          </a:p>
          <a:p>
            <a:pPr algn="ct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(Israel’s Physical &amp; Spiritual Salvation)</a:t>
            </a:r>
          </a:p>
        </p:txBody>
      </p:sp>
      <p:pic>
        <p:nvPicPr>
          <p:cNvPr id="2052" name="Picture 4" descr="Image result for zechariah 12">
            <a:extLst>
              <a:ext uri="{FF2B5EF4-FFF2-40B4-BE49-F238E27FC236}">
                <a16:creationId xmlns:a16="http://schemas.microsoft.com/office/drawing/2014/main" id="{A6C30304-849E-4566-91CA-4B0E4362221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14748" y="121920"/>
            <a:ext cx="1267652" cy="109728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2054" name="Picture 6" descr="Image result for zechariah 12">
            <a:extLst>
              <a:ext uri="{FF2B5EF4-FFF2-40B4-BE49-F238E27FC236}">
                <a16:creationId xmlns:a16="http://schemas.microsoft.com/office/drawing/2014/main" id="{26330CDD-01C6-4BAE-8BE7-A138F42633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2" y="121920"/>
            <a:ext cx="1464925"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892646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Content Placeholder 2"/>
          <p:cNvSpPr>
            <a:spLocks noGrp="1"/>
          </p:cNvSpPr>
          <p:nvPr>
            <p:ph idx="1"/>
          </p:nvPr>
        </p:nvSpPr>
        <p:spPr>
          <a:xfrm>
            <a:off x="609602" y="2286000"/>
            <a:ext cx="8886823" cy="2133600"/>
          </a:xfrm>
        </p:spPr>
        <p:txBody>
          <a:bodyPr/>
          <a:lstStyle/>
          <a:p>
            <a:pPr marL="457200" indent="-457200">
              <a:spcBef>
                <a:spcPts val="0"/>
              </a:spcBef>
              <a:spcAft>
                <a:spcPts val="4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Spiritual cleansing (13:1-5)</a:t>
            </a:r>
          </a:p>
          <a:p>
            <a:pPr marL="457200" indent="-457200">
              <a:spcBef>
                <a:spcPts val="0"/>
              </a:spcBef>
              <a:spcAft>
                <a:spcPts val="4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Comprehensive deliverance (13:6-9)</a:t>
            </a:r>
          </a:p>
        </p:txBody>
      </p:sp>
      <p:sp>
        <p:nvSpPr>
          <p:cNvPr id="5" name="Rectangle 4">
            <a:extLst>
              <a:ext uri="{FF2B5EF4-FFF2-40B4-BE49-F238E27FC236}">
                <a16:creationId xmlns:a16="http://schemas.microsoft.com/office/drawing/2014/main" id="{11DA3F4E-5E20-4363-945B-0DD1994CA9C7}"/>
              </a:ext>
            </a:extLst>
          </p:cNvPr>
          <p:cNvSpPr/>
          <p:nvPr/>
        </p:nvSpPr>
        <p:spPr>
          <a:xfrm>
            <a:off x="2896779" y="243751"/>
            <a:ext cx="6398443" cy="1154162"/>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Zechariah 13 </a:t>
            </a:r>
          </a:p>
          <a:p>
            <a:pPr algn="ct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(Israel’s Physical &amp; Spiritual Salvation)</a:t>
            </a:r>
          </a:p>
        </p:txBody>
      </p:sp>
      <p:pic>
        <p:nvPicPr>
          <p:cNvPr id="7" name="Picture 6">
            <a:extLst>
              <a:ext uri="{FF2B5EF4-FFF2-40B4-BE49-F238E27FC236}">
                <a16:creationId xmlns:a16="http://schemas.microsoft.com/office/drawing/2014/main" id="{1DF14126-310D-C6E9-D116-8575016FBC31}"/>
              </a:ext>
            </a:extLst>
          </p:cNvPr>
          <p:cNvPicPr>
            <a:picLocks noChangeAspect="1"/>
          </p:cNvPicPr>
          <p:nvPr/>
        </p:nvPicPr>
        <p:blipFill>
          <a:blip r:embed="rId2"/>
          <a:stretch>
            <a:fillRect/>
          </a:stretch>
        </p:blipFill>
        <p:spPr>
          <a:xfrm>
            <a:off x="8617944" y="2286000"/>
            <a:ext cx="2964453" cy="2286000"/>
          </a:xfrm>
          <a:prstGeom prst="rect">
            <a:avLst/>
          </a:prstGeom>
        </p:spPr>
      </p:pic>
    </p:spTree>
    <p:extLst>
      <p:ext uri="{BB962C8B-B14F-4D97-AF65-F5344CB8AC3E}">
        <p14:creationId xmlns:p14="http://schemas.microsoft.com/office/powerpoint/2010/main" val="19052240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Content Placeholder 2"/>
          <p:cNvSpPr>
            <a:spLocks noGrp="1"/>
          </p:cNvSpPr>
          <p:nvPr>
            <p:ph idx="1"/>
          </p:nvPr>
        </p:nvSpPr>
        <p:spPr>
          <a:xfrm>
            <a:off x="762000" y="1828800"/>
            <a:ext cx="6705597" cy="4038600"/>
          </a:xfrm>
        </p:spPr>
        <p:txBody>
          <a:bodyPr/>
          <a:lstStyle/>
          <a:p>
            <a:pPr marL="457200" indent="-457200">
              <a:spcBef>
                <a:spcPts val="0"/>
              </a:spcBef>
              <a:spcAft>
                <a:spcPts val="4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Jerusalem’s deliverance (14:1-7)</a:t>
            </a:r>
          </a:p>
          <a:p>
            <a:pPr marL="457200" indent="-457200">
              <a:spcBef>
                <a:spcPts val="0"/>
              </a:spcBef>
              <a:spcAft>
                <a:spcPts val="4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Kingdom conditions (14:8-11)</a:t>
            </a:r>
          </a:p>
          <a:p>
            <a:pPr marL="457200" indent="-457200">
              <a:spcBef>
                <a:spcPts val="0"/>
              </a:spcBef>
              <a:spcAft>
                <a:spcPts val="4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Enemies’ judgment (12-15)</a:t>
            </a:r>
          </a:p>
          <a:p>
            <a:pPr marL="457200" indent="-457200">
              <a:spcBef>
                <a:spcPts val="0"/>
              </a:spcBef>
              <a:spcAft>
                <a:spcPts val="4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Kingdom worship (16-21)</a:t>
            </a:r>
          </a:p>
        </p:txBody>
      </p:sp>
      <p:sp>
        <p:nvSpPr>
          <p:cNvPr id="5" name="Rectangle 4">
            <a:extLst>
              <a:ext uri="{FF2B5EF4-FFF2-40B4-BE49-F238E27FC236}">
                <a16:creationId xmlns:a16="http://schemas.microsoft.com/office/drawing/2014/main" id="{11DA3F4E-5E20-4363-945B-0DD1994CA9C7}"/>
              </a:ext>
            </a:extLst>
          </p:cNvPr>
          <p:cNvSpPr/>
          <p:nvPr/>
        </p:nvSpPr>
        <p:spPr>
          <a:xfrm>
            <a:off x="2896779" y="243751"/>
            <a:ext cx="6398443" cy="1154162"/>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Zechariah 14 </a:t>
            </a:r>
          </a:p>
          <a:p>
            <a:pPr algn="ct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(Israel’s Kingdom)</a:t>
            </a:r>
          </a:p>
        </p:txBody>
      </p:sp>
      <p:pic>
        <p:nvPicPr>
          <p:cNvPr id="2" name="Picture 1">
            <a:extLst>
              <a:ext uri="{FF2B5EF4-FFF2-40B4-BE49-F238E27FC236}">
                <a16:creationId xmlns:a16="http://schemas.microsoft.com/office/drawing/2014/main" id="{6FB83A02-17FB-6F5C-3750-A16D811D2756}"/>
              </a:ext>
            </a:extLst>
          </p:cNvPr>
          <p:cNvPicPr>
            <a:picLocks noChangeAspect="1"/>
          </p:cNvPicPr>
          <p:nvPr/>
        </p:nvPicPr>
        <p:blipFill>
          <a:blip r:embed="rId2"/>
          <a:stretch>
            <a:fillRect/>
          </a:stretch>
        </p:blipFill>
        <p:spPr>
          <a:xfrm>
            <a:off x="8617944" y="2286000"/>
            <a:ext cx="2964453" cy="2286000"/>
          </a:xfrm>
          <a:prstGeom prst="rect">
            <a:avLst/>
          </a:prstGeom>
        </p:spPr>
      </p:pic>
    </p:spTree>
    <p:extLst>
      <p:ext uri="{BB962C8B-B14F-4D97-AF65-F5344CB8AC3E}">
        <p14:creationId xmlns:p14="http://schemas.microsoft.com/office/powerpoint/2010/main" val="23090860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Content Placeholder 2"/>
          <p:cNvSpPr>
            <a:spLocks noGrp="1"/>
          </p:cNvSpPr>
          <p:nvPr>
            <p:ph idx="1"/>
          </p:nvPr>
        </p:nvSpPr>
        <p:spPr>
          <a:xfrm>
            <a:off x="762000" y="1828800"/>
            <a:ext cx="6705597" cy="2133600"/>
          </a:xfrm>
        </p:spPr>
        <p:txBody>
          <a:bodyPr/>
          <a:lstStyle/>
          <a:p>
            <a:pPr marL="457200" indent="-457200">
              <a:spcBef>
                <a:spcPts val="0"/>
              </a:spcBef>
              <a:spcAft>
                <a:spcPts val="48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Jerusalem’s deliverance (14:1-7)</a:t>
            </a:r>
          </a:p>
          <a:p>
            <a:pPr marL="457200" indent="-457200">
              <a:spcBef>
                <a:spcPts val="0"/>
              </a:spcBef>
              <a:spcAft>
                <a:spcPts val="4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Kingdom conditions (14:8-11)</a:t>
            </a:r>
          </a:p>
          <a:p>
            <a:pPr marL="457200" indent="-457200">
              <a:spcBef>
                <a:spcPts val="0"/>
              </a:spcBef>
              <a:spcAft>
                <a:spcPts val="4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Enemies’ judgment (12-15)</a:t>
            </a:r>
          </a:p>
          <a:p>
            <a:pPr marL="457200" indent="-457200">
              <a:spcBef>
                <a:spcPts val="0"/>
              </a:spcBef>
              <a:spcAft>
                <a:spcPts val="4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Kingdom worship (16-21)</a:t>
            </a:r>
          </a:p>
        </p:txBody>
      </p:sp>
      <p:sp>
        <p:nvSpPr>
          <p:cNvPr id="5" name="Rectangle 4">
            <a:extLst>
              <a:ext uri="{FF2B5EF4-FFF2-40B4-BE49-F238E27FC236}">
                <a16:creationId xmlns:a16="http://schemas.microsoft.com/office/drawing/2014/main" id="{11DA3F4E-5E20-4363-945B-0DD1994CA9C7}"/>
              </a:ext>
            </a:extLst>
          </p:cNvPr>
          <p:cNvSpPr/>
          <p:nvPr/>
        </p:nvSpPr>
        <p:spPr>
          <a:xfrm>
            <a:off x="2896779" y="243751"/>
            <a:ext cx="6398443" cy="1154162"/>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Zechariah 14 </a:t>
            </a:r>
          </a:p>
          <a:p>
            <a:pPr algn="ct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(Israel’s Kingdom)</a:t>
            </a:r>
          </a:p>
        </p:txBody>
      </p:sp>
      <p:pic>
        <p:nvPicPr>
          <p:cNvPr id="2" name="Picture 1">
            <a:extLst>
              <a:ext uri="{FF2B5EF4-FFF2-40B4-BE49-F238E27FC236}">
                <a16:creationId xmlns:a16="http://schemas.microsoft.com/office/drawing/2014/main" id="{4AEA6567-5A8A-A6BD-93E8-E9F7BC27A34F}"/>
              </a:ext>
            </a:extLst>
          </p:cNvPr>
          <p:cNvPicPr>
            <a:picLocks noChangeAspect="1"/>
          </p:cNvPicPr>
          <p:nvPr/>
        </p:nvPicPr>
        <p:blipFill>
          <a:blip r:embed="rId2"/>
          <a:stretch>
            <a:fillRect/>
          </a:stretch>
        </p:blipFill>
        <p:spPr>
          <a:xfrm>
            <a:off x="8617944" y="2286000"/>
            <a:ext cx="2964453" cy="2286000"/>
          </a:xfrm>
          <a:prstGeom prst="rect">
            <a:avLst/>
          </a:prstGeom>
        </p:spPr>
      </p:pic>
    </p:spTree>
    <p:extLst>
      <p:ext uri="{BB962C8B-B14F-4D97-AF65-F5344CB8AC3E}">
        <p14:creationId xmlns:p14="http://schemas.microsoft.com/office/powerpoint/2010/main" val="13393285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0E130998-868D-4956-8885-593A9128840E}"/>
              </a:ext>
            </a:extLst>
          </p:cNvPr>
          <p:cNvSpPr>
            <a:spLocks noGrp="1" noChangeArrowheads="1"/>
          </p:cNvSpPr>
          <p:nvPr>
            <p:ph type="title"/>
          </p:nvPr>
        </p:nvSpPr>
        <p:spPr>
          <a:xfrm>
            <a:off x="4876800" y="228600"/>
            <a:ext cx="2438400" cy="838200"/>
          </a:xfrm>
        </p:spPr>
        <p:txBody>
          <a:bodyPr/>
          <a:lstStyle/>
          <a:p>
            <a:pPr algn="ctr"/>
            <a:r>
              <a:rPr lang="en-US" altLang="en-US" sz="3600" dirty="0">
                <a:effectLst>
                  <a:outerShdw blurRad="38100" dist="38100" dir="2700000" algn="tl">
                    <a:srgbClr val="000000">
                      <a:alpha val="43137"/>
                    </a:srgbClr>
                  </a:outerShdw>
                </a:effectLst>
              </a:rPr>
              <a:t>Occasion</a:t>
            </a:r>
          </a:p>
        </p:txBody>
      </p:sp>
      <p:sp>
        <p:nvSpPr>
          <p:cNvPr id="4099" name="Rectangle 3">
            <a:extLst>
              <a:ext uri="{FF2B5EF4-FFF2-40B4-BE49-F238E27FC236}">
                <a16:creationId xmlns:a16="http://schemas.microsoft.com/office/drawing/2014/main" id="{F11172B3-4F69-4208-9658-92009D7BE33E}"/>
              </a:ext>
            </a:extLst>
          </p:cNvPr>
          <p:cNvSpPr>
            <a:spLocks noGrp="1" noChangeArrowheads="1"/>
          </p:cNvSpPr>
          <p:nvPr>
            <p:ph type="body" idx="1"/>
          </p:nvPr>
        </p:nvSpPr>
        <p:spPr>
          <a:xfrm>
            <a:off x="1524000" y="1143001"/>
            <a:ext cx="8991600" cy="5257800"/>
          </a:xfrm>
        </p:spPr>
        <p:txBody>
          <a:bodyPr/>
          <a:lstStyle/>
          <a:p>
            <a:pPr marL="457200" indent="-457200">
              <a:spcBef>
                <a:spcPts val="0"/>
              </a:spcBef>
              <a:spcAft>
                <a:spcPts val="1400"/>
              </a:spcAft>
            </a:pPr>
            <a:r>
              <a:rPr lang="en-US" altLang="en-US" dirty="0">
                <a:effectLst>
                  <a:outerShdw blurRad="38100" dist="38100" dir="2700000" algn="tl">
                    <a:srgbClr val="000000">
                      <a:alpha val="43137"/>
                    </a:srgbClr>
                  </a:outerShdw>
                </a:effectLst>
              </a:rPr>
              <a:t>538 B.C. ‒ Cyrus’ decree</a:t>
            </a:r>
          </a:p>
          <a:p>
            <a:pPr marL="457200" indent="-457200">
              <a:spcBef>
                <a:spcPts val="0"/>
              </a:spcBef>
              <a:spcAft>
                <a:spcPts val="1400"/>
              </a:spcAft>
            </a:pPr>
            <a:r>
              <a:rPr lang="en-US" altLang="en-US" dirty="0">
                <a:effectLst>
                  <a:outerShdw blurRad="38100" dist="38100" dir="2700000" algn="tl">
                    <a:srgbClr val="000000">
                      <a:alpha val="43137"/>
                    </a:srgbClr>
                  </a:outerShdw>
                </a:effectLst>
              </a:rPr>
              <a:t>536 B.C. ‒ Temple foundation laid</a:t>
            </a:r>
          </a:p>
          <a:p>
            <a:pPr marL="457200" indent="-457200">
              <a:spcBef>
                <a:spcPts val="0"/>
              </a:spcBef>
              <a:spcAft>
                <a:spcPts val="1400"/>
              </a:spcAft>
            </a:pPr>
            <a:r>
              <a:rPr lang="en-US" altLang="en-US" dirty="0">
                <a:effectLst>
                  <a:outerShdw blurRad="38100" dist="38100" dir="2700000" algn="tl">
                    <a:srgbClr val="000000">
                      <a:alpha val="43137"/>
                    </a:srgbClr>
                  </a:outerShdw>
                </a:effectLst>
              </a:rPr>
              <a:t>534 B.C. ‒ Temple building interrupted</a:t>
            </a:r>
          </a:p>
          <a:p>
            <a:pPr marL="457200" indent="-457200">
              <a:spcBef>
                <a:spcPts val="0"/>
              </a:spcBef>
              <a:spcAft>
                <a:spcPts val="1400"/>
              </a:spcAft>
            </a:pPr>
            <a:r>
              <a:rPr lang="en-US" altLang="en-US" dirty="0">
                <a:effectLst>
                  <a:outerShdw blurRad="38100" dist="38100" dir="2700000" algn="tl">
                    <a:srgbClr val="000000">
                      <a:alpha val="43137"/>
                    </a:srgbClr>
                  </a:outerShdw>
                </a:effectLst>
              </a:rPr>
              <a:t>Temple project stalled for 15 years</a:t>
            </a:r>
          </a:p>
          <a:p>
            <a:pPr marL="457200" indent="-457200">
              <a:spcBef>
                <a:spcPts val="0"/>
              </a:spcBef>
              <a:spcAft>
                <a:spcPts val="1400"/>
              </a:spcAft>
            </a:pPr>
            <a:r>
              <a:rPr lang="en-US" altLang="en-US" b="1" u="sng" dirty="0">
                <a:solidFill>
                  <a:srgbClr val="FFFFCC"/>
                </a:solidFill>
                <a:effectLst>
                  <a:outerShdw blurRad="38100" dist="38100" dir="2700000" algn="tl">
                    <a:srgbClr val="000000">
                      <a:alpha val="43137"/>
                    </a:srgbClr>
                  </a:outerShdw>
                </a:effectLst>
              </a:rPr>
              <a:t>520‒518 B.C. ‒ Ministries of Zechariah &amp; Haggai</a:t>
            </a:r>
          </a:p>
          <a:p>
            <a:pPr marL="457200" indent="-457200">
              <a:spcBef>
                <a:spcPts val="0"/>
              </a:spcBef>
              <a:spcAft>
                <a:spcPts val="1400"/>
              </a:spcAft>
            </a:pPr>
            <a:r>
              <a:rPr lang="en-US" altLang="en-US" dirty="0">
                <a:effectLst>
                  <a:outerShdw blurRad="38100" dist="38100" dir="2700000" algn="tl">
                    <a:srgbClr val="000000">
                      <a:alpha val="43137"/>
                    </a:srgbClr>
                  </a:outerShdw>
                </a:effectLst>
              </a:rPr>
              <a:t>519 B.C. ‒ Darius confirmation of Cyrus’ decree</a:t>
            </a:r>
          </a:p>
          <a:p>
            <a:pPr marL="457200" indent="-457200">
              <a:spcBef>
                <a:spcPts val="0"/>
              </a:spcBef>
              <a:spcAft>
                <a:spcPts val="1400"/>
              </a:spcAft>
            </a:pPr>
            <a:r>
              <a:rPr lang="en-US" altLang="en-US" dirty="0">
                <a:effectLst>
                  <a:outerShdw blurRad="38100" dist="38100" dir="2700000" algn="tl">
                    <a:srgbClr val="000000">
                      <a:alpha val="43137"/>
                    </a:srgbClr>
                  </a:outerShdw>
                </a:effectLst>
              </a:rPr>
              <a:t>Resumption of Temple building</a:t>
            </a:r>
          </a:p>
          <a:p>
            <a:pPr marL="457200" indent="-457200">
              <a:spcBef>
                <a:spcPts val="0"/>
              </a:spcBef>
              <a:spcAft>
                <a:spcPts val="1400"/>
              </a:spcAft>
            </a:pPr>
            <a:r>
              <a:rPr lang="en-US" altLang="en-US" dirty="0">
                <a:effectLst>
                  <a:outerShdw blurRad="38100" dist="38100" dir="2700000" algn="tl">
                    <a:srgbClr val="000000">
                      <a:alpha val="43137"/>
                    </a:srgbClr>
                  </a:outerShdw>
                </a:effectLst>
              </a:rPr>
              <a:t>516 B.C. ‒ Temple completed</a:t>
            </a:r>
          </a:p>
        </p:txBody>
      </p:sp>
      <p:pic>
        <p:nvPicPr>
          <p:cNvPr id="4" name="Picture 2" descr="Zechariah - davidould.net">
            <a:extLst>
              <a:ext uri="{FF2B5EF4-FFF2-40B4-BE49-F238E27FC236}">
                <a16:creationId xmlns:a16="http://schemas.microsoft.com/office/drawing/2014/main" id="{5F7DD502-A189-4D30-9445-17E35172349D}"/>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9682389" y="5166360"/>
            <a:ext cx="1900011" cy="146304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5109664"/>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Content Placeholder 2"/>
          <p:cNvSpPr>
            <a:spLocks noGrp="1"/>
          </p:cNvSpPr>
          <p:nvPr>
            <p:ph idx="1"/>
          </p:nvPr>
        </p:nvSpPr>
        <p:spPr>
          <a:xfrm>
            <a:off x="609603" y="1600200"/>
            <a:ext cx="6476998" cy="2971800"/>
          </a:xfrm>
        </p:spPr>
        <p:txBody>
          <a:bodyPr/>
          <a:lstStyle/>
          <a:p>
            <a:pPr marL="914400" lvl="1" indent="-514350">
              <a:spcBef>
                <a:spcPts val="0"/>
              </a:spcBef>
              <a:spcAft>
                <a:spcPts val="18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The theme (1)</a:t>
            </a:r>
          </a:p>
          <a:p>
            <a:pPr marL="914400" lvl="1" indent="-514350">
              <a:spcBef>
                <a:spcPts val="0"/>
              </a:spcBef>
              <a:spcAft>
                <a:spcPts val="18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The crisis (2)</a:t>
            </a:r>
          </a:p>
          <a:p>
            <a:pPr marL="914400" lvl="1" indent="-514350">
              <a:spcBef>
                <a:spcPts val="0"/>
              </a:spcBef>
              <a:spcAft>
                <a:spcPts val="18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The warrior (3)</a:t>
            </a:r>
          </a:p>
          <a:p>
            <a:pPr marL="914400" lvl="1" indent="-514350">
              <a:spcBef>
                <a:spcPts val="0"/>
              </a:spcBef>
              <a:spcAft>
                <a:spcPts val="18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The return (4)</a:t>
            </a:r>
          </a:p>
          <a:p>
            <a:pPr marL="914400" lvl="1" indent="-514350">
              <a:spcBef>
                <a:spcPts val="0"/>
              </a:spcBef>
              <a:spcAft>
                <a:spcPts val="18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The remnant (5)</a:t>
            </a:r>
          </a:p>
          <a:p>
            <a:pPr marL="914400" lvl="1" indent="-514350">
              <a:spcBef>
                <a:spcPts val="0"/>
              </a:spcBef>
              <a:spcAft>
                <a:spcPts val="18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The darkness (6)</a:t>
            </a:r>
          </a:p>
          <a:p>
            <a:pPr marL="914400" lvl="1" indent="-514350">
              <a:spcBef>
                <a:spcPts val="0"/>
              </a:spcBef>
              <a:spcAft>
                <a:spcPts val="18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The Uniqueness (7)</a:t>
            </a:r>
          </a:p>
        </p:txBody>
      </p:sp>
      <p:sp>
        <p:nvSpPr>
          <p:cNvPr id="5" name="Rectangle 4">
            <a:extLst>
              <a:ext uri="{FF2B5EF4-FFF2-40B4-BE49-F238E27FC236}">
                <a16:creationId xmlns:a16="http://schemas.microsoft.com/office/drawing/2014/main" id="{11DA3F4E-5E20-4363-945B-0DD1994CA9C7}"/>
              </a:ext>
            </a:extLst>
          </p:cNvPr>
          <p:cNvSpPr/>
          <p:nvPr/>
        </p:nvSpPr>
        <p:spPr>
          <a:xfrm>
            <a:off x="2896779" y="243751"/>
            <a:ext cx="6398443" cy="1154162"/>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I. Jerusalem’s Deliverance </a:t>
            </a:r>
          </a:p>
          <a:p>
            <a:pPr algn="ctr"/>
            <a:r>
              <a:rPr lang="en-US" sz="28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(Zechariah 14:1-7)</a:t>
            </a:r>
          </a:p>
        </p:txBody>
      </p:sp>
      <p:pic>
        <p:nvPicPr>
          <p:cNvPr id="2" name="Picture 1">
            <a:extLst>
              <a:ext uri="{FF2B5EF4-FFF2-40B4-BE49-F238E27FC236}">
                <a16:creationId xmlns:a16="http://schemas.microsoft.com/office/drawing/2014/main" id="{204EB091-838A-9CB3-80B9-F52608BBA69D}"/>
              </a:ext>
            </a:extLst>
          </p:cNvPr>
          <p:cNvPicPr>
            <a:picLocks noChangeAspect="1"/>
          </p:cNvPicPr>
          <p:nvPr/>
        </p:nvPicPr>
        <p:blipFill>
          <a:blip r:embed="rId3"/>
          <a:stretch>
            <a:fillRect/>
          </a:stretch>
        </p:blipFill>
        <p:spPr>
          <a:xfrm>
            <a:off x="8617944" y="2286000"/>
            <a:ext cx="2964453" cy="2286000"/>
          </a:xfrm>
          <a:prstGeom prst="rect">
            <a:avLst/>
          </a:prstGeom>
        </p:spPr>
      </p:pic>
    </p:spTree>
    <p:extLst>
      <p:ext uri="{BB962C8B-B14F-4D97-AF65-F5344CB8AC3E}">
        <p14:creationId xmlns:p14="http://schemas.microsoft.com/office/powerpoint/2010/main" val="37850166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Content Placeholder 2"/>
          <p:cNvSpPr>
            <a:spLocks noGrp="1"/>
          </p:cNvSpPr>
          <p:nvPr>
            <p:ph idx="1"/>
          </p:nvPr>
        </p:nvSpPr>
        <p:spPr>
          <a:xfrm>
            <a:off x="609603" y="1600200"/>
            <a:ext cx="6476998" cy="2971800"/>
          </a:xfrm>
        </p:spPr>
        <p:txBody>
          <a:bodyPr/>
          <a:lstStyle/>
          <a:p>
            <a:pPr marL="914400" lvl="1" indent="-514350">
              <a:spcBef>
                <a:spcPts val="0"/>
              </a:spcBef>
              <a:spcAft>
                <a:spcPts val="1800"/>
              </a:spcAft>
              <a:buSzPct val="100000"/>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The theme (1)</a:t>
            </a:r>
          </a:p>
          <a:p>
            <a:pPr marL="914400" lvl="1" indent="-514350">
              <a:spcBef>
                <a:spcPts val="0"/>
              </a:spcBef>
              <a:spcAft>
                <a:spcPts val="18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The crisis (2)</a:t>
            </a:r>
          </a:p>
          <a:p>
            <a:pPr marL="914400" lvl="1" indent="-514350">
              <a:spcBef>
                <a:spcPts val="0"/>
              </a:spcBef>
              <a:spcAft>
                <a:spcPts val="18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The warrior (3)</a:t>
            </a:r>
          </a:p>
          <a:p>
            <a:pPr marL="914400" lvl="1" indent="-514350">
              <a:spcBef>
                <a:spcPts val="0"/>
              </a:spcBef>
              <a:spcAft>
                <a:spcPts val="18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The return (4)</a:t>
            </a:r>
          </a:p>
          <a:p>
            <a:pPr marL="914400" lvl="1" indent="-514350">
              <a:spcBef>
                <a:spcPts val="0"/>
              </a:spcBef>
              <a:spcAft>
                <a:spcPts val="18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The remnant (5)</a:t>
            </a:r>
          </a:p>
          <a:p>
            <a:pPr marL="914400" lvl="1" indent="-514350">
              <a:spcBef>
                <a:spcPts val="0"/>
              </a:spcBef>
              <a:spcAft>
                <a:spcPts val="18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The darkness (6)</a:t>
            </a:r>
          </a:p>
          <a:p>
            <a:pPr marL="914400" lvl="1" indent="-514350">
              <a:spcBef>
                <a:spcPts val="0"/>
              </a:spcBef>
              <a:spcAft>
                <a:spcPts val="18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The Uniqueness (7)</a:t>
            </a:r>
          </a:p>
        </p:txBody>
      </p:sp>
      <p:sp>
        <p:nvSpPr>
          <p:cNvPr id="5" name="Rectangle 4">
            <a:extLst>
              <a:ext uri="{FF2B5EF4-FFF2-40B4-BE49-F238E27FC236}">
                <a16:creationId xmlns:a16="http://schemas.microsoft.com/office/drawing/2014/main" id="{11DA3F4E-5E20-4363-945B-0DD1994CA9C7}"/>
              </a:ext>
            </a:extLst>
          </p:cNvPr>
          <p:cNvSpPr/>
          <p:nvPr/>
        </p:nvSpPr>
        <p:spPr>
          <a:xfrm>
            <a:off x="2896779" y="243751"/>
            <a:ext cx="6398443" cy="1154162"/>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I. Jerusalem’s Deliverance </a:t>
            </a:r>
          </a:p>
          <a:p>
            <a:pPr algn="ctr"/>
            <a:r>
              <a:rPr lang="en-US" sz="28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(Zechariah 14:1-7)</a:t>
            </a:r>
          </a:p>
        </p:txBody>
      </p:sp>
      <p:pic>
        <p:nvPicPr>
          <p:cNvPr id="2" name="Picture 1">
            <a:extLst>
              <a:ext uri="{FF2B5EF4-FFF2-40B4-BE49-F238E27FC236}">
                <a16:creationId xmlns:a16="http://schemas.microsoft.com/office/drawing/2014/main" id="{A4148EE9-F904-861B-8A3C-96EF0EA36733}"/>
              </a:ext>
            </a:extLst>
          </p:cNvPr>
          <p:cNvPicPr>
            <a:picLocks noChangeAspect="1"/>
          </p:cNvPicPr>
          <p:nvPr/>
        </p:nvPicPr>
        <p:blipFill>
          <a:blip r:embed="rId3"/>
          <a:stretch>
            <a:fillRect/>
          </a:stretch>
        </p:blipFill>
        <p:spPr>
          <a:xfrm>
            <a:off x="8617944" y="2286000"/>
            <a:ext cx="2964453" cy="2286000"/>
          </a:xfrm>
          <a:prstGeom prst="rect">
            <a:avLst/>
          </a:prstGeom>
        </p:spPr>
      </p:pic>
    </p:spTree>
    <p:extLst>
      <p:ext uri="{BB962C8B-B14F-4D97-AF65-F5344CB8AC3E}">
        <p14:creationId xmlns:p14="http://schemas.microsoft.com/office/powerpoint/2010/main" val="30949122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Content Placeholder 2"/>
          <p:cNvSpPr>
            <a:spLocks noGrp="1"/>
          </p:cNvSpPr>
          <p:nvPr>
            <p:ph idx="1"/>
          </p:nvPr>
        </p:nvSpPr>
        <p:spPr>
          <a:xfrm>
            <a:off x="609603" y="1600200"/>
            <a:ext cx="6476998" cy="2971800"/>
          </a:xfrm>
        </p:spPr>
        <p:txBody>
          <a:bodyPr/>
          <a:lstStyle/>
          <a:p>
            <a:pPr marL="914400" lvl="1" indent="-514350">
              <a:spcBef>
                <a:spcPts val="0"/>
              </a:spcBef>
              <a:spcAft>
                <a:spcPts val="18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The theme (1)</a:t>
            </a:r>
          </a:p>
          <a:p>
            <a:pPr marL="914400" lvl="1" indent="-514350">
              <a:spcBef>
                <a:spcPts val="0"/>
              </a:spcBef>
              <a:spcAft>
                <a:spcPts val="1800"/>
              </a:spcAft>
              <a:buSzPct val="100000"/>
              <a:buFont typeface="Wingdings" panose="05000000000000000000" pitchFamily="2" charset="2"/>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The crisis (2)</a:t>
            </a:r>
          </a:p>
          <a:p>
            <a:pPr marL="914400" lvl="1" indent="-514350">
              <a:spcBef>
                <a:spcPts val="0"/>
              </a:spcBef>
              <a:spcAft>
                <a:spcPts val="18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The warrior (3)</a:t>
            </a:r>
          </a:p>
          <a:p>
            <a:pPr marL="914400" lvl="1" indent="-514350">
              <a:spcBef>
                <a:spcPts val="0"/>
              </a:spcBef>
              <a:spcAft>
                <a:spcPts val="18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The return (4)</a:t>
            </a:r>
          </a:p>
          <a:p>
            <a:pPr marL="914400" lvl="1" indent="-514350">
              <a:spcBef>
                <a:spcPts val="0"/>
              </a:spcBef>
              <a:spcAft>
                <a:spcPts val="18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The remnant (5)</a:t>
            </a:r>
          </a:p>
          <a:p>
            <a:pPr marL="914400" lvl="1" indent="-514350">
              <a:spcBef>
                <a:spcPts val="0"/>
              </a:spcBef>
              <a:spcAft>
                <a:spcPts val="18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The darkness (6)</a:t>
            </a:r>
          </a:p>
          <a:p>
            <a:pPr marL="914400" lvl="1" indent="-514350">
              <a:spcBef>
                <a:spcPts val="0"/>
              </a:spcBef>
              <a:spcAft>
                <a:spcPts val="18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The Uniqueness (7)</a:t>
            </a:r>
          </a:p>
        </p:txBody>
      </p:sp>
      <p:sp>
        <p:nvSpPr>
          <p:cNvPr id="5" name="Rectangle 4">
            <a:extLst>
              <a:ext uri="{FF2B5EF4-FFF2-40B4-BE49-F238E27FC236}">
                <a16:creationId xmlns:a16="http://schemas.microsoft.com/office/drawing/2014/main" id="{11DA3F4E-5E20-4363-945B-0DD1994CA9C7}"/>
              </a:ext>
            </a:extLst>
          </p:cNvPr>
          <p:cNvSpPr/>
          <p:nvPr/>
        </p:nvSpPr>
        <p:spPr>
          <a:xfrm>
            <a:off x="2896779" y="243751"/>
            <a:ext cx="6398443" cy="1154162"/>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I. Jerusalem’s Deliverance </a:t>
            </a:r>
          </a:p>
          <a:p>
            <a:pPr algn="ctr"/>
            <a:r>
              <a:rPr lang="en-US" sz="28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(Zechariah 14:1-7)</a:t>
            </a:r>
          </a:p>
        </p:txBody>
      </p:sp>
      <p:pic>
        <p:nvPicPr>
          <p:cNvPr id="2" name="Picture 1">
            <a:extLst>
              <a:ext uri="{FF2B5EF4-FFF2-40B4-BE49-F238E27FC236}">
                <a16:creationId xmlns:a16="http://schemas.microsoft.com/office/drawing/2014/main" id="{C2C6E0D0-0989-75DE-2029-2ADC307AB8E1}"/>
              </a:ext>
            </a:extLst>
          </p:cNvPr>
          <p:cNvPicPr>
            <a:picLocks noChangeAspect="1"/>
          </p:cNvPicPr>
          <p:nvPr/>
        </p:nvPicPr>
        <p:blipFill>
          <a:blip r:embed="rId3"/>
          <a:stretch>
            <a:fillRect/>
          </a:stretch>
        </p:blipFill>
        <p:spPr>
          <a:xfrm>
            <a:off x="8617944" y="2286000"/>
            <a:ext cx="2964453" cy="2286000"/>
          </a:xfrm>
          <a:prstGeom prst="rect">
            <a:avLst/>
          </a:prstGeom>
        </p:spPr>
      </p:pic>
    </p:spTree>
    <p:extLst>
      <p:ext uri="{BB962C8B-B14F-4D97-AF65-F5344CB8AC3E}">
        <p14:creationId xmlns:p14="http://schemas.microsoft.com/office/powerpoint/2010/main" val="15884404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F4FBC6-CC59-4B23-89A4-DAC0994A18CF}"/>
              </a:ext>
            </a:extLst>
          </p:cNvPr>
          <p:cNvPicPr>
            <a:picLocks noChangeAspect="1"/>
          </p:cNvPicPr>
          <p:nvPr/>
        </p:nvPicPr>
        <p:blipFill>
          <a:blip r:embed="rId2"/>
          <a:stretch>
            <a:fillRect/>
          </a:stretch>
        </p:blipFill>
        <p:spPr>
          <a:xfrm>
            <a:off x="0" y="0"/>
            <a:ext cx="12192000" cy="6857999"/>
          </a:xfrm>
          <a:prstGeom prst="rect">
            <a:avLst/>
          </a:prstGeom>
        </p:spPr>
      </p:pic>
      <p:sp>
        <p:nvSpPr>
          <p:cNvPr id="6" name="Content Placeholder 2">
            <a:extLst>
              <a:ext uri="{FF2B5EF4-FFF2-40B4-BE49-F238E27FC236}">
                <a16:creationId xmlns:a16="http://schemas.microsoft.com/office/drawing/2014/main" id="{F8694E38-2B67-4797-9186-EAD1D2274F01}"/>
              </a:ext>
            </a:extLst>
          </p:cNvPr>
          <p:cNvSpPr txBox="1">
            <a:spLocks/>
          </p:cNvSpPr>
          <p:nvPr/>
        </p:nvSpPr>
        <p:spPr>
          <a:xfrm>
            <a:off x="609600" y="0"/>
            <a:ext cx="10972800" cy="4038600"/>
          </a:xfrm>
          <a:prstGeom prst="rect">
            <a:avLst/>
          </a:prstGeom>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a:spcBef>
                <a:spcPct val="0"/>
              </a:spcBef>
              <a:spcAft>
                <a:spcPts val="1200"/>
              </a:spcAft>
              <a:buNone/>
              <a:defRPr/>
            </a:pPr>
            <a:r>
              <a:rPr lang="en-US" altLang="en-US" sz="4000" dirty="0">
                <a:solidFill>
                  <a:schemeClr val="tx2"/>
                </a:solidFill>
                <a:ea typeface="+mj-ea"/>
                <a:cs typeface="Calibri" panose="020F0502020204030204" pitchFamily="34" charset="0"/>
              </a:rPr>
              <a:t>Zechariah 14:2-3</a:t>
            </a:r>
            <a:endParaRPr lang="en-US" sz="4000" dirty="0">
              <a:solidFill>
                <a:schemeClr val="tx2"/>
              </a:solidFill>
              <a:ea typeface="+mj-ea"/>
              <a:cs typeface="Calibri" panose="020F0502020204030204" pitchFamily="34" charset="0"/>
            </a:endParaRPr>
          </a:p>
          <a:p>
            <a:pPr marL="0" indent="0" algn="just">
              <a:spcBef>
                <a:spcPts val="0"/>
              </a:spcBef>
              <a:buFont typeface="Wingdings" panose="05000000000000000000" pitchFamily="2" charset="2"/>
              <a:buNone/>
              <a:defRPr/>
            </a:pPr>
            <a:r>
              <a:rPr lang="en-US" sz="3300" kern="0" dirty="0">
                <a:effectLst>
                  <a:outerShdw blurRad="38100" dist="38100" dir="2700000" algn="tl">
                    <a:srgbClr val="000000">
                      <a:alpha val="43137"/>
                    </a:srgbClr>
                  </a:outerShdw>
                </a:effectLst>
                <a:cs typeface="Calibri" panose="020F0502020204030204" pitchFamily="34" charset="0"/>
              </a:rPr>
              <a:t>“</a:t>
            </a:r>
            <a:r>
              <a:rPr lang="en-US" sz="3300" baseline="30000" dirty="0">
                <a:effectLst>
                  <a:outerShdw blurRad="38100" dist="38100" dir="2700000" algn="tl">
                    <a:srgbClr val="000000">
                      <a:alpha val="43137"/>
                    </a:srgbClr>
                  </a:outerShdw>
                </a:effectLst>
                <a:cs typeface="Calibri" panose="020F0502020204030204" pitchFamily="34" charset="0"/>
              </a:rPr>
              <a:t>2 </a:t>
            </a:r>
            <a:r>
              <a:rPr lang="en-US" sz="3300" kern="0" dirty="0">
                <a:effectLst>
                  <a:outerShdw blurRad="38100" dist="38100" dir="2700000" algn="tl">
                    <a:srgbClr val="000000">
                      <a:alpha val="43137"/>
                    </a:srgbClr>
                  </a:outerShdw>
                </a:effectLst>
                <a:cs typeface="Calibri" panose="020F0502020204030204" pitchFamily="34" charset="0"/>
              </a:rPr>
              <a:t>For I will gather </a:t>
            </a:r>
            <a:r>
              <a:rPr lang="en-US" sz="3300" b="1" u="sng" kern="0" dirty="0">
                <a:solidFill>
                  <a:srgbClr val="FFFFCC"/>
                </a:solidFill>
                <a:effectLst>
                  <a:outerShdw blurRad="38100" dist="38100" dir="2700000" algn="tl">
                    <a:srgbClr val="000000">
                      <a:alpha val="43137"/>
                    </a:srgbClr>
                  </a:outerShdw>
                </a:effectLst>
                <a:cs typeface="Calibri" panose="020F0502020204030204" pitchFamily="34" charset="0"/>
              </a:rPr>
              <a:t>all the nations against Jerusalem</a:t>
            </a:r>
            <a:r>
              <a:rPr lang="en-US" sz="3300" b="1" kern="0" dirty="0">
                <a:solidFill>
                  <a:srgbClr val="FFFFCC"/>
                </a:solidFill>
                <a:effectLst>
                  <a:outerShdw blurRad="38100" dist="38100" dir="2700000" algn="tl">
                    <a:srgbClr val="000000">
                      <a:alpha val="43137"/>
                    </a:srgbClr>
                  </a:outerShdw>
                </a:effectLst>
                <a:cs typeface="Calibri" panose="020F0502020204030204" pitchFamily="34" charset="0"/>
              </a:rPr>
              <a:t> </a:t>
            </a:r>
            <a:r>
              <a:rPr lang="en-US" sz="3300" kern="0" dirty="0">
                <a:effectLst>
                  <a:outerShdw blurRad="38100" dist="38100" dir="2700000" algn="tl">
                    <a:srgbClr val="000000">
                      <a:alpha val="43137"/>
                    </a:srgbClr>
                  </a:outerShdw>
                </a:effectLst>
                <a:cs typeface="Calibri" panose="020F0502020204030204" pitchFamily="34" charset="0"/>
              </a:rPr>
              <a:t>to battle, and the city will be captured, the houses plundered, the women ravished and half of the city exiled, but the rest of the people will not be cut off from the city.</a:t>
            </a:r>
            <a:r>
              <a:rPr lang="en-US" sz="3300" b="1" i="0" baseline="30000" dirty="0">
                <a:solidFill>
                  <a:srgbClr val="000000"/>
                </a:solidFill>
                <a:effectLst/>
                <a:cs typeface="Calibri" panose="020F0502020204030204" pitchFamily="34" charset="0"/>
              </a:rPr>
              <a:t> </a:t>
            </a:r>
            <a:r>
              <a:rPr lang="en-US" sz="3300" baseline="30000" dirty="0">
                <a:effectLst>
                  <a:outerShdw blurRad="38100" dist="38100" dir="2700000" algn="tl">
                    <a:srgbClr val="000000">
                      <a:alpha val="43137"/>
                    </a:srgbClr>
                  </a:outerShdw>
                </a:effectLst>
                <a:cs typeface="Calibri" panose="020F0502020204030204" pitchFamily="34" charset="0"/>
              </a:rPr>
              <a:t>3 </a:t>
            </a:r>
            <a:r>
              <a:rPr lang="en-US" sz="3300" kern="0" dirty="0">
                <a:effectLst>
                  <a:outerShdw blurRad="38100" dist="38100" dir="2700000" algn="tl">
                    <a:srgbClr val="000000">
                      <a:alpha val="43137"/>
                    </a:srgbClr>
                  </a:outerShdw>
                </a:effectLst>
                <a:cs typeface="Calibri" panose="020F0502020204030204" pitchFamily="34" charset="0"/>
              </a:rPr>
              <a:t>Then the Lord will go forth and fight against those nations, as when He fights on a day of battle.”</a:t>
            </a:r>
          </a:p>
        </p:txBody>
      </p:sp>
      <p:pic>
        <p:nvPicPr>
          <p:cNvPr id="7" name="Picture 6" descr="C:\Documents and Settings\Owner\Application Data\Microsoft\Media Catalog\clip0063.BMP">
            <a:extLst>
              <a:ext uri="{FF2B5EF4-FFF2-40B4-BE49-F238E27FC236}">
                <a16:creationId xmlns:a16="http://schemas.microsoft.com/office/drawing/2014/main" id="{1990A99D-265B-485D-8828-52C63216314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68988" y="3428999"/>
            <a:ext cx="1854025" cy="170688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8638200"/>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791D0EF-F0E8-4111-B86B-63A4631473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3" name="Content Placeholder 2"/>
          <p:cNvSpPr>
            <a:spLocks noGrp="1"/>
          </p:cNvSpPr>
          <p:nvPr>
            <p:ph idx="1"/>
          </p:nvPr>
        </p:nvSpPr>
        <p:spPr>
          <a:xfrm>
            <a:off x="609600" y="0"/>
            <a:ext cx="10972799" cy="3086100"/>
          </a:xfrm>
        </p:spPr>
        <p:txBody>
          <a:bodyPr/>
          <a:lstStyle/>
          <a:p>
            <a:pPr algn="ctr">
              <a:spcBef>
                <a:spcPts val="0"/>
              </a:spcBef>
              <a:spcAft>
                <a:spcPts val="1200"/>
              </a:spcAft>
              <a:buNone/>
              <a:defRPr/>
            </a:pPr>
            <a:r>
              <a:rPr lang="en-US" altLang="en-US" sz="4000" kern="1200" dirty="0">
                <a:solidFill>
                  <a:schemeClr val="tx2"/>
                </a:solidFill>
                <a:ea typeface="+mj-ea"/>
                <a:cs typeface="Calibri" panose="020F0502020204030204" pitchFamily="34" charset="0"/>
              </a:rPr>
              <a:t>Zechariah 12:3</a:t>
            </a:r>
            <a:endParaRPr lang="en-US" sz="4000" kern="1200" dirty="0">
              <a:solidFill>
                <a:schemeClr val="tx2"/>
              </a:solidFill>
              <a:ea typeface="+mj-ea"/>
              <a:cs typeface="Calibri" panose="020F0502020204030204" pitchFamily="34" charset="0"/>
            </a:endParaRPr>
          </a:p>
          <a:p>
            <a:pPr marL="0" indent="0" algn="just">
              <a:spcBef>
                <a:spcPts val="0"/>
              </a:spcBef>
              <a:buNone/>
              <a:defRPr/>
            </a:pPr>
            <a:r>
              <a:rPr lang="en-US" sz="3600" dirty="0">
                <a:effectLst>
                  <a:outerShdw blurRad="38100" dist="38100" dir="2700000" algn="tl">
                    <a:srgbClr val="000000">
                      <a:alpha val="43137"/>
                    </a:srgbClr>
                  </a:outerShdw>
                </a:effectLst>
              </a:rPr>
              <a:t>“It will come about in that day that I will make </a:t>
            </a:r>
            <a:r>
              <a:rPr lang="en-US" sz="3600" b="1" u="sng" dirty="0">
                <a:solidFill>
                  <a:srgbClr val="FFFFCC"/>
                </a:solidFill>
                <a:effectLst>
                  <a:outerShdw blurRad="38100" dist="38100" dir="2700000" algn="tl">
                    <a:srgbClr val="000000">
                      <a:alpha val="43137"/>
                    </a:srgbClr>
                  </a:outerShdw>
                </a:effectLst>
              </a:rPr>
              <a:t>Jerusalem</a:t>
            </a:r>
            <a:r>
              <a:rPr lang="en-US" sz="3600" dirty="0">
                <a:effectLst>
                  <a:outerShdw blurRad="38100" dist="38100" dir="2700000" algn="tl">
                    <a:srgbClr val="000000">
                      <a:alpha val="43137"/>
                    </a:srgbClr>
                  </a:outerShdw>
                </a:effectLst>
              </a:rPr>
              <a:t> a heavy stone for all the peoples; all who lift it will be severely injured. And </a:t>
            </a:r>
            <a:r>
              <a:rPr lang="en-US" sz="3600" b="1" u="sng" dirty="0">
                <a:solidFill>
                  <a:srgbClr val="FFFFCC"/>
                </a:solidFill>
                <a:effectLst>
                  <a:outerShdw blurRad="38100" dist="38100" dir="2700000" algn="tl">
                    <a:srgbClr val="000000">
                      <a:alpha val="43137"/>
                    </a:srgbClr>
                  </a:outerShdw>
                </a:effectLst>
              </a:rPr>
              <a:t>all the nations of the earth will be gathered against it</a:t>
            </a:r>
            <a:r>
              <a:rPr lang="en-US" sz="3600" dirty="0">
                <a:effectLst>
                  <a:outerShdw blurRad="38100" dist="38100" dir="2700000" algn="tl">
                    <a:srgbClr val="000000">
                      <a:alpha val="43137"/>
                    </a:srgbClr>
                  </a:outerShdw>
                </a:effectLst>
              </a:rPr>
              <a:t>.”</a:t>
            </a:r>
          </a:p>
        </p:txBody>
      </p:sp>
      <p:pic>
        <p:nvPicPr>
          <p:cNvPr id="7" name="Picture 6">
            <a:extLst>
              <a:ext uri="{FF2B5EF4-FFF2-40B4-BE49-F238E27FC236}">
                <a16:creationId xmlns:a16="http://schemas.microsoft.com/office/drawing/2014/main" id="{A0BD27B9-BE21-4F7F-B459-2877405057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1377" y="2971800"/>
            <a:ext cx="5889246" cy="2133785"/>
          </a:xfrm>
          <a:prstGeom prst="rect">
            <a:avLst/>
          </a:prstGeom>
        </p:spPr>
      </p:pic>
    </p:spTree>
    <p:extLst>
      <p:ext uri="{BB962C8B-B14F-4D97-AF65-F5344CB8AC3E}">
        <p14:creationId xmlns:p14="http://schemas.microsoft.com/office/powerpoint/2010/main" val="3816514057"/>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0C8AF2-43EB-4D55-B040-53D9DB31DD49}"/>
              </a:ext>
            </a:extLst>
          </p:cNvPr>
          <p:cNvPicPr>
            <a:picLocks noChangeAspect="1"/>
          </p:cNvPicPr>
          <p:nvPr/>
        </p:nvPicPr>
        <p:blipFill>
          <a:blip r:embed="rId3"/>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1969770"/>
          </a:xfrm>
          <a:prstGeom prst="rect">
            <a:avLst/>
          </a:prstGeom>
          <a:noFill/>
          <a:ln w="28575">
            <a:noFill/>
            <a:miter lim="800000"/>
            <a:headEnd/>
            <a:tailEnd/>
          </a:ln>
        </p:spPr>
        <p:txBody>
          <a:bodyPr wrap="square">
            <a:spAutoFit/>
          </a:bodyPr>
          <a:lstStyle/>
          <a:p>
            <a:pPr marL="342900" indent="-342900" algn="ctr" eaLnBrk="0" hangingPunct="0">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Ezekiel 5:5</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Thus says the Lord God, ‘This is Jerusalem; I have set her at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center of the nations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with lands around her.'”</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5B7314D9-403C-4BC2-A005-4F29D1AD9821}"/>
              </a:ext>
            </a:extLst>
          </p:cNvPr>
          <p:cNvPicPr>
            <a:picLocks noChangeAspect="1"/>
          </p:cNvPicPr>
          <p:nvPr/>
        </p:nvPicPr>
        <p:blipFill>
          <a:blip r:embed="rId4"/>
          <a:stretch>
            <a:fillRect/>
          </a:stretch>
        </p:blipFill>
        <p:spPr>
          <a:xfrm>
            <a:off x="4495800" y="2438400"/>
            <a:ext cx="3200400" cy="2286000"/>
          </a:xfrm>
          <a:prstGeom prst="rect">
            <a:avLst/>
          </a:prstGeom>
        </p:spPr>
      </p:pic>
    </p:spTree>
    <p:extLst>
      <p:ext uri="{BB962C8B-B14F-4D97-AF65-F5344CB8AC3E}">
        <p14:creationId xmlns:p14="http://schemas.microsoft.com/office/powerpoint/2010/main" val="5983697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A15199-FBEA-473E-BFD1-D63836756E7E}"/>
              </a:ext>
            </a:extLst>
          </p:cNvPr>
          <p:cNvPicPr>
            <a:picLocks noChangeAspect="1"/>
          </p:cNvPicPr>
          <p:nvPr/>
        </p:nvPicPr>
        <p:blipFill>
          <a:blip r:embed="rId2"/>
          <a:stretch>
            <a:fillRect/>
          </a:stretch>
        </p:blipFill>
        <p:spPr>
          <a:xfrm>
            <a:off x="0" y="0"/>
            <a:ext cx="12192000" cy="6857999"/>
          </a:xfrm>
          <a:prstGeom prst="rect">
            <a:avLst/>
          </a:prstGeom>
        </p:spPr>
      </p:pic>
      <p:sp>
        <p:nvSpPr>
          <p:cNvPr id="3" name="Content Placeholder 2"/>
          <p:cNvSpPr>
            <a:spLocks noGrp="1"/>
          </p:cNvSpPr>
          <p:nvPr>
            <p:ph idx="1"/>
          </p:nvPr>
        </p:nvSpPr>
        <p:spPr>
          <a:xfrm>
            <a:off x="609600" y="0"/>
            <a:ext cx="10972800" cy="3657600"/>
          </a:xfrm>
        </p:spPr>
        <p:txBody>
          <a:bodyPr/>
          <a:lstStyle/>
          <a:p>
            <a:pPr algn="ctr">
              <a:spcBef>
                <a:spcPts val="0"/>
              </a:spcBef>
              <a:spcAft>
                <a:spcPts val="1200"/>
              </a:spcAft>
              <a:buNone/>
              <a:defRPr/>
            </a:pPr>
            <a:r>
              <a:rPr lang="en-US" sz="4000" kern="1200" dirty="0">
                <a:solidFill>
                  <a:schemeClr val="tx2"/>
                </a:solidFill>
                <a:ea typeface="+mj-ea"/>
                <a:cs typeface="Calibri" panose="020F0502020204030204" pitchFamily="34" charset="0"/>
              </a:rPr>
              <a:t>Ezekiel</a:t>
            </a:r>
            <a:r>
              <a:rPr lang="en-US" altLang="en-US" sz="4000" kern="1200" dirty="0">
                <a:solidFill>
                  <a:schemeClr val="tx2"/>
                </a:solidFill>
                <a:ea typeface="+mj-ea"/>
                <a:cs typeface="Calibri" panose="020F0502020204030204" pitchFamily="34" charset="0"/>
              </a:rPr>
              <a:t> 38:12</a:t>
            </a:r>
            <a:endParaRPr lang="en-US" sz="4000" kern="1200" dirty="0">
              <a:solidFill>
                <a:schemeClr val="tx2"/>
              </a:solidFill>
              <a:ea typeface="+mj-ea"/>
              <a:cs typeface="Calibri" panose="020F0502020204030204" pitchFamily="34" charset="0"/>
            </a:endParaRPr>
          </a:p>
          <a:p>
            <a:pPr marL="0" indent="0" algn="just">
              <a:spcBef>
                <a:spcPts val="0"/>
              </a:spcBef>
              <a:buNone/>
              <a:defRPr/>
            </a:pPr>
            <a:r>
              <a:rPr lang="en-US" sz="3600" dirty="0">
                <a:latin typeface="Calibri" panose="020F0502020204030204" pitchFamily="34" charset="0"/>
                <a:cs typeface="Calibri" panose="020F0502020204030204" pitchFamily="34" charset="0"/>
              </a:rPr>
              <a:t>“to capture spoil and to seize plunder, to turn your hand against the waste places which are </a:t>
            </a:r>
            <a:r>
              <a:rPr lang="en-US" sz="3600" i="1" dirty="0">
                <a:latin typeface="Calibri" panose="020F0502020204030204" pitchFamily="34" charset="0"/>
                <a:cs typeface="Calibri" panose="020F0502020204030204" pitchFamily="34" charset="0"/>
              </a:rPr>
              <a:t>now</a:t>
            </a:r>
            <a:r>
              <a:rPr lang="en-US" sz="3600" dirty="0">
                <a:latin typeface="Calibri" panose="020F0502020204030204" pitchFamily="34" charset="0"/>
                <a:cs typeface="Calibri" panose="020F0502020204030204" pitchFamily="34" charset="0"/>
              </a:rPr>
              <a:t> inhabited, and against the people who are gathered from the nations, who have acquired cattle and goods, </a:t>
            </a:r>
            <a:r>
              <a:rPr lang="en-US" sz="3600" b="1" u="sng" dirty="0">
                <a:solidFill>
                  <a:srgbClr val="FFFFCC"/>
                </a:solidFill>
                <a:latin typeface="Calibri" panose="020F0502020204030204" pitchFamily="34" charset="0"/>
                <a:cs typeface="Calibri" panose="020F0502020204030204" pitchFamily="34" charset="0"/>
              </a:rPr>
              <a:t>who live at the center of the world</a:t>
            </a:r>
            <a:r>
              <a:rPr lang="en-US" sz="3600" dirty="0">
                <a:latin typeface="Calibri" panose="020F0502020204030204" pitchFamily="34" charset="0"/>
                <a:cs typeface="Calibri" panose="020F0502020204030204" pitchFamily="34" charset="0"/>
              </a:rPr>
              <a:t>.”</a:t>
            </a:r>
          </a:p>
        </p:txBody>
      </p:sp>
      <p:pic>
        <p:nvPicPr>
          <p:cNvPr id="5" name="Picture 4">
            <a:extLst>
              <a:ext uri="{FF2B5EF4-FFF2-40B4-BE49-F238E27FC236}">
                <a16:creationId xmlns:a16="http://schemas.microsoft.com/office/drawing/2014/main" id="{072318F2-387D-458B-9961-9290A2E36151}"/>
              </a:ext>
            </a:extLst>
          </p:cNvPr>
          <p:cNvPicPr>
            <a:picLocks noChangeAspect="1"/>
          </p:cNvPicPr>
          <p:nvPr/>
        </p:nvPicPr>
        <p:blipFill>
          <a:blip r:embed="rId3"/>
          <a:stretch>
            <a:fillRect/>
          </a:stretch>
        </p:blipFill>
        <p:spPr>
          <a:xfrm>
            <a:off x="5135880" y="3505200"/>
            <a:ext cx="1920240" cy="1371600"/>
          </a:xfrm>
          <a:prstGeom prst="rect">
            <a:avLst/>
          </a:prstGeom>
        </p:spPr>
      </p:pic>
    </p:spTree>
    <p:extLst>
      <p:ext uri="{BB962C8B-B14F-4D97-AF65-F5344CB8AC3E}">
        <p14:creationId xmlns:p14="http://schemas.microsoft.com/office/powerpoint/2010/main" val="1032315751"/>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609600" y="1600200"/>
            <a:ext cx="10972800" cy="5001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ts val="0"/>
              </a:spcBef>
              <a:spcAft>
                <a:spcPts val="0"/>
              </a:spcAft>
              <a:buNone/>
            </a:pPr>
            <a:r>
              <a:rPr lang="en-US" altLang="en-US" sz="2900" dirty="0">
                <a:effectLst>
                  <a:outerShdw blurRad="38100" dist="38100" dir="2700000" algn="tl">
                    <a:srgbClr val="000000">
                      <a:alpha val="43137"/>
                    </a:srgbClr>
                  </a:outerShdw>
                </a:effectLst>
                <a:cs typeface="Calibri" panose="020F0502020204030204" pitchFamily="34" charset="0"/>
              </a:rPr>
              <a:t>“</a:t>
            </a:r>
            <a:r>
              <a:rPr lang="en-US" sz="2900" dirty="0">
                <a:effectLst>
                  <a:outerShdw blurRad="38100" dist="38100" dir="2700000" algn="tl">
                    <a:srgbClr val="000000">
                      <a:alpha val="43137"/>
                    </a:srgbClr>
                  </a:outerShdw>
                </a:effectLst>
                <a:cs typeface="Calibri" panose="020F0502020204030204" pitchFamily="34" charset="0"/>
              </a:rPr>
              <a:t>An interesting phrase is employed to define the place where God’s people will be dwelling. It is called the middle (literally, the navel) of the earth as explained in 5:5. </a:t>
            </a:r>
            <a:r>
              <a:rPr lang="en-US" sz="2900" b="1" u="sng" dirty="0">
                <a:solidFill>
                  <a:srgbClr val="FFFFCC"/>
                </a:solidFill>
                <a:effectLst>
                  <a:outerShdw blurRad="38100" dist="38100" dir="2700000" algn="tl">
                    <a:srgbClr val="000000">
                      <a:alpha val="43137"/>
                    </a:srgbClr>
                  </a:outerShdw>
                </a:effectLst>
                <a:cs typeface="Calibri" panose="020F0502020204030204" pitchFamily="34" charset="0"/>
              </a:rPr>
              <a:t>The land of Israel is in the center of the earth as far as God’s purposes for the world are concerned (cf. Deut. 32:8)</a:t>
            </a:r>
            <a:r>
              <a:rPr lang="en-US" sz="2900" dirty="0">
                <a:effectLst>
                  <a:outerShdw blurRad="38100" dist="38100" dir="2700000" algn="tl">
                    <a:srgbClr val="000000">
                      <a:alpha val="43137"/>
                    </a:srgbClr>
                  </a:outerShdw>
                </a:effectLst>
                <a:cs typeface="Calibri" panose="020F0502020204030204" pitchFamily="34" charset="0"/>
              </a:rPr>
              <a:t>. Rabbinic literature states: ‘As the navel is set in the center of the human body, so the land of Israel is the navel of the world…Situated in the center of the world, in Jerusalem in the center of the land of Israel, and the sanctuary in the center of Jerusalem, and the holy place in the center of the sanctuary, and the ark in the center of the holy place, and the foundation stone before the holy place, because from it the world was founded.’ Midrash, </a:t>
            </a:r>
            <a:r>
              <a:rPr lang="en-US" sz="2900" dirty="0" err="1">
                <a:effectLst>
                  <a:outerShdw blurRad="38100" dist="38100" dir="2700000" algn="tl">
                    <a:srgbClr val="000000">
                      <a:alpha val="43137"/>
                    </a:srgbClr>
                  </a:outerShdw>
                </a:effectLst>
                <a:cs typeface="Calibri" panose="020F0502020204030204" pitchFamily="34" charset="0"/>
              </a:rPr>
              <a:t>Tanachma</a:t>
            </a:r>
            <a:r>
              <a:rPr lang="en-US" sz="2900" dirty="0">
                <a:effectLst>
                  <a:outerShdw blurRad="38100" dist="38100" dir="2700000" algn="tl">
                    <a:srgbClr val="000000">
                      <a:alpha val="43137"/>
                    </a:srgbClr>
                  </a:outerShdw>
                </a:effectLst>
                <a:cs typeface="Calibri" panose="020F0502020204030204" pitchFamily="34" charset="0"/>
              </a:rPr>
              <a:t>, </a:t>
            </a:r>
            <a:r>
              <a:rPr lang="en-US" sz="2900" i="1" dirty="0" err="1">
                <a:effectLst>
                  <a:outerShdw blurRad="38100" dist="38100" dir="2700000" algn="tl">
                    <a:srgbClr val="000000">
                      <a:alpha val="43137"/>
                    </a:srgbClr>
                  </a:outerShdw>
                </a:effectLst>
                <a:cs typeface="Calibri" panose="020F0502020204030204" pitchFamily="34" charset="0"/>
              </a:rPr>
              <a:t>Qedoshim</a:t>
            </a:r>
            <a:r>
              <a:rPr lang="en-US" altLang="en-US" sz="2900" dirty="0">
                <a:effectLst>
                  <a:outerShdw blurRad="38100" dist="38100" dir="2700000" algn="tl">
                    <a:srgbClr val="000000">
                      <a:alpha val="43137"/>
                    </a:srgbClr>
                  </a:outerShdw>
                </a:effectLst>
                <a:cs typeface="Calibri" panose="020F0502020204030204" pitchFamily="34" charset="0"/>
              </a:rPr>
              <a:t>.”</a:t>
            </a:r>
          </a:p>
        </p:txBody>
      </p:sp>
      <p:sp>
        <p:nvSpPr>
          <p:cNvPr id="38915" name="TextBox 2"/>
          <p:cNvSpPr txBox="1">
            <a:spLocks noChangeArrowheads="1"/>
          </p:cNvSpPr>
          <p:nvPr/>
        </p:nvSpPr>
        <p:spPr bwMode="auto">
          <a:xfrm>
            <a:off x="2819400" y="228601"/>
            <a:ext cx="6553200" cy="127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a:spcBef>
                <a:spcPct val="0"/>
              </a:spcBef>
              <a:spcAft>
                <a:spcPts val="600"/>
              </a:spcAft>
              <a:buClrTx/>
              <a:buSzTx/>
              <a:buNone/>
            </a:pPr>
            <a:r>
              <a:rPr lang="en-US" altLang="en-US" sz="3600" dirty="0">
                <a:solidFill>
                  <a:schemeClr val="tx2"/>
                </a:solidFill>
                <a:effectLst>
                  <a:outerShdw blurRad="38100" dist="38100" dir="2700000" algn="tl">
                    <a:srgbClr val="000000">
                      <a:alpha val="43137"/>
                    </a:srgbClr>
                  </a:outerShdw>
                </a:effectLst>
                <a:ea typeface="+mj-ea"/>
                <a:cs typeface="Calibri" panose="020F0502020204030204" pitchFamily="34" charset="0"/>
              </a:rPr>
              <a:t>Charles L. Feinberg</a:t>
            </a:r>
          </a:p>
          <a:p>
            <a:pPr algn="ctr" eaLnBrk="1" hangingPunct="1">
              <a:spcBef>
                <a:spcPct val="0"/>
              </a:spcBef>
              <a:buClrTx/>
              <a:buSzTx/>
              <a:buFontTx/>
              <a:buNone/>
            </a:pPr>
            <a:r>
              <a:rPr lang="en-US" altLang="en-US" sz="12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The Prophecy of Ezekiel</a:t>
            </a:r>
            <a:r>
              <a:rPr lang="en-US" altLang="en-US" sz="1800" dirty="0">
                <a:effectLst>
                  <a:outerShdw blurRad="38100" dist="38100" dir="2700000" algn="tl">
                    <a:srgbClr val="000000">
                      <a:alpha val="43137"/>
                    </a:srgbClr>
                  </a:outerShdw>
                </a:effectLst>
                <a:cs typeface="Calibri" panose="020F0502020204030204" pitchFamily="34" charset="0"/>
              </a:rPr>
              <a:t>: The Glory of the Lord, Paperback ed. (Chicago: Moody, 1969; reprint, Chicago: Moody, 1984), 223.</a:t>
            </a:r>
          </a:p>
        </p:txBody>
      </p:sp>
      <p:pic>
        <p:nvPicPr>
          <p:cNvPr id="6" name="Picture 5">
            <a:extLst>
              <a:ext uri="{FF2B5EF4-FFF2-40B4-BE49-F238E27FC236}">
                <a16:creationId xmlns:a16="http://schemas.microsoft.com/office/drawing/2014/main" id="{3F5C6F37-43D9-4158-9D2B-7AEF31139DD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52400"/>
            <a:ext cx="890463" cy="1097280"/>
          </a:xfrm>
          <a:prstGeom prst="rect">
            <a:avLst/>
          </a:prstGeom>
          <a:ln>
            <a:solidFill>
              <a:schemeClr val="tx1"/>
            </a:solidFill>
          </a:ln>
        </p:spPr>
      </p:pic>
    </p:spTree>
    <p:extLst>
      <p:ext uri="{BB962C8B-B14F-4D97-AF65-F5344CB8AC3E}">
        <p14:creationId xmlns:p14="http://schemas.microsoft.com/office/powerpoint/2010/main" val="3629585081"/>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F4FBC6-CC59-4B23-89A4-DAC0994A18CF}"/>
              </a:ext>
            </a:extLst>
          </p:cNvPr>
          <p:cNvPicPr>
            <a:picLocks noChangeAspect="1"/>
          </p:cNvPicPr>
          <p:nvPr/>
        </p:nvPicPr>
        <p:blipFill>
          <a:blip r:embed="rId2"/>
          <a:stretch>
            <a:fillRect/>
          </a:stretch>
        </p:blipFill>
        <p:spPr>
          <a:xfrm>
            <a:off x="0" y="0"/>
            <a:ext cx="12192000" cy="6857999"/>
          </a:xfrm>
          <a:prstGeom prst="rect">
            <a:avLst/>
          </a:prstGeom>
        </p:spPr>
      </p:pic>
      <p:sp>
        <p:nvSpPr>
          <p:cNvPr id="6" name="Content Placeholder 2">
            <a:extLst>
              <a:ext uri="{FF2B5EF4-FFF2-40B4-BE49-F238E27FC236}">
                <a16:creationId xmlns:a16="http://schemas.microsoft.com/office/drawing/2014/main" id="{F8694E38-2B67-4797-9186-EAD1D2274F01}"/>
              </a:ext>
            </a:extLst>
          </p:cNvPr>
          <p:cNvSpPr txBox="1">
            <a:spLocks/>
          </p:cNvSpPr>
          <p:nvPr/>
        </p:nvSpPr>
        <p:spPr>
          <a:xfrm>
            <a:off x="609600" y="0"/>
            <a:ext cx="10972800" cy="4038600"/>
          </a:xfrm>
          <a:prstGeom prst="rect">
            <a:avLst/>
          </a:prstGeom>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a:spcBef>
                <a:spcPct val="0"/>
              </a:spcBef>
              <a:spcAft>
                <a:spcPts val="1200"/>
              </a:spcAft>
              <a:buNone/>
              <a:defRPr/>
            </a:pPr>
            <a:r>
              <a:rPr lang="en-US" altLang="en-US" sz="4000" dirty="0">
                <a:solidFill>
                  <a:schemeClr val="tx2"/>
                </a:solidFill>
                <a:ea typeface="+mj-ea"/>
                <a:cs typeface="Calibri" panose="020F0502020204030204" pitchFamily="34" charset="0"/>
              </a:rPr>
              <a:t>Zechariah 14:2-3</a:t>
            </a:r>
            <a:endParaRPr lang="en-US" sz="4000" dirty="0">
              <a:solidFill>
                <a:schemeClr val="tx2"/>
              </a:solidFill>
              <a:ea typeface="+mj-ea"/>
              <a:cs typeface="Calibri" panose="020F0502020204030204" pitchFamily="34" charset="0"/>
            </a:endParaRPr>
          </a:p>
          <a:p>
            <a:pPr marL="0" indent="0" algn="just">
              <a:spcBef>
                <a:spcPts val="0"/>
              </a:spcBef>
              <a:buFont typeface="Wingdings" panose="05000000000000000000" pitchFamily="2" charset="2"/>
              <a:buNone/>
              <a:defRPr/>
            </a:pPr>
            <a:r>
              <a:rPr lang="en-US" sz="3300" kern="0" dirty="0">
                <a:effectLst>
                  <a:outerShdw blurRad="38100" dist="38100" dir="2700000" algn="tl">
                    <a:srgbClr val="000000">
                      <a:alpha val="43137"/>
                    </a:srgbClr>
                  </a:outerShdw>
                </a:effectLst>
                <a:cs typeface="Calibri" panose="020F0502020204030204" pitchFamily="34" charset="0"/>
              </a:rPr>
              <a:t>“</a:t>
            </a:r>
            <a:r>
              <a:rPr lang="en-US" sz="3300" baseline="30000" dirty="0">
                <a:effectLst>
                  <a:outerShdw blurRad="38100" dist="38100" dir="2700000" algn="tl">
                    <a:srgbClr val="000000">
                      <a:alpha val="43137"/>
                    </a:srgbClr>
                  </a:outerShdw>
                </a:effectLst>
                <a:cs typeface="Calibri" panose="020F0502020204030204" pitchFamily="34" charset="0"/>
              </a:rPr>
              <a:t>2 </a:t>
            </a:r>
            <a:r>
              <a:rPr lang="en-US" sz="3300" kern="0" dirty="0">
                <a:effectLst>
                  <a:outerShdw blurRad="38100" dist="38100" dir="2700000" algn="tl">
                    <a:srgbClr val="000000">
                      <a:alpha val="43137"/>
                    </a:srgbClr>
                  </a:outerShdw>
                </a:effectLst>
                <a:cs typeface="Calibri" panose="020F0502020204030204" pitchFamily="34" charset="0"/>
              </a:rPr>
              <a:t>For I will gather all the nations against Jerusalem to battle, and the city will be </a:t>
            </a:r>
            <a:r>
              <a:rPr lang="en-US" sz="3300" b="1" u="sng" kern="0" dirty="0">
                <a:solidFill>
                  <a:srgbClr val="FFFFCC"/>
                </a:solidFill>
                <a:effectLst>
                  <a:outerShdw blurRad="38100" dist="38100" dir="2700000" algn="tl">
                    <a:srgbClr val="000000">
                      <a:alpha val="43137"/>
                    </a:srgbClr>
                  </a:outerShdw>
                </a:effectLst>
                <a:cs typeface="Calibri" panose="020F0502020204030204" pitchFamily="34" charset="0"/>
              </a:rPr>
              <a:t>captured</a:t>
            </a:r>
            <a:r>
              <a:rPr lang="en-US" sz="3300" kern="0" dirty="0">
                <a:effectLst>
                  <a:outerShdw blurRad="38100" dist="38100" dir="2700000" algn="tl">
                    <a:srgbClr val="000000">
                      <a:alpha val="43137"/>
                    </a:srgbClr>
                  </a:outerShdw>
                </a:effectLst>
                <a:cs typeface="Calibri" panose="020F0502020204030204" pitchFamily="34" charset="0"/>
              </a:rPr>
              <a:t>, the houses </a:t>
            </a:r>
            <a:r>
              <a:rPr lang="en-US" sz="3300" b="1" u="sng" kern="0" dirty="0">
                <a:solidFill>
                  <a:srgbClr val="FFFFCC"/>
                </a:solidFill>
                <a:effectLst>
                  <a:outerShdw blurRad="38100" dist="38100" dir="2700000" algn="tl">
                    <a:srgbClr val="000000">
                      <a:alpha val="43137"/>
                    </a:srgbClr>
                  </a:outerShdw>
                </a:effectLst>
                <a:cs typeface="Calibri" panose="020F0502020204030204" pitchFamily="34" charset="0"/>
              </a:rPr>
              <a:t>plundered</a:t>
            </a:r>
            <a:r>
              <a:rPr lang="en-US" sz="3300" kern="0" dirty="0">
                <a:effectLst>
                  <a:outerShdw blurRad="38100" dist="38100" dir="2700000" algn="tl">
                    <a:srgbClr val="000000">
                      <a:alpha val="43137"/>
                    </a:srgbClr>
                  </a:outerShdw>
                </a:effectLst>
                <a:cs typeface="Calibri" panose="020F0502020204030204" pitchFamily="34" charset="0"/>
              </a:rPr>
              <a:t>, the women </a:t>
            </a:r>
            <a:r>
              <a:rPr lang="en-US" sz="3300" b="1" u="sng" kern="0" dirty="0">
                <a:solidFill>
                  <a:srgbClr val="FFFFCC"/>
                </a:solidFill>
                <a:effectLst>
                  <a:outerShdw blurRad="38100" dist="38100" dir="2700000" algn="tl">
                    <a:srgbClr val="000000">
                      <a:alpha val="43137"/>
                    </a:srgbClr>
                  </a:outerShdw>
                </a:effectLst>
                <a:cs typeface="Calibri" panose="020F0502020204030204" pitchFamily="34" charset="0"/>
              </a:rPr>
              <a:t>ravished</a:t>
            </a:r>
            <a:r>
              <a:rPr lang="en-US" sz="3300" kern="0" dirty="0">
                <a:effectLst>
                  <a:outerShdw blurRad="38100" dist="38100" dir="2700000" algn="tl">
                    <a:srgbClr val="000000">
                      <a:alpha val="43137"/>
                    </a:srgbClr>
                  </a:outerShdw>
                </a:effectLst>
                <a:cs typeface="Calibri" panose="020F0502020204030204" pitchFamily="34" charset="0"/>
              </a:rPr>
              <a:t> and half of the city </a:t>
            </a:r>
            <a:r>
              <a:rPr lang="en-US" sz="3300" b="1" u="sng" kern="0" dirty="0">
                <a:solidFill>
                  <a:srgbClr val="FFFFCC"/>
                </a:solidFill>
                <a:effectLst>
                  <a:outerShdw blurRad="38100" dist="38100" dir="2700000" algn="tl">
                    <a:srgbClr val="000000">
                      <a:alpha val="43137"/>
                    </a:srgbClr>
                  </a:outerShdw>
                </a:effectLst>
                <a:cs typeface="Calibri" panose="020F0502020204030204" pitchFamily="34" charset="0"/>
              </a:rPr>
              <a:t>exiled</a:t>
            </a:r>
            <a:r>
              <a:rPr lang="en-US" sz="3300" kern="0" dirty="0">
                <a:effectLst>
                  <a:outerShdw blurRad="38100" dist="38100" dir="2700000" algn="tl">
                    <a:srgbClr val="000000">
                      <a:alpha val="43137"/>
                    </a:srgbClr>
                  </a:outerShdw>
                </a:effectLst>
                <a:cs typeface="Calibri" panose="020F0502020204030204" pitchFamily="34" charset="0"/>
              </a:rPr>
              <a:t>, but the rest of the people will not be cut off from the city.</a:t>
            </a:r>
            <a:r>
              <a:rPr lang="en-US" sz="3300" b="1" i="0" baseline="30000" dirty="0">
                <a:solidFill>
                  <a:srgbClr val="000000"/>
                </a:solidFill>
                <a:effectLst/>
                <a:cs typeface="Calibri" panose="020F0502020204030204" pitchFamily="34" charset="0"/>
              </a:rPr>
              <a:t> </a:t>
            </a:r>
            <a:r>
              <a:rPr lang="en-US" sz="3300" baseline="30000" dirty="0">
                <a:effectLst>
                  <a:outerShdw blurRad="38100" dist="38100" dir="2700000" algn="tl">
                    <a:srgbClr val="000000">
                      <a:alpha val="43137"/>
                    </a:srgbClr>
                  </a:outerShdw>
                </a:effectLst>
                <a:cs typeface="Calibri" panose="020F0502020204030204" pitchFamily="34" charset="0"/>
              </a:rPr>
              <a:t>3 </a:t>
            </a:r>
            <a:r>
              <a:rPr lang="en-US" sz="3300" kern="0" dirty="0">
                <a:effectLst>
                  <a:outerShdw blurRad="38100" dist="38100" dir="2700000" algn="tl">
                    <a:srgbClr val="000000">
                      <a:alpha val="43137"/>
                    </a:srgbClr>
                  </a:outerShdw>
                </a:effectLst>
                <a:cs typeface="Calibri" panose="020F0502020204030204" pitchFamily="34" charset="0"/>
              </a:rPr>
              <a:t>Then the Lord will go forth and fight against those nations, as when He fights on a day of battle.”</a:t>
            </a:r>
          </a:p>
        </p:txBody>
      </p:sp>
      <p:pic>
        <p:nvPicPr>
          <p:cNvPr id="7" name="Picture 6" descr="C:\Documents and Settings\Owner\Application Data\Microsoft\Media Catalog\clip0063.BMP">
            <a:extLst>
              <a:ext uri="{FF2B5EF4-FFF2-40B4-BE49-F238E27FC236}">
                <a16:creationId xmlns:a16="http://schemas.microsoft.com/office/drawing/2014/main" id="{1990A99D-265B-485D-8828-52C63216314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68988" y="3428999"/>
            <a:ext cx="1854025" cy="170688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3380016"/>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F4FBC6-CC59-4B23-89A4-DAC0994A18CF}"/>
              </a:ext>
            </a:extLst>
          </p:cNvPr>
          <p:cNvPicPr>
            <a:picLocks noChangeAspect="1"/>
          </p:cNvPicPr>
          <p:nvPr/>
        </p:nvPicPr>
        <p:blipFill>
          <a:blip r:embed="rId2"/>
          <a:stretch>
            <a:fillRect/>
          </a:stretch>
        </p:blipFill>
        <p:spPr>
          <a:xfrm>
            <a:off x="0" y="0"/>
            <a:ext cx="12192000" cy="6857999"/>
          </a:xfrm>
          <a:prstGeom prst="rect">
            <a:avLst/>
          </a:prstGeom>
        </p:spPr>
      </p:pic>
      <p:sp>
        <p:nvSpPr>
          <p:cNvPr id="6" name="Content Placeholder 2">
            <a:extLst>
              <a:ext uri="{FF2B5EF4-FFF2-40B4-BE49-F238E27FC236}">
                <a16:creationId xmlns:a16="http://schemas.microsoft.com/office/drawing/2014/main" id="{F8694E38-2B67-4797-9186-EAD1D2274F01}"/>
              </a:ext>
            </a:extLst>
          </p:cNvPr>
          <p:cNvSpPr txBox="1">
            <a:spLocks/>
          </p:cNvSpPr>
          <p:nvPr/>
        </p:nvSpPr>
        <p:spPr>
          <a:xfrm>
            <a:off x="609600" y="0"/>
            <a:ext cx="10972800" cy="4038600"/>
          </a:xfrm>
          <a:prstGeom prst="rect">
            <a:avLst/>
          </a:prstGeom>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a:spcBef>
                <a:spcPct val="0"/>
              </a:spcBef>
              <a:spcAft>
                <a:spcPts val="1200"/>
              </a:spcAft>
              <a:buNone/>
              <a:defRPr/>
            </a:pPr>
            <a:r>
              <a:rPr lang="en-US" altLang="en-US" sz="4000" dirty="0">
                <a:solidFill>
                  <a:schemeClr val="tx2"/>
                </a:solidFill>
                <a:ea typeface="+mj-ea"/>
                <a:cs typeface="Calibri" panose="020F0502020204030204" pitchFamily="34" charset="0"/>
              </a:rPr>
              <a:t>Zechariah 14:2-3</a:t>
            </a:r>
            <a:endParaRPr lang="en-US" sz="4000" dirty="0">
              <a:solidFill>
                <a:schemeClr val="tx2"/>
              </a:solidFill>
              <a:ea typeface="+mj-ea"/>
              <a:cs typeface="Calibri" panose="020F0502020204030204" pitchFamily="34" charset="0"/>
            </a:endParaRPr>
          </a:p>
          <a:p>
            <a:pPr marL="0" indent="0" algn="just">
              <a:spcBef>
                <a:spcPts val="0"/>
              </a:spcBef>
              <a:buFont typeface="Wingdings" panose="05000000000000000000" pitchFamily="2" charset="2"/>
              <a:buNone/>
              <a:defRPr/>
            </a:pPr>
            <a:r>
              <a:rPr lang="en-US" sz="3300" kern="0" dirty="0">
                <a:effectLst>
                  <a:outerShdw blurRad="38100" dist="38100" dir="2700000" algn="tl">
                    <a:srgbClr val="000000">
                      <a:alpha val="43137"/>
                    </a:srgbClr>
                  </a:outerShdw>
                </a:effectLst>
                <a:cs typeface="Calibri" panose="020F0502020204030204" pitchFamily="34" charset="0"/>
              </a:rPr>
              <a:t>“</a:t>
            </a:r>
            <a:r>
              <a:rPr lang="en-US" sz="3300" baseline="30000" dirty="0">
                <a:effectLst>
                  <a:outerShdw blurRad="38100" dist="38100" dir="2700000" algn="tl">
                    <a:srgbClr val="000000">
                      <a:alpha val="43137"/>
                    </a:srgbClr>
                  </a:outerShdw>
                </a:effectLst>
                <a:cs typeface="Calibri" panose="020F0502020204030204" pitchFamily="34" charset="0"/>
              </a:rPr>
              <a:t>2 </a:t>
            </a:r>
            <a:r>
              <a:rPr lang="en-US" sz="3300" kern="0" dirty="0">
                <a:effectLst>
                  <a:outerShdw blurRad="38100" dist="38100" dir="2700000" algn="tl">
                    <a:srgbClr val="000000">
                      <a:alpha val="43137"/>
                    </a:srgbClr>
                  </a:outerShdw>
                </a:effectLst>
                <a:cs typeface="Calibri" panose="020F0502020204030204" pitchFamily="34" charset="0"/>
              </a:rPr>
              <a:t>For I will gather all the nations against Jerusalem to battle, and the city will be captured, the houses plundered, the women ravished and half of the city exiled, </a:t>
            </a:r>
            <a:r>
              <a:rPr lang="en-US" sz="3300" b="1" u="sng" kern="0" dirty="0">
                <a:solidFill>
                  <a:srgbClr val="FFFFCC"/>
                </a:solidFill>
                <a:effectLst>
                  <a:outerShdw blurRad="38100" dist="38100" dir="2700000" algn="tl">
                    <a:srgbClr val="000000">
                      <a:alpha val="43137"/>
                    </a:srgbClr>
                  </a:outerShdw>
                </a:effectLst>
                <a:cs typeface="Calibri" panose="020F0502020204030204" pitchFamily="34" charset="0"/>
              </a:rPr>
              <a:t>but the rest of the people will not be cut off from the city</a:t>
            </a:r>
            <a:r>
              <a:rPr lang="en-US" sz="3300" kern="0" dirty="0">
                <a:effectLst>
                  <a:outerShdw blurRad="38100" dist="38100" dir="2700000" algn="tl">
                    <a:srgbClr val="000000">
                      <a:alpha val="43137"/>
                    </a:srgbClr>
                  </a:outerShdw>
                </a:effectLst>
                <a:cs typeface="Calibri" panose="020F0502020204030204" pitchFamily="34" charset="0"/>
              </a:rPr>
              <a:t>.</a:t>
            </a:r>
            <a:r>
              <a:rPr lang="en-US" sz="3300" b="1" i="0" baseline="30000" dirty="0">
                <a:solidFill>
                  <a:srgbClr val="000000"/>
                </a:solidFill>
                <a:effectLst/>
                <a:cs typeface="Calibri" panose="020F0502020204030204" pitchFamily="34" charset="0"/>
              </a:rPr>
              <a:t> </a:t>
            </a:r>
            <a:r>
              <a:rPr lang="en-US" sz="3300" baseline="30000" dirty="0">
                <a:effectLst>
                  <a:outerShdw blurRad="38100" dist="38100" dir="2700000" algn="tl">
                    <a:srgbClr val="000000">
                      <a:alpha val="43137"/>
                    </a:srgbClr>
                  </a:outerShdw>
                </a:effectLst>
                <a:cs typeface="Calibri" panose="020F0502020204030204" pitchFamily="34" charset="0"/>
              </a:rPr>
              <a:t>3 </a:t>
            </a:r>
            <a:r>
              <a:rPr lang="en-US" sz="3300" kern="0" dirty="0">
                <a:effectLst>
                  <a:outerShdw blurRad="38100" dist="38100" dir="2700000" algn="tl">
                    <a:srgbClr val="000000">
                      <a:alpha val="43137"/>
                    </a:srgbClr>
                  </a:outerShdw>
                </a:effectLst>
                <a:cs typeface="Calibri" panose="020F0502020204030204" pitchFamily="34" charset="0"/>
              </a:rPr>
              <a:t>Then the Lord will go forth and fight against those nations, as when He fights on a day of battle.”</a:t>
            </a:r>
          </a:p>
        </p:txBody>
      </p:sp>
      <p:pic>
        <p:nvPicPr>
          <p:cNvPr id="7" name="Picture 6" descr="C:\Documents and Settings\Owner\Application Data\Microsoft\Media Catalog\clip0063.BMP">
            <a:extLst>
              <a:ext uri="{FF2B5EF4-FFF2-40B4-BE49-F238E27FC236}">
                <a16:creationId xmlns:a16="http://schemas.microsoft.com/office/drawing/2014/main" id="{1990A99D-265B-485D-8828-52C63216314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68988" y="3428999"/>
            <a:ext cx="1854025" cy="170688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7867145"/>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115429C6-C115-4B73-8D0F-F35B0801F979}"/>
              </a:ext>
            </a:extLst>
          </p:cNvPr>
          <p:cNvSpPr>
            <a:spLocks noGrp="1" noChangeArrowheads="1"/>
          </p:cNvSpPr>
          <p:nvPr>
            <p:ph type="title"/>
          </p:nvPr>
        </p:nvSpPr>
        <p:spPr>
          <a:xfrm>
            <a:off x="4686300" y="228600"/>
            <a:ext cx="2819400" cy="914400"/>
          </a:xfrm>
        </p:spPr>
        <p:txBody>
          <a:bodyPr/>
          <a:lstStyle/>
          <a:p>
            <a:pPr algn="ctr"/>
            <a:r>
              <a:rPr lang="en-US" altLang="en-US" sz="3600" dirty="0">
                <a:effectLst>
                  <a:outerShdw blurRad="38100" dist="38100" dir="2700000" algn="tl">
                    <a:srgbClr val="000000">
                      <a:alpha val="43137"/>
                    </a:srgbClr>
                  </a:outerShdw>
                </a:effectLst>
              </a:rPr>
              <a:t>Purposes</a:t>
            </a:r>
          </a:p>
        </p:txBody>
      </p:sp>
      <p:sp>
        <p:nvSpPr>
          <p:cNvPr id="9219" name="Rectangle 3">
            <a:extLst>
              <a:ext uri="{FF2B5EF4-FFF2-40B4-BE49-F238E27FC236}">
                <a16:creationId xmlns:a16="http://schemas.microsoft.com/office/drawing/2014/main" id="{A363A858-DDCC-455C-A3F2-AA499D97F1FA}"/>
              </a:ext>
            </a:extLst>
          </p:cNvPr>
          <p:cNvSpPr>
            <a:spLocks noGrp="1" noChangeArrowheads="1"/>
          </p:cNvSpPr>
          <p:nvPr>
            <p:ph idx="1"/>
          </p:nvPr>
        </p:nvSpPr>
        <p:spPr>
          <a:xfrm>
            <a:off x="1371600" y="1143000"/>
            <a:ext cx="9448800" cy="3581400"/>
          </a:xfrm>
        </p:spPr>
        <p:txBody>
          <a:bodyPr/>
          <a:lstStyle/>
          <a:p>
            <a:pPr marL="457200" lvl="1" indent="-457200" algn="just" eaLnBrk="1" hangingPunct="1">
              <a:spcBef>
                <a:spcPts val="0"/>
              </a:spcBef>
              <a:spcAft>
                <a:spcPts val="2400"/>
              </a:spcAft>
              <a:buClr>
                <a:srgbClr val="FF66FF"/>
              </a:buClr>
              <a:buSzPct val="100000"/>
              <a:buFont typeface="+mj-lt"/>
              <a:buAutoNum type="alphaUcPeriod"/>
              <a:defRPr/>
            </a:pPr>
            <a:r>
              <a:rPr lang="en-US" altLang="en-US" b="1" u="sng" dirty="0">
                <a:solidFill>
                  <a:srgbClr val="FFFFCC"/>
                </a:solidFill>
                <a:effectLst>
                  <a:outerShdw blurRad="38100" dist="38100" dir="2700000" algn="tl">
                    <a:srgbClr val="000000">
                      <a:alpha val="43137"/>
                    </a:srgbClr>
                  </a:outerShdw>
                </a:effectLst>
                <a:cs typeface="Calibri" panose="020F0502020204030204" pitchFamily="34" charset="0"/>
              </a:rPr>
              <a:t>To encourage the returnees to rebuild the Temple</a:t>
            </a:r>
          </a:p>
          <a:p>
            <a:pPr marL="457200" lvl="1" indent="-457200" algn="just" eaLnBrk="1" hangingPunct="1">
              <a:spcBef>
                <a:spcPts val="0"/>
              </a:spcBef>
              <a:spcAft>
                <a:spcPts val="2400"/>
              </a:spcAft>
              <a:buClr>
                <a:srgbClr val="FF66FF"/>
              </a:buClr>
              <a:buSzPct val="100000"/>
              <a:buFont typeface="+mj-lt"/>
              <a:buAutoNum type="alphaUcPeriod"/>
              <a:defRPr/>
            </a:pPr>
            <a:r>
              <a:rPr lang="en-US" altLang="en-US" dirty="0">
                <a:effectLst>
                  <a:outerShdw blurRad="38100" dist="38100" dir="2700000" algn="tl">
                    <a:srgbClr val="000000">
                      <a:alpha val="43137"/>
                    </a:srgbClr>
                  </a:outerShdw>
                </a:effectLst>
                <a:cs typeface="Calibri" panose="020F0502020204030204" pitchFamily="34" charset="0"/>
              </a:rPr>
              <a:t>To provide eschatological hope in the challenging post-exilic world</a:t>
            </a:r>
          </a:p>
          <a:p>
            <a:pPr marL="457200" lvl="1" indent="-457200" algn="just" eaLnBrk="1" hangingPunct="1">
              <a:spcBef>
                <a:spcPts val="0"/>
              </a:spcBef>
              <a:spcAft>
                <a:spcPts val="2400"/>
              </a:spcAft>
              <a:buClr>
                <a:srgbClr val="FF66FF"/>
              </a:buClr>
              <a:buSzPct val="100000"/>
              <a:buFont typeface="+mj-lt"/>
              <a:buAutoNum type="alphaUcPeriod"/>
              <a:defRPr/>
            </a:pPr>
            <a:r>
              <a:rPr lang="en-US" altLang="en-US" dirty="0">
                <a:effectLst>
                  <a:outerShdw blurRad="38100" dist="38100" dir="2700000" algn="tl">
                    <a:srgbClr val="000000">
                      <a:alpha val="43137"/>
                    </a:srgbClr>
                  </a:outerShdw>
                </a:effectLst>
                <a:cs typeface="Calibri" panose="020F0502020204030204" pitchFamily="34" charset="0"/>
              </a:rPr>
              <a:t>To prepare the returnees for Temple worship</a:t>
            </a:r>
          </a:p>
          <a:p>
            <a:pPr marL="457200" lvl="1" indent="-457200" algn="just" eaLnBrk="1" hangingPunct="1">
              <a:spcBef>
                <a:spcPts val="0"/>
              </a:spcBef>
              <a:spcAft>
                <a:spcPts val="2400"/>
              </a:spcAft>
              <a:buClr>
                <a:srgbClr val="FF66FF"/>
              </a:buClr>
              <a:buSzPct val="100000"/>
              <a:buFont typeface="+mj-lt"/>
              <a:buAutoNum type="alphaUcPeriod"/>
              <a:defRPr/>
            </a:pPr>
            <a:r>
              <a:rPr lang="en-US" altLang="en-US" dirty="0">
                <a:effectLst>
                  <a:outerShdw blurRad="38100" dist="38100" dir="2700000" algn="tl">
                    <a:srgbClr val="000000">
                      <a:alpha val="43137"/>
                    </a:srgbClr>
                  </a:outerShdw>
                </a:effectLst>
                <a:cs typeface="Calibri" panose="020F0502020204030204" pitchFamily="34" charset="0"/>
              </a:rPr>
              <a:t>To exhort the returnees toward covenant obedience</a:t>
            </a:r>
          </a:p>
        </p:txBody>
      </p:sp>
      <p:pic>
        <p:nvPicPr>
          <p:cNvPr id="4" name="Picture 2" descr="Zechariah - davidould.net">
            <a:extLst>
              <a:ext uri="{FF2B5EF4-FFF2-40B4-BE49-F238E27FC236}">
                <a16:creationId xmlns:a16="http://schemas.microsoft.com/office/drawing/2014/main" id="{32EC8059-4171-4891-99C2-B777BA33EDA3}"/>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4908493" y="4724400"/>
            <a:ext cx="2375015" cy="1828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Content Placeholder 2"/>
          <p:cNvSpPr>
            <a:spLocks noGrp="1"/>
          </p:cNvSpPr>
          <p:nvPr>
            <p:ph idx="1"/>
          </p:nvPr>
        </p:nvSpPr>
        <p:spPr>
          <a:xfrm>
            <a:off x="609603" y="1600200"/>
            <a:ext cx="6476998" cy="2971800"/>
          </a:xfrm>
        </p:spPr>
        <p:txBody>
          <a:bodyPr/>
          <a:lstStyle/>
          <a:p>
            <a:pPr marL="914400" lvl="1" indent="-514350">
              <a:spcBef>
                <a:spcPts val="0"/>
              </a:spcBef>
              <a:spcAft>
                <a:spcPts val="18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The theme (1)</a:t>
            </a:r>
          </a:p>
          <a:p>
            <a:pPr marL="914400" lvl="1" indent="-514350">
              <a:spcBef>
                <a:spcPts val="0"/>
              </a:spcBef>
              <a:spcAft>
                <a:spcPts val="18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The crisis (2)</a:t>
            </a:r>
          </a:p>
          <a:p>
            <a:pPr marL="914400" lvl="1" indent="-514350">
              <a:spcBef>
                <a:spcPts val="0"/>
              </a:spcBef>
              <a:spcAft>
                <a:spcPts val="1800"/>
              </a:spcAft>
              <a:buSzPct val="100000"/>
              <a:buFont typeface="Wingdings" panose="05000000000000000000" pitchFamily="2" charset="2"/>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The warrior (3)</a:t>
            </a:r>
          </a:p>
          <a:p>
            <a:pPr marL="914400" lvl="1" indent="-514350">
              <a:spcBef>
                <a:spcPts val="0"/>
              </a:spcBef>
              <a:spcAft>
                <a:spcPts val="18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The return (4)</a:t>
            </a:r>
          </a:p>
          <a:p>
            <a:pPr marL="914400" lvl="1" indent="-514350">
              <a:spcBef>
                <a:spcPts val="0"/>
              </a:spcBef>
              <a:spcAft>
                <a:spcPts val="18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The remnant (5)</a:t>
            </a:r>
          </a:p>
          <a:p>
            <a:pPr marL="914400" lvl="1" indent="-514350">
              <a:spcBef>
                <a:spcPts val="0"/>
              </a:spcBef>
              <a:spcAft>
                <a:spcPts val="18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The darkness (6)</a:t>
            </a:r>
          </a:p>
          <a:p>
            <a:pPr marL="914400" lvl="1" indent="-514350">
              <a:spcBef>
                <a:spcPts val="0"/>
              </a:spcBef>
              <a:spcAft>
                <a:spcPts val="18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The Uniqueness (7)</a:t>
            </a:r>
          </a:p>
        </p:txBody>
      </p:sp>
      <p:sp>
        <p:nvSpPr>
          <p:cNvPr id="5" name="Rectangle 4">
            <a:extLst>
              <a:ext uri="{FF2B5EF4-FFF2-40B4-BE49-F238E27FC236}">
                <a16:creationId xmlns:a16="http://schemas.microsoft.com/office/drawing/2014/main" id="{11DA3F4E-5E20-4363-945B-0DD1994CA9C7}"/>
              </a:ext>
            </a:extLst>
          </p:cNvPr>
          <p:cNvSpPr/>
          <p:nvPr/>
        </p:nvSpPr>
        <p:spPr>
          <a:xfrm>
            <a:off x="2896779" y="243751"/>
            <a:ext cx="6398443" cy="1154162"/>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I. Jerusalem’s Deliverance </a:t>
            </a:r>
          </a:p>
          <a:p>
            <a:pPr algn="ctr"/>
            <a:r>
              <a:rPr lang="en-US" sz="28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(Zechariah 14:1-7)</a:t>
            </a:r>
          </a:p>
        </p:txBody>
      </p:sp>
      <p:pic>
        <p:nvPicPr>
          <p:cNvPr id="2" name="Picture 1">
            <a:extLst>
              <a:ext uri="{FF2B5EF4-FFF2-40B4-BE49-F238E27FC236}">
                <a16:creationId xmlns:a16="http://schemas.microsoft.com/office/drawing/2014/main" id="{D24F9729-951E-1E17-9754-A62F6A004053}"/>
              </a:ext>
            </a:extLst>
          </p:cNvPr>
          <p:cNvPicPr>
            <a:picLocks noChangeAspect="1"/>
          </p:cNvPicPr>
          <p:nvPr/>
        </p:nvPicPr>
        <p:blipFill>
          <a:blip r:embed="rId3"/>
          <a:stretch>
            <a:fillRect/>
          </a:stretch>
        </p:blipFill>
        <p:spPr>
          <a:xfrm>
            <a:off x="8617944" y="2286000"/>
            <a:ext cx="2964453" cy="2286000"/>
          </a:xfrm>
          <a:prstGeom prst="rect">
            <a:avLst/>
          </a:prstGeom>
        </p:spPr>
      </p:pic>
    </p:spTree>
    <p:extLst>
      <p:ext uri="{BB962C8B-B14F-4D97-AF65-F5344CB8AC3E}">
        <p14:creationId xmlns:p14="http://schemas.microsoft.com/office/powerpoint/2010/main" val="37613436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F4FBC6-CC59-4B23-89A4-DAC0994A18CF}"/>
              </a:ext>
            </a:extLst>
          </p:cNvPr>
          <p:cNvPicPr>
            <a:picLocks noChangeAspect="1"/>
          </p:cNvPicPr>
          <p:nvPr/>
        </p:nvPicPr>
        <p:blipFill>
          <a:blip r:embed="rId2"/>
          <a:stretch>
            <a:fillRect/>
          </a:stretch>
        </p:blipFill>
        <p:spPr>
          <a:xfrm>
            <a:off x="0" y="0"/>
            <a:ext cx="12192000" cy="6857999"/>
          </a:xfrm>
          <a:prstGeom prst="rect">
            <a:avLst/>
          </a:prstGeom>
        </p:spPr>
      </p:pic>
      <p:sp>
        <p:nvSpPr>
          <p:cNvPr id="6" name="Content Placeholder 2">
            <a:extLst>
              <a:ext uri="{FF2B5EF4-FFF2-40B4-BE49-F238E27FC236}">
                <a16:creationId xmlns:a16="http://schemas.microsoft.com/office/drawing/2014/main" id="{F8694E38-2B67-4797-9186-EAD1D2274F01}"/>
              </a:ext>
            </a:extLst>
          </p:cNvPr>
          <p:cNvSpPr txBox="1">
            <a:spLocks/>
          </p:cNvSpPr>
          <p:nvPr/>
        </p:nvSpPr>
        <p:spPr>
          <a:xfrm>
            <a:off x="609600" y="0"/>
            <a:ext cx="10972800" cy="4038600"/>
          </a:xfrm>
          <a:prstGeom prst="rect">
            <a:avLst/>
          </a:prstGeom>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a:spcBef>
                <a:spcPct val="0"/>
              </a:spcBef>
              <a:spcAft>
                <a:spcPts val="1200"/>
              </a:spcAft>
              <a:buNone/>
              <a:defRPr/>
            </a:pPr>
            <a:r>
              <a:rPr lang="en-US" altLang="en-US" sz="4000" dirty="0">
                <a:solidFill>
                  <a:schemeClr val="tx2"/>
                </a:solidFill>
                <a:ea typeface="+mj-ea"/>
                <a:cs typeface="Calibri" panose="020F0502020204030204" pitchFamily="34" charset="0"/>
              </a:rPr>
              <a:t>Zechariah 14:2-3</a:t>
            </a:r>
            <a:endParaRPr lang="en-US" sz="4000" dirty="0">
              <a:solidFill>
                <a:schemeClr val="tx2"/>
              </a:solidFill>
              <a:ea typeface="+mj-ea"/>
              <a:cs typeface="Calibri" panose="020F0502020204030204" pitchFamily="34" charset="0"/>
            </a:endParaRPr>
          </a:p>
          <a:p>
            <a:pPr marL="0" indent="0" algn="just">
              <a:spcBef>
                <a:spcPts val="0"/>
              </a:spcBef>
              <a:buFont typeface="Wingdings" panose="05000000000000000000" pitchFamily="2" charset="2"/>
              <a:buNone/>
              <a:defRPr/>
            </a:pPr>
            <a:r>
              <a:rPr lang="en-US" sz="3300" kern="0" dirty="0">
                <a:effectLst>
                  <a:outerShdw blurRad="38100" dist="38100" dir="2700000" algn="tl">
                    <a:srgbClr val="000000">
                      <a:alpha val="43137"/>
                    </a:srgbClr>
                  </a:outerShdw>
                </a:effectLst>
                <a:cs typeface="Calibri" panose="020F0502020204030204" pitchFamily="34" charset="0"/>
              </a:rPr>
              <a:t>“</a:t>
            </a:r>
            <a:r>
              <a:rPr lang="en-US" sz="3300" baseline="30000" dirty="0">
                <a:effectLst>
                  <a:outerShdw blurRad="38100" dist="38100" dir="2700000" algn="tl">
                    <a:srgbClr val="000000">
                      <a:alpha val="43137"/>
                    </a:srgbClr>
                  </a:outerShdw>
                </a:effectLst>
                <a:cs typeface="Calibri" panose="020F0502020204030204" pitchFamily="34" charset="0"/>
              </a:rPr>
              <a:t>2 </a:t>
            </a:r>
            <a:r>
              <a:rPr lang="en-US" sz="3300" kern="0" dirty="0">
                <a:effectLst>
                  <a:outerShdw blurRad="38100" dist="38100" dir="2700000" algn="tl">
                    <a:srgbClr val="000000">
                      <a:alpha val="43137"/>
                    </a:srgbClr>
                  </a:outerShdw>
                </a:effectLst>
                <a:cs typeface="Calibri" panose="020F0502020204030204" pitchFamily="34" charset="0"/>
              </a:rPr>
              <a:t>For I will gather all the nations against Jerusalem to battle, and the city will be captured, the houses plundered, the women ravished and half of the city exiled, but the rest of the people will not be cut off from the city.</a:t>
            </a:r>
            <a:r>
              <a:rPr lang="en-US" sz="3300" b="1" i="0" baseline="30000" dirty="0">
                <a:solidFill>
                  <a:srgbClr val="000000"/>
                </a:solidFill>
                <a:effectLst/>
                <a:cs typeface="Calibri" panose="020F0502020204030204" pitchFamily="34" charset="0"/>
              </a:rPr>
              <a:t> </a:t>
            </a:r>
            <a:r>
              <a:rPr lang="en-US" sz="3300" baseline="30000" dirty="0">
                <a:effectLst>
                  <a:outerShdw blurRad="38100" dist="38100" dir="2700000" algn="tl">
                    <a:srgbClr val="000000">
                      <a:alpha val="43137"/>
                    </a:srgbClr>
                  </a:outerShdw>
                </a:effectLst>
                <a:cs typeface="Calibri" panose="020F0502020204030204" pitchFamily="34" charset="0"/>
              </a:rPr>
              <a:t>3 </a:t>
            </a:r>
            <a:r>
              <a:rPr lang="en-US" sz="3300" b="1" u="sng" kern="0" dirty="0">
                <a:solidFill>
                  <a:srgbClr val="FFFFCC"/>
                </a:solidFill>
                <a:effectLst>
                  <a:outerShdw blurRad="38100" dist="38100" dir="2700000" algn="tl">
                    <a:srgbClr val="000000">
                      <a:alpha val="43137"/>
                    </a:srgbClr>
                  </a:outerShdw>
                </a:effectLst>
                <a:cs typeface="Calibri" panose="020F0502020204030204" pitchFamily="34" charset="0"/>
              </a:rPr>
              <a:t>Then the Lord will go forth and fight against those nations, as when He fights on a day of battle</a:t>
            </a:r>
            <a:r>
              <a:rPr lang="en-US" sz="3300" kern="0" dirty="0">
                <a:effectLst>
                  <a:outerShdw blurRad="38100" dist="38100" dir="2700000" algn="tl">
                    <a:srgbClr val="000000">
                      <a:alpha val="43137"/>
                    </a:srgbClr>
                  </a:outerShdw>
                </a:effectLst>
                <a:cs typeface="Calibri" panose="020F0502020204030204" pitchFamily="34" charset="0"/>
              </a:rPr>
              <a:t>.”</a:t>
            </a:r>
          </a:p>
        </p:txBody>
      </p:sp>
      <p:pic>
        <p:nvPicPr>
          <p:cNvPr id="7" name="Picture 6" descr="C:\Documents and Settings\Owner\Application Data\Microsoft\Media Catalog\clip0063.BMP">
            <a:extLst>
              <a:ext uri="{FF2B5EF4-FFF2-40B4-BE49-F238E27FC236}">
                <a16:creationId xmlns:a16="http://schemas.microsoft.com/office/drawing/2014/main" id="{1990A99D-265B-485D-8828-52C63216314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68988" y="3428999"/>
            <a:ext cx="1854025" cy="170688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949451"/>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Content Placeholder 2"/>
          <p:cNvSpPr>
            <a:spLocks noGrp="1"/>
          </p:cNvSpPr>
          <p:nvPr>
            <p:ph idx="1"/>
          </p:nvPr>
        </p:nvSpPr>
        <p:spPr>
          <a:xfrm>
            <a:off x="609603" y="1600200"/>
            <a:ext cx="6476998" cy="2971800"/>
          </a:xfrm>
        </p:spPr>
        <p:txBody>
          <a:bodyPr/>
          <a:lstStyle/>
          <a:p>
            <a:pPr marL="914400" lvl="1" indent="-514350">
              <a:spcBef>
                <a:spcPts val="0"/>
              </a:spcBef>
              <a:spcAft>
                <a:spcPts val="18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The theme (1)</a:t>
            </a:r>
          </a:p>
          <a:p>
            <a:pPr marL="914400" lvl="1" indent="-514350">
              <a:spcBef>
                <a:spcPts val="0"/>
              </a:spcBef>
              <a:spcAft>
                <a:spcPts val="18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The crisis (2)</a:t>
            </a:r>
          </a:p>
          <a:p>
            <a:pPr marL="914400" lvl="1" indent="-514350">
              <a:spcBef>
                <a:spcPts val="0"/>
              </a:spcBef>
              <a:spcAft>
                <a:spcPts val="18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The warrior (3)</a:t>
            </a:r>
          </a:p>
          <a:p>
            <a:pPr marL="914400" lvl="1" indent="-514350">
              <a:spcBef>
                <a:spcPts val="0"/>
              </a:spcBef>
              <a:spcAft>
                <a:spcPts val="1800"/>
              </a:spcAft>
              <a:buSzPct val="100000"/>
              <a:buFont typeface="Wingdings" panose="05000000000000000000" pitchFamily="2" charset="2"/>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The return (4)</a:t>
            </a:r>
          </a:p>
          <a:p>
            <a:pPr marL="914400" lvl="1" indent="-514350">
              <a:spcBef>
                <a:spcPts val="0"/>
              </a:spcBef>
              <a:spcAft>
                <a:spcPts val="18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The remnant (5)</a:t>
            </a:r>
          </a:p>
          <a:p>
            <a:pPr marL="914400" lvl="1" indent="-514350">
              <a:spcBef>
                <a:spcPts val="0"/>
              </a:spcBef>
              <a:spcAft>
                <a:spcPts val="18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The darkness (6)</a:t>
            </a:r>
          </a:p>
          <a:p>
            <a:pPr marL="914400" lvl="1" indent="-514350">
              <a:spcBef>
                <a:spcPts val="0"/>
              </a:spcBef>
              <a:spcAft>
                <a:spcPts val="18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The Uniqueness (7)</a:t>
            </a:r>
          </a:p>
        </p:txBody>
      </p:sp>
      <p:sp>
        <p:nvSpPr>
          <p:cNvPr id="5" name="Rectangle 4">
            <a:extLst>
              <a:ext uri="{FF2B5EF4-FFF2-40B4-BE49-F238E27FC236}">
                <a16:creationId xmlns:a16="http://schemas.microsoft.com/office/drawing/2014/main" id="{11DA3F4E-5E20-4363-945B-0DD1994CA9C7}"/>
              </a:ext>
            </a:extLst>
          </p:cNvPr>
          <p:cNvSpPr/>
          <p:nvPr/>
        </p:nvSpPr>
        <p:spPr>
          <a:xfrm>
            <a:off x="2896779" y="243751"/>
            <a:ext cx="6398443" cy="1154162"/>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I. Jerusalem’s Deliverance </a:t>
            </a:r>
          </a:p>
          <a:p>
            <a:pPr algn="ctr"/>
            <a:r>
              <a:rPr lang="en-US" sz="28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(Zechariah 14:1-7)</a:t>
            </a:r>
          </a:p>
        </p:txBody>
      </p:sp>
      <p:pic>
        <p:nvPicPr>
          <p:cNvPr id="2" name="Picture 1">
            <a:extLst>
              <a:ext uri="{FF2B5EF4-FFF2-40B4-BE49-F238E27FC236}">
                <a16:creationId xmlns:a16="http://schemas.microsoft.com/office/drawing/2014/main" id="{58AB661A-1710-96DF-04FB-21C0C61244E9}"/>
              </a:ext>
            </a:extLst>
          </p:cNvPr>
          <p:cNvPicPr>
            <a:picLocks noChangeAspect="1"/>
          </p:cNvPicPr>
          <p:nvPr/>
        </p:nvPicPr>
        <p:blipFill>
          <a:blip r:embed="rId3"/>
          <a:stretch>
            <a:fillRect/>
          </a:stretch>
        </p:blipFill>
        <p:spPr>
          <a:xfrm>
            <a:off x="8617944" y="2286000"/>
            <a:ext cx="2964453" cy="2286000"/>
          </a:xfrm>
          <a:prstGeom prst="rect">
            <a:avLst/>
          </a:prstGeom>
        </p:spPr>
      </p:pic>
    </p:spTree>
    <p:extLst>
      <p:ext uri="{BB962C8B-B14F-4D97-AF65-F5344CB8AC3E}">
        <p14:creationId xmlns:p14="http://schemas.microsoft.com/office/powerpoint/2010/main" val="33964715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39939" name="Rectangle 3"/>
          <p:cNvSpPr>
            <a:spLocks noGrp="1"/>
          </p:cNvSpPr>
          <p:nvPr>
            <p:ph type="body" sz="half" idx="2"/>
          </p:nvPr>
        </p:nvSpPr>
        <p:spPr>
          <a:xfrm>
            <a:off x="609601" y="0"/>
            <a:ext cx="10972800" cy="5105400"/>
          </a:xfrm>
        </p:spPr>
        <p:txBody>
          <a:bodyPr/>
          <a:lstStyle/>
          <a:p>
            <a:pPr marL="0" indent="0" algn="ctr">
              <a:spcBef>
                <a:spcPts val="0"/>
              </a:spcBef>
              <a:spcAft>
                <a:spcPts val="1200"/>
              </a:spcAft>
              <a:buNone/>
            </a:pPr>
            <a:r>
              <a:rPr 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1 Thessalonians 4:16-17</a:t>
            </a:r>
          </a:p>
          <a:p>
            <a:pPr marL="0" indent="0" algn="just">
              <a:spcBef>
                <a:spcPts val="0"/>
              </a:spcBef>
              <a:buNone/>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 have fallen asleep.</a:t>
            </a:r>
            <a:r>
              <a:rPr lang="en-US"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16 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Lord Himself will descend from heaven with a shout, with the voice of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archangel and with the trumpet of God, and the dead in Christ will rise first. </a:t>
            </a:r>
            <a:r>
              <a:rPr lang="en-US"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we who are alive and remain will be </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caught up</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together with them in the clouds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to meet the Lord in the air</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so we shall always be with the Lord. </a:t>
            </a:r>
            <a:r>
              <a:rPr lang="en-US"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comfort one another with these words."</a:t>
            </a:r>
          </a:p>
        </p:txBody>
      </p:sp>
    </p:spTree>
    <p:extLst>
      <p:ext uri="{BB962C8B-B14F-4D97-AF65-F5344CB8AC3E}">
        <p14:creationId xmlns:p14="http://schemas.microsoft.com/office/powerpoint/2010/main" val="6998623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AA327A3-D251-8811-C8A5-1F8D14314208}"/>
              </a:ext>
            </a:extLst>
          </p:cNvPr>
          <p:cNvSpPr>
            <a:spLocks noGrp="1" noChangeArrowheads="1"/>
          </p:cNvSpPr>
          <p:nvPr>
            <p:ph type="title"/>
          </p:nvPr>
        </p:nvSpPr>
        <p:spPr>
          <a:xfrm>
            <a:off x="1295400" y="228600"/>
            <a:ext cx="10363200" cy="1143000"/>
          </a:xfrm>
        </p:spPr>
        <p:txBody>
          <a:bodyPr/>
          <a:lstStyle/>
          <a:p>
            <a:pPr algn="ctr"/>
            <a:r>
              <a:rPr lang="en-US" altLang="en-US" sz="3600" kern="1200" dirty="0">
                <a:effectLst>
                  <a:outerShdw blurRad="38100" dist="38100" dir="2700000" algn="tl">
                    <a:srgbClr val="000000">
                      <a:alpha val="43137"/>
                    </a:srgbClr>
                  </a:outerShdw>
                </a:effectLst>
              </a:rPr>
              <a:t>Christ’s Return </a:t>
            </a:r>
            <a:br>
              <a:rPr lang="en-US" altLang="en-US" sz="3600" kern="1200" dirty="0">
                <a:effectLst>
                  <a:outerShdw blurRad="38100" dist="38100" dir="2700000" algn="tl">
                    <a:srgbClr val="000000">
                      <a:alpha val="43137"/>
                    </a:srgbClr>
                  </a:outerShdw>
                </a:effectLst>
              </a:rPr>
            </a:br>
            <a:r>
              <a:rPr lang="en-US" altLang="en-US" sz="2800" kern="1200" dirty="0">
                <a:solidFill>
                  <a:srgbClr val="FFFFCC"/>
                </a:solidFill>
                <a:effectLst>
                  <a:outerShdw blurRad="38100" dist="38100" dir="2700000" algn="tl">
                    <a:srgbClr val="000000">
                      <a:alpha val="43137"/>
                    </a:srgbClr>
                  </a:outerShdw>
                </a:effectLst>
                <a:ea typeface="+mn-ea"/>
                <a:cs typeface="Calibri" panose="020F0502020204030204" pitchFamily="34" charset="0"/>
              </a:rPr>
              <a:t>(Acts 1:11)</a:t>
            </a:r>
          </a:p>
        </p:txBody>
      </p:sp>
      <p:sp>
        <p:nvSpPr>
          <p:cNvPr id="7171" name="Rectangle 3">
            <a:extLst>
              <a:ext uri="{FF2B5EF4-FFF2-40B4-BE49-F238E27FC236}">
                <a16:creationId xmlns:a16="http://schemas.microsoft.com/office/drawing/2014/main" id="{7DF6EF6B-8B86-FF6C-DE3A-ECF5DDC032E4}"/>
              </a:ext>
            </a:extLst>
          </p:cNvPr>
          <p:cNvSpPr>
            <a:spLocks noGrp="1" noChangeArrowheads="1"/>
          </p:cNvSpPr>
          <p:nvPr>
            <p:ph type="body" idx="1"/>
          </p:nvPr>
        </p:nvSpPr>
        <p:spPr>
          <a:xfrm>
            <a:off x="1066800" y="1752600"/>
            <a:ext cx="6705600" cy="4114800"/>
          </a:xfrm>
        </p:spPr>
        <p:txBody>
          <a:bodyPr/>
          <a:lstStyle/>
          <a:p>
            <a:pPr marL="457200" indent="-457200">
              <a:spcBef>
                <a:spcPts val="0"/>
              </a:spcBef>
              <a:spcAft>
                <a:spcPts val="2400"/>
              </a:spcAft>
            </a:pPr>
            <a:r>
              <a:rPr lang="en-US" altLang="en-US" dirty="0"/>
              <a:t>Physical</a:t>
            </a:r>
          </a:p>
          <a:p>
            <a:pPr marL="457200" indent="-457200">
              <a:spcBef>
                <a:spcPts val="0"/>
              </a:spcBef>
              <a:spcAft>
                <a:spcPts val="2400"/>
              </a:spcAft>
            </a:pPr>
            <a:r>
              <a:rPr lang="en-US" altLang="en-US" dirty="0"/>
              <a:t>Visible</a:t>
            </a:r>
          </a:p>
          <a:p>
            <a:pPr marL="457200" indent="-457200">
              <a:spcBef>
                <a:spcPts val="0"/>
              </a:spcBef>
              <a:spcAft>
                <a:spcPts val="2400"/>
              </a:spcAft>
            </a:pPr>
            <a:r>
              <a:rPr lang="en-US" altLang="en-US" dirty="0"/>
              <a:t>Bodily</a:t>
            </a:r>
          </a:p>
          <a:p>
            <a:pPr marL="457200" indent="-457200">
              <a:spcBef>
                <a:spcPts val="0"/>
              </a:spcBef>
              <a:spcAft>
                <a:spcPts val="2400"/>
              </a:spcAft>
            </a:pPr>
            <a:r>
              <a:rPr lang="en-US" altLang="en-US" dirty="0"/>
              <a:t>Earthly</a:t>
            </a:r>
          </a:p>
          <a:p>
            <a:pPr marL="457200" indent="-457200">
              <a:spcBef>
                <a:spcPts val="0"/>
              </a:spcBef>
              <a:spcAft>
                <a:spcPts val="2400"/>
              </a:spcAft>
            </a:pPr>
            <a:r>
              <a:rPr lang="en-US" altLang="en-US" dirty="0"/>
              <a:t>To the Mount of Olives (Zech. 14:4)</a:t>
            </a:r>
          </a:p>
        </p:txBody>
      </p:sp>
      <p:pic>
        <p:nvPicPr>
          <p:cNvPr id="2" name="Picture 1">
            <a:extLst>
              <a:ext uri="{FF2B5EF4-FFF2-40B4-BE49-F238E27FC236}">
                <a16:creationId xmlns:a16="http://schemas.microsoft.com/office/drawing/2014/main" id="{F1FDDACA-664A-41E5-7DA2-E4AEAFDBBD09}"/>
              </a:ext>
            </a:extLst>
          </p:cNvPr>
          <p:cNvPicPr>
            <a:picLocks noChangeAspect="1"/>
          </p:cNvPicPr>
          <p:nvPr/>
        </p:nvPicPr>
        <p:blipFill>
          <a:blip r:embed="rId2"/>
          <a:stretch>
            <a:fillRect/>
          </a:stretch>
        </p:blipFill>
        <p:spPr>
          <a:xfrm>
            <a:off x="8617944" y="2286000"/>
            <a:ext cx="2964453" cy="2286000"/>
          </a:xfrm>
          <a:prstGeom prst="rect">
            <a:avLst/>
          </a:prstGeom>
        </p:spPr>
      </p:pic>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9600" y="1143000"/>
            <a:ext cx="10972800" cy="5016758"/>
          </a:xfrm>
          <a:prstGeom prst="rect">
            <a:avLst/>
          </a:prstGeom>
        </p:spPr>
        <p:txBody>
          <a:bodyPr wrap="square">
            <a:spAutoFit/>
          </a:bodyPr>
          <a:lstStyle/>
          <a:p>
            <a:pPr algn="just">
              <a:defRPr/>
            </a:pPr>
            <a:r>
              <a:rPr lang="en-US" sz="3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“Jesus’ feet will first touch the earth where they left the earth, on the Mount of Olives. The mountain will split into with a great earthquake the instant that Jesus’ foot touches it. The great crevice which results will run east and west through the center of the mountain. It will go east to the north tip of the Dead Sea and west to the Mediterranean Sea (Zechariah 14). It was reported to me that an oil company doing seismic studies of this area in quest of oil discovered a gigantic fault running east and west precisely through the center of the Mount of Olives. The fault is so severe that it could split at any time. It is awaiting ‘the foot.’”</a:t>
            </a:r>
          </a:p>
        </p:txBody>
      </p:sp>
      <p:sp>
        <p:nvSpPr>
          <p:cNvPr id="86018" name="TextBox 3"/>
          <p:cNvSpPr txBox="1">
            <a:spLocks noChangeArrowheads="1"/>
          </p:cNvSpPr>
          <p:nvPr/>
        </p:nvSpPr>
        <p:spPr bwMode="auto">
          <a:xfrm>
            <a:off x="2362200" y="6324600"/>
            <a:ext cx="7467600" cy="400110"/>
          </a:xfrm>
          <a:prstGeom prst="rect">
            <a:avLst/>
          </a:prstGeom>
          <a:noFill/>
          <a:ln w="9525">
            <a:noFill/>
            <a:miter lim="800000"/>
            <a:headEnd/>
            <a:tailEnd/>
          </a:ln>
        </p:spPr>
        <p:txBody>
          <a:bodyPr>
            <a:spAutoFit/>
          </a:bodyPr>
          <a:lstStyle/>
          <a:p>
            <a:pPr algn="ctr"/>
            <a:r>
              <a:rPr lang="en-US"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Hal Lindsey, </a:t>
            </a:r>
            <a:r>
              <a:rPr lang="en-US" sz="20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The Late Great Planet Earth</a:t>
            </a:r>
            <a:r>
              <a:rPr lang="en-US"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163.</a:t>
            </a:r>
          </a:p>
        </p:txBody>
      </p:sp>
      <p:sp>
        <p:nvSpPr>
          <p:cNvPr id="2" name="Rectangle 1"/>
          <p:cNvSpPr/>
          <p:nvPr/>
        </p:nvSpPr>
        <p:spPr>
          <a:xfrm>
            <a:off x="5163694" y="228601"/>
            <a:ext cx="1864613" cy="646331"/>
          </a:xfrm>
          <a:prstGeom prst="rect">
            <a:avLst/>
          </a:prstGeom>
        </p:spPr>
        <p:txBody>
          <a:bodyPr wrap="none">
            <a:spAutoFit/>
          </a:bodyPr>
          <a:lstStyle/>
          <a:p>
            <a:pPr>
              <a:defRPr/>
            </a:pPr>
            <a:r>
              <a:rPr lang="en-US" sz="3600" i="1"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The Foot</a:t>
            </a:r>
          </a:p>
        </p:txBody>
      </p:sp>
      <p:pic>
        <p:nvPicPr>
          <p:cNvPr id="9218" name="Picture 2"/>
          <p:cNvPicPr>
            <a:picLocks noChangeAspect="1" noChangeArrowheads="1"/>
          </p:cNvPicPr>
          <p:nvPr/>
        </p:nvPicPr>
        <p:blipFill>
          <a:blip r:embed="rId2" cstate="email">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a:ext>
            </a:extLst>
          </a:blip>
          <a:srcRect/>
          <a:stretch>
            <a:fillRect/>
          </a:stretch>
        </p:blipFill>
        <p:spPr bwMode="auto">
          <a:xfrm>
            <a:off x="609600" y="76200"/>
            <a:ext cx="714639" cy="914400"/>
          </a:xfrm>
          <a:prstGeom prst="rect">
            <a:avLst/>
          </a:prstGeom>
          <a:ln w="12700" cap="sq">
            <a:solidFill>
              <a:schemeClr val="tx1"/>
            </a:solidFill>
            <a:prstDash val="solid"/>
            <a:miter lim="800000"/>
          </a:ln>
          <a:effectLst>
            <a:outerShdw blurRad="50800" dist="38100" dir="2700000" algn="tl" rotWithShape="0">
              <a:srgbClr val="000000">
                <a:alpha val="43000"/>
              </a:srgbClr>
            </a:outerShdw>
          </a:effectLst>
        </p:spPr>
      </p:pic>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7DE4AB-533F-40AC-AA9E-4A988D0AB48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609601" y="0"/>
            <a:ext cx="10972800" cy="4267200"/>
          </a:xfrm>
        </p:spPr>
        <p:txBody>
          <a:bodyPr/>
          <a:lstStyle/>
          <a:p>
            <a:pPr algn="ctr">
              <a:spcBef>
                <a:spcPts val="0"/>
              </a:spcBef>
              <a:spcAft>
                <a:spcPts val="1200"/>
              </a:spcAft>
              <a:buNone/>
              <a:defRPr/>
            </a:pPr>
            <a:r>
              <a:rPr lang="en-US" altLang="en-US" sz="4000" kern="1200" dirty="0">
                <a:solidFill>
                  <a:schemeClr val="tx2"/>
                </a:solidFill>
                <a:ea typeface="+mj-ea"/>
                <a:cs typeface="Calibri" panose="020F0502020204030204" pitchFamily="34" charset="0"/>
              </a:rPr>
              <a:t>Ezekiel 38:18-19</a:t>
            </a:r>
            <a:endParaRPr lang="en-US" sz="4000" kern="1200" dirty="0">
              <a:solidFill>
                <a:schemeClr val="tx2"/>
              </a:solidFill>
              <a:ea typeface="+mj-ea"/>
              <a:cs typeface="Calibri" panose="020F0502020204030204" pitchFamily="34" charset="0"/>
            </a:endParaRPr>
          </a:p>
          <a:p>
            <a:pPr marL="0" indent="0" algn="just">
              <a:spcBef>
                <a:spcPts val="0"/>
              </a:spcBef>
              <a:buNone/>
              <a:defRPr/>
            </a:pPr>
            <a:r>
              <a:rPr lang="en-US" sz="3600" dirty="0">
                <a:effectLst>
                  <a:outerShdw blurRad="38100" dist="38100" dir="2700000" algn="tl">
                    <a:srgbClr val="000000">
                      <a:alpha val="43137"/>
                    </a:srgbClr>
                  </a:outerShdw>
                </a:effectLst>
              </a:rPr>
              <a:t>“</a:t>
            </a:r>
            <a:r>
              <a:rPr lang="en-US" sz="3600" baseline="30000" dirty="0">
                <a:effectLst>
                  <a:outerShdw blurRad="38100" dist="38100" dir="2700000" algn="tl">
                    <a:srgbClr val="000000">
                      <a:alpha val="43137"/>
                    </a:srgbClr>
                  </a:outerShdw>
                </a:effectLst>
              </a:rPr>
              <a:t>18 </a:t>
            </a:r>
            <a:r>
              <a:rPr lang="en-US" sz="3600" dirty="0">
                <a:effectLst>
                  <a:outerShdw blurRad="38100" dist="38100" dir="2700000" algn="tl">
                    <a:srgbClr val="000000">
                      <a:alpha val="43137"/>
                    </a:srgbClr>
                  </a:outerShdw>
                </a:effectLst>
              </a:rPr>
              <a:t>It will come about on that day, when Gog comes against the land of Israel,” declares the Lord </a:t>
            </a:r>
            <a:r>
              <a:rPr lang="en-US" sz="3600" cap="small" dirty="0">
                <a:effectLst>
                  <a:outerShdw blurRad="38100" dist="38100" dir="2700000" algn="tl">
                    <a:srgbClr val="000000">
                      <a:alpha val="43137"/>
                    </a:srgbClr>
                  </a:outerShdw>
                </a:effectLst>
              </a:rPr>
              <a:t>God</a:t>
            </a:r>
            <a:r>
              <a:rPr lang="en-US" sz="3600" dirty="0">
                <a:effectLst>
                  <a:outerShdw blurRad="38100" dist="38100" dir="2700000" algn="tl">
                    <a:srgbClr val="000000">
                      <a:alpha val="43137"/>
                    </a:srgbClr>
                  </a:outerShdw>
                </a:effectLst>
              </a:rPr>
              <a:t>, “that My fury will mount up in My anger. </a:t>
            </a:r>
            <a:r>
              <a:rPr lang="en-US" sz="3600" baseline="30000" dirty="0">
                <a:effectLst>
                  <a:outerShdw blurRad="38100" dist="38100" dir="2700000" algn="tl">
                    <a:srgbClr val="000000">
                      <a:alpha val="43137"/>
                    </a:srgbClr>
                  </a:outerShdw>
                </a:effectLst>
              </a:rPr>
              <a:t>19</a:t>
            </a:r>
            <a:r>
              <a:rPr lang="en-US" sz="3600" dirty="0">
                <a:effectLst>
                  <a:outerShdw blurRad="38100" dist="38100" dir="2700000" algn="tl">
                    <a:srgbClr val="000000">
                      <a:alpha val="43137"/>
                    </a:srgbClr>
                  </a:outerShdw>
                </a:effectLst>
              </a:rPr>
              <a:t> In My zeal and in My blazing wrath I declare </a:t>
            </a:r>
            <a:r>
              <a:rPr lang="en-US" sz="3600" i="1" dirty="0">
                <a:effectLst>
                  <a:outerShdw blurRad="38100" dist="38100" dir="2700000" algn="tl">
                    <a:srgbClr val="000000">
                      <a:alpha val="43137"/>
                    </a:srgbClr>
                  </a:outerShdw>
                </a:effectLst>
              </a:rPr>
              <a:t>that</a:t>
            </a:r>
            <a:r>
              <a:rPr lang="en-US" sz="3600" dirty="0">
                <a:effectLst>
                  <a:outerShdw blurRad="38100" dist="38100" dir="2700000" algn="tl">
                    <a:srgbClr val="000000">
                      <a:alpha val="43137"/>
                    </a:srgbClr>
                  </a:outerShdw>
                </a:effectLst>
              </a:rPr>
              <a:t> on that day there will surely be </a:t>
            </a:r>
            <a:r>
              <a:rPr lang="en-US" sz="3600" b="1" u="sng" dirty="0">
                <a:solidFill>
                  <a:srgbClr val="FFFFCC"/>
                </a:solidFill>
                <a:effectLst>
                  <a:outerShdw blurRad="38100" dist="38100" dir="2700000" algn="tl">
                    <a:srgbClr val="000000">
                      <a:alpha val="43137"/>
                    </a:srgbClr>
                  </a:outerShdw>
                </a:effectLst>
              </a:rPr>
              <a:t>a great earthquake in the land of Israel</a:t>
            </a:r>
            <a:r>
              <a:rPr lang="en-US" sz="3600" dirty="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208794484"/>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
          <p:cNvSpPr>
            <a:spLocks noChangeArrowheads="1"/>
          </p:cNvSpPr>
          <p:nvPr/>
        </p:nvSpPr>
        <p:spPr bwMode="auto">
          <a:xfrm>
            <a:off x="609600" y="1384042"/>
            <a:ext cx="10972800"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ts val="0"/>
              </a:spcBef>
              <a:buNone/>
            </a:pPr>
            <a:r>
              <a:rPr lang="en-US" altLang="en-US" dirty="0"/>
              <a:t>“</a:t>
            </a:r>
            <a:r>
              <a:rPr lang="en-US" dirty="0"/>
              <a:t>Scientists say thousands could die because Israel, which sits on a major fault line, has ignored warnings to strengthen homes and schools</a:t>
            </a:r>
            <a:r>
              <a:rPr lang="en-US" b="1" dirty="0"/>
              <a:t>. </a:t>
            </a:r>
            <a:r>
              <a:rPr lang="en-US" dirty="0"/>
              <a:t>After a series of minor tremors rattled northern Israel over the last two weeks, experts warned that the country is negligently unprepared for a major earthquake that would likely kill thousands of people, including many children. ‘The threat of an earthquake, is in my eyes, the greatest threat facing the state of Israel,’ geologist Ariel </a:t>
            </a:r>
            <a:r>
              <a:rPr lang="en-US" dirty="0" err="1"/>
              <a:t>Heimann</a:t>
            </a:r>
            <a:r>
              <a:rPr lang="en-US" dirty="0"/>
              <a:t> told </a:t>
            </a:r>
            <a:r>
              <a:rPr lang="en-US" dirty="0" err="1"/>
              <a:t>Hadashot</a:t>
            </a:r>
            <a:r>
              <a:rPr lang="en-US" dirty="0"/>
              <a:t> news on Friday. ‘It is definitely a greater threat than the </a:t>
            </a:r>
            <a:r>
              <a:rPr lang="en-US" dirty="0" err="1"/>
              <a:t>Qassam</a:t>
            </a:r>
            <a:r>
              <a:rPr lang="en-US" dirty="0"/>
              <a:t> [rockets] fired from Gaza, and it is a far greater danger than the Iranian . . .</a:t>
            </a:r>
          </a:p>
        </p:txBody>
      </p:sp>
      <p:sp>
        <p:nvSpPr>
          <p:cNvPr id="78851" name="TextBox 2"/>
          <p:cNvSpPr txBox="1">
            <a:spLocks noChangeArrowheads="1"/>
          </p:cNvSpPr>
          <p:nvPr/>
        </p:nvSpPr>
        <p:spPr bwMode="auto">
          <a:xfrm>
            <a:off x="2114550" y="95071"/>
            <a:ext cx="79629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600"/>
              </a:spcAft>
              <a:buClrTx/>
              <a:buSzTx/>
              <a:buNone/>
            </a:pPr>
            <a:r>
              <a:rPr lang="en-US" sz="3600" dirty="0">
                <a:solidFill>
                  <a:schemeClr val="tx2"/>
                </a:solidFill>
                <a:effectLst>
                  <a:outerShdw blurRad="38100" dist="38100" dir="2700000" algn="tl">
                    <a:srgbClr val="000000">
                      <a:alpha val="43137"/>
                    </a:srgbClr>
                  </a:outerShdw>
                </a:effectLst>
                <a:ea typeface="+mj-ea"/>
                <a:cs typeface="+mj-cs"/>
              </a:rPr>
              <a:t>After tremors, experts warn a huge quake is the greatest threat facing Israel</a:t>
            </a:r>
            <a:endParaRPr lang="en-US" altLang="en-US" sz="3600" dirty="0">
              <a:solidFill>
                <a:schemeClr val="tx2"/>
              </a:solidFill>
              <a:effectLst>
                <a:outerShdw blurRad="38100" dist="38100" dir="2700000" algn="tl">
                  <a:srgbClr val="000000">
                    <a:alpha val="43137"/>
                  </a:srgbClr>
                </a:outerShdw>
              </a:effectLst>
              <a:ea typeface="+mj-ea"/>
              <a:cs typeface="+mj-cs"/>
            </a:endParaRPr>
          </a:p>
        </p:txBody>
      </p:sp>
    </p:spTree>
    <p:extLst>
      <p:ext uri="{BB962C8B-B14F-4D97-AF65-F5344CB8AC3E}">
        <p14:creationId xmlns:p14="http://schemas.microsoft.com/office/powerpoint/2010/main" val="2310199603"/>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
          <p:cNvSpPr>
            <a:spLocks noChangeArrowheads="1"/>
          </p:cNvSpPr>
          <p:nvPr/>
        </p:nvSpPr>
        <p:spPr bwMode="auto">
          <a:xfrm>
            <a:off x="606537" y="1378327"/>
            <a:ext cx="10975863"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buNone/>
            </a:pPr>
            <a:r>
              <a:rPr lang="en-US" dirty="0"/>
              <a:t>… threat.’ Israel sits on the Syrian-African rift, a tear in the earth’s crust running the length of the border separating Israel and Jordan, and is part of the Great Rift Valley, which extends from northern Syria to Mozambique. ‘If, God forbid, we have an earthquake like this, it will leave thousands dead and hundreds of thousands of people will have to leave their homes. Houses will be destroyed, there will be massive economic damage that will set the country back dozens of years,’ </a:t>
            </a:r>
            <a:r>
              <a:rPr lang="en-US" dirty="0" err="1"/>
              <a:t>Heimann</a:t>
            </a:r>
            <a:r>
              <a:rPr lang="en-US" dirty="0"/>
              <a:t> warned.” </a:t>
            </a:r>
          </a:p>
        </p:txBody>
      </p:sp>
      <p:sp>
        <p:nvSpPr>
          <p:cNvPr id="2" name="Rectangle 1">
            <a:extLst>
              <a:ext uri="{FF2B5EF4-FFF2-40B4-BE49-F238E27FC236}">
                <a16:creationId xmlns:a16="http://schemas.microsoft.com/office/drawing/2014/main" id="{3591BFF3-9296-4C21-B047-95CCCBC4FDBA}"/>
              </a:ext>
            </a:extLst>
          </p:cNvPr>
          <p:cNvSpPr/>
          <p:nvPr/>
        </p:nvSpPr>
        <p:spPr>
          <a:xfrm>
            <a:off x="2400300" y="6096000"/>
            <a:ext cx="7391400" cy="646331"/>
          </a:xfrm>
          <a:prstGeom prst="rect">
            <a:avLst/>
          </a:prstGeom>
        </p:spPr>
        <p:txBody>
          <a:bodyPr wrap="square">
            <a:spAutoFit/>
          </a:bodyPr>
          <a:lstStyle/>
          <a:p>
            <a:pPr algn="ctr">
              <a:buNone/>
            </a:pPr>
            <a:r>
              <a:rPr lang="en-US" sz="1800" dirty="0">
                <a:latin typeface="Calibri" panose="020F0502020204030204" pitchFamily="34" charset="0"/>
                <a:cs typeface="Calibri" panose="020F0502020204030204" pitchFamily="34" charset="0"/>
              </a:rPr>
              <a:t>Times of Israel Staff: https://www.timesofisrael.com/after-tremors-experts-warn-a-huge-quake-is-the-greatest-threat-facing-israel/  </a:t>
            </a:r>
            <a:r>
              <a:rPr lang="en-US" altLang="en-US" sz="1800" dirty="0">
                <a:latin typeface="Calibri" panose="020F0502020204030204" pitchFamily="34" charset="0"/>
                <a:cs typeface="Calibri" panose="020F0502020204030204" pitchFamily="34" charset="0"/>
              </a:rPr>
              <a:t>14 July 2018.</a:t>
            </a:r>
          </a:p>
        </p:txBody>
      </p:sp>
      <p:sp>
        <p:nvSpPr>
          <p:cNvPr id="5" name="TextBox 2">
            <a:extLst>
              <a:ext uri="{FF2B5EF4-FFF2-40B4-BE49-F238E27FC236}">
                <a16:creationId xmlns:a16="http://schemas.microsoft.com/office/drawing/2014/main" id="{B11E0433-4D5E-4599-9C57-CFBE8F1E8CE9}"/>
              </a:ext>
            </a:extLst>
          </p:cNvPr>
          <p:cNvSpPr txBox="1">
            <a:spLocks noChangeArrowheads="1"/>
          </p:cNvSpPr>
          <p:nvPr/>
        </p:nvSpPr>
        <p:spPr bwMode="auto">
          <a:xfrm>
            <a:off x="2114550" y="95071"/>
            <a:ext cx="79629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600"/>
              </a:spcAft>
              <a:buClrTx/>
              <a:buSzTx/>
              <a:buNone/>
            </a:pPr>
            <a:r>
              <a:rPr lang="en-US" sz="3600" dirty="0">
                <a:solidFill>
                  <a:schemeClr val="tx2"/>
                </a:solidFill>
                <a:effectLst>
                  <a:outerShdw blurRad="38100" dist="38100" dir="2700000" algn="tl">
                    <a:srgbClr val="000000">
                      <a:alpha val="43137"/>
                    </a:srgbClr>
                  </a:outerShdw>
                </a:effectLst>
                <a:ea typeface="+mj-ea"/>
                <a:cs typeface="+mj-cs"/>
              </a:rPr>
              <a:t>After tremors, experts warn a huge quake is the greatest threat facing Israel</a:t>
            </a:r>
            <a:endParaRPr lang="en-US" altLang="en-US" sz="3600" dirty="0">
              <a:solidFill>
                <a:schemeClr val="tx2"/>
              </a:solidFill>
              <a:effectLst>
                <a:outerShdw blurRad="38100" dist="38100" dir="2700000" algn="tl">
                  <a:srgbClr val="000000">
                    <a:alpha val="43137"/>
                  </a:srgbClr>
                </a:outerShdw>
              </a:effectLst>
              <a:ea typeface="+mj-ea"/>
              <a:cs typeface="+mj-cs"/>
            </a:endParaRPr>
          </a:p>
        </p:txBody>
      </p:sp>
    </p:spTree>
    <p:extLst>
      <p:ext uri="{BB962C8B-B14F-4D97-AF65-F5344CB8AC3E}">
        <p14:creationId xmlns:p14="http://schemas.microsoft.com/office/powerpoint/2010/main" val="3806541282"/>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Content Placeholder 2"/>
          <p:cNvSpPr>
            <a:spLocks noGrp="1"/>
          </p:cNvSpPr>
          <p:nvPr>
            <p:ph idx="1"/>
          </p:nvPr>
        </p:nvSpPr>
        <p:spPr>
          <a:xfrm>
            <a:off x="609603" y="1600200"/>
            <a:ext cx="6476998" cy="2971800"/>
          </a:xfrm>
        </p:spPr>
        <p:txBody>
          <a:bodyPr/>
          <a:lstStyle/>
          <a:p>
            <a:pPr marL="914400" lvl="1" indent="-514350">
              <a:spcBef>
                <a:spcPts val="0"/>
              </a:spcBef>
              <a:spcAft>
                <a:spcPts val="18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The theme (1)</a:t>
            </a:r>
          </a:p>
          <a:p>
            <a:pPr marL="914400" lvl="1" indent="-514350">
              <a:spcBef>
                <a:spcPts val="0"/>
              </a:spcBef>
              <a:spcAft>
                <a:spcPts val="18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The crisis (2)</a:t>
            </a:r>
          </a:p>
          <a:p>
            <a:pPr marL="914400" lvl="1" indent="-514350">
              <a:spcBef>
                <a:spcPts val="0"/>
              </a:spcBef>
              <a:spcAft>
                <a:spcPts val="18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The warrior (3)</a:t>
            </a:r>
          </a:p>
          <a:p>
            <a:pPr marL="914400" lvl="1" indent="-514350">
              <a:spcBef>
                <a:spcPts val="0"/>
              </a:spcBef>
              <a:spcAft>
                <a:spcPts val="18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The return (4)</a:t>
            </a:r>
          </a:p>
          <a:p>
            <a:pPr marL="914400" lvl="1" indent="-514350">
              <a:spcBef>
                <a:spcPts val="0"/>
              </a:spcBef>
              <a:spcAft>
                <a:spcPts val="1800"/>
              </a:spcAft>
              <a:buSzPct val="100000"/>
              <a:buFont typeface="Wingdings" panose="05000000000000000000" pitchFamily="2" charset="2"/>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The remnant (5)</a:t>
            </a:r>
          </a:p>
          <a:p>
            <a:pPr marL="914400" lvl="1" indent="-514350">
              <a:spcBef>
                <a:spcPts val="0"/>
              </a:spcBef>
              <a:spcAft>
                <a:spcPts val="18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The darkness (6)</a:t>
            </a:r>
          </a:p>
          <a:p>
            <a:pPr marL="914400" lvl="1" indent="-514350">
              <a:spcBef>
                <a:spcPts val="0"/>
              </a:spcBef>
              <a:spcAft>
                <a:spcPts val="18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The Uniqueness (7)</a:t>
            </a:r>
          </a:p>
        </p:txBody>
      </p:sp>
      <p:sp>
        <p:nvSpPr>
          <p:cNvPr id="5" name="Rectangle 4">
            <a:extLst>
              <a:ext uri="{FF2B5EF4-FFF2-40B4-BE49-F238E27FC236}">
                <a16:creationId xmlns:a16="http://schemas.microsoft.com/office/drawing/2014/main" id="{11DA3F4E-5E20-4363-945B-0DD1994CA9C7}"/>
              </a:ext>
            </a:extLst>
          </p:cNvPr>
          <p:cNvSpPr/>
          <p:nvPr/>
        </p:nvSpPr>
        <p:spPr>
          <a:xfrm>
            <a:off x="2896779" y="243751"/>
            <a:ext cx="6398443" cy="1154162"/>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I. Jerusalem’s Deliverance </a:t>
            </a:r>
          </a:p>
          <a:p>
            <a:pPr algn="ctr"/>
            <a:r>
              <a:rPr lang="en-US" sz="28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(Zechariah 14:1-7)</a:t>
            </a:r>
          </a:p>
        </p:txBody>
      </p:sp>
      <p:pic>
        <p:nvPicPr>
          <p:cNvPr id="2" name="Picture 1">
            <a:extLst>
              <a:ext uri="{FF2B5EF4-FFF2-40B4-BE49-F238E27FC236}">
                <a16:creationId xmlns:a16="http://schemas.microsoft.com/office/drawing/2014/main" id="{43ED6D73-71A3-C089-46AF-71E41F83D66C}"/>
              </a:ext>
            </a:extLst>
          </p:cNvPr>
          <p:cNvPicPr>
            <a:picLocks noChangeAspect="1"/>
          </p:cNvPicPr>
          <p:nvPr/>
        </p:nvPicPr>
        <p:blipFill>
          <a:blip r:embed="rId3"/>
          <a:stretch>
            <a:fillRect/>
          </a:stretch>
        </p:blipFill>
        <p:spPr>
          <a:xfrm>
            <a:off x="8617944" y="2286000"/>
            <a:ext cx="2964453" cy="2286000"/>
          </a:xfrm>
          <a:prstGeom prst="rect">
            <a:avLst/>
          </a:prstGeom>
        </p:spPr>
      </p:pic>
    </p:spTree>
    <p:extLst>
      <p:ext uri="{BB962C8B-B14F-4D97-AF65-F5344CB8AC3E}">
        <p14:creationId xmlns:p14="http://schemas.microsoft.com/office/powerpoint/2010/main" val="39712907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Structure</a:t>
            </a: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600200"/>
            <a:ext cx="9480097" cy="3695700"/>
          </a:xfrm>
        </p:spPr>
        <p:txBody>
          <a:bodyPr/>
          <a:lstStyle/>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rPr>
              <a:t>Introductory call to repentance (1:1-6)</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rPr>
              <a:t>Eight-night visions (1:7–6:15)</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Question and answers about fasting (</a:t>
            </a:r>
            <a:r>
              <a:rPr lang="en-US" altLang="en-US" dirty="0">
                <a:effectLst>
                  <a:outerShdw blurRad="38100" dist="38100" dir="2700000" algn="tl">
                    <a:srgbClr val="000000">
                      <a:alpha val="43137"/>
                    </a:srgbClr>
                  </a:outerShdw>
                </a:effectLst>
              </a:rPr>
              <a:t>7</a:t>
            </a:r>
            <a:r>
              <a:rPr lang="en-US" altLang="en-US" dirty="0">
                <a:effectLst>
                  <a:outerShdw blurRad="38100" dist="38100" dir="2700000" algn="tl">
                    <a:srgbClr val="000000">
                      <a:alpha val="43137"/>
                    </a:srgbClr>
                  </a:outerShdw>
                </a:effectLst>
                <a:cs typeface="Times New Roman" panose="02020603050405020304" pitchFamily="18" charset="0"/>
              </a:rPr>
              <a:t>–8)</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Two burdens (9–14)</a:t>
            </a:r>
          </a:p>
        </p:txBody>
      </p:sp>
      <p:pic>
        <p:nvPicPr>
          <p:cNvPr id="4" name="Picture 2" descr="Zechariah - davidould.net">
            <a:extLst>
              <a:ext uri="{FF2B5EF4-FFF2-40B4-BE49-F238E27FC236}">
                <a16:creationId xmlns:a16="http://schemas.microsoft.com/office/drawing/2014/main" id="{AB963267-E858-4486-86BA-47DD1A5DA43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630304" y="2286000"/>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33830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596C6F-DFD1-4B4B-A4B8-F18E5994ADA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1"/>
            <a:ext cx="10972800" cy="3493264"/>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Revelation 1:6; 5:10</a:t>
            </a:r>
          </a:p>
          <a:p>
            <a:pPr algn="just"/>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has made us to be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kingdom, priests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His God and Father—to Him be the glory and the dominion forever and ever. Amen…You have made them to be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kingdom and priests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our God; and they will reign [</a:t>
            </a:r>
            <a:r>
              <a:rPr lang="en-US" sz="3600"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basileuō</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upon the earth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gē</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6" name="Picture 5">
            <a:extLst>
              <a:ext uri="{FF2B5EF4-FFF2-40B4-BE49-F238E27FC236}">
                <a16:creationId xmlns:a16="http://schemas.microsoft.com/office/drawing/2014/main" id="{555F8D65-2C53-4851-B1C8-A3DF668CEA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3054" y="3505200"/>
            <a:ext cx="1845895" cy="1371600"/>
          </a:xfrm>
          <a:prstGeom prst="rect">
            <a:avLst/>
          </a:prstGeom>
        </p:spPr>
      </p:pic>
    </p:spTree>
    <p:extLst>
      <p:ext uri="{BB962C8B-B14F-4D97-AF65-F5344CB8AC3E}">
        <p14:creationId xmlns:p14="http://schemas.microsoft.com/office/powerpoint/2010/main" val="3015474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Content Placeholder 2"/>
          <p:cNvSpPr>
            <a:spLocks noGrp="1"/>
          </p:cNvSpPr>
          <p:nvPr>
            <p:ph idx="1"/>
          </p:nvPr>
        </p:nvSpPr>
        <p:spPr>
          <a:xfrm>
            <a:off x="609603" y="1600200"/>
            <a:ext cx="6476998" cy="2971800"/>
          </a:xfrm>
        </p:spPr>
        <p:txBody>
          <a:bodyPr/>
          <a:lstStyle/>
          <a:p>
            <a:pPr marL="914400" lvl="1" indent="-514350">
              <a:spcBef>
                <a:spcPts val="0"/>
              </a:spcBef>
              <a:spcAft>
                <a:spcPts val="18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The theme (1)</a:t>
            </a:r>
          </a:p>
          <a:p>
            <a:pPr marL="914400" lvl="1" indent="-514350">
              <a:spcBef>
                <a:spcPts val="0"/>
              </a:spcBef>
              <a:spcAft>
                <a:spcPts val="18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The crisis (2)</a:t>
            </a:r>
          </a:p>
          <a:p>
            <a:pPr marL="914400" lvl="1" indent="-514350">
              <a:spcBef>
                <a:spcPts val="0"/>
              </a:spcBef>
              <a:spcAft>
                <a:spcPts val="18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The warrior (3)</a:t>
            </a:r>
          </a:p>
          <a:p>
            <a:pPr marL="914400" lvl="1" indent="-514350">
              <a:spcBef>
                <a:spcPts val="0"/>
              </a:spcBef>
              <a:spcAft>
                <a:spcPts val="18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The return (4)</a:t>
            </a:r>
          </a:p>
          <a:p>
            <a:pPr marL="914400" lvl="1" indent="-514350">
              <a:spcBef>
                <a:spcPts val="0"/>
              </a:spcBef>
              <a:spcAft>
                <a:spcPts val="18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The remnant (5)</a:t>
            </a:r>
          </a:p>
          <a:p>
            <a:pPr marL="914400" lvl="1" indent="-514350">
              <a:spcBef>
                <a:spcPts val="0"/>
              </a:spcBef>
              <a:spcAft>
                <a:spcPts val="1800"/>
              </a:spcAft>
              <a:buSzPct val="100000"/>
              <a:buFont typeface="Wingdings" panose="05000000000000000000" pitchFamily="2" charset="2"/>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The darkness (6)</a:t>
            </a:r>
          </a:p>
          <a:p>
            <a:pPr marL="914400" lvl="1" indent="-514350">
              <a:spcBef>
                <a:spcPts val="0"/>
              </a:spcBef>
              <a:spcAft>
                <a:spcPts val="18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The Uniqueness (7)</a:t>
            </a:r>
          </a:p>
        </p:txBody>
      </p:sp>
      <p:sp>
        <p:nvSpPr>
          <p:cNvPr id="5" name="Rectangle 4">
            <a:extLst>
              <a:ext uri="{FF2B5EF4-FFF2-40B4-BE49-F238E27FC236}">
                <a16:creationId xmlns:a16="http://schemas.microsoft.com/office/drawing/2014/main" id="{11DA3F4E-5E20-4363-945B-0DD1994CA9C7}"/>
              </a:ext>
            </a:extLst>
          </p:cNvPr>
          <p:cNvSpPr/>
          <p:nvPr/>
        </p:nvSpPr>
        <p:spPr>
          <a:xfrm>
            <a:off x="2896779" y="243751"/>
            <a:ext cx="6398443" cy="1154162"/>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I. Jerusalem’s Deliverance </a:t>
            </a:r>
          </a:p>
          <a:p>
            <a:pPr algn="ctr"/>
            <a:r>
              <a:rPr lang="en-US" sz="28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(Zechariah 14:1-7)</a:t>
            </a:r>
          </a:p>
        </p:txBody>
      </p:sp>
      <p:pic>
        <p:nvPicPr>
          <p:cNvPr id="2" name="Picture 1">
            <a:extLst>
              <a:ext uri="{FF2B5EF4-FFF2-40B4-BE49-F238E27FC236}">
                <a16:creationId xmlns:a16="http://schemas.microsoft.com/office/drawing/2014/main" id="{5DF67AE6-AA32-3556-B9EA-844939163148}"/>
              </a:ext>
            </a:extLst>
          </p:cNvPr>
          <p:cNvPicPr>
            <a:picLocks noChangeAspect="1"/>
          </p:cNvPicPr>
          <p:nvPr/>
        </p:nvPicPr>
        <p:blipFill>
          <a:blip r:embed="rId3"/>
          <a:stretch>
            <a:fillRect/>
          </a:stretch>
        </p:blipFill>
        <p:spPr>
          <a:xfrm>
            <a:off x="8617944" y="2286000"/>
            <a:ext cx="2964453" cy="2286000"/>
          </a:xfrm>
          <a:prstGeom prst="rect">
            <a:avLst/>
          </a:prstGeom>
        </p:spPr>
      </p:pic>
    </p:spTree>
    <p:extLst>
      <p:ext uri="{BB962C8B-B14F-4D97-AF65-F5344CB8AC3E}">
        <p14:creationId xmlns:p14="http://schemas.microsoft.com/office/powerpoint/2010/main" val="2820847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Content Placeholder 2"/>
          <p:cNvSpPr>
            <a:spLocks noGrp="1"/>
          </p:cNvSpPr>
          <p:nvPr>
            <p:ph idx="1"/>
          </p:nvPr>
        </p:nvSpPr>
        <p:spPr>
          <a:xfrm>
            <a:off x="609603" y="1600200"/>
            <a:ext cx="6476998" cy="2971800"/>
          </a:xfrm>
        </p:spPr>
        <p:txBody>
          <a:bodyPr/>
          <a:lstStyle/>
          <a:p>
            <a:pPr marL="914400" lvl="1" indent="-514350">
              <a:spcBef>
                <a:spcPts val="0"/>
              </a:spcBef>
              <a:spcAft>
                <a:spcPts val="18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The theme (1)</a:t>
            </a:r>
          </a:p>
          <a:p>
            <a:pPr marL="914400" lvl="1" indent="-514350">
              <a:spcBef>
                <a:spcPts val="0"/>
              </a:spcBef>
              <a:spcAft>
                <a:spcPts val="18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The crisis (2)</a:t>
            </a:r>
          </a:p>
          <a:p>
            <a:pPr marL="914400" lvl="1" indent="-514350">
              <a:spcBef>
                <a:spcPts val="0"/>
              </a:spcBef>
              <a:spcAft>
                <a:spcPts val="18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The warrior (3)</a:t>
            </a:r>
          </a:p>
          <a:p>
            <a:pPr marL="914400" lvl="1" indent="-514350">
              <a:spcBef>
                <a:spcPts val="0"/>
              </a:spcBef>
              <a:spcAft>
                <a:spcPts val="18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The return (4)</a:t>
            </a:r>
          </a:p>
          <a:p>
            <a:pPr marL="914400" lvl="1" indent="-514350">
              <a:spcBef>
                <a:spcPts val="0"/>
              </a:spcBef>
              <a:spcAft>
                <a:spcPts val="18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The remnant (5)</a:t>
            </a:r>
          </a:p>
          <a:p>
            <a:pPr marL="914400" lvl="1" indent="-514350">
              <a:spcBef>
                <a:spcPts val="0"/>
              </a:spcBef>
              <a:spcAft>
                <a:spcPts val="18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The darkness (6)</a:t>
            </a:r>
          </a:p>
          <a:p>
            <a:pPr marL="914400" lvl="1" indent="-514350">
              <a:spcBef>
                <a:spcPts val="0"/>
              </a:spcBef>
              <a:spcAft>
                <a:spcPts val="1800"/>
              </a:spcAft>
              <a:buSzPct val="100000"/>
              <a:buFont typeface="Wingdings" panose="05000000000000000000" pitchFamily="2" charset="2"/>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The Uniqueness (7)</a:t>
            </a:r>
          </a:p>
        </p:txBody>
      </p:sp>
      <p:sp>
        <p:nvSpPr>
          <p:cNvPr id="5" name="Rectangle 4">
            <a:extLst>
              <a:ext uri="{FF2B5EF4-FFF2-40B4-BE49-F238E27FC236}">
                <a16:creationId xmlns:a16="http://schemas.microsoft.com/office/drawing/2014/main" id="{11DA3F4E-5E20-4363-945B-0DD1994CA9C7}"/>
              </a:ext>
            </a:extLst>
          </p:cNvPr>
          <p:cNvSpPr/>
          <p:nvPr/>
        </p:nvSpPr>
        <p:spPr>
          <a:xfrm>
            <a:off x="2896779" y="243751"/>
            <a:ext cx="6398443" cy="1154162"/>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I. Jerusalem’s Deliverance </a:t>
            </a:r>
          </a:p>
          <a:p>
            <a:pPr algn="ctr"/>
            <a:r>
              <a:rPr lang="en-US" sz="28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(Zechariah 14:1-7)</a:t>
            </a:r>
          </a:p>
        </p:txBody>
      </p:sp>
      <p:pic>
        <p:nvPicPr>
          <p:cNvPr id="2" name="Picture 1">
            <a:extLst>
              <a:ext uri="{FF2B5EF4-FFF2-40B4-BE49-F238E27FC236}">
                <a16:creationId xmlns:a16="http://schemas.microsoft.com/office/drawing/2014/main" id="{EF0B8AE5-BE20-6B57-6079-E079CBF9AE42}"/>
              </a:ext>
            </a:extLst>
          </p:cNvPr>
          <p:cNvPicPr>
            <a:picLocks noChangeAspect="1"/>
          </p:cNvPicPr>
          <p:nvPr/>
        </p:nvPicPr>
        <p:blipFill>
          <a:blip r:embed="rId3"/>
          <a:stretch>
            <a:fillRect/>
          </a:stretch>
        </p:blipFill>
        <p:spPr>
          <a:xfrm>
            <a:off x="8617944" y="2286000"/>
            <a:ext cx="2964453" cy="2286000"/>
          </a:xfrm>
          <a:prstGeom prst="rect">
            <a:avLst/>
          </a:prstGeom>
        </p:spPr>
      </p:pic>
    </p:spTree>
    <p:extLst>
      <p:ext uri="{BB962C8B-B14F-4D97-AF65-F5344CB8AC3E}">
        <p14:creationId xmlns:p14="http://schemas.microsoft.com/office/powerpoint/2010/main" val="35559725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1" name="Picture 5"/>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6420"/>
                    </a14:imgEffect>
                  </a14:imgLayer>
                </a14:imgProps>
              </a:ext>
              <a:ext uri="{28A0092B-C50C-407E-A947-70E740481C1C}">
                <a14:useLocalDpi xmlns:a14="http://schemas.microsoft.com/office/drawing/2010/main"/>
              </a:ext>
            </a:extLst>
          </a:blip>
          <a:srcRect/>
          <a:stretch>
            <a:fillRect/>
          </a:stretch>
        </p:blipFill>
        <p:spPr bwMode="auto">
          <a:xfrm>
            <a:off x="1706880" y="413576"/>
            <a:ext cx="8778240" cy="60308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9938" name="Rectangle 2"/>
          <p:cNvSpPr>
            <a:spLocks noGrp="1" noChangeArrowheads="1"/>
          </p:cNvSpPr>
          <p:nvPr>
            <p:ph type="title"/>
          </p:nvPr>
        </p:nvSpPr>
        <p:spPr>
          <a:xfrm>
            <a:off x="4495800" y="381000"/>
            <a:ext cx="3200400" cy="1143000"/>
          </a:xfrm>
        </p:spPr>
        <p:txBody>
          <a:bodyPr/>
          <a:lstStyle/>
          <a:p>
            <a:pPr algn="ctr"/>
            <a:r>
              <a:rPr lang="en-US" altLang="en-US" b="1" dirty="0">
                <a:effectLst>
                  <a:outerShdw blurRad="38100" dist="38100" dir="2700000" algn="tl">
                    <a:srgbClr val="000000">
                      <a:alpha val="43137"/>
                    </a:srgbClr>
                  </a:outerShdw>
                </a:effectLst>
              </a:rPr>
              <a:t>Isaiah 13-14</a:t>
            </a:r>
          </a:p>
        </p:txBody>
      </p:sp>
      <p:sp>
        <p:nvSpPr>
          <p:cNvPr id="39939" name="Rectangle 3"/>
          <p:cNvSpPr>
            <a:spLocks noGrp="1" noChangeArrowheads="1"/>
          </p:cNvSpPr>
          <p:nvPr>
            <p:ph type="body" idx="1"/>
          </p:nvPr>
        </p:nvSpPr>
        <p:spPr>
          <a:xfrm>
            <a:off x="2209800" y="1600200"/>
            <a:ext cx="7772400" cy="4114800"/>
          </a:xfrm>
          <a:solidFill>
            <a:schemeClr val="tx1">
              <a:alpha val="43000"/>
            </a:schemeClr>
          </a:solidFill>
        </p:spPr>
        <p:txBody>
          <a:bodyPr/>
          <a:lstStyle/>
          <a:p>
            <a:r>
              <a:rPr lang="en-US" altLang="en-US" b="1" dirty="0">
                <a:solidFill>
                  <a:schemeClr val="bg2"/>
                </a:solidFill>
                <a:effectLst/>
              </a:rPr>
              <a:t>Day of the Lord (13:6-9)</a:t>
            </a:r>
          </a:p>
          <a:p>
            <a:r>
              <a:rPr lang="en-US" altLang="en-US" b="1" u="sng" dirty="0">
                <a:solidFill>
                  <a:schemeClr val="bg2"/>
                </a:solidFill>
                <a:effectLst/>
              </a:rPr>
              <a:t>Cosmic disturbances (13:10-13)</a:t>
            </a:r>
          </a:p>
          <a:p>
            <a:r>
              <a:rPr lang="en-US" altLang="en-US" b="1" dirty="0">
                <a:solidFill>
                  <a:schemeClr val="bg2"/>
                </a:solidFill>
                <a:effectLst/>
              </a:rPr>
              <a:t>Global judgment (13:11-12)</a:t>
            </a:r>
          </a:p>
          <a:p>
            <a:r>
              <a:rPr lang="en-US" altLang="en-US" b="1" dirty="0">
                <a:solidFill>
                  <a:schemeClr val="bg2"/>
                </a:solidFill>
                <a:effectLst/>
              </a:rPr>
              <a:t>Sodom and Gomorrah (13:19)</a:t>
            </a:r>
          </a:p>
          <a:p>
            <a:r>
              <a:rPr lang="en-US" altLang="en-US" b="1" dirty="0">
                <a:solidFill>
                  <a:schemeClr val="bg2"/>
                </a:solidFill>
                <a:effectLst/>
              </a:rPr>
              <a:t>Complete and final desolation (13:20-22)</a:t>
            </a:r>
          </a:p>
          <a:p>
            <a:r>
              <a:rPr lang="en-US" altLang="en-US" b="1" dirty="0">
                <a:solidFill>
                  <a:schemeClr val="bg2"/>
                </a:solidFill>
                <a:effectLst/>
              </a:rPr>
              <a:t>Universal peace and rest (14:5-8)</a:t>
            </a:r>
          </a:p>
          <a:p>
            <a:r>
              <a:rPr lang="en-US" altLang="en-US" b="1" dirty="0">
                <a:solidFill>
                  <a:schemeClr val="bg2"/>
                </a:solidFill>
                <a:effectLst/>
              </a:rPr>
              <a:t>Israel’s regeneration (14:1-4)</a:t>
            </a:r>
          </a:p>
        </p:txBody>
      </p:sp>
      <p:sp>
        <p:nvSpPr>
          <p:cNvPr id="39940" name="Text Box 4"/>
          <p:cNvSpPr txBox="1">
            <a:spLocks noChangeArrowheads="1"/>
          </p:cNvSpPr>
          <p:nvPr/>
        </p:nvSpPr>
        <p:spPr bwMode="auto">
          <a:xfrm>
            <a:off x="3886200" y="5848883"/>
            <a:ext cx="5029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dirty="0">
                <a:latin typeface="Calibri" panose="020F0502020204030204" pitchFamily="34" charset="0"/>
                <a:cs typeface="Calibri" panose="020F0502020204030204" pitchFamily="34" charset="0"/>
              </a:rPr>
              <a:t>Henry Morris, </a:t>
            </a:r>
            <a:r>
              <a:rPr lang="en-US" altLang="en-US" i="1" dirty="0">
                <a:latin typeface="Calibri" panose="020F0502020204030204" pitchFamily="34" charset="0"/>
                <a:cs typeface="Calibri" panose="020F0502020204030204" pitchFamily="34" charset="0"/>
              </a:rPr>
              <a:t>Revelation Record</a:t>
            </a:r>
            <a:r>
              <a:rPr lang="en-US" altLang="en-US" dirty="0">
                <a:latin typeface="Calibri" panose="020F0502020204030204" pitchFamily="34" charset="0"/>
                <a:cs typeface="Calibri" panose="020F0502020204030204" pitchFamily="34" charset="0"/>
              </a:rPr>
              <a:t>, 348. </a:t>
            </a:r>
          </a:p>
        </p:txBody>
      </p:sp>
    </p:spTree>
    <p:extLst>
      <p:ext uri="{BB962C8B-B14F-4D97-AF65-F5344CB8AC3E}">
        <p14:creationId xmlns:p14="http://schemas.microsoft.com/office/powerpoint/2010/main" val="918947896"/>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05524" y="381000"/>
            <a:ext cx="8780952" cy="609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2226" name="Rectangle 1026"/>
          <p:cNvSpPr>
            <a:spLocks noGrp="1" noChangeArrowheads="1"/>
          </p:cNvSpPr>
          <p:nvPr>
            <p:ph type="title"/>
          </p:nvPr>
        </p:nvSpPr>
        <p:spPr>
          <a:xfrm>
            <a:off x="1974130" y="381000"/>
            <a:ext cx="8243740" cy="1143000"/>
          </a:xfrm>
          <a:ln/>
          <a:extLst>
            <a:ext uri="{91240B29-F687-4F45-9708-019B960494DF}">
              <a14:hiddenLine xmlns:a14="http://schemas.microsoft.com/office/drawing/2010/main" w="9525">
                <a:solidFill>
                  <a:srgbClr val="FFFF00"/>
                </a:solidFill>
                <a:miter lim="800000"/>
                <a:headEnd/>
                <a:tailEnd/>
              </a14:hiddenLine>
            </a:ext>
          </a:extLst>
        </p:spPr>
        <p:txBody>
          <a:bodyPr/>
          <a:lstStyle/>
          <a:p>
            <a:pPr algn="ctr"/>
            <a:r>
              <a:rPr lang="en-US" altLang="en-US" dirty="0">
                <a:effectLst>
                  <a:outerShdw blurRad="38100" dist="38100" dir="2700000" algn="tl">
                    <a:srgbClr val="000000">
                      <a:alpha val="43137"/>
                    </a:srgbClr>
                  </a:outerShdw>
                </a:effectLst>
              </a:rPr>
              <a:t>Isaiah 13/Matthew 24 Connection</a:t>
            </a:r>
          </a:p>
        </p:txBody>
      </p:sp>
      <p:sp>
        <p:nvSpPr>
          <p:cNvPr id="52227" name="Rectangle 1027"/>
          <p:cNvSpPr>
            <a:spLocks noGrp="1" noChangeArrowheads="1"/>
          </p:cNvSpPr>
          <p:nvPr>
            <p:ph type="body" idx="1"/>
          </p:nvPr>
        </p:nvSpPr>
        <p:spPr>
          <a:xfrm>
            <a:off x="3086100" y="2171700"/>
            <a:ext cx="6019800" cy="1790700"/>
          </a:xfrm>
          <a:solidFill>
            <a:schemeClr val="tx1">
              <a:alpha val="40000"/>
            </a:schemeClr>
          </a:solidFill>
        </p:spPr>
        <p:txBody>
          <a:bodyPr/>
          <a:lstStyle/>
          <a:p>
            <a:pPr>
              <a:spcBef>
                <a:spcPts val="0"/>
              </a:spcBef>
              <a:spcAft>
                <a:spcPts val="3600"/>
              </a:spcAft>
            </a:pPr>
            <a:r>
              <a:rPr lang="en-US" altLang="en-US" b="1" dirty="0">
                <a:solidFill>
                  <a:schemeClr val="bg2"/>
                </a:solidFill>
                <a:effectLst/>
              </a:rPr>
              <a:t>Isaiah 13:10; Matthew 24:29</a:t>
            </a:r>
          </a:p>
          <a:p>
            <a:pPr>
              <a:spcBef>
                <a:spcPts val="0"/>
              </a:spcBef>
              <a:spcAft>
                <a:spcPts val="3600"/>
              </a:spcAft>
            </a:pPr>
            <a:r>
              <a:rPr lang="en-US" altLang="en-US" b="1" dirty="0">
                <a:solidFill>
                  <a:schemeClr val="bg2"/>
                </a:solidFill>
                <a:effectLst/>
              </a:rPr>
              <a:t>Isaiah 13:12; Matthew 24:21-22</a:t>
            </a:r>
          </a:p>
        </p:txBody>
      </p:sp>
    </p:spTree>
    <p:extLst>
      <p:ext uri="{BB962C8B-B14F-4D97-AF65-F5344CB8AC3E}">
        <p14:creationId xmlns:p14="http://schemas.microsoft.com/office/powerpoint/2010/main" val="2843012288"/>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Content Placeholder 2"/>
          <p:cNvSpPr>
            <a:spLocks noGrp="1"/>
          </p:cNvSpPr>
          <p:nvPr>
            <p:ph idx="1"/>
          </p:nvPr>
        </p:nvSpPr>
        <p:spPr>
          <a:xfrm>
            <a:off x="762000" y="1828800"/>
            <a:ext cx="6705597" cy="4038600"/>
          </a:xfrm>
        </p:spPr>
        <p:txBody>
          <a:bodyPr/>
          <a:lstStyle/>
          <a:p>
            <a:pPr marL="457200" indent="-457200">
              <a:spcBef>
                <a:spcPts val="0"/>
              </a:spcBef>
              <a:spcAft>
                <a:spcPts val="4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Jerusalem’s deliverance (14:1-7)</a:t>
            </a:r>
          </a:p>
          <a:p>
            <a:pPr marL="457200" indent="-457200">
              <a:spcBef>
                <a:spcPts val="0"/>
              </a:spcBef>
              <a:spcAft>
                <a:spcPts val="48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Kingdom conditions (14:8-11)</a:t>
            </a:r>
          </a:p>
          <a:p>
            <a:pPr marL="457200" indent="-457200">
              <a:spcBef>
                <a:spcPts val="0"/>
              </a:spcBef>
              <a:spcAft>
                <a:spcPts val="4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Enemies’ judgment (12-15)</a:t>
            </a:r>
          </a:p>
          <a:p>
            <a:pPr marL="457200" indent="-457200">
              <a:spcBef>
                <a:spcPts val="0"/>
              </a:spcBef>
              <a:spcAft>
                <a:spcPts val="4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Kingdom worship (16-21)</a:t>
            </a:r>
          </a:p>
        </p:txBody>
      </p:sp>
      <p:sp>
        <p:nvSpPr>
          <p:cNvPr id="5" name="Rectangle 4">
            <a:extLst>
              <a:ext uri="{FF2B5EF4-FFF2-40B4-BE49-F238E27FC236}">
                <a16:creationId xmlns:a16="http://schemas.microsoft.com/office/drawing/2014/main" id="{11DA3F4E-5E20-4363-945B-0DD1994CA9C7}"/>
              </a:ext>
            </a:extLst>
          </p:cNvPr>
          <p:cNvSpPr/>
          <p:nvPr/>
        </p:nvSpPr>
        <p:spPr>
          <a:xfrm>
            <a:off x="2896779" y="243751"/>
            <a:ext cx="6398443" cy="1154162"/>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Zechariah 14 </a:t>
            </a:r>
          </a:p>
          <a:p>
            <a:pPr algn="ct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(Israel’s Kingdom)</a:t>
            </a:r>
          </a:p>
        </p:txBody>
      </p:sp>
      <p:pic>
        <p:nvPicPr>
          <p:cNvPr id="2" name="Picture 1">
            <a:extLst>
              <a:ext uri="{FF2B5EF4-FFF2-40B4-BE49-F238E27FC236}">
                <a16:creationId xmlns:a16="http://schemas.microsoft.com/office/drawing/2014/main" id="{95756A7D-2117-0862-263E-C54682E1FFE5}"/>
              </a:ext>
            </a:extLst>
          </p:cNvPr>
          <p:cNvPicPr>
            <a:picLocks noChangeAspect="1"/>
          </p:cNvPicPr>
          <p:nvPr/>
        </p:nvPicPr>
        <p:blipFill>
          <a:blip r:embed="rId2"/>
          <a:stretch>
            <a:fillRect/>
          </a:stretch>
        </p:blipFill>
        <p:spPr>
          <a:xfrm>
            <a:off x="8617944" y="2286000"/>
            <a:ext cx="2964453" cy="2286000"/>
          </a:xfrm>
          <a:prstGeom prst="rect">
            <a:avLst/>
          </a:prstGeom>
        </p:spPr>
      </p:pic>
    </p:spTree>
    <p:extLst>
      <p:ext uri="{BB962C8B-B14F-4D97-AF65-F5344CB8AC3E}">
        <p14:creationId xmlns:p14="http://schemas.microsoft.com/office/powerpoint/2010/main" val="6036853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8000338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Content Placeholder 2"/>
          <p:cNvSpPr>
            <a:spLocks noGrp="1"/>
          </p:cNvSpPr>
          <p:nvPr>
            <p:ph idx="1"/>
          </p:nvPr>
        </p:nvSpPr>
        <p:spPr>
          <a:xfrm>
            <a:off x="609602" y="1828800"/>
            <a:ext cx="6476998" cy="2971800"/>
          </a:xfrm>
        </p:spPr>
        <p:txBody>
          <a:bodyPr/>
          <a:lstStyle/>
          <a:p>
            <a:pPr marL="914400" lvl="1" indent="-514350">
              <a:spcBef>
                <a:spcPts val="0"/>
              </a:spcBef>
              <a:spcAft>
                <a:spcPts val="36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Jerusalem’s waters (8)</a:t>
            </a:r>
          </a:p>
          <a:p>
            <a:pPr marL="914400" lvl="1" indent="-514350">
              <a:spcBef>
                <a:spcPts val="0"/>
              </a:spcBef>
              <a:spcAft>
                <a:spcPts val="36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Earthly reign (9)</a:t>
            </a:r>
          </a:p>
          <a:p>
            <a:pPr marL="914400" lvl="1" indent="-514350">
              <a:spcBef>
                <a:spcPts val="0"/>
              </a:spcBef>
              <a:spcAft>
                <a:spcPts val="36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Topographical changes (10)</a:t>
            </a:r>
          </a:p>
          <a:p>
            <a:pPr marL="914400" lvl="1" indent="-514350">
              <a:spcBef>
                <a:spcPts val="0"/>
              </a:spcBef>
              <a:spcAft>
                <a:spcPts val="36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Millennial Jerusalem (11)</a:t>
            </a:r>
          </a:p>
        </p:txBody>
      </p:sp>
      <p:sp>
        <p:nvSpPr>
          <p:cNvPr id="5" name="Rectangle 4">
            <a:extLst>
              <a:ext uri="{FF2B5EF4-FFF2-40B4-BE49-F238E27FC236}">
                <a16:creationId xmlns:a16="http://schemas.microsoft.com/office/drawing/2014/main" id="{11DA3F4E-5E20-4363-945B-0DD1994CA9C7}"/>
              </a:ext>
            </a:extLst>
          </p:cNvPr>
          <p:cNvSpPr/>
          <p:nvPr/>
        </p:nvSpPr>
        <p:spPr>
          <a:xfrm>
            <a:off x="2896779" y="243751"/>
            <a:ext cx="6398443" cy="1154162"/>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II. Kingdom Conditions </a:t>
            </a:r>
          </a:p>
          <a:p>
            <a:pPr algn="ctr"/>
            <a:r>
              <a:rPr lang="en-US" sz="28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(Zechariah 14:8-11)</a:t>
            </a:r>
          </a:p>
        </p:txBody>
      </p:sp>
      <p:pic>
        <p:nvPicPr>
          <p:cNvPr id="2" name="Picture 1">
            <a:extLst>
              <a:ext uri="{FF2B5EF4-FFF2-40B4-BE49-F238E27FC236}">
                <a16:creationId xmlns:a16="http://schemas.microsoft.com/office/drawing/2014/main" id="{0F8ECE8F-E123-108D-7A7A-FB78C4F9D27C}"/>
              </a:ext>
            </a:extLst>
          </p:cNvPr>
          <p:cNvPicPr>
            <a:picLocks noChangeAspect="1"/>
          </p:cNvPicPr>
          <p:nvPr/>
        </p:nvPicPr>
        <p:blipFill>
          <a:blip r:embed="rId3"/>
          <a:stretch>
            <a:fillRect/>
          </a:stretch>
        </p:blipFill>
        <p:spPr>
          <a:xfrm>
            <a:off x="8617944" y="2286000"/>
            <a:ext cx="2964453" cy="2286000"/>
          </a:xfrm>
          <a:prstGeom prst="rect">
            <a:avLst/>
          </a:prstGeom>
        </p:spPr>
      </p:pic>
    </p:spTree>
    <p:extLst>
      <p:ext uri="{BB962C8B-B14F-4D97-AF65-F5344CB8AC3E}">
        <p14:creationId xmlns:p14="http://schemas.microsoft.com/office/powerpoint/2010/main" val="17495484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Content Placeholder 2"/>
          <p:cNvSpPr>
            <a:spLocks noGrp="1"/>
          </p:cNvSpPr>
          <p:nvPr>
            <p:ph idx="1"/>
          </p:nvPr>
        </p:nvSpPr>
        <p:spPr>
          <a:xfrm>
            <a:off x="609602" y="1828800"/>
            <a:ext cx="6476998" cy="2971800"/>
          </a:xfrm>
        </p:spPr>
        <p:txBody>
          <a:bodyPr/>
          <a:lstStyle/>
          <a:p>
            <a:pPr marL="914400" lvl="1" indent="-514350">
              <a:spcBef>
                <a:spcPts val="0"/>
              </a:spcBef>
              <a:spcAft>
                <a:spcPts val="3600"/>
              </a:spcAft>
              <a:buSzPct val="100000"/>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Jerusalem’s waters (8)</a:t>
            </a:r>
          </a:p>
          <a:p>
            <a:pPr marL="914400" lvl="1" indent="-514350">
              <a:spcBef>
                <a:spcPts val="0"/>
              </a:spcBef>
              <a:spcAft>
                <a:spcPts val="36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Earthly reign (9)</a:t>
            </a:r>
          </a:p>
          <a:p>
            <a:pPr marL="914400" lvl="1" indent="-514350">
              <a:spcBef>
                <a:spcPts val="0"/>
              </a:spcBef>
              <a:spcAft>
                <a:spcPts val="36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Topographical changes (10)</a:t>
            </a:r>
          </a:p>
          <a:p>
            <a:pPr marL="914400" lvl="1" indent="-514350">
              <a:spcBef>
                <a:spcPts val="0"/>
              </a:spcBef>
              <a:spcAft>
                <a:spcPts val="36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Millennial Jerusalem (11)</a:t>
            </a:r>
          </a:p>
        </p:txBody>
      </p:sp>
      <p:sp>
        <p:nvSpPr>
          <p:cNvPr id="5" name="Rectangle 4">
            <a:extLst>
              <a:ext uri="{FF2B5EF4-FFF2-40B4-BE49-F238E27FC236}">
                <a16:creationId xmlns:a16="http://schemas.microsoft.com/office/drawing/2014/main" id="{11DA3F4E-5E20-4363-945B-0DD1994CA9C7}"/>
              </a:ext>
            </a:extLst>
          </p:cNvPr>
          <p:cNvSpPr/>
          <p:nvPr/>
        </p:nvSpPr>
        <p:spPr>
          <a:xfrm>
            <a:off x="2896779" y="243751"/>
            <a:ext cx="6398443" cy="1154162"/>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II. Kingdom Conditions </a:t>
            </a:r>
          </a:p>
          <a:p>
            <a:pPr algn="ctr"/>
            <a:r>
              <a:rPr lang="en-US" sz="28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(Zechariah 14:8-11)</a:t>
            </a:r>
          </a:p>
        </p:txBody>
      </p:sp>
      <p:pic>
        <p:nvPicPr>
          <p:cNvPr id="2" name="Picture 1">
            <a:extLst>
              <a:ext uri="{FF2B5EF4-FFF2-40B4-BE49-F238E27FC236}">
                <a16:creationId xmlns:a16="http://schemas.microsoft.com/office/drawing/2014/main" id="{11594506-DCB3-505A-D725-D20B0F2A5EAB}"/>
              </a:ext>
            </a:extLst>
          </p:cNvPr>
          <p:cNvPicPr>
            <a:picLocks noChangeAspect="1"/>
          </p:cNvPicPr>
          <p:nvPr/>
        </p:nvPicPr>
        <p:blipFill>
          <a:blip r:embed="rId3"/>
          <a:stretch>
            <a:fillRect/>
          </a:stretch>
        </p:blipFill>
        <p:spPr>
          <a:xfrm>
            <a:off x="8617944" y="2286000"/>
            <a:ext cx="2964453" cy="2286000"/>
          </a:xfrm>
          <a:prstGeom prst="rect">
            <a:avLst/>
          </a:prstGeom>
        </p:spPr>
      </p:pic>
    </p:spTree>
    <p:extLst>
      <p:ext uri="{BB962C8B-B14F-4D97-AF65-F5344CB8AC3E}">
        <p14:creationId xmlns:p14="http://schemas.microsoft.com/office/powerpoint/2010/main" val="34011519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israel judea samaria map">
            <a:extLst>
              <a:ext uri="{FF2B5EF4-FFF2-40B4-BE49-F238E27FC236}">
                <a16:creationId xmlns:a16="http://schemas.microsoft.com/office/drawing/2014/main" id="{F75FE331-EB3E-4E03-B0D8-D5E2C8F8E70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15440" y="268113"/>
            <a:ext cx="8961120" cy="63217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2A789715-562F-6884-9FCC-9ACE539FC70C}"/>
              </a:ext>
            </a:extLst>
          </p:cNvPr>
          <p:cNvPicPr>
            <a:picLocks noChangeAspect="1"/>
          </p:cNvPicPr>
          <p:nvPr/>
        </p:nvPicPr>
        <p:blipFill>
          <a:blip r:embed="rId3"/>
          <a:stretch>
            <a:fillRect/>
          </a:stretch>
        </p:blipFill>
        <p:spPr>
          <a:xfrm>
            <a:off x="4495801" y="2819347"/>
            <a:ext cx="2209799" cy="1219306"/>
          </a:xfrm>
          <a:prstGeom prst="rect">
            <a:avLst/>
          </a:prstGeom>
        </p:spPr>
      </p:pic>
    </p:spTree>
    <p:extLst>
      <p:ext uri="{BB962C8B-B14F-4D97-AF65-F5344CB8AC3E}">
        <p14:creationId xmlns:p14="http://schemas.microsoft.com/office/powerpoint/2010/main" val="669487733"/>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Structure</a:t>
            </a: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600200"/>
            <a:ext cx="9480097" cy="3695700"/>
          </a:xfrm>
        </p:spPr>
        <p:txBody>
          <a:bodyPr/>
          <a:lstStyle/>
          <a:p>
            <a:pPr marL="685800" indent="-685800">
              <a:spcBef>
                <a:spcPts val="0"/>
              </a:spcBef>
              <a:spcAft>
                <a:spcPts val="3600"/>
              </a:spcAft>
              <a:buSzPct val="100000"/>
              <a:buFont typeface="+mj-lt"/>
              <a:buAutoNum type="romanUcPeriod"/>
            </a:pPr>
            <a:r>
              <a:rPr lang="en-US" altLang="en-US" b="1" u="sng" dirty="0">
                <a:solidFill>
                  <a:srgbClr val="FFFFCC"/>
                </a:solidFill>
                <a:effectLst>
                  <a:outerShdw blurRad="38100" dist="38100" dir="2700000" algn="tl">
                    <a:srgbClr val="000000">
                      <a:alpha val="43137"/>
                    </a:srgbClr>
                  </a:outerShdw>
                </a:effectLst>
                <a:cs typeface="Times New Roman" panose="02020603050405020304" pitchFamily="18" charset="0"/>
              </a:rPr>
              <a:t>Introductory call to repentance (1:1-6)</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rPr>
              <a:t>Eight-night visions (1:7–6:15)</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Question and answers about fasting (</a:t>
            </a:r>
            <a:r>
              <a:rPr lang="en-US" altLang="en-US" dirty="0">
                <a:effectLst>
                  <a:outerShdw blurRad="38100" dist="38100" dir="2700000" algn="tl">
                    <a:srgbClr val="000000">
                      <a:alpha val="43137"/>
                    </a:srgbClr>
                  </a:outerShdw>
                </a:effectLst>
              </a:rPr>
              <a:t>7</a:t>
            </a:r>
            <a:r>
              <a:rPr lang="en-US" altLang="en-US" dirty="0">
                <a:effectLst>
                  <a:outerShdw blurRad="38100" dist="38100" dir="2700000" algn="tl">
                    <a:srgbClr val="000000">
                      <a:alpha val="43137"/>
                    </a:srgbClr>
                  </a:outerShdw>
                </a:effectLst>
                <a:cs typeface="Times New Roman" panose="02020603050405020304" pitchFamily="18" charset="0"/>
              </a:rPr>
              <a:t>–8)</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Two burdens (9–14)</a:t>
            </a:r>
          </a:p>
        </p:txBody>
      </p:sp>
      <p:pic>
        <p:nvPicPr>
          <p:cNvPr id="4" name="Picture 2" descr="Zechariah - davidould.net">
            <a:extLst>
              <a:ext uri="{FF2B5EF4-FFF2-40B4-BE49-F238E27FC236}">
                <a16:creationId xmlns:a16="http://schemas.microsoft.com/office/drawing/2014/main" id="{AB963267-E858-4486-86BA-47DD1A5DA43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630304" y="2286000"/>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98103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C:\Users\HP Desktop\Pictures\Gabe's images\TheMellenniumTempl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809585" y="228600"/>
            <a:ext cx="657283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2567307"/>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C40C55E-AD12-4384-A4DA-8B5D6FDCCACC}"/>
              </a:ext>
            </a:extLst>
          </p:cNvPr>
          <p:cNvPicPr>
            <a:picLocks noChangeAspect="1"/>
          </p:cNvPicPr>
          <p:nvPr/>
        </p:nvPicPr>
        <p:blipFill>
          <a:blip r:embed="rId2"/>
          <a:stretch>
            <a:fillRect/>
          </a:stretch>
        </p:blipFill>
        <p:spPr>
          <a:xfrm>
            <a:off x="1779658" y="216129"/>
            <a:ext cx="8632684" cy="6425741"/>
          </a:xfrm>
          <a:prstGeom prst="rect">
            <a:avLst/>
          </a:prstGeom>
        </p:spPr>
      </p:pic>
    </p:spTree>
    <p:extLst>
      <p:ext uri="{BB962C8B-B14F-4D97-AF65-F5344CB8AC3E}">
        <p14:creationId xmlns:p14="http://schemas.microsoft.com/office/powerpoint/2010/main" val="3129766859"/>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1" descr="IMG_0753.JPG"/>
          <p:cNvPicPr>
            <a:picLocks noGrp="1" noChangeAspect="1"/>
          </p:cNvPicPr>
          <p:nvPr isPhoto="1"/>
        </p:nvPicPr>
        <p:blipFill>
          <a:blip r:embed="rId2" cstate="email">
            <a:extLst>
              <a:ext uri="{28A0092B-C50C-407E-A947-70E740481C1C}">
                <a14:useLocalDpi xmlns:a14="http://schemas.microsoft.com/office/drawing/2010/main"/>
              </a:ext>
            </a:extLst>
          </a:blip>
          <a:srcRect/>
          <a:stretch>
            <a:fillRect/>
          </a:stretch>
        </p:blipFill>
        <p:spPr bwMode="auto">
          <a:xfrm>
            <a:off x="1828800" y="228600"/>
            <a:ext cx="8534400"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1362236"/>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50832-0B36-43C5-98EC-4CD165D78718}"/>
              </a:ext>
            </a:extLst>
          </p:cNvPr>
          <p:cNvSpPr>
            <a:spLocks noGrp="1"/>
          </p:cNvSpPr>
          <p:nvPr>
            <p:ph type="title" idx="4294967295"/>
          </p:nvPr>
        </p:nvSpPr>
        <p:spPr>
          <a:xfrm>
            <a:off x="3353594" y="258761"/>
            <a:ext cx="5484813" cy="884238"/>
          </a:xfrm>
        </p:spPr>
        <p:txBody>
          <a:bodyPr/>
          <a:lstStyle/>
          <a:p>
            <a:pPr algn="ctr">
              <a:lnSpc>
                <a:spcPct val="100000"/>
              </a:lnSpc>
            </a:pPr>
            <a:r>
              <a:rPr lang="en-IN" sz="4000" dirty="0">
                <a:solidFill>
                  <a:srgbClr val="00FFFF"/>
                </a:solidFill>
                <a:effectLst>
                  <a:outerShdw blurRad="38100" dist="38100" dir="2700000" algn="tl">
                    <a:srgbClr val="000000">
                      <a:alpha val="43137"/>
                    </a:srgbClr>
                  </a:outerShdw>
                </a:effectLst>
              </a:rPr>
              <a:t>DEAD SEA</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1161" y="1180212"/>
            <a:ext cx="3429839" cy="2590800"/>
          </a:xfrm>
          <a:prstGeom prst="rect">
            <a:avLst/>
          </a:prstGeom>
          <a:ln w="28575">
            <a:solidFill>
              <a:schemeClr val="tx1"/>
            </a:solidFill>
          </a:ln>
        </p:spPr>
      </p:pic>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153400" y="1181272"/>
            <a:ext cx="3414837" cy="2590800"/>
          </a:xfrm>
          <a:prstGeom prst="rect">
            <a:avLst/>
          </a:prstGeom>
          <a:ln w="28575">
            <a:solidFill>
              <a:schemeClr val="tx1"/>
            </a:solidFill>
          </a:ln>
        </p:spPr>
      </p:pic>
      <p:pic>
        <p:nvPicPr>
          <p:cNvPr id="10" name="Picture 9"/>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791200" y="3962400"/>
            <a:ext cx="4622697" cy="2743200"/>
          </a:xfrm>
          <a:prstGeom prst="rect">
            <a:avLst/>
          </a:prstGeom>
          <a:ln w="28575">
            <a:solidFill>
              <a:schemeClr val="tx1"/>
            </a:solidFill>
          </a:ln>
        </p:spPr>
      </p:pic>
      <p:pic>
        <p:nvPicPr>
          <p:cNvPr id="9" name="Picture 8">
            <a:extLst>
              <a:ext uri="{FF2B5EF4-FFF2-40B4-BE49-F238E27FC236}">
                <a16:creationId xmlns:a16="http://schemas.microsoft.com/office/drawing/2014/main" id="{609FCB58-1AE5-4A84-A5A8-2CDC0D87BD95}"/>
              </a:ext>
            </a:extLst>
          </p:cNvPr>
          <p:cNvPicPr>
            <a:picLocks noChangeAspect="1"/>
          </p:cNvPicPr>
          <p:nvPr/>
        </p:nvPicPr>
        <p:blipFill>
          <a:blip r:embed="rId6"/>
          <a:stretch>
            <a:fillRect/>
          </a:stretch>
        </p:blipFill>
        <p:spPr>
          <a:xfrm>
            <a:off x="609601" y="1142999"/>
            <a:ext cx="3657600" cy="5105401"/>
          </a:xfrm>
          <a:prstGeom prst="rect">
            <a:avLst/>
          </a:prstGeom>
          <a:ln w="28575">
            <a:solidFill>
              <a:schemeClr val="tx1"/>
            </a:solidFill>
          </a:ln>
        </p:spPr>
      </p:pic>
    </p:spTree>
    <p:extLst>
      <p:ext uri="{BB962C8B-B14F-4D97-AF65-F5344CB8AC3E}">
        <p14:creationId xmlns:p14="http://schemas.microsoft.com/office/powerpoint/2010/main" val="2346006343"/>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bama Calls for Mideast Peace Deal Based on Israel's Pre-1967 Borders - The  New York Times">
            <a:extLst>
              <a:ext uri="{FF2B5EF4-FFF2-40B4-BE49-F238E27FC236}">
                <a16:creationId xmlns:a16="http://schemas.microsoft.com/office/drawing/2014/main" id="{834ACC24-244B-4B51-BBEC-B337B181C1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3449" y="137160"/>
            <a:ext cx="3705102"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79466941"/>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C730B3-3F72-30D1-302B-F497B97BA1E7}"/>
              </a:ext>
            </a:extLst>
          </p:cNvPr>
          <p:cNvPicPr>
            <a:picLocks noChangeAspect="1"/>
          </p:cNvPicPr>
          <p:nvPr/>
        </p:nvPicPr>
        <p:blipFill>
          <a:blip r:embed="rId2"/>
          <a:stretch>
            <a:fillRect/>
          </a:stretch>
        </p:blipFill>
        <p:spPr>
          <a:xfrm>
            <a:off x="4273138" y="137160"/>
            <a:ext cx="3645724" cy="65836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37564541"/>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israel judea samaria map">
            <a:extLst>
              <a:ext uri="{FF2B5EF4-FFF2-40B4-BE49-F238E27FC236}">
                <a16:creationId xmlns:a16="http://schemas.microsoft.com/office/drawing/2014/main" id="{F75FE331-EB3E-4E03-B0D8-D5E2C8F8E70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15440" y="268113"/>
            <a:ext cx="8961120" cy="63217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33289259"/>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Content Placeholder 2"/>
          <p:cNvSpPr>
            <a:spLocks noGrp="1"/>
          </p:cNvSpPr>
          <p:nvPr>
            <p:ph idx="1"/>
          </p:nvPr>
        </p:nvSpPr>
        <p:spPr>
          <a:xfrm>
            <a:off x="609602" y="1828800"/>
            <a:ext cx="6476998" cy="2971800"/>
          </a:xfrm>
        </p:spPr>
        <p:txBody>
          <a:bodyPr/>
          <a:lstStyle/>
          <a:p>
            <a:pPr marL="914400" lvl="1" indent="-514350">
              <a:spcBef>
                <a:spcPts val="0"/>
              </a:spcBef>
              <a:spcAft>
                <a:spcPts val="36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Jerusalem’s waters (8)</a:t>
            </a:r>
          </a:p>
          <a:p>
            <a:pPr marL="914400" lvl="1" indent="-514350">
              <a:spcBef>
                <a:spcPts val="0"/>
              </a:spcBef>
              <a:spcAft>
                <a:spcPts val="3600"/>
              </a:spcAft>
              <a:buSzPct val="100000"/>
              <a:buFont typeface="Wingdings" panose="05000000000000000000" pitchFamily="2" charset="2"/>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Earthly reign (9)</a:t>
            </a:r>
          </a:p>
          <a:p>
            <a:pPr marL="914400" lvl="1" indent="-514350">
              <a:spcBef>
                <a:spcPts val="0"/>
              </a:spcBef>
              <a:spcAft>
                <a:spcPts val="36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Topographical changes (10)</a:t>
            </a:r>
          </a:p>
          <a:p>
            <a:pPr marL="914400" lvl="1" indent="-514350">
              <a:spcBef>
                <a:spcPts val="0"/>
              </a:spcBef>
              <a:spcAft>
                <a:spcPts val="36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Millennial Jerusalem (11)</a:t>
            </a:r>
          </a:p>
        </p:txBody>
      </p:sp>
      <p:sp>
        <p:nvSpPr>
          <p:cNvPr id="5" name="Rectangle 4">
            <a:extLst>
              <a:ext uri="{FF2B5EF4-FFF2-40B4-BE49-F238E27FC236}">
                <a16:creationId xmlns:a16="http://schemas.microsoft.com/office/drawing/2014/main" id="{11DA3F4E-5E20-4363-945B-0DD1994CA9C7}"/>
              </a:ext>
            </a:extLst>
          </p:cNvPr>
          <p:cNvSpPr/>
          <p:nvPr/>
        </p:nvSpPr>
        <p:spPr>
          <a:xfrm>
            <a:off x="2896779" y="243751"/>
            <a:ext cx="6398443" cy="1154162"/>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II. Kingdom Conditions </a:t>
            </a:r>
          </a:p>
          <a:p>
            <a:pPr algn="ctr"/>
            <a:r>
              <a:rPr lang="en-US" sz="28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(Zechariah 14:8-11)</a:t>
            </a:r>
          </a:p>
        </p:txBody>
      </p:sp>
      <p:pic>
        <p:nvPicPr>
          <p:cNvPr id="2" name="Picture 1">
            <a:extLst>
              <a:ext uri="{FF2B5EF4-FFF2-40B4-BE49-F238E27FC236}">
                <a16:creationId xmlns:a16="http://schemas.microsoft.com/office/drawing/2014/main" id="{18F955E2-5BDD-CE9F-5E15-CBA97BDE5E1F}"/>
              </a:ext>
            </a:extLst>
          </p:cNvPr>
          <p:cNvPicPr>
            <a:picLocks noChangeAspect="1"/>
          </p:cNvPicPr>
          <p:nvPr/>
        </p:nvPicPr>
        <p:blipFill>
          <a:blip r:embed="rId3"/>
          <a:stretch>
            <a:fillRect/>
          </a:stretch>
        </p:blipFill>
        <p:spPr>
          <a:xfrm>
            <a:off x="8617944" y="2286000"/>
            <a:ext cx="2964453" cy="2286000"/>
          </a:xfrm>
          <a:prstGeom prst="rect">
            <a:avLst/>
          </a:prstGeom>
        </p:spPr>
      </p:pic>
    </p:spTree>
    <p:extLst>
      <p:ext uri="{BB962C8B-B14F-4D97-AF65-F5344CB8AC3E}">
        <p14:creationId xmlns:p14="http://schemas.microsoft.com/office/powerpoint/2010/main" val="32158402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97FC177D-2BBB-5E74-56A0-FAB8251A0E02}"/>
              </a:ext>
            </a:extLst>
          </p:cNvPr>
          <p:cNvSpPr>
            <a:spLocks noGrp="1" noChangeArrowheads="1"/>
          </p:cNvSpPr>
          <p:nvPr>
            <p:ph type="title"/>
          </p:nvPr>
        </p:nvSpPr>
        <p:spPr>
          <a:xfrm>
            <a:off x="1143528" y="225425"/>
            <a:ext cx="10363200" cy="1143000"/>
          </a:xfrm>
        </p:spPr>
        <p:txBody>
          <a:bodyPr/>
          <a:lstStyle/>
          <a:p>
            <a:pPr algn="ctr"/>
            <a:r>
              <a:rPr lang="en-US" altLang="en-US" sz="3600" dirty="0"/>
              <a:t>Christ’s Three Offices</a:t>
            </a:r>
          </a:p>
        </p:txBody>
      </p:sp>
      <p:sp>
        <p:nvSpPr>
          <p:cNvPr id="27651" name="Rectangle 3">
            <a:extLst>
              <a:ext uri="{FF2B5EF4-FFF2-40B4-BE49-F238E27FC236}">
                <a16:creationId xmlns:a16="http://schemas.microsoft.com/office/drawing/2014/main" id="{3D708FA2-A4F0-88AE-CC2A-12B3192F2FF5}"/>
              </a:ext>
            </a:extLst>
          </p:cNvPr>
          <p:cNvSpPr>
            <a:spLocks noGrp="1" noChangeArrowheads="1"/>
          </p:cNvSpPr>
          <p:nvPr>
            <p:ph type="body" idx="1"/>
          </p:nvPr>
        </p:nvSpPr>
        <p:spPr>
          <a:xfrm>
            <a:off x="1066800" y="1946275"/>
            <a:ext cx="7772400" cy="3082925"/>
          </a:xfrm>
          <a:noFill/>
          <a:extLst>
            <a:ext uri="{909E8E84-426E-40DD-AFC4-6F175D3DCCD1}">
              <a14:hiddenFill xmlns:a14="http://schemas.microsoft.com/office/drawing/2010/main">
                <a:solidFill>
                  <a:srgbClr val="FFFFFF"/>
                </a:solidFill>
              </a14:hiddenFill>
            </a:ext>
          </a:extLst>
        </p:spPr>
        <p:txBody>
          <a:bodyPr/>
          <a:lstStyle/>
          <a:p>
            <a:pPr marL="457200" indent="-457200">
              <a:spcBef>
                <a:spcPts val="0"/>
              </a:spcBef>
              <a:spcAft>
                <a:spcPts val="3600"/>
              </a:spcAft>
            </a:pPr>
            <a:r>
              <a:rPr lang="en-US" altLang="en-US" dirty="0">
                <a:effectLst/>
              </a:rPr>
              <a:t>Prophet (First Coming)</a:t>
            </a:r>
          </a:p>
          <a:p>
            <a:pPr marL="457200" indent="-457200">
              <a:spcBef>
                <a:spcPts val="0"/>
              </a:spcBef>
              <a:spcAft>
                <a:spcPts val="3600"/>
              </a:spcAft>
            </a:pPr>
            <a:r>
              <a:rPr lang="en-US" altLang="en-US" dirty="0">
                <a:effectLst/>
              </a:rPr>
              <a:t>Priest (Present Session</a:t>
            </a:r>
            <a:r>
              <a:rPr lang="en-US" altLang="en-US" dirty="0">
                <a:effectLst/>
                <a:cs typeface="Times New Roman" panose="02020603050405020304" pitchFamily="18" charset="0"/>
              </a:rPr>
              <a:t>)</a:t>
            </a:r>
          </a:p>
          <a:p>
            <a:pPr marL="457200" indent="-457200">
              <a:spcBef>
                <a:spcPts val="0"/>
              </a:spcBef>
              <a:spcAft>
                <a:spcPts val="3600"/>
              </a:spcAft>
            </a:pPr>
            <a:r>
              <a:rPr lang="en-US" altLang="en-US" dirty="0">
                <a:effectLst/>
              </a:rPr>
              <a:t>King (Second Coming</a:t>
            </a:r>
            <a:r>
              <a:rPr lang="en-US" altLang="en-US" dirty="0">
                <a:effectLst/>
                <a:cs typeface="Times New Roman" panose="02020603050405020304" pitchFamily="18" charset="0"/>
              </a:rPr>
              <a:t>)</a:t>
            </a:r>
          </a:p>
        </p:txBody>
      </p:sp>
      <p:pic>
        <p:nvPicPr>
          <p:cNvPr id="27652" name="Picture 4" descr="C:\Users\awoods\AppData\Local\Microsoft\Windows\Temporary Internet Files\Content.IE5\Q1EAF2DI\MCj01939740000[1].wmf">
            <a:extLst>
              <a:ext uri="{FF2B5EF4-FFF2-40B4-BE49-F238E27FC236}">
                <a16:creationId xmlns:a16="http://schemas.microsoft.com/office/drawing/2014/main" id="{906C6947-9983-D64F-42FD-231BA1CFCE9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30129" y="1524000"/>
            <a:ext cx="1676928" cy="4528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6816804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Structure</a:t>
            </a: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600200"/>
            <a:ext cx="9480097" cy="3695700"/>
          </a:xfrm>
        </p:spPr>
        <p:txBody>
          <a:bodyPr/>
          <a:lstStyle/>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Introductory call to repentance (1:1-6)</a:t>
            </a:r>
          </a:p>
          <a:p>
            <a:pPr marL="685800" indent="-685800">
              <a:spcBef>
                <a:spcPts val="0"/>
              </a:spcBef>
              <a:spcAft>
                <a:spcPts val="3600"/>
              </a:spcAft>
              <a:buSzPct val="100000"/>
              <a:buFont typeface="+mj-lt"/>
              <a:buAutoNum type="romanUcPeriod"/>
            </a:pPr>
            <a:r>
              <a:rPr lang="en-US" altLang="en-US" b="1" u="sng" dirty="0">
                <a:solidFill>
                  <a:srgbClr val="FFFFCC"/>
                </a:solidFill>
                <a:effectLst>
                  <a:outerShdw blurRad="38100" dist="38100" dir="2700000" algn="tl">
                    <a:srgbClr val="000000">
                      <a:alpha val="43137"/>
                    </a:srgbClr>
                  </a:outerShdw>
                </a:effectLst>
              </a:rPr>
              <a:t>Eight-night visions (1:7–6:15)</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Question and answers about fasting (</a:t>
            </a:r>
            <a:r>
              <a:rPr lang="en-US" altLang="en-US" dirty="0">
                <a:effectLst>
                  <a:outerShdw blurRad="38100" dist="38100" dir="2700000" algn="tl">
                    <a:srgbClr val="000000">
                      <a:alpha val="43137"/>
                    </a:srgbClr>
                  </a:outerShdw>
                </a:effectLst>
              </a:rPr>
              <a:t>7</a:t>
            </a:r>
            <a:r>
              <a:rPr lang="en-US" altLang="en-US" dirty="0">
                <a:effectLst>
                  <a:outerShdw blurRad="38100" dist="38100" dir="2700000" algn="tl">
                    <a:srgbClr val="000000">
                      <a:alpha val="43137"/>
                    </a:srgbClr>
                  </a:outerShdw>
                </a:effectLst>
                <a:cs typeface="Times New Roman" panose="02020603050405020304" pitchFamily="18" charset="0"/>
              </a:rPr>
              <a:t>–8)</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Two burdens (9–14)</a:t>
            </a:r>
          </a:p>
        </p:txBody>
      </p:sp>
      <p:pic>
        <p:nvPicPr>
          <p:cNvPr id="4" name="Picture 2" descr="Zechariah - davidould.net">
            <a:extLst>
              <a:ext uri="{FF2B5EF4-FFF2-40B4-BE49-F238E27FC236}">
                <a16:creationId xmlns:a16="http://schemas.microsoft.com/office/drawing/2014/main" id="{AB963267-E858-4486-86BA-47DD1A5DA43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630304" y="2286000"/>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33709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a:xfrm>
            <a:off x="2209800" y="228600"/>
            <a:ext cx="7772400" cy="762000"/>
          </a:xfrm>
        </p:spPr>
        <p:txBody>
          <a:bodyPr/>
          <a:lstStyle/>
          <a:p>
            <a:pPr algn="ctr" eaLnBrk="1" hangingPunct="1"/>
            <a:r>
              <a:rPr lang="en-US" altLang="en-US" sz="3600" b="0" dirty="0">
                <a:solidFill>
                  <a:srgbClr val="00FFFF"/>
                </a:solidFill>
                <a:effectLst>
                  <a:outerShdw blurRad="38100" dist="38100" dir="2700000" algn="tl">
                    <a:srgbClr val="000000">
                      <a:alpha val="43137"/>
                    </a:srgbClr>
                  </a:outerShdw>
                </a:effectLst>
              </a:rPr>
              <a:t>Eternal State is Future</a:t>
            </a:r>
          </a:p>
        </p:txBody>
      </p:sp>
      <p:sp>
        <p:nvSpPr>
          <p:cNvPr id="76803" name="Rectangle 3"/>
          <p:cNvSpPr>
            <a:spLocks noGrp="1" noChangeArrowheads="1"/>
          </p:cNvSpPr>
          <p:nvPr>
            <p:ph type="body" idx="1"/>
          </p:nvPr>
        </p:nvSpPr>
        <p:spPr>
          <a:xfrm>
            <a:off x="609600" y="1143000"/>
            <a:ext cx="6629400" cy="5486400"/>
          </a:xfrm>
        </p:spPr>
        <p:txBody>
          <a:bodyPr/>
          <a:lstStyle/>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Satan (Rev 20:10)</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sea (Rev 21:1)</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death, crying, or pain (Rev 21:4)</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Sun (Rev 22:5)</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Moon (Rev 21:23)</a:t>
            </a:r>
          </a:p>
          <a:p>
            <a:pPr marL="514350" indent="-514350" eaLnBrk="1" hangingPunct="1">
              <a:spcBef>
                <a:spcPts val="0"/>
              </a:spcBef>
              <a:spcAft>
                <a:spcPts val="900"/>
              </a:spcAft>
              <a:buClr>
                <a:srgbClr val="66FFFF"/>
              </a:buClr>
              <a:buSzPct val="100000"/>
              <a:buFont typeface="+mj-lt"/>
              <a:buAutoNum type="arabicPeriod"/>
              <a:defRPr/>
            </a:pPr>
            <a:r>
              <a:rPr lang="en-US" dirty="0">
                <a:effectLst>
                  <a:outerShdw blurRad="38100" dist="38100" dir="2700000" algn="tl">
                    <a:srgbClr val="000000">
                      <a:alpha val="43137"/>
                    </a:srgbClr>
                  </a:outerShdw>
                </a:effectLst>
              </a:rPr>
              <a:t>No temple (Rev. 21:22)</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night (Rev 21:25)</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evil (Rev 21:27)</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curse (Rev 22:3)</a:t>
            </a:r>
          </a:p>
        </p:txBody>
      </p:sp>
      <p:pic>
        <p:nvPicPr>
          <p:cNvPr id="2" name="Picture 1"/>
          <p:cNvPicPr>
            <a:picLocks noChangeAspect="1"/>
          </p:cNvPicPr>
          <p:nvPr/>
        </p:nvPicPr>
        <p:blipFill>
          <a:blip r:embed="rId2"/>
          <a:stretch>
            <a:fillRect/>
          </a:stretch>
        </p:blipFill>
        <p:spPr>
          <a:xfrm>
            <a:off x="7772400" y="1600200"/>
            <a:ext cx="3781353" cy="4572000"/>
          </a:xfrm>
          <a:prstGeom prst="rect">
            <a:avLst/>
          </a:prstGeom>
        </p:spPr>
      </p:pic>
    </p:spTree>
    <p:extLst>
      <p:ext uri="{BB962C8B-B14F-4D97-AF65-F5344CB8AC3E}">
        <p14:creationId xmlns:p14="http://schemas.microsoft.com/office/powerpoint/2010/main" val="3008518964"/>
      </p:ext>
    </p:extLst>
  </p:cSld>
  <p:clrMapOvr>
    <a:masterClrMapping/>
  </p:clrMapOvr>
  <p:transition advTm="91680"/>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13B48D-3BC9-9802-D0AA-6DBF9FB0FE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3154710"/>
          </a:xfrm>
          <a:prstGeom prst="rect">
            <a:avLst/>
          </a:prstGeom>
          <a:noFill/>
          <a:ln w="28575">
            <a:noFill/>
            <a:miter lim="800000"/>
            <a:headEnd/>
            <a:tailEnd/>
          </a:ln>
        </p:spPr>
        <p:txBody>
          <a:bodyPr wrap="square">
            <a:spAutoFit/>
          </a:bodyPr>
          <a:lstStyle/>
          <a:p>
            <a:pPr marL="342900" indent="-342900" algn="ctr" defTabSz="685800">
              <a:spcBef>
                <a:spcPts val="0"/>
              </a:spcBef>
              <a:spcAft>
                <a:spcPts val="1200"/>
              </a:spcAft>
              <a:buClr>
                <a:srgbClr val="00FFFF"/>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Revelation 21:4</a:t>
            </a:r>
          </a:p>
          <a:p>
            <a:pPr algn="just">
              <a:spcBef>
                <a:spcPts val="600"/>
              </a:spcBef>
              <a:spcAft>
                <a:spcPts val="6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and He will wipe away every tear from their eyes; and there will no longer be any death; there will no longer be any mourning, or crying, or pain; the first things have passed away.”</a:t>
            </a:r>
            <a:endParaRPr lang="en-US" altLang="en-US" sz="36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54BC647C-30C8-E7E1-EE8B-59479E9BD7AA}"/>
              </a:ext>
            </a:extLst>
          </p:cNvPr>
          <p:cNvPicPr>
            <a:picLocks noChangeAspect="1"/>
          </p:cNvPicPr>
          <p:nvPr/>
        </p:nvPicPr>
        <p:blipFill rotWithShape="1">
          <a:blip r:embed="rId3"/>
          <a:srcRect r="22222" b="15145"/>
          <a:stretch/>
        </p:blipFill>
        <p:spPr>
          <a:xfrm>
            <a:off x="4844010" y="3048000"/>
            <a:ext cx="2503981" cy="18288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70502972"/>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57EE89-7B42-401C-8B48-BA2DB447ABD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5293757"/>
          </a:xfrm>
          <a:prstGeom prst="rect">
            <a:avLst/>
          </a:prstGeom>
          <a:noFill/>
          <a:ln w="28575">
            <a:noFill/>
            <a:miter lim="800000"/>
            <a:headEnd/>
            <a:tailEnd/>
          </a:ln>
        </p:spPr>
        <p:txBody>
          <a:bodyPr wrap="square">
            <a:spAutoFit/>
          </a:bodyPr>
          <a:lstStyle/>
          <a:p>
            <a:pPr marL="342900" indent="-342900" algn="ctr" defTabSz="685800">
              <a:spcBef>
                <a:spcPts val="0"/>
              </a:spcBef>
              <a:spcAft>
                <a:spcPts val="1200"/>
              </a:spcAft>
              <a:buClr>
                <a:srgbClr val="00FFFF"/>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Zechariah 14:16-18</a:t>
            </a:r>
          </a:p>
          <a:p>
            <a:pPr algn="just">
              <a:spcBef>
                <a:spcPts val="0"/>
              </a:spcBef>
              <a:spcAft>
                <a:spcPts val="0"/>
              </a:spcAft>
            </a:pP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it will come about that any who are left of all the nations that went against </a:t>
            </a:r>
            <a:r>
              <a:rPr lang="en-US" sz="31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Jerusalem</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will go up from year to year to worship the King, the </a:t>
            </a:r>
            <a:r>
              <a:rPr lang="en-US" sz="31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hosts, and to celebrate the Feast of Booths. </a:t>
            </a:r>
            <a:r>
              <a:rPr lang="en-US" sz="31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it will be that whichever of the families of the earth does not go up to </a:t>
            </a:r>
            <a:r>
              <a:rPr lang="en-US" sz="31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Jerusalem</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worship the King, the </a:t>
            </a:r>
            <a:r>
              <a:rPr lang="en-US" sz="31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hosts, there will be no rain on them. </a:t>
            </a:r>
            <a:r>
              <a:rPr lang="en-US" sz="31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18 </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the family of Egypt does not go up or enter, then no </a:t>
            </a:r>
            <a:r>
              <a:rPr lang="en-US" sz="31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rain will fall</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on them; it will be the plague with which the </a:t>
            </a:r>
            <a:r>
              <a:rPr lang="en-US" sz="31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smites the nations who do not go up to celebrate the Feast of Booths.”</a:t>
            </a:r>
            <a:endParaRPr lang="en-US" altLang="en-US" sz="31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20854462"/>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Content Placeholder 2"/>
          <p:cNvSpPr>
            <a:spLocks noGrp="1"/>
          </p:cNvSpPr>
          <p:nvPr>
            <p:ph idx="1"/>
          </p:nvPr>
        </p:nvSpPr>
        <p:spPr>
          <a:xfrm>
            <a:off x="609602" y="1828800"/>
            <a:ext cx="6476998" cy="2971800"/>
          </a:xfrm>
        </p:spPr>
        <p:txBody>
          <a:bodyPr/>
          <a:lstStyle/>
          <a:p>
            <a:pPr marL="914400" lvl="1" indent="-514350">
              <a:spcBef>
                <a:spcPts val="0"/>
              </a:spcBef>
              <a:spcAft>
                <a:spcPts val="36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Jerusalem’s waters (8)</a:t>
            </a:r>
          </a:p>
          <a:p>
            <a:pPr marL="914400" lvl="1" indent="-514350">
              <a:spcBef>
                <a:spcPts val="0"/>
              </a:spcBef>
              <a:spcAft>
                <a:spcPts val="36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Earthly reign (9)</a:t>
            </a:r>
          </a:p>
          <a:p>
            <a:pPr marL="914400" lvl="1" indent="-514350">
              <a:spcBef>
                <a:spcPts val="0"/>
              </a:spcBef>
              <a:spcAft>
                <a:spcPts val="3600"/>
              </a:spcAft>
              <a:buSzPct val="100000"/>
              <a:buFont typeface="Wingdings" panose="05000000000000000000" pitchFamily="2" charset="2"/>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Topographical changes (10)</a:t>
            </a:r>
          </a:p>
          <a:p>
            <a:pPr marL="914400" lvl="1" indent="-514350">
              <a:spcBef>
                <a:spcPts val="0"/>
              </a:spcBef>
              <a:spcAft>
                <a:spcPts val="36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Millennial Jerusalem (11)</a:t>
            </a:r>
          </a:p>
        </p:txBody>
      </p:sp>
      <p:sp>
        <p:nvSpPr>
          <p:cNvPr id="5" name="Rectangle 4">
            <a:extLst>
              <a:ext uri="{FF2B5EF4-FFF2-40B4-BE49-F238E27FC236}">
                <a16:creationId xmlns:a16="http://schemas.microsoft.com/office/drawing/2014/main" id="{11DA3F4E-5E20-4363-945B-0DD1994CA9C7}"/>
              </a:ext>
            </a:extLst>
          </p:cNvPr>
          <p:cNvSpPr/>
          <p:nvPr/>
        </p:nvSpPr>
        <p:spPr>
          <a:xfrm>
            <a:off x="2896779" y="243751"/>
            <a:ext cx="6398443" cy="1154162"/>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II. Kingdom Conditions </a:t>
            </a:r>
          </a:p>
          <a:p>
            <a:pPr algn="ctr"/>
            <a:r>
              <a:rPr lang="en-US" sz="28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(Zechariah 14:8-11)</a:t>
            </a:r>
          </a:p>
        </p:txBody>
      </p:sp>
      <p:pic>
        <p:nvPicPr>
          <p:cNvPr id="2" name="Picture 1">
            <a:extLst>
              <a:ext uri="{FF2B5EF4-FFF2-40B4-BE49-F238E27FC236}">
                <a16:creationId xmlns:a16="http://schemas.microsoft.com/office/drawing/2014/main" id="{C46E7B7E-449C-C84E-7407-51B082FACB69}"/>
              </a:ext>
            </a:extLst>
          </p:cNvPr>
          <p:cNvPicPr>
            <a:picLocks noChangeAspect="1"/>
          </p:cNvPicPr>
          <p:nvPr/>
        </p:nvPicPr>
        <p:blipFill>
          <a:blip r:embed="rId3"/>
          <a:stretch>
            <a:fillRect/>
          </a:stretch>
        </p:blipFill>
        <p:spPr>
          <a:xfrm>
            <a:off x="8617944" y="2286000"/>
            <a:ext cx="2964453" cy="2286000"/>
          </a:xfrm>
          <a:prstGeom prst="rect">
            <a:avLst/>
          </a:prstGeom>
        </p:spPr>
      </p:pic>
    </p:spTree>
    <p:extLst>
      <p:ext uri="{BB962C8B-B14F-4D97-AF65-F5344CB8AC3E}">
        <p14:creationId xmlns:p14="http://schemas.microsoft.com/office/powerpoint/2010/main" val="32917034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9450" y="228600"/>
            <a:ext cx="5753100" cy="1143000"/>
          </a:xfrm>
        </p:spPr>
        <p:txBody>
          <a:bodyPr/>
          <a:lstStyle/>
          <a:p>
            <a:pPr algn="ctr">
              <a:defRPr/>
            </a:pPr>
            <a:r>
              <a:rPr lang="en-US" sz="3600" dirty="0">
                <a:solidFill>
                  <a:srgbClr val="00FFFF"/>
                </a:solidFill>
                <a:effectLst>
                  <a:outerShdw blurRad="38100" dist="38100" dir="2700000" algn="tl">
                    <a:srgbClr val="000000">
                      <a:alpha val="43137"/>
                    </a:srgbClr>
                  </a:outerShdw>
                </a:effectLst>
              </a:rPr>
              <a:t>Topographical Changes </a:t>
            </a:r>
            <a:br>
              <a:rPr lang="en-US" sz="3600" dirty="0">
                <a:solidFill>
                  <a:srgbClr val="00FFFF"/>
                </a:solidFill>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ea typeface="+mn-ea"/>
                <a:cs typeface="+mn-cs"/>
              </a:rPr>
              <a:t>(Ezek. 47:1-12)</a:t>
            </a:r>
            <a:endParaRPr lang="en-US" sz="3600" dirty="0">
              <a:solidFill>
                <a:schemeClr val="tx1"/>
              </a:solidFill>
              <a:effectLst>
                <a:outerShdw blurRad="38100" dist="38100" dir="2700000" algn="tl">
                  <a:srgbClr val="000000">
                    <a:alpha val="43137"/>
                  </a:srgbClr>
                </a:outerShdw>
              </a:effectLst>
              <a:ea typeface="+mn-ea"/>
              <a:cs typeface="+mn-cs"/>
            </a:endParaRPr>
          </a:p>
        </p:txBody>
      </p:sp>
      <p:sp>
        <p:nvSpPr>
          <p:cNvPr id="12291" name="Content Placeholder 2"/>
          <p:cNvSpPr>
            <a:spLocks noGrp="1"/>
          </p:cNvSpPr>
          <p:nvPr>
            <p:ph idx="1"/>
          </p:nvPr>
        </p:nvSpPr>
        <p:spPr>
          <a:xfrm>
            <a:off x="2590801" y="1752600"/>
            <a:ext cx="7010399" cy="4648200"/>
          </a:xfrm>
        </p:spPr>
        <p:txBody>
          <a:bodyPr/>
          <a:lstStyle/>
          <a:p>
            <a:pPr marL="514350" indent="-514350">
              <a:spcBef>
                <a:spcPct val="0"/>
              </a:spcBef>
              <a:spcAft>
                <a:spcPts val="3600"/>
              </a:spcAft>
              <a:buClr>
                <a:srgbClr val="66FFFF"/>
              </a:buClr>
              <a:buSzPct val="100000"/>
              <a:buAutoNum type="alphaLcPeriod"/>
            </a:pPr>
            <a:r>
              <a:rPr lang="en-US" altLang="en-US" sz="3200" dirty="0">
                <a:effectLst>
                  <a:outerShdw blurRad="38100" dist="38100" dir="2700000" algn="tl">
                    <a:srgbClr val="000000">
                      <a:alpha val="43137"/>
                    </a:srgbClr>
                  </a:outerShdw>
                </a:effectLst>
              </a:rPr>
              <a:t>Abundant rainfall (Ezek. 34:26-27)</a:t>
            </a:r>
          </a:p>
          <a:p>
            <a:pPr marL="514350" indent="-514350">
              <a:spcBef>
                <a:spcPct val="0"/>
              </a:spcBef>
              <a:spcAft>
                <a:spcPts val="3600"/>
              </a:spcAft>
              <a:buClr>
                <a:srgbClr val="66FFFF"/>
              </a:buClr>
              <a:buSzPct val="100000"/>
              <a:buAutoNum type="alphaLcPeriod"/>
            </a:pPr>
            <a:r>
              <a:rPr lang="en-US" altLang="en-US" sz="3200" dirty="0">
                <a:effectLst>
                  <a:outerShdw blurRad="38100" dist="38100" dir="2700000" algn="tl">
                    <a:srgbClr val="000000">
                      <a:alpha val="43137"/>
                    </a:srgbClr>
                  </a:outerShdw>
                </a:effectLst>
              </a:rPr>
              <a:t>Water in the desert (Isa. 35:6-7)</a:t>
            </a:r>
          </a:p>
          <a:p>
            <a:pPr marL="514350" indent="-514350">
              <a:spcBef>
                <a:spcPct val="0"/>
              </a:spcBef>
              <a:spcAft>
                <a:spcPts val="3600"/>
              </a:spcAft>
              <a:buClr>
                <a:srgbClr val="66FFFF"/>
              </a:buClr>
              <a:buSzPct val="100000"/>
              <a:buAutoNum type="alphaLcPeriod"/>
            </a:pPr>
            <a:r>
              <a:rPr lang="en-US" altLang="en-US" sz="3200" dirty="0">
                <a:effectLst>
                  <a:outerShdw blurRad="38100" dist="38100" dir="2700000" algn="tl">
                    <a:srgbClr val="000000">
                      <a:alpha val="43137"/>
                    </a:srgbClr>
                  </a:outerShdw>
                </a:effectLst>
              </a:rPr>
              <a:t>Life to the Dead Sea (Ezek. 47:1-12)</a:t>
            </a:r>
          </a:p>
          <a:p>
            <a:pPr marL="514350" indent="-514350">
              <a:spcBef>
                <a:spcPct val="0"/>
              </a:spcBef>
              <a:spcAft>
                <a:spcPts val="3600"/>
              </a:spcAft>
              <a:buClr>
                <a:srgbClr val="66FFFF"/>
              </a:buClr>
              <a:buSzPct val="100000"/>
              <a:buAutoNum type="alphaLcPeriod"/>
            </a:pPr>
            <a:r>
              <a:rPr lang="en-US" altLang="en-US" sz="3200" dirty="0">
                <a:effectLst>
                  <a:outerShdw blurRad="38100" dist="38100" dir="2700000" algn="tl">
                    <a:srgbClr val="000000">
                      <a:alpha val="43137"/>
                    </a:srgbClr>
                  </a:outerShdw>
                </a:effectLst>
              </a:rPr>
              <a:t>Sun seven times brighter (Isa. 30:26)</a:t>
            </a:r>
          </a:p>
          <a:p>
            <a:pPr marL="514350" indent="-514350">
              <a:spcBef>
                <a:spcPct val="0"/>
              </a:spcBef>
              <a:spcAft>
                <a:spcPts val="3600"/>
              </a:spcAft>
              <a:buClr>
                <a:srgbClr val="66FFFF"/>
              </a:buClr>
              <a:buSzPct val="100000"/>
              <a:buAutoNum type="alphaLcPeriod"/>
            </a:pPr>
            <a:r>
              <a:rPr lang="en-US" altLang="en-US" sz="3200" dirty="0">
                <a:effectLst>
                  <a:outerShdw blurRad="38100" dist="38100" dir="2700000" algn="tl">
                    <a:srgbClr val="000000">
                      <a:alpha val="43137"/>
                    </a:srgbClr>
                  </a:outerShdw>
                </a:effectLst>
              </a:rPr>
              <a:t>Physical healing (Isa. 35:5-6)</a:t>
            </a:r>
          </a:p>
        </p:txBody>
      </p:sp>
      <p:pic>
        <p:nvPicPr>
          <p:cNvPr id="8" name="Picture 2" descr="http://3.bp.blogspot.com/-QEkPt30fRNQ/US-EfJsZfRI/AAAAAAAASK4/JnP_SUUHRas/s1600/a.jpg">
            <a:extLst>
              <a:ext uri="{FF2B5EF4-FFF2-40B4-BE49-F238E27FC236}">
                <a16:creationId xmlns:a16="http://schemas.microsoft.com/office/drawing/2014/main" id="{83277129-6C55-4710-BDFC-6B041AD07EC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48163" y="136459"/>
            <a:ext cx="1637837" cy="1097280"/>
          </a:xfrm>
          <a:prstGeom prst="rect">
            <a:avLst/>
          </a:prstGeom>
          <a:noFill/>
          <a:ln w="9525">
            <a:noFill/>
            <a:miter lim="800000"/>
            <a:headEnd/>
            <a:tailEnd/>
          </a:ln>
        </p:spPr>
      </p:pic>
      <p:pic>
        <p:nvPicPr>
          <p:cNvPr id="9" name="Picture 4" descr="C:\Documents and Settings\Owner\Application Data\Microsoft\Media Catalog\Downloaded Clips\cl0\SY01462_.wmf">
            <a:extLst>
              <a:ext uri="{FF2B5EF4-FFF2-40B4-BE49-F238E27FC236}">
                <a16:creationId xmlns:a16="http://schemas.microsoft.com/office/drawing/2014/main" id="{46B58207-6002-47B8-B45C-7863D319D235}"/>
              </a:ext>
            </a:extLst>
          </p:cNvPr>
          <p:cNvPicPr>
            <a:picLocks noChangeAspect="1" noChangeArrowheads="1"/>
          </p:cNvPicPr>
          <p:nvPr/>
        </p:nvPicPr>
        <p:blipFill>
          <a:blip r:embed="rId3" cstate="print"/>
          <a:srcRect/>
          <a:stretch>
            <a:fillRect/>
          </a:stretch>
        </p:blipFill>
        <p:spPr bwMode="auto">
          <a:xfrm>
            <a:off x="10514577" y="136459"/>
            <a:ext cx="1067823" cy="1097280"/>
          </a:xfrm>
          <a:prstGeom prst="rect">
            <a:avLst/>
          </a:prstGeom>
          <a:noFill/>
          <a:ln w="9525">
            <a:noFill/>
            <a:miter lim="800000"/>
            <a:headEnd/>
            <a:tailEnd/>
          </a:ln>
        </p:spPr>
      </p:pic>
    </p:spTree>
    <p:extLst>
      <p:ext uri="{BB962C8B-B14F-4D97-AF65-F5344CB8AC3E}">
        <p14:creationId xmlns:p14="http://schemas.microsoft.com/office/powerpoint/2010/main" val="2107114092"/>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876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a:spcBef>
                <a:spcPct val="0"/>
              </a:spcBef>
              <a:spcAft>
                <a:spcPts val="1200"/>
              </a:spcAft>
              <a:buClr>
                <a:srgbClr val="00FFFF"/>
              </a:buClr>
              <a:buNone/>
              <a:defRPr/>
            </a:pPr>
            <a:r>
              <a:rPr lang="en-US" sz="4000" dirty="0">
                <a:solidFill>
                  <a:schemeClr val="tx2"/>
                </a:solidFill>
                <a:ea typeface="+mj-ea"/>
                <a:cs typeface="Calibri" panose="020F0502020204030204" pitchFamily="34" charset="0"/>
              </a:rPr>
              <a:t>Isaiah 2:1-4</a:t>
            </a:r>
          </a:p>
          <a:p>
            <a:pPr marL="0" indent="0" algn="just">
              <a:spcBef>
                <a:spcPts val="0"/>
              </a:spcBef>
              <a:buClr>
                <a:srgbClr val="00FFFF"/>
              </a:buClr>
              <a:buNone/>
              <a:defRPr/>
            </a:pPr>
            <a:r>
              <a:rPr lang="en-US" sz="3400" baseline="30000" dirty="0">
                <a:effectLst>
                  <a:outerShdw blurRad="38100" dist="38100" dir="2700000" algn="tl">
                    <a:srgbClr val="000000">
                      <a:alpha val="43137"/>
                    </a:srgbClr>
                  </a:outerShdw>
                </a:effectLst>
              </a:rPr>
              <a:t>1 </a:t>
            </a:r>
            <a:r>
              <a:rPr lang="en-US" sz="3400" kern="0" dirty="0">
                <a:solidFill>
                  <a:srgbClr val="FFFFFF"/>
                </a:solidFill>
                <a:effectLst>
                  <a:outerShdw blurRad="38100" dist="38100" dir="2700000" algn="tl">
                    <a:srgbClr val="000000">
                      <a:alpha val="43137"/>
                    </a:srgbClr>
                  </a:outerShdw>
                </a:effectLst>
              </a:rPr>
              <a:t>“</a:t>
            </a:r>
            <a:r>
              <a:rPr lang="en-US" sz="3400" dirty="0">
                <a:effectLst>
                  <a:outerShdw blurRad="38100" dist="38100" dir="2700000" algn="tl">
                    <a:srgbClr val="000000">
                      <a:alpha val="43137"/>
                    </a:srgbClr>
                  </a:outerShdw>
                </a:effectLst>
              </a:rPr>
              <a:t>The word which Isaiah the son of </a:t>
            </a:r>
            <a:r>
              <a:rPr lang="en-US" sz="3400" dirty="0" err="1">
                <a:effectLst>
                  <a:outerShdw blurRad="38100" dist="38100" dir="2700000" algn="tl">
                    <a:srgbClr val="000000">
                      <a:alpha val="43137"/>
                    </a:srgbClr>
                  </a:outerShdw>
                </a:effectLst>
              </a:rPr>
              <a:t>Amoz</a:t>
            </a:r>
            <a:r>
              <a:rPr lang="en-US" sz="3400" dirty="0">
                <a:effectLst>
                  <a:outerShdw blurRad="38100" dist="38100" dir="2700000" algn="tl">
                    <a:srgbClr val="000000">
                      <a:alpha val="43137"/>
                    </a:srgbClr>
                  </a:outerShdw>
                </a:effectLst>
              </a:rPr>
              <a:t> saw concerning Judah and Jerusalem.</a:t>
            </a:r>
            <a:r>
              <a:rPr lang="en-US" sz="3400" baseline="30000" dirty="0">
                <a:effectLst>
                  <a:outerShdw blurRad="38100" dist="38100" dir="2700000" algn="tl">
                    <a:srgbClr val="000000">
                      <a:alpha val="43137"/>
                    </a:srgbClr>
                  </a:outerShdw>
                </a:effectLst>
              </a:rPr>
              <a:t>2 </a:t>
            </a:r>
            <a:r>
              <a:rPr lang="en-US" sz="3400" dirty="0">
                <a:effectLst>
                  <a:outerShdw blurRad="38100" dist="38100" dir="2700000" algn="tl">
                    <a:srgbClr val="000000">
                      <a:alpha val="43137"/>
                    </a:srgbClr>
                  </a:outerShdw>
                </a:effectLst>
              </a:rPr>
              <a:t>Now it will come about that In the last days The mountain of the house of the </a:t>
            </a:r>
            <a:r>
              <a:rPr lang="en-US" sz="3400" cap="small" dirty="0">
                <a:effectLst>
                  <a:outerShdw blurRad="38100" dist="38100" dir="2700000" algn="tl">
                    <a:srgbClr val="000000">
                      <a:alpha val="43137"/>
                    </a:srgbClr>
                  </a:outerShdw>
                </a:effectLst>
              </a:rPr>
              <a:t>Lord</a:t>
            </a:r>
            <a:r>
              <a:rPr lang="en-US" sz="3400" dirty="0">
                <a:effectLst>
                  <a:outerShdw blurRad="38100" dist="38100" dir="2700000" algn="tl">
                    <a:srgbClr val="000000">
                      <a:alpha val="43137"/>
                    </a:srgbClr>
                  </a:outerShdw>
                </a:effectLst>
              </a:rPr>
              <a:t> Will be established as the chief of the mountains, And will be raised </a:t>
            </a:r>
            <a:r>
              <a:rPr lang="en-US" sz="3400" b="1" u="sng" dirty="0">
                <a:solidFill>
                  <a:srgbClr val="FFFFCC"/>
                </a:solidFill>
                <a:effectLst>
                  <a:outerShdw blurRad="38100" dist="38100" dir="2700000" algn="tl">
                    <a:srgbClr val="000000">
                      <a:alpha val="43137"/>
                    </a:srgbClr>
                  </a:outerShdw>
                </a:effectLst>
              </a:rPr>
              <a:t>above</a:t>
            </a:r>
            <a:r>
              <a:rPr lang="en-US" sz="3400" dirty="0">
                <a:effectLst>
                  <a:outerShdw blurRad="38100" dist="38100" dir="2700000" algn="tl">
                    <a:srgbClr val="000000">
                      <a:alpha val="43137"/>
                    </a:srgbClr>
                  </a:outerShdw>
                </a:effectLst>
              </a:rPr>
              <a:t> the hills; And all the nations will stream to it.</a:t>
            </a:r>
            <a:r>
              <a:rPr lang="en-US" sz="3400" baseline="30000" dirty="0">
                <a:effectLst>
                  <a:outerShdw blurRad="38100" dist="38100" dir="2700000" algn="tl">
                    <a:srgbClr val="000000">
                      <a:alpha val="43137"/>
                    </a:srgbClr>
                  </a:outerShdw>
                </a:effectLst>
              </a:rPr>
              <a:t>3 </a:t>
            </a:r>
            <a:r>
              <a:rPr lang="en-US" sz="3400" dirty="0">
                <a:effectLst>
                  <a:outerShdw blurRad="38100" dist="38100" dir="2700000" algn="tl">
                    <a:srgbClr val="000000">
                      <a:alpha val="43137"/>
                    </a:srgbClr>
                  </a:outerShdw>
                </a:effectLst>
              </a:rPr>
              <a:t>And many peoples will come and say, “Come, let us go up to the mountain of the </a:t>
            </a:r>
            <a:r>
              <a:rPr lang="en-US" sz="3400" cap="small" dirty="0">
                <a:effectLst>
                  <a:outerShdw blurRad="38100" dist="38100" dir="2700000" algn="tl">
                    <a:srgbClr val="000000">
                      <a:alpha val="43137"/>
                    </a:srgbClr>
                  </a:outerShdw>
                </a:effectLst>
              </a:rPr>
              <a:t>Lord</a:t>
            </a:r>
            <a:r>
              <a:rPr lang="en-US" sz="3400" dirty="0">
                <a:effectLst>
                  <a:outerShdw blurRad="38100" dist="38100" dir="2700000" algn="tl">
                    <a:srgbClr val="000000">
                      <a:alpha val="43137"/>
                    </a:srgbClr>
                  </a:outerShdw>
                </a:effectLst>
              </a:rPr>
              <a:t>, To the house of the God of Jacob; That He may teach us concerning His ways And that we may . . .</a:t>
            </a:r>
            <a:endParaRPr lang="en-US" sz="3400" kern="0" dirty="0">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62014957"/>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7A89E0-9A07-4FE4-ACFA-563092457A18}"/>
              </a:ext>
            </a:extLst>
          </p:cNvPr>
          <p:cNvPicPr>
            <a:picLocks noChangeAspect="1"/>
          </p:cNvPicPr>
          <p:nvPr/>
        </p:nvPicPr>
        <p:blipFill>
          <a:blip r:embed="rId2"/>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6481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a:spcBef>
                <a:spcPct val="0"/>
              </a:spcBef>
              <a:spcAft>
                <a:spcPts val="1200"/>
              </a:spcAft>
              <a:buClr>
                <a:srgbClr val="00FFFF"/>
              </a:buClr>
              <a:buNone/>
              <a:defRPr/>
            </a:pPr>
            <a:r>
              <a:rPr lang="en-US" sz="4000" dirty="0">
                <a:solidFill>
                  <a:schemeClr val="tx2"/>
                </a:solidFill>
                <a:ea typeface="+mj-ea"/>
                <a:cs typeface="Calibri" panose="020F0502020204030204" pitchFamily="34" charset="0"/>
              </a:rPr>
              <a:t>Isaiah 2:1-4</a:t>
            </a:r>
          </a:p>
          <a:p>
            <a:pPr marL="0" indent="0" algn="just">
              <a:spcBef>
                <a:spcPts val="0"/>
              </a:spcBef>
              <a:buClr>
                <a:srgbClr val="00FFFF"/>
              </a:buClr>
              <a:buNone/>
              <a:defRPr/>
            </a:pPr>
            <a:r>
              <a:rPr lang="en-US" sz="3400" dirty="0">
                <a:effectLst>
                  <a:outerShdw blurRad="38100" dist="38100" dir="2700000" algn="tl">
                    <a:srgbClr val="000000">
                      <a:alpha val="43137"/>
                    </a:srgbClr>
                  </a:outerShdw>
                </a:effectLst>
              </a:rPr>
              <a:t>. . . in His paths.” For the law will go forth from </a:t>
            </a:r>
            <a:r>
              <a:rPr lang="en-US" sz="3400" b="1" u="sng" dirty="0">
                <a:solidFill>
                  <a:srgbClr val="FFFFCC"/>
                </a:solidFill>
                <a:effectLst>
                  <a:outerShdw blurRad="38100" dist="38100" dir="2700000" algn="tl">
                    <a:srgbClr val="000000">
                      <a:alpha val="43137"/>
                    </a:srgbClr>
                  </a:outerShdw>
                </a:effectLst>
              </a:rPr>
              <a:t>Zion</a:t>
            </a:r>
            <a:r>
              <a:rPr lang="en-US" sz="3400" dirty="0">
                <a:effectLst>
                  <a:outerShdw blurRad="38100" dist="38100" dir="2700000" algn="tl">
                    <a:srgbClr val="000000">
                      <a:alpha val="43137"/>
                    </a:srgbClr>
                  </a:outerShdw>
                </a:effectLst>
              </a:rPr>
              <a:t> And the word of the </a:t>
            </a:r>
            <a:r>
              <a:rPr lang="en-US" sz="3400" cap="small" dirty="0">
                <a:effectLst>
                  <a:outerShdw blurRad="38100" dist="38100" dir="2700000" algn="tl">
                    <a:srgbClr val="000000">
                      <a:alpha val="43137"/>
                    </a:srgbClr>
                  </a:outerShdw>
                </a:effectLst>
              </a:rPr>
              <a:t>Lord</a:t>
            </a:r>
            <a:r>
              <a:rPr lang="en-US" sz="3400" dirty="0">
                <a:effectLst>
                  <a:outerShdw blurRad="38100" dist="38100" dir="2700000" algn="tl">
                    <a:srgbClr val="000000">
                      <a:alpha val="43137"/>
                    </a:srgbClr>
                  </a:outerShdw>
                </a:effectLst>
              </a:rPr>
              <a:t> from </a:t>
            </a:r>
            <a:r>
              <a:rPr lang="en-US" sz="3400" b="1" u="sng" dirty="0">
                <a:solidFill>
                  <a:srgbClr val="FFFFCC"/>
                </a:solidFill>
                <a:effectLst>
                  <a:outerShdw blurRad="38100" dist="38100" dir="2700000" algn="tl">
                    <a:srgbClr val="000000">
                      <a:alpha val="43137"/>
                    </a:srgbClr>
                  </a:outerShdw>
                </a:effectLst>
              </a:rPr>
              <a:t>Jerusalem</a:t>
            </a:r>
            <a:r>
              <a:rPr lang="en-US" sz="3400" dirty="0">
                <a:effectLst>
                  <a:outerShdw blurRad="38100" dist="38100" dir="2700000" algn="tl">
                    <a:srgbClr val="000000">
                      <a:alpha val="43137"/>
                    </a:srgbClr>
                  </a:outerShdw>
                </a:effectLst>
              </a:rPr>
              <a:t>.</a:t>
            </a:r>
            <a:r>
              <a:rPr lang="en-US" sz="3400" baseline="30000" dirty="0">
                <a:effectLst>
                  <a:outerShdw blurRad="38100" dist="38100" dir="2700000" algn="tl">
                    <a:srgbClr val="000000">
                      <a:alpha val="43137"/>
                    </a:srgbClr>
                  </a:outerShdw>
                </a:effectLst>
              </a:rPr>
              <a:t>4 </a:t>
            </a:r>
            <a:r>
              <a:rPr lang="en-US" sz="3400" dirty="0">
                <a:effectLst>
                  <a:outerShdw blurRad="38100" dist="38100" dir="2700000" algn="tl">
                    <a:srgbClr val="000000">
                      <a:alpha val="43137"/>
                    </a:srgbClr>
                  </a:outerShdw>
                </a:effectLst>
              </a:rPr>
              <a:t>And He will judge between the nations, And will render decisions for many peoples; And they will hammer their swords into plowshares and their spears into pruning hooks. Nation will not lift up sword against nation, And never again will they learn war</a:t>
            </a:r>
            <a:r>
              <a:rPr lang="en-US" sz="3400" kern="0" dirty="0">
                <a:solidFill>
                  <a:srgbClr val="FFFFFF"/>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460490032"/>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http://www.gracedoctrine.org/word/Doctoutline/gatesofjerusalem_files/image002.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63634" y="137160"/>
            <a:ext cx="8464732"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47945567"/>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Content Placeholder 2"/>
          <p:cNvSpPr>
            <a:spLocks noGrp="1"/>
          </p:cNvSpPr>
          <p:nvPr>
            <p:ph idx="1"/>
          </p:nvPr>
        </p:nvSpPr>
        <p:spPr>
          <a:xfrm>
            <a:off x="609602" y="1828800"/>
            <a:ext cx="6476998" cy="2971800"/>
          </a:xfrm>
        </p:spPr>
        <p:txBody>
          <a:bodyPr/>
          <a:lstStyle/>
          <a:p>
            <a:pPr marL="914400" lvl="1" indent="-514350">
              <a:spcBef>
                <a:spcPts val="0"/>
              </a:spcBef>
              <a:spcAft>
                <a:spcPts val="36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Jerusalem’s waters (8)</a:t>
            </a:r>
          </a:p>
          <a:p>
            <a:pPr marL="914400" lvl="1" indent="-514350">
              <a:spcBef>
                <a:spcPts val="0"/>
              </a:spcBef>
              <a:spcAft>
                <a:spcPts val="36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Earthly reign (9)</a:t>
            </a:r>
          </a:p>
          <a:p>
            <a:pPr marL="914400" lvl="1" indent="-514350">
              <a:spcBef>
                <a:spcPts val="0"/>
              </a:spcBef>
              <a:spcAft>
                <a:spcPts val="36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Topographical changes (10)</a:t>
            </a:r>
          </a:p>
          <a:p>
            <a:pPr marL="914400" lvl="1" indent="-514350">
              <a:spcBef>
                <a:spcPts val="0"/>
              </a:spcBef>
              <a:spcAft>
                <a:spcPts val="3600"/>
              </a:spcAft>
              <a:buSzPct val="100000"/>
              <a:buFont typeface="Wingdings" panose="05000000000000000000" pitchFamily="2" charset="2"/>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Millennial Jerusalem (11)</a:t>
            </a:r>
          </a:p>
        </p:txBody>
      </p:sp>
      <p:sp>
        <p:nvSpPr>
          <p:cNvPr id="5" name="Rectangle 4">
            <a:extLst>
              <a:ext uri="{FF2B5EF4-FFF2-40B4-BE49-F238E27FC236}">
                <a16:creationId xmlns:a16="http://schemas.microsoft.com/office/drawing/2014/main" id="{11DA3F4E-5E20-4363-945B-0DD1994CA9C7}"/>
              </a:ext>
            </a:extLst>
          </p:cNvPr>
          <p:cNvSpPr/>
          <p:nvPr/>
        </p:nvSpPr>
        <p:spPr>
          <a:xfrm>
            <a:off x="2896779" y="243751"/>
            <a:ext cx="6398443" cy="1154162"/>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II. Kingdom Conditions </a:t>
            </a:r>
          </a:p>
          <a:p>
            <a:pPr algn="ctr"/>
            <a:r>
              <a:rPr lang="en-US" sz="28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(Zechariah 14:8-11)</a:t>
            </a:r>
          </a:p>
        </p:txBody>
      </p:sp>
      <p:pic>
        <p:nvPicPr>
          <p:cNvPr id="2" name="Picture 1">
            <a:extLst>
              <a:ext uri="{FF2B5EF4-FFF2-40B4-BE49-F238E27FC236}">
                <a16:creationId xmlns:a16="http://schemas.microsoft.com/office/drawing/2014/main" id="{6B0D9CB8-3EC4-B1F6-2A20-FEC44E556DA4}"/>
              </a:ext>
            </a:extLst>
          </p:cNvPr>
          <p:cNvPicPr>
            <a:picLocks noChangeAspect="1"/>
          </p:cNvPicPr>
          <p:nvPr/>
        </p:nvPicPr>
        <p:blipFill>
          <a:blip r:embed="rId3"/>
          <a:stretch>
            <a:fillRect/>
          </a:stretch>
        </p:blipFill>
        <p:spPr>
          <a:xfrm>
            <a:off x="8617944" y="2286000"/>
            <a:ext cx="2964453" cy="2286000"/>
          </a:xfrm>
          <a:prstGeom prst="rect">
            <a:avLst/>
          </a:prstGeom>
        </p:spPr>
      </p:pic>
    </p:spTree>
    <p:extLst>
      <p:ext uri="{BB962C8B-B14F-4D97-AF65-F5344CB8AC3E}">
        <p14:creationId xmlns:p14="http://schemas.microsoft.com/office/powerpoint/2010/main" val="31489533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70" name="Group 102"/>
          <p:cNvGraphicFramePr>
            <a:graphicFrameLocks noGrp="1"/>
          </p:cNvGraphicFramePr>
          <p:nvPr>
            <p:ph type="tbl" idx="1"/>
          </p:nvPr>
        </p:nvGraphicFramePr>
        <p:xfrm>
          <a:off x="609600" y="213372"/>
          <a:ext cx="10972800" cy="6187428"/>
        </p:xfrm>
        <a:graphic>
          <a:graphicData uri="http://schemas.openxmlformats.org/drawingml/2006/table">
            <a:tbl>
              <a:tblPr>
                <a:tableStyleId>{8A107856-5554-42FB-B03E-39F5DBC370BA}</a:tableStyleId>
              </a:tblPr>
              <a:tblGrid>
                <a:gridCol w="5486400">
                  <a:extLst>
                    <a:ext uri="{9D8B030D-6E8A-4147-A177-3AD203B41FA5}">
                      <a16:colId xmlns:a16="http://schemas.microsoft.com/office/drawing/2014/main" val="20000"/>
                    </a:ext>
                  </a:extLst>
                </a:gridCol>
                <a:gridCol w="5486400">
                  <a:extLst>
                    <a:ext uri="{9D8B030D-6E8A-4147-A177-3AD203B41FA5}">
                      <a16:colId xmlns:a16="http://schemas.microsoft.com/office/drawing/2014/main" val="20001"/>
                    </a:ext>
                  </a:extLst>
                </a:gridCol>
              </a:tblGrid>
              <a:tr h="728126">
                <a:tc>
                  <a:txBody>
                    <a:bodyPr/>
                    <a:lstStyle/>
                    <a:p>
                      <a:pPr marL="0" marR="0" lvl="0" indent="0" algn="ctr" defTabSz="914400" rtl="0" eaLnBrk="0" fontAlgn="base" latinLnBrk="0" hangingPunct="0">
                        <a:lnSpc>
                          <a:spcPct val="100000"/>
                        </a:lnSpc>
                        <a:spcBef>
                          <a:spcPts val="0"/>
                        </a:spcBef>
                        <a:spcAft>
                          <a:spcPct val="0"/>
                        </a:spcAft>
                        <a:buClr>
                          <a:schemeClr val="tx1"/>
                        </a:buClr>
                        <a:buSzTx/>
                        <a:buFontTx/>
                        <a:buNone/>
                        <a:tabLst/>
                      </a:pPr>
                      <a:r>
                        <a:rPr lang="en-US" alt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Millennium </a:t>
                      </a:r>
                    </a:p>
                    <a:p>
                      <a:pPr marL="0" marR="0" lvl="0" indent="0" algn="ctr" defTabSz="914400" rtl="0" eaLnBrk="0" fontAlgn="base" latinLnBrk="0" hangingPunct="0">
                        <a:lnSpc>
                          <a:spcPct val="100000"/>
                        </a:lnSpc>
                        <a:spcBef>
                          <a:spcPts val="0"/>
                        </a:spcBef>
                        <a:spcAft>
                          <a:spcPct val="0"/>
                        </a:spcAft>
                        <a:buClr>
                          <a:schemeClr val="tx1"/>
                        </a:buClr>
                        <a:buSzTx/>
                        <a:buFontTx/>
                        <a:buNone/>
                        <a:tabLst/>
                      </a:pPr>
                      <a:r>
                        <a:rPr lang="en-US" alt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Rev.20</a:t>
                      </a:r>
                      <a:endParaRPr 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txBody>
                  <a:tcPr marT="45714" marB="45714" anchor="ctr" horzOverflow="overflow">
                    <a:solidFill>
                      <a:schemeClr val="bg2">
                        <a:lumMod val="95000"/>
                        <a:lumOff val="5000"/>
                      </a:schemeClr>
                    </a:solidFill>
                  </a:tcPr>
                </a:tc>
                <a:tc>
                  <a:txBody>
                    <a:bodyPr/>
                    <a:lstStyle/>
                    <a:p>
                      <a:pPr marL="0" marR="0" lvl="0" indent="0" algn="ctr" defTabSz="914400" rtl="0" eaLnBrk="0" fontAlgn="base" latinLnBrk="0" hangingPunct="0">
                        <a:lnSpc>
                          <a:spcPct val="100000"/>
                        </a:lnSpc>
                        <a:spcBef>
                          <a:spcPts val="0"/>
                        </a:spcBef>
                        <a:spcAft>
                          <a:spcPct val="0"/>
                        </a:spcAft>
                        <a:buClr>
                          <a:schemeClr val="tx1"/>
                        </a:buClr>
                        <a:buSzTx/>
                        <a:buFontTx/>
                        <a:buNone/>
                        <a:tabLst/>
                        <a:defRPr/>
                      </a:pPr>
                      <a:r>
                        <a:rPr lang="en-US" alt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Eternal State </a:t>
                      </a:r>
                    </a:p>
                    <a:p>
                      <a:pPr marL="0" marR="0" lvl="0" indent="0" algn="ctr" defTabSz="914400" rtl="0" eaLnBrk="0" fontAlgn="base" latinLnBrk="0" hangingPunct="0">
                        <a:lnSpc>
                          <a:spcPct val="100000"/>
                        </a:lnSpc>
                        <a:spcBef>
                          <a:spcPts val="0"/>
                        </a:spcBef>
                        <a:spcAft>
                          <a:spcPct val="0"/>
                        </a:spcAft>
                        <a:buClr>
                          <a:schemeClr val="tx1"/>
                        </a:buClr>
                        <a:buSzTx/>
                        <a:buFontTx/>
                        <a:buNone/>
                        <a:tabLst/>
                        <a:defRPr/>
                      </a:pPr>
                      <a:r>
                        <a:rPr lang="en-US" alt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Rev.21-22</a:t>
                      </a:r>
                    </a:p>
                  </a:txBody>
                  <a:tcPr marT="45714" marB="45714" anchor="ctr" horzOverflow="overflow">
                    <a:solidFill>
                      <a:schemeClr val="bg2">
                        <a:lumMod val="95000"/>
                        <a:lumOff val="5000"/>
                      </a:schemeClr>
                    </a:solidFill>
                  </a:tcPr>
                </a:tc>
                <a:extLst>
                  <a:ext uri="{0D108BD9-81ED-4DB2-BD59-A6C34878D82A}">
                    <a16:rowId xmlns:a16="http://schemas.microsoft.com/office/drawing/2014/main" val="1524377864"/>
                  </a:ext>
                </a:extLst>
              </a:tr>
              <a:tr h="640080">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cap="none" normalizeH="0" baseline="0" dirty="0">
                          <a:ln>
                            <a:noFill/>
                          </a:ln>
                          <a:effectLst/>
                          <a:latin typeface="Calibri" panose="020F0502020204030204" pitchFamily="34" charset="0"/>
                          <a:cs typeface="Calibri" panose="020F0502020204030204" pitchFamily="34" charset="0"/>
                        </a:rPr>
                        <a:t>Sin restrained</a:t>
                      </a:r>
                      <a:endParaRPr kumimoji="0" lang="en-US" sz="3000" b="1" i="0" u="none" strike="noStrike" cap="none" normalizeH="0" baseline="0" dirty="0">
                        <a:ln>
                          <a:noFill/>
                        </a:ln>
                        <a:solidFill>
                          <a:schemeClr val="tx2">
                            <a:lumMod val="75000"/>
                          </a:schemeClr>
                        </a:solidFill>
                        <a:effectLst/>
                        <a:latin typeface="Calibri" panose="020F0502020204030204" pitchFamily="34" charset="0"/>
                        <a:cs typeface="Calibri" panose="020F0502020204030204" pitchFamily="34" charset="0"/>
                      </a:endParaRPr>
                    </a:p>
                  </a:txBody>
                  <a:tcPr marT="45714" marB="45714" anchor="ctr" horzOverflow="overflow"/>
                </a:tc>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Sin removed</a:t>
                      </a:r>
                      <a:endParaRPr kumimoji="0" lang="en-US" sz="3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marT="45714" marB="45714" anchor="ctr" horzOverflow="overflow"/>
                </a:tc>
                <a:extLst>
                  <a:ext uri="{0D108BD9-81ED-4DB2-BD59-A6C34878D82A}">
                    <a16:rowId xmlns:a16="http://schemas.microsoft.com/office/drawing/2014/main" val="10000"/>
                  </a:ext>
                </a:extLst>
              </a:tr>
              <a:tr h="640080">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Curse restrained</a:t>
                      </a:r>
                    </a:p>
                  </a:txBody>
                  <a:tcPr marT="45714" marB="45714" anchor="ctr" horzOverflow="overflow"/>
                </a:tc>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Curse removed</a:t>
                      </a:r>
                    </a:p>
                  </a:txBody>
                  <a:tcPr marT="45714" marB="45714" anchor="ctr" horzOverflow="overflow"/>
                </a:tc>
                <a:extLst>
                  <a:ext uri="{0D108BD9-81ED-4DB2-BD59-A6C34878D82A}">
                    <a16:rowId xmlns:a16="http://schemas.microsoft.com/office/drawing/2014/main" val="10001"/>
                  </a:ext>
                </a:extLst>
              </a:tr>
              <a:tr h="640080">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Death</a:t>
                      </a:r>
                    </a:p>
                  </a:txBody>
                  <a:tcPr marT="45714" marB="45714" anchor="ctr" horzOverflow="overflow"/>
                </a:tc>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No death</a:t>
                      </a:r>
                    </a:p>
                  </a:txBody>
                  <a:tcPr marT="45714" marB="45714" anchor="ctr" horzOverflow="overflow"/>
                </a:tc>
                <a:extLst>
                  <a:ext uri="{0D108BD9-81ED-4DB2-BD59-A6C34878D82A}">
                    <a16:rowId xmlns:a16="http://schemas.microsoft.com/office/drawing/2014/main" val="10002"/>
                  </a:ext>
                </a:extLst>
              </a:tr>
              <a:tr h="640080">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Mortals / resurrected</a:t>
                      </a:r>
                    </a:p>
                  </a:txBody>
                  <a:tcPr marT="45714" marB="45714" anchor="ctr" horzOverflow="overflow"/>
                </a:tc>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Resurrected only</a:t>
                      </a:r>
                    </a:p>
                  </a:txBody>
                  <a:tcPr marT="45714" marB="45714" anchor="ctr" horzOverflow="overflow"/>
                </a:tc>
                <a:extLst>
                  <a:ext uri="{0D108BD9-81ED-4DB2-BD59-A6C34878D82A}">
                    <a16:rowId xmlns:a16="http://schemas.microsoft.com/office/drawing/2014/main" val="10003"/>
                  </a:ext>
                </a:extLst>
              </a:tr>
              <a:tr h="640080">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Mortals Destinies undecided</a:t>
                      </a:r>
                    </a:p>
                  </a:txBody>
                  <a:tcPr marT="45714" marB="45714" anchor="ctr" horzOverflow="overflow"/>
                </a:tc>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All Destinies sealed</a:t>
                      </a:r>
                    </a:p>
                  </a:txBody>
                  <a:tcPr marT="45714" marB="45714" anchor="ctr" horzOverflow="overflow"/>
                </a:tc>
                <a:extLst>
                  <a:ext uri="{0D108BD9-81ED-4DB2-BD59-A6C34878D82A}">
                    <a16:rowId xmlns:a16="http://schemas.microsoft.com/office/drawing/2014/main" val="10004"/>
                  </a:ext>
                </a:extLst>
              </a:tr>
              <a:tr h="640080">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Renovation</a:t>
                      </a:r>
                    </a:p>
                  </a:txBody>
                  <a:tcPr marT="45714" marB="45714" anchor="ctr" horzOverflow="overflow"/>
                </a:tc>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Recreation</a:t>
                      </a:r>
                    </a:p>
                  </a:txBody>
                  <a:tcPr marT="45714" marB="45714" anchor="ctr" horzOverflow="overflow"/>
                </a:tc>
                <a:extLst>
                  <a:ext uri="{0D108BD9-81ED-4DB2-BD59-A6C34878D82A}">
                    <a16:rowId xmlns:a16="http://schemas.microsoft.com/office/drawing/2014/main" val="10005"/>
                  </a:ext>
                </a:extLst>
              </a:tr>
              <a:tr h="640080">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Temporary</a:t>
                      </a:r>
                    </a:p>
                  </a:txBody>
                  <a:tcPr marT="45714" marB="45714" anchor="ctr" horzOverflow="overflow"/>
                </a:tc>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Eternal</a:t>
                      </a:r>
                    </a:p>
                  </a:txBody>
                  <a:tcPr marT="45714" marB="45714" anchor="ctr" horzOverflow="overflow"/>
                </a:tc>
                <a:extLst>
                  <a:ext uri="{0D108BD9-81ED-4DB2-BD59-A6C34878D82A}">
                    <a16:rowId xmlns:a16="http://schemas.microsoft.com/office/drawing/2014/main" val="10006"/>
                  </a:ext>
                </a:extLst>
              </a:tr>
              <a:tr h="640080">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Transitional </a:t>
                      </a:r>
                    </a:p>
                  </a:txBody>
                  <a:tcPr marT="45714" marB="45714" anchor="ctr" horzOverflow="overflow"/>
                </a:tc>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Non-transitional</a:t>
                      </a:r>
                    </a:p>
                  </a:txBody>
                  <a:tcPr marT="45714" marB="45714" anchor="ctr" horzOverflow="overflow"/>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812700840"/>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17659269-5B65-4701-A078-3A9A2D747756}"/>
              </a:ext>
            </a:extLst>
          </p:cNvPr>
          <p:cNvGraphicFramePr>
            <a:graphicFrameLocks noGrp="1"/>
          </p:cNvGraphicFramePr>
          <p:nvPr>
            <p:extLst>
              <p:ext uri="{D42A27DB-BD31-4B8C-83A1-F6EECF244321}">
                <p14:modId xmlns:p14="http://schemas.microsoft.com/office/powerpoint/2010/main" val="3772767520"/>
              </p:ext>
            </p:extLst>
          </p:nvPr>
        </p:nvGraphicFramePr>
        <p:xfrm>
          <a:off x="609600" y="235374"/>
          <a:ext cx="10972800" cy="6387252"/>
        </p:xfrm>
        <a:graphic>
          <a:graphicData uri="http://schemas.openxmlformats.org/drawingml/2006/table">
            <a:tbl>
              <a:tblPr firstRow="1" bandRow="1">
                <a:tableStyleId>{D7AC3CCA-C797-4891-BE02-D94E43425B78}</a:tableStyleId>
              </a:tblPr>
              <a:tblGrid>
                <a:gridCol w="4754880">
                  <a:extLst>
                    <a:ext uri="{9D8B030D-6E8A-4147-A177-3AD203B41FA5}">
                      <a16:colId xmlns:a16="http://schemas.microsoft.com/office/drawing/2014/main" val="3136538324"/>
                    </a:ext>
                  </a:extLst>
                </a:gridCol>
                <a:gridCol w="1463040">
                  <a:extLst>
                    <a:ext uri="{9D8B030D-6E8A-4147-A177-3AD203B41FA5}">
                      <a16:colId xmlns:a16="http://schemas.microsoft.com/office/drawing/2014/main" val="2194749658"/>
                    </a:ext>
                  </a:extLst>
                </a:gridCol>
                <a:gridCol w="4754880">
                  <a:extLst>
                    <a:ext uri="{9D8B030D-6E8A-4147-A177-3AD203B41FA5}">
                      <a16:colId xmlns:a16="http://schemas.microsoft.com/office/drawing/2014/main" val="1322261007"/>
                    </a:ext>
                  </a:extLst>
                </a:gridCol>
              </a:tblGrid>
              <a:tr h="545253">
                <a:tc gridSpan="3">
                  <a:txBody>
                    <a:bodyPr/>
                    <a:lstStyle/>
                    <a:p>
                      <a:pPr algn="ctr"/>
                      <a:r>
                        <a:rPr lang="en-US" sz="2800" dirty="0">
                          <a:latin typeface="Calibri" panose="020F0502020204030204" pitchFamily="34" charset="0"/>
                          <a:cs typeface="Calibri" panose="020F0502020204030204" pitchFamily="34" charset="0"/>
                        </a:rPr>
                        <a:t>ZECHARIAH’S EIGHT NIGHT VISIONS</a:t>
                      </a:r>
                    </a:p>
                  </a:txBody>
                  <a:tcPr anchor="ctr">
                    <a:solidFill>
                      <a:schemeClr val="tx1"/>
                    </a:solidFill>
                  </a:tcPr>
                </a:tc>
                <a:tc hMerge="1">
                  <a:txBody>
                    <a:bodyPr/>
                    <a:lstStyle/>
                    <a:p>
                      <a:endParaRPr lang="en-US" dirty="0"/>
                    </a:p>
                  </a:txBody>
                  <a:tcPr>
                    <a:solidFill>
                      <a:schemeClr val="tx1"/>
                    </a:solidFill>
                  </a:tcPr>
                </a:tc>
                <a:tc hMerge="1">
                  <a:txBody>
                    <a:bodyPr/>
                    <a:lstStyle/>
                    <a:p>
                      <a:endParaRPr lang="en-US" dirty="0"/>
                    </a:p>
                  </a:txBody>
                  <a:tcPr>
                    <a:solidFill>
                      <a:schemeClr val="tx1"/>
                    </a:solidFill>
                  </a:tcPr>
                </a:tc>
                <a:extLst>
                  <a:ext uri="{0D108BD9-81ED-4DB2-BD59-A6C34878D82A}">
                    <a16:rowId xmlns:a16="http://schemas.microsoft.com/office/drawing/2014/main" val="787305106"/>
                  </a:ext>
                </a:extLst>
              </a:tr>
              <a:tr h="545253">
                <a:tc>
                  <a:txBody>
                    <a:bodyPr/>
                    <a:lstStyle/>
                    <a:p>
                      <a:pPr algn="ctr"/>
                      <a:r>
                        <a:rPr lang="en-US" sz="2400" b="1" kern="1200" dirty="0">
                          <a:solidFill>
                            <a:schemeClr val="dk1"/>
                          </a:solidFill>
                          <a:latin typeface="Calibri" panose="020F0502020204030204" pitchFamily="34" charset="0"/>
                          <a:ea typeface="+mn-ea"/>
                          <a:cs typeface="Calibri" panose="020F0502020204030204" pitchFamily="34" charset="0"/>
                        </a:rPr>
                        <a:t>Vision</a:t>
                      </a:r>
                    </a:p>
                  </a:txBody>
                  <a:tcPr anchor="ctr">
                    <a:solidFill>
                      <a:schemeClr val="tx1"/>
                    </a:solidFill>
                  </a:tcPr>
                </a:tc>
                <a:tc>
                  <a:txBody>
                    <a:bodyPr/>
                    <a:lstStyle/>
                    <a:p>
                      <a:pPr algn="ctr"/>
                      <a:r>
                        <a:rPr lang="en-US" sz="2400" b="1" kern="1200" dirty="0">
                          <a:solidFill>
                            <a:schemeClr val="dk1"/>
                          </a:solidFill>
                          <a:latin typeface="Calibri" panose="020F0502020204030204" pitchFamily="34" charset="0"/>
                          <a:ea typeface="+mn-ea"/>
                          <a:cs typeface="Calibri" panose="020F0502020204030204" pitchFamily="34" charset="0"/>
                        </a:rPr>
                        <a:t>Reference</a:t>
                      </a:r>
                    </a:p>
                  </a:txBody>
                  <a:tcPr anchor="ctr">
                    <a:solidFill>
                      <a:schemeClr val="tx1"/>
                    </a:solidFill>
                  </a:tcPr>
                </a:tc>
                <a:tc>
                  <a:txBody>
                    <a:bodyPr/>
                    <a:lstStyle/>
                    <a:p>
                      <a:pPr algn="ctr"/>
                      <a:r>
                        <a:rPr lang="en-US" sz="2400" b="1" kern="1200" dirty="0">
                          <a:solidFill>
                            <a:schemeClr val="dk1"/>
                          </a:solidFill>
                          <a:latin typeface="Calibri" panose="020F0502020204030204" pitchFamily="34" charset="0"/>
                          <a:ea typeface="+mn-ea"/>
                          <a:cs typeface="Calibri" panose="020F0502020204030204" pitchFamily="34" charset="0"/>
                        </a:rPr>
                        <a:t>Meaning</a:t>
                      </a:r>
                    </a:p>
                  </a:txBody>
                  <a:tcPr anchor="ctr">
                    <a:solidFill>
                      <a:schemeClr val="tx1"/>
                    </a:solidFill>
                  </a:tcPr>
                </a:tc>
                <a:extLst>
                  <a:ext uri="{0D108BD9-81ED-4DB2-BD59-A6C34878D82A}">
                    <a16:rowId xmlns:a16="http://schemas.microsoft.com/office/drawing/2014/main" val="3061896758"/>
                  </a:ext>
                </a:extLst>
              </a:tr>
              <a:tr h="545253">
                <a:tc>
                  <a:txBody>
                    <a:bodyPr/>
                    <a:lstStyle/>
                    <a:p>
                      <a:r>
                        <a:rPr lang="en-US" sz="2000" dirty="0">
                          <a:latin typeface="Calibri" panose="020F0502020204030204" pitchFamily="34" charset="0"/>
                          <a:cs typeface="Calibri" panose="020F0502020204030204" pitchFamily="34" charset="0"/>
                        </a:rPr>
                        <a:t>The Red-horse Rider among the Myrtles</a:t>
                      </a:r>
                    </a:p>
                  </a:txBody>
                  <a:tcPr anchor="ctr">
                    <a:solidFill>
                      <a:schemeClr val="tx1"/>
                    </a:solidFill>
                  </a:tcPr>
                </a:tc>
                <a:tc>
                  <a:txBody>
                    <a:bodyPr/>
                    <a:lstStyle/>
                    <a:p>
                      <a:pPr algn="ctr"/>
                      <a:r>
                        <a:rPr lang="en-US" sz="2000" b="1" dirty="0">
                          <a:latin typeface="Calibri" panose="020F0502020204030204" pitchFamily="34" charset="0"/>
                          <a:cs typeface="Calibri" panose="020F0502020204030204" pitchFamily="34" charset="0"/>
                        </a:rPr>
                        <a:t>1:7-17</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God’s anger against the nations &amp; blessing on restored Israel.</a:t>
                      </a:r>
                    </a:p>
                  </a:txBody>
                  <a:tcPr anchor="ctr">
                    <a:solidFill>
                      <a:schemeClr val="tx1"/>
                    </a:solidFill>
                  </a:tcPr>
                </a:tc>
                <a:extLst>
                  <a:ext uri="{0D108BD9-81ED-4DB2-BD59-A6C34878D82A}">
                    <a16:rowId xmlns:a16="http://schemas.microsoft.com/office/drawing/2014/main" val="308484198"/>
                  </a:ext>
                </a:extLst>
              </a:tr>
              <a:tr h="545253">
                <a:tc>
                  <a:txBody>
                    <a:bodyPr/>
                    <a:lstStyle/>
                    <a:p>
                      <a:r>
                        <a:rPr lang="en-US" sz="2000" dirty="0">
                          <a:latin typeface="Calibri" panose="020F0502020204030204" pitchFamily="34" charset="0"/>
                          <a:cs typeface="Calibri" panose="020F0502020204030204" pitchFamily="34" charset="0"/>
                        </a:rPr>
                        <a:t>The Four Horns &amp; the Four Craftsmen</a:t>
                      </a:r>
                    </a:p>
                  </a:txBody>
                  <a:tcPr anchor="ctr">
                    <a:solidFill>
                      <a:schemeClr val="tx1"/>
                    </a:solidFill>
                  </a:tcPr>
                </a:tc>
                <a:tc>
                  <a:txBody>
                    <a:bodyPr/>
                    <a:lstStyle/>
                    <a:p>
                      <a:pPr algn="ctr"/>
                      <a:r>
                        <a:rPr lang="en-US" sz="2000" b="1" dirty="0">
                          <a:latin typeface="Calibri" panose="020F0502020204030204" pitchFamily="34" charset="0"/>
                          <a:cs typeface="Calibri" panose="020F0502020204030204" pitchFamily="34" charset="0"/>
                        </a:rPr>
                        <a:t>1:18-21</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God’s judgment on the nations that afflict Israel.</a:t>
                      </a:r>
                    </a:p>
                  </a:txBody>
                  <a:tcPr anchor="ctr">
                    <a:solidFill>
                      <a:schemeClr val="tx1"/>
                    </a:solidFill>
                  </a:tcPr>
                </a:tc>
                <a:extLst>
                  <a:ext uri="{0D108BD9-81ED-4DB2-BD59-A6C34878D82A}">
                    <a16:rowId xmlns:a16="http://schemas.microsoft.com/office/drawing/2014/main" val="1801932628"/>
                  </a:ext>
                </a:extLst>
              </a:tr>
              <a:tr h="545253">
                <a:tc>
                  <a:txBody>
                    <a:bodyPr/>
                    <a:lstStyle/>
                    <a:p>
                      <a:r>
                        <a:rPr lang="en-US" sz="2000" dirty="0">
                          <a:latin typeface="Calibri" panose="020F0502020204030204" pitchFamily="34" charset="0"/>
                          <a:cs typeface="Calibri" panose="020F0502020204030204" pitchFamily="34" charset="0"/>
                        </a:rPr>
                        <a:t>The Surveyor with a Measuring Line</a:t>
                      </a:r>
                    </a:p>
                  </a:txBody>
                  <a:tcPr anchor="ctr">
                    <a:solidFill>
                      <a:schemeClr val="tx1"/>
                    </a:solidFill>
                  </a:tcPr>
                </a:tc>
                <a:tc>
                  <a:txBody>
                    <a:bodyPr/>
                    <a:lstStyle/>
                    <a:p>
                      <a:pPr algn="ctr"/>
                      <a:r>
                        <a:rPr lang="en-US" sz="2000" b="1" dirty="0">
                          <a:latin typeface="Calibri" panose="020F0502020204030204" pitchFamily="34" charset="0"/>
                          <a:cs typeface="Calibri" panose="020F0502020204030204" pitchFamily="34" charset="0"/>
                        </a:rPr>
                        <a:t>Chapter 2</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God’s future blessing on restored Israel.</a:t>
                      </a:r>
                    </a:p>
                  </a:txBody>
                  <a:tcPr anchor="ctr">
                    <a:solidFill>
                      <a:schemeClr val="tx1"/>
                    </a:solidFill>
                  </a:tcPr>
                </a:tc>
                <a:extLst>
                  <a:ext uri="{0D108BD9-81ED-4DB2-BD59-A6C34878D82A}">
                    <a16:rowId xmlns:a16="http://schemas.microsoft.com/office/drawing/2014/main" val="4259588334"/>
                  </a:ext>
                </a:extLst>
              </a:tr>
              <a:tr h="545253">
                <a:tc>
                  <a:txBody>
                    <a:bodyPr/>
                    <a:lstStyle/>
                    <a:p>
                      <a:r>
                        <a:rPr lang="en-US" sz="2000" dirty="0">
                          <a:latin typeface="Calibri" panose="020F0502020204030204" pitchFamily="34" charset="0"/>
                          <a:cs typeface="Calibri" panose="020F0502020204030204" pitchFamily="34" charset="0"/>
                        </a:rPr>
                        <a:t>The Cleansing &amp; Crowning of Joshua the Hight Priest.</a:t>
                      </a:r>
                    </a:p>
                  </a:txBody>
                  <a:tcPr anchor="ct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latin typeface="Calibri" panose="020F0502020204030204" pitchFamily="34" charset="0"/>
                          <a:cs typeface="Calibri" panose="020F0502020204030204" pitchFamily="34" charset="0"/>
                        </a:rPr>
                        <a:t>Chapter 3</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Israel’s future cleansing from sin &amp; reinstatement as a priestly nation.</a:t>
                      </a:r>
                    </a:p>
                  </a:txBody>
                  <a:tcPr anchor="ctr">
                    <a:solidFill>
                      <a:schemeClr val="tx1"/>
                    </a:solidFill>
                  </a:tcPr>
                </a:tc>
                <a:extLst>
                  <a:ext uri="{0D108BD9-81ED-4DB2-BD59-A6C34878D82A}">
                    <a16:rowId xmlns:a16="http://schemas.microsoft.com/office/drawing/2014/main" val="1011314601"/>
                  </a:ext>
                </a:extLst>
              </a:tr>
              <a:tr h="545253">
                <a:tc>
                  <a:txBody>
                    <a:bodyPr/>
                    <a:lstStyle/>
                    <a:p>
                      <a:r>
                        <a:rPr lang="en-US" sz="2000" dirty="0">
                          <a:latin typeface="Calibri" panose="020F0502020204030204" pitchFamily="34" charset="0"/>
                          <a:cs typeface="Calibri" panose="020F0502020204030204" pitchFamily="34" charset="0"/>
                        </a:rPr>
                        <a:t>The Golden Lampstand &amp; the Two Olive Trees</a:t>
                      </a:r>
                    </a:p>
                  </a:txBody>
                  <a:tcPr anchor="ct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latin typeface="Calibri" panose="020F0502020204030204" pitchFamily="34" charset="0"/>
                          <a:cs typeface="Calibri" panose="020F0502020204030204" pitchFamily="34" charset="0"/>
                        </a:rPr>
                        <a:t>Chapter 4</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Israel as the light to the nations under Messiah, the King-Priest.</a:t>
                      </a:r>
                    </a:p>
                  </a:txBody>
                  <a:tcPr anchor="ctr">
                    <a:solidFill>
                      <a:schemeClr val="tx1"/>
                    </a:solidFill>
                  </a:tcPr>
                </a:tc>
                <a:extLst>
                  <a:ext uri="{0D108BD9-81ED-4DB2-BD59-A6C34878D82A}">
                    <a16:rowId xmlns:a16="http://schemas.microsoft.com/office/drawing/2014/main" val="887607491"/>
                  </a:ext>
                </a:extLst>
              </a:tr>
              <a:tr h="545253">
                <a:tc>
                  <a:txBody>
                    <a:bodyPr/>
                    <a:lstStyle/>
                    <a:p>
                      <a:r>
                        <a:rPr lang="en-US" sz="2000" dirty="0">
                          <a:latin typeface="Calibri" panose="020F0502020204030204" pitchFamily="34" charset="0"/>
                          <a:cs typeface="Calibri" panose="020F0502020204030204" pitchFamily="34" charset="0"/>
                        </a:rPr>
                        <a:t>The Flying Scroll</a:t>
                      </a:r>
                    </a:p>
                  </a:txBody>
                  <a:tcPr anchor="ctr">
                    <a:solidFill>
                      <a:schemeClr val="tx1"/>
                    </a:solidFill>
                  </a:tcPr>
                </a:tc>
                <a:tc>
                  <a:txBody>
                    <a:bodyPr/>
                    <a:lstStyle/>
                    <a:p>
                      <a:pPr algn="ctr"/>
                      <a:r>
                        <a:rPr lang="en-US" sz="2000" b="1" dirty="0">
                          <a:latin typeface="Calibri" panose="020F0502020204030204" pitchFamily="34" charset="0"/>
                          <a:cs typeface="Calibri" panose="020F0502020204030204" pitchFamily="34" charset="0"/>
                        </a:rPr>
                        <a:t>5:1-4</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The severity &amp; totality of divine judgment on individual Israelites.</a:t>
                      </a:r>
                    </a:p>
                  </a:txBody>
                  <a:tcPr anchor="ctr">
                    <a:solidFill>
                      <a:schemeClr val="tx1"/>
                    </a:solidFill>
                  </a:tcPr>
                </a:tc>
                <a:extLst>
                  <a:ext uri="{0D108BD9-81ED-4DB2-BD59-A6C34878D82A}">
                    <a16:rowId xmlns:a16="http://schemas.microsoft.com/office/drawing/2014/main" val="4128324461"/>
                  </a:ext>
                </a:extLst>
              </a:tr>
              <a:tr h="545253">
                <a:tc>
                  <a:txBody>
                    <a:bodyPr/>
                    <a:lstStyle/>
                    <a:p>
                      <a:r>
                        <a:rPr lang="en-US" sz="2000" dirty="0">
                          <a:latin typeface="Calibri" panose="020F0502020204030204" pitchFamily="34" charset="0"/>
                          <a:cs typeface="Calibri" panose="020F0502020204030204" pitchFamily="34" charset="0"/>
                        </a:rPr>
                        <a:t>The Woman in the Ephah</a:t>
                      </a:r>
                    </a:p>
                  </a:txBody>
                  <a:tcPr anchor="ctr">
                    <a:solidFill>
                      <a:schemeClr val="tx1"/>
                    </a:solidFill>
                  </a:tcPr>
                </a:tc>
                <a:tc>
                  <a:txBody>
                    <a:bodyPr/>
                    <a:lstStyle/>
                    <a:p>
                      <a:pPr algn="ctr"/>
                      <a:r>
                        <a:rPr lang="en-US" sz="2000" b="1" dirty="0">
                          <a:latin typeface="Calibri" panose="020F0502020204030204" pitchFamily="34" charset="0"/>
                          <a:cs typeface="Calibri" panose="020F0502020204030204" pitchFamily="34" charset="0"/>
                        </a:rPr>
                        <a:t>5:5-11</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The removal of national Israel’s sin of rebellion against God.</a:t>
                      </a:r>
                    </a:p>
                  </a:txBody>
                  <a:tcPr anchor="ctr">
                    <a:solidFill>
                      <a:schemeClr val="tx1"/>
                    </a:solidFill>
                  </a:tcPr>
                </a:tc>
                <a:extLst>
                  <a:ext uri="{0D108BD9-81ED-4DB2-BD59-A6C34878D82A}">
                    <a16:rowId xmlns:a16="http://schemas.microsoft.com/office/drawing/2014/main" val="2385179686"/>
                  </a:ext>
                </a:extLst>
              </a:tr>
              <a:tr h="545253">
                <a:tc>
                  <a:txBody>
                    <a:bodyPr/>
                    <a:lstStyle/>
                    <a:p>
                      <a:r>
                        <a:rPr lang="en-US" sz="2000" dirty="0">
                          <a:latin typeface="Calibri" panose="020F0502020204030204" pitchFamily="34" charset="0"/>
                          <a:cs typeface="Calibri" panose="020F0502020204030204" pitchFamily="34" charset="0"/>
                        </a:rPr>
                        <a:t>The Four Chariots</a:t>
                      </a:r>
                    </a:p>
                  </a:txBody>
                  <a:tcPr anchor="ctr">
                    <a:solidFill>
                      <a:schemeClr val="tx1"/>
                    </a:solidFill>
                  </a:tcPr>
                </a:tc>
                <a:tc>
                  <a:txBody>
                    <a:bodyPr/>
                    <a:lstStyle/>
                    <a:p>
                      <a:pPr algn="ctr"/>
                      <a:r>
                        <a:rPr lang="en-US" sz="2000" b="1" dirty="0">
                          <a:latin typeface="Calibri" panose="020F0502020204030204" pitchFamily="34" charset="0"/>
                          <a:cs typeface="Calibri" panose="020F0502020204030204" pitchFamily="34" charset="0"/>
                        </a:rPr>
                        <a:t>6:1-8</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Divine judgment on Gentile nations.</a:t>
                      </a:r>
                    </a:p>
                  </a:txBody>
                  <a:tcPr anchor="ctr">
                    <a:solidFill>
                      <a:schemeClr val="tx1"/>
                    </a:solidFill>
                  </a:tcPr>
                </a:tc>
                <a:extLst>
                  <a:ext uri="{0D108BD9-81ED-4DB2-BD59-A6C34878D82A}">
                    <a16:rowId xmlns:a16="http://schemas.microsoft.com/office/drawing/2014/main" val="2529794026"/>
                  </a:ext>
                </a:extLst>
              </a:tr>
            </a:tbl>
          </a:graphicData>
        </a:graphic>
      </p:graphicFrame>
    </p:spTree>
    <p:extLst>
      <p:ext uri="{BB962C8B-B14F-4D97-AF65-F5344CB8AC3E}">
        <p14:creationId xmlns:p14="http://schemas.microsoft.com/office/powerpoint/2010/main" val="22231683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70" name="Group 102"/>
          <p:cNvGraphicFramePr>
            <a:graphicFrameLocks noGrp="1"/>
          </p:cNvGraphicFramePr>
          <p:nvPr>
            <p:ph type="tbl" idx="1"/>
          </p:nvPr>
        </p:nvGraphicFramePr>
        <p:xfrm>
          <a:off x="609600" y="516496"/>
          <a:ext cx="10972800" cy="5825008"/>
        </p:xfrm>
        <a:graphic>
          <a:graphicData uri="http://schemas.openxmlformats.org/drawingml/2006/table">
            <a:tbl>
              <a:tblPr>
                <a:tableStyleId>{8A107856-5554-42FB-B03E-39F5DBC370BA}</a:tableStyleId>
              </a:tblPr>
              <a:tblGrid>
                <a:gridCol w="3657600">
                  <a:extLst>
                    <a:ext uri="{9D8B030D-6E8A-4147-A177-3AD203B41FA5}">
                      <a16:colId xmlns:a16="http://schemas.microsoft.com/office/drawing/2014/main" val="836798824"/>
                    </a:ext>
                  </a:extLst>
                </a:gridCol>
                <a:gridCol w="3657600">
                  <a:extLst>
                    <a:ext uri="{9D8B030D-6E8A-4147-A177-3AD203B41FA5}">
                      <a16:colId xmlns:a16="http://schemas.microsoft.com/office/drawing/2014/main" val="20000"/>
                    </a:ext>
                  </a:extLst>
                </a:gridCol>
                <a:gridCol w="3657600">
                  <a:extLst>
                    <a:ext uri="{9D8B030D-6E8A-4147-A177-3AD203B41FA5}">
                      <a16:colId xmlns:a16="http://schemas.microsoft.com/office/drawing/2014/main" val="20001"/>
                    </a:ext>
                  </a:extLst>
                </a:gridCol>
              </a:tblGrid>
              <a:tr h="728126">
                <a:tc gridSpan="3">
                  <a:txBody>
                    <a:bodyPr/>
                    <a:lstStyle/>
                    <a:p>
                      <a:pPr marL="0" marR="0" lvl="0" indent="0" algn="ctr" defTabSz="914400" rtl="0" eaLnBrk="0" fontAlgn="base" latinLnBrk="0" hangingPunct="0">
                        <a:lnSpc>
                          <a:spcPct val="100000"/>
                        </a:lnSpc>
                        <a:spcBef>
                          <a:spcPct val="20000"/>
                        </a:spcBef>
                        <a:spcAft>
                          <a:spcPct val="0"/>
                        </a:spcAft>
                        <a:buClr>
                          <a:schemeClr val="tx1"/>
                        </a:buClr>
                        <a:buSzTx/>
                        <a:buFontTx/>
                        <a:buNone/>
                        <a:tabLst/>
                      </a:pPr>
                      <a:r>
                        <a:rPr lang="en-US" sz="360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Millennium and Eternal State</a:t>
                      </a:r>
                    </a:p>
                  </a:txBody>
                  <a:tcPr marT="45714" marB="45714" anchor="ctr" horzOverflow="overflow">
                    <a:solidFill>
                      <a:schemeClr val="bg2">
                        <a:lumMod val="95000"/>
                        <a:lumOff val="5000"/>
                      </a:schemeClr>
                    </a:solidFill>
                  </a:tcPr>
                </a:tc>
                <a:tc hMerge="1">
                  <a:txBody>
                    <a:bodyPr/>
                    <a:lstStyle/>
                    <a:p>
                      <a:endParaRPr lang="en-US" dirty="0"/>
                    </a:p>
                  </a:txBody>
                  <a:tcPr horzOverflow="overflow">
                    <a:solidFill>
                      <a:srgbClr val="66FFFF"/>
                    </a:solidFill>
                  </a:tcPr>
                </a:tc>
                <a:tc hMerge="1">
                  <a:txBody>
                    <a:bodyPr/>
                    <a:lstStyle/>
                    <a:p>
                      <a:endParaRPr lang="en-US" dirty="0"/>
                    </a:p>
                  </a:txBody>
                  <a:tcPr horzOverflow="overflow">
                    <a:solidFill>
                      <a:srgbClr val="66FFFF"/>
                    </a:solidFill>
                  </a:tcPr>
                </a:tc>
                <a:extLst>
                  <a:ext uri="{0D108BD9-81ED-4DB2-BD59-A6C34878D82A}">
                    <a16:rowId xmlns:a16="http://schemas.microsoft.com/office/drawing/2014/main" val="1524377864"/>
                  </a:ext>
                </a:extLst>
              </a:tr>
              <a:tr h="728126">
                <a:tc>
                  <a:txBody>
                    <a:bodyPr/>
                    <a:lstStyle/>
                    <a:p>
                      <a:pPr marL="0" marR="0" lvl="0" indent="0" algn="l" defTabSz="914400" rtl="0" eaLnBrk="0" fontAlgn="base" latinLnBrk="0" hangingPunct="0">
                        <a:lnSpc>
                          <a:spcPct val="100000"/>
                        </a:lnSpc>
                        <a:spcBef>
                          <a:spcPct val="20000"/>
                        </a:spcBef>
                        <a:spcAft>
                          <a:spcPct val="0"/>
                        </a:spcAft>
                        <a:buClr>
                          <a:schemeClr val="tx2"/>
                        </a:buClr>
                        <a:buSzTx/>
                        <a:buFontTx/>
                        <a:buNone/>
                        <a:tabLst/>
                      </a:pPr>
                      <a:endParaRPr kumimoji="0" lang="en-US" sz="3200"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endParaRP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Rev 20:1-10</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Rev 21–22</a:t>
                      </a:r>
                    </a:p>
                  </a:txBody>
                  <a:tcPr anchor="ctr" horzOverflow="overflow"/>
                </a:tc>
                <a:extLst>
                  <a:ext uri="{0D108BD9-81ED-4DB2-BD59-A6C34878D82A}">
                    <a16:rowId xmlns:a16="http://schemas.microsoft.com/office/drawing/2014/main" val="1045901084"/>
                  </a:ext>
                </a:extLst>
              </a:tr>
              <a:tr h="728126">
                <a:tc>
                  <a:txBody>
                    <a:bodyPr/>
                    <a:lstStyle/>
                    <a:p>
                      <a:pPr marL="230188"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Time</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20:4</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22:5</a:t>
                      </a:r>
                    </a:p>
                  </a:txBody>
                  <a:tcPr anchor="ctr" horzOverflow="overflow"/>
                </a:tc>
                <a:extLst>
                  <a:ext uri="{0D108BD9-81ED-4DB2-BD59-A6C34878D82A}">
                    <a16:rowId xmlns:a16="http://schemas.microsoft.com/office/drawing/2014/main" val="10000"/>
                  </a:ext>
                </a:extLst>
              </a:tr>
              <a:tr h="728126">
                <a:tc>
                  <a:txBody>
                    <a:bodyPr/>
                    <a:lstStyle/>
                    <a:p>
                      <a:pPr marL="230188"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Luminaries</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Isa 30:26</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21:23; 22:5</a:t>
                      </a:r>
                    </a:p>
                  </a:txBody>
                  <a:tcPr anchor="ctr" horzOverflow="overflow"/>
                </a:tc>
                <a:extLst>
                  <a:ext uri="{0D108BD9-81ED-4DB2-BD59-A6C34878D82A}">
                    <a16:rowId xmlns:a16="http://schemas.microsoft.com/office/drawing/2014/main" val="10001"/>
                  </a:ext>
                </a:extLst>
              </a:tr>
              <a:tr h="728126">
                <a:tc>
                  <a:txBody>
                    <a:bodyPr/>
                    <a:lstStyle/>
                    <a:p>
                      <a:pPr marL="230188"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Temple</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err="1">
                          <a:ln>
                            <a:noFill/>
                          </a:ln>
                          <a:solidFill>
                            <a:schemeClr val="dk1"/>
                          </a:solidFill>
                          <a:effectLst/>
                          <a:latin typeface="Calibri" panose="020F0502020204030204" pitchFamily="34" charset="0"/>
                          <a:ea typeface="+mn-ea"/>
                          <a:cs typeface="Calibri" panose="020F0502020204030204" pitchFamily="34" charset="0"/>
                        </a:rPr>
                        <a:t>Ezek</a:t>
                      </a:r>
                      <a:r>
                        <a:rPr kumimoji="0" lang="en-US" sz="32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 40–48</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21:22</a:t>
                      </a:r>
                    </a:p>
                  </a:txBody>
                  <a:tcPr anchor="ctr" horzOverflow="overflow"/>
                </a:tc>
                <a:extLst>
                  <a:ext uri="{0D108BD9-81ED-4DB2-BD59-A6C34878D82A}">
                    <a16:rowId xmlns:a16="http://schemas.microsoft.com/office/drawing/2014/main" val="10002"/>
                  </a:ext>
                </a:extLst>
              </a:tr>
              <a:tr h="728126">
                <a:tc>
                  <a:txBody>
                    <a:bodyPr/>
                    <a:lstStyle/>
                    <a:p>
                      <a:pPr marL="230188"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Death</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Isa 65:20</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21:4</a:t>
                      </a:r>
                    </a:p>
                  </a:txBody>
                  <a:tcPr anchor="ctr" horzOverflow="overflow"/>
                </a:tc>
                <a:extLst>
                  <a:ext uri="{0D108BD9-81ED-4DB2-BD59-A6C34878D82A}">
                    <a16:rowId xmlns:a16="http://schemas.microsoft.com/office/drawing/2014/main" val="10003"/>
                  </a:ext>
                </a:extLst>
              </a:tr>
              <a:tr h="728126">
                <a:tc>
                  <a:txBody>
                    <a:bodyPr/>
                    <a:lstStyle/>
                    <a:p>
                      <a:pPr marL="230188"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Satanic activity</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20:7</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20:10</a:t>
                      </a:r>
                    </a:p>
                  </a:txBody>
                  <a:tcPr anchor="ctr" horzOverflow="overflow"/>
                </a:tc>
                <a:extLst>
                  <a:ext uri="{0D108BD9-81ED-4DB2-BD59-A6C34878D82A}">
                    <a16:rowId xmlns:a16="http://schemas.microsoft.com/office/drawing/2014/main" val="10004"/>
                  </a:ext>
                </a:extLst>
              </a:tr>
              <a:tr h="728126">
                <a:tc>
                  <a:txBody>
                    <a:bodyPr/>
                    <a:lstStyle/>
                    <a:p>
                      <a:pPr marL="230188"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Rebellion</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20:8-9</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21:27</a:t>
                      </a:r>
                    </a:p>
                  </a:txBody>
                  <a:tcPr anchor="ctr" horzOverflow="overflow"/>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888572668"/>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9DB049A-C61D-425A-92BE-5EF25637356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93835" y="685800"/>
            <a:ext cx="11004330" cy="548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Speech Bubble: Rectangle with Corners Rounded 2">
            <a:extLst>
              <a:ext uri="{FF2B5EF4-FFF2-40B4-BE49-F238E27FC236}">
                <a16:creationId xmlns:a16="http://schemas.microsoft.com/office/drawing/2014/main" id="{71E99279-E05E-4F7F-B47C-A771541C3DD8}"/>
              </a:ext>
            </a:extLst>
          </p:cNvPr>
          <p:cNvSpPr/>
          <p:nvPr/>
        </p:nvSpPr>
        <p:spPr bwMode="auto">
          <a:xfrm>
            <a:off x="6105525" y="4267200"/>
            <a:ext cx="1187777" cy="533400"/>
          </a:xfrm>
          <a:prstGeom prst="wedgeRoundRectCallout">
            <a:avLst>
              <a:gd name="adj1" fmla="val -165328"/>
              <a:gd name="adj2" fmla="val -293805"/>
              <a:gd name="adj3" fmla="val 16667"/>
            </a:avLst>
          </a:prstGeom>
          <a:solidFill>
            <a:schemeClr val="bg1">
              <a:lumMod val="7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ISRAEL</a:t>
            </a:r>
          </a:p>
        </p:txBody>
      </p:sp>
    </p:spTree>
    <p:extLst>
      <p:ext uri="{BB962C8B-B14F-4D97-AF65-F5344CB8AC3E}">
        <p14:creationId xmlns:p14="http://schemas.microsoft.com/office/powerpoint/2010/main" val="2719541221"/>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2209800" y="228600"/>
            <a:ext cx="7772400" cy="11430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1</a:t>
            </a:r>
            <a:r>
              <a:rPr lang="en-US" altLang="en-US" sz="3600" baseline="30000" dirty="0">
                <a:effectLst>
                  <a:outerShdw blurRad="38100" dist="38100" dir="2700000" algn="tl">
                    <a:srgbClr val="000000">
                      <a:alpha val="43137"/>
                    </a:srgbClr>
                  </a:outerShdw>
                </a:effectLst>
                <a:cs typeface="Calibri" panose="020F0502020204030204" pitchFamily="34" charset="0"/>
              </a:rPr>
              <a:t>st</a:t>
            </a:r>
            <a:r>
              <a:rPr lang="en-US" altLang="en-US" sz="3600" dirty="0">
                <a:effectLst>
                  <a:outerShdw blurRad="38100" dist="38100" dir="2700000" algn="tl">
                    <a:srgbClr val="000000">
                      <a:alpha val="43137"/>
                    </a:srgbClr>
                  </a:outerShdw>
                </a:effectLst>
                <a:cs typeface="Calibri" panose="020F0502020204030204" pitchFamily="34" charset="0"/>
              </a:rPr>
              <a:t> Six Seals (Revelation 6)</a:t>
            </a:r>
          </a:p>
        </p:txBody>
      </p:sp>
      <p:sp>
        <p:nvSpPr>
          <p:cNvPr id="77827" name="Content Placeholder 2"/>
          <p:cNvSpPr>
            <a:spLocks noGrp="1"/>
          </p:cNvSpPr>
          <p:nvPr>
            <p:ph idx="1"/>
          </p:nvPr>
        </p:nvSpPr>
        <p:spPr>
          <a:xfrm>
            <a:off x="1066800" y="1600203"/>
            <a:ext cx="8343900" cy="4906963"/>
          </a:xfrm>
        </p:spPr>
        <p:txBody>
          <a:bodyPr/>
          <a:lstStyle/>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6:1-2 – Advent of antichrist</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2</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6:3-4 – War</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3</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6:5-6 – Famine</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4</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6:7-8 – Death</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5</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6:9-11 – Martyrdoms</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6</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6:12-17 – Cosmic disturbances</a:t>
            </a:r>
          </a:p>
        </p:txBody>
      </p:sp>
      <p:pic>
        <p:nvPicPr>
          <p:cNvPr id="4" name="Picture 5">
            <a:extLst>
              <a:ext uri="{FF2B5EF4-FFF2-40B4-BE49-F238E27FC236}">
                <a16:creationId xmlns:a16="http://schemas.microsoft.com/office/drawing/2014/main" id="{795A955A-F2CC-4F25-9947-C8EF722E236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724900" y="2438400"/>
            <a:ext cx="24003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0244238"/>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33B275-E680-4A2C-9B17-7A0ECF86A6B4}"/>
              </a:ext>
            </a:extLst>
          </p:cNvPr>
          <p:cNvPicPr>
            <a:picLocks noChangeAspect="1"/>
          </p:cNvPicPr>
          <p:nvPr/>
        </p:nvPicPr>
        <p:blipFill>
          <a:blip r:embed="rId2"/>
          <a:stretch>
            <a:fillRect/>
          </a:stretch>
        </p:blipFill>
        <p:spPr>
          <a:xfrm>
            <a:off x="0" y="1"/>
            <a:ext cx="12192000" cy="6857999"/>
          </a:xfrm>
          <a:prstGeom prst="rect">
            <a:avLst/>
          </a:prstGeom>
        </p:spPr>
      </p:pic>
      <p:sp>
        <p:nvSpPr>
          <p:cNvPr id="3" name="Content Placeholder 2"/>
          <p:cNvSpPr>
            <a:spLocks noGrp="1"/>
          </p:cNvSpPr>
          <p:nvPr>
            <p:ph idx="1"/>
          </p:nvPr>
        </p:nvSpPr>
        <p:spPr>
          <a:xfrm>
            <a:off x="609600" y="0"/>
            <a:ext cx="10972800" cy="4876800"/>
          </a:xfrm>
        </p:spPr>
        <p:txBody>
          <a:bodyPr/>
          <a:lstStyle/>
          <a:p>
            <a:pPr algn="ctr">
              <a:spcBef>
                <a:spcPts val="0"/>
              </a:spcBef>
              <a:spcAft>
                <a:spcPts val="900"/>
              </a:spcAft>
              <a:buNone/>
              <a:defRPr/>
            </a:pPr>
            <a:r>
              <a:rPr lang="en-US" sz="4000" dirty="0">
                <a:solidFill>
                  <a:schemeClr val="tx2"/>
                </a:solidFill>
                <a:ea typeface="+mj-ea"/>
                <a:cs typeface="+mj-cs"/>
              </a:rPr>
              <a:t>Ezekiel</a:t>
            </a:r>
            <a:r>
              <a:rPr lang="en-US" altLang="en-US" sz="4000" dirty="0">
                <a:solidFill>
                  <a:schemeClr val="tx2"/>
                </a:solidFill>
                <a:ea typeface="+mj-ea"/>
                <a:cs typeface="+mj-cs"/>
              </a:rPr>
              <a:t> 38:8, 11</a:t>
            </a:r>
            <a:endParaRPr lang="en-US" sz="4000" dirty="0">
              <a:solidFill>
                <a:schemeClr val="tx2"/>
              </a:solidFill>
              <a:ea typeface="+mj-ea"/>
              <a:cs typeface="+mj-cs"/>
            </a:endParaRPr>
          </a:p>
          <a:p>
            <a:pPr marL="0" indent="0" algn="just">
              <a:spcBef>
                <a:spcPts val="0"/>
              </a:spcBef>
              <a:buNone/>
              <a:defRPr/>
            </a:pPr>
            <a:r>
              <a:rPr lang="en-US" sz="3000" dirty="0">
                <a:cs typeface="Calibri" panose="020F0502020204030204" pitchFamily="34" charset="0"/>
              </a:rPr>
              <a:t>“</a:t>
            </a:r>
            <a:r>
              <a:rPr lang="en-US" sz="3000" baseline="30000" dirty="0">
                <a:solidFill>
                  <a:srgbClr val="FFFFFF"/>
                </a:solidFill>
                <a:effectLst>
                  <a:outerShdw blurRad="38100" dist="38100" dir="2700000" algn="tl">
                    <a:srgbClr val="000000">
                      <a:alpha val="43137"/>
                    </a:srgbClr>
                  </a:outerShdw>
                </a:effectLst>
                <a:cs typeface="Calibri" panose="020F0502020204030204" pitchFamily="34" charset="0"/>
              </a:rPr>
              <a:t>8</a:t>
            </a:r>
            <a:r>
              <a:rPr lang="en-US" sz="3000" dirty="0">
                <a:cs typeface="Calibri" panose="020F0502020204030204" pitchFamily="34" charset="0"/>
              </a:rPr>
              <a:t> After many days you will be summoned; in the latter years you will come into the land that is restored from the sword, whose inhabitants have been gathered from many nations to the mountains of Israel which had been a continual waste; but its people were brought out from the nations, and they are </a:t>
            </a:r>
            <a:r>
              <a:rPr lang="en-US" sz="3000" b="1" u="sng" dirty="0">
                <a:solidFill>
                  <a:srgbClr val="FFFFCC"/>
                </a:solidFill>
                <a:cs typeface="Calibri" panose="020F0502020204030204" pitchFamily="34" charset="0"/>
              </a:rPr>
              <a:t>living securely [</a:t>
            </a:r>
            <a:r>
              <a:rPr lang="en-US" sz="3000" b="1" i="1" u="sng" dirty="0">
                <a:solidFill>
                  <a:srgbClr val="FFFFCC"/>
                </a:solidFill>
                <a:cs typeface="Calibri" panose="020F0502020204030204" pitchFamily="34" charset="0"/>
              </a:rPr>
              <a:t>batach</a:t>
            </a:r>
            <a:r>
              <a:rPr lang="en-US" sz="3000" b="1" u="sng" dirty="0">
                <a:solidFill>
                  <a:srgbClr val="FFFFCC"/>
                </a:solidFill>
                <a:cs typeface="Calibri" panose="020F0502020204030204" pitchFamily="34" charset="0"/>
              </a:rPr>
              <a:t>]</a:t>
            </a:r>
            <a:r>
              <a:rPr lang="en-US" sz="3000" dirty="0">
                <a:cs typeface="Calibri" panose="020F0502020204030204" pitchFamily="34" charset="0"/>
              </a:rPr>
              <a:t>, all of them…. </a:t>
            </a:r>
            <a:r>
              <a:rPr lang="en-US" sz="3000" baseline="30000" dirty="0">
                <a:solidFill>
                  <a:srgbClr val="FFFFFF"/>
                </a:solidFill>
                <a:effectLst>
                  <a:outerShdw blurRad="38100" dist="38100" dir="2700000" algn="tl">
                    <a:srgbClr val="000000">
                      <a:alpha val="43137"/>
                    </a:srgbClr>
                  </a:outerShdw>
                </a:effectLst>
                <a:cs typeface="Calibri" panose="020F0502020204030204" pitchFamily="34" charset="0"/>
              </a:rPr>
              <a:t>11</a:t>
            </a:r>
            <a:r>
              <a:rPr lang="en-US" sz="3000" dirty="0">
                <a:cs typeface="Calibri" panose="020F0502020204030204" pitchFamily="34" charset="0"/>
              </a:rPr>
              <a:t> and you will say, ‘I will go up against the land of unwalled villages. I will go against those who are </a:t>
            </a:r>
            <a:r>
              <a:rPr lang="en-US" sz="3000" b="1" u="sng" dirty="0">
                <a:solidFill>
                  <a:srgbClr val="FFFFCC"/>
                </a:solidFill>
                <a:cs typeface="Calibri" panose="020F0502020204030204" pitchFamily="34" charset="0"/>
              </a:rPr>
              <a:t>at rest [</a:t>
            </a:r>
            <a:r>
              <a:rPr lang="en-US" sz="3000" b="1" i="1" u="sng" dirty="0">
                <a:solidFill>
                  <a:srgbClr val="FFFFCC"/>
                </a:solidFill>
                <a:cs typeface="Calibri" panose="020F0502020204030204" pitchFamily="34" charset="0"/>
              </a:rPr>
              <a:t>shacat</a:t>
            </a:r>
            <a:r>
              <a:rPr lang="en-US" sz="3000" b="1" u="sng" dirty="0">
                <a:solidFill>
                  <a:srgbClr val="FFFFCC"/>
                </a:solidFill>
                <a:cs typeface="Calibri" panose="020F0502020204030204" pitchFamily="34" charset="0"/>
              </a:rPr>
              <a:t>]</a:t>
            </a:r>
            <a:r>
              <a:rPr lang="en-US" sz="3000" dirty="0">
                <a:cs typeface="Calibri" panose="020F0502020204030204" pitchFamily="34" charset="0"/>
              </a:rPr>
              <a:t>, that </a:t>
            </a:r>
            <a:r>
              <a:rPr lang="en-US" sz="3000" b="1" u="sng" dirty="0">
                <a:solidFill>
                  <a:srgbClr val="FFFFCC"/>
                </a:solidFill>
                <a:cs typeface="Calibri" panose="020F0502020204030204" pitchFamily="34" charset="0"/>
              </a:rPr>
              <a:t>live securely [</a:t>
            </a:r>
            <a:r>
              <a:rPr lang="en-US" sz="3000" b="1" i="1" u="sng" dirty="0">
                <a:solidFill>
                  <a:srgbClr val="FFFFCC"/>
                </a:solidFill>
                <a:cs typeface="Calibri" panose="020F0502020204030204" pitchFamily="34" charset="0"/>
              </a:rPr>
              <a:t>batach</a:t>
            </a:r>
            <a:r>
              <a:rPr lang="en-US" sz="3000" b="1" u="sng" dirty="0">
                <a:solidFill>
                  <a:srgbClr val="FFFFCC"/>
                </a:solidFill>
                <a:cs typeface="Calibri" panose="020F0502020204030204" pitchFamily="34" charset="0"/>
              </a:rPr>
              <a:t>], all of them living without walls and having no bars or gates</a:t>
            </a:r>
            <a:r>
              <a:rPr lang="en-US" sz="3000" dirty="0">
                <a:cs typeface="Calibri" panose="020F0502020204030204" pitchFamily="34" charset="0"/>
              </a:rPr>
              <a:t>.”</a:t>
            </a:r>
          </a:p>
        </p:txBody>
      </p:sp>
    </p:spTree>
    <p:extLst>
      <p:ext uri="{BB962C8B-B14F-4D97-AF65-F5344CB8AC3E}">
        <p14:creationId xmlns:p14="http://schemas.microsoft.com/office/powerpoint/2010/main" val="3930727791"/>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Content Placeholder 2"/>
          <p:cNvSpPr>
            <a:spLocks noGrp="1"/>
          </p:cNvSpPr>
          <p:nvPr>
            <p:ph idx="1"/>
          </p:nvPr>
        </p:nvSpPr>
        <p:spPr>
          <a:xfrm>
            <a:off x="762000" y="1828800"/>
            <a:ext cx="6705597" cy="2133600"/>
          </a:xfrm>
        </p:spPr>
        <p:txBody>
          <a:bodyPr/>
          <a:lstStyle/>
          <a:p>
            <a:pPr marL="457200" indent="-457200">
              <a:spcBef>
                <a:spcPts val="0"/>
              </a:spcBef>
              <a:spcAft>
                <a:spcPts val="4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Jerusalem’s deliverance (14:1-7)</a:t>
            </a:r>
          </a:p>
          <a:p>
            <a:pPr marL="457200" indent="-457200">
              <a:spcBef>
                <a:spcPts val="0"/>
              </a:spcBef>
              <a:spcAft>
                <a:spcPts val="4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Kingdom conditions (14:8-11)</a:t>
            </a:r>
          </a:p>
          <a:p>
            <a:pPr marL="457200" indent="-457200">
              <a:spcBef>
                <a:spcPts val="0"/>
              </a:spcBef>
              <a:spcAft>
                <a:spcPts val="48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Enemies’ judgment (12-15)</a:t>
            </a:r>
          </a:p>
          <a:p>
            <a:pPr marL="457200" indent="-457200">
              <a:spcBef>
                <a:spcPts val="0"/>
              </a:spcBef>
              <a:spcAft>
                <a:spcPts val="4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Kingdom worship (16-21)</a:t>
            </a:r>
          </a:p>
        </p:txBody>
      </p:sp>
      <p:sp>
        <p:nvSpPr>
          <p:cNvPr id="5" name="Rectangle 4">
            <a:extLst>
              <a:ext uri="{FF2B5EF4-FFF2-40B4-BE49-F238E27FC236}">
                <a16:creationId xmlns:a16="http://schemas.microsoft.com/office/drawing/2014/main" id="{11DA3F4E-5E20-4363-945B-0DD1994CA9C7}"/>
              </a:ext>
            </a:extLst>
          </p:cNvPr>
          <p:cNvSpPr/>
          <p:nvPr/>
        </p:nvSpPr>
        <p:spPr>
          <a:xfrm>
            <a:off x="2896779" y="243751"/>
            <a:ext cx="6398443" cy="1154162"/>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Zechariah 14 </a:t>
            </a:r>
          </a:p>
          <a:p>
            <a:pPr algn="ct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(Israel’s Kingdom)</a:t>
            </a:r>
          </a:p>
        </p:txBody>
      </p:sp>
      <p:pic>
        <p:nvPicPr>
          <p:cNvPr id="2" name="Picture 1">
            <a:extLst>
              <a:ext uri="{FF2B5EF4-FFF2-40B4-BE49-F238E27FC236}">
                <a16:creationId xmlns:a16="http://schemas.microsoft.com/office/drawing/2014/main" id="{A6FF2912-B3DC-23B0-B856-2EEB6BEDF679}"/>
              </a:ext>
            </a:extLst>
          </p:cNvPr>
          <p:cNvPicPr>
            <a:picLocks noChangeAspect="1"/>
          </p:cNvPicPr>
          <p:nvPr/>
        </p:nvPicPr>
        <p:blipFill>
          <a:blip r:embed="rId2"/>
          <a:stretch>
            <a:fillRect/>
          </a:stretch>
        </p:blipFill>
        <p:spPr>
          <a:xfrm>
            <a:off x="8617944" y="2286000"/>
            <a:ext cx="2964453" cy="2286000"/>
          </a:xfrm>
          <a:prstGeom prst="rect">
            <a:avLst/>
          </a:prstGeom>
        </p:spPr>
      </p:pic>
    </p:spTree>
    <p:extLst>
      <p:ext uri="{BB962C8B-B14F-4D97-AF65-F5344CB8AC3E}">
        <p14:creationId xmlns:p14="http://schemas.microsoft.com/office/powerpoint/2010/main" val="25876781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Content Placeholder 2"/>
          <p:cNvSpPr>
            <a:spLocks noGrp="1"/>
          </p:cNvSpPr>
          <p:nvPr>
            <p:ph idx="1"/>
          </p:nvPr>
        </p:nvSpPr>
        <p:spPr>
          <a:xfrm>
            <a:off x="609602" y="1828800"/>
            <a:ext cx="6476998" cy="2971800"/>
          </a:xfrm>
        </p:spPr>
        <p:txBody>
          <a:bodyPr/>
          <a:lstStyle/>
          <a:p>
            <a:pPr marL="914400" lvl="1" indent="-514350">
              <a:spcBef>
                <a:spcPts val="0"/>
              </a:spcBef>
              <a:spcAft>
                <a:spcPts val="36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Plague (12)</a:t>
            </a:r>
          </a:p>
          <a:p>
            <a:pPr marL="914400" lvl="1" indent="-514350">
              <a:spcBef>
                <a:spcPts val="0"/>
              </a:spcBef>
              <a:spcAft>
                <a:spcPts val="36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Panic (13)</a:t>
            </a:r>
          </a:p>
          <a:p>
            <a:pPr marL="914400" lvl="1" indent="-514350">
              <a:spcBef>
                <a:spcPts val="0"/>
              </a:spcBef>
              <a:spcAft>
                <a:spcPts val="36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Plunder (14)</a:t>
            </a:r>
          </a:p>
          <a:p>
            <a:pPr marL="914400" lvl="1" indent="-514350">
              <a:spcBef>
                <a:spcPts val="0"/>
              </a:spcBef>
              <a:spcAft>
                <a:spcPts val="36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Pets (15)</a:t>
            </a:r>
          </a:p>
        </p:txBody>
      </p:sp>
      <p:sp>
        <p:nvSpPr>
          <p:cNvPr id="5" name="Rectangle 4">
            <a:extLst>
              <a:ext uri="{FF2B5EF4-FFF2-40B4-BE49-F238E27FC236}">
                <a16:creationId xmlns:a16="http://schemas.microsoft.com/office/drawing/2014/main" id="{11DA3F4E-5E20-4363-945B-0DD1994CA9C7}"/>
              </a:ext>
            </a:extLst>
          </p:cNvPr>
          <p:cNvSpPr/>
          <p:nvPr/>
        </p:nvSpPr>
        <p:spPr>
          <a:xfrm>
            <a:off x="2896779" y="243751"/>
            <a:ext cx="6398443" cy="1154162"/>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III. Enemies’ Judgment </a:t>
            </a:r>
          </a:p>
          <a:p>
            <a:pPr algn="ctr"/>
            <a:r>
              <a:rPr lang="en-US" sz="28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(Zechariah 14:12-15)</a:t>
            </a:r>
          </a:p>
        </p:txBody>
      </p:sp>
      <p:pic>
        <p:nvPicPr>
          <p:cNvPr id="2" name="Picture 1">
            <a:extLst>
              <a:ext uri="{FF2B5EF4-FFF2-40B4-BE49-F238E27FC236}">
                <a16:creationId xmlns:a16="http://schemas.microsoft.com/office/drawing/2014/main" id="{6226AEA1-555C-8FD2-2647-1DDE8E776B02}"/>
              </a:ext>
            </a:extLst>
          </p:cNvPr>
          <p:cNvPicPr>
            <a:picLocks noChangeAspect="1"/>
          </p:cNvPicPr>
          <p:nvPr/>
        </p:nvPicPr>
        <p:blipFill>
          <a:blip r:embed="rId3"/>
          <a:stretch>
            <a:fillRect/>
          </a:stretch>
        </p:blipFill>
        <p:spPr>
          <a:xfrm>
            <a:off x="8617944" y="2286000"/>
            <a:ext cx="2964453" cy="2286000"/>
          </a:xfrm>
          <a:prstGeom prst="rect">
            <a:avLst/>
          </a:prstGeom>
        </p:spPr>
      </p:pic>
    </p:spTree>
    <p:extLst>
      <p:ext uri="{BB962C8B-B14F-4D97-AF65-F5344CB8AC3E}">
        <p14:creationId xmlns:p14="http://schemas.microsoft.com/office/powerpoint/2010/main" val="34639912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Content Placeholder 2"/>
          <p:cNvSpPr>
            <a:spLocks noGrp="1"/>
          </p:cNvSpPr>
          <p:nvPr>
            <p:ph idx="1"/>
          </p:nvPr>
        </p:nvSpPr>
        <p:spPr>
          <a:xfrm>
            <a:off x="609602" y="1828800"/>
            <a:ext cx="6476998" cy="2971800"/>
          </a:xfrm>
        </p:spPr>
        <p:txBody>
          <a:bodyPr/>
          <a:lstStyle/>
          <a:p>
            <a:pPr marL="914400" lvl="1" indent="-514350">
              <a:spcBef>
                <a:spcPts val="0"/>
              </a:spcBef>
              <a:spcAft>
                <a:spcPts val="3600"/>
              </a:spcAft>
              <a:buSzPct val="100000"/>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Plague (12)</a:t>
            </a:r>
          </a:p>
          <a:p>
            <a:pPr marL="914400" lvl="1" indent="-514350">
              <a:spcBef>
                <a:spcPts val="0"/>
              </a:spcBef>
              <a:spcAft>
                <a:spcPts val="36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Panic (13)</a:t>
            </a:r>
          </a:p>
          <a:p>
            <a:pPr marL="914400" lvl="1" indent="-514350">
              <a:spcBef>
                <a:spcPts val="0"/>
              </a:spcBef>
              <a:spcAft>
                <a:spcPts val="36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Plunder (14)</a:t>
            </a:r>
          </a:p>
          <a:p>
            <a:pPr marL="914400" lvl="1" indent="-514350">
              <a:spcBef>
                <a:spcPts val="0"/>
              </a:spcBef>
              <a:spcAft>
                <a:spcPts val="36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Pets (15)</a:t>
            </a:r>
          </a:p>
        </p:txBody>
      </p:sp>
      <p:sp>
        <p:nvSpPr>
          <p:cNvPr id="5" name="Rectangle 4">
            <a:extLst>
              <a:ext uri="{FF2B5EF4-FFF2-40B4-BE49-F238E27FC236}">
                <a16:creationId xmlns:a16="http://schemas.microsoft.com/office/drawing/2014/main" id="{11DA3F4E-5E20-4363-945B-0DD1994CA9C7}"/>
              </a:ext>
            </a:extLst>
          </p:cNvPr>
          <p:cNvSpPr/>
          <p:nvPr/>
        </p:nvSpPr>
        <p:spPr>
          <a:xfrm>
            <a:off x="2896779" y="243751"/>
            <a:ext cx="6398443" cy="1154162"/>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III. Enemies’ Judgment </a:t>
            </a:r>
          </a:p>
          <a:p>
            <a:pPr algn="ctr"/>
            <a:r>
              <a:rPr lang="en-US" sz="28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(Zechariah 14:12-15)</a:t>
            </a:r>
          </a:p>
        </p:txBody>
      </p:sp>
      <p:pic>
        <p:nvPicPr>
          <p:cNvPr id="2" name="Picture 1">
            <a:extLst>
              <a:ext uri="{FF2B5EF4-FFF2-40B4-BE49-F238E27FC236}">
                <a16:creationId xmlns:a16="http://schemas.microsoft.com/office/drawing/2014/main" id="{406E9B3B-FA02-38E6-1D2F-36FD68354D49}"/>
              </a:ext>
            </a:extLst>
          </p:cNvPr>
          <p:cNvPicPr>
            <a:picLocks noChangeAspect="1"/>
          </p:cNvPicPr>
          <p:nvPr/>
        </p:nvPicPr>
        <p:blipFill>
          <a:blip r:embed="rId3"/>
          <a:stretch>
            <a:fillRect/>
          </a:stretch>
        </p:blipFill>
        <p:spPr>
          <a:xfrm>
            <a:off x="8617944" y="2286000"/>
            <a:ext cx="2964453" cy="2286000"/>
          </a:xfrm>
          <a:prstGeom prst="rect">
            <a:avLst/>
          </a:prstGeom>
        </p:spPr>
      </p:pic>
    </p:spTree>
    <p:extLst>
      <p:ext uri="{BB962C8B-B14F-4D97-AF65-F5344CB8AC3E}">
        <p14:creationId xmlns:p14="http://schemas.microsoft.com/office/powerpoint/2010/main" val="21721059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9856C0-8DBA-44EE-B8F2-6FB365CF5B0D}"/>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799" cy="2523768"/>
          </a:xfrm>
          <a:prstGeom prst="rect">
            <a:avLst/>
          </a:prstGeom>
          <a:noFill/>
          <a:ln w="28575">
            <a:noFill/>
            <a:miter lim="800000"/>
            <a:headEnd/>
            <a:tailEnd/>
          </a:ln>
        </p:spPr>
        <p:txBody>
          <a:bodyPr wrap="square">
            <a:spAutoFit/>
          </a:bodyPr>
          <a:lstStyle/>
          <a:p>
            <a:pPr algn="ctr">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12:3</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 will bless those who bless you, And the one who</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curses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kalal</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 I will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curse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aor</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in you all the families of the earth will be blessed.”</a:t>
            </a:r>
          </a:p>
        </p:txBody>
      </p:sp>
      <p:pic>
        <p:nvPicPr>
          <p:cNvPr id="3" name="Picture 2" descr="A close up of text on a white background&#10;&#10;Description automatically generated">
            <a:extLst>
              <a:ext uri="{FF2B5EF4-FFF2-40B4-BE49-F238E27FC236}">
                <a16:creationId xmlns:a16="http://schemas.microsoft.com/office/drawing/2014/main" id="{A525CB14-0D8D-4CF1-89E1-8E2BADA2D1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7132" y="2682240"/>
            <a:ext cx="1697736" cy="2194560"/>
          </a:xfrm>
          <a:prstGeom prst="rect">
            <a:avLst/>
          </a:prstGeom>
        </p:spPr>
      </p:pic>
    </p:spTree>
    <p:extLst>
      <p:ext uri="{BB962C8B-B14F-4D97-AF65-F5344CB8AC3E}">
        <p14:creationId xmlns:p14="http://schemas.microsoft.com/office/powerpoint/2010/main" val="10610811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2209800" y="228600"/>
            <a:ext cx="7772400" cy="91440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Signs of the </a:t>
            </a:r>
            <a:r>
              <a:rPr lang="en-US" altLang="en-US" sz="3600" dirty="0">
                <a:effectLst>
                  <a:outerShdw blurRad="38100" dist="38100" dir="2700000" algn="tl">
                    <a:srgbClr val="000000">
                      <a:alpha val="43137"/>
                    </a:srgbClr>
                  </a:outerShdw>
                </a:effectLst>
                <a:cs typeface="Calibri" panose="020F0502020204030204" pitchFamily="34" charset="0"/>
              </a:rPr>
              <a:t>Second Coming</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21507" name="Rectangle 3"/>
          <p:cNvSpPr>
            <a:spLocks noGrp="1" noChangeArrowheads="1"/>
          </p:cNvSpPr>
          <p:nvPr>
            <p:ph type="body" idx="1"/>
          </p:nvPr>
        </p:nvSpPr>
        <p:spPr>
          <a:xfrm>
            <a:off x="1066800" y="1219200"/>
            <a:ext cx="7467600" cy="4953000"/>
          </a:xfrm>
        </p:spPr>
        <p:txBody>
          <a:bodyPr/>
          <a:lstStyle/>
          <a:p>
            <a:pPr marL="574675" indent="-574675"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Israel</a:t>
            </a:r>
          </a:p>
          <a:p>
            <a:pPr marL="574675" indent="-574675"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International Politics</a:t>
            </a:r>
          </a:p>
          <a:p>
            <a:pPr marL="574675" indent="-574675"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Economics</a:t>
            </a:r>
          </a:p>
          <a:p>
            <a:pPr marL="574675" indent="-574675" eaLnBrk="1" hangingPunct="1">
              <a:spcBef>
                <a:spcPts val="0"/>
              </a:spcBef>
              <a:spcAft>
                <a:spcPts val="18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Technology</a:t>
            </a:r>
          </a:p>
          <a:p>
            <a:pPr marL="574675" indent="-574675"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Spirituality</a:t>
            </a:r>
          </a:p>
          <a:p>
            <a:pPr marL="574675" indent="-574675"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Society</a:t>
            </a:r>
          </a:p>
          <a:p>
            <a:pPr marL="574675" indent="-574675"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Understanding Bible Prophecy</a:t>
            </a:r>
          </a:p>
        </p:txBody>
      </p:sp>
      <p:pic>
        <p:nvPicPr>
          <p:cNvPr id="2050" name="Picture 2" descr="Image result for signs of the times"/>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86600" y="2294732"/>
            <a:ext cx="4031711" cy="2268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8235548"/>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Content Placeholder 2"/>
          <p:cNvSpPr>
            <a:spLocks noGrp="1"/>
          </p:cNvSpPr>
          <p:nvPr>
            <p:ph idx="1"/>
          </p:nvPr>
        </p:nvSpPr>
        <p:spPr>
          <a:xfrm>
            <a:off x="609602" y="1828800"/>
            <a:ext cx="6476998" cy="2971800"/>
          </a:xfrm>
        </p:spPr>
        <p:txBody>
          <a:bodyPr/>
          <a:lstStyle/>
          <a:p>
            <a:pPr marL="914400" lvl="1" indent="-514350">
              <a:spcBef>
                <a:spcPts val="0"/>
              </a:spcBef>
              <a:spcAft>
                <a:spcPts val="36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Plague (12)</a:t>
            </a:r>
          </a:p>
          <a:p>
            <a:pPr marL="914400" lvl="1" indent="-514350">
              <a:spcBef>
                <a:spcPts val="0"/>
              </a:spcBef>
              <a:spcAft>
                <a:spcPts val="3600"/>
              </a:spcAft>
              <a:buSzPct val="100000"/>
              <a:buFont typeface="Wingdings" panose="05000000000000000000" pitchFamily="2" charset="2"/>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Panic (13)</a:t>
            </a:r>
          </a:p>
          <a:p>
            <a:pPr marL="914400" lvl="1" indent="-514350">
              <a:spcBef>
                <a:spcPts val="0"/>
              </a:spcBef>
              <a:spcAft>
                <a:spcPts val="36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Plunder (14)</a:t>
            </a:r>
          </a:p>
          <a:p>
            <a:pPr marL="914400" lvl="1" indent="-514350">
              <a:spcBef>
                <a:spcPts val="0"/>
              </a:spcBef>
              <a:spcAft>
                <a:spcPts val="36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Pets (15)</a:t>
            </a:r>
          </a:p>
        </p:txBody>
      </p:sp>
      <p:sp>
        <p:nvSpPr>
          <p:cNvPr id="5" name="Rectangle 4">
            <a:extLst>
              <a:ext uri="{FF2B5EF4-FFF2-40B4-BE49-F238E27FC236}">
                <a16:creationId xmlns:a16="http://schemas.microsoft.com/office/drawing/2014/main" id="{11DA3F4E-5E20-4363-945B-0DD1994CA9C7}"/>
              </a:ext>
            </a:extLst>
          </p:cNvPr>
          <p:cNvSpPr/>
          <p:nvPr/>
        </p:nvSpPr>
        <p:spPr>
          <a:xfrm>
            <a:off x="2896779" y="243751"/>
            <a:ext cx="6398443" cy="1154162"/>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III. Enemies’ Judgment </a:t>
            </a:r>
          </a:p>
          <a:p>
            <a:pPr algn="ctr"/>
            <a:r>
              <a:rPr lang="en-US" sz="28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(Zechariah 14:12-15)</a:t>
            </a:r>
          </a:p>
        </p:txBody>
      </p:sp>
      <p:pic>
        <p:nvPicPr>
          <p:cNvPr id="2" name="Picture 1">
            <a:extLst>
              <a:ext uri="{FF2B5EF4-FFF2-40B4-BE49-F238E27FC236}">
                <a16:creationId xmlns:a16="http://schemas.microsoft.com/office/drawing/2014/main" id="{3F323E8E-8CD1-59C7-18F1-E84DE5B2CEF4}"/>
              </a:ext>
            </a:extLst>
          </p:cNvPr>
          <p:cNvPicPr>
            <a:picLocks noChangeAspect="1"/>
          </p:cNvPicPr>
          <p:nvPr/>
        </p:nvPicPr>
        <p:blipFill>
          <a:blip r:embed="rId3"/>
          <a:stretch>
            <a:fillRect/>
          </a:stretch>
        </p:blipFill>
        <p:spPr>
          <a:xfrm>
            <a:off x="8617944" y="2286000"/>
            <a:ext cx="2964453" cy="2286000"/>
          </a:xfrm>
          <a:prstGeom prst="rect">
            <a:avLst/>
          </a:prstGeom>
        </p:spPr>
      </p:pic>
    </p:spTree>
    <p:extLst>
      <p:ext uri="{BB962C8B-B14F-4D97-AF65-F5344CB8AC3E}">
        <p14:creationId xmlns:p14="http://schemas.microsoft.com/office/powerpoint/2010/main" val="25271385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228600"/>
            <a:ext cx="7772400" cy="914400"/>
          </a:xfrm>
        </p:spPr>
        <p:txBody>
          <a:bodyPr/>
          <a:lstStyle/>
          <a:p>
            <a:pPr algn="ctr" eaLnBrk="1" hangingPunct="1"/>
            <a:r>
              <a:rPr lang="en-US" sz="3600" dirty="0">
                <a:effectLst>
                  <a:outerShdw blurRad="38100" dist="38100" dir="2700000" algn="tl">
                    <a:srgbClr val="000000">
                      <a:alpha val="43137"/>
                    </a:srgbClr>
                  </a:outerShdw>
                </a:effectLst>
              </a:rPr>
              <a:t>II. Eight Night Visions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(1:7</a:t>
            </a:r>
            <a:r>
              <a:rPr lang="en-US" sz="2800" dirty="0">
                <a:solidFill>
                  <a:schemeClr val="tx1"/>
                </a:solidFill>
                <a:effectLst>
                  <a:outerShdw blurRad="38100" dist="38100" dir="2700000" algn="tl">
                    <a:srgbClr val="000000">
                      <a:alpha val="43137"/>
                    </a:srgbClr>
                  </a:outerShdw>
                </a:effectLst>
                <a:cs typeface="Calibri" panose="020F0502020204030204" pitchFamily="34" charset="0"/>
              </a:rPr>
              <a:t>‒6:15)</a:t>
            </a:r>
            <a:endParaRPr lang="en-US" sz="2800" dirty="0">
              <a:solidFill>
                <a:schemeClr val="tx1"/>
              </a:solidFill>
              <a:effectLst>
                <a:outerShdw blurRad="38100" dist="38100" dir="2700000" algn="tl">
                  <a:srgbClr val="000000">
                    <a:alpha val="43137"/>
                  </a:srgbClr>
                </a:outerShdw>
              </a:effectLst>
            </a:endParaRPr>
          </a:p>
        </p:txBody>
      </p:sp>
      <p:sp>
        <p:nvSpPr>
          <p:cNvPr id="92163" name="Rectangle 2051"/>
          <p:cNvSpPr>
            <a:spLocks noGrp="1" noChangeArrowheads="1"/>
          </p:cNvSpPr>
          <p:nvPr>
            <p:ph type="body" idx="1"/>
          </p:nvPr>
        </p:nvSpPr>
        <p:spPr>
          <a:xfrm>
            <a:off x="594360" y="1371600"/>
            <a:ext cx="8244840" cy="5181600"/>
          </a:xfrm>
        </p:spPr>
        <p:txBody>
          <a:bodyPr/>
          <a:lstStyle/>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Riders &amp; horses among the myrtle trees (1:7-17)</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Four horns &amp; four craftsmen (1:18-21)</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Man with the measuring line (2)</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Cleansing of the High Priest Joshua (3)</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Lampstand &amp; olive tree (4)</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Flying scroll (5:1-4)</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Woman in the basket (5:5-11)</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Four chariots (6:1-8)</a:t>
            </a:r>
          </a:p>
          <a:p>
            <a:pPr marL="457200" lvl="1" indent="-457200" eaLnBrk="1" hangingPunct="1">
              <a:spcBef>
                <a:spcPts val="0"/>
              </a:spcBef>
              <a:spcAft>
                <a:spcPts val="900"/>
              </a:spcAft>
              <a:buClr>
                <a:srgbClr val="FF66FF"/>
              </a:buClr>
              <a:buSzPct val="100000"/>
              <a:buFont typeface="Arial" panose="020B0604020202020204" pitchFamily="34" charset="0"/>
              <a:buChar char="•"/>
              <a:defRPr/>
            </a:pPr>
            <a:r>
              <a:rPr lang="en-US" sz="3000" dirty="0">
                <a:effectLst>
                  <a:outerShdw blurRad="38100" dist="38100" dir="2700000" algn="tl">
                    <a:srgbClr val="000000">
                      <a:alpha val="43137"/>
                    </a:srgbClr>
                  </a:outerShdw>
                </a:effectLst>
                <a:cs typeface="Calibri" panose="020F0502020204030204" pitchFamily="34" charset="0"/>
              </a:rPr>
              <a:t>Conclusion: crowning of Joshua (6:9-15)</a:t>
            </a:r>
          </a:p>
        </p:txBody>
      </p:sp>
      <p:pic>
        <p:nvPicPr>
          <p:cNvPr id="5" name="Picture 2" descr="Zechariah - davidould.net">
            <a:extLst>
              <a:ext uri="{FF2B5EF4-FFF2-40B4-BE49-F238E27FC236}">
                <a16:creationId xmlns:a16="http://schemas.microsoft.com/office/drawing/2014/main" id="{EF38A2B5-3432-4BA7-9A6D-0F1EC345E8F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630304" y="2286000"/>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00697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Content Placeholder 2"/>
          <p:cNvSpPr>
            <a:spLocks noGrp="1"/>
          </p:cNvSpPr>
          <p:nvPr>
            <p:ph idx="1"/>
          </p:nvPr>
        </p:nvSpPr>
        <p:spPr>
          <a:xfrm>
            <a:off x="609602" y="1828800"/>
            <a:ext cx="6476998" cy="2971800"/>
          </a:xfrm>
        </p:spPr>
        <p:txBody>
          <a:bodyPr/>
          <a:lstStyle/>
          <a:p>
            <a:pPr marL="914400" lvl="1" indent="-514350">
              <a:spcBef>
                <a:spcPts val="0"/>
              </a:spcBef>
              <a:spcAft>
                <a:spcPts val="36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Plague (12)</a:t>
            </a:r>
          </a:p>
          <a:p>
            <a:pPr marL="914400" lvl="1" indent="-514350">
              <a:spcBef>
                <a:spcPts val="0"/>
              </a:spcBef>
              <a:spcAft>
                <a:spcPts val="36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Panic (13)</a:t>
            </a:r>
          </a:p>
          <a:p>
            <a:pPr marL="914400" lvl="1" indent="-514350">
              <a:spcBef>
                <a:spcPts val="0"/>
              </a:spcBef>
              <a:spcAft>
                <a:spcPts val="3600"/>
              </a:spcAft>
              <a:buSzPct val="100000"/>
              <a:buFont typeface="Wingdings" panose="05000000000000000000" pitchFamily="2" charset="2"/>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Plunder (14)</a:t>
            </a:r>
          </a:p>
          <a:p>
            <a:pPr marL="914400" lvl="1" indent="-514350">
              <a:spcBef>
                <a:spcPts val="0"/>
              </a:spcBef>
              <a:spcAft>
                <a:spcPts val="36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Pets (15)</a:t>
            </a:r>
          </a:p>
        </p:txBody>
      </p:sp>
      <p:sp>
        <p:nvSpPr>
          <p:cNvPr id="5" name="Rectangle 4">
            <a:extLst>
              <a:ext uri="{FF2B5EF4-FFF2-40B4-BE49-F238E27FC236}">
                <a16:creationId xmlns:a16="http://schemas.microsoft.com/office/drawing/2014/main" id="{11DA3F4E-5E20-4363-945B-0DD1994CA9C7}"/>
              </a:ext>
            </a:extLst>
          </p:cNvPr>
          <p:cNvSpPr/>
          <p:nvPr/>
        </p:nvSpPr>
        <p:spPr>
          <a:xfrm>
            <a:off x="2896779" y="243751"/>
            <a:ext cx="6398443" cy="1154162"/>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III. Enemies’ Judgment </a:t>
            </a:r>
          </a:p>
          <a:p>
            <a:pPr algn="ctr"/>
            <a:r>
              <a:rPr lang="en-US" sz="28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(Zechariah 14:12-15)</a:t>
            </a:r>
          </a:p>
        </p:txBody>
      </p:sp>
      <p:pic>
        <p:nvPicPr>
          <p:cNvPr id="2" name="Picture 1">
            <a:extLst>
              <a:ext uri="{FF2B5EF4-FFF2-40B4-BE49-F238E27FC236}">
                <a16:creationId xmlns:a16="http://schemas.microsoft.com/office/drawing/2014/main" id="{3D322141-EAA5-18C0-AB3E-5F37C2DDD365}"/>
              </a:ext>
            </a:extLst>
          </p:cNvPr>
          <p:cNvPicPr>
            <a:picLocks noChangeAspect="1"/>
          </p:cNvPicPr>
          <p:nvPr/>
        </p:nvPicPr>
        <p:blipFill>
          <a:blip r:embed="rId3"/>
          <a:stretch>
            <a:fillRect/>
          </a:stretch>
        </p:blipFill>
        <p:spPr>
          <a:xfrm>
            <a:off x="8617944" y="2286000"/>
            <a:ext cx="2964453" cy="2286000"/>
          </a:xfrm>
          <a:prstGeom prst="rect">
            <a:avLst/>
          </a:prstGeom>
        </p:spPr>
      </p:pic>
    </p:spTree>
    <p:extLst>
      <p:ext uri="{BB962C8B-B14F-4D97-AF65-F5344CB8AC3E}">
        <p14:creationId xmlns:p14="http://schemas.microsoft.com/office/powerpoint/2010/main" val="30803865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57354" y="91440"/>
            <a:ext cx="4477292" cy="6675120"/>
          </a:xfrm>
          <a:prstGeom prst="rect">
            <a:avLst/>
          </a:prstGeom>
        </p:spPr>
      </p:pic>
    </p:spTree>
    <p:extLst>
      <p:ext uri="{BB962C8B-B14F-4D97-AF65-F5344CB8AC3E}">
        <p14:creationId xmlns:p14="http://schemas.microsoft.com/office/powerpoint/2010/main" val="99802274"/>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7B2AA8-3439-4CF9-8D3C-651824B1AD3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609600" y="0"/>
            <a:ext cx="10972800" cy="2895600"/>
          </a:xfrm>
        </p:spPr>
        <p:txBody>
          <a:bodyPr/>
          <a:lstStyle/>
          <a:p>
            <a:pPr algn="ctr">
              <a:spcBef>
                <a:spcPts val="0"/>
              </a:spcBef>
              <a:spcAft>
                <a:spcPts val="1200"/>
              </a:spcAft>
              <a:buNone/>
              <a:defRPr/>
            </a:pPr>
            <a:r>
              <a:rPr lang="en-US" sz="3600" dirty="0"/>
              <a:t>	</a:t>
            </a:r>
            <a:r>
              <a:rPr lang="en-US" sz="4000" kern="1200" dirty="0">
                <a:solidFill>
                  <a:schemeClr val="tx2"/>
                </a:solidFill>
                <a:ea typeface="+mj-ea"/>
                <a:cs typeface="Calibri" panose="020F0502020204030204" pitchFamily="34" charset="0"/>
              </a:rPr>
              <a:t>Ezekiel</a:t>
            </a:r>
            <a:r>
              <a:rPr lang="en-US" altLang="en-US" sz="4000" kern="1200" dirty="0">
                <a:solidFill>
                  <a:schemeClr val="tx2"/>
                </a:solidFill>
                <a:ea typeface="+mj-ea"/>
                <a:cs typeface="Calibri" panose="020F0502020204030204" pitchFamily="34" charset="0"/>
              </a:rPr>
              <a:t> 38:12</a:t>
            </a:r>
            <a:endParaRPr lang="en-US" sz="4000" kern="1200" dirty="0">
              <a:solidFill>
                <a:schemeClr val="tx2"/>
              </a:solidFill>
              <a:ea typeface="+mj-ea"/>
              <a:cs typeface="Calibri" panose="020F0502020204030204" pitchFamily="34" charset="0"/>
            </a:endParaRPr>
          </a:p>
          <a:p>
            <a:pPr marL="0" indent="0" algn="just">
              <a:spcBef>
                <a:spcPts val="0"/>
              </a:spcBef>
              <a:buNone/>
              <a:defRPr/>
            </a:pPr>
            <a:r>
              <a:rPr lang="en-US" dirty="0"/>
              <a:t>“to capture </a:t>
            </a:r>
            <a:r>
              <a:rPr lang="en-US" b="1" u="sng" dirty="0">
                <a:solidFill>
                  <a:srgbClr val="FFFFCC"/>
                </a:solidFill>
              </a:rPr>
              <a:t>spoil</a:t>
            </a:r>
            <a:r>
              <a:rPr lang="en-US" dirty="0"/>
              <a:t> and to seize </a:t>
            </a:r>
            <a:r>
              <a:rPr lang="en-US" b="1" u="sng" dirty="0">
                <a:solidFill>
                  <a:srgbClr val="FFFFCC"/>
                </a:solidFill>
              </a:rPr>
              <a:t>plunder</a:t>
            </a:r>
            <a:r>
              <a:rPr lang="en-US" dirty="0"/>
              <a:t>, to turn your hand against the waste places which are </a:t>
            </a:r>
            <a:r>
              <a:rPr lang="en-US" i="1" dirty="0"/>
              <a:t>now</a:t>
            </a:r>
            <a:r>
              <a:rPr lang="en-US" dirty="0"/>
              <a:t> inhabited, and against the people who are gathered from the nations, who have acquired </a:t>
            </a:r>
            <a:r>
              <a:rPr lang="en-US" b="1" u="sng" dirty="0">
                <a:solidFill>
                  <a:srgbClr val="FFFFCC"/>
                </a:solidFill>
              </a:rPr>
              <a:t>cattle and goods</a:t>
            </a:r>
            <a:r>
              <a:rPr lang="en-US" dirty="0"/>
              <a:t>, who live at the center of the world.”</a:t>
            </a:r>
          </a:p>
        </p:txBody>
      </p:sp>
      <p:pic>
        <p:nvPicPr>
          <p:cNvPr id="6" name="Picture 5">
            <a:extLst>
              <a:ext uri="{FF2B5EF4-FFF2-40B4-BE49-F238E27FC236}">
                <a16:creationId xmlns:a16="http://schemas.microsoft.com/office/drawing/2014/main" id="{36EC256F-18FA-46B4-A946-3BE0E5F0E7FB}"/>
              </a:ext>
            </a:extLst>
          </p:cNvPr>
          <p:cNvPicPr>
            <a:picLocks noChangeAspect="1"/>
          </p:cNvPicPr>
          <p:nvPr/>
        </p:nvPicPr>
        <p:blipFill>
          <a:blip r:embed="rId3"/>
          <a:stretch>
            <a:fillRect/>
          </a:stretch>
        </p:blipFill>
        <p:spPr>
          <a:xfrm>
            <a:off x="4471275" y="2971641"/>
            <a:ext cx="3249450" cy="1828959"/>
          </a:xfrm>
          <a:prstGeom prst="rect">
            <a:avLst/>
          </a:prstGeom>
          <a:ln w="28575">
            <a:solidFill>
              <a:schemeClr val="tx1"/>
            </a:solidFill>
          </a:ln>
        </p:spPr>
      </p:pic>
    </p:spTree>
    <p:extLst>
      <p:ext uri="{BB962C8B-B14F-4D97-AF65-F5344CB8AC3E}">
        <p14:creationId xmlns:p14="http://schemas.microsoft.com/office/powerpoint/2010/main" val="1967253604"/>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7B2AA8-3439-4CF9-8D3C-651824B1AD3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609600" y="0"/>
            <a:ext cx="10972800" cy="3352800"/>
          </a:xfrm>
        </p:spPr>
        <p:txBody>
          <a:bodyPr/>
          <a:lstStyle/>
          <a:p>
            <a:pPr algn="ctr">
              <a:spcBef>
                <a:spcPts val="0"/>
              </a:spcBef>
              <a:spcAft>
                <a:spcPts val="1200"/>
              </a:spcAft>
              <a:buNone/>
              <a:defRPr/>
            </a:pPr>
            <a:r>
              <a:rPr lang="en-US" sz="3600" dirty="0"/>
              <a:t>	</a:t>
            </a:r>
            <a:r>
              <a:rPr lang="en-US" sz="4000" dirty="0">
                <a:solidFill>
                  <a:schemeClr val="tx2"/>
                </a:solidFill>
                <a:ea typeface="+mj-ea"/>
                <a:cs typeface="+mj-cs"/>
              </a:rPr>
              <a:t>Ezekiel</a:t>
            </a:r>
            <a:r>
              <a:rPr lang="en-US" altLang="en-US" sz="4000" dirty="0">
                <a:solidFill>
                  <a:schemeClr val="tx2"/>
                </a:solidFill>
                <a:ea typeface="+mj-ea"/>
                <a:cs typeface="+mj-cs"/>
              </a:rPr>
              <a:t> 38:13</a:t>
            </a:r>
            <a:endParaRPr lang="en-US" sz="4000" dirty="0">
              <a:solidFill>
                <a:schemeClr val="tx2"/>
              </a:solidFill>
              <a:ea typeface="+mj-ea"/>
              <a:cs typeface="+mj-cs"/>
            </a:endParaRPr>
          </a:p>
          <a:p>
            <a:pPr marL="0" indent="0" algn="just">
              <a:spcBef>
                <a:spcPts val="0"/>
              </a:spcBef>
              <a:buNone/>
              <a:defRPr/>
            </a:pPr>
            <a:r>
              <a:rPr lang="en-US" dirty="0">
                <a:cs typeface="Calibri" panose="020F0502020204030204" pitchFamily="34" charset="0"/>
              </a:rPr>
              <a:t>“Sheba and Dedan and the merchants of Tarshish with all its villages will say to you, ‘Have you come to capture spoil? Have you assembled your company to seize plunder, to carry away </a:t>
            </a:r>
            <a:r>
              <a:rPr lang="en-US" b="1" u="sng" dirty="0">
                <a:solidFill>
                  <a:srgbClr val="FFFFCC"/>
                </a:solidFill>
                <a:cs typeface="Calibri" panose="020F0502020204030204" pitchFamily="34" charset="0"/>
              </a:rPr>
              <a:t>silver and gold</a:t>
            </a:r>
            <a:r>
              <a:rPr lang="en-US" dirty="0">
                <a:cs typeface="Calibri" panose="020F0502020204030204" pitchFamily="34" charset="0"/>
              </a:rPr>
              <a:t>, to take away </a:t>
            </a:r>
            <a:r>
              <a:rPr lang="en-US" b="1" u="sng" dirty="0">
                <a:solidFill>
                  <a:srgbClr val="FFFFCC"/>
                </a:solidFill>
                <a:cs typeface="Calibri" panose="020F0502020204030204" pitchFamily="34" charset="0"/>
              </a:rPr>
              <a:t>cattle and goods</a:t>
            </a:r>
            <a:r>
              <a:rPr lang="en-US" dirty="0">
                <a:cs typeface="Calibri" panose="020F0502020204030204" pitchFamily="34" charset="0"/>
              </a:rPr>
              <a:t>, to capture </a:t>
            </a:r>
            <a:r>
              <a:rPr lang="en-US" b="1" u="sng" dirty="0">
                <a:solidFill>
                  <a:srgbClr val="FFFFCC"/>
                </a:solidFill>
                <a:cs typeface="Calibri" panose="020F0502020204030204" pitchFamily="34" charset="0"/>
              </a:rPr>
              <a:t>great spoil</a:t>
            </a:r>
            <a:r>
              <a:rPr lang="en-US" dirty="0">
                <a:cs typeface="Calibri" panose="020F0502020204030204" pitchFamily="34" charset="0"/>
              </a:rPr>
              <a:t>?’</a:t>
            </a:r>
            <a:r>
              <a:rPr lang="en-US" dirty="0">
                <a:latin typeface="Calibri" panose="020F0502020204030204" pitchFamily="34" charset="0"/>
                <a:cs typeface="Calibri" panose="020F0502020204030204" pitchFamily="34" charset="0"/>
              </a:rPr>
              <a:t>”</a:t>
            </a:r>
          </a:p>
        </p:txBody>
      </p:sp>
      <p:pic>
        <p:nvPicPr>
          <p:cNvPr id="2" name="Picture 1">
            <a:extLst>
              <a:ext uri="{FF2B5EF4-FFF2-40B4-BE49-F238E27FC236}">
                <a16:creationId xmlns:a16="http://schemas.microsoft.com/office/drawing/2014/main" id="{B5E75558-B91E-078B-107A-EABEC247216F}"/>
              </a:ext>
            </a:extLst>
          </p:cNvPr>
          <p:cNvPicPr>
            <a:picLocks noChangeAspect="1"/>
          </p:cNvPicPr>
          <p:nvPr/>
        </p:nvPicPr>
        <p:blipFill>
          <a:blip r:embed="rId3"/>
          <a:stretch>
            <a:fillRect/>
          </a:stretch>
        </p:blipFill>
        <p:spPr>
          <a:xfrm>
            <a:off x="4471275" y="2971641"/>
            <a:ext cx="3249450" cy="1828959"/>
          </a:xfrm>
          <a:prstGeom prst="rect">
            <a:avLst/>
          </a:prstGeom>
          <a:ln w="28575">
            <a:solidFill>
              <a:schemeClr val="tx1"/>
            </a:solidFill>
          </a:ln>
        </p:spPr>
      </p:pic>
    </p:spTree>
    <p:extLst>
      <p:ext uri="{BB962C8B-B14F-4D97-AF65-F5344CB8AC3E}">
        <p14:creationId xmlns:p14="http://schemas.microsoft.com/office/powerpoint/2010/main" val="1138028963"/>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Content Placeholder 2"/>
          <p:cNvSpPr>
            <a:spLocks noGrp="1"/>
          </p:cNvSpPr>
          <p:nvPr>
            <p:ph idx="1"/>
          </p:nvPr>
        </p:nvSpPr>
        <p:spPr>
          <a:xfrm>
            <a:off x="609602" y="1828800"/>
            <a:ext cx="6476998" cy="2971800"/>
          </a:xfrm>
        </p:spPr>
        <p:txBody>
          <a:bodyPr/>
          <a:lstStyle/>
          <a:p>
            <a:pPr marL="914400" lvl="1" indent="-514350">
              <a:spcBef>
                <a:spcPts val="0"/>
              </a:spcBef>
              <a:spcAft>
                <a:spcPts val="36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Plague (12)</a:t>
            </a:r>
          </a:p>
          <a:p>
            <a:pPr marL="914400" lvl="1" indent="-514350">
              <a:spcBef>
                <a:spcPts val="0"/>
              </a:spcBef>
              <a:spcAft>
                <a:spcPts val="36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Panic (13)</a:t>
            </a:r>
          </a:p>
          <a:p>
            <a:pPr marL="914400" lvl="1" indent="-514350">
              <a:spcBef>
                <a:spcPts val="0"/>
              </a:spcBef>
              <a:spcAft>
                <a:spcPts val="36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Plunder (14)</a:t>
            </a:r>
          </a:p>
          <a:p>
            <a:pPr marL="914400" lvl="1" indent="-514350">
              <a:spcBef>
                <a:spcPts val="0"/>
              </a:spcBef>
              <a:spcAft>
                <a:spcPts val="3600"/>
              </a:spcAft>
              <a:buSzPct val="100000"/>
              <a:buFont typeface="Wingdings" panose="05000000000000000000" pitchFamily="2" charset="2"/>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Pets (15)</a:t>
            </a:r>
          </a:p>
        </p:txBody>
      </p:sp>
      <p:sp>
        <p:nvSpPr>
          <p:cNvPr id="5" name="Rectangle 4">
            <a:extLst>
              <a:ext uri="{FF2B5EF4-FFF2-40B4-BE49-F238E27FC236}">
                <a16:creationId xmlns:a16="http://schemas.microsoft.com/office/drawing/2014/main" id="{11DA3F4E-5E20-4363-945B-0DD1994CA9C7}"/>
              </a:ext>
            </a:extLst>
          </p:cNvPr>
          <p:cNvSpPr/>
          <p:nvPr/>
        </p:nvSpPr>
        <p:spPr>
          <a:xfrm>
            <a:off x="2896779" y="243751"/>
            <a:ext cx="6398443" cy="1154162"/>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III. Enemies’ Judgment </a:t>
            </a:r>
          </a:p>
          <a:p>
            <a:pPr algn="ctr"/>
            <a:r>
              <a:rPr lang="en-US" sz="28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(Zechariah 14:12-15)</a:t>
            </a:r>
          </a:p>
        </p:txBody>
      </p:sp>
      <p:pic>
        <p:nvPicPr>
          <p:cNvPr id="2" name="Picture 1">
            <a:extLst>
              <a:ext uri="{FF2B5EF4-FFF2-40B4-BE49-F238E27FC236}">
                <a16:creationId xmlns:a16="http://schemas.microsoft.com/office/drawing/2014/main" id="{2D28DE97-9320-9F1E-3A08-1C29469DE212}"/>
              </a:ext>
            </a:extLst>
          </p:cNvPr>
          <p:cNvPicPr>
            <a:picLocks noChangeAspect="1"/>
          </p:cNvPicPr>
          <p:nvPr/>
        </p:nvPicPr>
        <p:blipFill>
          <a:blip r:embed="rId3"/>
          <a:stretch>
            <a:fillRect/>
          </a:stretch>
        </p:blipFill>
        <p:spPr>
          <a:xfrm>
            <a:off x="8617944" y="2286000"/>
            <a:ext cx="2964453" cy="2286000"/>
          </a:xfrm>
          <a:prstGeom prst="rect">
            <a:avLst/>
          </a:prstGeom>
        </p:spPr>
      </p:pic>
    </p:spTree>
    <p:extLst>
      <p:ext uri="{BB962C8B-B14F-4D97-AF65-F5344CB8AC3E}">
        <p14:creationId xmlns:p14="http://schemas.microsoft.com/office/powerpoint/2010/main" val="41880451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HP Desktop\Pictures\Gog-Magog-Map-Final.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65413" y="137160"/>
            <a:ext cx="8861174"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81149863"/>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3429000" y="1661702"/>
            <a:ext cx="8153400" cy="3064470"/>
          </a:xfrm>
        </p:spPr>
        <p:txBody>
          <a:bodyPr/>
          <a:lstStyle/>
          <a:p>
            <a:pPr marL="0" indent="0" algn="just">
              <a:buNone/>
            </a:pPr>
            <a:r>
              <a:rPr lang="en-US" sz="3400" dirty="0"/>
              <a:t>“Interestingly, these prophesied military instruments though centuries old have not been made obsolete. The horse, for instance, is still used in warfare on certain kinds of terrain.”</a:t>
            </a:r>
          </a:p>
        </p:txBody>
      </p:sp>
      <p:sp>
        <p:nvSpPr>
          <p:cNvPr id="68613" name="Text Box 5"/>
          <p:cNvSpPr txBox="1">
            <a:spLocks noChangeArrowheads="1"/>
          </p:cNvSpPr>
          <p:nvPr/>
        </p:nvSpPr>
        <p:spPr bwMode="auto">
          <a:xfrm>
            <a:off x="2019300" y="295870"/>
            <a:ext cx="81534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Paul Lee Tan</a:t>
            </a:r>
          </a:p>
          <a:p>
            <a:pPr algn="ctr"/>
            <a:r>
              <a:rPr lang="en-US" altLang="en-US" sz="1800" i="1" dirty="0">
                <a:effectLst>
                  <a:outerShdw blurRad="38100" dist="38100" dir="2700000" algn="tl">
                    <a:srgbClr val="000000"/>
                  </a:outerShdw>
                </a:effectLst>
                <a:latin typeface="Calibri" panose="020F0502020204030204" pitchFamily="34" charset="0"/>
                <a:cs typeface="+mn-cs"/>
              </a:rPr>
              <a:t>The Interpretation of Prophecy, 223-24</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5800" y="1828800"/>
            <a:ext cx="2409026" cy="3657600"/>
          </a:xfrm>
          <a:prstGeom prst="rect">
            <a:avLst/>
          </a:prstGeom>
        </p:spPr>
      </p:pic>
    </p:spTree>
    <p:extLst>
      <p:ext uri="{BB962C8B-B14F-4D97-AF65-F5344CB8AC3E}">
        <p14:creationId xmlns:p14="http://schemas.microsoft.com/office/powerpoint/2010/main" val="4084945943"/>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Content Placeholder 2"/>
          <p:cNvSpPr>
            <a:spLocks noGrp="1"/>
          </p:cNvSpPr>
          <p:nvPr>
            <p:ph idx="1"/>
          </p:nvPr>
        </p:nvSpPr>
        <p:spPr>
          <a:xfrm>
            <a:off x="762000" y="1828800"/>
            <a:ext cx="6705597" cy="2133600"/>
          </a:xfrm>
        </p:spPr>
        <p:txBody>
          <a:bodyPr/>
          <a:lstStyle/>
          <a:p>
            <a:pPr marL="457200" indent="-457200">
              <a:spcBef>
                <a:spcPts val="0"/>
              </a:spcBef>
              <a:spcAft>
                <a:spcPts val="4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Jerusalem’s deliverance (14:1-7)</a:t>
            </a:r>
          </a:p>
          <a:p>
            <a:pPr marL="457200" indent="-457200">
              <a:spcBef>
                <a:spcPts val="0"/>
              </a:spcBef>
              <a:spcAft>
                <a:spcPts val="4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Kingdom conditions (14:8-11)</a:t>
            </a:r>
          </a:p>
          <a:p>
            <a:pPr marL="457200" indent="-457200">
              <a:spcBef>
                <a:spcPts val="0"/>
              </a:spcBef>
              <a:spcAft>
                <a:spcPts val="4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Enemies’ judgment (12-15)</a:t>
            </a:r>
          </a:p>
          <a:p>
            <a:pPr marL="457200" indent="-457200">
              <a:spcBef>
                <a:spcPts val="0"/>
              </a:spcBef>
              <a:spcAft>
                <a:spcPts val="48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Kingdom worship (16-21)</a:t>
            </a:r>
          </a:p>
        </p:txBody>
      </p:sp>
      <p:sp>
        <p:nvSpPr>
          <p:cNvPr id="5" name="Rectangle 4">
            <a:extLst>
              <a:ext uri="{FF2B5EF4-FFF2-40B4-BE49-F238E27FC236}">
                <a16:creationId xmlns:a16="http://schemas.microsoft.com/office/drawing/2014/main" id="{11DA3F4E-5E20-4363-945B-0DD1994CA9C7}"/>
              </a:ext>
            </a:extLst>
          </p:cNvPr>
          <p:cNvSpPr/>
          <p:nvPr/>
        </p:nvSpPr>
        <p:spPr>
          <a:xfrm>
            <a:off x="2896779" y="243751"/>
            <a:ext cx="6398443" cy="1154162"/>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Zechariah 14 </a:t>
            </a:r>
          </a:p>
          <a:p>
            <a:pPr algn="ct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(Israel’s Kingdom)</a:t>
            </a:r>
          </a:p>
        </p:txBody>
      </p:sp>
      <p:pic>
        <p:nvPicPr>
          <p:cNvPr id="2" name="Picture 1">
            <a:extLst>
              <a:ext uri="{FF2B5EF4-FFF2-40B4-BE49-F238E27FC236}">
                <a16:creationId xmlns:a16="http://schemas.microsoft.com/office/drawing/2014/main" id="{0982BBE8-F258-24A1-6961-16FF23AFE4C4}"/>
              </a:ext>
            </a:extLst>
          </p:cNvPr>
          <p:cNvPicPr>
            <a:picLocks noChangeAspect="1"/>
          </p:cNvPicPr>
          <p:nvPr/>
        </p:nvPicPr>
        <p:blipFill>
          <a:blip r:embed="rId2"/>
          <a:stretch>
            <a:fillRect/>
          </a:stretch>
        </p:blipFill>
        <p:spPr>
          <a:xfrm>
            <a:off x="8617944" y="2286000"/>
            <a:ext cx="2964453" cy="2286000"/>
          </a:xfrm>
          <a:prstGeom prst="rect">
            <a:avLst/>
          </a:prstGeom>
        </p:spPr>
      </p:pic>
    </p:spTree>
    <p:extLst>
      <p:ext uri="{BB962C8B-B14F-4D97-AF65-F5344CB8AC3E}">
        <p14:creationId xmlns:p14="http://schemas.microsoft.com/office/powerpoint/2010/main" val="35568853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Content Placeholder 2"/>
          <p:cNvSpPr>
            <a:spLocks noGrp="1"/>
          </p:cNvSpPr>
          <p:nvPr>
            <p:ph idx="1"/>
          </p:nvPr>
        </p:nvSpPr>
        <p:spPr>
          <a:xfrm>
            <a:off x="609602" y="1950983"/>
            <a:ext cx="6476998" cy="2971800"/>
          </a:xfrm>
        </p:spPr>
        <p:txBody>
          <a:bodyPr/>
          <a:lstStyle/>
          <a:p>
            <a:pPr marL="914400" lvl="1" indent="-514350">
              <a:spcBef>
                <a:spcPts val="0"/>
              </a:spcBef>
              <a:spcAft>
                <a:spcPts val="42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The pilgrimage (16)</a:t>
            </a:r>
          </a:p>
          <a:p>
            <a:pPr marL="914400" lvl="1" indent="-514350">
              <a:spcBef>
                <a:spcPts val="0"/>
              </a:spcBef>
              <a:spcAft>
                <a:spcPts val="42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The punishment (17-19)</a:t>
            </a:r>
          </a:p>
          <a:p>
            <a:pPr marL="914400" lvl="1" indent="-514350">
              <a:spcBef>
                <a:spcPts val="0"/>
              </a:spcBef>
              <a:spcAft>
                <a:spcPts val="42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The purity (20-21)</a:t>
            </a:r>
          </a:p>
        </p:txBody>
      </p:sp>
      <p:sp>
        <p:nvSpPr>
          <p:cNvPr id="5" name="Rectangle 4">
            <a:extLst>
              <a:ext uri="{FF2B5EF4-FFF2-40B4-BE49-F238E27FC236}">
                <a16:creationId xmlns:a16="http://schemas.microsoft.com/office/drawing/2014/main" id="{11DA3F4E-5E20-4363-945B-0DD1994CA9C7}"/>
              </a:ext>
            </a:extLst>
          </p:cNvPr>
          <p:cNvSpPr/>
          <p:nvPr/>
        </p:nvSpPr>
        <p:spPr>
          <a:xfrm>
            <a:off x="2896779" y="243751"/>
            <a:ext cx="6398443" cy="1154162"/>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IV. Kingdom Worship </a:t>
            </a:r>
          </a:p>
          <a:p>
            <a:pPr algn="ctr"/>
            <a:r>
              <a:rPr lang="en-US" sz="28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(Zechariah 14:16-21)</a:t>
            </a:r>
          </a:p>
        </p:txBody>
      </p:sp>
      <p:pic>
        <p:nvPicPr>
          <p:cNvPr id="2" name="Picture 1">
            <a:extLst>
              <a:ext uri="{FF2B5EF4-FFF2-40B4-BE49-F238E27FC236}">
                <a16:creationId xmlns:a16="http://schemas.microsoft.com/office/drawing/2014/main" id="{61ED4AE2-6A1F-92DC-DFB6-101B7A60F284}"/>
              </a:ext>
            </a:extLst>
          </p:cNvPr>
          <p:cNvPicPr>
            <a:picLocks noChangeAspect="1"/>
          </p:cNvPicPr>
          <p:nvPr/>
        </p:nvPicPr>
        <p:blipFill>
          <a:blip r:embed="rId3"/>
          <a:stretch>
            <a:fillRect/>
          </a:stretch>
        </p:blipFill>
        <p:spPr>
          <a:xfrm>
            <a:off x="8617944" y="2286000"/>
            <a:ext cx="2964453" cy="2286000"/>
          </a:xfrm>
          <a:prstGeom prst="rect">
            <a:avLst/>
          </a:prstGeom>
        </p:spPr>
      </p:pic>
    </p:spTree>
    <p:extLst>
      <p:ext uri="{BB962C8B-B14F-4D97-AF65-F5344CB8AC3E}">
        <p14:creationId xmlns:p14="http://schemas.microsoft.com/office/powerpoint/2010/main" val="32178787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Content Placeholder 2"/>
          <p:cNvSpPr>
            <a:spLocks noGrp="1"/>
          </p:cNvSpPr>
          <p:nvPr>
            <p:ph idx="1"/>
          </p:nvPr>
        </p:nvSpPr>
        <p:spPr>
          <a:xfrm>
            <a:off x="609602" y="1950983"/>
            <a:ext cx="6476998" cy="2971800"/>
          </a:xfrm>
        </p:spPr>
        <p:txBody>
          <a:bodyPr/>
          <a:lstStyle/>
          <a:p>
            <a:pPr marL="914400" lvl="1" indent="-514350">
              <a:spcBef>
                <a:spcPts val="0"/>
              </a:spcBef>
              <a:spcAft>
                <a:spcPts val="4200"/>
              </a:spcAft>
              <a:buSzPct val="100000"/>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The pilgrimage (16)</a:t>
            </a:r>
          </a:p>
          <a:p>
            <a:pPr marL="914400" lvl="1" indent="-514350">
              <a:spcBef>
                <a:spcPts val="0"/>
              </a:spcBef>
              <a:spcAft>
                <a:spcPts val="42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The punishment (17-19)</a:t>
            </a:r>
          </a:p>
          <a:p>
            <a:pPr marL="914400" lvl="1" indent="-514350">
              <a:spcBef>
                <a:spcPts val="0"/>
              </a:spcBef>
              <a:spcAft>
                <a:spcPts val="42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The purity (20-21)</a:t>
            </a:r>
          </a:p>
        </p:txBody>
      </p:sp>
      <p:sp>
        <p:nvSpPr>
          <p:cNvPr id="5" name="Rectangle 4">
            <a:extLst>
              <a:ext uri="{FF2B5EF4-FFF2-40B4-BE49-F238E27FC236}">
                <a16:creationId xmlns:a16="http://schemas.microsoft.com/office/drawing/2014/main" id="{11DA3F4E-5E20-4363-945B-0DD1994CA9C7}"/>
              </a:ext>
            </a:extLst>
          </p:cNvPr>
          <p:cNvSpPr/>
          <p:nvPr/>
        </p:nvSpPr>
        <p:spPr>
          <a:xfrm>
            <a:off x="2896779" y="243751"/>
            <a:ext cx="6398443" cy="1154162"/>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IV. Kingdom Worship </a:t>
            </a:r>
          </a:p>
          <a:p>
            <a:pPr algn="ctr"/>
            <a:r>
              <a:rPr lang="en-US" sz="28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(Zechariah 14:16-21)</a:t>
            </a:r>
          </a:p>
        </p:txBody>
      </p:sp>
      <p:pic>
        <p:nvPicPr>
          <p:cNvPr id="2" name="Picture 1">
            <a:extLst>
              <a:ext uri="{FF2B5EF4-FFF2-40B4-BE49-F238E27FC236}">
                <a16:creationId xmlns:a16="http://schemas.microsoft.com/office/drawing/2014/main" id="{9E3F584C-8649-E298-4180-C2B450C58C9B}"/>
              </a:ext>
            </a:extLst>
          </p:cNvPr>
          <p:cNvPicPr>
            <a:picLocks noChangeAspect="1"/>
          </p:cNvPicPr>
          <p:nvPr/>
        </p:nvPicPr>
        <p:blipFill>
          <a:blip r:embed="rId3"/>
          <a:stretch>
            <a:fillRect/>
          </a:stretch>
        </p:blipFill>
        <p:spPr>
          <a:xfrm>
            <a:off x="8617944" y="2286000"/>
            <a:ext cx="2964453" cy="2286000"/>
          </a:xfrm>
          <a:prstGeom prst="rect">
            <a:avLst/>
          </a:prstGeom>
        </p:spPr>
      </p:pic>
    </p:spTree>
    <p:extLst>
      <p:ext uri="{BB962C8B-B14F-4D97-AF65-F5344CB8AC3E}">
        <p14:creationId xmlns:p14="http://schemas.microsoft.com/office/powerpoint/2010/main" val="32212835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Structure</a:t>
            </a: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600200"/>
            <a:ext cx="9480097" cy="3695700"/>
          </a:xfrm>
        </p:spPr>
        <p:txBody>
          <a:bodyPr/>
          <a:lstStyle/>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Introductory call to repentance (1:1-6)</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rPr>
              <a:t>Eight-night visions (1:7–6:15)</a:t>
            </a:r>
          </a:p>
          <a:p>
            <a:pPr marL="685800" indent="-685800">
              <a:spcBef>
                <a:spcPts val="0"/>
              </a:spcBef>
              <a:spcAft>
                <a:spcPts val="3600"/>
              </a:spcAft>
              <a:buSzPct val="100000"/>
              <a:buFont typeface="+mj-lt"/>
              <a:buAutoNum type="romanUcPeriod"/>
            </a:pPr>
            <a:r>
              <a:rPr lang="en-US" altLang="en-US" b="1" u="sng" dirty="0">
                <a:solidFill>
                  <a:srgbClr val="FFFFCC"/>
                </a:solidFill>
                <a:effectLst>
                  <a:outerShdw blurRad="38100" dist="38100" dir="2700000" algn="tl">
                    <a:srgbClr val="000000">
                      <a:alpha val="43137"/>
                    </a:srgbClr>
                  </a:outerShdw>
                </a:effectLst>
                <a:cs typeface="Times New Roman" panose="02020603050405020304" pitchFamily="18" charset="0"/>
              </a:rPr>
              <a:t>Question and answers about fasting (</a:t>
            </a:r>
            <a:r>
              <a:rPr lang="en-US" altLang="en-US" b="1" u="sng" dirty="0">
                <a:solidFill>
                  <a:srgbClr val="FFFFCC"/>
                </a:solidFill>
                <a:effectLst>
                  <a:outerShdw blurRad="38100" dist="38100" dir="2700000" algn="tl">
                    <a:srgbClr val="000000">
                      <a:alpha val="43137"/>
                    </a:srgbClr>
                  </a:outerShdw>
                </a:effectLst>
              </a:rPr>
              <a:t>7</a:t>
            </a:r>
            <a:r>
              <a:rPr lang="en-US" altLang="en-US" b="1" u="sng" dirty="0">
                <a:solidFill>
                  <a:srgbClr val="FFFFCC"/>
                </a:solidFill>
                <a:effectLst>
                  <a:outerShdw blurRad="38100" dist="38100" dir="2700000" algn="tl">
                    <a:srgbClr val="000000">
                      <a:alpha val="43137"/>
                    </a:srgbClr>
                  </a:outerShdw>
                </a:effectLst>
                <a:cs typeface="Times New Roman" panose="02020603050405020304" pitchFamily="18" charset="0"/>
              </a:rPr>
              <a:t>–8)</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Two burdens (9–14)</a:t>
            </a:r>
          </a:p>
        </p:txBody>
      </p:sp>
      <p:pic>
        <p:nvPicPr>
          <p:cNvPr id="4" name="Picture 2" descr="Zechariah - davidould.net">
            <a:extLst>
              <a:ext uri="{FF2B5EF4-FFF2-40B4-BE49-F238E27FC236}">
                <a16:creationId xmlns:a16="http://schemas.microsoft.com/office/drawing/2014/main" id="{AB963267-E858-4486-86BA-47DD1A5DA43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630304" y="2286000"/>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55846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57EE89-7B42-401C-8B48-BA2DB447ABD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5293757"/>
          </a:xfrm>
          <a:prstGeom prst="rect">
            <a:avLst/>
          </a:prstGeom>
          <a:noFill/>
          <a:ln w="28575">
            <a:noFill/>
            <a:miter lim="800000"/>
            <a:headEnd/>
            <a:tailEnd/>
          </a:ln>
        </p:spPr>
        <p:txBody>
          <a:bodyPr wrap="square">
            <a:spAutoFit/>
          </a:bodyPr>
          <a:lstStyle/>
          <a:p>
            <a:pPr marL="342900" indent="-342900" algn="ctr" defTabSz="685800">
              <a:spcBef>
                <a:spcPts val="0"/>
              </a:spcBef>
              <a:spcAft>
                <a:spcPts val="900"/>
              </a:spcAft>
              <a:buClr>
                <a:srgbClr val="00FFFF"/>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Zechariah 14:16-18</a:t>
            </a:r>
          </a:p>
          <a:p>
            <a:pPr algn="just">
              <a:spcBef>
                <a:spcPts val="0"/>
              </a:spcBef>
              <a:spcAft>
                <a:spcPts val="0"/>
              </a:spcAft>
            </a:pP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it will come about that any who are left of all the nations that went against </a:t>
            </a:r>
            <a:r>
              <a:rPr lang="en-US" sz="31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Jerusalem</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will go up from year to year to worship the King, the </a:t>
            </a:r>
            <a:r>
              <a:rPr lang="en-US" sz="31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hosts, and to celebrate the Feast of Booths. </a:t>
            </a:r>
            <a:r>
              <a:rPr lang="en-US" sz="31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it will be that whichever of the families of the earth does not go up to </a:t>
            </a:r>
            <a:r>
              <a:rPr lang="en-US" sz="31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Jerusalem</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worship the King, the </a:t>
            </a:r>
            <a:r>
              <a:rPr lang="en-US" sz="31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hosts, there will be no rain on them. </a:t>
            </a:r>
            <a:r>
              <a:rPr lang="en-US" sz="31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18 </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the family of Egypt does not go up or enter, then no </a:t>
            </a:r>
            <a:r>
              <a:rPr lang="en-US" sz="31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rain will fall</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on them; it will be the plague with which the </a:t>
            </a:r>
            <a:r>
              <a:rPr lang="en-US" sz="31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smites the nations who do not go up to celebrate the Feast of Booths.”</a:t>
            </a:r>
            <a:endParaRPr lang="en-US" altLang="en-US" sz="31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89160803"/>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97FC177D-2BBB-5E74-56A0-FAB8251A0E02}"/>
              </a:ext>
            </a:extLst>
          </p:cNvPr>
          <p:cNvSpPr>
            <a:spLocks noGrp="1" noChangeArrowheads="1"/>
          </p:cNvSpPr>
          <p:nvPr>
            <p:ph type="title"/>
          </p:nvPr>
        </p:nvSpPr>
        <p:spPr>
          <a:xfrm>
            <a:off x="1143528" y="225425"/>
            <a:ext cx="10363200" cy="1143000"/>
          </a:xfrm>
        </p:spPr>
        <p:txBody>
          <a:bodyPr/>
          <a:lstStyle/>
          <a:p>
            <a:pPr algn="ctr"/>
            <a:r>
              <a:rPr lang="en-US" altLang="en-US" sz="4000" dirty="0"/>
              <a:t>Christ’s Three Offices</a:t>
            </a:r>
          </a:p>
        </p:txBody>
      </p:sp>
      <p:sp>
        <p:nvSpPr>
          <p:cNvPr id="27651" name="Rectangle 3">
            <a:extLst>
              <a:ext uri="{FF2B5EF4-FFF2-40B4-BE49-F238E27FC236}">
                <a16:creationId xmlns:a16="http://schemas.microsoft.com/office/drawing/2014/main" id="{3D708FA2-A4F0-88AE-CC2A-12B3192F2FF5}"/>
              </a:ext>
            </a:extLst>
          </p:cNvPr>
          <p:cNvSpPr>
            <a:spLocks noGrp="1" noChangeArrowheads="1"/>
          </p:cNvSpPr>
          <p:nvPr>
            <p:ph type="body" idx="1"/>
          </p:nvPr>
        </p:nvSpPr>
        <p:spPr>
          <a:xfrm>
            <a:off x="1066800" y="1946275"/>
            <a:ext cx="7772400" cy="3082925"/>
          </a:xfrm>
          <a:noFill/>
          <a:extLst>
            <a:ext uri="{909E8E84-426E-40DD-AFC4-6F175D3DCCD1}">
              <a14:hiddenFill xmlns:a14="http://schemas.microsoft.com/office/drawing/2010/main">
                <a:solidFill>
                  <a:srgbClr val="FFFFFF"/>
                </a:solidFill>
              </a14:hiddenFill>
            </a:ext>
          </a:extLst>
        </p:spPr>
        <p:txBody>
          <a:bodyPr/>
          <a:lstStyle/>
          <a:p>
            <a:pPr marL="457200" indent="-457200">
              <a:spcBef>
                <a:spcPts val="0"/>
              </a:spcBef>
              <a:spcAft>
                <a:spcPts val="3600"/>
              </a:spcAft>
            </a:pPr>
            <a:r>
              <a:rPr lang="en-US" altLang="en-US" dirty="0">
                <a:effectLst/>
              </a:rPr>
              <a:t>Prophet (First Coming)</a:t>
            </a:r>
          </a:p>
          <a:p>
            <a:pPr marL="457200" indent="-457200">
              <a:spcBef>
                <a:spcPts val="0"/>
              </a:spcBef>
              <a:spcAft>
                <a:spcPts val="3600"/>
              </a:spcAft>
            </a:pPr>
            <a:r>
              <a:rPr lang="en-US" altLang="en-US" dirty="0">
                <a:effectLst/>
              </a:rPr>
              <a:t>Priest (Present Session</a:t>
            </a:r>
            <a:r>
              <a:rPr lang="en-US" altLang="en-US" dirty="0">
                <a:effectLst/>
                <a:cs typeface="Times New Roman" panose="02020603050405020304" pitchFamily="18" charset="0"/>
              </a:rPr>
              <a:t>)</a:t>
            </a:r>
          </a:p>
          <a:p>
            <a:pPr marL="457200" indent="-457200">
              <a:spcBef>
                <a:spcPts val="0"/>
              </a:spcBef>
              <a:spcAft>
                <a:spcPts val="3600"/>
              </a:spcAft>
            </a:pPr>
            <a:r>
              <a:rPr lang="en-US" altLang="en-US" dirty="0">
                <a:effectLst/>
              </a:rPr>
              <a:t>King (Second Coming</a:t>
            </a:r>
            <a:r>
              <a:rPr lang="en-US" altLang="en-US" dirty="0">
                <a:effectLst/>
                <a:cs typeface="Times New Roman" panose="02020603050405020304" pitchFamily="18" charset="0"/>
              </a:rPr>
              <a:t>)</a:t>
            </a:r>
          </a:p>
        </p:txBody>
      </p:sp>
      <p:pic>
        <p:nvPicPr>
          <p:cNvPr id="27652" name="Picture 4" descr="C:\Users\awoods\AppData\Local\Microsoft\Windows\Temporary Internet Files\Content.IE5\Q1EAF2DI\MCj01939740000[1].wmf">
            <a:extLst>
              <a:ext uri="{FF2B5EF4-FFF2-40B4-BE49-F238E27FC236}">
                <a16:creationId xmlns:a16="http://schemas.microsoft.com/office/drawing/2014/main" id="{906C6947-9983-D64F-42FD-231BA1CFCE9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30129" y="1524000"/>
            <a:ext cx="1676928" cy="4528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3970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953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a:spcBef>
                <a:spcPct val="0"/>
              </a:spcBef>
              <a:spcAft>
                <a:spcPts val="1200"/>
              </a:spcAft>
              <a:buClr>
                <a:srgbClr val="00FFFF"/>
              </a:buClr>
              <a:buNone/>
              <a:defRPr/>
            </a:pPr>
            <a:r>
              <a:rPr lang="en-US" sz="4000" dirty="0">
                <a:solidFill>
                  <a:schemeClr val="tx2"/>
                </a:solidFill>
                <a:ea typeface="+mj-ea"/>
                <a:cs typeface="Calibri" panose="020F0502020204030204" pitchFamily="34" charset="0"/>
              </a:rPr>
              <a:t>Isaiah 2:1-4</a:t>
            </a:r>
          </a:p>
          <a:p>
            <a:pPr marL="0" indent="0" algn="just">
              <a:spcBef>
                <a:spcPts val="0"/>
              </a:spcBef>
              <a:buClr>
                <a:srgbClr val="00FFFF"/>
              </a:buClr>
              <a:buNone/>
              <a:defRPr/>
            </a:pPr>
            <a:r>
              <a:rPr lang="en-US" sz="3400" baseline="30000" dirty="0">
                <a:effectLst>
                  <a:outerShdw blurRad="38100" dist="38100" dir="2700000" algn="tl">
                    <a:srgbClr val="000000">
                      <a:alpha val="43137"/>
                    </a:srgbClr>
                  </a:outerShdw>
                </a:effectLst>
              </a:rPr>
              <a:t>1 </a:t>
            </a:r>
            <a:r>
              <a:rPr lang="en-US" sz="3400" kern="0" dirty="0">
                <a:solidFill>
                  <a:srgbClr val="FFFFFF"/>
                </a:solidFill>
                <a:effectLst>
                  <a:outerShdw blurRad="38100" dist="38100" dir="2700000" algn="tl">
                    <a:srgbClr val="000000">
                      <a:alpha val="43137"/>
                    </a:srgbClr>
                  </a:outerShdw>
                </a:effectLst>
              </a:rPr>
              <a:t>“</a:t>
            </a:r>
            <a:r>
              <a:rPr lang="en-US" sz="3400" dirty="0">
                <a:effectLst>
                  <a:outerShdw blurRad="38100" dist="38100" dir="2700000" algn="tl">
                    <a:srgbClr val="000000">
                      <a:alpha val="43137"/>
                    </a:srgbClr>
                  </a:outerShdw>
                </a:effectLst>
              </a:rPr>
              <a:t>The word which Isaiah the son of </a:t>
            </a:r>
            <a:r>
              <a:rPr lang="en-US" sz="3400" dirty="0" err="1">
                <a:effectLst>
                  <a:outerShdw blurRad="38100" dist="38100" dir="2700000" algn="tl">
                    <a:srgbClr val="000000">
                      <a:alpha val="43137"/>
                    </a:srgbClr>
                  </a:outerShdw>
                </a:effectLst>
              </a:rPr>
              <a:t>Amoz</a:t>
            </a:r>
            <a:r>
              <a:rPr lang="en-US" sz="3400" dirty="0">
                <a:effectLst>
                  <a:outerShdw blurRad="38100" dist="38100" dir="2700000" algn="tl">
                    <a:srgbClr val="000000">
                      <a:alpha val="43137"/>
                    </a:srgbClr>
                  </a:outerShdw>
                </a:effectLst>
              </a:rPr>
              <a:t> saw concerning Judah and Jerusalem.</a:t>
            </a:r>
            <a:r>
              <a:rPr lang="en-US" sz="3400" baseline="30000" dirty="0">
                <a:effectLst>
                  <a:outerShdw blurRad="38100" dist="38100" dir="2700000" algn="tl">
                    <a:srgbClr val="000000">
                      <a:alpha val="43137"/>
                    </a:srgbClr>
                  </a:outerShdw>
                </a:effectLst>
              </a:rPr>
              <a:t>2 </a:t>
            </a:r>
            <a:r>
              <a:rPr lang="en-US" sz="3400" dirty="0">
                <a:effectLst>
                  <a:outerShdw blurRad="38100" dist="38100" dir="2700000" algn="tl">
                    <a:srgbClr val="000000">
                      <a:alpha val="43137"/>
                    </a:srgbClr>
                  </a:outerShdw>
                </a:effectLst>
              </a:rPr>
              <a:t>Now it will come about that In the last days The mountain of the house of the </a:t>
            </a:r>
            <a:r>
              <a:rPr lang="en-US" sz="3400" cap="small" dirty="0">
                <a:effectLst>
                  <a:outerShdw blurRad="38100" dist="38100" dir="2700000" algn="tl">
                    <a:srgbClr val="000000">
                      <a:alpha val="43137"/>
                    </a:srgbClr>
                  </a:outerShdw>
                </a:effectLst>
              </a:rPr>
              <a:t>Lord</a:t>
            </a:r>
            <a:r>
              <a:rPr lang="en-US" sz="3400" dirty="0">
                <a:effectLst>
                  <a:outerShdw blurRad="38100" dist="38100" dir="2700000" algn="tl">
                    <a:srgbClr val="000000">
                      <a:alpha val="43137"/>
                    </a:srgbClr>
                  </a:outerShdw>
                </a:effectLst>
              </a:rPr>
              <a:t> Will be established as the chief of the mountains, And will be raised </a:t>
            </a:r>
            <a:r>
              <a:rPr lang="en-US" sz="3400" b="1" u="sng" dirty="0">
                <a:solidFill>
                  <a:srgbClr val="FFFFCC"/>
                </a:solidFill>
                <a:effectLst>
                  <a:outerShdw blurRad="38100" dist="38100" dir="2700000" algn="tl">
                    <a:srgbClr val="000000">
                      <a:alpha val="43137"/>
                    </a:srgbClr>
                  </a:outerShdw>
                </a:effectLst>
              </a:rPr>
              <a:t>above</a:t>
            </a:r>
            <a:r>
              <a:rPr lang="en-US" sz="3400" dirty="0">
                <a:effectLst>
                  <a:outerShdw blurRad="38100" dist="38100" dir="2700000" algn="tl">
                    <a:srgbClr val="000000">
                      <a:alpha val="43137"/>
                    </a:srgbClr>
                  </a:outerShdw>
                </a:effectLst>
              </a:rPr>
              <a:t> the hills; And all the nations will stream to it.</a:t>
            </a:r>
            <a:r>
              <a:rPr lang="en-US" sz="3400" baseline="30000" dirty="0">
                <a:effectLst>
                  <a:outerShdw blurRad="38100" dist="38100" dir="2700000" algn="tl">
                    <a:srgbClr val="000000">
                      <a:alpha val="43137"/>
                    </a:srgbClr>
                  </a:outerShdw>
                </a:effectLst>
              </a:rPr>
              <a:t>3 </a:t>
            </a:r>
            <a:r>
              <a:rPr lang="en-US" sz="3400" dirty="0">
                <a:effectLst>
                  <a:outerShdw blurRad="38100" dist="38100" dir="2700000" algn="tl">
                    <a:srgbClr val="000000">
                      <a:alpha val="43137"/>
                    </a:srgbClr>
                  </a:outerShdw>
                </a:effectLst>
              </a:rPr>
              <a:t>And many peoples will come and say, “Come, let us go up to the mountain of the </a:t>
            </a:r>
            <a:r>
              <a:rPr lang="en-US" sz="3400" cap="small" dirty="0">
                <a:effectLst>
                  <a:outerShdw blurRad="38100" dist="38100" dir="2700000" algn="tl">
                    <a:srgbClr val="000000">
                      <a:alpha val="43137"/>
                    </a:srgbClr>
                  </a:outerShdw>
                </a:effectLst>
              </a:rPr>
              <a:t>Lord</a:t>
            </a:r>
            <a:r>
              <a:rPr lang="en-US" sz="3400" dirty="0">
                <a:effectLst>
                  <a:outerShdw blurRad="38100" dist="38100" dir="2700000" algn="tl">
                    <a:srgbClr val="000000">
                      <a:alpha val="43137"/>
                    </a:srgbClr>
                  </a:outerShdw>
                </a:effectLst>
              </a:rPr>
              <a:t>, To the house of the God of Jacob; That He may teach us concerning His ways And that we may . . .</a:t>
            </a:r>
            <a:endParaRPr lang="en-US" sz="3400" kern="0" dirty="0">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62179625"/>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7A89E0-9A07-4FE4-ACFA-563092457A18}"/>
              </a:ext>
            </a:extLst>
          </p:cNvPr>
          <p:cNvPicPr>
            <a:picLocks noChangeAspect="1"/>
          </p:cNvPicPr>
          <p:nvPr/>
        </p:nvPicPr>
        <p:blipFill>
          <a:blip r:embed="rId2"/>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6481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a:spcBef>
                <a:spcPct val="0"/>
              </a:spcBef>
              <a:spcAft>
                <a:spcPts val="1200"/>
              </a:spcAft>
              <a:buClr>
                <a:srgbClr val="00FFFF"/>
              </a:buClr>
              <a:buNone/>
              <a:defRPr/>
            </a:pPr>
            <a:r>
              <a:rPr lang="en-US" sz="4000" dirty="0">
                <a:solidFill>
                  <a:schemeClr val="tx2"/>
                </a:solidFill>
                <a:ea typeface="+mj-ea"/>
                <a:cs typeface="Calibri" panose="020F0502020204030204" pitchFamily="34" charset="0"/>
              </a:rPr>
              <a:t>Isaiah 2:1-4</a:t>
            </a:r>
          </a:p>
          <a:p>
            <a:pPr marL="0" indent="0" algn="just">
              <a:spcBef>
                <a:spcPts val="0"/>
              </a:spcBef>
              <a:buClr>
                <a:srgbClr val="00FFFF"/>
              </a:buClr>
              <a:buNone/>
              <a:defRPr/>
            </a:pPr>
            <a:r>
              <a:rPr lang="en-US" sz="3400" dirty="0">
                <a:effectLst>
                  <a:outerShdw blurRad="38100" dist="38100" dir="2700000" algn="tl">
                    <a:srgbClr val="000000">
                      <a:alpha val="43137"/>
                    </a:srgbClr>
                  </a:outerShdw>
                </a:effectLst>
              </a:rPr>
              <a:t>. . . walk in His paths.” For the law will go forth from </a:t>
            </a:r>
            <a:r>
              <a:rPr lang="en-US" sz="3400" b="1" u="sng" dirty="0">
                <a:solidFill>
                  <a:srgbClr val="FFFFCC"/>
                </a:solidFill>
                <a:effectLst>
                  <a:outerShdw blurRad="38100" dist="38100" dir="2700000" algn="tl">
                    <a:srgbClr val="000000">
                      <a:alpha val="43137"/>
                    </a:srgbClr>
                  </a:outerShdw>
                </a:effectLst>
              </a:rPr>
              <a:t>Zion</a:t>
            </a:r>
            <a:r>
              <a:rPr lang="en-US" sz="3400" dirty="0">
                <a:effectLst>
                  <a:outerShdw blurRad="38100" dist="38100" dir="2700000" algn="tl">
                    <a:srgbClr val="000000">
                      <a:alpha val="43137"/>
                    </a:srgbClr>
                  </a:outerShdw>
                </a:effectLst>
              </a:rPr>
              <a:t> And the word of the </a:t>
            </a:r>
            <a:r>
              <a:rPr lang="en-US" sz="3400" cap="small" dirty="0">
                <a:effectLst>
                  <a:outerShdw blurRad="38100" dist="38100" dir="2700000" algn="tl">
                    <a:srgbClr val="000000">
                      <a:alpha val="43137"/>
                    </a:srgbClr>
                  </a:outerShdw>
                </a:effectLst>
              </a:rPr>
              <a:t>Lord</a:t>
            </a:r>
            <a:r>
              <a:rPr lang="en-US" sz="3400" dirty="0">
                <a:effectLst>
                  <a:outerShdw blurRad="38100" dist="38100" dir="2700000" algn="tl">
                    <a:srgbClr val="000000">
                      <a:alpha val="43137"/>
                    </a:srgbClr>
                  </a:outerShdw>
                </a:effectLst>
              </a:rPr>
              <a:t> from </a:t>
            </a:r>
            <a:r>
              <a:rPr lang="en-US" sz="3400" b="1" u="sng" dirty="0">
                <a:solidFill>
                  <a:srgbClr val="FFFFCC"/>
                </a:solidFill>
                <a:effectLst>
                  <a:outerShdw blurRad="38100" dist="38100" dir="2700000" algn="tl">
                    <a:srgbClr val="000000">
                      <a:alpha val="43137"/>
                    </a:srgbClr>
                  </a:outerShdw>
                </a:effectLst>
              </a:rPr>
              <a:t>Jerusalem</a:t>
            </a:r>
            <a:r>
              <a:rPr lang="en-US" sz="3400" dirty="0">
                <a:effectLst>
                  <a:outerShdw blurRad="38100" dist="38100" dir="2700000" algn="tl">
                    <a:srgbClr val="000000">
                      <a:alpha val="43137"/>
                    </a:srgbClr>
                  </a:outerShdw>
                </a:effectLst>
              </a:rPr>
              <a:t>.</a:t>
            </a:r>
            <a:r>
              <a:rPr lang="en-US" sz="3400" baseline="30000" dirty="0">
                <a:effectLst>
                  <a:outerShdw blurRad="38100" dist="38100" dir="2700000" algn="tl">
                    <a:srgbClr val="000000">
                      <a:alpha val="43137"/>
                    </a:srgbClr>
                  </a:outerShdw>
                </a:effectLst>
              </a:rPr>
              <a:t>4 </a:t>
            </a:r>
            <a:r>
              <a:rPr lang="en-US" sz="3400" dirty="0">
                <a:effectLst>
                  <a:outerShdw blurRad="38100" dist="38100" dir="2700000" algn="tl">
                    <a:srgbClr val="000000">
                      <a:alpha val="43137"/>
                    </a:srgbClr>
                  </a:outerShdw>
                </a:effectLst>
              </a:rPr>
              <a:t>And He will judge between the nations, And will render decisions for many peoples; And they will hammer their swords into plowshares and their spears into pruning hooks. Nation will not lift up sword against nation, And never again will they learn war</a:t>
            </a:r>
            <a:r>
              <a:rPr lang="en-US" sz="3400" kern="0" dirty="0">
                <a:solidFill>
                  <a:srgbClr val="FFFFFF"/>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674049801"/>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24CD7B-EFB6-4E4D-B7F4-CD16829CAC7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4739759"/>
          </a:xfrm>
          <a:prstGeom prst="rect">
            <a:avLst/>
          </a:prstGeom>
          <a:noFill/>
          <a:ln w="28575">
            <a:noFill/>
            <a:miter lim="800000"/>
            <a:headEnd/>
            <a:tailEnd/>
          </a:ln>
        </p:spPr>
        <p:txBody>
          <a:bodyPr wrap="square">
            <a:spAutoFit/>
          </a:bodyPr>
          <a:lstStyle/>
          <a:p>
            <a:pPr algn="ctr" defTabSz="685800">
              <a:lnSpc>
                <a:spcPct val="90000"/>
              </a:lnSpc>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20:7-9</a:t>
            </a:r>
          </a:p>
          <a:p>
            <a:pPr algn="just">
              <a:spcBef>
                <a:spcPts val="0"/>
              </a:spcBef>
              <a:spcAft>
                <a:spcPts val="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When the thousand years are completed [</a:t>
            </a:r>
            <a:r>
              <a:rPr lang="en-US" sz="32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teleō</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Satan will be released from his prison,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will come out to deceive the nations which are in the four corners of the earth, Gog and Magog, to gather them together for the war; the number of them is like the sand of the seashore.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9 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they came up on the broad plain of the earth and surrounded the camp of the saints and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beloved city</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fire came down from heaven and devoured them.”</a:t>
            </a:r>
            <a:endParaRPr lang="en-US" altLang="en-US" sz="32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51337856"/>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type="body" idx="1"/>
          </p:nvPr>
        </p:nvSpPr>
        <p:spPr>
          <a:xfrm>
            <a:off x="3276600" y="1828800"/>
            <a:ext cx="8305800" cy="2286000"/>
          </a:xfrm>
        </p:spPr>
        <p:txBody>
          <a:bodyPr/>
          <a:lstStyle/>
          <a:p>
            <a:pPr marL="0" indent="0" algn="just">
              <a:buNone/>
              <a:defRPr/>
            </a:pPr>
            <a:r>
              <a:rPr lang="en-US" sz="3600" dirty="0">
                <a:effectLst>
                  <a:outerShdw blurRad="38100" dist="38100" dir="2700000" algn="tl">
                    <a:srgbClr val="000000">
                      <a:alpha val="43137"/>
                    </a:srgbClr>
                  </a:outerShdw>
                </a:effectLst>
              </a:rPr>
              <a:t>“At the end of the Millennium that city will be Satan’s prime objective with his rebel army, because Israel will be a leader among the nations.”</a:t>
            </a:r>
          </a:p>
        </p:txBody>
      </p:sp>
      <p:pic>
        <p:nvPicPr>
          <p:cNvPr id="40964" name="Picture 4" descr="SY01462_"/>
          <p:cNvPicPr>
            <a:picLocks noChangeAspect="1" noChangeArrowheads="1"/>
          </p:cNvPicPr>
          <p:nvPr/>
        </p:nvPicPr>
        <p:blipFill>
          <a:blip r:embed="rId2" cstate="print"/>
          <a:srcRect/>
          <a:stretch>
            <a:fillRect/>
          </a:stretch>
        </p:blipFill>
        <p:spPr bwMode="auto">
          <a:xfrm>
            <a:off x="5064381" y="4191000"/>
            <a:ext cx="2063238" cy="2286000"/>
          </a:xfrm>
          <a:prstGeom prst="rect">
            <a:avLst/>
          </a:prstGeom>
          <a:noFill/>
          <a:ln w="9525">
            <a:noFill/>
            <a:miter lim="800000"/>
            <a:headEnd/>
            <a:tailEnd/>
          </a:ln>
        </p:spPr>
      </p:pic>
      <p:sp>
        <p:nvSpPr>
          <p:cNvPr id="3" name="Rectangle 2">
            <a:extLst>
              <a:ext uri="{FF2B5EF4-FFF2-40B4-BE49-F238E27FC236}">
                <a16:creationId xmlns:a16="http://schemas.microsoft.com/office/drawing/2014/main" id="{EDE51803-7ADD-424A-BDB1-C654B61259E4}"/>
              </a:ext>
            </a:extLst>
          </p:cNvPr>
          <p:cNvSpPr/>
          <p:nvPr/>
        </p:nvSpPr>
        <p:spPr>
          <a:xfrm>
            <a:off x="1066800" y="247471"/>
            <a:ext cx="10058400" cy="1215717"/>
          </a:xfrm>
          <a:prstGeom prst="rect">
            <a:avLst/>
          </a:prstGeom>
        </p:spPr>
        <p:txBody>
          <a:bodyPr wrap="square">
            <a:spAutoFit/>
          </a:bodyPr>
          <a:lstStyle/>
          <a:p>
            <a:pPr algn="ctr">
              <a:spcAft>
                <a:spcPts val="600"/>
              </a:spcAft>
            </a:pPr>
            <a:r>
              <a:rPr lang="en-US" sz="40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Robert Thomas</a:t>
            </a:r>
          </a:p>
          <a:p>
            <a:pPr algn="ctr"/>
            <a:r>
              <a:rPr lang="en-US" sz="2800" i="1" dirty="0">
                <a:effectLst>
                  <a:outerShdw blurRad="38100" dist="38100" dir="2700000" algn="tl">
                    <a:srgbClr val="000000">
                      <a:alpha val="43137"/>
                    </a:srgbClr>
                  </a:outerShdw>
                </a:effectLst>
                <a:latin typeface="Calibri" panose="020F0502020204030204" pitchFamily="34" charset="0"/>
                <a:ea typeface="+mj-ea"/>
                <a:cs typeface="+mj-cs"/>
              </a:rPr>
              <a:t>Four Views on the Book of Revelation</a:t>
            </a:r>
            <a:r>
              <a:rPr lang="en-US" sz="2800" dirty="0">
                <a:effectLst>
                  <a:outerShdw blurRad="38100" dist="38100" dir="2700000" algn="tl">
                    <a:srgbClr val="000000">
                      <a:alpha val="43137"/>
                    </a:srgbClr>
                  </a:outerShdw>
                </a:effectLst>
                <a:latin typeface="Calibri" panose="020F0502020204030204" pitchFamily="34" charset="0"/>
                <a:ea typeface="+mj-ea"/>
                <a:cs typeface="+mj-cs"/>
              </a:rPr>
              <a:t>, page 207.</a:t>
            </a:r>
          </a:p>
        </p:txBody>
      </p:sp>
      <p:pic>
        <p:nvPicPr>
          <p:cNvPr id="4" name="Picture 3">
            <a:extLst>
              <a:ext uri="{FF2B5EF4-FFF2-40B4-BE49-F238E27FC236}">
                <a16:creationId xmlns:a16="http://schemas.microsoft.com/office/drawing/2014/main" id="{04EDD258-0BFA-4956-BA11-4BC53D53A8BA}"/>
              </a:ext>
            </a:extLst>
          </p:cNvPr>
          <p:cNvPicPr>
            <a:picLocks noChangeAspect="1"/>
          </p:cNvPicPr>
          <p:nvPr/>
        </p:nvPicPr>
        <p:blipFill>
          <a:blip r:embed="rId3"/>
          <a:stretch>
            <a:fillRect/>
          </a:stretch>
        </p:blipFill>
        <p:spPr>
          <a:xfrm>
            <a:off x="685800" y="2057400"/>
            <a:ext cx="2277000" cy="32004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67" name="Group 59"/>
          <p:cNvGraphicFramePr>
            <a:graphicFrameLocks noGrp="1"/>
          </p:cNvGraphicFramePr>
          <p:nvPr>
            <p:ph type="tbl" idx="4294967295"/>
          </p:nvPr>
        </p:nvGraphicFramePr>
        <p:xfrm>
          <a:off x="609600" y="806609"/>
          <a:ext cx="10972800" cy="5244783"/>
        </p:xfrm>
        <a:graphic>
          <a:graphicData uri="http://schemas.openxmlformats.org/drawingml/2006/table">
            <a:tbl>
              <a:tblPr/>
              <a:tblGrid>
                <a:gridCol w="3728018">
                  <a:extLst>
                    <a:ext uri="{9D8B030D-6E8A-4147-A177-3AD203B41FA5}">
                      <a16:colId xmlns:a16="http://schemas.microsoft.com/office/drawing/2014/main" val="20000"/>
                    </a:ext>
                  </a:extLst>
                </a:gridCol>
                <a:gridCol w="1631008">
                  <a:extLst>
                    <a:ext uri="{9D8B030D-6E8A-4147-A177-3AD203B41FA5}">
                      <a16:colId xmlns:a16="http://schemas.microsoft.com/office/drawing/2014/main" val="20001"/>
                    </a:ext>
                  </a:extLst>
                </a:gridCol>
                <a:gridCol w="2702814">
                  <a:extLst>
                    <a:ext uri="{9D8B030D-6E8A-4147-A177-3AD203B41FA5}">
                      <a16:colId xmlns:a16="http://schemas.microsoft.com/office/drawing/2014/main" val="20002"/>
                    </a:ext>
                  </a:extLst>
                </a:gridCol>
                <a:gridCol w="2910960">
                  <a:extLst>
                    <a:ext uri="{9D8B030D-6E8A-4147-A177-3AD203B41FA5}">
                      <a16:colId xmlns:a16="http://schemas.microsoft.com/office/drawing/2014/main" val="20003"/>
                    </a:ext>
                  </a:extLst>
                </a:gridCol>
              </a:tblGrid>
              <a:tr h="514350">
                <a:tc gridSpan="4">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3600" b="0" i="0" u="none" strike="noStrike" kern="0" cap="none" spc="0" normalizeH="0" baseline="0" noProof="0" dirty="0">
                          <a:ln>
                            <a:noFill/>
                          </a:ln>
                          <a:solidFill>
                            <a:srgbClr val="00FFFF"/>
                          </a:solidFill>
                          <a:effectLst/>
                          <a:uLnTx/>
                          <a:uFillTx/>
                          <a:latin typeface="Calibri" panose="020F0502020204030204" pitchFamily="34" charset="0"/>
                          <a:ea typeface="+mj-ea"/>
                          <a:cs typeface="+mj-cs"/>
                        </a:rPr>
                        <a:t>Levitical Feasts (Leviticus 23)</a:t>
                      </a:r>
                      <a:endParaRPr kumimoji="0" lang="en-US" altLang="en-US" sz="18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941918624"/>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Feast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Season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Purpose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Type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0"/>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Passover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Redemption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1 Cor 5:7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1"/>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Unleavened Bread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Separation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2"/>
                          </a:solidFill>
                          <a:effectLst/>
                          <a:latin typeface="Calibri" panose="020F0502020204030204" pitchFamily="34" charset="0"/>
                          <a:cs typeface="Calibri" panose="020F0502020204030204" pitchFamily="34" charset="0"/>
                        </a:rPr>
                        <a:t>John 6:35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2"/>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1st fruits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Praise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2"/>
                          </a:solidFill>
                          <a:effectLst/>
                          <a:latin typeface="Calibri" panose="020F0502020204030204" pitchFamily="34" charset="0"/>
                          <a:cs typeface="Calibri" panose="020F0502020204030204" pitchFamily="34" charset="0"/>
                        </a:rPr>
                        <a:t>1 Cor 15:20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3"/>
                  </a:ext>
                </a:extLst>
              </a:tr>
              <a:tr h="550863">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Pentecost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Praise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2"/>
                          </a:solidFill>
                          <a:effectLst/>
                          <a:latin typeface="Calibri" panose="020F0502020204030204" pitchFamily="34" charset="0"/>
                          <a:cs typeface="Calibri" panose="020F0502020204030204" pitchFamily="34" charset="0"/>
                        </a:rPr>
                        <a:t>Acts 2:1-4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4"/>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u="none" kern="1200" dirty="0">
                          <a:solidFill>
                            <a:srgbClr val="0000CC"/>
                          </a:solidFill>
                          <a:effectLst/>
                          <a:latin typeface="Calibri" panose="020F0502020204030204" pitchFamily="34" charset="0"/>
                          <a:ea typeface="+mn-ea"/>
                          <a:cs typeface="+mn-cs"/>
                        </a:rPr>
                        <a:t>Trumpets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Fall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New Year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Matt 24:31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extLst>
                  <a:ext uri="{0D108BD9-81ED-4DB2-BD59-A6C34878D82A}">
                    <a16:rowId xmlns:a16="http://schemas.microsoft.com/office/drawing/2014/main" val="10005"/>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Atonement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Fall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Lev 16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err="1">
                          <a:ln>
                            <a:noFill/>
                          </a:ln>
                          <a:solidFill>
                            <a:schemeClr val="bg2"/>
                          </a:solidFill>
                          <a:effectLst/>
                          <a:latin typeface="Calibri" panose="020F0502020204030204" pitchFamily="34" charset="0"/>
                          <a:cs typeface="Calibri" panose="020F0502020204030204" pitchFamily="34" charset="0"/>
                        </a:rPr>
                        <a:t>Zech</a:t>
                      </a: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 12:10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6"/>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Booths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2"/>
                          </a:solidFill>
                          <a:effectLst/>
                          <a:latin typeface="Calibri" panose="020F0502020204030204" pitchFamily="34" charset="0"/>
                          <a:cs typeface="Calibri" panose="020F0502020204030204" pitchFamily="34" charset="0"/>
                        </a:rPr>
                        <a:t>Fall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Wilderness provision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err="1">
                          <a:ln>
                            <a:noFill/>
                          </a:ln>
                          <a:solidFill>
                            <a:schemeClr val="bg2"/>
                          </a:solidFill>
                          <a:effectLst/>
                          <a:latin typeface="Calibri" panose="020F0502020204030204" pitchFamily="34" charset="0"/>
                          <a:cs typeface="Calibri" panose="020F0502020204030204" pitchFamily="34" charset="0"/>
                        </a:rPr>
                        <a:t>Zech</a:t>
                      </a: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 14:16-18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98406853"/>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371600"/>
            <a:ext cx="10972800" cy="4800600"/>
          </a:xfrm>
        </p:spPr>
        <p:txBody>
          <a:bodyPr/>
          <a:lstStyle/>
          <a:p>
            <a:pPr marL="0" indent="0" algn="just">
              <a:spcBef>
                <a:spcPts val="0"/>
              </a:spcBef>
              <a:spcAft>
                <a:spcPts val="0"/>
              </a:spcAft>
              <a:buNone/>
            </a:pPr>
            <a:r>
              <a:rPr lang="en-US" sz="2800" dirty="0">
                <a:effectLst>
                  <a:outerShdw blurRad="38100" dist="38100" dir="2700000" algn="tl">
                    <a:srgbClr val="000000">
                      <a:alpha val="43137"/>
                    </a:srgbClr>
                  </a:outerShdw>
                </a:effectLst>
              </a:rPr>
              <a:t>“There are usually three main objections to taking these sacrifices literally. </a:t>
            </a:r>
            <a:r>
              <a:rPr lang="en-US" sz="2800" i="1" dirty="0">
                <a:effectLst>
                  <a:outerShdw blurRad="38100" dist="38100" dir="2700000" algn="tl">
                    <a:srgbClr val="000000">
                      <a:alpha val="43137"/>
                    </a:srgbClr>
                  </a:outerShdw>
                </a:effectLst>
              </a:rPr>
              <a:t>First objection</a:t>
            </a:r>
            <a:r>
              <a:rPr lang="en-US" sz="2800" dirty="0">
                <a:effectLst>
                  <a:outerShdw blurRad="38100" dist="38100" dir="2700000" algn="tl">
                    <a:srgbClr val="000000">
                      <a:alpha val="43137"/>
                    </a:srgbClr>
                  </a:outerShdw>
                </a:effectLst>
              </a:rPr>
              <a:t>: This would mean a return to the sacrificial system of the Mosaic Law which ended when Messiah died and therefore violates all that the New Testament teaches about the termination of the Law as a rule of life. </a:t>
            </a:r>
            <a:r>
              <a:rPr lang="en-US" sz="2800" i="1" dirty="0">
                <a:effectLst>
                  <a:outerShdw blurRad="38100" dist="38100" dir="2700000" algn="tl">
                    <a:srgbClr val="000000">
                      <a:alpha val="43137"/>
                    </a:srgbClr>
                  </a:outerShdw>
                </a:effectLst>
              </a:rPr>
              <a:t>Answer</a:t>
            </a:r>
            <a:r>
              <a:rPr lang="en-US" sz="2800" dirty="0">
                <a:effectLst>
                  <a:outerShdw blurRad="38100" dist="38100" dir="2700000" algn="tl">
                    <a:srgbClr val="000000">
                      <a:alpha val="43137"/>
                    </a:srgbClr>
                  </a:outerShdw>
                </a:effectLst>
              </a:rPr>
              <a:t>: While there are many similarities with the sacrifices of the Mosaic Law, as there are between the sacrifices of Noah and Moses, the differences show they are not the same. It was these very differences that kept the rabbis from accepting Ezekiel into the Hebrew Canon for some time. These differences include the following…All these differences show that this is not a return to the Law of Moses, but it is a new system under Kingdom Law and so it does not violate what the New Testament teaches concerning the termination of the Law with Messiah’s death.</a:t>
            </a:r>
            <a:r>
              <a:rPr lang="en-US" altLang="en-US" sz="2800" dirty="0">
                <a:effectLst>
                  <a:outerShdw blurRad="38100" dist="38100" dir="2700000" algn="tl">
                    <a:srgbClr val="000000">
                      <a:alpha val="43137"/>
                    </a:srgbClr>
                  </a:outerShdw>
                </a:effectLst>
                <a:cs typeface="Calibri" panose="020F0502020204030204" pitchFamily="34" charset="0"/>
              </a:rPr>
              <a:t>”</a:t>
            </a:r>
            <a:endParaRPr lang="en-US" altLang="en-US" sz="2800"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Footsteps of the Messiah, </a:t>
            </a:r>
            <a:r>
              <a:rPr lang="en-US" altLang="en-US" sz="1800" dirty="0">
                <a:effectLst>
                  <a:outerShdw blurRad="38100" dist="38100" dir="2700000" algn="tl">
                    <a:srgbClr val="000000"/>
                  </a:outerShdw>
                </a:effectLst>
                <a:latin typeface="Calibri" panose="020F0502020204030204" pitchFamily="34" charset="0"/>
                <a:cs typeface="+mn-cs"/>
              </a:rPr>
              <a:t>456-57</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3014932537"/>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Content Placeholder 2"/>
          <p:cNvSpPr>
            <a:spLocks noGrp="1"/>
          </p:cNvSpPr>
          <p:nvPr>
            <p:ph idx="1"/>
          </p:nvPr>
        </p:nvSpPr>
        <p:spPr>
          <a:xfrm>
            <a:off x="609602" y="1950983"/>
            <a:ext cx="6476998" cy="2971800"/>
          </a:xfrm>
        </p:spPr>
        <p:txBody>
          <a:bodyPr/>
          <a:lstStyle/>
          <a:p>
            <a:pPr marL="914400" lvl="1" indent="-514350">
              <a:spcBef>
                <a:spcPts val="0"/>
              </a:spcBef>
              <a:spcAft>
                <a:spcPts val="42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The pilgrimage (16)</a:t>
            </a:r>
          </a:p>
          <a:p>
            <a:pPr marL="914400" lvl="1" indent="-514350">
              <a:spcBef>
                <a:spcPts val="0"/>
              </a:spcBef>
              <a:spcAft>
                <a:spcPts val="4200"/>
              </a:spcAft>
              <a:buSzPct val="100000"/>
              <a:buFont typeface="Wingdings" panose="05000000000000000000" pitchFamily="2" charset="2"/>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The punishment (17-19)</a:t>
            </a:r>
          </a:p>
          <a:p>
            <a:pPr marL="914400" lvl="1" indent="-514350">
              <a:spcBef>
                <a:spcPts val="0"/>
              </a:spcBef>
              <a:spcAft>
                <a:spcPts val="42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The purity (20-21)</a:t>
            </a:r>
          </a:p>
        </p:txBody>
      </p:sp>
      <p:sp>
        <p:nvSpPr>
          <p:cNvPr id="5" name="Rectangle 4">
            <a:extLst>
              <a:ext uri="{FF2B5EF4-FFF2-40B4-BE49-F238E27FC236}">
                <a16:creationId xmlns:a16="http://schemas.microsoft.com/office/drawing/2014/main" id="{11DA3F4E-5E20-4363-945B-0DD1994CA9C7}"/>
              </a:ext>
            </a:extLst>
          </p:cNvPr>
          <p:cNvSpPr/>
          <p:nvPr/>
        </p:nvSpPr>
        <p:spPr>
          <a:xfrm>
            <a:off x="2896779" y="243751"/>
            <a:ext cx="6398443" cy="1154162"/>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IV. Kingdom Worship </a:t>
            </a:r>
          </a:p>
          <a:p>
            <a:pPr algn="ctr"/>
            <a:r>
              <a:rPr lang="en-US" sz="28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(Zechariah 14:16-21)</a:t>
            </a:r>
          </a:p>
        </p:txBody>
      </p:sp>
      <p:pic>
        <p:nvPicPr>
          <p:cNvPr id="2" name="Picture 1">
            <a:extLst>
              <a:ext uri="{FF2B5EF4-FFF2-40B4-BE49-F238E27FC236}">
                <a16:creationId xmlns:a16="http://schemas.microsoft.com/office/drawing/2014/main" id="{5B11AE1F-6A9E-CDD4-AAF3-5F1814300640}"/>
              </a:ext>
            </a:extLst>
          </p:cNvPr>
          <p:cNvPicPr>
            <a:picLocks noChangeAspect="1"/>
          </p:cNvPicPr>
          <p:nvPr/>
        </p:nvPicPr>
        <p:blipFill>
          <a:blip r:embed="rId3"/>
          <a:stretch>
            <a:fillRect/>
          </a:stretch>
        </p:blipFill>
        <p:spPr>
          <a:xfrm>
            <a:off x="8617944" y="2286000"/>
            <a:ext cx="2964453" cy="2286000"/>
          </a:xfrm>
          <a:prstGeom prst="rect">
            <a:avLst/>
          </a:prstGeom>
        </p:spPr>
      </p:pic>
    </p:spTree>
    <p:extLst>
      <p:ext uri="{BB962C8B-B14F-4D97-AF65-F5344CB8AC3E}">
        <p14:creationId xmlns:p14="http://schemas.microsoft.com/office/powerpoint/2010/main" val="19580472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14570359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8670"/>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23668</TotalTime>
  <Words>5336</Words>
  <Application>Microsoft Office PowerPoint</Application>
  <PresentationFormat>Widescreen</PresentationFormat>
  <Paragraphs>603</Paragraphs>
  <Slides>117</Slides>
  <Notes>26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117</vt:i4>
      </vt:variant>
    </vt:vector>
  </HeadingPairs>
  <TitlesOfParts>
    <vt:vector size="122" baseType="lpstr">
      <vt:lpstr>Arial</vt:lpstr>
      <vt:lpstr>Calibri</vt:lpstr>
      <vt:lpstr>Times New Roman</vt:lpstr>
      <vt:lpstr>Wingdings</vt:lpstr>
      <vt:lpstr>Azure</vt:lpstr>
      <vt:lpstr>PowerPoint Presentation</vt:lpstr>
      <vt:lpstr>Occasion</vt:lpstr>
      <vt:lpstr>Purposes</vt:lpstr>
      <vt:lpstr>Structure</vt:lpstr>
      <vt:lpstr>Structure</vt:lpstr>
      <vt:lpstr>Structure</vt:lpstr>
      <vt:lpstr>PowerPoint Presentation</vt:lpstr>
      <vt:lpstr>II. Eight Night Visions  (1:7‒6:15)</vt:lpstr>
      <vt:lpstr>Structure</vt:lpstr>
      <vt:lpstr>III. Questions &amp; Answers Concerning Fasting  (7‒8)</vt:lpstr>
      <vt:lpstr>Structure</vt:lpstr>
      <vt:lpstr>IV. Two Burdens  (9‒14)</vt:lpstr>
      <vt:lpstr>IV. Two Burdens  (9‒14)</vt:lpstr>
      <vt:lpstr>PowerPoint Presentation</vt:lpstr>
      <vt:lpstr>IV. Two Burdens  (9‒14)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Christ’s Return  (Acts 1:11)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Isaiah 13-14</vt:lpstr>
      <vt:lpstr>Isaiah 13/Matthew 24 Connection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DEAD SEA</vt:lpstr>
      <vt:lpstr>PowerPoint Presentation</vt:lpstr>
      <vt:lpstr>PowerPoint Presentation</vt:lpstr>
      <vt:lpstr>PowerPoint Presentation</vt:lpstr>
      <vt:lpstr>PowerPoint Presentation</vt:lpstr>
      <vt:lpstr>Christ’s Three Offices</vt:lpstr>
      <vt:lpstr>PowerPoint Presentation</vt:lpstr>
      <vt:lpstr>Eternal State is Future</vt:lpstr>
      <vt:lpstr>PowerPoint Presentation</vt:lpstr>
      <vt:lpstr>PowerPoint Presentation</vt:lpstr>
      <vt:lpstr>PowerPoint Presentation</vt:lpstr>
      <vt:lpstr>Topographical Changes  (Ezek. 47:1-12)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1st Six Seals (Revelation 6)</vt:lpstr>
      <vt:lpstr>PowerPoint Presentation</vt:lpstr>
      <vt:lpstr>PowerPoint Presentation</vt:lpstr>
      <vt:lpstr>PowerPoint Presentation</vt:lpstr>
      <vt:lpstr>PowerPoint Presentation</vt:lpstr>
      <vt:lpstr>PowerPoint Presentation</vt:lpstr>
      <vt:lpstr>Signs of the Second Coming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Christ’s Three Offices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Eternal State is Future</vt:lpstr>
      <vt:lpstr>PowerPoint Presentation</vt:lpstr>
      <vt:lpstr>PowerPoint Presentation</vt:lpstr>
      <vt:lpstr>PowerPoint Presentation</vt:lpstr>
      <vt:lpstr>PowerPoint Presentation</vt:lpstr>
      <vt:lpstr>PowerPoint Presentation</vt:lpstr>
      <vt:lpstr>Christ’s Three Offices</vt:lpstr>
      <vt:lpstr>PowerPoint Presentation</vt:lpstr>
      <vt:lpstr>PowerPoint Presentation</vt:lpstr>
      <vt:lpstr>PowerPoint Presentation</vt:lpstr>
      <vt:lpstr>PowerPoint Presentation</vt:lpstr>
      <vt:lpstr>Eternal State is Future</vt:lpstr>
      <vt:lpstr>ISRAEL’S FOUR TEMPLES</vt:lpstr>
      <vt:lpstr>PowerPoint Presentation</vt:lpstr>
      <vt:lpstr>PowerPoint Presentation</vt:lpstr>
      <vt:lpstr>PowerPoint Presentation</vt:lpstr>
      <vt:lpstr>Conclusion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Zechariah 032-14v1-21</dc:title>
  <dc:subject>Zechariah</dc:subject>
  <dc:creator>A. Woods</dc:creator>
  <dc:description>Modified by Jim McGowan</dc:description>
  <cp:lastModifiedBy>Jim McGowan</cp:lastModifiedBy>
  <cp:revision>2469</cp:revision>
  <cp:lastPrinted>2022-09-14T12:56:24Z</cp:lastPrinted>
  <dcterms:created xsi:type="dcterms:W3CDTF">2009-03-17T12:21:13Z</dcterms:created>
  <dcterms:modified xsi:type="dcterms:W3CDTF">2022-09-14T16:44:43Z</dcterms:modified>
</cp:coreProperties>
</file>