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handoutMasterIdLst>
    <p:handoutMasterId r:id="rId28"/>
  </p:handoutMasterIdLst>
  <p:sldIdLst>
    <p:sldId id="2067" r:id="rId2"/>
    <p:sldId id="7306" r:id="rId3"/>
    <p:sldId id="8898" r:id="rId4"/>
    <p:sldId id="8894" r:id="rId5"/>
    <p:sldId id="8501" r:id="rId6"/>
    <p:sldId id="8938" r:id="rId7"/>
    <p:sldId id="8942" r:id="rId8"/>
    <p:sldId id="8944" r:id="rId9"/>
    <p:sldId id="7832" r:id="rId10"/>
    <p:sldId id="8424" r:id="rId11"/>
    <p:sldId id="8930" r:id="rId12"/>
    <p:sldId id="8931" r:id="rId13"/>
    <p:sldId id="8932" r:id="rId14"/>
    <p:sldId id="7426" r:id="rId15"/>
    <p:sldId id="8936" r:id="rId16"/>
    <p:sldId id="8933" r:id="rId17"/>
    <p:sldId id="8961" r:id="rId18"/>
    <p:sldId id="5367" r:id="rId19"/>
    <p:sldId id="7486" r:id="rId20"/>
    <p:sldId id="8934" r:id="rId21"/>
    <p:sldId id="8935" r:id="rId22"/>
    <p:sldId id="2975" r:id="rId23"/>
    <p:sldId id="7785" r:id="rId24"/>
    <p:sldId id="8955" r:id="rId25"/>
    <p:sldId id="8954" r:id="rId26"/>
  </p:sldIdLst>
  <p:sldSz cx="12192000" cy="6858000"/>
  <p:notesSz cx="7315200" cy="9601200"/>
  <p:custDataLst>
    <p:tags r:id="rId29"/>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99"/>
    <a:srgbClr val="0000CC"/>
    <a:srgbClr val="000099"/>
    <a:srgbClr val="66CCFF"/>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85E9C2-7B4D-439A-B939-76C53E524524}" v="9" dt="2022-09-04T15:37:56.43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1" autoAdjust="0"/>
    <p:restoredTop sz="94457" autoAdjust="0"/>
  </p:normalViewPr>
  <p:slideViewPr>
    <p:cSldViewPr>
      <p:cViewPr varScale="1">
        <p:scale>
          <a:sx n="104" d="100"/>
          <a:sy n="104" d="100"/>
        </p:scale>
        <p:origin x="422"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5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285E9C2-7B4D-439A-B939-76C53E524524}"/>
    <pc:docChg chg="undo custSel addSld modSld sldOrd">
      <pc:chgData name="Jim McGowan" userId="e2c7446dd3aca506" providerId="LiveId" clId="{5285E9C2-7B4D-439A-B939-76C53E524524}" dt="2022-09-04T15:38:19.340" v="83" actId="12789"/>
      <pc:docMkLst>
        <pc:docMk/>
      </pc:docMkLst>
      <pc:sldChg chg="modSp mod">
        <pc:chgData name="Jim McGowan" userId="e2c7446dd3aca506" providerId="LiveId" clId="{5285E9C2-7B4D-439A-B939-76C53E524524}" dt="2022-09-04T14:56:53.825" v="11" actId="947"/>
        <pc:sldMkLst>
          <pc:docMk/>
          <pc:sldMk cId="3591669042" sldId="8908"/>
        </pc:sldMkLst>
        <pc:spChg chg="mod">
          <ac:chgData name="Jim McGowan" userId="e2c7446dd3aca506" providerId="LiveId" clId="{5285E9C2-7B4D-439A-B939-76C53E524524}" dt="2022-09-04T14:56:53.825" v="11" actId="947"/>
          <ac:spMkLst>
            <pc:docMk/>
            <pc:sldMk cId="3591669042" sldId="8908"/>
            <ac:spMk id="134147" creationId="{00000000-0000-0000-0000-000000000000}"/>
          </ac:spMkLst>
        </pc:spChg>
      </pc:sldChg>
      <pc:sldChg chg="modSp mod">
        <pc:chgData name="Jim McGowan" userId="e2c7446dd3aca506" providerId="LiveId" clId="{5285E9C2-7B4D-439A-B939-76C53E524524}" dt="2022-09-04T15:12:26.679" v="59" actId="12788"/>
        <pc:sldMkLst>
          <pc:docMk/>
          <pc:sldMk cId="1298632313" sldId="8921"/>
        </pc:sldMkLst>
        <pc:spChg chg="mod">
          <ac:chgData name="Jim McGowan" userId="e2c7446dd3aca506" providerId="LiveId" clId="{5285E9C2-7B4D-439A-B939-76C53E524524}" dt="2022-09-04T15:12:26.679" v="59" actId="12788"/>
          <ac:spMkLst>
            <pc:docMk/>
            <pc:sldMk cId="1298632313" sldId="8921"/>
            <ac:spMk id="2" creationId="{7797E9C7-3384-4043-8FE1-DFEF58A0D4FC}"/>
          </ac:spMkLst>
        </pc:spChg>
      </pc:sldChg>
      <pc:sldChg chg="modSp mod">
        <pc:chgData name="Jim McGowan" userId="e2c7446dd3aca506" providerId="LiveId" clId="{5285E9C2-7B4D-439A-B939-76C53E524524}" dt="2022-09-04T15:20:08.645" v="66" actId="207"/>
        <pc:sldMkLst>
          <pc:docMk/>
          <pc:sldMk cId="1334987656" sldId="8922"/>
        </pc:sldMkLst>
        <pc:spChg chg="mod">
          <ac:chgData name="Jim McGowan" userId="e2c7446dd3aca506" providerId="LiveId" clId="{5285E9C2-7B4D-439A-B939-76C53E524524}" dt="2022-09-04T15:20:08.645" v="66" actId="207"/>
          <ac:spMkLst>
            <pc:docMk/>
            <pc:sldMk cId="1334987656" sldId="8922"/>
            <ac:spMk id="26626" creationId="{00000000-0000-0000-0000-000000000000}"/>
          </ac:spMkLst>
        </pc:spChg>
        <pc:spChg chg="mod">
          <ac:chgData name="Jim McGowan" userId="e2c7446dd3aca506" providerId="LiveId" clId="{5285E9C2-7B4D-439A-B939-76C53E524524}" dt="2022-09-04T15:12:13.174" v="58" actId="12788"/>
          <ac:spMkLst>
            <pc:docMk/>
            <pc:sldMk cId="1334987656" sldId="8922"/>
            <ac:spMk id="26627" creationId="{00000000-0000-0000-0000-000000000000}"/>
          </ac:spMkLst>
        </pc:spChg>
      </pc:sldChg>
      <pc:sldChg chg="ord">
        <pc:chgData name="Jim McGowan" userId="e2c7446dd3aca506" providerId="LiveId" clId="{5285E9C2-7B4D-439A-B939-76C53E524524}" dt="2022-09-04T14:57:17.373" v="14"/>
        <pc:sldMkLst>
          <pc:docMk/>
          <pc:sldMk cId="2281172718" sldId="8943"/>
        </pc:sldMkLst>
      </pc:sldChg>
      <pc:sldChg chg="modSp">
        <pc:chgData name="Jim McGowan" userId="e2c7446dd3aca506" providerId="LiveId" clId="{5285E9C2-7B4D-439A-B939-76C53E524524}" dt="2022-09-04T15:09:21.343" v="53" actId="14100"/>
        <pc:sldMkLst>
          <pc:docMk/>
          <pc:sldMk cId="928610014" sldId="8948"/>
        </pc:sldMkLst>
        <pc:spChg chg="mod">
          <ac:chgData name="Jim McGowan" userId="e2c7446dd3aca506" providerId="LiveId" clId="{5285E9C2-7B4D-439A-B939-76C53E524524}" dt="2022-09-04T15:09:21.343" v="53" actId="14100"/>
          <ac:spMkLst>
            <pc:docMk/>
            <pc:sldMk cId="928610014" sldId="8948"/>
            <ac:spMk id="38914" creationId="{00000000-0000-0000-0000-000000000000}"/>
          </ac:spMkLst>
        </pc:spChg>
      </pc:sldChg>
      <pc:sldChg chg="modSp">
        <pc:chgData name="Jim McGowan" userId="e2c7446dd3aca506" providerId="LiveId" clId="{5285E9C2-7B4D-439A-B939-76C53E524524}" dt="2022-09-04T15:09:43.944" v="54" actId="14100"/>
        <pc:sldMkLst>
          <pc:docMk/>
          <pc:sldMk cId="3059560538" sldId="8949"/>
        </pc:sldMkLst>
        <pc:spChg chg="mod">
          <ac:chgData name="Jim McGowan" userId="e2c7446dd3aca506" providerId="LiveId" clId="{5285E9C2-7B4D-439A-B939-76C53E524524}" dt="2022-09-04T15:09:43.944" v="54" actId="14100"/>
          <ac:spMkLst>
            <pc:docMk/>
            <pc:sldMk cId="3059560538" sldId="8949"/>
            <ac:spMk id="38914" creationId="{00000000-0000-0000-0000-000000000000}"/>
          </ac:spMkLst>
        </pc:spChg>
      </pc:sldChg>
      <pc:sldChg chg="modSp mod ord">
        <pc:chgData name="Jim McGowan" userId="e2c7446dd3aca506" providerId="LiveId" clId="{5285E9C2-7B4D-439A-B939-76C53E524524}" dt="2022-09-04T15:14:21.543" v="63" actId="20578"/>
        <pc:sldMkLst>
          <pc:docMk/>
          <pc:sldMk cId="1096058375" sldId="8963"/>
        </pc:sldMkLst>
        <pc:spChg chg="mod">
          <ac:chgData name="Jim McGowan" userId="e2c7446dd3aca506" providerId="LiveId" clId="{5285E9C2-7B4D-439A-B939-76C53E524524}" dt="2022-09-04T15:14:02.339" v="60" actId="255"/>
          <ac:spMkLst>
            <pc:docMk/>
            <pc:sldMk cId="1096058375" sldId="8963"/>
            <ac:spMk id="26626" creationId="{00000000-0000-0000-0000-000000000000}"/>
          </ac:spMkLst>
        </pc:spChg>
        <pc:spChg chg="mod">
          <ac:chgData name="Jim McGowan" userId="e2c7446dd3aca506" providerId="LiveId" clId="{5285E9C2-7B4D-439A-B939-76C53E524524}" dt="2022-09-04T15:11:31.720" v="57" actId="12788"/>
          <ac:spMkLst>
            <pc:docMk/>
            <pc:sldMk cId="1096058375" sldId="8963"/>
            <ac:spMk id="26627" creationId="{00000000-0000-0000-0000-000000000000}"/>
          </ac:spMkLst>
        </pc:spChg>
      </pc:sldChg>
      <pc:sldChg chg="modSp mod">
        <pc:chgData name="Jim McGowan" userId="e2c7446dd3aca506" providerId="LiveId" clId="{5285E9C2-7B4D-439A-B939-76C53E524524}" dt="2022-09-04T15:11:18.771" v="56" actId="12788"/>
        <pc:sldMkLst>
          <pc:docMk/>
          <pc:sldMk cId="2352431823" sldId="8964"/>
        </pc:sldMkLst>
        <pc:spChg chg="mod">
          <ac:chgData name="Jim McGowan" userId="e2c7446dd3aca506" providerId="LiveId" clId="{5285E9C2-7B4D-439A-B939-76C53E524524}" dt="2022-09-04T15:10:51.186" v="55" actId="947"/>
          <ac:spMkLst>
            <pc:docMk/>
            <pc:sldMk cId="2352431823" sldId="8964"/>
            <ac:spMk id="26626" creationId="{00000000-0000-0000-0000-000000000000}"/>
          </ac:spMkLst>
        </pc:spChg>
        <pc:spChg chg="mod">
          <ac:chgData name="Jim McGowan" userId="e2c7446dd3aca506" providerId="LiveId" clId="{5285E9C2-7B4D-439A-B939-76C53E524524}" dt="2022-09-04T15:11:18.771" v="56" actId="12788"/>
          <ac:spMkLst>
            <pc:docMk/>
            <pc:sldMk cId="2352431823" sldId="8964"/>
            <ac:spMk id="26627" creationId="{00000000-0000-0000-0000-000000000000}"/>
          </ac:spMkLst>
        </pc:spChg>
      </pc:sldChg>
      <pc:sldChg chg="modSp add mod">
        <pc:chgData name="Jim McGowan" userId="e2c7446dd3aca506" providerId="LiveId" clId="{5285E9C2-7B4D-439A-B939-76C53E524524}" dt="2022-09-04T15:01:58.091" v="49" actId="255"/>
        <pc:sldMkLst>
          <pc:docMk/>
          <pc:sldMk cId="1634298172" sldId="8965"/>
        </pc:sldMkLst>
        <pc:spChg chg="mod">
          <ac:chgData name="Jim McGowan" userId="e2c7446dd3aca506" providerId="LiveId" clId="{5285E9C2-7B4D-439A-B939-76C53E524524}" dt="2022-09-04T15:01:58.091" v="49" actId="255"/>
          <ac:spMkLst>
            <pc:docMk/>
            <pc:sldMk cId="1634298172" sldId="8965"/>
            <ac:spMk id="134147" creationId="{00000000-0000-0000-0000-000000000000}"/>
          </ac:spMkLst>
        </pc:spChg>
      </pc:sldChg>
      <pc:sldChg chg="addSp modSp new mod">
        <pc:chgData name="Jim McGowan" userId="e2c7446dd3aca506" providerId="LiveId" clId="{5285E9C2-7B4D-439A-B939-76C53E524524}" dt="2022-09-04T15:38:19.340" v="83" actId="12789"/>
        <pc:sldMkLst>
          <pc:docMk/>
          <pc:sldMk cId="1629713108" sldId="8966"/>
        </pc:sldMkLst>
        <pc:spChg chg="add mod">
          <ac:chgData name="Jim McGowan" userId="e2c7446dd3aca506" providerId="LiveId" clId="{5285E9C2-7B4D-439A-B939-76C53E524524}" dt="2022-09-04T15:38:19.340" v="83" actId="12789"/>
          <ac:spMkLst>
            <pc:docMk/>
            <pc:sldMk cId="1629713108" sldId="8966"/>
            <ac:spMk id="2" creationId="{905BADFA-A7D3-3543-BBC4-78AD9022F87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400" dirty="0">
                <a:latin typeface="Calibri" panose="020F0502020204030204" pitchFamily="34" charset="0"/>
                <a:cs typeface="Calibri" panose="020F0502020204030204" pitchFamily="34" charset="0"/>
              </a:rPr>
              <a:t>Dr. Andy Woods</a:t>
            </a:r>
          </a:p>
          <a:p>
            <a:pPr algn="ctr">
              <a:defRPr/>
            </a:pPr>
            <a:r>
              <a:rPr lang="en-US" sz="1400" dirty="0">
                <a:latin typeface="Calibri" panose="020F0502020204030204" pitchFamily="34" charset="0"/>
                <a:cs typeface="Calibri" panose="020F0502020204030204" pitchFamily="34" charset="0"/>
              </a:rPr>
              <a:t>Middle East Meltdown 030 – Q&amp;A – Part 11</a:t>
            </a:r>
          </a:p>
          <a:p>
            <a:pPr algn="ctr">
              <a:defRPr/>
            </a:pPr>
            <a:r>
              <a:rPr lang="en-US" sz="1400" dirty="0">
                <a:latin typeface="Calibri" panose="020F0502020204030204" pitchFamily="34" charset="0"/>
                <a:cs typeface="Calibri" panose="020F0502020204030204" pitchFamily="34" charset="0"/>
              </a:rPr>
              <a:t>09-11-2022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9/10/2022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508646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265297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422147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3064656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283888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7" r:id="rId12"/>
    <p:sldLayoutId id="2147492679" r:id="rId13"/>
    <p:sldLayoutId id="2147492680" r:id="rId14"/>
    <p:sldLayoutId id="2147492681" r:id="rId15"/>
    <p:sldLayoutId id="214749268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algn="ct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East Meltdown </a:t>
            </a:r>
            <a:r>
              <a:rPr lang="en-US" sz="3600" kern="0" dirty="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2836C3-3FE6-4D6D-93A4-7831B20A5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461" y="137160"/>
            <a:ext cx="10309078"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171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03100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Nations listed in Ezek. 38</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‒39 are not exhaustive</a:t>
            </a:r>
            <a:endParaRPr lang="en-US" b="1" u="sng" dirty="0">
              <a:solidFill>
                <a:srgbClr val="FFFFCC"/>
              </a:solidFill>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25348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1242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38:8</a:t>
            </a:r>
            <a:endParaRPr lang="en-US" sz="4000" dirty="0">
              <a:solidFill>
                <a:schemeClr val="tx2"/>
              </a:solidFill>
              <a:ea typeface="+mj-ea"/>
              <a:cs typeface="+mj-cs"/>
            </a:endParaRPr>
          </a:p>
          <a:p>
            <a:pPr marL="0" indent="0" algn="just">
              <a:spcBef>
                <a:spcPts val="0"/>
              </a:spcBef>
              <a:buNone/>
              <a:defRPr/>
            </a:pPr>
            <a:r>
              <a:rPr lang="en-US" sz="3600" dirty="0">
                <a:effectLst>
                  <a:outerShdw blurRad="38100" dist="38100" dir="2700000" algn="tl">
                    <a:srgbClr val="000000">
                      <a:alpha val="43137"/>
                    </a:srgbClr>
                  </a:outerShdw>
                </a:effectLst>
                <a:cs typeface="Calibri" panose="020F0502020204030204" pitchFamily="34" charset="0"/>
              </a:rPr>
              <a:t>“</a:t>
            </a:r>
            <a:r>
              <a:rPr lang="en-US" sz="3600" kern="1200" dirty="0">
                <a:effectLst>
                  <a:outerShdw blurRad="38100" dist="38100" dir="2700000" algn="tl">
                    <a:srgbClr val="000000">
                      <a:alpha val="43137"/>
                    </a:srgbClr>
                  </a:outerShdw>
                </a:effectLst>
                <a:cs typeface="Calibri" panose="020F0502020204030204" pitchFamily="34" charset="0"/>
              </a:rPr>
              <a:t>After many days you will be summoned; in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the latter years</a:t>
            </a:r>
            <a:r>
              <a:rPr lang="en-US" sz="3600" kern="1200" dirty="0">
                <a:effectLst>
                  <a:outerShdw blurRad="38100" dist="38100" dir="2700000" algn="tl">
                    <a:srgbClr val="000000">
                      <a:alpha val="43137"/>
                    </a:srgbClr>
                  </a:outerShdw>
                </a:effectLst>
                <a:cs typeface="Calibri" panose="020F0502020204030204" pitchFamily="34" charset="0"/>
              </a:rPr>
              <a:t> you will come into the land that is restored from the sword, whose inhabitants have been gathered from many nations to the mountains of Israel which had been a continual waste; but its people were brought out from the nations, and they are living securely, all of them.”</a:t>
            </a:r>
          </a:p>
        </p:txBody>
      </p:sp>
    </p:spTree>
    <p:extLst>
      <p:ext uri="{BB962C8B-B14F-4D97-AF65-F5344CB8AC3E}">
        <p14:creationId xmlns:p14="http://schemas.microsoft.com/office/powerpoint/2010/main" val="150138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EEEA85-BD7A-4D34-8C88-6F18DE8382E0}"/>
              </a:ext>
            </a:extLst>
          </p:cNvPr>
          <p:cNvPicPr>
            <a:picLocks noChangeAspect="1"/>
          </p:cNvPicPr>
          <p:nvPr/>
        </p:nvPicPr>
        <p:blipFill>
          <a:blip r:embed="rId2"/>
          <a:stretch>
            <a:fillRect/>
          </a:stretch>
        </p:blipFill>
        <p:spPr>
          <a:xfrm>
            <a:off x="0" y="1"/>
            <a:ext cx="12192000" cy="6857999"/>
          </a:xfrm>
          <a:prstGeom prst="rect">
            <a:avLst/>
          </a:prstGeom>
        </p:spPr>
      </p:pic>
      <p:sp>
        <p:nvSpPr>
          <p:cNvPr id="3" name="Content Placeholder 2"/>
          <p:cNvSpPr>
            <a:spLocks noGrp="1"/>
          </p:cNvSpPr>
          <p:nvPr>
            <p:ph idx="1"/>
          </p:nvPr>
        </p:nvSpPr>
        <p:spPr>
          <a:xfrm>
            <a:off x="609600" y="0"/>
            <a:ext cx="10972800" cy="4114800"/>
          </a:xfrm>
        </p:spPr>
        <p:txBody>
          <a:bodyPr/>
          <a:lstStyle/>
          <a:p>
            <a:pPr algn="ctr">
              <a:spcBef>
                <a:spcPts val="0"/>
              </a:spcBef>
              <a:spcAft>
                <a:spcPts val="1200"/>
              </a:spcAft>
              <a:buNone/>
              <a:defRPr/>
            </a:pPr>
            <a:r>
              <a:rPr lang="en-US" sz="4000" dirty="0">
                <a:solidFill>
                  <a:schemeClr val="tx2"/>
                </a:solidFill>
                <a:ea typeface="+mj-ea"/>
                <a:cs typeface="+mj-cs"/>
              </a:rPr>
              <a:t>Ezekiel</a:t>
            </a:r>
            <a:r>
              <a:rPr lang="en-US" altLang="en-US" sz="4000" dirty="0">
                <a:solidFill>
                  <a:schemeClr val="tx2"/>
                </a:solidFill>
                <a:ea typeface="+mj-ea"/>
                <a:cs typeface="+mj-cs"/>
              </a:rPr>
              <a:t> 38:16</a:t>
            </a:r>
            <a:endParaRPr lang="en-US" sz="4000" dirty="0">
              <a:solidFill>
                <a:schemeClr val="tx2"/>
              </a:solidFill>
              <a:ea typeface="+mj-ea"/>
              <a:cs typeface="+mj-cs"/>
            </a:endParaRPr>
          </a:p>
          <a:p>
            <a:pPr marL="0" indent="0" algn="just">
              <a:spcBef>
                <a:spcPts val="0"/>
              </a:spcBef>
              <a:buNone/>
              <a:defRPr/>
            </a:pPr>
            <a:r>
              <a:rPr lang="en-US" sz="3600" kern="1200" dirty="0">
                <a:effectLst>
                  <a:outerShdw blurRad="38100" dist="38100" dir="2700000" algn="tl">
                    <a:srgbClr val="000000">
                      <a:alpha val="43137"/>
                    </a:srgbClr>
                  </a:outerShdw>
                </a:effectLst>
                <a:cs typeface="Calibri" panose="020F0502020204030204" pitchFamily="34" charset="0"/>
              </a:rPr>
              <a:t>“and you will come up against My people Israel like a cloud to cover the land. It shall come about in </a:t>
            </a:r>
            <a:r>
              <a:rPr lang="en-US" sz="3600" b="1" u="sng" kern="1200" dirty="0">
                <a:solidFill>
                  <a:srgbClr val="FFFFCC"/>
                </a:solidFill>
                <a:effectLst>
                  <a:outerShdw blurRad="38100" dist="38100" dir="2700000" algn="tl">
                    <a:srgbClr val="000000">
                      <a:alpha val="43137"/>
                    </a:srgbClr>
                  </a:outerShdw>
                </a:effectLst>
                <a:cs typeface="Calibri" panose="020F0502020204030204" pitchFamily="34" charset="0"/>
              </a:rPr>
              <a:t>the last days</a:t>
            </a:r>
            <a:r>
              <a:rPr lang="en-US" sz="3600" kern="1200" dirty="0">
                <a:effectLst>
                  <a:outerShdw blurRad="38100" dist="38100" dir="2700000" algn="tl">
                    <a:srgbClr val="000000">
                      <a:alpha val="43137"/>
                    </a:srgbClr>
                  </a:outerShdw>
                </a:effectLst>
                <a:cs typeface="Calibri" panose="020F0502020204030204" pitchFamily="34" charset="0"/>
              </a:rPr>
              <a:t> that I will bring you against My land, so that the nations may know Me when I am sanctified through you before their eyes, O Gog.”</a:t>
            </a:r>
          </a:p>
        </p:txBody>
      </p:sp>
    </p:spTree>
    <p:extLst>
      <p:ext uri="{BB962C8B-B14F-4D97-AF65-F5344CB8AC3E}">
        <p14:creationId xmlns:p14="http://schemas.microsoft.com/office/powerpoint/2010/main" val="114339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92653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HP Desktop\Pictures\Gog-Magog-Map-Fina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65413" y="137160"/>
            <a:ext cx="8861174"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4586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38‒39</a:t>
            </a:r>
          </a:p>
        </p:txBody>
      </p:sp>
      <p:sp>
        <p:nvSpPr>
          <p:cNvPr id="3" name="Content Placeholder 2"/>
          <p:cNvSpPr>
            <a:spLocks noGrp="1"/>
          </p:cNvSpPr>
          <p:nvPr>
            <p:ph idx="1"/>
          </p:nvPr>
        </p:nvSpPr>
        <p:spPr>
          <a:xfrm>
            <a:off x="1066800" y="1600200"/>
            <a:ext cx="8229600" cy="3581400"/>
          </a:xfrm>
        </p:spPr>
        <p:txBody>
          <a:bodyPr/>
          <a:lstStyle/>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planned (38:1-13)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 executed (38:14-16)  </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Invasion defeated (38:17‒39:20)</a:t>
            </a:r>
          </a:p>
          <a:p>
            <a:pPr marL="576263" indent="-576263">
              <a:spcBef>
                <a:spcPts val="1800"/>
              </a:spcBef>
              <a:spcAft>
                <a:spcPts val="18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Invasion’s results (39:21-29)</a:t>
            </a:r>
          </a:p>
        </p:txBody>
      </p:sp>
      <p:pic>
        <p:nvPicPr>
          <p:cNvPr id="6" name="Picture 5" descr="C:\Documents and Settings\Owner\Application Data\Microsoft\Media Catalog\Downloaded Clips\cl0\SY01462_.wmf">
            <a:extLst>
              <a:ext uri="{FF2B5EF4-FFF2-40B4-BE49-F238E27FC236}">
                <a16:creationId xmlns:a16="http://schemas.microsoft.com/office/drawing/2014/main" id="{2EE03EEB-D343-411D-AE6E-20CC2C064F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26285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352800" y="228600"/>
            <a:ext cx="5486400" cy="914400"/>
          </a:xfrm>
        </p:spPr>
        <p:txBody>
          <a:bodyPr/>
          <a:lstStyle/>
          <a:p>
            <a:pPr algn="ctr" eaLnBrk="1" hangingPunct="1"/>
            <a:r>
              <a:rPr lang="en-US" altLang="en-US" sz="4000" dirty="0">
                <a:effectLst>
                  <a:outerShdw blurRad="38100" dist="38100" dir="2700000" algn="tl">
                    <a:srgbClr val="000000">
                      <a:alpha val="43137"/>
                    </a:srgbClr>
                  </a:outerShdw>
                </a:effectLst>
              </a:rPr>
              <a:t>What?</a:t>
            </a:r>
          </a:p>
        </p:txBody>
      </p:sp>
      <p:sp>
        <p:nvSpPr>
          <p:cNvPr id="13316" name="Rectangle 4"/>
          <p:cNvSpPr>
            <a:spLocks noGrp="1" noChangeArrowheads="1"/>
          </p:cNvSpPr>
          <p:nvPr>
            <p:ph type="body" idx="1"/>
          </p:nvPr>
        </p:nvSpPr>
        <p:spPr>
          <a:xfrm>
            <a:off x="1333500" y="1371600"/>
            <a:ext cx="9525000" cy="4419600"/>
          </a:xfrm>
        </p:spPr>
        <p:txBody>
          <a:bodyPr/>
          <a:lstStyle/>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Divine annihilation of the coalition (38:19-22)</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Birds and beasts feast on the carnage (39:4-5, 17-20)</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Seven-month burying of the dead (39:11-12, 14-16)</a:t>
            </a:r>
          </a:p>
          <a:p>
            <a:pPr marL="457200" indent="-45720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Seven-year burning of weapons (39:9-10)</a:t>
            </a:r>
          </a:p>
          <a:p>
            <a:pPr marL="457200" indent="-457200" eaLnBrk="1" hangingPunct="1">
              <a:spcBef>
                <a:spcPts val="0"/>
              </a:spcBef>
              <a:spcAft>
                <a:spcPts val="3600"/>
              </a:spcAft>
              <a:defRPr/>
            </a:pPr>
            <a:r>
              <a:rPr lang="en-US" dirty="0">
                <a:effectLst>
                  <a:outerShdw blurRad="38100" dist="38100" dir="2700000" algn="tl">
                    <a:srgbClr val="000000">
                      <a:alpha val="43137"/>
                    </a:srgbClr>
                  </a:outerShdw>
                </a:effectLst>
              </a:rPr>
              <a:t>Israel’s salvation and restoration (39:22, 29)</a:t>
            </a:r>
          </a:p>
        </p:txBody>
      </p:sp>
    </p:spTree>
    <p:extLst>
      <p:ext uri="{BB962C8B-B14F-4D97-AF65-F5344CB8AC3E}">
        <p14:creationId xmlns:p14="http://schemas.microsoft.com/office/powerpoint/2010/main" val="29867968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304800"/>
            <a:ext cx="8534400" cy="838200"/>
          </a:xfrm>
        </p:spPr>
        <p:txBody>
          <a:bodyPr/>
          <a:lstStyle/>
          <a:p>
            <a:pPr algn="ctr"/>
            <a:r>
              <a:rPr lang="en-US" sz="3600" dirty="0">
                <a:effectLst>
                  <a:outerShdw blurRad="38100" dist="38100" dir="2700000" algn="tl">
                    <a:srgbClr val="000000">
                      <a:alpha val="43137"/>
                    </a:srgbClr>
                  </a:outerShdw>
                </a:effectLst>
                <a:ea typeface="Calibri" pitchFamily="34" charset="0"/>
                <a:cs typeface="Calibri" pitchFamily="34" charset="0"/>
              </a:rPr>
              <a:t>Ezekiel 33‒48</a:t>
            </a:r>
          </a:p>
        </p:txBody>
      </p:sp>
      <p:pic>
        <p:nvPicPr>
          <p:cNvPr id="7" name="Picture 6" descr="C:\Documents and Settings\Owner\Application Data\Microsoft\Media Catalog\Downloaded Clips\cl0\SY01462_.wmf">
            <a:extLst>
              <a:ext uri="{FF2B5EF4-FFF2-40B4-BE49-F238E27FC236}">
                <a16:creationId xmlns:a16="http://schemas.microsoft.com/office/drawing/2014/main" id="{5F8ECB2E-CBB4-4AD4-B45C-C9AFBEE6533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99795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2433207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Psalm 83 War?</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Five Problems</a:t>
            </a:r>
          </a:p>
        </p:txBody>
      </p:sp>
      <p:sp>
        <p:nvSpPr>
          <p:cNvPr id="161795" name="Rectangle 3"/>
          <p:cNvSpPr>
            <a:spLocks noGrp="1" noChangeArrowheads="1"/>
          </p:cNvSpPr>
          <p:nvPr>
            <p:ph type="body" idx="1"/>
          </p:nvPr>
        </p:nvSpPr>
        <p:spPr>
          <a:xfrm>
            <a:off x="1447800" y="1600200"/>
            <a:ext cx="9296400" cy="3581400"/>
          </a:xfrm>
        </p:spPr>
        <p:txBody>
          <a:bodyPr/>
          <a:lstStyle/>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Nations listed in Ezek. 38</a:t>
            </a:r>
            <a:r>
              <a:rPr lang="en-US" dirty="0">
                <a:effectLst>
                  <a:outerShdw blurRad="38100" dist="38100" dir="2700000" algn="tl">
                    <a:srgbClr val="000000">
                      <a:alpha val="43137"/>
                    </a:srgbClr>
                  </a:outerShdw>
                </a:effectLst>
                <a:cs typeface="Calibri" panose="020F0502020204030204" pitchFamily="34" charset="0"/>
              </a:rPr>
              <a:t>‒39 are not exhaustive</a:t>
            </a:r>
            <a:endParaRPr lang="en-US" dirty="0">
              <a:effectLst>
                <a:outerShdw blurRad="38100" dist="38100" dir="2700000" algn="tl">
                  <a:srgbClr val="000000">
                    <a:alpha val="43137"/>
                  </a:srgbClr>
                </a:outerShdw>
              </a:effectLst>
            </a:endParaRP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is an imprecatory prayer &amp; not prophecy</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No war or battle is found in Psalm 83</a:t>
            </a:r>
          </a:p>
          <a:p>
            <a:pPr marL="571500" lvl="2" indent="-571500" eaLnBrk="1" hangingPunct="1">
              <a:spcBef>
                <a:spcPts val="0"/>
              </a:spcBef>
              <a:spcAft>
                <a:spcPts val="3600"/>
              </a:spcAft>
              <a:buClr>
                <a:srgbClr val="CC66FF"/>
              </a:buClr>
              <a:buSzPct val="100000"/>
              <a:buFont typeface="+mj-lt"/>
              <a:buAutoNum type="arabicPeriod"/>
              <a:defRPr/>
            </a:pPr>
            <a:r>
              <a:rPr lang="en-US" dirty="0">
                <a:effectLst>
                  <a:outerShdw blurRad="38100" dist="38100" dir="2700000" algn="tl">
                    <a:srgbClr val="000000">
                      <a:alpha val="43137"/>
                    </a:srgbClr>
                  </a:outerShdw>
                </a:effectLst>
              </a:rPr>
              <a:t>Psalm 83 nations existed in Asaph’s day (950 B.C.)</a:t>
            </a:r>
          </a:p>
          <a:p>
            <a:pPr marL="571500" lvl="2" indent="-571500" eaLnBrk="1" hangingPunct="1">
              <a:spcBef>
                <a:spcPts val="0"/>
              </a:spcBef>
              <a:spcAft>
                <a:spcPts val="3600"/>
              </a:spcAft>
              <a:buClr>
                <a:srgbClr val="CC66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Other imprecatory prayers are not prophecies</a:t>
            </a:r>
          </a:p>
        </p:txBody>
      </p:sp>
    </p:spTree>
    <p:extLst>
      <p:ext uri="{BB962C8B-B14F-4D97-AF65-F5344CB8AC3E}">
        <p14:creationId xmlns:p14="http://schemas.microsoft.com/office/powerpoint/2010/main" val="359214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7BBA8660-F924-4802-A5BF-F9052117A606}"/>
              </a:ext>
            </a:extLst>
          </p:cNvPr>
          <p:cNvSpPr>
            <a:spLocks noChangeArrowheads="1"/>
          </p:cNvSpPr>
          <p:nvPr/>
        </p:nvSpPr>
        <p:spPr bwMode="auto">
          <a:xfrm>
            <a:off x="606056" y="1905506"/>
            <a:ext cx="109798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 83 is kind of like Psalm 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just saying that (there is similar language — why did the nations rage against Israel in Psalm 83) look there are people who are always against Israel. Israel is always going to have these enemies, they are always going to be against them and God is going to deal with them someday.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don’t see a separate Psalm 2 war</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5299" name="TextBox 2">
            <a:extLst>
              <a:ext uri="{FF2B5EF4-FFF2-40B4-BE49-F238E27FC236}">
                <a16:creationId xmlns:a16="http://schemas.microsoft.com/office/drawing/2014/main" id="{8006509A-7878-4055-83AA-4BE8D1B84FFC}"/>
              </a:ext>
            </a:extLst>
          </p:cNvPr>
          <p:cNvSpPr txBox="1">
            <a:spLocks noChangeArrowheads="1"/>
          </p:cNvSpPr>
          <p:nvPr/>
        </p:nvSpPr>
        <p:spPr bwMode="auto">
          <a:xfrm>
            <a:off x="1617052" y="228600"/>
            <a:ext cx="895789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1200"/>
              </a:spcAf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A. Maughan Quoting Mark Hitchcock</a:t>
            </a:r>
          </a:p>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“Selected Expert Perspectives on Ezekiel 38‒39 Related to Current World Events with Resulting Influence on Ministry Practices” (D. Min. diss., Dallas Theological Seminary, 2012), 257.</a:t>
            </a:r>
          </a:p>
        </p:txBody>
      </p:sp>
      <p:pic>
        <p:nvPicPr>
          <p:cNvPr id="2" name="Picture 1">
            <a:extLst>
              <a:ext uri="{FF2B5EF4-FFF2-40B4-BE49-F238E27FC236}">
                <a16:creationId xmlns:a16="http://schemas.microsoft.com/office/drawing/2014/main" id="{34449291-5781-4FD1-8554-F7BE1C72EA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8120"/>
            <a:ext cx="948103" cy="1097280"/>
          </a:xfrm>
          <a:prstGeom prst="rect">
            <a:avLst/>
          </a:prstGeom>
        </p:spPr>
      </p:pic>
    </p:spTree>
    <p:extLst>
      <p:ext uri="{BB962C8B-B14F-4D97-AF65-F5344CB8AC3E}">
        <p14:creationId xmlns:p14="http://schemas.microsoft.com/office/powerpoint/2010/main" val="62057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B1F6-C1EE-4FFC-A861-8D2174E4FD4B}"/>
              </a:ext>
            </a:extLst>
          </p:cNvPr>
          <p:cNvSpPr>
            <a:spLocks noGrp="1"/>
          </p:cNvSpPr>
          <p:nvPr>
            <p:ph type="title"/>
          </p:nvPr>
        </p:nvSpPr>
        <p:spPr>
          <a:xfrm>
            <a:off x="914400" y="2857500"/>
            <a:ext cx="10363200" cy="1143000"/>
          </a:xfrm>
        </p:spPr>
        <p:txBody>
          <a:bodyPr/>
          <a:lstStyle/>
          <a:p>
            <a:pPr algn="ctr"/>
            <a:r>
              <a:rPr lang="en-US" dirty="0"/>
              <a:t>CONCLUSION</a:t>
            </a:r>
          </a:p>
        </p:txBody>
      </p:sp>
    </p:spTree>
    <p:extLst>
      <p:ext uri="{BB962C8B-B14F-4D97-AF65-F5344CB8AC3E}">
        <p14:creationId xmlns:p14="http://schemas.microsoft.com/office/powerpoint/2010/main" val="1044338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31746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52601" y="1600200"/>
            <a:ext cx="8686799" cy="4043876"/>
          </a:xfrm>
        </p:spPr>
        <p:txBody>
          <a:bodyPr/>
          <a:lstStyle/>
          <a:p>
            <a:pPr marL="569913" indent="-56991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Now Prophecies (Elam, Damascus, Ps. 83)?</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rect">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rect">
            <a:avLst/>
          </a:prstGeom>
        </p:spPr>
      </p:pic>
      <p:pic>
        <p:nvPicPr>
          <p:cNvPr id="2" name="Picture 1">
            <a:extLst>
              <a:ext uri="{FF2B5EF4-FFF2-40B4-BE49-F238E27FC236}">
                <a16:creationId xmlns:a16="http://schemas.microsoft.com/office/drawing/2014/main" id="{73C9DD26-82CB-FED4-4B81-8732B4FDB982}"/>
              </a:ext>
            </a:extLst>
          </p:cNvPr>
          <p:cNvPicPr>
            <a:picLocks noChangeAspect="1"/>
          </p:cNvPicPr>
          <p:nvPr/>
        </p:nvPicPr>
        <p:blipFill rotWithShape="1">
          <a:blip r:embed="rId3"/>
          <a:srcRect l="18628" r="18628" b="51307"/>
          <a:stretch/>
        </p:blipFill>
        <p:spPr>
          <a:xfrm>
            <a:off x="4033998" y="2876550"/>
            <a:ext cx="4124005"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9904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38545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833689" y="317468"/>
            <a:ext cx="6524625" cy="901732"/>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MAIL BAG</a:t>
            </a:r>
          </a:p>
        </p:txBody>
      </p:sp>
      <p:sp>
        <p:nvSpPr>
          <p:cNvPr id="22531" name="Rectangle 3"/>
          <p:cNvSpPr>
            <a:spLocks noGrp="1" noChangeArrowheads="1"/>
          </p:cNvSpPr>
          <p:nvPr>
            <p:ph type="body" sz="half" idx="2"/>
          </p:nvPr>
        </p:nvSpPr>
        <p:spPr>
          <a:xfrm>
            <a:off x="1752601" y="1600200"/>
            <a:ext cx="8686799" cy="4043876"/>
          </a:xfrm>
        </p:spPr>
        <p:txBody>
          <a:bodyPr/>
          <a:lstStyle/>
          <a:p>
            <a:pPr marL="569913" indent="-56991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 Now Prophecies (Elam, Damascus, Ps. 83)?</a:t>
            </a:r>
          </a:p>
        </p:txBody>
      </p:sp>
      <p:pic>
        <p:nvPicPr>
          <p:cNvPr id="5" name="Picture 4">
            <a:extLst>
              <a:ext uri="{FF2B5EF4-FFF2-40B4-BE49-F238E27FC236}">
                <a16:creationId xmlns:a16="http://schemas.microsoft.com/office/drawing/2014/main" id="{D159BC6D-D0B5-4E90-B70D-B2596C9EBF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1"/>
            <a:ext cx="990601" cy="912283"/>
          </a:xfrm>
          <a:prstGeom prst="rect">
            <a:avLst/>
          </a:prstGeom>
        </p:spPr>
      </p:pic>
      <p:pic>
        <p:nvPicPr>
          <p:cNvPr id="7" name="Picture 6">
            <a:extLst>
              <a:ext uri="{FF2B5EF4-FFF2-40B4-BE49-F238E27FC236}">
                <a16:creationId xmlns:a16="http://schemas.microsoft.com/office/drawing/2014/main" id="{35F9BC80-EB8E-4EC1-9DED-D8062C1B7D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91799" y="76201"/>
            <a:ext cx="990601" cy="912283"/>
          </a:xfrm>
          <a:prstGeom prst="rect">
            <a:avLst/>
          </a:prstGeom>
        </p:spPr>
      </p:pic>
      <p:pic>
        <p:nvPicPr>
          <p:cNvPr id="2" name="Picture 1">
            <a:extLst>
              <a:ext uri="{FF2B5EF4-FFF2-40B4-BE49-F238E27FC236}">
                <a16:creationId xmlns:a16="http://schemas.microsoft.com/office/drawing/2014/main" id="{73C9DD26-82CB-FED4-4B81-8732B4FDB982}"/>
              </a:ext>
            </a:extLst>
          </p:cNvPr>
          <p:cNvPicPr>
            <a:picLocks noChangeAspect="1"/>
          </p:cNvPicPr>
          <p:nvPr/>
        </p:nvPicPr>
        <p:blipFill rotWithShape="1">
          <a:blip r:embed="rId3"/>
          <a:srcRect l="18628" r="18628" b="51307"/>
          <a:stretch/>
        </p:blipFill>
        <p:spPr>
          <a:xfrm>
            <a:off x="4033998" y="2876550"/>
            <a:ext cx="4124005" cy="3200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195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“Eschatology seems to suffer at the hands both of its </a:t>
            </a:r>
            <a:r>
              <a:rPr lang="en-US" b="1" u="sng" dirty="0">
                <a:solidFill>
                  <a:srgbClr val="FFFFCC"/>
                </a:solidFill>
                <a:effectLst>
                  <a:outerShdw blurRad="38100" dist="38100" dir="2700000" algn="tl">
                    <a:srgbClr val="000000">
                      <a:alpha val="43137"/>
                    </a:srgbClr>
                  </a:outerShdw>
                </a:effectLst>
              </a:rPr>
              <a:t>friends and foes</a:t>
            </a:r>
            <a:r>
              <a:rPr lang="en-US" dirty="0">
                <a:effectLst>
                  <a:outerShdw blurRad="38100" dist="38100" dir="2700000" algn="tl">
                    <a:srgbClr val="000000">
                      <a:alpha val="43137"/>
                    </a:srgbClr>
                  </a:outerShdw>
                </a:effectLst>
              </a:rPr>
              <a:t>. Those who play it down usually avoid assigning specific meaning to prophetic texts. Those who play it up often assign too much.”</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i="1" dirty="0">
                <a:effectLst>
                  <a:outerShdw blurRad="38100" dist="38100" dir="2700000" algn="tl">
                    <a:srgbClr val="000000">
                      <a:alpha val="43137"/>
                    </a:srgbClr>
                  </a:outerShdw>
                </a:effectLst>
                <a:latin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rPr>
              <a:t>, Foreword, page XXV</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0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400464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144304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23816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cs typeface="Calibri" panose="020F0502020204030204" pitchFamily="34" charset="0"/>
              </a:rPr>
              <a:t>The Now Prophecies?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Elam, Damascus, Ps. 83</a:t>
            </a:r>
          </a:p>
        </p:txBody>
      </p:sp>
      <p:sp>
        <p:nvSpPr>
          <p:cNvPr id="161795" name="Rectangle 3"/>
          <p:cNvSpPr>
            <a:spLocks noGrp="1" noChangeArrowheads="1"/>
          </p:cNvSpPr>
          <p:nvPr>
            <p:ph type="body" idx="1"/>
          </p:nvPr>
        </p:nvSpPr>
        <p:spPr>
          <a:xfrm>
            <a:off x="1042370" y="1371600"/>
            <a:ext cx="4397993" cy="5105400"/>
          </a:xfrm>
        </p:spPr>
        <p:txBody>
          <a:bodyPr/>
          <a:lstStyle/>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Elam</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49:34-39</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Ezek. 32:24-25</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Damascus</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 17:1-2</a:t>
            </a:r>
          </a:p>
          <a:p>
            <a:pPr marL="914400" lvl="2" indent="-457200" eaLnBrk="1" hangingPunct="1">
              <a:spcBef>
                <a:spcPts val="0"/>
              </a:spcBef>
              <a:spcAft>
                <a:spcPts val="18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Jer. 49:23-27</a:t>
            </a:r>
          </a:p>
          <a:p>
            <a:pPr marL="457200" lvl="1" indent="-457200" eaLnBrk="1" hangingPunct="1">
              <a:spcBef>
                <a:spcPts val="0"/>
              </a:spcBef>
              <a:spcAft>
                <a:spcPts val="18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Psalm 83</a:t>
            </a:r>
          </a:p>
        </p:txBody>
      </p:sp>
      <p:pic>
        <p:nvPicPr>
          <p:cNvPr id="6" name="Picture 4" descr="C:\Documents and Settings\Owner\Application Data\Microsoft\Media Catalog\Downloaded Clips\cl0\SY01462_.wmf">
            <a:extLst>
              <a:ext uri="{FF2B5EF4-FFF2-40B4-BE49-F238E27FC236}">
                <a16:creationId xmlns:a16="http://schemas.microsoft.com/office/drawing/2014/main" id="{4AF2C3D7-F4BB-A9D1-5945-85E2B41E7A5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00219" y="1905000"/>
            <a:ext cx="4449411" cy="4572000"/>
          </a:xfrm>
          <a:prstGeom prst="rect">
            <a:avLst/>
          </a:prstGeom>
          <a:noFill/>
          <a:ln w="9525">
            <a:noFill/>
            <a:miter lim="800000"/>
            <a:headEnd/>
            <a:tailEnd/>
          </a:ln>
        </p:spPr>
      </p:pic>
    </p:spTree>
    <p:extLst>
      <p:ext uri="{BB962C8B-B14F-4D97-AF65-F5344CB8AC3E}">
        <p14:creationId xmlns:p14="http://schemas.microsoft.com/office/powerpoint/2010/main" val="51941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a:extLst>
              <a:ext uri="{FF2B5EF4-FFF2-40B4-BE49-F238E27FC236}">
                <a16:creationId xmlns:a16="http://schemas.microsoft.com/office/drawing/2014/main" id="{F48617C9-25DE-44A3-BAE9-CA25DEBFC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635" y="137160"/>
            <a:ext cx="4384730"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3030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895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25656</TotalTime>
  <Words>939</Words>
  <Application>Microsoft Office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Times New Roman</vt:lpstr>
      <vt:lpstr>Wingdings</vt:lpstr>
      <vt:lpstr>Azure</vt:lpstr>
      <vt:lpstr>Ezekiel 36‒39 The Middle East Meltdown 2022</vt:lpstr>
      <vt:lpstr>Ezekiel 33‒48</vt:lpstr>
      <vt:lpstr>MAIL BAG</vt:lpstr>
      <vt:lpstr>PowerPoint Presentation</vt:lpstr>
      <vt:lpstr>The Now Prophecies? Elam, Damascus, Ps. 83</vt:lpstr>
      <vt:lpstr>The Now Prophecies? Elam, Damascus, Ps. 83</vt:lpstr>
      <vt:lpstr>The Now Prophecies? Elam, Damascus, Ps. 83</vt:lpstr>
      <vt:lpstr>The Now Prophecies? Elam, Damascus, Ps. 83</vt:lpstr>
      <vt:lpstr>PowerPoint Presentation</vt:lpstr>
      <vt:lpstr>PowerPoint Presentation</vt:lpstr>
      <vt:lpstr>Psalm 83 War? Five Problems</vt:lpstr>
      <vt:lpstr>Psalm 83 War? Five Problems</vt:lpstr>
      <vt:lpstr>Psalm 83 War? Five Problems</vt:lpstr>
      <vt:lpstr>PowerPoint Presentation</vt:lpstr>
      <vt:lpstr>PowerPoint Presentation</vt:lpstr>
      <vt:lpstr>Psalm 83 War? Five Problems</vt:lpstr>
      <vt:lpstr>PowerPoint Presentation</vt:lpstr>
      <vt:lpstr>Ezekiel 38‒39</vt:lpstr>
      <vt:lpstr>What?</vt:lpstr>
      <vt:lpstr>Psalm 83 War? Five Problems</vt:lpstr>
      <vt:lpstr>Psalm 83 War? Five Problems</vt:lpstr>
      <vt:lpstr>PowerPoint Presentation</vt:lpstr>
      <vt:lpstr>CONCLUSION</vt:lpstr>
      <vt:lpstr>MAIL BAG</vt:lpstr>
      <vt:lpstr>The Now Prophecies? Elam, Damascus, Ps. 83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030 - Q&amp;A - Part 11</dc:title>
  <dc:subject>Ezek 36-39</dc:subject>
  <dc:creator>A. Woods</dc:creator>
  <dc:description>Modified by Jim McGowan</dc:description>
  <cp:lastModifiedBy>Jim McGowan</cp:lastModifiedBy>
  <cp:revision>2853</cp:revision>
  <cp:lastPrinted>2022-09-11T00:47:56Z</cp:lastPrinted>
  <dcterms:created xsi:type="dcterms:W3CDTF">2009-03-17T12:21:13Z</dcterms:created>
  <dcterms:modified xsi:type="dcterms:W3CDTF">2022-09-11T00:48:10Z</dcterms:modified>
</cp:coreProperties>
</file>