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2067" r:id="rId2"/>
    <p:sldId id="7306" r:id="rId3"/>
    <p:sldId id="8898" r:id="rId4"/>
    <p:sldId id="8895" r:id="rId5"/>
    <p:sldId id="8894" r:id="rId6"/>
    <p:sldId id="8501" r:id="rId7"/>
    <p:sldId id="8938" r:id="rId8"/>
    <p:sldId id="8942" r:id="rId9"/>
    <p:sldId id="1352" r:id="rId10"/>
    <p:sldId id="8947" r:id="rId11"/>
    <p:sldId id="8910" r:id="rId12"/>
    <p:sldId id="8909" r:id="rId13"/>
    <p:sldId id="8962" r:id="rId14"/>
    <p:sldId id="8908" r:id="rId15"/>
    <p:sldId id="8943" r:id="rId16"/>
    <p:sldId id="8948" r:id="rId17"/>
    <p:sldId id="8949" r:id="rId18"/>
    <p:sldId id="8963" r:id="rId19"/>
    <p:sldId id="8920" r:id="rId20"/>
    <p:sldId id="8964" r:id="rId21"/>
    <p:sldId id="8922" r:id="rId22"/>
    <p:sldId id="8921" r:id="rId23"/>
    <p:sldId id="8937" r:id="rId24"/>
    <p:sldId id="8925" r:id="rId25"/>
    <p:sldId id="8950" r:id="rId26"/>
    <p:sldId id="8924" r:id="rId27"/>
    <p:sldId id="8926" r:id="rId28"/>
    <p:sldId id="8923" r:id="rId29"/>
    <p:sldId id="8944" r:id="rId30"/>
    <p:sldId id="7832" r:id="rId31"/>
    <p:sldId id="8424" r:id="rId32"/>
    <p:sldId id="8930" r:id="rId33"/>
    <p:sldId id="8931" r:id="rId34"/>
    <p:sldId id="8932" r:id="rId35"/>
    <p:sldId id="7426" r:id="rId36"/>
    <p:sldId id="8936" r:id="rId37"/>
    <p:sldId id="8933" r:id="rId38"/>
    <p:sldId id="8961" r:id="rId39"/>
    <p:sldId id="5367" r:id="rId40"/>
    <p:sldId id="7486" r:id="rId41"/>
    <p:sldId id="8934" r:id="rId42"/>
    <p:sldId id="8935" r:id="rId43"/>
    <p:sldId id="2975" r:id="rId44"/>
    <p:sldId id="7785" r:id="rId45"/>
    <p:sldId id="8955" r:id="rId46"/>
    <p:sldId id="8954" r:id="rId47"/>
  </p:sldIdLst>
  <p:sldSz cx="12192000" cy="6858000"/>
  <p:notesSz cx="7315200" cy="9601200"/>
  <p:custDataLst>
    <p:tags r:id="rId50"/>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99"/>
    <a:srgbClr val="0000CC"/>
    <a:srgbClr val="000099"/>
    <a:srgbClr val="66CCFF"/>
    <a:srgbClr val="FF99FF"/>
    <a:srgbClr val="FFFF99"/>
    <a:srgbClr val="00CC00"/>
    <a:srgbClr val="6633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1" autoAdjust="0"/>
    <p:restoredTop sz="94457" autoAdjust="0"/>
  </p:normalViewPr>
  <p:slideViewPr>
    <p:cSldViewPr>
      <p:cViewPr varScale="1">
        <p:scale>
          <a:sx n="104" d="100"/>
          <a:sy n="104" d="100"/>
        </p:scale>
        <p:origin x="523"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70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400" dirty="0">
                <a:latin typeface="Calibri" panose="020F0502020204030204" pitchFamily="34" charset="0"/>
                <a:cs typeface="Calibri" panose="020F0502020204030204" pitchFamily="34" charset="0"/>
              </a:rPr>
              <a:t>Dr. Andy Woods</a:t>
            </a:r>
          </a:p>
          <a:p>
            <a:pPr algn="ctr">
              <a:defRPr/>
            </a:pPr>
            <a:r>
              <a:rPr lang="en-US" sz="1400" dirty="0">
                <a:latin typeface="Calibri" panose="020F0502020204030204" pitchFamily="34" charset="0"/>
                <a:cs typeface="Calibri" panose="020F0502020204030204" pitchFamily="34" charset="0"/>
              </a:rPr>
              <a:t>Middle East Meltdown 029 – Q&amp;A – Part 10</a:t>
            </a:r>
          </a:p>
          <a:p>
            <a:pPr algn="ctr">
              <a:defRPr/>
            </a:pPr>
            <a:r>
              <a:rPr lang="en-US" sz="1400" dirty="0">
                <a:latin typeface="Calibri" panose="020F0502020204030204" pitchFamily="34" charset="0"/>
                <a:cs typeface="Calibri" panose="020F0502020204030204" pitchFamily="34" charset="0"/>
              </a:rPr>
              <a:t>09-04-2022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16</a:t>
            </a:fld>
            <a:endParaRPr lang="en-US" altLang="en-US" dirty="0"/>
          </a:p>
        </p:txBody>
      </p:sp>
    </p:spTree>
    <p:extLst>
      <p:ext uri="{BB962C8B-B14F-4D97-AF65-F5344CB8AC3E}">
        <p14:creationId xmlns:p14="http://schemas.microsoft.com/office/powerpoint/2010/main" val="130904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17</a:t>
            </a:fld>
            <a:endParaRPr lang="en-US" altLang="en-US" dirty="0"/>
          </a:p>
        </p:txBody>
      </p:sp>
    </p:spTree>
    <p:extLst>
      <p:ext uri="{BB962C8B-B14F-4D97-AF65-F5344CB8AC3E}">
        <p14:creationId xmlns:p14="http://schemas.microsoft.com/office/powerpoint/2010/main" val="323370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9/4/2022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2508646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265297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422147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3064656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283888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8" r:id="rId11"/>
    <p:sldLayoutId id="2147492677" r:id="rId12"/>
    <p:sldLayoutId id="2147492679" r:id="rId13"/>
    <p:sldLayoutId id="2147492680" r:id="rId14"/>
    <p:sldLayoutId id="2147492681" r:id="rId15"/>
    <p:sldLayoutId id="2147492683"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algn="ctr" eaLnBrk="1" hangingPunct="1"/>
            <a:r>
              <a:rPr lang="en-US" dirty="0">
                <a:solidFill>
                  <a:srgbClr val="00FFFF"/>
                </a:solidFill>
              </a:rPr>
              <a:t>Ezekiel 36</a:t>
            </a:r>
            <a:r>
              <a:rPr lang="en-US" dirty="0">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East Meltdown </a:t>
            </a:r>
            <a:r>
              <a:rPr lang="en-US" sz="3600" kern="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EABCB34D-274F-22DF-DEAE-5C254FC172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14300"/>
            <a:ext cx="10058400"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92462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9D7B2D3-4217-E6D0-31E8-BEB2C4766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515" y="137160"/>
            <a:ext cx="881497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738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22CA0D-EE9F-5A2D-4EE7-D4D80BF1D9F5}"/>
              </a:ext>
            </a:extLst>
          </p:cNvPr>
          <p:cNvPicPr>
            <a:picLocks noChangeAspect="1"/>
          </p:cNvPicPr>
          <p:nvPr/>
        </p:nvPicPr>
        <p:blipFill>
          <a:blip r:embed="rId2"/>
          <a:stretch>
            <a:fillRect/>
          </a:stretch>
        </p:blipFill>
        <p:spPr>
          <a:xfrm>
            <a:off x="3006291" y="137160"/>
            <a:ext cx="6179418" cy="6583680"/>
          </a:xfrm>
          <a:prstGeom prst="rect">
            <a:avLst/>
          </a:prstGeom>
        </p:spPr>
      </p:pic>
    </p:spTree>
    <p:extLst>
      <p:ext uri="{BB962C8B-B14F-4D97-AF65-F5344CB8AC3E}">
        <p14:creationId xmlns:p14="http://schemas.microsoft.com/office/powerpoint/2010/main" val="1853680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129110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FA5E6C2-2247-4ED5-8212-3BAA046D3DA5}"/>
              </a:ext>
            </a:extLst>
          </p:cNvPr>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347787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Isaiah 17:1-2</a:t>
            </a:r>
          </a:p>
          <a:p>
            <a:pPr algn="just"/>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oracle concerning Damascus. ‘Behold,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Damascus is about to be removed from being a city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will become a fallen ruin.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cities of </a:t>
            </a:r>
            <a:r>
              <a:rPr lang="en-US" sz="3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forsaken; They will be for flocks to lie down in, And there will be no one to frighten them.’”</a:t>
            </a:r>
          </a:p>
        </p:txBody>
      </p:sp>
    </p:spTree>
    <p:extLst>
      <p:ext uri="{BB962C8B-B14F-4D97-AF65-F5344CB8AC3E}">
        <p14:creationId xmlns:p14="http://schemas.microsoft.com/office/powerpoint/2010/main" val="359166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228117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4" y="1600200"/>
            <a:ext cx="10980115" cy="487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marL="0" marR="0" algn="just">
              <a:spcBef>
                <a:spcPts val="0"/>
              </a:spcBef>
              <a:spcAft>
                <a:spcPts val="600"/>
              </a:spcAft>
              <a:buNone/>
            </a:pPr>
            <a:r>
              <a:rPr lang="en-US" sz="2600" dirty="0"/>
              <a:t>“When viewed together, we can say the following about the prophecies concerning Damascus found in Isaiah 17 and </a:t>
            </a:r>
            <a:r>
              <a:rPr lang="en-US" sz="2600" b="1" u="sng" dirty="0">
                <a:solidFill>
                  <a:srgbClr val="FFFFCC"/>
                </a:solidFill>
              </a:rPr>
              <a:t>Jeremiah 49</a:t>
            </a:r>
            <a:r>
              <a:rPr lang="en-US" sz="2600" dirty="0"/>
              <a:t>:</a:t>
            </a:r>
          </a:p>
          <a:p>
            <a:pPr marL="458788" marR="0" indent="-458788" algn="just">
              <a:spcBef>
                <a:spcPts val="0"/>
              </a:spcBef>
              <a:spcAft>
                <a:spcPts val="600"/>
              </a:spcAft>
              <a:buSzPct val="100000"/>
              <a:buFont typeface="+mj-lt"/>
              <a:buAutoNum type="alphaLcPeriod"/>
            </a:pPr>
            <a:r>
              <a:rPr lang="en-US" sz="2600" dirty="0"/>
              <a:t>The prophecies refer to a divine judgment by God against the city of Damascus. . . .</a:t>
            </a:r>
          </a:p>
          <a:p>
            <a:pPr marL="458788" marR="0" indent="-458788" algn="just">
              <a:spcBef>
                <a:spcPts val="0"/>
              </a:spcBef>
              <a:spcAft>
                <a:spcPts val="600"/>
              </a:spcAft>
              <a:buSzPct val="100000"/>
              <a:buFont typeface="+mj-lt"/>
              <a:buAutoNum type="alphaLcPeriod"/>
            </a:pPr>
            <a:r>
              <a:rPr lang="en-US" sz="2600" dirty="0"/>
              <a:t>The prophecies refer to the utter, catastrophic destruction of Damascus.</a:t>
            </a:r>
          </a:p>
          <a:p>
            <a:pPr marL="458788" marR="0" indent="-458788" algn="just">
              <a:spcBef>
                <a:spcPts val="0"/>
              </a:spcBef>
              <a:spcAft>
                <a:spcPts val="600"/>
              </a:spcAft>
              <a:buSzPct val="100000"/>
              <a:buFont typeface="+mj-lt"/>
              <a:buAutoNum type="alphaLcPeriod"/>
            </a:pPr>
            <a:r>
              <a:rPr lang="en-US" sz="2600" dirty="0"/>
              <a:t>Both are eschatological passages, referring to End Times events that have yet to occur.</a:t>
            </a:r>
          </a:p>
          <a:p>
            <a:pPr marL="914400" lvl="1" indent="-457200" algn="just">
              <a:spcBef>
                <a:spcPts val="0"/>
              </a:spcBef>
              <a:spcAft>
                <a:spcPts val="600"/>
              </a:spcAft>
              <a:buSzPct val="100000"/>
              <a:buFont typeface="+mj-lt"/>
              <a:buAutoNum type="romanLcPeriod"/>
            </a:pPr>
            <a:r>
              <a:rPr lang="en-US" sz="2600" dirty="0"/>
              <a:t>Isaiah’s prophecy was given to him in 715 BC, well after the conquering        of Damascus in 732 by Tiglath-</a:t>
            </a:r>
            <a:r>
              <a:rPr lang="en-US" sz="2600" dirty="0" err="1"/>
              <a:t>pileser</a:t>
            </a:r>
            <a:r>
              <a:rPr lang="en-US" sz="2600" dirty="0"/>
              <a:t>.</a:t>
            </a:r>
          </a:p>
          <a:p>
            <a:pPr marL="914400" lvl="1" indent="-457200" algn="just">
              <a:spcBef>
                <a:spcPts val="0"/>
              </a:spcBef>
              <a:spcAft>
                <a:spcPts val="600"/>
              </a:spcAft>
              <a:buSzPct val="100000"/>
              <a:buFont typeface="+mj-lt"/>
              <a:buAutoNum type="romanLcPeriod"/>
            </a:pPr>
            <a:r>
              <a:rPr lang="en-US" sz="2600" dirty="0"/>
              <a:t>Likewise, Jeremiah’s ministry occurred between 626 BC and 586 BC, long after </a:t>
            </a:r>
            <a:r>
              <a:rPr lang="en-US" sz="2600" dirty="0" err="1"/>
              <a:t>Tiglath-pileser</a:t>
            </a:r>
            <a:r>
              <a:rPr lang="en-US" sz="2600" dirty="0"/>
              <a:t> conquered Damascus in 732 BC.”</a:t>
            </a:r>
          </a:p>
        </p:txBody>
      </p:sp>
      <p:sp>
        <p:nvSpPr>
          <p:cNvPr id="4" name="TextBox 2">
            <a:extLst>
              <a:ext uri="{FF2B5EF4-FFF2-40B4-BE49-F238E27FC236}">
                <a16:creationId xmlns:a16="http://schemas.microsoft.com/office/drawing/2014/main" id="{5759BFB5-2B44-B57D-4D4E-725BE5F20A62}"/>
              </a:ext>
            </a:extLst>
          </p:cNvPr>
          <p:cNvSpPr txBox="1">
            <a:spLocks noChangeArrowheads="1"/>
          </p:cNvSpPr>
          <p:nvPr/>
        </p:nvSpPr>
        <p:spPr bwMode="auto">
          <a:xfrm>
            <a:off x="605944" y="228600"/>
            <a:ext cx="10980114" cy="12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Joel C. Rosenberg</a:t>
            </a:r>
          </a:p>
          <a:p>
            <a:pPr algn="ctr">
              <a:spcBef>
                <a:spcPct val="0"/>
              </a:spcBef>
              <a:buClrTx/>
              <a:buSzTx/>
              <a:buNone/>
            </a:pPr>
            <a:r>
              <a:rPr lang="en-US" sz="1600" dirty="0">
                <a:effectLst/>
                <a:latin typeface="Calibri" panose="020F0502020204030204" pitchFamily="34" charset="0"/>
                <a:ea typeface="Times New Roman" panose="02020603050405020304" pitchFamily="18" charset="0"/>
              </a:rPr>
              <a:t>Joel C. Rosenberg, “Notes on the Future of Damascus According to Bible Prophecy,” updated: September 9, 2013, </a:t>
            </a:r>
            <a:r>
              <a:rPr lang="en-US" sz="1600" dirty="0"/>
              <a:t>http://www.joelrosenberg.com/files/2013/09/STUDY-Damascus-prophecies-R.pdf</a:t>
            </a:r>
          </a:p>
        </p:txBody>
      </p:sp>
    </p:spTree>
    <p:extLst>
      <p:ext uri="{BB962C8B-B14F-4D97-AF65-F5344CB8AC3E}">
        <p14:creationId xmlns:p14="http://schemas.microsoft.com/office/powerpoint/2010/main" val="92861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81000" y="1600200"/>
            <a:ext cx="115824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marL="458788" indent="-458788" algn="just">
              <a:spcBef>
                <a:spcPts val="0"/>
              </a:spcBef>
              <a:spcAft>
                <a:spcPts val="600"/>
              </a:spcAft>
              <a:buSzPct val="100000"/>
              <a:buFont typeface="+mj-lt"/>
              <a:buAutoNum type="alphaLcPeriod" startAt="4"/>
            </a:pPr>
            <a:r>
              <a:rPr lang="en-US" sz="2600" dirty="0"/>
              <a:t>“Damascus has certainly been attacked, conquered, and burned at various points in history, including Biblical history—but it is clear that the prophecies of Isaiah 17 and </a:t>
            </a:r>
            <a:r>
              <a:rPr lang="en-US" sz="2600" b="1" u="sng" dirty="0">
                <a:solidFill>
                  <a:srgbClr val="FFFFCC"/>
                </a:solidFill>
              </a:rPr>
              <a:t>Jeremiah 49</a:t>
            </a:r>
            <a:r>
              <a:rPr lang="en-US" sz="2600" dirty="0"/>
              <a:t> have not yet been fulfilled. Damascus is, after all, one of the oldest continuously inhabited cities on the planet.</a:t>
            </a:r>
          </a:p>
          <a:p>
            <a:pPr marL="458788" indent="-458788" algn="just">
              <a:spcBef>
                <a:spcPts val="0"/>
              </a:spcBef>
              <a:spcAft>
                <a:spcPts val="600"/>
              </a:spcAft>
              <a:buSzPct val="100000"/>
              <a:buFont typeface="+mj-lt"/>
              <a:buAutoNum type="alphaLcPeriod" startAt="4"/>
            </a:pPr>
            <a:r>
              <a:rPr lang="en-US" sz="2600" dirty="0"/>
              <a:t>We cannot be certain when these judgments will happen, and the prophecies will be fulfilled.</a:t>
            </a:r>
          </a:p>
          <a:p>
            <a:pPr marL="458788" indent="-458788" algn="just">
              <a:spcBef>
                <a:spcPts val="0"/>
              </a:spcBef>
              <a:spcAft>
                <a:spcPts val="600"/>
              </a:spcAft>
              <a:buSzPct val="100000"/>
              <a:buFont typeface="+mj-lt"/>
              <a:buAutoNum type="alphaLcPeriod" startAt="4"/>
            </a:pPr>
            <a:r>
              <a:rPr lang="en-US" sz="2600" dirty="0"/>
              <a:t>They could come to pass before, during or after the War of Gog &amp; Magog (Ezekiel 38–39); before, during, or after the Rapture; or before or during the Tribulation. The texts simply do not say, so we cannot be definitive.</a:t>
            </a:r>
          </a:p>
          <a:p>
            <a:pPr marL="458788" indent="-458788" algn="just">
              <a:spcBef>
                <a:spcPts val="0"/>
              </a:spcBef>
              <a:spcAft>
                <a:spcPts val="600"/>
              </a:spcAft>
              <a:buSzPct val="100000"/>
              <a:buFont typeface="+mj-lt"/>
              <a:buAutoNum type="alphaLcPeriod" startAt="4"/>
            </a:pPr>
            <a:r>
              <a:rPr lang="en-US" sz="2600" dirty="0"/>
              <a:t>It is possibly that the prophecies could come to pass in the not-too-distant future. But they certainly will come to pass at some point before the Second Coming of Christ (the ‘Day of the Lord.’).”</a:t>
            </a:r>
            <a:endParaRPr lang="en-US" altLang="en-US" sz="2600" dirty="0"/>
          </a:p>
        </p:txBody>
      </p:sp>
      <p:sp>
        <p:nvSpPr>
          <p:cNvPr id="4" name="TextBox 2">
            <a:extLst>
              <a:ext uri="{FF2B5EF4-FFF2-40B4-BE49-F238E27FC236}">
                <a16:creationId xmlns:a16="http://schemas.microsoft.com/office/drawing/2014/main" id="{735BBD50-44A0-3C30-2DD0-98B737AAB0CA}"/>
              </a:ext>
            </a:extLst>
          </p:cNvPr>
          <p:cNvSpPr txBox="1">
            <a:spLocks noChangeArrowheads="1"/>
          </p:cNvSpPr>
          <p:nvPr/>
        </p:nvSpPr>
        <p:spPr bwMode="auto">
          <a:xfrm>
            <a:off x="605944" y="228600"/>
            <a:ext cx="10980114" cy="12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Joel C. Rosenberg</a:t>
            </a:r>
          </a:p>
          <a:p>
            <a:pPr algn="ctr">
              <a:spcBef>
                <a:spcPct val="0"/>
              </a:spcBef>
              <a:buClrTx/>
              <a:buSzTx/>
              <a:buNone/>
            </a:pPr>
            <a:r>
              <a:rPr lang="en-US" sz="1600" dirty="0">
                <a:effectLst/>
                <a:latin typeface="Calibri" panose="020F0502020204030204" pitchFamily="34" charset="0"/>
                <a:ea typeface="Times New Roman" panose="02020603050405020304" pitchFamily="18" charset="0"/>
              </a:rPr>
              <a:t>Joel C. Rosenberg, “Notes on the Future of Damascus According to Bible Prophecy,” updated: September 9, 2013, </a:t>
            </a:r>
            <a:r>
              <a:rPr lang="en-US" sz="1600" dirty="0"/>
              <a:t>http://www.joelrosenberg.com/files/2013/09/STUDY-Damascus-prophecies-R.pdf</a:t>
            </a:r>
          </a:p>
        </p:txBody>
      </p:sp>
    </p:spTree>
    <p:extLst>
      <p:ext uri="{BB962C8B-B14F-4D97-AF65-F5344CB8AC3E}">
        <p14:creationId xmlns:p14="http://schemas.microsoft.com/office/powerpoint/2010/main" val="3059560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09600" y="1737161"/>
            <a:ext cx="10972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sz="3000" dirty="0">
                <a:effectLst>
                  <a:outerShdw blurRad="38100" dist="38100" dir="2700000" algn="tl">
                    <a:srgbClr val="000000">
                      <a:alpha val="43137"/>
                    </a:srgbClr>
                  </a:outerShdw>
                </a:effectLst>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Three of the major cities of Syria—</a:t>
            </a:r>
            <a:r>
              <a:rPr lang="en-US" sz="3000" dirty="0" err="1">
                <a:effectLst>
                  <a:outerShdw blurRad="38100" dist="38100" dir="2700000" algn="tl">
                    <a:srgbClr val="000000">
                      <a:alpha val="43137"/>
                    </a:srgbClr>
                  </a:outerShdw>
                </a:effectLst>
                <a:cs typeface="Calibri" panose="020F0502020204030204" pitchFamily="34" charset="0"/>
              </a:rPr>
              <a:t>Hamath</a:t>
            </a:r>
            <a:r>
              <a:rPr lang="en-US" sz="3000" dirty="0">
                <a:effectLst>
                  <a:outerShdw blurRad="38100" dist="38100" dir="2700000" algn="tl">
                    <a:srgbClr val="000000">
                      <a:alpha val="43137"/>
                    </a:srgbClr>
                  </a:outerShdw>
                </a:effectLst>
                <a:cs typeface="Calibri" panose="020F0502020204030204" pitchFamily="34" charset="0"/>
              </a:rPr>
              <a:t>…Arpad, and Damascus…were dismayed because of the bad news of Babylon’s advance. Damascus’ pain was like that of a woman in labor (cf. comments on 4:31). In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Nebuchadnezzar’s attack on Damascus</a:t>
            </a:r>
            <a:r>
              <a:rPr lang="en-US" sz="3000" dirty="0">
                <a:effectLst>
                  <a:outerShdw blurRad="38100" dist="38100" dir="2700000" algn="tl">
                    <a:srgbClr val="000000">
                      <a:alpha val="43137"/>
                    </a:srgbClr>
                  </a:outerShdw>
                </a:effectLst>
                <a:cs typeface="Calibri" panose="020F0502020204030204" pitchFamily="34" charset="0"/>
              </a:rPr>
              <a:t> the soldiers of Damascus were silenced (i.e., killed) and her fortifications burned (cf. Amos 1:4). God vowed to consume the fortresses of </a:t>
            </a:r>
            <a:r>
              <a:rPr lang="en-US" sz="3000" dirty="0" err="1">
                <a:effectLst>
                  <a:outerShdw blurRad="38100" dist="38100" dir="2700000" algn="tl">
                    <a:srgbClr val="000000">
                      <a:alpha val="43137"/>
                    </a:srgbClr>
                  </a:outerShdw>
                </a:effectLst>
                <a:cs typeface="Calibri" panose="020F0502020204030204" pitchFamily="34" charset="0"/>
              </a:rPr>
              <a:t>Ben-Hadad</a:t>
            </a:r>
            <a:r>
              <a:rPr lang="en-US" sz="3000" dirty="0">
                <a:effectLst>
                  <a:outerShdw blurRad="38100" dist="38100" dir="2700000" algn="tl">
                    <a:srgbClr val="000000">
                      <a:alpha val="43137"/>
                    </a:srgbClr>
                  </a:outerShdw>
                </a:effectLst>
                <a:cs typeface="Calibri" panose="020F0502020204030204" pitchFamily="34" charset="0"/>
              </a:rPr>
              <a:t>. ‘</a:t>
            </a:r>
            <a:r>
              <a:rPr lang="en-US" sz="3000" dirty="0" err="1">
                <a:effectLst>
                  <a:outerShdw blurRad="38100" dist="38100" dir="2700000" algn="tl">
                    <a:srgbClr val="000000">
                      <a:alpha val="43137"/>
                    </a:srgbClr>
                  </a:outerShdw>
                </a:effectLst>
                <a:cs typeface="Calibri" panose="020F0502020204030204" pitchFamily="34" charset="0"/>
              </a:rPr>
              <a:t>Ben-Hadad</a:t>
            </a:r>
            <a:r>
              <a:rPr lang="en-US" sz="3000" dirty="0">
                <a:effectLst>
                  <a:outerShdw blurRad="38100" dist="38100" dir="2700000" algn="tl">
                    <a:srgbClr val="000000">
                      <a:alpha val="43137"/>
                    </a:srgbClr>
                  </a:outerShdw>
                </a:effectLst>
                <a:cs typeface="Calibri" panose="020F0502020204030204" pitchFamily="34" charset="0"/>
              </a:rPr>
              <a:t>’ (lit., ‘son of [the god] </a:t>
            </a:r>
            <a:r>
              <a:rPr lang="en-US" sz="3000" dirty="0" err="1">
                <a:effectLst>
                  <a:outerShdw blurRad="38100" dist="38100" dir="2700000" algn="tl">
                    <a:srgbClr val="000000">
                      <a:alpha val="43137"/>
                    </a:srgbClr>
                  </a:outerShdw>
                </a:effectLst>
                <a:cs typeface="Calibri" panose="020F0502020204030204" pitchFamily="34" charset="0"/>
              </a:rPr>
              <a:t>Hadad</a:t>
            </a:r>
            <a:r>
              <a:rPr lang="en-US" sz="3000" dirty="0">
                <a:effectLst>
                  <a:outerShdw blurRad="38100" dist="38100" dir="2700000" algn="tl">
                    <a:srgbClr val="000000">
                      <a:alpha val="43137"/>
                    </a:srgbClr>
                  </a:outerShdw>
                </a:effectLst>
                <a:cs typeface="Calibri" panose="020F0502020204030204" pitchFamily="34" charset="0"/>
              </a:rPr>
              <a:t>’) was the name of the dynasty that ruled in Damascus in the ninth and eighth centuries b.c. (cf. 1 Kings 15:18, 20; 20:1–34; 2 Kings 6:24; 8:7; 13:3, 24...”</a:t>
            </a:r>
          </a:p>
        </p:txBody>
      </p:sp>
      <p:sp>
        <p:nvSpPr>
          <p:cNvPr id="26627" name="TextBox 2"/>
          <p:cNvSpPr txBox="1">
            <a:spLocks noChangeArrowheads="1"/>
          </p:cNvSpPr>
          <p:nvPr/>
        </p:nvSpPr>
        <p:spPr bwMode="auto">
          <a:xfrm>
            <a:off x="2133600" y="228600"/>
            <a:ext cx="8229599"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Jeremiah 49:23-27?</a:t>
            </a:r>
          </a:p>
          <a:p>
            <a:pPr algn="ctr" eaLnBrk="1" hangingPunct="1">
              <a:spcBef>
                <a:spcPct val="0"/>
              </a:spcBef>
              <a:buClrTx/>
              <a:buSzTx/>
              <a:buNone/>
            </a:pPr>
            <a:r>
              <a:rPr lang="en-US" altLang="en-US" sz="1800" dirty="0">
                <a:effectLst>
                  <a:outerShdw blurRad="38100" dist="38100" dir="2700000" algn="tl">
                    <a:srgbClr val="000000">
                      <a:alpha val="43137"/>
                    </a:srgbClr>
                  </a:outerShdw>
                </a:effectLst>
                <a:cs typeface="Calibri" panose="020F0502020204030204" pitchFamily="34" charset="0"/>
              </a:rPr>
              <a:t>Charles H. Dyer, “Jeremiah,” The Bible Knowledge Commentary, vol. 2, ed. John F. </a:t>
            </a:r>
            <a:r>
              <a:rPr lang="en-US" altLang="en-US" sz="1800" dirty="0" err="1">
                <a:effectLst>
                  <a:outerShdw blurRad="38100" dist="38100" dir="2700000" algn="tl">
                    <a:srgbClr val="000000">
                      <a:alpha val="43137"/>
                    </a:srgbClr>
                  </a:outerShdw>
                </a:effectLst>
                <a:cs typeface="Calibri" panose="020F0502020204030204" pitchFamily="34" charset="0"/>
              </a:rPr>
              <a:t>Walvoord</a:t>
            </a:r>
            <a:r>
              <a:rPr lang="en-US" altLang="en-US" sz="1800" dirty="0">
                <a:effectLst>
                  <a:outerShdw blurRad="38100" dist="38100" dir="2700000" algn="tl">
                    <a:srgbClr val="000000">
                      <a:alpha val="43137"/>
                    </a:srgbClr>
                  </a:outerShdw>
                </a:effectLst>
                <a:cs typeface="Calibri" panose="020F0502020204030204" pitchFamily="34" charset="0"/>
              </a:rPr>
              <a:t> and Roy B. Zuck (Wheaton, IL: Victor Books, 1985), 1198.</a:t>
            </a:r>
          </a:p>
        </p:txBody>
      </p:sp>
    </p:spTree>
    <p:extLst>
      <p:ext uri="{BB962C8B-B14F-4D97-AF65-F5344CB8AC3E}">
        <p14:creationId xmlns:p14="http://schemas.microsoft.com/office/powerpoint/2010/main" val="109605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DCCDE6-A321-472D-AB46-5DB0E62DC5A3}"/>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D12EC744-2FED-476A-A29E-CC43E4A9DC53}"/>
              </a:ext>
            </a:extLst>
          </p:cNvPr>
          <p:cNvSpPr txBox="1">
            <a:spLocks/>
          </p:cNvSpPr>
          <p:nvPr/>
        </p:nvSpPr>
        <p:spPr bwMode="auto">
          <a:xfrm>
            <a:off x="609600" y="0"/>
            <a:ext cx="109728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lgn="ctr" defTabSz="685800">
              <a:spcBef>
                <a:spcPts val="0"/>
              </a:spcBef>
              <a:spcAft>
                <a:spcPts val="1200"/>
              </a:spcAft>
              <a:buNone/>
              <a:defRPr/>
            </a:pPr>
            <a:r>
              <a:rPr lang="en-US" altLang="en-US" sz="4000" dirty="0">
                <a:solidFill>
                  <a:schemeClr val="tx2"/>
                </a:solidFill>
                <a:ea typeface="+mj-ea"/>
                <a:cs typeface="Calibri" panose="020F0502020204030204" pitchFamily="34" charset="0"/>
              </a:rPr>
              <a:t>Jeremiah 49:27</a:t>
            </a:r>
            <a:endParaRPr lang="en-US" sz="4000" dirty="0">
              <a:solidFill>
                <a:schemeClr val="tx2"/>
              </a:solidFill>
              <a:ea typeface="+mj-ea"/>
              <a:cs typeface="Calibri" panose="020F0502020204030204" pitchFamily="34" charset="0"/>
            </a:endParaRPr>
          </a:p>
          <a:p>
            <a:pPr marL="0" indent="0" algn="just">
              <a:spcBef>
                <a:spcPts val="0"/>
              </a:spcBef>
              <a:buNone/>
              <a:defRPr/>
            </a:pPr>
            <a:r>
              <a:rPr lang="en-US" sz="3600" kern="0" dirty="0">
                <a:effectLst>
                  <a:outerShdw blurRad="38100" dist="38100" dir="2700000" algn="tl">
                    <a:srgbClr val="000000">
                      <a:alpha val="43137"/>
                    </a:srgbClr>
                  </a:outerShdw>
                </a:effectLst>
                <a:cs typeface="Calibri" panose="020F0502020204030204" pitchFamily="34" charset="0"/>
              </a:rPr>
              <a:t>“I will set fire to the wall of Damascus, And it will devour the fortified towers of </a:t>
            </a:r>
            <a:r>
              <a:rPr lang="en-US" sz="3600" b="1" u="sng" kern="0" dirty="0">
                <a:solidFill>
                  <a:srgbClr val="FFFFCC"/>
                </a:solidFill>
                <a:effectLst>
                  <a:outerShdw blurRad="38100" dist="38100" dir="2700000" algn="tl">
                    <a:srgbClr val="000000">
                      <a:alpha val="43137"/>
                    </a:srgbClr>
                  </a:outerShdw>
                </a:effectLst>
                <a:cs typeface="Calibri" panose="020F0502020204030204" pitchFamily="34" charset="0"/>
              </a:rPr>
              <a:t>Ben-</a:t>
            </a:r>
            <a:r>
              <a:rPr lang="en-US" sz="3600" b="1" u="sng" kern="0" dirty="0" err="1">
                <a:solidFill>
                  <a:srgbClr val="FFFFCC"/>
                </a:solidFill>
                <a:effectLst>
                  <a:outerShdw blurRad="38100" dist="38100" dir="2700000" algn="tl">
                    <a:srgbClr val="000000">
                      <a:alpha val="43137"/>
                    </a:srgbClr>
                  </a:outerShdw>
                </a:effectLst>
                <a:cs typeface="Calibri" panose="020F0502020204030204" pitchFamily="34" charset="0"/>
              </a:rPr>
              <a:t>hadad</a:t>
            </a:r>
            <a:r>
              <a:rPr lang="en-US" sz="3600" kern="0" dirty="0">
                <a:effectLst>
                  <a:outerShdw blurRad="38100" dist="38100" dir="2700000" algn="tl">
                    <a:srgbClr val="000000">
                      <a:alpha val="43137"/>
                    </a:srgbClr>
                  </a:outerShdw>
                </a:effectLst>
                <a:cs typeface="Calibri" panose="020F0502020204030204" pitchFamily="34" charset="0"/>
              </a:rPr>
              <a:t>.”</a:t>
            </a:r>
          </a:p>
          <a:p>
            <a:pPr marL="0" indent="0" algn="just">
              <a:spcBef>
                <a:spcPts val="0"/>
              </a:spcBef>
              <a:buFont typeface="Wingdings" panose="05000000000000000000" pitchFamily="2" charset="2"/>
              <a:buNone/>
              <a:defRPr/>
            </a:pPr>
            <a:endParaRPr lang="en-US" sz="3600" kern="0" dirty="0">
              <a:effectLst>
                <a:outerShdw blurRad="38100" dist="38100" dir="2700000" algn="tl">
                  <a:srgbClr val="000000">
                    <a:alpha val="43137"/>
                  </a:srgbClr>
                </a:outerShdw>
              </a:effectLst>
              <a:cs typeface="Calibri" panose="020F0502020204030204" pitchFamily="34" charset="0"/>
            </a:endParaRPr>
          </a:p>
        </p:txBody>
      </p:sp>
      <p:pic>
        <p:nvPicPr>
          <p:cNvPr id="5" name="Picture 2" descr="http://www.iconograms.org/images/igimages/I0219000501S0037AA_jeremiah_prophet.jpg">
            <a:extLst>
              <a:ext uri="{FF2B5EF4-FFF2-40B4-BE49-F238E27FC236}">
                <a16:creationId xmlns:a16="http://schemas.microsoft.com/office/drawing/2014/main" id="{3527F064-EDD1-42E9-8D4F-122EE5C99A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5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48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 </a:t>
            </a:r>
            <a:r>
              <a:rPr lang="en-US" b="1" u="sng" dirty="0">
                <a:solidFill>
                  <a:srgbClr val="FFFFCC"/>
                </a:solidFill>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304800"/>
            <a:ext cx="8534400" cy="838200"/>
          </a:xfrm>
        </p:spPr>
        <p:txBody>
          <a:bodyPr/>
          <a:lstStyle/>
          <a:p>
            <a:pPr algn="ctr"/>
            <a:r>
              <a:rPr lang="en-US" sz="36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09601" y="1737161"/>
            <a:ext cx="109728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sz="3100" dirty="0">
                <a:effectLst>
                  <a:outerShdw blurRad="38100" dist="38100" dir="2700000" algn="tl">
                    <a:srgbClr val="000000">
                      <a:alpha val="43137"/>
                    </a:srgbClr>
                  </a:outerShdw>
                </a:effectLst>
                <a:cs typeface="Calibri" panose="020F0502020204030204" pitchFamily="34" charset="0"/>
              </a:rPr>
              <a:t>“</a:t>
            </a:r>
            <a:r>
              <a:rPr lang="en-US" sz="3100" dirty="0">
                <a:effectLst>
                  <a:outerShdw blurRad="38100" dist="38100" dir="2700000" algn="tl">
                    <a:srgbClr val="000000">
                      <a:alpha val="43137"/>
                    </a:srgbClr>
                  </a:outerShdw>
                </a:effectLst>
                <a:cs typeface="Calibri" panose="020F0502020204030204" pitchFamily="34" charset="0"/>
              </a:rPr>
              <a:t>Three of the major cities of Syria—</a:t>
            </a:r>
            <a:r>
              <a:rPr lang="en-US" sz="3100" dirty="0" err="1">
                <a:effectLst>
                  <a:outerShdw blurRad="38100" dist="38100" dir="2700000" algn="tl">
                    <a:srgbClr val="000000">
                      <a:alpha val="43137"/>
                    </a:srgbClr>
                  </a:outerShdw>
                </a:effectLst>
                <a:cs typeface="Calibri" panose="020F0502020204030204" pitchFamily="34" charset="0"/>
              </a:rPr>
              <a:t>Hamath</a:t>
            </a:r>
            <a:r>
              <a:rPr lang="en-US" sz="3100" dirty="0">
                <a:effectLst>
                  <a:outerShdw blurRad="38100" dist="38100" dir="2700000" algn="tl">
                    <a:srgbClr val="000000">
                      <a:alpha val="43137"/>
                    </a:srgbClr>
                  </a:outerShdw>
                </a:effectLst>
                <a:cs typeface="Calibri" panose="020F0502020204030204" pitchFamily="34" charset="0"/>
              </a:rPr>
              <a:t>…Arpad, and Damascus…were dismayed because of the bad news of Babylon’s advance. Damascus’ pain was like that of a woman in labor (cf. comments on 4:31). In Nebuchadnezzar’s attack on Damascus the soldiers of Damascus were silenced (i.e., killed) and her fortifications burned (cf. Amos 1:4). </a:t>
            </a:r>
            <a:r>
              <a:rPr lang="en-US" sz="3100" b="1" u="sng" dirty="0">
                <a:solidFill>
                  <a:srgbClr val="FFFFCC"/>
                </a:solidFill>
                <a:effectLst>
                  <a:outerShdw blurRad="38100" dist="38100" dir="2700000" algn="tl">
                    <a:srgbClr val="000000">
                      <a:alpha val="43137"/>
                    </a:srgbClr>
                  </a:outerShdw>
                </a:effectLst>
                <a:cs typeface="Calibri" panose="020F0502020204030204" pitchFamily="34" charset="0"/>
              </a:rPr>
              <a:t>God vowed to consume the fortresses of </a:t>
            </a:r>
            <a:r>
              <a:rPr lang="en-US" sz="3100" b="1" u="sng" dirty="0" err="1">
                <a:solidFill>
                  <a:srgbClr val="FFFFCC"/>
                </a:solidFill>
                <a:effectLst>
                  <a:outerShdw blurRad="38100" dist="38100" dir="2700000" algn="tl">
                    <a:srgbClr val="000000">
                      <a:alpha val="43137"/>
                    </a:srgbClr>
                  </a:outerShdw>
                </a:effectLst>
                <a:cs typeface="Calibri" panose="020F0502020204030204" pitchFamily="34" charset="0"/>
              </a:rPr>
              <a:t>Ben-Hadad</a:t>
            </a:r>
            <a:r>
              <a:rPr lang="en-US" sz="3100" b="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100" b="1" u="sng" dirty="0" err="1">
                <a:solidFill>
                  <a:srgbClr val="FFFFCC"/>
                </a:solidFill>
                <a:effectLst>
                  <a:outerShdw blurRad="38100" dist="38100" dir="2700000" algn="tl">
                    <a:srgbClr val="000000">
                      <a:alpha val="43137"/>
                    </a:srgbClr>
                  </a:outerShdw>
                </a:effectLst>
                <a:cs typeface="Calibri" panose="020F0502020204030204" pitchFamily="34" charset="0"/>
              </a:rPr>
              <a:t>Ben-Hadad</a:t>
            </a:r>
            <a:r>
              <a:rPr lang="en-US" sz="3100" b="1" u="sng" dirty="0">
                <a:solidFill>
                  <a:srgbClr val="FFFFCC"/>
                </a:solidFill>
                <a:effectLst>
                  <a:outerShdw blurRad="38100" dist="38100" dir="2700000" algn="tl">
                    <a:srgbClr val="000000">
                      <a:alpha val="43137"/>
                    </a:srgbClr>
                  </a:outerShdw>
                </a:effectLst>
                <a:cs typeface="Calibri" panose="020F0502020204030204" pitchFamily="34" charset="0"/>
              </a:rPr>
              <a:t>’ (lit., ‘son of [the god] </a:t>
            </a:r>
            <a:r>
              <a:rPr lang="en-US" sz="3100" b="1" u="sng" dirty="0" err="1">
                <a:solidFill>
                  <a:srgbClr val="FFFFCC"/>
                </a:solidFill>
                <a:effectLst>
                  <a:outerShdw blurRad="38100" dist="38100" dir="2700000" algn="tl">
                    <a:srgbClr val="000000">
                      <a:alpha val="43137"/>
                    </a:srgbClr>
                  </a:outerShdw>
                </a:effectLst>
                <a:cs typeface="Calibri" panose="020F0502020204030204" pitchFamily="34" charset="0"/>
              </a:rPr>
              <a:t>Hadad</a:t>
            </a:r>
            <a:r>
              <a:rPr lang="en-US" sz="3100" b="1" u="sng" dirty="0">
                <a:solidFill>
                  <a:srgbClr val="FFFFCC"/>
                </a:solidFill>
                <a:effectLst>
                  <a:outerShdw blurRad="38100" dist="38100" dir="2700000" algn="tl">
                    <a:srgbClr val="000000">
                      <a:alpha val="43137"/>
                    </a:srgbClr>
                  </a:outerShdw>
                </a:effectLst>
                <a:cs typeface="Calibri" panose="020F0502020204030204" pitchFamily="34" charset="0"/>
              </a:rPr>
              <a:t>’) was the name of the dynasty that ruled in Damascus in the ninth and eighth centuries b.c.</a:t>
            </a:r>
            <a:r>
              <a:rPr lang="en-US" sz="3100" dirty="0">
                <a:effectLst>
                  <a:outerShdw blurRad="38100" dist="38100" dir="2700000" algn="tl">
                    <a:srgbClr val="000000">
                      <a:alpha val="43137"/>
                    </a:srgbClr>
                  </a:outerShdw>
                </a:effectLst>
                <a:cs typeface="Calibri" panose="020F0502020204030204" pitchFamily="34" charset="0"/>
              </a:rPr>
              <a:t> (cf. 1 Kings 15:18, 20; 20:1–34; 2 Kings 6:24; 8:7; 13:3, 24...”</a:t>
            </a:r>
          </a:p>
        </p:txBody>
      </p:sp>
      <p:sp>
        <p:nvSpPr>
          <p:cNvPr id="26627" name="TextBox 2"/>
          <p:cNvSpPr txBox="1">
            <a:spLocks noChangeArrowheads="1"/>
          </p:cNvSpPr>
          <p:nvPr/>
        </p:nvSpPr>
        <p:spPr bwMode="auto">
          <a:xfrm>
            <a:off x="2133600" y="228600"/>
            <a:ext cx="8229599"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Jeremiah 49:23-27?</a:t>
            </a:r>
          </a:p>
          <a:p>
            <a:pPr algn="ctr" eaLnBrk="1" hangingPunct="1">
              <a:spcBef>
                <a:spcPct val="0"/>
              </a:spcBef>
              <a:buClrTx/>
              <a:buSzTx/>
              <a:buNone/>
            </a:pPr>
            <a:r>
              <a:rPr lang="en-US" altLang="en-US" sz="1800" dirty="0">
                <a:effectLst>
                  <a:outerShdw blurRad="38100" dist="38100" dir="2700000" algn="tl">
                    <a:srgbClr val="000000">
                      <a:alpha val="43137"/>
                    </a:srgbClr>
                  </a:outerShdw>
                </a:effectLst>
                <a:cs typeface="Calibri" panose="020F0502020204030204" pitchFamily="34" charset="0"/>
              </a:rPr>
              <a:t>Charles H. Dyer, “Jeremiah,” The Bible Knowledge Commentary, vol. 2, ed. John F. </a:t>
            </a:r>
            <a:r>
              <a:rPr lang="en-US" altLang="en-US" sz="1800" dirty="0" err="1">
                <a:effectLst>
                  <a:outerShdw blurRad="38100" dist="38100" dir="2700000" algn="tl">
                    <a:srgbClr val="000000">
                      <a:alpha val="43137"/>
                    </a:srgbClr>
                  </a:outerShdw>
                </a:effectLst>
                <a:cs typeface="Calibri" panose="020F0502020204030204" pitchFamily="34" charset="0"/>
              </a:rPr>
              <a:t>Walvoord</a:t>
            </a:r>
            <a:r>
              <a:rPr lang="en-US" altLang="en-US" sz="1800" dirty="0">
                <a:effectLst>
                  <a:outerShdw blurRad="38100" dist="38100" dir="2700000" algn="tl">
                    <a:srgbClr val="000000">
                      <a:alpha val="43137"/>
                    </a:srgbClr>
                  </a:outerShdw>
                </a:effectLst>
                <a:cs typeface="Calibri" panose="020F0502020204030204" pitchFamily="34" charset="0"/>
              </a:rPr>
              <a:t> and Roy B. Zuck (Wheaton, IL: Victor Books, 1985), 1198.</a:t>
            </a:r>
          </a:p>
        </p:txBody>
      </p:sp>
    </p:spTree>
    <p:extLst>
      <p:ext uri="{BB962C8B-B14F-4D97-AF65-F5344CB8AC3E}">
        <p14:creationId xmlns:p14="http://schemas.microsoft.com/office/powerpoint/2010/main" val="2352431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06583" y="1600200"/>
            <a:ext cx="1097581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Jeremiah 49:23–27 (BKC): God vowed to consume the fortresses of Ben-</a:t>
            </a:r>
            <a:r>
              <a:rPr lang="en-US" dirty="0" err="1">
                <a:effectLst>
                  <a:outerShdw blurRad="38100" dist="38100" dir="2700000" algn="tl">
                    <a:srgbClr val="000000">
                      <a:alpha val="43137"/>
                    </a:srgbClr>
                  </a:outerShdw>
                </a:effectLst>
                <a:cs typeface="Calibri" panose="020F0502020204030204" pitchFamily="34" charset="0"/>
              </a:rPr>
              <a:t>Hadad</a:t>
            </a:r>
            <a:r>
              <a:rPr lang="en-US" dirty="0">
                <a:effectLst>
                  <a:outerShdw blurRad="38100" dist="38100" dir="2700000" algn="tl">
                    <a:srgbClr val="000000">
                      <a:alpha val="43137"/>
                    </a:srgbClr>
                  </a:outerShdw>
                </a:effectLst>
                <a:cs typeface="Calibri" panose="020F0502020204030204" pitchFamily="34" charset="0"/>
              </a:rPr>
              <a:t>. ‘Ben-</a:t>
            </a:r>
            <a:r>
              <a:rPr lang="en-US" dirty="0" err="1">
                <a:effectLst>
                  <a:outerShdw blurRad="38100" dist="38100" dir="2700000" algn="tl">
                    <a:srgbClr val="000000">
                      <a:alpha val="43137"/>
                    </a:srgbClr>
                  </a:outerShdw>
                </a:effectLst>
                <a:cs typeface="Calibri" panose="020F0502020204030204" pitchFamily="34" charset="0"/>
              </a:rPr>
              <a:t>Hadad</a:t>
            </a:r>
            <a:r>
              <a:rPr lang="en-US" dirty="0">
                <a:effectLst>
                  <a:outerShdw blurRad="38100" dist="38100" dir="2700000" algn="tl">
                    <a:srgbClr val="000000">
                      <a:alpha val="43137"/>
                    </a:srgbClr>
                  </a:outerShdw>
                </a:effectLst>
                <a:cs typeface="Calibri" panose="020F0502020204030204" pitchFamily="34" charset="0"/>
              </a:rPr>
              <a:t>’ (lit., ‘son of [the god] </a:t>
            </a:r>
            <a:r>
              <a:rPr lang="en-US" dirty="0" err="1">
                <a:effectLst>
                  <a:outerShdw blurRad="38100" dist="38100" dir="2700000" algn="tl">
                    <a:srgbClr val="000000">
                      <a:alpha val="43137"/>
                    </a:srgbClr>
                  </a:outerShdw>
                </a:effectLst>
                <a:cs typeface="Calibri" panose="020F0502020204030204" pitchFamily="34" charset="0"/>
              </a:rPr>
              <a:t>Hadad</a:t>
            </a:r>
            <a:r>
              <a:rPr lang="en-US" dirty="0">
                <a:effectLst>
                  <a:outerShdw blurRad="38100" dist="38100" dir="2700000" algn="tl">
                    <a:srgbClr val="000000">
                      <a:alpha val="43137"/>
                    </a:srgbClr>
                  </a:outerShdw>
                </a:effectLst>
                <a:cs typeface="Calibri" panose="020F0502020204030204" pitchFamily="34" charset="0"/>
              </a:rPr>
              <a:t>’) was the name of the dynasty that ruled in Damascus in the ninth and eighth centuries </a:t>
            </a:r>
            <a:r>
              <a:rPr lang="en-US" dirty="0" err="1">
                <a:effectLst>
                  <a:outerShdw blurRad="38100" dist="38100" dir="2700000" algn="tl">
                    <a:srgbClr val="000000">
                      <a:alpha val="43137"/>
                    </a:srgbClr>
                  </a:outerShdw>
                </a:effectLst>
                <a:cs typeface="Calibri" panose="020F0502020204030204" pitchFamily="34" charset="0"/>
              </a:rPr>
              <a:t>b.c.</a:t>
            </a:r>
            <a:r>
              <a:rPr lang="en-US" dirty="0">
                <a:effectLst>
                  <a:outerShdw blurRad="38100" dist="38100" dir="2700000" algn="tl">
                    <a:srgbClr val="000000">
                      <a:alpha val="43137"/>
                    </a:srgbClr>
                  </a:outerShdw>
                </a:effectLst>
                <a:cs typeface="Calibri" panose="020F0502020204030204" pitchFamily="34" charset="0"/>
              </a:rPr>
              <a:t>” “Dyer notes the mention of ‘</a:t>
            </a:r>
            <a:r>
              <a:rPr lang="en-US" dirty="0" err="1">
                <a:effectLst>
                  <a:outerShdw blurRad="38100" dist="38100" dir="2700000" algn="tl">
                    <a:srgbClr val="000000">
                      <a:alpha val="43137"/>
                    </a:srgbClr>
                  </a:outerShdw>
                </a:effectLst>
                <a:cs typeface="Calibri" panose="020F0502020204030204" pitchFamily="34" charset="0"/>
              </a:rPr>
              <a:t>Benhadad</a:t>
            </a:r>
            <a:r>
              <a:rPr lang="en-US" dirty="0">
                <a:effectLst>
                  <a:outerShdw blurRad="38100" dist="38100" dir="2700000" algn="tl">
                    <a:srgbClr val="000000">
                      <a:alpha val="43137"/>
                    </a:srgbClr>
                  </a:outerShdw>
                </a:effectLst>
                <a:cs typeface="Calibri" panose="020F0502020204030204" pitchFamily="34" charset="0"/>
              </a:rPr>
              <a:t>,’ which ‘was the name of the dynasty that ruled in Damascus in the ninth and eighth centuries BC.’ The use of that name would be strange if this refers to an end-time event. The towers of Ben-</a:t>
            </a:r>
            <a:r>
              <a:rPr lang="en-US" dirty="0" err="1">
                <a:effectLst>
                  <a:outerShdw blurRad="38100" dist="38100" dir="2700000" algn="tl">
                    <a:srgbClr val="000000">
                      <a:alpha val="43137"/>
                    </a:srgbClr>
                  </a:outerShdw>
                </a:effectLst>
                <a:cs typeface="Calibri" panose="020F0502020204030204" pitchFamily="34" charset="0"/>
              </a:rPr>
              <a:t>hadad</a:t>
            </a:r>
            <a:r>
              <a:rPr lang="en-US" dirty="0">
                <a:effectLst>
                  <a:outerShdw blurRad="38100" dist="38100" dir="2700000" algn="tl">
                    <a:srgbClr val="000000">
                      <a:alpha val="43137"/>
                    </a:srgbClr>
                  </a:outerShdw>
                </a:effectLst>
                <a:cs typeface="Calibri" panose="020F0502020204030204" pitchFamily="34" charset="0"/>
              </a:rPr>
              <a:t> are long gone today.”</a:t>
            </a:r>
          </a:p>
        </p:txBody>
      </p:sp>
      <p:sp>
        <p:nvSpPr>
          <p:cNvPr id="26627" name="TextBox 2"/>
          <p:cNvSpPr txBox="1">
            <a:spLocks noChangeArrowheads="1"/>
          </p:cNvSpPr>
          <p:nvPr/>
        </p:nvSpPr>
        <p:spPr bwMode="auto">
          <a:xfrm>
            <a:off x="2133600" y="228600"/>
            <a:ext cx="8229599"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Jeremiah 49:23-27?</a:t>
            </a:r>
          </a:p>
          <a:p>
            <a:pPr algn="ctr" eaLnBrk="1" hangingPunct="1">
              <a:spcBef>
                <a:spcPct val="0"/>
              </a:spcBef>
              <a:buClrTx/>
              <a:buSzTx/>
              <a:buNone/>
            </a:pPr>
            <a:r>
              <a:rPr lang="en-US" sz="1800" dirty="0">
                <a:effectLst>
                  <a:outerShdw blurRad="38100" dist="38100" dir="2700000" algn="tl">
                    <a:srgbClr val="000000">
                      <a:alpha val="43137"/>
                    </a:srgbClr>
                  </a:outerShdw>
                </a:effectLst>
                <a:cs typeface="Calibri" panose="020F0502020204030204" pitchFamily="34" charset="0"/>
              </a:rPr>
              <a:t>Mark Hitchcock, </a:t>
            </a:r>
            <a:r>
              <a:rPr lang="en-US" sz="1800" i="1" dirty="0">
                <a:effectLst>
                  <a:outerShdw blurRad="38100" dist="38100" dir="2700000" algn="tl">
                    <a:srgbClr val="000000">
                      <a:alpha val="43137"/>
                    </a:srgbClr>
                  </a:outerShdw>
                </a:effectLst>
                <a:cs typeface="Calibri" panose="020F0502020204030204" pitchFamily="34" charset="0"/>
              </a:rPr>
              <a:t>Showdown with Iran</a:t>
            </a:r>
            <a:r>
              <a:rPr lang="en-US" sz="1800" dirty="0">
                <a:effectLst>
                  <a:outerShdw blurRad="38100" dist="38100" dir="2700000" algn="tl">
                    <a:srgbClr val="000000">
                      <a:alpha val="43137"/>
                    </a:srgbClr>
                  </a:outerShdw>
                </a:effectLst>
                <a:cs typeface="Calibri" panose="020F0502020204030204" pitchFamily="34" charset="0"/>
              </a:rPr>
              <a:t> (Nashville, TN, 2020), Appendix 2, n. 8. </a:t>
            </a:r>
            <a:r>
              <a:rPr lang="en-US" altLang="en-US" sz="1800" dirty="0">
                <a:effectLst>
                  <a:outerShdw blurRad="38100" dist="38100" dir="2700000" algn="tl">
                    <a:srgbClr val="000000">
                      <a:alpha val="43137"/>
                    </a:srgbClr>
                  </a:outerShdw>
                </a:effectLst>
                <a:cs typeface="Calibri" panose="020F0502020204030204" pitchFamily="34" charset="0"/>
              </a:rPr>
              <a:t> </a:t>
            </a:r>
          </a:p>
        </p:txBody>
      </p:sp>
      <p:pic>
        <p:nvPicPr>
          <p:cNvPr id="5" name="Picture 4">
            <a:extLst>
              <a:ext uri="{FF2B5EF4-FFF2-40B4-BE49-F238E27FC236}">
                <a16:creationId xmlns:a16="http://schemas.microsoft.com/office/drawing/2014/main" id="{290DF509-3E6B-4883-B07D-2A762DAE8EC7}"/>
              </a:ext>
            </a:extLst>
          </p:cNvPr>
          <p:cNvPicPr>
            <a:picLocks noChangeAspect="1"/>
          </p:cNvPicPr>
          <p:nvPr/>
        </p:nvPicPr>
        <p:blipFill>
          <a:blip r:embed="rId2"/>
          <a:stretch>
            <a:fillRect/>
          </a:stretch>
        </p:blipFill>
        <p:spPr>
          <a:xfrm>
            <a:off x="606582" y="76200"/>
            <a:ext cx="1286692" cy="1097280"/>
          </a:xfrm>
          <a:prstGeom prst="rect">
            <a:avLst/>
          </a:prstGeom>
        </p:spPr>
      </p:pic>
    </p:spTree>
    <p:extLst>
      <p:ext uri="{BB962C8B-B14F-4D97-AF65-F5344CB8AC3E}">
        <p14:creationId xmlns:p14="http://schemas.microsoft.com/office/powerpoint/2010/main" val="1334987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609600" y="1600203"/>
            <a:ext cx="10972800" cy="3733797"/>
          </a:xfrm>
        </p:spPr>
        <p:txBody>
          <a:bodyPr/>
          <a:lstStyle/>
          <a:p>
            <a:pPr marL="0" indent="0" algn="just" eaLnBrk="1" hangingPunct="1">
              <a:buNone/>
              <a:defRPr/>
            </a:pPr>
            <a:r>
              <a:rPr lang="en-US" dirty="0">
                <a:effectLst>
                  <a:outerShdw blurRad="38100" dist="38100" dir="2700000" algn="tl">
                    <a:srgbClr val="000000">
                      <a:alpha val="43137"/>
                    </a:srgbClr>
                  </a:outerShdw>
                </a:effectLst>
              </a:rPr>
              <a:t>“Damascus was one of the most ancient cities of the Middle East and one of the few to have a continuous history down to modern times. First mentioned in Genesis 14:15, it continued to have a relationship to Israel throughout the Old Testament period where there are more than forty references and in the New Testament where it is mentioned fifteen times. </a:t>
            </a:r>
            <a:r>
              <a:rPr lang="en-US" b="1" u="sng" dirty="0">
                <a:solidFill>
                  <a:srgbClr val="FFFFCC"/>
                </a:solidFill>
                <a:effectLst>
                  <a:outerShdw blurRad="38100" dist="38100" dir="2700000" algn="tl">
                    <a:srgbClr val="000000">
                      <a:alpha val="43137"/>
                    </a:srgbClr>
                  </a:outerShdw>
                </a:effectLst>
              </a:rPr>
              <a:t>The more extended prophecies as found in Isaiah 17:1–14 and Jeremiah 49:23–27 have all been fulfilled</a:t>
            </a:r>
            <a:r>
              <a:rPr lang="en-US" dirty="0">
                <a:effectLst>
                  <a:outerShdw blurRad="38100" dist="38100" dir="2700000" algn="tl">
                    <a:srgbClr val="000000">
                      <a:alpha val="43137"/>
                    </a:srgbClr>
                  </a:outerShdw>
                </a:effectLst>
              </a:rPr>
              <a:t> as well as the occasional references found in Isaiah 7:8; 8:4; Amos 1:3–5; 3:12; 5:27.”</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920"/>
            <a:ext cx="929859" cy="1097280"/>
          </a:xfrm>
          <a:prstGeom prst="rect">
            <a:avLst/>
          </a:prstGeom>
          <a:ln>
            <a:solidFill>
              <a:schemeClr val="tx1"/>
            </a:solidFill>
          </a:ln>
        </p:spPr>
      </p:pic>
      <p:sp>
        <p:nvSpPr>
          <p:cNvPr id="2" name="Rectangle 1">
            <a:extLst>
              <a:ext uri="{FF2B5EF4-FFF2-40B4-BE49-F238E27FC236}">
                <a16:creationId xmlns:a16="http://schemas.microsoft.com/office/drawing/2014/main" id="{7797E9C7-3384-4043-8FE1-DFEF58A0D4FC}"/>
              </a:ext>
            </a:extLst>
          </p:cNvPr>
          <p:cNvSpPr/>
          <p:nvPr/>
        </p:nvSpPr>
        <p:spPr>
          <a:xfrm>
            <a:off x="3048000" y="235803"/>
            <a:ext cx="6096000" cy="1092607"/>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F. Walvoord</a:t>
            </a:r>
          </a:p>
          <a:p>
            <a:pPr algn="ctr"/>
            <a:r>
              <a:rPr lang="en-US" i="1" dirty="0">
                <a:effectLst>
                  <a:outerShdw blurRad="38100" dist="38100" dir="2700000" algn="tl">
                    <a:srgbClr val="000000">
                      <a:alpha val="43137"/>
                    </a:srgbClr>
                  </a:outerShdw>
                </a:effectLst>
                <a:latin typeface="Calibri" panose="020F0502020204030204" pitchFamily="34" charset="0"/>
                <a:ea typeface="+mj-ea"/>
                <a:cs typeface="+mj-cs"/>
              </a:rPr>
              <a:t>The Nations in Prophecy, </a:t>
            </a:r>
            <a:r>
              <a:rPr lang="en-US" dirty="0">
                <a:effectLst>
                  <a:outerShdw blurRad="38100" dist="38100" dir="2700000" algn="tl">
                    <a:srgbClr val="000000">
                      <a:alpha val="43137"/>
                    </a:srgbClr>
                  </a:outerShdw>
                </a:effectLst>
                <a:latin typeface="Calibri" panose="020F0502020204030204" pitchFamily="34" charset="0"/>
                <a:ea typeface="+mj-ea"/>
                <a:cs typeface="+mj-cs"/>
              </a:rPr>
              <a:t>164</a:t>
            </a:r>
          </a:p>
        </p:txBody>
      </p:sp>
      <p:sp>
        <p:nvSpPr>
          <p:cNvPr id="4" name="TextBox 3">
            <a:extLst>
              <a:ext uri="{FF2B5EF4-FFF2-40B4-BE49-F238E27FC236}">
                <a16:creationId xmlns:a16="http://schemas.microsoft.com/office/drawing/2014/main" id="{72BA6662-8B80-1056-AB77-10DAE2C34F95}"/>
              </a:ext>
            </a:extLst>
          </p:cNvPr>
          <p:cNvSpPr txBox="1"/>
          <p:nvPr/>
        </p:nvSpPr>
        <p:spPr>
          <a:xfrm>
            <a:off x="2895600" y="6412468"/>
            <a:ext cx="6400800" cy="369332"/>
          </a:xfrm>
          <a:prstGeom prst="rect">
            <a:avLst/>
          </a:prstGeom>
          <a:noFill/>
        </p:spPr>
        <p:txBody>
          <a:bodyPr wrap="square" rtlCol="0">
            <a:spAutoFit/>
          </a:bodyPr>
          <a:lstStyle/>
          <a:p>
            <a:pPr algn="ctr">
              <a:spcBef>
                <a:spcPts val="0"/>
              </a:spcBef>
              <a:spcAft>
                <a:spcPts val="0"/>
              </a:spcAft>
            </a:pPr>
            <a:r>
              <a:rPr lang="en-US" sz="1800" dirty="0">
                <a:effectLst/>
                <a:latin typeface="Calibri" panose="020F0502020204030204" pitchFamily="34" charset="0"/>
                <a:ea typeface="Times New Roman" panose="02020603050405020304" pitchFamily="18" charset="0"/>
              </a:rPr>
              <a:t>https://walvoord.com/article/306</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98632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chess 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237239"/>
            <a:ext cx="10210800" cy="6383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320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BE71E-AD57-4738-97AA-DEB171072F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228600"/>
            <a:ext cx="6400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5202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EABCB34D-274F-22DF-DEAE-5C254FC172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14300"/>
            <a:ext cx="10058400"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678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9D7B2D3-4217-E6D0-31E8-BEB2C4766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515" y="137160"/>
            <a:ext cx="881497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055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22CA0D-EE9F-5A2D-4EE7-D4D80BF1D9F5}"/>
              </a:ext>
            </a:extLst>
          </p:cNvPr>
          <p:cNvPicPr>
            <a:picLocks noChangeAspect="1"/>
          </p:cNvPicPr>
          <p:nvPr/>
        </p:nvPicPr>
        <p:blipFill>
          <a:blip r:embed="rId2"/>
          <a:stretch>
            <a:fillRect/>
          </a:stretch>
        </p:blipFill>
        <p:spPr>
          <a:xfrm>
            <a:off x="3006291" y="137160"/>
            <a:ext cx="6179419" cy="6583680"/>
          </a:xfrm>
          <a:prstGeom prst="rect">
            <a:avLst/>
          </a:prstGeom>
        </p:spPr>
      </p:pic>
    </p:spTree>
    <p:extLst>
      <p:ext uri="{BB962C8B-B14F-4D97-AF65-F5344CB8AC3E}">
        <p14:creationId xmlns:p14="http://schemas.microsoft.com/office/powerpoint/2010/main" val="2122254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8B1117DC-D5BF-C93E-24BA-1608FB07811F}"/>
              </a:ext>
            </a:extLst>
          </p:cNvPr>
          <p:cNvSpPr>
            <a:spLocks noChangeArrowheads="1"/>
          </p:cNvSpPr>
          <p:nvPr/>
        </p:nvSpPr>
        <p:spPr bwMode="auto">
          <a:xfrm>
            <a:off x="8686800" y="2735317"/>
            <a:ext cx="1600200" cy="706821"/>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 name="Oval 7">
            <a:extLst>
              <a:ext uri="{FF2B5EF4-FFF2-40B4-BE49-F238E27FC236}">
                <a16:creationId xmlns:a16="http://schemas.microsoft.com/office/drawing/2014/main" id="{4272461F-AE80-2777-2627-0497CCE9C751}"/>
              </a:ext>
            </a:extLst>
          </p:cNvPr>
          <p:cNvSpPr>
            <a:spLocks noChangeArrowheads="1"/>
          </p:cNvSpPr>
          <p:nvPr/>
        </p:nvSpPr>
        <p:spPr bwMode="auto">
          <a:xfrm>
            <a:off x="6400800" y="137160"/>
            <a:ext cx="1600200" cy="706821"/>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Oval 7">
            <a:extLst>
              <a:ext uri="{FF2B5EF4-FFF2-40B4-BE49-F238E27FC236}">
                <a16:creationId xmlns:a16="http://schemas.microsoft.com/office/drawing/2014/main" id="{9AD6C4AE-BD51-017B-B539-35AEE976C344}"/>
              </a:ext>
            </a:extLst>
          </p:cNvPr>
          <p:cNvSpPr>
            <a:spLocks noChangeArrowheads="1"/>
          </p:cNvSpPr>
          <p:nvPr/>
        </p:nvSpPr>
        <p:spPr bwMode="auto">
          <a:xfrm>
            <a:off x="4495800" y="1295400"/>
            <a:ext cx="3200400" cy="8382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081536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51941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31746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1752601" y="1600200"/>
            <a:ext cx="8686799" cy="4043876"/>
          </a:xfrm>
        </p:spPr>
        <p:txBody>
          <a:bodyPr/>
          <a:lstStyle/>
          <a:p>
            <a:pPr marL="569913" indent="-56991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Now Prophecies (Elam, Damascus, Ps. 83)?</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rect">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rect">
            <a:avLst/>
          </a:prstGeom>
        </p:spPr>
      </p:pic>
      <p:pic>
        <p:nvPicPr>
          <p:cNvPr id="2" name="Picture 1">
            <a:extLst>
              <a:ext uri="{FF2B5EF4-FFF2-40B4-BE49-F238E27FC236}">
                <a16:creationId xmlns:a16="http://schemas.microsoft.com/office/drawing/2014/main" id="{73C9DD26-82CB-FED4-4B81-8732B4FDB982}"/>
              </a:ext>
            </a:extLst>
          </p:cNvPr>
          <p:cNvPicPr>
            <a:picLocks noChangeAspect="1"/>
          </p:cNvPicPr>
          <p:nvPr/>
        </p:nvPicPr>
        <p:blipFill rotWithShape="1">
          <a:blip r:embed="rId3"/>
          <a:srcRect l="18628" r="18628" b="51307"/>
          <a:stretch/>
        </p:blipFill>
        <p:spPr>
          <a:xfrm>
            <a:off x="4033998" y="2876550"/>
            <a:ext cx="4124005"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1953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F48617C9-25DE-44A3-BAE9-CA25DEBFC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635" y="137160"/>
            <a:ext cx="438473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303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836C3-3FE6-4D6D-93A4-7831B20A5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61" y="137160"/>
            <a:ext cx="10309078"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171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Nations listed in Ezek. 38</a:t>
            </a:r>
            <a:r>
              <a:rPr lang="en-US" dirty="0">
                <a:effectLst>
                  <a:outerShdw blurRad="38100" dist="38100" dir="2700000" algn="tl">
                    <a:srgbClr val="000000">
                      <a:alpha val="43137"/>
                    </a:srgbClr>
                  </a:outerShdw>
                </a:effectLst>
                <a:cs typeface="Calibri" panose="020F0502020204030204" pitchFamily="34" charset="0"/>
              </a:rPr>
              <a:t>‒39 are not exhaustive</a:t>
            </a:r>
            <a:endParaRPr lang="en-US" dirty="0">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2031001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Nations listed in Ezek. 38</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‒39 are not exhaustive</a:t>
            </a:r>
            <a:endParaRPr lang="en-US" b="1" u="sng" dirty="0">
              <a:solidFill>
                <a:srgbClr val="FFFFCC"/>
              </a:solidFill>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3253481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Nations listed in Ezek. 38</a:t>
            </a:r>
            <a:r>
              <a:rPr lang="en-US" dirty="0">
                <a:effectLst>
                  <a:outerShdw blurRad="38100" dist="38100" dir="2700000" algn="tl">
                    <a:srgbClr val="000000">
                      <a:alpha val="43137"/>
                    </a:srgbClr>
                  </a:outerShdw>
                </a:effectLst>
                <a:cs typeface="Calibri" panose="020F0502020204030204" pitchFamily="34" charset="0"/>
              </a:rPr>
              <a:t>‒39 are not exhaustive</a:t>
            </a:r>
            <a:endParaRPr lang="en-US" dirty="0">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212420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EEA85-BD7A-4D34-8C88-6F18DE8382E0}"/>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114800"/>
          </a:xfrm>
        </p:spPr>
        <p:txBody>
          <a:bodyPr/>
          <a:lstStyle/>
          <a:p>
            <a:pPr algn="ctr">
              <a:spcBef>
                <a:spcPts val="0"/>
              </a:spcBef>
              <a:spcAft>
                <a:spcPts val="1200"/>
              </a:spcAft>
              <a:buNone/>
              <a:defRPr/>
            </a:pPr>
            <a:r>
              <a:rPr lang="en-US" sz="4000" dirty="0">
                <a:solidFill>
                  <a:schemeClr val="tx2"/>
                </a:solidFill>
                <a:ea typeface="+mj-ea"/>
                <a:cs typeface="+mj-cs"/>
              </a:rPr>
              <a:t>Ezekiel</a:t>
            </a:r>
            <a:r>
              <a:rPr lang="en-US" altLang="en-US" sz="4000" dirty="0">
                <a:solidFill>
                  <a:schemeClr val="tx2"/>
                </a:solidFill>
                <a:ea typeface="+mj-ea"/>
                <a:cs typeface="+mj-cs"/>
              </a:rPr>
              <a:t> 38:8</a:t>
            </a:r>
            <a:endParaRPr lang="en-US" sz="4000" dirty="0">
              <a:solidFill>
                <a:schemeClr val="tx2"/>
              </a:solidFill>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cs typeface="Calibri" panose="020F0502020204030204" pitchFamily="34" charset="0"/>
              </a:rPr>
              <a:t>“</a:t>
            </a:r>
            <a:r>
              <a:rPr lang="en-US" sz="3600" kern="1200" dirty="0">
                <a:effectLst>
                  <a:outerShdw blurRad="38100" dist="38100" dir="2700000" algn="tl">
                    <a:srgbClr val="000000">
                      <a:alpha val="43137"/>
                    </a:srgbClr>
                  </a:outerShdw>
                </a:effectLst>
                <a:cs typeface="Calibri" panose="020F0502020204030204" pitchFamily="34" charset="0"/>
              </a:rPr>
              <a:t>After many days you will be summoned; in </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the latter years</a:t>
            </a:r>
            <a:r>
              <a:rPr lang="en-US" sz="3600" kern="1200" dirty="0">
                <a:effectLst>
                  <a:outerShdw blurRad="38100" dist="38100" dir="2700000" algn="tl">
                    <a:srgbClr val="000000">
                      <a:alpha val="43137"/>
                    </a:srgbClr>
                  </a:outerShdw>
                </a:effectLst>
                <a:cs typeface="Calibri" panose="020F0502020204030204" pitchFamily="34" charset="0"/>
              </a:rPr>
              <a:t> you will come into the land that is restored from the sword, whose inhabitants have been gathered from many nations to the mountains of Israel which had been a continual waste; but its people were brought out from the nations, and they are living securely, all of them.”</a:t>
            </a:r>
          </a:p>
        </p:txBody>
      </p:sp>
    </p:spTree>
    <p:extLst>
      <p:ext uri="{BB962C8B-B14F-4D97-AF65-F5344CB8AC3E}">
        <p14:creationId xmlns:p14="http://schemas.microsoft.com/office/powerpoint/2010/main" val="1501388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EEA85-BD7A-4D34-8C88-6F18DE8382E0}"/>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114800"/>
          </a:xfrm>
        </p:spPr>
        <p:txBody>
          <a:bodyPr/>
          <a:lstStyle/>
          <a:p>
            <a:pPr algn="ctr">
              <a:spcBef>
                <a:spcPts val="0"/>
              </a:spcBef>
              <a:spcAft>
                <a:spcPts val="1200"/>
              </a:spcAft>
              <a:buNone/>
              <a:defRPr/>
            </a:pPr>
            <a:r>
              <a:rPr lang="en-US" sz="4000" dirty="0">
                <a:solidFill>
                  <a:schemeClr val="tx2"/>
                </a:solidFill>
                <a:ea typeface="+mj-ea"/>
                <a:cs typeface="+mj-cs"/>
              </a:rPr>
              <a:t>Ezekiel</a:t>
            </a:r>
            <a:r>
              <a:rPr lang="en-US" altLang="en-US" sz="4000" dirty="0">
                <a:solidFill>
                  <a:schemeClr val="tx2"/>
                </a:solidFill>
                <a:ea typeface="+mj-ea"/>
                <a:cs typeface="+mj-cs"/>
              </a:rPr>
              <a:t> 38:16</a:t>
            </a:r>
            <a:endParaRPr lang="en-US" sz="4000" dirty="0">
              <a:solidFill>
                <a:schemeClr val="tx2"/>
              </a:solidFill>
              <a:ea typeface="+mj-ea"/>
              <a:cs typeface="+mj-cs"/>
            </a:endParaRPr>
          </a:p>
          <a:p>
            <a:pPr marL="0" indent="0" algn="just">
              <a:spcBef>
                <a:spcPts val="0"/>
              </a:spcBef>
              <a:buNone/>
              <a:defRPr/>
            </a:pPr>
            <a:r>
              <a:rPr lang="en-US" sz="3600" kern="1200" dirty="0">
                <a:effectLst>
                  <a:outerShdw blurRad="38100" dist="38100" dir="2700000" algn="tl">
                    <a:srgbClr val="000000">
                      <a:alpha val="43137"/>
                    </a:srgbClr>
                  </a:outerShdw>
                </a:effectLst>
                <a:cs typeface="Calibri" panose="020F0502020204030204" pitchFamily="34" charset="0"/>
              </a:rPr>
              <a:t>“and you will come up against My people Israel like a cloud to cover the land. It shall come about in </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the last days</a:t>
            </a:r>
            <a:r>
              <a:rPr lang="en-US" sz="3600" kern="1200" dirty="0">
                <a:effectLst>
                  <a:outerShdw blurRad="38100" dist="38100" dir="2700000" algn="tl">
                    <a:srgbClr val="000000">
                      <a:alpha val="43137"/>
                    </a:srgbClr>
                  </a:outerShdw>
                </a:effectLst>
                <a:cs typeface="Calibri" panose="020F0502020204030204" pitchFamily="34" charset="0"/>
              </a:rPr>
              <a:t> that I will bring you against My land, so that the nations may know Me when I am sanctified through you before their eyes, O Gog.”</a:t>
            </a:r>
          </a:p>
        </p:txBody>
      </p:sp>
    </p:spTree>
    <p:extLst>
      <p:ext uri="{BB962C8B-B14F-4D97-AF65-F5344CB8AC3E}">
        <p14:creationId xmlns:p14="http://schemas.microsoft.com/office/powerpoint/2010/main" val="1143395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Nations listed in Ezek. 38</a:t>
            </a:r>
            <a:r>
              <a:rPr lang="en-US" dirty="0">
                <a:effectLst>
                  <a:outerShdw blurRad="38100" dist="38100" dir="2700000" algn="tl">
                    <a:srgbClr val="000000">
                      <a:alpha val="43137"/>
                    </a:srgbClr>
                  </a:outerShdw>
                </a:effectLst>
                <a:cs typeface="Calibri" panose="020F0502020204030204" pitchFamily="34" charset="0"/>
              </a:rPr>
              <a:t>‒39 are not exhaustive</a:t>
            </a:r>
            <a:endParaRPr lang="en-US" dirty="0">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3926531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5864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5814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planned (38:1-13)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2EE03EEB-D343-411D-AE6E-20CC2C064F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326285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3DF325-19E8-D525-38D3-B1802F46AC4F}"/>
              </a:ext>
            </a:extLst>
          </p:cNvPr>
          <p:cNvPicPr>
            <a:picLocks noChangeAspect="1"/>
          </p:cNvPicPr>
          <p:nvPr/>
        </p:nvPicPr>
        <p:blipFill>
          <a:blip r:embed="rId2"/>
          <a:stretch>
            <a:fillRect/>
          </a:stretch>
        </p:blipFill>
        <p:spPr>
          <a:xfrm>
            <a:off x="2847975" y="180975"/>
            <a:ext cx="6496050" cy="6496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8413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52800" y="228600"/>
            <a:ext cx="5486400" cy="914400"/>
          </a:xfrm>
        </p:spPr>
        <p:txBody>
          <a:bodyPr/>
          <a:lstStyle/>
          <a:p>
            <a:pPr algn="ctr" eaLnBrk="1" hangingPunct="1"/>
            <a:r>
              <a:rPr lang="en-US" altLang="en-US" sz="4000"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371600"/>
            <a:ext cx="9525000" cy="44196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298679685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Nations listed in Ezek. 38</a:t>
            </a:r>
            <a:r>
              <a:rPr lang="en-US" dirty="0">
                <a:effectLst>
                  <a:outerShdw blurRad="38100" dist="38100" dir="2700000" algn="tl">
                    <a:srgbClr val="000000">
                      <a:alpha val="43137"/>
                    </a:srgbClr>
                  </a:outerShdw>
                </a:effectLst>
                <a:cs typeface="Calibri" panose="020F0502020204030204" pitchFamily="34" charset="0"/>
              </a:rPr>
              <a:t>‒39 are not exhaustive</a:t>
            </a:r>
            <a:endParaRPr lang="en-US" dirty="0">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2433207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Nations listed in Ezek. 38</a:t>
            </a:r>
            <a:r>
              <a:rPr lang="en-US" dirty="0">
                <a:effectLst>
                  <a:outerShdw blurRad="38100" dist="38100" dir="2700000" algn="tl">
                    <a:srgbClr val="000000">
                      <a:alpha val="43137"/>
                    </a:srgbClr>
                  </a:outerShdw>
                </a:effectLst>
                <a:cs typeface="Calibri" panose="020F0502020204030204" pitchFamily="34" charset="0"/>
              </a:rPr>
              <a:t>‒39 are not exhaustive</a:t>
            </a:r>
            <a:endParaRPr lang="en-US" dirty="0">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3592149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7BBA8660-F924-4802-A5BF-F9052117A606}"/>
              </a:ext>
            </a:extLst>
          </p:cNvPr>
          <p:cNvSpPr>
            <a:spLocks noChangeArrowheads="1"/>
          </p:cNvSpPr>
          <p:nvPr/>
        </p:nvSpPr>
        <p:spPr bwMode="auto">
          <a:xfrm>
            <a:off x="606056" y="1905506"/>
            <a:ext cx="1097988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Psalm 83 is kind of like Psalm 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just saying that (there is similar language — why did the nations rage against Israel in Psalm 83) look there are people who are always against Israel. Israel is always going to have these enemies, they are always going to be against them and God is going to deal with them someday.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don’t see a separate Psalm 2 war</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5299" name="TextBox 2">
            <a:extLst>
              <a:ext uri="{FF2B5EF4-FFF2-40B4-BE49-F238E27FC236}">
                <a16:creationId xmlns:a16="http://schemas.microsoft.com/office/drawing/2014/main" id="{8006509A-7878-4055-83AA-4BE8D1B84FFC}"/>
              </a:ext>
            </a:extLst>
          </p:cNvPr>
          <p:cNvSpPr txBox="1">
            <a:spLocks noChangeArrowheads="1"/>
          </p:cNvSpPr>
          <p:nvPr/>
        </p:nvSpPr>
        <p:spPr bwMode="auto">
          <a:xfrm>
            <a:off x="1617052" y="228600"/>
            <a:ext cx="895789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A. Maughan Quoting Mark Hitchcock</a:t>
            </a:r>
          </a:p>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“Selected Expert Perspectives on Ezekiel 38‒39 Related to Current World Events with Resulting Influence on Ministry Practices” (D. Min. diss., Dallas Theological Seminary, 2012), 257.</a:t>
            </a:r>
          </a:p>
        </p:txBody>
      </p:sp>
      <p:pic>
        <p:nvPicPr>
          <p:cNvPr id="2" name="Picture 1">
            <a:extLst>
              <a:ext uri="{FF2B5EF4-FFF2-40B4-BE49-F238E27FC236}">
                <a16:creationId xmlns:a16="http://schemas.microsoft.com/office/drawing/2014/main" id="{34449291-5781-4FD1-8554-F7BE1C72EA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98120"/>
            <a:ext cx="948103" cy="1097280"/>
          </a:xfrm>
          <a:prstGeom prst="rect">
            <a:avLst/>
          </a:prstGeom>
        </p:spPr>
      </p:pic>
    </p:spTree>
    <p:extLst>
      <p:ext uri="{BB962C8B-B14F-4D97-AF65-F5344CB8AC3E}">
        <p14:creationId xmlns:p14="http://schemas.microsoft.com/office/powerpoint/2010/main" val="620578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B1F6-C1EE-4FFC-A861-8D2174E4FD4B}"/>
              </a:ext>
            </a:extLst>
          </p:cNvPr>
          <p:cNvSpPr>
            <a:spLocks noGrp="1"/>
          </p:cNvSpPr>
          <p:nvPr>
            <p:ph type="title"/>
          </p:nvPr>
        </p:nvSpPr>
        <p:spPr>
          <a:xfrm>
            <a:off x="914400" y="2857500"/>
            <a:ext cx="10363200" cy="1143000"/>
          </a:xfrm>
        </p:spPr>
        <p:txBody>
          <a:bodyPr/>
          <a:lstStyle/>
          <a:p>
            <a:pPr algn="ctr"/>
            <a:r>
              <a:rPr lang="en-US" dirty="0"/>
              <a:t>CONCLUSION</a:t>
            </a:r>
          </a:p>
        </p:txBody>
      </p:sp>
    </p:spTree>
    <p:extLst>
      <p:ext uri="{BB962C8B-B14F-4D97-AF65-F5344CB8AC3E}">
        <p14:creationId xmlns:p14="http://schemas.microsoft.com/office/powerpoint/2010/main" val="1044338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31746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1752601" y="1600200"/>
            <a:ext cx="8686799" cy="4043876"/>
          </a:xfrm>
        </p:spPr>
        <p:txBody>
          <a:bodyPr/>
          <a:lstStyle/>
          <a:p>
            <a:pPr marL="569913" indent="-56991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Now Prophecies (Elam, Damascus, Ps. 83)?</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rect">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rect">
            <a:avLst/>
          </a:prstGeom>
        </p:spPr>
      </p:pic>
      <p:pic>
        <p:nvPicPr>
          <p:cNvPr id="2" name="Picture 1">
            <a:extLst>
              <a:ext uri="{FF2B5EF4-FFF2-40B4-BE49-F238E27FC236}">
                <a16:creationId xmlns:a16="http://schemas.microsoft.com/office/drawing/2014/main" id="{73C9DD26-82CB-FED4-4B81-8732B4FDB982}"/>
              </a:ext>
            </a:extLst>
          </p:cNvPr>
          <p:cNvPicPr>
            <a:picLocks noChangeAspect="1"/>
          </p:cNvPicPr>
          <p:nvPr/>
        </p:nvPicPr>
        <p:blipFill rotWithShape="1">
          <a:blip r:embed="rId3"/>
          <a:srcRect l="18628" r="18628" b="51307"/>
          <a:stretch/>
        </p:blipFill>
        <p:spPr>
          <a:xfrm>
            <a:off x="4033998" y="2876550"/>
            <a:ext cx="4124005"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9904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38545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“Eschatology seems to suffer at the hands both of its </a:t>
            </a:r>
            <a:r>
              <a:rPr lang="en-US" b="1" u="sng" dirty="0">
                <a:solidFill>
                  <a:srgbClr val="FFFFCC"/>
                </a:solidFill>
                <a:effectLst>
                  <a:outerShdw blurRad="38100" dist="38100" dir="2700000" algn="tl">
                    <a:srgbClr val="000000">
                      <a:alpha val="43137"/>
                    </a:srgbClr>
                  </a:outerShdw>
                </a:effectLst>
              </a:rPr>
              <a:t>friends and foes</a:t>
            </a:r>
            <a:r>
              <a:rPr lang="en-US" dirty="0">
                <a:effectLst>
                  <a:outerShdw blurRad="38100" dist="38100" dir="2700000" algn="tl">
                    <a:srgbClr val="000000">
                      <a:alpha val="43137"/>
                    </a:srgbClr>
                  </a:outerShdw>
                </a:effectLst>
              </a:rPr>
              <a:t>. Those who play it down usually avoid assigning specific meaning to prophetic texts. Those who play it up often assign too much.”</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i="1" dirty="0">
                <a:effectLst>
                  <a:outerShdw blurRad="38100" dist="38100" dir="2700000" algn="tl">
                    <a:srgbClr val="000000">
                      <a:alpha val="43137"/>
                    </a:srgbClr>
                  </a:outerShdw>
                </a:effectLst>
                <a:latin typeface="Calibri" panose="020F0502020204030204" pitchFamily="34" charset="0"/>
              </a:rPr>
              <a:t>Footsteps of the Messiah</a:t>
            </a:r>
            <a:r>
              <a:rPr lang="en-US" sz="1800" dirty="0">
                <a:effectLst>
                  <a:outerShdw blurRad="38100" dist="38100" dir="2700000" algn="tl">
                    <a:srgbClr val="000000">
                      <a:alpha val="43137"/>
                    </a:srgbClr>
                  </a:outerShdw>
                </a:effectLst>
                <a:latin typeface="Calibri" panose="020F0502020204030204" pitchFamily="34" charset="0"/>
              </a:rPr>
              <a:t>, Foreword, page XXV</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60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400464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1443041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238167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BE71E-AD57-4738-97AA-DEB171072F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228600"/>
            <a:ext cx="6400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9484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895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25612</TotalTime>
  <Words>2048</Words>
  <Application>Microsoft Office PowerPoint</Application>
  <PresentationFormat>Widescreen</PresentationFormat>
  <Paragraphs>165</Paragraphs>
  <Slides>46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Wingdings</vt:lpstr>
      <vt:lpstr>Azure</vt:lpstr>
      <vt:lpstr>Ezekiel 36‒39 The Middle East Meltdown 2022</vt:lpstr>
      <vt:lpstr>Ezekiel 33‒48</vt:lpstr>
      <vt:lpstr>MAIL BAG</vt:lpstr>
      <vt:lpstr>PowerPoint Presentation</vt:lpstr>
      <vt:lpstr>PowerPoint Presentation</vt:lpstr>
      <vt:lpstr>The Now Prophecies? Elam, Damascus, Ps. 83</vt:lpstr>
      <vt:lpstr>The Now Prophecies? Elam, Damascus, Ps. 83</vt:lpstr>
      <vt:lpstr>The Now Prophecies? Elam, Damascus, Ps. 83</vt:lpstr>
      <vt:lpstr>PowerPoint Presentation</vt:lpstr>
      <vt:lpstr>PowerPoint Presentation</vt:lpstr>
      <vt:lpstr>PowerPoint Presentation</vt:lpstr>
      <vt:lpstr>PowerPoint Presentation</vt:lpstr>
      <vt:lpstr>The Now Prophecies? Elam, Damascus, Ps. 83</vt:lpstr>
      <vt:lpstr>PowerPoint Presentation</vt:lpstr>
      <vt:lpstr>The Now Prophecies? Elam, Damascus, Ps. 83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Now Prophecies? Elam, Damascus, Ps. 83</vt:lpstr>
      <vt:lpstr>PowerPoint Presentation</vt:lpstr>
      <vt:lpstr>PowerPoint Presentation</vt:lpstr>
      <vt:lpstr>Psalm 83 War? Five Problems</vt:lpstr>
      <vt:lpstr>Psalm 83 War? Five Problems</vt:lpstr>
      <vt:lpstr>Psalm 83 War? Five Problems</vt:lpstr>
      <vt:lpstr>PowerPoint Presentation</vt:lpstr>
      <vt:lpstr>PowerPoint Presentation</vt:lpstr>
      <vt:lpstr>Psalm 83 War? Five Problems</vt:lpstr>
      <vt:lpstr>PowerPoint Presentation</vt:lpstr>
      <vt:lpstr>Ezekiel 38‒39</vt:lpstr>
      <vt:lpstr>What?</vt:lpstr>
      <vt:lpstr>Psalm 83 War? Five Problems</vt:lpstr>
      <vt:lpstr>Psalm 83 War? Five Problems</vt:lpstr>
      <vt:lpstr>PowerPoint Presentation</vt:lpstr>
      <vt:lpstr>CONCLUSION</vt:lpstr>
      <vt:lpstr>MAIL BAG</vt:lpstr>
      <vt:lpstr>The Now Prophecies? Elam, Damascus, Ps. 83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029 - Q&amp;A - Part 10</dc:title>
  <dc:subject>Ezek 36-39</dc:subject>
  <dc:creator>A. Woods</dc:creator>
  <dc:description>Modified by Jim McGowan</dc:description>
  <cp:lastModifiedBy>Jim McGowan</cp:lastModifiedBy>
  <cp:revision>2849</cp:revision>
  <cp:lastPrinted>2022-09-04T12:26:07Z</cp:lastPrinted>
  <dcterms:created xsi:type="dcterms:W3CDTF">2009-03-17T12:21:13Z</dcterms:created>
  <dcterms:modified xsi:type="dcterms:W3CDTF">2022-09-04T12:26:17Z</dcterms:modified>
</cp:coreProperties>
</file>