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7"/>
  </p:notesMasterIdLst>
  <p:handoutMasterIdLst>
    <p:handoutMasterId r:id="rId118"/>
  </p:handoutMasterIdLst>
  <p:sldIdLst>
    <p:sldId id="2094" r:id="rId2"/>
    <p:sldId id="2064" r:id="rId3"/>
    <p:sldId id="1984" r:id="rId4"/>
    <p:sldId id="7886" r:id="rId5"/>
    <p:sldId id="7802" r:id="rId6"/>
    <p:sldId id="1985" r:id="rId7"/>
    <p:sldId id="2039" r:id="rId8"/>
    <p:sldId id="7909" r:id="rId9"/>
    <p:sldId id="9158" r:id="rId10"/>
    <p:sldId id="8899" r:id="rId11"/>
    <p:sldId id="9035" r:id="rId12"/>
    <p:sldId id="9045" r:id="rId13"/>
    <p:sldId id="9046" r:id="rId14"/>
    <p:sldId id="9022" r:id="rId15"/>
    <p:sldId id="3538" r:id="rId16"/>
    <p:sldId id="9114" r:id="rId17"/>
    <p:sldId id="9023" r:id="rId18"/>
    <p:sldId id="6498" r:id="rId19"/>
    <p:sldId id="7329" r:id="rId20"/>
    <p:sldId id="7513" r:id="rId21"/>
    <p:sldId id="7552" r:id="rId22"/>
    <p:sldId id="7889" r:id="rId23"/>
    <p:sldId id="8959" r:id="rId24"/>
    <p:sldId id="8981" r:id="rId25"/>
    <p:sldId id="9159" r:id="rId26"/>
    <p:sldId id="9115" r:id="rId27"/>
    <p:sldId id="9116" r:id="rId28"/>
    <p:sldId id="9164" r:id="rId29"/>
    <p:sldId id="9163" r:id="rId30"/>
    <p:sldId id="9093" r:id="rId31"/>
    <p:sldId id="7999" r:id="rId32"/>
    <p:sldId id="8940" r:id="rId33"/>
    <p:sldId id="8220" r:id="rId34"/>
    <p:sldId id="8192" r:id="rId35"/>
    <p:sldId id="9165" r:id="rId36"/>
    <p:sldId id="9117" r:id="rId37"/>
    <p:sldId id="9118" r:id="rId38"/>
    <p:sldId id="9051" r:id="rId39"/>
    <p:sldId id="9124" r:id="rId40"/>
    <p:sldId id="3149" r:id="rId41"/>
    <p:sldId id="9166" r:id="rId42"/>
    <p:sldId id="9125" r:id="rId43"/>
    <p:sldId id="9147" r:id="rId44"/>
    <p:sldId id="9127" r:id="rId45"/>
    <p:sldId id="9119" r:id="rId46"/>
    <p:sldId id="9056" r:id="rId47"/>
    <p:sldId id="9148" r:id="rId48"/>
    <p:sldId id="9094" r:id="rId49"/>
    <p:sldId id="9095" r:id="rId50"/>
    <p:sldId id="5584" r:id="rId51"/>
    <p:sldId id="9149" r:id="rId52"/>
    <p:sldId id="9150" r:id="rId53"/>
    <p:sldId id="9096" r:id="rId54"/>
    <p:sldId id="9151" r:id="rId55"/>
    <p:sldId id="9152" r:id="rId56"/>
    <p:sldId id="9153" r:id="rId57"/>
    <p:sldId id="9154" r:id="rId58"/>
    <p:sldId id="9097" r:id="rId59"/>
    <p:sldId id="9098" r:id="rId60"/>
    <p:sldId id="9160" r:id="rId61"/>
    <p:sldId id="9155" r:id="rId62"/>
    <p:sldId id="9120" r:id="rId63"/>
    <p:sldId id="9042" r:id="rId64"/>
    <p:sldId id="9156" r:id="rId65"/>
    <p:sldId id="9080" r:id="rId66"/>
    <p:sldId id="9136" r:id="rId67"/>
    <p:sldId id="9137" r:id="rId68"/>
    <p:sldId id="9138" r:id="rId69"/>
    <p:sldId id="9100" r:id="rId70"/>
    <p:sldId id="9139" r:id="rId71"/>
    <p:sldId id="9157" r:id="rId72"/>
    <p:sldId id="9085" r:id="rId73"/>
    <p:sldId id="9140" r:id="rId74"/>
    <p:sldId id="9141" r:id="rId75"/>
    <p:sldId id="9101" r:id="rId76"/>
    <p:sldId id="9142" r:id="rId77"/>
    <p:sldId id="9143" r:id="rId78"/>
    <p:sldId id="9110" r:id="rId79"/>
    <p:sldId id="9144" r:id="rId80"/>
    <p:sldId id="9102" r:id="rId81"/>
    <p:sldId id="9145" r:id="rId82"/>
    <p:sldId id="9146" r:id="rId83"/>
    <p:sldId id="9121" r:id="rId84"/>
    <p:sldId id="9071" r:id="rId85"/>
    <p:sldId id="9072" r:id="rId86"/>
    <p:sldId id="9111" r:id="rId87"/>
    <p:sldId id="9112" r:id="rId88"/>
    <p:sldId id="9161" r:id="rId89"/>
    <p:sldId id="9073" r:id="rId90"/>
    <p:sldId id="9074" r:id="rId91"/>
    <p:sldId id="9075" r:id="rId92"/>
    <p:sldId id="9076" r:id="rId93"/>
    <p:sldId id="9077" r:id="rId94"/>
    <p:sldId id="9078" r:id="rId95"/>
    <p:sldId id="9103" r:id="rId96"/>
    <p:sldId id="9079" r:id="rId97"/>
    <p:sldId id="9122" r:id="rId98"/>
    <p:sldId id="9065" r:id="rId99"/>
    <p:sldId id="9066" r:id="rId100"/>
    <p:sldId id="9104" r:id="rId101"/>
    <p:sldId id="9067" r:id="rId102"/>
    <p:sldId id="7977" r:id="rId103"/>
    <p:sldId id="9162" r:id="rId104"/>
    <p:sldId id="9068" r:id="rId105"/>
    <p:sldId id="9105" r:id="rId106"/>
    <p:sldId id="9106" r:id="rId107"/>
    <p:sldId id="9069" r:id="rId108"/>
    <p:sldId id="9070" r:id="rId109"/>
    <p:sldId id="9107" r:id="rId110"/>
    <p:sldId id="9108" r:id="rId111"/>
    <p:sldId id="8695" r:id="rId112"/>
    <p:sldId id="9019" r:id="rId113"/>
    <p:sldId id="9123" r:id="rId114"/>
    <p:sldId id="9109" r:id="rId115"/>
    <p:sldId id="7975" r:id="rId116"/>
  </p:sldIdLst>
  <p:sldSz cx="12192000" cy="6858000"/>
  <p:notesSz cx="7315200" cy="9601200"/>
  <p:custDataLst>
    <p:tags r:id="rId119"/>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CC66FF"/>
    <a:srgbClr val="00FF00"/>
    <a:srgbClr val="99FFCC"/>
    <a:srgbClr val="FF99FF"/>
    <a:srgbClr val="FF00FF"/>
    <a:srgbClr val="00CCFF"/>
    <a:srgbClr val="000066"/>
    <a:srgbClr val="4D4D4D"/>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7" autoAdjust="0"/>
    <p:restoredTop sz="95428" autoAdjust="0"/>
  </p:normalViewPr>
  <p:slideViewPr>
    <p:cSldViewPr>
      <p:cViewPr varScale="1">
        <p:scale>
          <a:sx n="61" d="100"/>
          <a:sy n="61" d="100"/>
        </p:scale>
        <p:origin x="78" y="29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706"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ags" Target="tags/tag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091 - 24v1-67 </a:t>
            </a:r>
          </a:p>
          <a:p>
            <a:pPr>
              <a:defRPr/>
            </a:pPr>
            <a:r>
              <a:rPr lang="en-US" sz="1600" dirty="0"/>
              <a:t>09-04-2022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9/3/22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a:t>
            </a:fld>
            <a:endParaRPr lang="en-US" altLang="en-US" dirty="0"/>
          </a:p>
        </p:txBody>
      </p:sp>
    </p:spTree>
    <p:extLst>
      <p:ext uri="{BB962C8B-B14F-4D97-AF65-F5344CB8AC3E}">
        <p14:creationId xmlns:p14="http://schemas.microsoft.com/office/powerpoint/2010/main" val="361760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109</a:t>
            </a:fld>
            <a:endParaRPr lang="en-US" altLang="en-US" dirty="0"/>
          </a:p>
        </p:txBody>
      </p:sp>
    </p:spTree>
    <p:extLst>
      <p:ext uri="{BB962C8B-B14F-4D97-AF65-F5344CB8AC3E}">
        <p14:creationId xmlns:p14="http://schemas.microsoft.com/office/powerpoint/2010/main" val="587699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110</a:t>
            </a:fld>
            <a:endParaRPr lang="en-US" altLang="en-US" dirty="0"/>
          </a:p>
        </p:txBody>
      </p:sp>
    </p:spTree>
    <p:extLst>
      <p:ext uri="{BB962C8B-B14F-4D97-AF65-F5344CB8AC3E}">
        <p14:creationId xmlns:p14="http://schemas.microsoft.com/office/powerpoint/2010/main" val="207377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115</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17</a:t>
            </a:fld>
            <a:endParaRPr lang="en-US" altLang="en-US" dirty="0"/>
          </a:p>
        </p:txBody>
      </p:sp>
    </p:spTree>
    <p:extLst>
      <p:ext uri="{BB962C8B-B14F-4D97-AF65-F5344CB8AC3E}">
        <p14:creationId xmlns:p14="http://schemas.microsoft.com/office/powerpoint/2010/main" val="347869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32</a:t>
            </a:fld>
            <a:endParaRPr lang="en-US" altLang="en-US" dirty="0"/>
          </a:p>
        </p:txBody>
      </p:sp>
    </p:spTree>
    <p:extLst>
      <p:ext uri="{BB962C8B-B14F-4D97-AF65-F5344CB8AC3E}">
        <p14:creationId xmlns:p14="http://schemas.microsoft.com/office/powerpoint/2010/main" val="110525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49</a:t>
            </a:fld>
            <a:endParaRPr lang="en-US" altLang="en-US" dirty="0"/>
          </a:p>
        </p:txBody>
      </p:sp>
    </p:spTree>
    <p:extLst>
      <p:ext uri="{BB962C8B-B14F-4D97-AF65-F5344CB8AC3E}">
        <p14:creationId xmlns:p14="http://schemas.microsoft.com/office/powerpoint/2010/main" val="2511128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53</a:t>
            </a:fld>
            <a:endParaRPr lang="en-US" altLang="en-US" dirty="0"/>
          </a:p>
        </p:txBody>
      </p:sp>
    </p:spTree>
    <p:extLst>
      <p:ext uri="{BB962C8B-B14F-4D97-AF65-F5344CB8AC3E}">
        <p14:creationId xmlns:p14="http://schemas.microsoft.com/office/powerpoint/2010/main" val="1627638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80</a:t>
            </a:fld>
            <a:endParaRPr lang="en-US" altLang="en-US" dirty="0"/>
          </a:p>
        </p:txBody>
      </p:sp>
    </p:spTree>
    <p:extLst>
      <p:ext uri="{BB962C8B-B14F-4D97-AF65-F5344CB8AC3E}">
        <p14:creationId xmlns:p14="http://schemas.microsoft.com/office/powerpoint/2010/main" val="3528935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95</a:t>
            </a:fld>
            <a:endParaRPr lang="en-US" altLang="en-US" dirty="0"/>
          </a:p>
        </p:txBody>
      </p:sp>
    </p:spTree>
    <p:extLst>
      <p:ext uri="{BB962C8B-B14F-4D97-AF65-F5344CB8AC3E}">
        <p14:creationId xmlns:p14="http://schemas.microsoft.com/office/powerpoint/2010/main" val="3741072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105</a:t>
            </a:fld>
            <a:endParaRPr lang="en-US" altLang="en-US" dirty="0"/>
          </a:p>
        </p:txBody>
      </p:sp>
    </p:spTree>
    <p:extLst>
      <p:ext uri="{BB962C8B-B14F-4D97-AF65-F5344CB8AC3E}">
        <p14:creationId xmlns:p14="http://schemas.microsoft.com/office/powerpoint/2010/main" val="3165872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106</a:t>
            </a:fld>
            <a:endParaRPr lang="en-US" altLang="en-US" dirty="0"/>
          </a:p>
        </p:txBody>
      </p:sp>
    </p:spTree>
    <p:extLst>
      <p:ext uri="{BB962C8B-B14F-4D97-AF65-F5344CB8AC3E}">
        <p14:creationId xmlns:p14="http://schemas.microsoft.com/office/powerpoint/2010/main" val="91149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112610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 id="2147488921"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10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4196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688675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Tree>
    <p:extLst>
      <p:ext uri="{BB962C8B-B14F-4D97-AF65-F5344CB8AC3E}">
        <p14:creationId xmlns:p14="http://schemas.microsoft.com/office/powerpoint/2010/main" val="1450938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916402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125A11-A1DF-49A2-8CF4-9BF982D1ED56}"/>
              </a:ext>
            </a:extLst>
          </p:cNvPr>
          <p:cNvPicPr>
            <a:picLocks noChangeAspect="1"/>
          </p:cNvPicPr>
          <p:nvPr/>
        </p:nvPicPr>
        <p:blipFill>
          <a:blip r:embed="rId2"/>
          <a:stretch>
            <a:fillRect/>
          </a:stretch>
        </p:blipFill>
        <p:spPr>
          <a:xfrm>
            <a:off x="3653162" y="137160"/>
            <a:ext cx="4885676"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val 7">
            <a:extLst>
              <a:ext uri="{FF2B5EF4-FFF2-40B4-BE49-F238E27FC236}">
                <a16:creationId xmlns:a16="http://schemas.microsoft.com/office/drawing/2014/main" id="{2247BE60-1F06-4AF3-8A03-DFC9D58FFC23}"/>
              </a:ext>
            </a:extLst>
          </p:cNvPr>
          <p:cNvSpPr>
            <a:spLocks noChangeArrowheads="1"/>
          </p:cNvSpPr>
          <p:nvPr/>
        </p:nvSpPr>
        <p:spPr bwMode="auto">
          <a:xfrm>
            <a:off x="5410200" y="4114800"/>
            <a:ext cx="990600" cy="762000"/>
          </a:xfrm>
          <a:prstGeom prst="ellipse">
            <a:avLst/>
          </a:prstGeom>
          <a:solidFill>
            <a:schemeClr val="tx1"/>
          </a:solidFill>
          <a:ln w="3810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dirty="0">
                <a:solidFill>
                  <a:schemeClr val="bg2"/>
                </a:solidFill>
                <a:latin typeface="Calibri" panose="020F0502020204030204" pitchFamily="34" charset="0"/>
                <a:cs typeface="Calibri" panose="020F0502020204030204" pitchFamily="34" charset="0"/>
              </a:rPr>
              <a:t>Negev</a:t>
            </a:r>
          </a:p>
        </p:txBody>
      </p:sp>
    </p:spTree>
    <p:extLst>
      <p:ext uri="{BB962C8B-B14F-4D97-AF65-F5344CB8AC3E}">
        <p14:creationId xmlns:p14="http://schemas.microsoft.com/office/powerpoint/2010/main" val="2292352950"/>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‒24</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4275162687"/>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730298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75993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“Genesis 24:64–65 records Rebekah’s encounter, with verse 64 giving the occasion: </a:t>
            </a:r>
            <a:r>
              <a:rPr lang="en-US" sz="3000" i="1" dirty="0">
                <a:effectLst>
                  <a:outerShdw blurRad="38100" dist="38100" dir="2700000" algn="tl">
                    <a:srgbClr val="000000">
                      <a:alpha val="43137"/>
                    </a:srgbClr>
                  </a:outerShdw>
                </a:effectLst>
              </a:rPr>
              <a:t>And Rebekah lifted up her eyes, and when she saw Isaac, she alighted from the camel</a:t>
            </a:r>
            <a:r>
              <a:rPr lang="en-US" sz="3000" dirty="0">
                <a:effectLst>
                  <a:outerShdw blurRad="38100" dist="38100" dir="2700000" algn="tl">
                    <a:srgbClr val="000000">
                      <a:alpha val="43137"/>
                    </a:srgbClr>
                  </a:outerShdw>
                </a:effectLst>
              </a:rPr>
              <a:t>. The Hebrew word for </a:t>
            </a:r>
            <a:r>
              <a:rPr lang="en-US" sz="3000" i="1" dirty="0">
                <a:effectLst>
                  <a:outerShdw blurRad="38100" dist="38100" dir="2700000" algn="tl">
                    <a:srgbClr val="000000">
                      <a:alpha val="43137"/>
                    </a:srgbClr>
                  </a:outerShdw>
                </a:effectLst>
              </a:rPr>
              <a:t>alighted</a:t>
            </a:r>
            <a:r>
              <a:rPr lang="en-US" sz="3000" dirty="0">
                <a:effectLst>
                  <a:outerShdw blurRad="38100" dist="38100" dir="2700000" algn="tl">
                    <a:srgbClr val="000000">
                      <a:alpha val="43137"/>
                    </a:srgbClr>
                  </a:outerShdw>
                </a:effectLst>
              </a:rPr>
              <a:t> is </a:t>
            </a:r>
            <a:r>
              <a:rPr lang="en-US" sz="3000" i="1" dirty="0" err="1">
                <a:effectLst>
                  <a:outerShdw blurRad="38100" dist="38100" dir="2700000" algn="tl">
                    <a:srgbClr val="000000">
                      <a:alpha val="43137"/>
                    </a:srgbClr>
                  </a:outerShdw>
                </a:effectLst>
              </a:rPr>
              <a:t>naphal</a:t>
            </a:r>
            <a:r>
              <a:rPr lang="en-US" sz="3000" dirty="0">
                <a:effectLst>
                  <a:outerShdw blurRad="38100" dist="38100" dir="2700000" algn="tl">
                    <a:srgbClr val="000000">
                      <a:alpha val="43137"/>
                    </a:srgbClr>
                  </a:outerShdw>
                </a:effectLst>
              </a:rPr>
              <a:t>, which normally means “to fall.” The picture being conveyed is that when she saw Isaac, she “fell off” her camel. This did not happen because she knew who he was, because the event happened before she knew who he was. Therefore, when she saw Isaac, something about Isaac’s demeanor or looks or whatever caused her to fall off her camel. If ever there was any implication of love at first sight, this may very well be it. Again, this was before she knew who he was; because only in verse 65 is Isaac identified to her.</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753880906"/>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“That was in keeping with the custom of those days in that the bride’s face was veiled on the wedding night…Nevertheless, realizing that Isaac is the one she is going to marry, in keeping with the tradition of a bride veiling her face on the wedding night, she veiled herself.</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283473932"/>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136191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213997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“This helps to clarify exactly what a biblical marriage is and is not. A biblical marriage is not merely living together; nor is a biblical marriage merely sexual union. It was possible to have sexual union without marriage even within the biblical context. However, there were three elements in a biblical marriage. First, there had to be a commitment to one another; she was committed to Isaac, and Isaac was committed to her. There may not have been any love at this point because, as in the case here, they had only just met. This shows it is possible to make a commitment without the feeling of love per se, but the commitment to love the one you marry.</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388-89</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93316785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342858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“The second necessary element is the marriage ceremony, a ceremony recognized by society to be a marriage ceremony. With different societies there are different customs, but every society has a ceremony for marriage, such as marrying under a canopy or the custom of exchanging rings and exchanging vows. The third element for a biblical marriage is the first sexual union by which the couple becomes one.</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388-89</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19137932"/>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‒24</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230439021"/>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Isaac’s marriage (24)</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113758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607983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‒25</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3041340645"/>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Abraham’s death (25)</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3242027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 </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Font typeface="+mj-lt"/>
              <a:buAutoNum type="romanUcPeriod"/>
            </a:pPr>
            <a:r>
              <a:rPr lang="en-US" sz="3600" dirty="0">
                <a:effectLst>
                  <a:outerShdw blurRad="38100" dist="38100" dir="2700000" algn="tl">
                    <a:srgbClr val="000000">
                      <a:alpha val="43137"/>
                    </a:srgbClr>
                  </a:outerShdw>
                </a:effectLst>
              </a:rPr>
              <a:t>Genesis 24:1-9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instructs servant</a:t>
            </a:r>
          </a:p>
        </p:txBody>
      </p:sp>
      <p:sp>
        <p:nvSpPr>
          <p:cNvPr id="161795" name="Rectangle 3"/>
          <p:cNvSpPr>
            <a:spLocks noGrp="1" noChangeArrowheads="1"/>
          </p:cNvSpPr>
          <p:nvPr>
            <p:ph type="body" idx="1"/>
          </p:nvPr>
        </p:nvSpPr>
        <p:spPr>
          <a:xfrm>
            <a:off x="1066800" y="1600200"/>
            <a:ext cx="6858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Oath (2-4)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question (5)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answer (6-8)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Oath taken (9)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768798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Font typeface="+mj-lt"/>
              <a:buAutoNum type="romanUcPeriod"/>
            </a:pPr>
            <a:r>
              <a:rPr lang="en-US" sz="3600" dirty="0">
                <a:effectLst>
                  <a:outerShdw blurRad="38100" dist="38100" dir="2700000" algn="tl">
                    <a:srgbClr val="000000">
                      <a:alpha val="43137"/>
                    </a:srgbClr>
                  </a:outerShdw>
                </a:effectLst>
              </a:rPr>
              <a:t>Genesis 24:1-9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instructs servant</a:t>
            </a:r>
          </a:p>
        </p:txBody>
      </p:sp>
      <p:sp>
        <p:nvSpPr>
          <p:cNvPr id="161795" name="Rectangle 3"/>
          <p:cNvSpPr>
            <a:spLocks noGrp="1" noChangeArrowheads="1"/>
          </p:cNvSpPr>
          <p:nvPr>
            <p:ph type="body" idx="1"/>
          </p:nvPr>
        </p:nvSpPr>
        <p:spPr>
          <a:xfrm>
            <a:off x="1066800" y="1600200"/>
            <a:ext cx="6858000" cy="36957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Occasion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Oath (2-4)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question (5)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answer (6-8)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Oath taken (9)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795682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4478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957823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0" y="0"/>
            <a:ext cx="12191999" cy="6858000"/>
          </a:xfrm>
          <a:prstGeom prst="rect">
            <a:avLst/>
          </a:prstGeom>
        </p:spPr>
      </p:pic>
      <p:sp>
        <p:nvSpPr>
          <p:cNvPr id="134147" name="Rectangle 1"/>
          <p:cNvSpPr>
            <a:spLocks noChangeArrowheads="1"/>
          </p:cNvSpPr>
          <p:nvPr/>
        </p:nvSpPr>
        <p:spPr bwMode="auto">
          <a:xfrm>
            <a:off x="600075" y="0"/>
            <a:ext cx="10982325" cy="2600712"/>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Ephesians 1:3</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God and Father of our Lord Jesus Christ, who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spiritual blessing in the heavenly places in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985468C-6D5A-447D-8588-AC1E37943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3344" y="2971800"/>
            <a:ext cx="2745312" cy="1828800"/>
          </a:xfrm>
          <a:prstGeom prst="rect">
            <a:avLst/>
          </a:prstGeom>
        </p:spPr>
      </p:pic>
    </p:spTree>
    <p:extLst>
      <p:ext uri="{BB962C8B-B14F-4D97-AF65-F5344CB8AC3E}">
        <p14:creationId xmlns:p14="http://schemas.microsoft.com/office/powerpoint/2010/main" val="932173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Font typeface="+mj-lt"/>
              <a:buAutoNum type="romanUcPeriod"/>
            </a:pPr>
            <a:r>
              <a:rPr lang="en-US" sz="3600" dirty="0">
                <a:effectLst>
                  <a:outerShdw blurRad="38100" dist="38100" dir="2700000" algn="tl">
                    <a:srgbClr val="000000">
                      <a:alpha val="43137"/>
                    </a:srgbClr>
                  </a:outerShdw>
                </a:effectLst>
              </a:rPr>
              <a:t>Genesis 24:1-9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instructs servant</a:t>
            </a:r>
          </a:p>
        </p:txBody>
      </p:sp>
      <p:sp>
        <p:nvSpPr>
          <p:cNvPr id="161795" name="Rectangle 3"/>
          <p:cNvSpPr>
            <a:spLocks noGrp="1" noChangeArrowheads="1"/>
          </p:cNvSpPr>
          <p:nvPr>
            <p:ph type="body" idx="1"/>
          </p:nvPr>
        </p:nvSpPr>
        <p:spPr>
          <a:xfrm>
            <a:off x="1066800" y="1600200"/>
            <a:ext cx="6858000" cy="36957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(1)</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Oath (2-4)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question (5)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answer (6-8)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Oath taken (9)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825091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“Verse 2b describes the sign of the oath: </a:t>
            </a:r>
            <a:r>
              <a:rPr lang="en-US" sz="3000" i="1" dirty="0">
                <a:effectLst>
                  <a:outerShdw blurRad="38100" dist="38100" dir="2700000" algn="tl">
                    <a:srgbClr val="000000">
                      <a:alpha val="43137"/>
                    </a:srgbClr>
                  </a:outerShdw>
                </a:effectLst>
              </a:rPr>
              <a:t>Put, I pray you, your hand under my thig</a:t>
            </a:r>
            <a:r>
              <a:rPr lang="en-US" sz="3000" dirty="0">
                <a:effectLst>
                  <a:outerShdw blurRad="38100" dist="38100" dir="2700000" algn="tl">
                    <a:srgbClr val="000000">
                      <a:alpha val="43137"/>
                    </a:srgbClr>
                  </a:outerShdw>
                </a:effectLst>
              </a:rPr>
              <a:t>h. This was a euphemism for genitals and actually meant the holding of the genitals. It is the same word that is translated </a:t>
            </a:r>
            <a:r>
              <a:rPr lang="en-US" sz="3000">
                <a:effectLst>
                  <a:outerShdw blurRad="38100" dist="38100" dir="2700000" algn="tl">
                    <a:srgbClr val="000000">
                      <a:alpha val="43137"/>
                    </a:srgbClr>
                  </a:outerShdw>
                </a:effectLst>
              </a:rPr>
              <a:t>as ‘loins</a:t>
            </a:r>
            <a:r>
              <a:rPr lang="en-US" sz="3000" dirty="0">
                <a:effectLst>
                  <a:outerShdw blurRad="38100" dist="38100" dir="2700000" algn="tl">
                    <a:srgbClr val="000000">
                      <a:alpha val="43137"/>
                    </a:srgbClr>
                  </a:outerShdw>
                </a:effectLst>
              </a:rPr>
              <a:t>’</a:t>
            </a:r>
            <a:r>
              <a:rPr lang="en-US" sz="300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in 46:26. One reason for this procedure was due to the fact that the genitals are the source of life and the seat of vital power, and so this would solemnize the oath at the point of the very source of life. It was a solemn sign that if the oath was not carried out, the children will avenge the oath-taker’s unfaithfulness. This may be related to the covenant of circumcision, which was on the same part of the body. This procedure will be mentioned one more time, in 49:29.</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372</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20611150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1"/>
            <a:ext cx="10972800"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0"/>
              </a:spcAft>
            </a:pP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‘Let there be light’; and there was light.”</a:t>
            </a:r>
          </a:p>
        </p:txBody>
      </p:sp>
    </p:spTree>
    <p:extLst>
      <p:ext uri="{BB962C8B-B14F-4D97-AF65-F5344CB8AC3E}">
        <p14:creationId xmlns:p14="http://schemas.microsoft.com/office/powerpoint/2010/main" val="3290413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519881" y="1600200"/>
            <a:ext cx="4423719" cy="4648200"/>
          </a:xfrm>
        </p:spPr>
        <p:txBody>
          <a:bodyPr/>
          <a:lstStyle/>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Introduction (1)</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Japheth's line (2-5)</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Ham’s Line (6-20)</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Shem’s line (21-31)</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Conclusion (32)</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53200"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10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Outline</a:t>
            </a:r>
          </a:p>
        </p:txBody>
      </p:sp>
      <p:pic>
        <p:nvPicPr>
          <p:cNvPr id="6" name="Picture 5">
            <a:extLst>
              <a:ext uri="{FF2B5EF4-FFF2-40B4-BE49-F238E27FC236}">
                <a16:creationId xmlns:a16="http://schemas.microsoft.com/office/drawing/2014/main" id="{0BA1A8A7-C735-43ED-BE44-03722CE6BB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3781200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E7F1DD-30FD-46F0-8C66-85C8434E18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524000" y="1600200"/>
            <a:ext cx="3200400" cy="3200400"/>
          </a:xfrm>
        </p:spPr>
        <p:txBody>
          <a:bodyPr/>
          <a:lstStyle/>
          <a:p>
            <a:pPr lvl="1" indent="-7429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Cush</a:t>
            </a:r>
          </a:p>
          <a:p>
            <a:pPr lvl="1" indent="-742950" eaLnBrk="1" hangingPunct="1">
              <a:spcBef>
                <a:spcPts val="0"/>
              </a:spcBef>
              <a:spcAft>
                <a:spcPts val="3600"/>
              </a:spcAft>
              <a:buClr>
                <a:schemeClr val="tx2"/>
              </a:buClr>
              <a:buSzPct val="100000"/>
              <a:buFont typeface="+mj-lt"/>
              <a:buAutoNum type="arabicPeriod"/>
              <a:defRPr/>
            </a:pPr>
            <a:r>
              <a:rPr lang="en-US" dirty="0" err="1">
                <a:effectLst>
                  <a:outerShdw blurRad="38100" dist="38100" dir="2700000" algn="tl">
                    <a:srgbClr val="000000">
                      <a:alpha val="43137"/>
                    </a:srgbClr>
                  </a:outerShdw>
                </a:effectLst>
              </a:rPr>
              <a:t>Mizraim</a:t>
            </a:r>
            <a:endParaRPr lang="en-US" dirty="0">
              <a:effectLst>
                <a:outerShdw blurRad="38100" dist="38100" dir="2700000" algn="tl">
                  <a:srgbClr val="000000">
                    <a:alpha val="43137"/>
                  </a:srgbClr>
                </a:outerShdw>
              </a:effectLst>
            </a:endParaRPr>
          </a:p>
          <a:p>
            <a:pPr lvl="1" indent="-7429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Put</a:t>
            </a:r>
          </a:p>
          <a:p>
            <a:pPr lvl="1" indent="-742950" eaLnBrk="1" hangingPunct="1">
              <a:spcBef>
                <a:spcPts val="0"/>
              </a:spcBef>
              <a:spcAft>
                <a:spcPts val="36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Canaan</a:t>
            </a: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Ham’s Sons (vs. 6)</a:t>
            </a:r>
          </a:p>
        </p:txBody>
      </p:sp>
      <p:pic>
        <p:nvPicPr>
          <p:cNvPr id="6" name="Picture 5">
            <a:extLst>
              <a:ext uri="{FF2B5EF4-FFF2-40B4-BE49-F238E27FC236}">
                <a16:creationId xmlns:a16="http://schemas.microsoft.com/office/drawing/2014/main" id="{0BA1A8A7-C735-43ED-BE44-03722CE6BB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pic>
        <p:nvPicPr>
          <p:cNvPr id="9" name="Picture 4" descr="5 Bible Lessons to Learn From the Book of Genesis | Jack Wellman">
            <a:extLst>
              <a:ext uri="{FF2B5EF4-FFF2-40B4-BE49-F238E27FC236}">
                <a16:creationId xmlns:a16="http://schemas.microsoft.com/office/drawing/2014/main" id="{75B57554-ADD2-4E02-BD73-9E7147C663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156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2628900" y="178595"/>
            <a:ext cx="6934200" cy="650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D34B6927-886D-4BCB-82AC-18D26A977967}"/>
              </a:ext>
            </a:extLst>
          </p:cNvPr>
          <p:cNvSpPr>
            <a:spLocks noChangeArrowheads="1"/>
          </p:cNvSpPr>
          <p:nvPr/>
        </p:nvSpPr>
        <p:spPr bwMode="auto">
          <a:xfrm>
            <a:off x="5334000" y="1295400"/>
            <a:ext cx="609600" cy="10668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1298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5516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22:20-24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Rebekah’s Lineage</a:t>
            </a:r>
          </a:p>
        </p:txBody>
      </p:sp>
      <p:sp>
        <p:nvSpPr>
          <p:cNvPr id="161795" name="Rectangle 3"/>
          <p:cNvSpPr>
            <a:spLocks noGrp="1" noChangeArrowheads="1"/>
          </p:cNvSpPr>
          <p:nvPr>
            <p:ph type="body" idx="1"/>
          </p:nvPr>
        </p:nvSpPr>
        <p:spPr>
          <a:xfrm>
            <a:off x="990600" y="1600200"/>
            <a:ext cx="6934200" cy="36576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(20a)</a:t>
            </a:r>
          </a:p>
          <a:p>
            <a:pPr marL="457200" lvl="2" indent="-457200" eaLnBrk="1" hangingPunct="1">
              <a:spcBef>
                <a:spcPts val="0"/>
              </a:spcBef>
              <a:spcAft>
                <a:spcPts val="3600"/>
              </a:spcAft>
              <a:buClr>
                <a:srgbClr val="CC66FF"/>
              </a:buClr>
              <a:buSzPct val="100000"/>
              <a:buFont typeface="+mj-lt"/>
              <a:buAutoNum type="alphaUcPeriod"/>
              <a:defRPr/>
            </a:pPr>
            <a:r>
              <a:rPr lang="en-US" b="1" dirty="0" err="1">
                <a:solidFill>
                  <a:srgbClr val="FFFFCC"/>
                </a:solidFill>
                <a:effectLst>
                  <a:outerShdw blurRad="38100" dist="38100" dir="2700000" algn="tl">
                    <a:srgbClr val="000000">
                      <a:alpha val="43137"/>
                    </a:srgbClr>
                  </a:outerShdw>
                </a:effectLst>
              </a:rPr>
              <a:t>Nahor’s</a:t>
            </a:r>
            <a:r>
              <a:rPr lang="en-US" b="1" dirty="0">
                <a:solidFill>
                  <a:srgbClr val="FFFFCC"/>
                </a:solidFill>
                <a:effectLst>
                  <a:outerShdw blurRad="38100" dist="38100" dir="2700000" algn="tl">
                    <a:srgbClr val="000000">
                      <a:alpha val="43137"/>
                    </a:srgbClr>
                  </a:outerShdw>
                </a:effectLst>
              </a:rPr>
              <a:t> children (20b-24)</a:t>
            </a:r>
          </a:p>
          <a:p>
            <a:pPr marL="971550" lvl="3" indent="-51435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From </a:t>
            </a:r>
            <a:r>
              <a:rPr lang="en-US" b="1" u="sng" dirty="0" err="1">
                <a:solidFill>
                  <a:srgbClr val="FFFFCC"/>
                </a:solidFill>
                <a:effectLst>
                  <a:outerShdw blurRad="38100" dist="38100" dir="2700000" algn="tl">
                    <a:srgbClr val="000000">
                      <a:alpha val="43137"/>
                    </a:srgbClr>
                  </a:outerShdw>
                </a:effectLst>
              </a:rPr>
              <a:t>Milcah</a:t>
            </a:r>
            <a:r>
              <a:rPr lang="en-US" b="1" u="sng" dirty="0">
                <a:solidFill>
                  <a:srgbClr val="FFFFCC"/>
                </a:solidFill>
                <a:effectLst>
                  <a:outerShdw blurRad="38100" dist="38100" dir="2700000" algn="tl">
                    <a:srgbClr val="000000">
                      <a:alpha val="43137"/>
                    </a:srgbClr>
                  </a:outerShdw>
                </a:effectLst>
              </a:rPr>
              <a:t> (20b-23)</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Reumah</a:t>
            </a:r>
            <a:r>
              <a:rPr lang="en-US" dirty="0">
                <a:effectLst>
                  <a:outerShdw blurRad="38100" dist="38100" dir="2700000" algn="tl">
                    <a:srgbClr val="000000">
                      <a:alpha val="43137"/>
                    </a:srgbClr>
                  </a:outerShdw>
                </a:effectLst>
              </a:rPr>
              <a:t> (24)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011258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3549E60-A8CA-E0A3-7D37-DE2A39C7746B}"/>
              </a:ext>
            </a:extLst>
          </p:cNvPr>
          <p:cNvGraphicFramePr>
            <a:graphicFrameLocks noGrp="1"/>
          </p:cNvGraphicFramePr>
          <p:nvPr>
            <p:ph idx="1"/>
          </p:nvPr>
        </p:nvGraphicFramePr>
        <p:xfrm>
          <a:off x="1889760" y="797560"/>
          <a:ext cx="8412480" cy="5334000"/>
        </p:xfrm>
        <a:graphic>
          <a:graphicData uri="http://schemas.openxmlformats.org/drawingml/2006/table">
            <a:tbl>
              <a:tblPr firstRow="1" bandRow="1">
                <a:tableStyleId>{5C22544A-7EE6-4342-B048-85BDC9FD1C3A}</a:tableStyleId>
              </a:tblPr>
              <a:tblGrid>
                <a:gridCol w="4206240">
                  <a:extLst>
                    <a:ext uri="{9D8B030D-6E8A-4147-A177-3AD203B41FA5}">
                      <a16:colId xmlns:a16="http://schemas.microsoft.com/office/drawing/2014/main" val="553827751"/>
                    </a:ext>
                  </a:extLst>
                </a:gridCol>
                <a:gridCol w="4206240">
                  <a:extLst>
                    <a:ext uri="{9D8B030D-6E8A-4147-A177-3AD203B41FA5}">
                      <a16:colId xmlns:a16="http://schemas.microsoft.com/office/drawing/2014/main" val="2249653255"/>
                    </a:ext>
                  </a:extLst>
                </a:gridCol>
              </a:tblGrid>
              <a:tr h="1066800">
                <a:tc gridSpan="2">
                  <a:txBody>
                    <a:bodyPr/>
                    <a:lstStyle/>
                    <a:p>
                      <a:pPr algn="ctr"/>
                      <a:r>
                        <a:rPr lang="en-US" sz="36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Nahor’s</a:t>
                      </a: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children through </a:t>
                      </a:r>
                      <a:r>
                        <a:rPr lang="en-US" sz="36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Milcah</a:t>
                      </a: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br>
                        <a:rPr lang="en-US" sz="1800" b="1" dirty="0">
                          <a:solidFill>
                            <a:schemeClr val="tx1"/>
                          </a:solidFill>
                          <a:effectLst>
                            <a:outerShdw blurRad="38100" dist="38100" dir="2700000" algn="tl">
                              <a:srgbClr val="000000">
                                <a:alpha val="43137"/>
                              </a:srgbClr>
                            </a:outerShdw>
                          </a:effectLst>
                        </a:rPr>
                      </a:br>
                      <a:r>
                        <a:rPr lang="en-US" sz="2800" b="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mj-cs"/>
                        </a:rPr>
                        <a:t>(Gen. 22:20b-23)</a:t>
                      </a:r>
                    </a:p>
                  </a:txBody>
                  <a:tcPr>
                    <a:solidFill>
                      <a:schemeClr val="bg2"/>
                    </a:solidFill>
                  </a:tcPr>
                </a:tc>
                <a:tc hMerge="1">
                  <a:txBody>
                    <a:bodyPr/>
                    <a:lstStyle/>
                    <a:p>
                      <a:endParaRPr lang="en-US" dirty="0"/>
                    </a:p>
                  </a:txBody>
                  <a:tcPr/>
                </a:tc>
                <a:extLst>
                  <a:ext uri="{0D108BD9-81ED-4DB2-BD59-A6C34878D82A}">
                    <a16:rowId xmlns:a16="http://schemas.microsoft.com/office/drawing/2014/main" val="3498365085"/>
                  </a:ext>
                </a:extLst>
              </a:tr>
              <a:tr h="1066800">
                <a:tc>
                  <a:txBody>
                    <a:bodyPr/>
                    <a:lstStyle/>
                    <a:p>
                      <a:pPr marL="457200" lvl="1" indent="0" eaLnBrk="1" hangingPunct="1">
                        <a:spcBef>
                          <a:spcPts val="0"/>
                        </a:spcBef>
                        <a:spcAft>
                          <a:spcPts val="1200"/>
                        </a:spcAft>
                        <a:buClr>
                          <a:schemeClr val="tx2"/>
                        </a:buClr>
                        <a:buSzPct val="100000"/>
                        <a:buFont typeface="+mj-lt"/>
                        <a:buNone/>
                        <a:defRPr/>
                      </a:pPr>
                      <a:r>
                        <a:rPr lang="en-US" sz="2800" b="1" dirty="0">
                          <a:latin typeface="Calibri" panose="020F0502020204030204" pitchFamily="34" charset="0"/>
                          <a:ea typeface="Calibri" panose="020F0502020204030204" pitchFamily="34" charset="0"/>
                          <a:cs typeface="Calibri" panose="020F0502020204030204" pitchFamily="34" charset="0"/>
                        </a:rPr>
                        <a:t>1. </a:t>
                      </a:r>
                      <a:r>
                        <a:rPr lang="en-US" sz="2800" b="1" dirty="0" err="1">
                          <a:latin typeface="Calibri" panose="020F0502020204030204" pitchFamily="34" charset="0"/>
                          <a:ea typeface="Calibri" panose="020F0502020204030204" pitchFamily="34" charset="0"/>
                          <a:cs typeface="Calibri" panose="020F0502020204030204" pitchFamily="34" charset="0"/>
                        </a:rPr>
                        <a:t>Uz</a:t>
                      </a:r>
                      <a:r>
                        <a:rPr lang="en-US" sz="2800" b="1" dirty="0">
                          <a:latin typeface="Calibri" panose="020F0502020204030204" pitchFamily="34" charset="0"/>
                          <a:ea typeface="Calibri" panose="020F0502020204030204" pitchFamily="34" charset="0"/>
                          <a:cs typeface="Calibri" panose="020F0502020204030204" pitchFamily="34" charset="0"/>
                        </a:rPr>
                        <a:t> (Job 1:1)</a:t>
                      </a: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5.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Hazo</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766866729"/>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2.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Buz</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6.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Pildash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62697024"/>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3. Aram</a:t>
                      </a: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7.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Jidlaph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496408826"/>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4.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Chesed</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457200" marR="0" lvl="1" indent="0" algn="l" defTabSz="914400" rtl="0" eaLnBrk="1" fontAlgn="auto" latinLnBrk="0" hangingPunct="1">
                        <a:lnSpc>
                          <a:spcPct val="100000"/>
                        </a:lnSpc>
                        <a:spcBef>
                          <a:spcPts val="0"/>
                        </a:spcBef>
                        <a:spcAft>
                          <a:spcPts val="1200"/>
                        </a:spcAft>
                        <a:buClr>
                          <a:schemeClr val="tx2"/>
                        </a:buClr>
                        <a:buSzPct val="100000"/>
                        <a:buFont typeface="+mj-lt"/>
                        <a:buNone/>
                        <a:tabLst/>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8.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Bethuel</a:t>
                      </a: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 (Gen. 24)</a:t>
                      </a:r>
                    </a:p>
                  </a:txBody>
                  <a:tcPr anchor="ctr"/>
                </a:tc>
                <a:extLst>
                  <a:ext uri="{0D108BD9-81ED-4DB2-BD59-A6C34878D82A}">
                    <a16:rowId xmlns:a16="http://schemas.microsoft.com/office/drawing/2014/main" val="3149127766"/>
                  </a:ext>
                </a:extLst>
              </a:tr>
            </a:tbl>
          </a:graphicData>
        </a:graphic>
      </p:graphicFrame>
      <p:pic>
        <p:nvPicPr>
          <p:cNvPr id="5" name="Picture 4">
            <a:extLst>
              <a:ext uri="{FF2B5EF4-FFF2-40B4-BE49-F238E27FC236}">
                <a16:creationId xmlns:a16="http://schemas.microsoft.com/office/drawing/2014/main" id="{10B1E50A-C2E2-1F1A-4C63-C30A648CC2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pic>
        <p:nvPicPr>
          <p:cNvPr id="6" name="Picture 4" descr="5 Bible Lessons to Learn From the Book of Genesis | Jack Wellman">
            <a:extLst>
              <a:ext uri="{FF2B5EF4-FFF2-40B4-BE49-F238E27FC236}">
                <a16:creationId xmlns:a16="http://schemas.microsoft.com/office/drawing/2014/main" id="{654FE944-51A4-5788-DF20-DE20A72D16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76200"/>
            <a:ext cx="107576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7960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9AEAC5-2B84-4B27-AF21-FFDFEA649607}"/>
              </a:ext>
            </a:extLst>
          </p:cNvPr>
          <p:cNvPicPr>
            <a:picLocks noChangeAspect="1"/>
          </p:cNvPicPr>
          <p:nvPr/>
        </p:nvPicPr>
        <p:blipFill rotWithShape="1">
          <a:blip r:embed="rId2"/>
          <a:srcRect l="1393" t="2903" r="1393" b="2903"/>
          <a:stretch/>
        </p:blipFill>
        <p:spPr>
          <a:xfrm>
            <a:off x="609599" y="868680"/>
            <a:ext cx="10972801"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3377577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Font typeface="+mj-lt"/>
              <a:buAutoNum type="romanUcPeriod"/>
            </a:pPr>
            <a:r>
              <a:rPr lang="en-US" sz="3600" dirty="0">
                <a:effectLst>
                  <a:outerShdw blurRad="38100" dist="38100" dir="2700000" algn="tl">
                    <a:srgbClr val="000000">
                      <a:alpha val="43137"/>
                    </a:srgbClr>
                  </a:outerShdw>
                </a:effectLst>
              </a:rPr>
              <a:t>Genesis 24:1-9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instructs servant</a:t>
            </a:r>
          </a:p>
        </p:txBody>
      </p:sp>
      <p:sp>
        <p:nvSpPr>
          <p:cNvPr id="161795" name="Rectangle 3"/>
          <p:cNvSpPr>
            <a:spLocks noGrp="1" noChangeArrowheads="1"/>
          </p:cNvSpPr>
          <p:nvPr>
            <p:ph type="body" idx="1"/>
          </p:nvPr>
        </p:nvSpPr>
        <p:spPr>
          <a:xfrm>
            <a:off x="1066800" y="1600200"/>
            <a:ext cx="6858000" cy="36957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Oath (2-4)</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Servant’s question (5)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answer (6-8)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Oath taken (9)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497133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Font typeface="+mj-lt"/>
              <a:buAutoNum type="romanUcPeriod"/>
            </a:pPr>
            <a:r>
              <a:rPr lang="en-US" sz="3600" dirty="0">
                <a:effectLst>
                  <a:outerShdw blurRad="38100" dist="38100" dir="2700000" algn="tl">
                    <a:srgbClr val="000000">
                      <a:alpha val="43137"/>
                    </a:srgbClr>
                  </a:outerShdw>
                </a:effectLst>
              </a:rPr>
              <a:t>Genesis 24:1-9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instructs servant</a:t>
            </a:r>
          </a:p>
        </p:txBody>
      </p:sp>
      <p:sp>
        <p:nvSpPr>
          <p:cNvPr id="161795" name="Rectangle 3"/>
          <p:cNvSpPr>
            <a:spLocks noGrp="1" noChangeArrowheads="1"/>
          </p:cNvSpPr>
          <p:nvPr>
            <p:ph type="body" idx="1"/>
          </p:nvPr>
        </p:nvSpPr>
        <p:spPr>
          <a:xfrm>
            <a:off x="1066800" y="1600200"/>
            <a:ext cx="6858000" cy="36957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Oath (2-4)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question (5)</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Abraham’s answer (6-8)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Oath taken (9)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791589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348575-7764-A419-5DCD-6206F92EE560}"/>
              </a:ext>
            </a:extLst>
          </p:cNvPr>
          <p:cNvPicPr>
            <a:picLocks noChangeAspect="1"/>
          </p:cNvPicPr>
          <p:nvPr/>
        </p:nvPicPr>
        <p:blipFill>
          <a:blip r:embed="rId2"/>
          <a:stretch>
            <a:fillRect/>
          </a:stretch>
        </p:blipFill>
        <p:spPr>
          <a:xfrm>
            <a:off x="1685577" y="228600"/>
            <a:ext cx="882084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7860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1"/>
            <a:ext cx="10972800"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0"/>
              </a:spcAft>
            </a:pP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‘Let there be light’; and there was light.”</a:t>
            </a:r>
          </a:p>
        </p:txBody>
      </p:sp>
    </p:spTree>
    <p:extLst>
      <p:ext uri="{BB962C8B-B14F-4D97-AF65-F5344CB8AC3E}">
        <p14:creationId xmlns:p14="http://schemas.microsoft.com/office/powerpoint/2010/main" val="33841675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9" name="Picture 8">
            <a:extLst>
              <a:ext uri="{FF2B5EF4-FFF2-40B4-BE49-F238E27FC236}">
                <a16:creationId xmlns:a16="http://schemas.microsoft.com/office/drawing/2014/main" id="{57E6D205-418D-486C-A1FC-476A121F4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Tree>
    <p:extLst>
      <p:ext uri="{BB962C8B-B14F-4D97-AF65-F5344CB8AC3E}">
        <p14:creationId xmlns:p14="http://schemas.microsoft.com/office/powerpoint/2010/main" val="22621166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440492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524000"/>
            <a:ext cx="11019253"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“This is the first of seven times that Abraham receives a direct revelation from God. In 12:1–3 is God’s initial call to Abram outside the Land of Canaan; in 12:7 is the first appearance to Abraham in the Land; in 13:14–17, Abraham encounters God after the separation of Lot; in 15:1–21, God signs and seals the Abrahamic Covenant; in 17:1–21, Abraham receives the token of the covenant; in 18:1–33, God speaks to him in conjunction with the destruction of Sodom; and in 22:1–2 and 22:11–18, God directs Abraham to offer Isaac.</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240</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57903749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228600"/>
            <a:ext cx="7772400" cy="1143000"/>
          </a:xfrm>
        </p:spPr>
        <p:txBody>
          <a:bodyPr/>
          <a:lstStyle/>
          <a:p>
            <a:pPr algn="ctr"/>
            <a:r>
              <a:rPr lang="en-US" sz="3600" dirty="0">
                <a:effectLst>
                  <a:outerShdw blurRad="38100" dist="38100" dir="2700000" algn="tl">
                    <a:srgbClr val="000000">
                      <a:alpha val="43137"/>
                    </a:srgbClr>
                  </a:outerShdw>
                </a:effectLst>
              </a:rPr>
              <a:t>Evidence of Abrahamic Covenant’s Unconditional Nature</a:t>
            </a:r>
          </a:p>
        </p:txBody>
      </p:sp>
      <p:sp>
        <p:nvSpPr>
          <p:cNvPr id="34819" name="Rectangle 3"/>
          <p:cNvSpPr>
            <a:spLocks noGrp="1" noChangeArrowheads="1"/>
          </p:cNvSpPr>
          <p:nvPr>
            <p:ph type="body" idx="1"/>
          </p:nvPr>
        </p:nvSpPr>
        <p:spPr>
          <a:xfrm>
            <a:off x="609600" y="1600200"/>
            <a:ext cx="11201400" cy="3810001"/>
          </a:xfrm>
        </p:spPr>
        <p:txBody>
          <a:bodyPr/>
          <a:lstStyle/>
          <a:p>
            <a:pPr marL="457200" indent="-457200">
              <a:spcBef>
                <a:spcPts val="0"/>
              </a:spcBef>
              <a:spcAft>
                <a:spcPts val="1800"/>
              </a:spcAft>
              <a:defRPr/>
            </a:pPr>
            <a:r>
              <a:rPr lang="en-US" dirty="0">
                <a:effectLst>
                  <a:outerShdw blurRad="38100" dist="38100" dir="2700000" algn="tl">
                    <a:srgbClr val="000000">
                      <a:alpha val="43137"/>
                    </a:srgbClr>
                  </a:outerShdw>
                </a:effectLst>
              </a:rPr>
              <a:t>ANE covenant ratification ceremony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Lack of stated conditions for Israel’s obedience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eternality (Gen 17:7, 13, 19; Ps. 90:2)</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immutability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6:13-18; Mal. 3:6)</a:t>
            </a:r>
          </a:p>
          <a:p>
            <a:pPr marL="457200" indent="-457200">
              <a:spcBef>
                <a:spcPts val="0"/>
              </a:spcBef>
              <a:spcAft>
                <a:spcPts val="1800"/>
              </a:spcAft>
              <a:defRPr/>
            </a:pPr>
            <a:r>
              <a:rPr lang="en-US" dirty="0">
                <a:effectLst>
                  <a:outerShdw blurRad="38100" dist="38100" dir="2700000" algn="tl">
                    <a:srgbClr val="000000">
                      <a:alpha val="43137"/>
                    </a:srgbClr>
                  </a:outerShdw>
                </a:effectLst>
              </a:rPr>
              <a:t>Trans-generational reaffirmation despite perpetual national disobedience (</a:t>
            </a:r>
            <a:r>
              <a:rPr lang="en-US" dirty="0" err="1">
                <a:effectLst>
                  <a:outerShdw blurRad="38100" dist="38100" dir="2700000" algn="tl">
                    <a:srgbClr val="000000">
                      <a:alpha val="43137"/>
                    </a:srgbClr>
                  </a:outerShdw>
                </a:effectLst>
              </a:rPr>
              <a:t>Jer</a:t>
            </a:r>
            <a:r>
              <a:rPr lang="en-US" dirty="0">
                <a:effectLst>
                  <a:outerShdw blurRad="38100" dist="38100" dir="2700000" algn="tl">
                    <a:srgbClr val="000000">
                      <a:alpha val="43137"/>
                    </a:srgbClr>
                  </a:outerShdw>
                </a:effectLst>
              </a:rPr>
              <a:t> 31:35-37)</a:t>
            </a:r>
          </a:p>
        </p:txBody>
      </p:sp>
      <p:sp>
        <p:nvSpPr>
          <p:cNvPr id="30724" name="Text Box 4"/>
          <p:cNvSpPr txBox="1">
            <a:spLocks noChangeArrowheads="1"/>
          </p:cNvSpPr>
          <p:nvPr/>
        </p:nvSpPr>
        <p:spPr bwMode="auto">
          <a:xfrm>
            <a:off x="3314700" y="6400800"/>
            <a:ext cx="5562600" cy="369332"/>
          </a:xfrm>
          <a:prstGeom prst="rect">
            <a:avLst/>
          </a:prstGeom>
          <a:noFill/>
          <a:ln w="9525">
            <a:noFill/>
            <a:miter lim="800000"/>
            <a:headEnd/>
            <a:tailEnd/>
          </a:ln>
        </p:spPr>
        <p:txBody>
          <a:bodyPr wrap="square">
            <a:spAutoFit/>
          </a:bodyPr>
          <a:lstStyle/>
          <a:p>
            <a:pPr algn="ctr">
              <a:spcBef>
                <a:spcPct val="50000"/>
              </a:spcBef>
            </a:pPr>
            <a:r>
              <a:rPr lang="en-US" sz="1800" dirty="0">
                <a:effectLst>
                  <a:outerShdw blurRad="38100" dist="38100" dir="2700000" algn="tl">
                    <a:srgbClr val="000000">
                      <a:alpha val="43137"/>
                    </a:srgbClr>
                  </a:outerShdw>
                </a:effectLst>
                <a:latin typeface="Calibri" panose="020F0502020204030204" pitchFamily="34" charset="0"/>
              </a:rPr>
              <a:t>Walvoord, </a:t>
            </a:r>
            <a:r>
              <a:rPr lang="en-US" sz="1800" i="1" dirty="0">
                <a:effectLst>
                  <a:outerShdw blurRad="38100" dist="38100" dir="2700000" algn="tl">
                    <a:srgbClr val="000000">
                      <a:alpha val="43137"/>
                    </a:srgbClr>
                  </a:outerShdw>
                </a:effectLst>
                <a:latin typeface="Calibri" panose="020F0502020204030204" pitchFamily="34" charset="0"/>
              </a:rPr>
              <a:t>The Millennial Kingdom</a:t>
            </a:r>
            <a:r>
              <a:rPr lang="en-US" sz="1800" dirty="0">
                <a:effectLst>
                  <a:outerShdw blurRad="38100" dist="38100" dir="2700000" algn="tl">
                    <a:srgbClr val="000000">
                      <a:alpha val="43137"/>
                    </a:srgbClr>
                  </a:outerShdw>
                </a:effectLst>
                <a:latin typeface="Calibri" panose="020F0502020204030204" pitchFamily="34" charset="0"/>
              </a:rPr>
              <a:t>, 149-52</a:t>
            </a: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20116" cy="109728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292260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9673" y="137160"/>
            <a:ext cx="8392655" cy="6583680"/>
          </a:xfrm>
          <a:prstGeom prst="rect">
            <a:avLst/>
          </a:prstGeom>
        </p:spPr>
      </p:pic>
    </p:spTree>
    <p:extLst>
      <p:ext uri="{BB962C8B-B14F-4D97-AF65-F5344CB8AC3E}">
        <p14:creationId xmlns:p14="http://schemas.microsoft.com/office/powerpoint/2010/main" val="753231117"/>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348575-7764-A419-5DCD-6206F92EE560}"/>
              </a:ext>
            </a:extLst>
          </p:cNvPr>
          <p:cNvPicPr>
            <a:picLocks noChangeAspect="1"/>
          </p:cNvPicPr>
          <p:nvPr/>
        </p:nvPicPr>
        <p:blipFill>
          <a:blip r:embed="rId2"/>
          <a:stretch>
            <a:fillRect/>
          </a:stretch>
        </p:blipFill>
        <p:spPr>
          <a:xfrm>
            <a:off x="1685577" y="228600"/>
            <a:ext cx="882084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45141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Font typeface="+mj-lt"/>
              <a:buAutoNum type="romanUcPeriod"/>
            </a:pPr>
            <a:r>
              <a:rPr lang="en-US" sz="3600" dirty="0">
                <a:effectLst>
                  <a:outerShdw blurRad="38100" dist="38100" dir="2700000" algn="tl">
                    <a:srgbClr val="000000">
                      <a:alpha val="43137"/>
                    </a:srgbClr>
                  </a:outerShdw>
                </a:effectLst>
              </a:rPr>
              <a:t>Genesis 24:1-9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instructs servant</a:t>
            </a:r>
          </a:p>
        </p:txBody>
      </p:sp>
      <p:sp>
        <p:nvSpPr>
          <p:cNvPr id="161795" name="Rectangle 3"/>
          <p:cNvSpPr>
            <a:spLocks noGrp="1" noChangeArrowheads="1"/>
          </p:cNvSpPr>
          <p:nvPr>
            <p:ph type="body" idx="1"/>
          </p:nvPr>
        </p:nvSpPr>
        <p:spPr>
          <a:xfrm>
            <a:off x="1066800" y="1600200"/>
            <a:ext cx="6858000" cy="36957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Oath (2-4)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question (5)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answer (6-8)</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Oath taken (9)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841490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76057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Font typeface="+mj-lt"/>
              <a:buAutoNum type="romanUcPeriod" startAt="2"/>
            </a:pPr>
            <a:r>
              <a:rPr lang="en-US" sz="3600" dirty="0">
                <a:effectLst>
                  <a:outerShdw blurRad="38100" dist="38100" dir="2700000" algn="tl">
                    <a:srgbClr val="000000">
                      <a:alpha val="43137"/>
                    </a:srgbClr>
                  </a:outerShdw>
                </a:effectLst>
              </a:rPr>
              <a:t>Genesis 24:10-14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Servant’s prayer</a:t>
            </a:r>
          </a:p>
        </p:txBody>
      </p:sp>
      <p:sp>
        <p:nvSpPr>
          <p:cNvPr id="161795" name="Rectangle 3"/>
          <p:cNvSpPr>
            <a:spLocks noGrp="1" noChangeArrowheads="1"/>
          </p:cNvSpPr>
          <p:nvPr>
            <p:ph type="body" idx="1"/>
          </p:nvPr>
        </p:nvSpPr>
        <p:spPr>
          <a:xfrm>
            <a:off x="1066800" y="1600200"/>
            <a:ext cx="6781800" cy="38862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(10)</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Arrival (11)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Prayer (12)</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(13-14)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620739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Font typeface="+mj-lt"/>
              <a:buAutoNum type="romanUcPeriod" startAt="2"/>
            </a:pPr>
            <a:r>
              <a:rPr lang="en-US" sz="3600" dirty="0">
                <a:effectLst>
                  <a:outerShdw blurRad="38100" dist="38100" dir="2700000" algn="tl">
                    <a:srgbClr val="000000">
                      <a:alpha val="43137"/>
                    </a:srgbClr>
                  </a:outerShdw>
                </a:effectLst>
              </a:rPr>
              <a:t>Genesis 24:10-14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Servant’s prayer</a:t>
            </a:r>
          </a:p>
        </p:txBody>
      </p:sp>
      <p:sp>
        <p:nvSpPr>
          <p:cNvPr id="161795" name="Rectangle 3"/>
          <p:cNvSpPr>
            <a:spLocks noGrp="1" noChangeArrowheads="1"/>
          </p:cNvSpPr>
          <p:nvPr>
            <p:ph type="body" idx="1"/>
          </p:nvPr>
        </p:nvSpPr>
        <p:spPr>
          <a:xfrm>
            <a:off x="1066800" y="1600200"/>
            <a:ext cx="6781800" cy="38862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Journey (10)</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Arrival (11)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Prayer (12)</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(13-14)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279805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720" y="2590800"/>
            <a:ext cx="2194560" cy="2286000"/>
          </a:xfrm>
          <a:prstGeom prst="rect">
            <a:avLst/>
          </a:prstGeom>
        </p:spPr>
      </p:pic>
    </p:spTree>
    <p:extLst>
      <p:ext uri="{BB962C8B-B14F-4D97-AF65-F5344CB8AC3E}">
        <p14:creationId xmlns:p14="http://schemas.microsoft.com/office/powerpoint/2010/main" val="3211428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4555" y="228600"/>
            <a:ext cx="8582890" cy="6400800"/>
          </a:xfrm>
          <a:prstGeom prst="rect">
            <a:avLst/>
          </a:prstGeom>
        </p:spPr>
      </p:pic>
    </p:spTree>
    <p:extLst>
      <p:ext uri="{BB962C8B-B14F-4D97-AF65-F5344CB8AC3E}">
        <p14:creationId xmlns:p14="http://schemas.microsoft.com/office/powerpoint/2010/main" val="13218800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17644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Font typeface="+mj-lt"/>
              <a:buAutoNum type="romanUcPeriod" startAt="2"/>
            </a:pPr>
            <a:r>
              <a:rPr lang="en-US" sz="3600" dirty="0">
                <a:effectLst>
                  <a:outerShdw blurRad="38100" dist="38100" dir="2700000" algn="tl">
                    <a:srgbClr val="000000">
                      <a:alpha val="43137"/>
                    </a:srgbClr>
                  </a:outerShdw>
                </a:effectLst>
              </a:rPr>
              <a:t>Genesis 24:10-14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Servant’s prayer</a:t>
            </a:r>
          </a:p>
        </p:txBody>
      </p:sp>
      <p:sp>
        <p:nvSpPr>
          <p:cNvPr id="161795" name="Rectangle 3"/>
          <p:cNvSpPr>
            <a:spLocks noGrp="1" noChangeArrowheads="1"/>
          </p:cNvSpPr>
          <p:nvPr>
            <p:ph type="body" idx="1"/>
          </p:nvPr>
        </p:nvSpPr>
        <p:spPr>
          <a:xfrm>
            <a:off x="1066800" y="1600200"/>
            <a:ext cx="6781800" cy="38862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(10)</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Arrival (11)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Prayer (12)</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(13-14)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794370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Font typeface="+mj-lt"/>
              <a:buAutoNum type="romanUcPeriod" startAt="2"/>
            </a:pPr>
            <a:r>
              <a:rPr lang="en-US" sz="3600" dirty="0">
                <a:effectLst>
                  <a:outerShdw blurRad="38100" dist="38100" dir="2700000" algn="tl">
                    <a:srgbClr val="000000">
                      <a:alpha val="43137"/>
                    </a:srgbClr>
                  </a:outerShdw>
                </a:effectLst>
              </a:rPr>
              <a:t>Genesis 24:10-14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Servant’s prayer</a:t>
            </a:r>
          </a:p>
        </p:txBody>
      </p:sp>
      <p:sp>
        <p:nvSpPr>
          <p:cNvPr id="161795" name="Rectangle 3"/>
          <p:cNvSpPr>
            <a:spLocks noGrp="1" noChangeArrowheads="1"/>
          </p:cNvSpPr>
          <p:nvPr>
            <p:ph type="body" idx="1"/>
          </p:nvPr>
        </p:nvSpPr>
        <p:spPr>
          <a:xfrm>
            <a:off x="1066800" y="1600200"/>
            <a:ext cx="6781800" cy="38862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(10)</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Arrival (11)</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Prayer (12)</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(13-14)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749881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Font typeface="+mj-lt"/>
              <a:buAutoNum type="romanUcPeriod" startAt="2"/>
            </a:pPr>
            <a:r>
              <a:rPr lang="en-US" sz="3600" dirty="0">
                <a:effectLst>
                  <a:outerShdw blurRad="38100" dist="38100" dir="2700000" algn="tl">
                    <a:srgbClr val="000000">
                      <a:alpha val="43137"/>
                    </a:srgbClr>
                  </a:outerShdw>
                </a:effectLst>
              </a:rPr>
              <a:t>Genesis 24:10-14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Servant’s prayer</a:t>
            </a:r>
          </a:p>
        </p:txBody>
      </p:sp>
      <p:sp>
        <p:nvSpPr>
          <p:cNvPr id="161795" name="Rectangle 3"/>
          <p:cNvSpPr>
            <a:spLocks noGrp="1" noChangeArrowheads="1"/>
          </p:cNvSpPr>
          <p:nvPr>
            <p:ph type="body" idx="1"/>
          </p:nvPr>
        </p:nvSpPr>
        <p:spPr>
          <a:xfrm>
            <a:off x="1066800" y="1600200"/>
            <a:ext cx="6781800" cy="38862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(10)</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Arrival (11)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Prayer (12)</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Request (13-14)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474208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403746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3"/>
            </a:pPr>
            <a:r>
              <a:rPr lang="en-US" sz="3600" dirty="0">
                <a:effectLst>
                  <a:outerShdw blurRad="38100" dist="38100" dir="2700000" algn="tl">
                    <a:srgbClr val="000000">
                      <a:alpha val="43137"/>
                    </a:srgbClr>
                  </a:outerShdw>
                </a:effectLst>
              </a:rPr>
              <a:t>Genesis 24:15-27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meets Rebekah</a:t>
            </a:r>
          </a:p>
        </p:txBody>
      </p:sp>
      <p:sp>
        <p:nvSpPr>
          <p:cNvPr id="161795" name="Rectangle 3"/>
          <p:cNvSpPr>
            <a:spLocks noGrp="1" noChangeArrowheads="1"/>
          </p:cNvSpPr>
          <p:nvPr>
            <p:ph type="body" idx="1"/>
          </p:nvPr>
        </p:nvSpPr>
        <p:spPr>
          <a:xfrm>
            <a:off x="1066800" y="1600200"/>
            <a:ext cx="6858000" cy="51054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to Rebekah (15-16)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question (17)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response (18-20)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observation (21)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action (22)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inquiry (23)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answers (24-25)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responses (26-27)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35897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3"/>
            </a:pPr>
            <a:r>
              <a:rPr lang="en-US" sz="3600" dirty="0">
                <a:effectLst>
                  <a:outerShdw blurRad="38100" dist="38100" dir="2700000" algn="tl">
                    <a:srgbClr val="000000">
                      <a:alpha val="43137"/>
                    </a:srgbClr>
                  </a:outerShdw>
                </a:effectLst>
              </a:rPr>
              <a:t>Genesis 24:15-27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meets Rebekah</a:t>
            </a:r>
          </a:p>
        </p:txBody>
      </p:sp>
      <p:sp>
        <p:nvSpPr>
          <p:cNvPr id="161795" name="Rectangle 3"/>
          <p:cNvSpPr>
            <a:spLocks noGrp="1" noChangeArrowheads="1"/>
          </p:cNvSpPr>
          <p:nvPr>
            <p:ph type="body" idx="1"/>
          </p:nvPr>
        </p:nvSpPr>
        <p:spPr>
          <a:xfrm>
            <a:off x="1066800" y="1600200"/>
            <a:ext cx="6858000" cy="51054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Introduction to Rebekah (15-16)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question (17)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response (18-20)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observation (21)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action (22)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inquiry (23)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answers (24-25)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responses (26-27)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84889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9AEAC5-2B84-4B27-AF21-FFDFEA649607}"/>
              </a:ext>
            </a:extLst>
          </p:cNvPr>
          <p:cNvPicPr>
            <a:picLocks noChangeAspect="1"/>
          </p:cNvPicPr>
          <p:nvPr/>
        </p:nvPicPr>
        <p:blipFill rotWithShape="1">
          <a:blip r:embed="rId2"/>
          <a:srcRect l="1393" t="2903" r="1393" b="2903"/>
          <a:stretch/>
        </p:blipFill>
        <p:spPr>
          <a:xfrm>
            <a:off x="609599" y="868680"/>
            <a:ext cx="10972801"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8317740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“Second, she was a virgin. The Hebrew word here is </a:t>
            </a:r>
            <a:r>
              <a:rPr lang="en-US" sz="3000" i="1" dirty="0" err="1">
                <a:effectLst>
                  <a:outerShdw blurRad="38100" dist="38100" dir="2700000" algn="tl">
                    <a:srgbClr val="000000">
                      <a:alpha val="43137"/>
                    </a:srgbClr>
                  </a:outerShdw>
                </a:effectLst>
              </a:rPr>
              <a:t>betulah</a:t>
            </a:r>
            <a:r>
              <a:rPr lang="en-US" sz="3000" dirty="0">
                <a:effectLst>
                  <a:outerShdw blurRad="38100" dist="38100" dir="2700000" algn="tl">
                    <a:srgbClr val="000000">
                      <a:alpha val="43137"/>
                    </a:srgbClr>
                  </a:outerShdw>
                </a:effectLst>
              </a:rPr>
              <a:t>, from the Hebrew root </a:t>
            </a:r>
            <a:r>
              <a:rPr lang="en-US" sz="3000" i="1" dirty="0" err="1">
                <a:effectLst>
                  <a:outerShdw blurRad="38100" dist="38100" dir="2700000" algn="tl">
                    <a:srgbClr val="000000">
                      <a:alpha val="43137"/>
                    </a:srgbClr>
                  </a:outerShdw>
                </a:effectLst>
              </a:rPr>
              <a:t>batal</a:t>
            </a:r>
            <a:r>
              <a:rPr lang="en-US" sz="3000" dirty="0">
                <a:effectLst>
                  <a:outerShdw blurRad="38100" dist="38100" dir="2700000" algn="tl">
                    <a:srgbClr val="000000">
                      <a:alpha val="43137"/>
                    </a:srgbClr>
                  </a:outerShdw>
                </a:effectLst>
              </a:rPr>
              <a:t>, which means ‘to separate,’ ‘to keep oneself in modesty,’ ‘to be marriageable.’ Since the word itself does not denote absolute virginity, this is why the author had to add an explanation: </a:t>
            </a:r>
            <a:r>
              <a:rPr lang="en-US" sz="3000" i="1" dirty="0">
                <a:effectLst>
                  <a:outerShdw blurRad="38100" dist="38100" dir="2700000" algn="tl">
                    <a:srgbClr val="000000">
                      <a:alpha val="43137"/>
                    </a:srgbClr>
                  </a:outerShdw>
                </a:effectLst>
              </a:rPr>
              <a:t>neither had any man known her</a:t>
            </a:r>
            <a:r>
              <a:rPr lang="en-US" sz="3000" dirty="0">
                <a:effectLst>
                  <a:outerShdw blurRad="38100" dist="38100" dir="2700000" algn="tl">
                    <a:srgbClr val="000000">
                      <a:alpha val="43137"/>
                    </a:srgbClr>
                  </a:outerShdw>
                </a:effectLst>
              </a:rPr>
              <a:t>, an explanation that would not have been necessary if the word </a:t>
            </a:r>
            <a:r>
              <a:rPr lang="en-US" sz="3000" i="1" dirty="0" err="1">
                <a:effectLst>
                  <a:outerShdw blurRad="38100" dist="38100" dir="2700000" algn="tl">
                    <a:srgbClr val="000000">
                      <a:alpha val="43137"/>
                    </a:srgbClr>
                  </a:outerShdw>
                </a:effectLst>
              </a:rPr>
              <a:t>betulah</a:t>
            </a:r>
            <a:r>
              <a:rPr lang="en-US" sz="3000" dirty="0">
                <a:effectLst>
                  <a:outerShdw blurRad="38100" dist="38100" dir="2700000" algn="tl">
                    <a:srgbClr val="000000">
                      <a:alpha val="43137"/>
                    </a:srgbClr>
                  </a:outerShdw>
                </a:effectLst>
              </a:rPr>
              <a:t> by itself was sufficient to denote absolute virginity. The </a:t>
            </a:r>
            <a:r>
              <a:rPr lang="en-US" sz="3000" i="1" dirty="0">
                <a:effectLst>
                  <a:outerShdw blurRad="38100" dist="38100" dir="2700000" algn="tl">
                    <a:srgbClr val="000000">
                      <a:alpha val="43137"/>
                    </a:srgbClr>
                  </a:outerShdw>
                </a:effectLst>
              </a:rPr>
              <a:t>Talmud</a:t>
            </a:r>
            <a:r>
              <a:rPr lang="en-US" sz="3000" dirty="0">
                <a:effectLst>
                  <a:outerShdw blurRad="38100" dist="38100" dir="2700000" algn="tl">
                    <a:srgbClr val="000000">
                      <a:alpha val="43137"/>
                    </a:srgbClr>
                  </a:outerShdw>
                </a:effectLst>
              </a:rPr>
              <a:t> also recognized this fact: </a:t>
            </a:r>
            <a:r>
              <a:rPr lang="en-US" sz="3000" i="1" dirty="0" err="1">
                <a:effectLst>
                  <a:outerShdw blurRad="38100" dist="38100" dir="2700000" algn="tl">
                    <a:srgbClr val="000000">
                      <a:alpha val="43137"/>
                    </a:srgbClr>
                  </a:outerShdw>
                </a:effectLst>
              </a:rPr>
              <a:t>Betulah</a:t>
            </a:r>
            <a:r>
              <a:rPr lang="en-US" sz="3000" dirty="0">
                <a:effectLst>
                  <a:outerShdw blurRad="38100" dist="38100" dir="2700000" algn="tl">
                    <a:srgbClr val="000000">
                      <a:alpha val="43137"/>
                    </a:srgbClr>
                  </a:outerShdw>
                </a:effectLst>
              </a:rPr>
              <a:t> by itself does not imply the characteristic of virgin purity, but only states age and condition. The word </a:t>
            </a:r>
            <a:r>
              <a:rPr lang="en-US" sz="3000" i="1" dirty="0">
                <a:effectLst>
                  <a:outerShdw blurRad="38100" dist="38100" dir="2700000" algn="tl">
                    <a:srgbClr val="000000">
                      <a:alpha val="43137"/>
                    </a:srgbClr>
                  </a:outerShdw>
                </a:effectLst>
              </a:rPr>
              <a:t>almah</a:t>
            </a:r>
            <a:r>
              <a:rPr lang="en-US" sz="3000" dirty="0">
                <a:effectLst>
                  <a:outerShdw blurRad="38100" dist="38100" dir="2700000" algn="tl">
                    <a:srgbClr val="000000">
                      <a:alpha val="43137"/>
                    </a:srgbClr>
                  </a:outerShdw>
                </a:effectLst>
              </a:rPr>
              <a:t>, as in Isaiah 7:14, is a better word to convey that truth. Verse 16b states her arrival: </a:t>
            </a:r>
            <a:r>
              <a:rPr lang="en-US" sz="3000" i="1" dirty="0">
                <a:effectLst>
                  <a:outerShdw blurRad="38100" dist="38100" dir="2700000" algn="tl">
                    <a:srgbClr val="000000">
                      <a:alpha val="43137"/>
                    </a:srgbClr>
                  </a:outerShdw>
                </a:effectLst>
              </a:rPr>
              <a:t>and she went down to the fountain, and filled her pitcher, and came up</a:t>
            </a:r>
            <a:r>
              <a:rPr lang="en-US" sz="3000" dirty="0">
                <a:effectLst>
                  <a:outerShdw blurRad="38100" dist="38100" dir="2700000" algn="tl">
                    <a:srgbClr val="000000">
                      <a:alpha val="43137"/>
                    </a:srgbClr>
                  </a:outerShdw>
                </a:effectLst>
              </a:rPr>
              <a:t>.</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377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01493253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52A684-4CDD-4290-ACF1-B09810BF9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3467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ABADA9-5A9F-4135-9E7E-B289B654C8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304800" y="0"/>
            <a:ext cx="116586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7:13-14</a:t>
            </a:r>
          </a:p>
          <a:p>
            <a:pPr algn="just"/>
            <a:r>
              <a:rPr lang="en-US" altLang="en-US" sz="3600" dirty="0">
                <a:latin typeface="Calibri" panose="020F0502020204030204" pitchFamily="34" charset="0"/>
              </a:rPr>
              <a:t>“</a:t>
            </a:r>
            <a:r>
              <a:rPr lang="en-US" sz="3600" dirty="0">
                <a:latin typeface="Calibri" panose="020F0502020204030204" pitchFamily="34" charset="0"/>
              </a:rPr>
              <a:t>Then he said, “Listen now, O house of David! Is it too slight a thing for you to try the patience of men, that you will try the patience of my God as well? </a:t>
            </a:r>
            <a:r>
              <a:rPr lang="en-US" sz="3600" baseline="30000" dirty="0">
                <a:latin typeface="Calibri" panose="020F0502020204030204" pitchFamily="34" charset="0"/>
              </a:rPr>
              <a:t>14 </a:t>
            </a:r>
            <a:r>
              <a:rPr lang="en-US" sz="3600" dirty="0">
                <a:latin typeface="Calibri" panose="020F0502020204030204" pitchFamily="34" charset="0"/>
              </a:rPr>
              <a:t>Therefore the Lord Himself will give you a sign: Behold, a </a:t>
            </a:r>
            <a:r>
              <a:rPr lang="en-US" sz="3600" b="1" u="sng" dirty="0">
                <a:solidFill>
                  <a:srgbClr val="FFFFCC"/>
                </a:solidFill>
                <a:latin typeface="Calibri" panose="020F0502020204030204" pitchFamily="34" charset="0"/>
              </a:rPr>
              <a:t>virgin</a:t>
            </a:r>
            <a:r>
              <a:rPr lang="en-US" sz="3600" dirty="0">
                <a:latin typeface="Calibri" panose="020F0502020204030204" pitchFamily="34" charset="0"/>
              </a:rPr>
              <a:t> will be with child and bear a son, and she will call His name Immanuel.</a:t>
            </a:r>
            <a:r>
              <a:rPr lang="en-US" altLang="en-US" sz="3600" dirty="0">
                <a:latin typeface="Calibri" panose="020F0502020204030204" pitchFamily="34" charset="0"/>
              </a:rPr>
              <a:t>”</a:t>
            </a:r>
          </a:p>
        </p:txBody>
      </p:sp>
    </p:spTree>
    <p:extLst>
      <p:ext uri="{BB962C8B-B14F-4D97-AF65-F5344CB8AC3E}">
        <p14:creationId xmlns:p14="http://schemas.microsoft.com/office/powerpoint/2010/main" val="156394526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3"/>
            </a:pPr>
            <a:r>
              <a:rPr lang="en-US" sz="3600" dirty="0">
                <a:effectLst>
                  <a:outerShdw blurRad="38100" dist="38100" dir="2700000" algn="tl">
                    <a:srgbClr val="000000">
                      <a:alpha val="43137"/>
                    </a:srgbClr>
                  </a:outerShdw>
                </a:effectLst>
              </a:rPr>
              <a:t>Genesis 24:15-27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meets Rebekah</a:t>
            </a:r>
          </a:p>
        </p:txBody>
      </p:sp>
      <p:sp>
        <p:nvSpPr>
          <p:cNvPr id="161795" name="Rectangle 3"/>
          <p:cNvSpPr>
            <a:spLocks noGrp="1" noChangeArrowheads="1"/>
          </p:cNvSpPr>
          <p:nvPr>
            <p:ph type="body" idx="1"/>
          </p:nvPr>
        </p:nvSpPr>
        <p:spPr>
          <a:xfrm>
            <a:off x="1066800" y="1600200"/>
            <a:ext cx="6858000" cy="51054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to Rebekah (15-16)</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Servant’s question (17)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response (18-20)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observation (21)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action (22)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inquiry (23)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answers (24-25)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responses (26-27)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531765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3"/>
            </a:pPr>
            <a:r>
              <a:rPr lang="en-US" sz="3600" dirty="0">
                <a:effectLst>
                  <a:outerShdw blurRad="38100" dist="38100" dir="2700000" algn="tl">
                    <a:srgbClr val="000000">
                      <a:alpha val="43137"/>
                    </a:srgbClr>
                  </a:outerShdw>
                </a:effectLst>
              </a:rPr>
              <a:t>Genesis 24:15-27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meets Rebekah</a:t>
            </a:r>
          </a:p>
        </p:txBody>
      </p:sp>
      <p:sp>
        <p:nvSpPr>
          <p:cNvPr id="161795" name="Rectangle 3"/>
          <p:cNvSpPr>
            <a:spLocks noGrp="1" noChangeArrowheads="1"/>
          </p:cNvSpPr>
          <p:nvPr>
            <p:ph type="body" idx="1"/>
          </p:nvPr>
        </p:nvSpPr>
        <p:spPr>
          <a:xfrm>
            <a:off x="1066800" y="1600200"/>
            <a:ext cx="6858000" cy="51054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to Rebekah (15-16)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question (17)</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Rebekah’s response (18-20)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observation (21)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action (22)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inquiry (23)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answers (24-25)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responses (26-27)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01856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“In verse 20 is the fulfillment: </a:t>
            </a:r>
            <a:r>
              <a:rPr lang="en-US" i="1" dirty="0">
                <a:effectLst>
                  <a:outerShdw blurRad="38100" dist="38100" dir="2700000" algn="tl">
                    <a:srgbClr val="000000">
                      <a:alpha val="43137"/>
                    </a:srgbClr>
                  </a:outerShdw>
                </a:effectLst>
              </a:rPr>
              <a:t>And she hasted</a:t>
            </a:r>
            <a:r>
              <a:rPr lang="en-US" dirty="0">
                <a:effectLst>
                  <a:outerShdw blurRad="38100" dist="38100" dir="2700000" algn="tl">
                    <a:srgbClr val="000000">
                      <a:alpha val="43137"/>
                    </a:srgbClr>
                  </a:outerShdw>
                </a:effectLst>
              </a:rPr>
              <a:t>, meaning she was expeditious, </a:t>
            </a:r>
            <a:r>
              <a:rPr lang="en-US" i="1" dirty="0">
                <a:effectLst>
                  <a:outerShdw blurRad="38100" dist="38100" dir="2700000" algn="tl">
                    <a:srgbClr val="000000">
                      <a:alpha val="43137"/>
                    </a:srgbClr>
                  </a:outerShdw>
                </a:effectLst>
              </a:rPr>
              <a:t>and emptied her pitcher into the trough</a:t>
            </a:r>
            <a:r>
              <a:rPr lang="en-US" dirty="0">
                <a:effectLst>
                  <a:outerShdw blurRad="38100" dist="38100" dir="2700000" algn="tl">
                    <a:srgbClr val="000000">
                      <a:alpha val="43137"/>
                    </a:srgbClr>
                  </a:outerShdw>
                </a:effectLst>
              </a:rPr>
              <a:t>, the first of many times she had to do so, </a:t>
            </a:r>
            <a:r>
              <a:rPr lang="en-US" i="1" dirty="0">
                <a:effectLst>
                  <a:outerShdw blurRad="38100" dist="38100" dir="2700000" algn="tl">
                    <a:srgbClr val="000000">
                      <a:alpha val="43137"/>
                    </a:srgbClr>
                  </a:outerShdw>
                </a:effectLst>
              </a:rPr>
              <a:t>and ran again unto the well to draw</a:t>
            </a:r>
            <a:r>
              <a:rPr lang="en-US" dirty="0">
                <a:effectLst>
                  <a:outerShdw blurRad="38100" dist="38100" dir="2700000" algn="tl">
                    <a:srgbClr val="000000">
                      <a:alpha val="43137"/>
                    </a:srgbClr>
                  </a:outerShdw>
                </a:effectLst>
              </a:rPr>
              <a:t>. This required many repeated actions: </a:t>
            </a:r>
            <a:r>
              <a:rPr lang="en-US" i="1" dirty="0">
                <a:effectLst>
                  <a:outerShdw blurRad="38100" dist="38100" dir="2700000" algn="tl">
                    <a:srgbClr val="000000">
                      <a:alpha val="43137"/>
                    </a:srgbClr>
                  </a:outerShdw>
                </a:effectLst>
              </a:rPr>
              <a:t>and drew for all his camels</a:t>
            </a:r>
            <a:r>
              <a:rPr lang="en-US" dirty="0">
                <a:effectLst>
                  <a:outerShdw blurRad="38100" dist="38100" dir="2700000" algn="tl">
                    <a:srgbClr val="000000">
                      <a:alpha val="43137"/>
                    </a:srgbClr>
                  </a:outerShdw>
                </a:effectLst>
              </a:rPr>
              <a:t>. In verses 16–20, Rebekah is viewed as being very active. The Hebrew text here has only one verb for speech, but Rebekah is the subject of eleven verbs of action.</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378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99534696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3"/>
            </a:pPr>
            <a:r>
              <a:rPr lang="en-US" sz="3600" dirty="0">
                <a:effectLst>
                  <a:outerShdw blurRad="38100" dist="38100" dir="2700000" algn="tl">
                    <a:srgbClr val="000000">
                      <a:alpha val="43137"/>
                    </a:srgbClr>
                  </a:outerShdw>
                </a:effectLst>
              </a:rPr>
              <a:t>Genesis 24:15-27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meets Rebekah</a:t>
            </a:r>
          </a:p>
        </p:txBody>
      </p:sp>
      <p:sp>
        <p:nvSpPr>
          <p:cNvPr id="161795" name="Rectangle 3"/>
          <p:cNvSpPr>
            <a:spLocks noGrp="1" noChangeArrowheads="1"/>
          </p:cNvSpPr>
          <p:nvPr>
            <p:ph type="body" idx="1"/>
          </p:nvPr>
        </p:nvSpPr>
        <p:spPr>
          <a:xfrm>
            <a:off x="1066800" y="1600200"/>
            <a:ext cx="6858000" cy="51054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to Rebekah (15-16)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question (17)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response (18-20)</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Servant’s observation (21)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action (22)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inquiry (23)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answers (24-25)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responses (26-27)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811147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3"/>
            </a:pPr>
            <a:r>
              <a:rPr lang="en-US" sz="3600" dirty="0">
                <a:effectLst>
                  <a:outerShdw blurRad="38100" dist="38100" dir="2700000" algn="tl">
                    <a:srgbClr val="000000">
                      <a:alpha val="43137"/>
                    </a:srgbClr>
                  </a:outerShdw>
                </a:effectLst>
              </a:rPr>
              <a:t>Genesis 24:15-27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meets Rebekah</a:t>
            </a:r>
          </a:p>
        </p:txBody>
      </p:sp>
      <p:sp>
        <p:nvSpPr>
          <p:cNvPr id="161795" name="Rectangle 3"/>
          <p:cNvSpPr>
            <a:spLocks noGrp="1" noChangeArrowheads="1"/>
          </p:cNvSpPr>
          <p:nvPr>
            <p:ph type="body" idx="1"/>
          </p:nvPr>
        </p:nvSpPr>
        <p:spPr>
          <a:xfrm>
            <a:off x="1066800" y="1600200"/>
            <a:ext cx="6858000" cy="51054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to Rebekah (15-16)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question (17)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response (18-20)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observation (21)</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Servant’s action (22)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inquiry (23)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answers (24-25)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responses (26-27)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378709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3"/>
            </a:pPr>
            <a:r>
              <a:rPr lang="en-US" sz="3600" dirty="0">
                <a:effectLst>
                  <a:outerShdw blurRad="38100" dist="38100" dir="2700000" algn="tl">
                    <a:srgbClr val="000000">
                      <a:alpha val="43137"/>
                    </a:srgbClr>
                  </a:outerShdw>
                </a:effectLst>
              </a:rPr>
              <a:t>Genesis 24:15-27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meets Rebekah</a:t>
            </a:r>
          </a:p>
        </p:txBody>
      </p:sp>
      <p:sp>
        <p:nvSpPr>
          <p:cNvPr id="161795" name="Rectangle 3"/>
          <p:cNvSpPr>
            <a:spLocks noGrp="1" noChangeArrowheads="1"/>
          </p:cNvSpPr>
          <p:nvPr>
            <p:ph type="body" idx="1"/>
          </p:nvPr>
        </p:nvSpPr>
        <p:spPr>
          <a:xfrm>
            <a:off x="1066800" y="1600200"/>
            <a:ext cx="6858000" cy="51054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to Rebekah (15-16)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question (17)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response (18-20)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observation (21)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action (22)</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Servant’s inquiry (23)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answers (24-25)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responses (26-27)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945532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3"/>
            </a:pPr>
            <a:r>
              <a:rPr lang="en-US" sz="3600" dirty="0">
                <a:effectLst>
                  <a:outerShdw blurRad="38100" dist="38100" dir="2700000" algn="tl">
                    <a:srgbClr val="000000">
                      <a:alpha val="43137"/>
                    </a:srgbClr>
                  </a:outerShdw>
                </a:effectLst>
              </a:rPr>
              <a:t>Genesis 24:15-27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meets Rebekah</a:t>
            </a:r>
          </a:p>
        </p:txBody>
      </p:sp>
      <p:sp>
        <p:nvSpPr>
          <p:cNvPr id="161795" name="Rectangle 3"/>
          <p:cNvSpPr>
            <a:spLocks noGrp="1" noChangeArrowheads="1"/>
          </p:cNvSpPr>
          <p:nvPr>
            <p:ph type="body" idx="1"/>
          </p:nvPr>
        </p:nvSpPr>
        <p:spPr>
          <a:xfrm>
            <a:off x="1066800" y="1600200"/>
            <a:ext cx="6858000" cy="51054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to Rebekah (15-16)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question (17)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response (18-20)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observation (21)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action (22)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inquiry (23)</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Rebekah’s answers (24-25)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responses (26-27)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569409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22:20-24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Rebekah’s Lineage</a:t>
            </a:r>
          </a:p>
        </p:txBody>
      </p:sp>
      <p:sp>
        <p:nvSpPr>
          <p:cNvPr id="161795" name="Rectangle 3"/>
          <p:cNvSpPr>
            <a:spLocks noGrp="1" noChangeArrowheads="1"/>
          </p:cNvSpPr>
          <p:nvPr>
            <p:ph type="body" idx="1"/>
          </p:nvPr>
        </p:nvSpPr>
        <p:spPr>
          <a:xfrm>
            <a:off x="990600" y="1600200"/>
            <a:ext cx="6934200" cy="36576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(20a)</a:t>
            </a:r>
          </a:p>
          <a:p>
            <a:pPr marL="457200" lvl="2" indent="-457200" eaLnBrk="1" hangingPunct="1">
              <a:spcBef>
                <a:spcPts val="0"/>
              </a:spcBef>
              <a:spcAft>
                <a:spcPts val="3600"/>
              </a:spcAft>
              <a:buClr>
                <a:srgbClr val="CC66FF"/>
              </a:buClr>
              <a:buSzPct val="100000"/>
              <a:buFont typeface="+mj-lt"/>
              <a:buAutoNum type="alphaUcPeriod"/>
              <a:defRPr/>
            </a:pPr>
            <a:r>
              <a:rPr lang="en-US" b="1" dirty="0" err="1">
                <a:solidFill>
                  <a:srgbClr val="FFFFCC"/>
                </a:solidFill>
                <a:effectLst>
                  <a:outerShdw blurRad="38100" dist="38100" dir="2700000" algn="tl">
                    <a:srgbClr val="000000">
                      <a:alpha val="43137"/>
                    </a:srgbClr>
                  </a:outerShdw>
                </a:effectLst>
              </a:rPr>
              <a:t>Nahor’s</a:t>
            </a:r>
            <a:r>
              <a:rPr lang="en-US" b="1" dirty="0">
                <a:solidFill>
                  <a:srgbClr val="FFFFCC"/>
                </a:solidFill>
                <a:effectLst>
                  <a:outerShdw blurRad="38100" dist="38100" dir="2700000" algn="tl">
                    <a:srgbClr val="000000">
                      <a:alpha val="43137"/>
                    </a:srgbClr>
                  </a:outerShdw>
                </a:effectLst>
              </a:rPr>
              <a:t> children (20b-24)</a:t>
            </a:r>
          </a:p>
          <a:p>
            <a:pPr marL="971550" lvl="3" indent="-51435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From </a:t>
            </a:r>
            <a:r>
              <a:rPr lang="en-US" b="1" u="sng" dirty="0" err="1">
                <a:solidFill>
                  <a:srgbClr val="FFFFCC"/>
                </a:solidFill>
                <a:effectLst>
                  <a:outerShdw blurRad="38100" dist="38100" dir="2700000" algn="tl">
                    <a:srgbClr val="000000">
                      <a:alpha val="43137"/>
                    </a:srgbClr>
                  </a:outerShdw>
                </a:effectLst>
              </a:rPr>
              <a:t>Milcah</a:t>
            </a:r>
            <a:r>
              <a:rPr lang="en-US" b="1" u="sng" dirty="0">
                <a:solidFill>
                  <a:srgbClr val="FFFFCC"/>
                </a:solidFill>
                <a:effectLst>
                  <a:outerShdw blurRad="38100" dist="38100" dir="2700000" algn="tl">
                    <a:srgbClr val="000000">
                      <a:alpha val="43137"/>
                    </a:srgbClr>
                  </a:outerShdw>
                </a:effectLst>
              </a:rPr>
              <a:t> (20b-23)</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Reumah</a:t>
            </a:r>
            <a:r>
              <a:rPr lang="en-US" dirty="0">
                <a:effectLst>
                  <a:outerShdw blurRad="38100" dist="38100" dir="2700000" algn="tl">
                    <a:srgbClr val="000000">
                      <a:alpha val="43137"/>
                    </a:srgbClr>
                  </a:outerShdw>
                </a:effectLst>
              </a:rPr>
              <a:t> (24)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725627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3549E60-A8CA-E0A3-7D37-DE2A39C7746B}"/>
              </a:ext>
            </a:extLst>
          </p:cNvPr>
          <p:cNvGraphicFramePr>
            <a:graphicFrameLocks noGrp="1"/>
          </p:cNvGraphicFramePr>
          <p:nvPr>
            <p:ph idx="1"/>
          </p:nvPr>
        </p:nvGraphicFramePr>
        <p:xfrm>
          <a:off x="1889760" y="797560"/>
          <a:ext cx="8412480" cy="5334000"/>
        </p:xfrm>
        <a:graphic>
          <a:graphicData uri="http://schemas.openxmlformats.org/drawingml/2006/table">
            <a:tbl>
              <a:tblPr firstRow="1" bandRow="1">
                <a:tableStyleId>{5C22544A-7EE6-4342-B048-85BDC9FD1C3A}</a:tableStyleId>
              </a:tblPr>
              <a:tblGrid>
                <a:gridCol w="4206240">
                  <a:extLst>
                    <a:ext uri="{9D8B030D-6E8A-4147-A177-3AD203B41FA5}">
                      <a16:colId xmlns:a16="http://schemas.microsoft.com/office/drawing/2014/main" val="553827751"/>
                    </a:ext>
                  </a:extLst>
                </a:gridCol>
                <a:gridCol w="4206240">
                  <a:extLst>
                    <a:ext uri="{9D8B030D-6E8A-4147-A177-3AD203B41FA5}">
                      <a16:colId xmlns:a16="http://schemas.microsoft.com/office/drawing/2014/main" val="2249653255"/>
                    </a:ext>
                  </a:extLst>
                </a:gridCol>
              </a:tblGrid>
              <a:tr h="1066800">
                <a:tc gridSpan="2">
                  <a:txBody>
                    <a:bodyPr/>
                    <a:lstStyle/>
                    <a:p>
                      <a:pPr algn="ctr"/>
                      <a:r>
                        <a:rPr lang="en-US" sz="36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Nahor’s</a:t>
                      </a: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children through </a:t>
                      </a:r>
                      <a:r>
                        <a:rPr lang="en-US" sz="36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Milcah</a:t>
                      </a: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br>
                        <a:rPr lang="en-US" sz="1800" b="1" dirty="0">
                          <a:solidFill>
                            <a:schemeClr val="tx1"/>
                          </a:solidFill>
                          <a:effectLst>
                            <a:outerShdw blurRad="38100" dist="38100" dir="2700000" algn="tl">
                              <a:srgbClr val="000000">
                                <a:alpha val="43137"/>
                              </a:srgbClr>
                            </a:outerShdw>
                          </a:effectLst>
                        </a:rPr>
                      </a:br>
                      <a:r>
                        <a:rPr lang="en-US" sz="2800" b="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mj-cs"/>
                        </a:rPr>
                        <a:t>(Gen. 22:20b-23)</a:t>
                      </a:r>
                    </a:p>
                  </a:txBody>
                  <a:tcPr>
                    <a:solidFill>
                      <a:schemeClr val="bg2"/>
                    </a:solidFill>
                  </a:tcPr>
                </a:tc>
                <a:tc hMerge="1">
                  <a:txBody>
                    <a:bodyPr/>
                    <a:lstStyle/>
                    <a:p>
                      <a:endParaRPr lang="en-US" dirty="0"/>
                    </a:p>
                  </a:txBody>
                  <a:tcPr/>
                </a:tc>
                <a:extLst>
                  <a:ext uri="{0D108BD9-81ED-4DB2-BD59-A6C34878D82A}">
                    <a16:rowId xmlns:a16="http://schemas.microsoft.com/office/drawing/2014/main" val="3498365085"/>
                  </a:ext>
                </a:extLst>
              </a:tr>
              <a:tr h="1066800">
                <a:tc>
                  <a:txBody>
                    <a:bodyPr/>
                    <a:lstStyle/>
                    <a:p>
                      <a:pPr marL="457200" lvl="1" indent="0" eaLnBrk="1" hangingPunct="1">
                        <a:spcBef>
                          <a:spcPts val="0"/>
                        </a:spcBef>
                        <a:spcAft>
                          <a:spcPts val="1200"/>
                        </a:spcAft>
                        <a:buClr>
                          <a:schemeClr val="tx2"/>
                        </a:buClr>
                        <a:buSzPct val="100000"/>
                        <a:buFont typeface="+mj-lt"/>
                        <a:buNone/>
                        <a:defRPr/>
                      </a:pPr>
                      <a:r>
                        <a:rPr lang="en-US" sz="2800" b="1" dirty="0">
                          <a:latin typeface="Calibri" panose="020F0502020204030204" pitchFamily="34" charset="0"/>
                          <a:ea typeface="Calibri" panose="020F0502020204030204" pitchFamily="34" charset="0"/>
                          <a:cs typeface="Calibri" panose="020F0502020204030204" pitchFamily="34" charset="0"/>
                        </a:rPr>
                        <a:t>1. </a:t>
                      </a:r>
                      <a:r>
                        <a:rPr lang="en-US" sz="2800" b="1" dirty="0" err="1">
                          <a:latin typeface="Calibri" panose="020F0502020204030204" pitchFamily="34" charset="0"/>
                          <a:ea typeface="Calibri" panose="020F0502020204030204" pitchFamily="34" charset="0"/>
                          <a:cs typeface="Calibri" panose="020F0502020204030204" pitchFamily="34" charset="0"/>
                        </a:rPr>
                        <a:t>Uz</a:t>
                      </a:r>
                      <a:r>
                        <a:rPr lang="en-US" sz="2800" b="1" dirty="0">
                          <a:latin typeface="Calibri" panose="020F0502020204030204" pitchFamily="34" charset="0"/>
                          <a:ea typeface="Calibri" panose="020F0502020204030204" pitchFamily="34" charset="0"/>
                          <a:cs typeface="Calibri" panose="020F0502020204030204" pitchFamily="34" charset="0"/>
                        </a:rPr>
                        <a:t> (Job 1:1)</a:t>
                      </a: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5.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Hazo</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766866729"/>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2.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Buz</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6.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Pildash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62697024"/>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3. Aram</a:t>
                      </a: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7.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Jidlaph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496408826"/>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4.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Chesed</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457200" marR="0" lvl="1" indent="0" algn="l" defTabSz="914400" rtl="0" eaLnBrk="1" fontAlgn="auto" latinLnBrk="0" hangingPunct="1">
                        <a:lnSpc>
                          <a:spcPct val="100000"/>
                        </a:lnSpc>
                        <a:spcBef>
                          <a:spcPts val="0"/>
                        </a:spcBef>
                        <a:spcAft>
                          <a:spcPts val="1200"/>
                        </a:spcAft>
                        <a:buClr>
                          <a:schemeClr val="tx2"/>
                        </a:buClr>
                        <a:buSzPct val="100000"/>
                        <a:buFont typeface="+mj-lt"/>
                        <a:buNone/>
                        <a:tabLst/>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8.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Bethuel</a:t>
                      </a: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 (Gen. 24)</a:t>
                      </a:r>
                    </a:p>
                  </a:txBody>
                  <a:tcPr anchor="ctr"/>
                </a:tc>
                <a:extLst>
                  <a:ext uri="{0D108BD9-81ED-4DB2-BD59-A6C34878D82A}">
                    <a16:rowId xmlns:a16="http://schemas.microsoft.com/office/drawing/2014/main" val="3149127766"/>
                  </a:ext>
                </a:extLst>
              </a:tr>
            </a:tbl>
          </a:graphicData>
        </a:graphic>
      </p:graphicFrame>
      <p:pic>
        <p:nvPicPr>
          <p:cNvPr id="5" name="Picture 4">
            <a:extLst>
              <a:ext uri="{FF2B5EF4-FFF2-40B4-BE49-F238E27FC236}">
                <a16:creationId xmlns:a16="http://schemas.microsoft.com/office/drawing/2014/main" id="{10B1E50A-C2E2-1F1A-4C63-C30A648CC2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pic>
        <p:nvPicPr>
          <p:cNvPr id="6" name="Picture 4" descr="5 Bible Lessons to Learn From the Book of Genesis | Jack Wellman">
            <a:extLst>
              <a:ext uri="{FF2B5EF4-FFF2-40B4-BE49-F238E27FC236}">
                <a16:creationId xmlns:a16="http://schemas.microsoft.com/office/drawing/2014/main" id="{654FE944-51A4-5788-DF20-DE20A72D16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76200"/>
            <a:ext cx="107576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06918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u="sng"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523174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9AEAC5-2B84-4B27-AF21-FFDFEA649607}"/>
              </a:ext>
            </a:extLst>
          </p:cNvPr>
          <p:cNvPicPr>
            <a:picLocks noChangeAspect="1"/>
          </p:cNvPicPr>
          <p:nvPr/>
        </p:nvPicPr>
        <p:blipFill rotWithShape="1">
          <a:blip r:embed="rId2"/>
          <a:srcRect l="1393" t="2903" r="1393" b="2903"/>
          <a:stretch/>
        </p:blipFill>
        <p:spPr>
          <a:xfrm>
            <a:off x="609599" y="868680"/>
            <a:ext cx="10972801"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874698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3"/>
            </a:pPr>
            <a:r>
              <a:rPr lang="en-US" sz="3600" dirty="0">
                <a:effectLst>
                  <a:outerShdw blurRad="38100" dist="38100" dir="2700000" algn="tl">
                    <a:srgbClr val="000000">
                      <a:alpha val="43137"/>
                    </a:srgbClr>
                  </a:outerShdw>
                </a:effectLst>
              </a:rPr>
              <a:t>Genesis 24:15-27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meets Rebekah</a:t>
            </a:r>
          </a:p>
        </p:txBody>
      </p:sp>
      <p:sp>
        <p:nvSpPr>
          <p:cNvPr id="161795" name="Rectangle 3"/>
          <p:cNvSpPr>
            <a:spLocks noGrp="1" noChangeArrowheads="1"/>
          </p:cNvSpPr>
          <p:nvPr>
            <p:ph type="body" idx="1"/>
          </p:nvPr>
        </p:nvSpPr>
        <p:spPr>
          <a:xfrm>
            <a:off x="1066800" y="1600200"/>
            <a:ext cx="6858000" cy="51054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Introduction to Rebekah (15-16)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question (17)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response (18-20)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observation (21)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action (22)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inquiry (23)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answers (24-25)</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Servant’s responses (26-27)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773182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036116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4"/>
            </a:pPr>
            <a:r>
              <a:rPr lang="en-US" sz="3600" dirty="0">
                <a:effectLst>
                  <a:outerShdw blurRad="38100" dist="38100" dir="2700000" algn="tl">
                    <a:srgbClr val="000000">
                      <a:alpha val="43137"/>
                    </a:srgbClr>
                  </a:outerShdw>
                </a:effectLst>
              </a:rPr>
              <a:t>Genesis 24:28-49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&amp; Laban</a:t>
            </a:r>
          </a:p>
        </p:txBody>
      </p:sp>
      <p:sp>
        <p:nvSpPr>
          <p:cNvPr id="161795" name="Rectangle 3"/>
          <p:cNvSpPr>
            <a:spLocks noGrp="1" noChangeArrowheads="1"/>
          </p:cNvSpPr>
          <p:nvPr>
            <p:ph type="body" idx="1"/>
          </p:nvPr>
        </p:nvSpPr>
        <p:spPr>
          <a:xfrm>
            <a:off x="1059180" y="2057400"/>
            <a:ext cx="6865620" cy="19812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 the house (28-33)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Retelling the story (34-49)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481568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4"/>
            </a:pPr>
            <a:r>
              <a:rPr lang="en-US" sz="3600" dirty="0">
                <a:effectLst>
                  <a:outerShdw blurRad="38100" dist="38100" dir="2700000" algn="tl">
                    <a:srgbClr val="000000">
                      <a:alpha val="43137"/>
                    </a:srgbClr>
                  </a:outerShdw>
                </a:effectLst>
              </a:rPr>
              <a:t>Genesis 24:28-49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&amp; Laban</a:t>
            </a:r>
          </a:p>
        </p:txBody>
      </p:sp>
      <p:sp>
        <p:nvSpPr>
          <p:cNvPr id="161795" name="Rectangle 3"/>
          <p:cNvSpPr>
            <a:spLocks noGrp="1" noChangeArrowheads="1"/>
          </p:cNvSpPr>
          <p:nvPr>
            <p:ph type="body" idx="1"/>
          </p:nvPr>
        </p:nvSpPr>
        <p:spPr>
          <a:xfrm>
            <a:off x="1059180" y="2057400"/>
            <a:ext cx="6865620" cy="19812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In the house (28-33)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Retelling the story (34-49)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045122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24:28-33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 the house</a:t>
            </a:r>
          </a:p>
        </p:txBody>
      </p:sp>
      <p:sp>
        <p:nvSpPr>
          <p:cNvPr id="161795" name="Rectangle 3"/>
          <p:cNvSpPr>
            <a:spLocks noGrp="1" noChangeArrowheads="1"/>
          </p:cNvSpPr>
          <p:nvPr>
            <p:ph type="body" idx="1"/>
          </p:nvPr>
        </p:nvSpPr>
        <p:spPr>
          <a:xfrm>
            <a:off x="990600" y="1752600"/>
            <a:ext cx="6858000" cy="3733800"/>
          </a:xfrm>
        </p:spPr>
        <p:txBody>
          <a:bodyPr/>
          <a:lstStyle/>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Rebekah’s report (28)</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response (29-30)</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invitation (31)</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hospitality (32-33)</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86818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24:28-33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 the house</a:t>
            </a:r>
          </a:p>
        </p:txBody>
      </p:sp>
      <p:sp>
        <p:nvSpPr>
          <p:cNvPr id="161795" name="Rectangle 3"/>
          <p:cNvSpPr>
            <a:spLocks noGrp="1" noChangeArrowheads="1"/>
          </p:cNvSpPr>
          <p:nvPr>
            <p:ph type="body" idx="1"/>
          </p:nvPr>
        </p:nvSpPr>
        <p:spPr>
          <a:xfrm>
            <a:off x="990600" y="1752600"/>
            <a:ext cx="6858000" cy="3733800"/>
          </a:xfrm>
        </p:spPr>
        <p:txBody>
          <a:bodyPr/>
          <a:lstStyle/>
          <a:p>
            <a:pPr marL="514350" lvl="2" indent="-514350" eaLnBrk="1" hangingPunct="1">
              <a:spcBef>
                <a:spcPts val="0"/>
              </a:spcBef>
              <a:spcAft>
                <a:spcPts val="42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Rebekah’s report (28)</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response (29-30)</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invitation (31)</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hospitality (32-33)</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901056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24:28-33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 the house</a:t>
            </a:r>
          </a:p>
        </p:txBody>
      </p:sp>
      <p:sp>
        <p:nvSpPr>
          <p:cNvPr id="161795" name="Rectangle 3"/>
          <p:cNvSpPr>
            <a:spLocks noGrp="1" noChangeArrowheads="1"/>
          </p:cNvSpPr>
          <p:nvPr>
            <p:ph type="body" idx="1"/>
          </p:nvPr>
        </p:nvSpPr>
        <p:spPr>
          <a:xfrm>
            <a:off x="990600" y="1752600"/>
            <a:ext cx="6858000" cy="3733800"/>
          </a:xfrm>
        </p:spPr>
        <p:txBody>
          <a:bodyPr/>
          <a:lstStyle/>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Rebekah’s report (28)</a:t>
            </a:r>
          </a:p>
          <a:p>
            <a:pPr marL="514350" lvl="2" indent="-514350" eaLnBrk="1" hangingPunct="1">
              <a:spcBef>
                <a:spcPts val="0"/>
              </a:spcBef>
              <a:spcAft>
                <a:spcPts val="42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Laban’s response (29-30)</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invitation (31)</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hospitality (32-33)</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832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24:28-33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 the house</a:t>
            </a:r>
          </a:p>
        </p:txBody>
      </p:sp>
      <p:sp>
        <p:nvSpPr>
          <p:cNvPr id="161795" name="Rectangle 3"/>
          <p:cNvSpPr>
            <a:spLocks noGrp="1" noChangeArrowheads="1"/>
          </p:cNvSpPr>
          <p:nvPr>
            <p:ph type="body" idx="1"/>
          </p:nvPr>
        </p:nvSpPr>
        <p:spPr>
          <a:xfrm>
            <a:off x="990600" y="1752600"/>
            <a:ext cx="6858000" cy="3733800"/>
          </a:xfrm>
        </p:spPr>
        <p:txBody>
          <a:bodyPr/>
          <a:lstStyle/>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Rebekah’s report (28)</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response (29-30)</a:t>
            </a:r>
          </a:p>
          <a:p>
            <a:pPr marL="514350" lvl="2" indent="-514350" eaLnBrk="1" hangingPunct="1">
              <a:spcBef>
                <a:spcPts val="0"/>
              </a:spcBef>
              <a:spcAft>
                <a:spcPts val="42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Laban’s invitation (31)</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hospitality (32-33)</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677348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4555" y="228600"/>
            <a:ext cx="8582890" cy="6400800"/>
          </a:xfrm>
          <a:prstGeom prst="rect">
            <a:avLst/>
          </a:prstGeom>
        </p:spPr>
      </p:pic>
    </p:spTree>
    <p:extLst>
      <p:ext uri="{BB962C8B-B14F-4D97-AF65-F5344CB8AC3E}">
        <p14:creationId xmlns:p14="http://schemas.microsoft.com/office/powerpoint/2010/main" val="205586631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F0E6A-6FEF-418B-9CC7-F5A4576B350A}"/>
              </a:ext>
            </a:extLst>
          </p:cNvPr>
          <p:cNvPicPr>
            <a:picLocks noChangeAspect="1"/>
          </p:cNvPicPr>
          <p:nvPr/>
        </p:nvPicPr>
        <p:blipFill>
          <a:blip r:embed="rId3"/>
          <a:stretch>
            <a:fillRect/>
          </a:stretch>
        </p:blipFill>
        <p:spPr>
          <a:xfrm>
            <a:off x="12191" y="0"/>
            <a:ext cx="12167617" cy="6858000"/>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43:1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now, thus says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Creator, O Jacob, And He who formed you, O Israel</a:t>
            </a:r>
            <a:r>
              <a:rPr lang="en-US" sz="3600" dirty="0">
                <a:effectLst>
                  <a:outerShdw blurRad="38100" dist="38100" dir="2700000" algn="tl">
                    <a:srgbClr val="000000">
                      <a:alpha val="43137"/>
                    </a:srgbClr>
                  </a:outerShdw>
                </a:effectLst>
                <a:latin typeface="Calibri" panose="020F0502020204030204" pitchFamily="34" charset="0"/>
              </a:rPr>
              <a:t>, 'Do not fear, for I have redeemed you; I have called you by name; you are Mine!'”</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3C8C4205-0307-40A2-984C-8A7D15AAF5D8}"/>
              </a:ext>
            </a:extLst>
          </p:cNvPr>
          <p:cNvPicPr>
            <a:picLocks noChangeAspect="1"/>
          </p:cNvPicPr>
          <p:nvPr/>
        </p:nvPicPr>
        <p:blipFill>
          <a:blip r:embed="rId4"/>
          <a:stretch>
            <a:fillRect/>
          </a:stretch>
        </p:blipFill>
        <p:spPr>
          <a:xfrm>
            <a:off x="4559716" y="2971800"/>
            <a:ext cx="3072568" cy="1828800"/>
          </a:xfrm>
          <a:prstGeom prst="rect">
            <a:avLst/>
          </a:prstGeom>
          <a:ln>
            <a:solidFill>
              <a:schemeClr val="tx1"/>
            </a:solidFill>
          </a:ln>
        </p:spPr>
      </p:pic>
    </p:spTree>
    <p:extLst>
      <p:ext uri="{BB962C8B-B14F-4D97-AF65-F5344CB8AC3E}">
        <p14:creationId xmlns:p14="http://schemas.microsoft.com/office/powerpoint/2010/main" val="176534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24:28-33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 the house</a:t>
            </a:r>
          </a:p>
        </p:txBody>
      </p:sp>
      <p:sp>
        <p:nvSpPr>
          <p:cNvPr id="161795" name="Rectangle 3"/>
          <p:cNvSpPr>
            <a:spLocks noGrp="1" noChangeArrowheads="1"/>
          </p:cNvSpPr>
          <p:nvPr>
            <p:ph type="body" idx="1"/>
          </p:nvPr>
        </p:nvSpPr>
        <p:spPr>
          <a:xfrm>
            <a:off x="990600" y="1752600"/>
            <a:ext cx="6858000" cy="3733800"/>
          </a:xfrm>
        </p:spPr>
        <p:txBody>
          <a:bodyPr/>
          <a:lstStyle/>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Rebekah’s report (28)</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response (29-30)</a:t>
            </a:r>
          </a:p>
          <a:p>
            <a:pPr marL="514350" lvl="2" indent="-514350" eaLnBrk="1" hangingPunct="1">
              <a:spcBef>
                <a:spcPts val="0"/>
              </a:spcBef>
              <a:spcAft>
                <a:spcPts val="42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Laban’s invitation (31)</a:t>
            </a:r>
          </a:p>
          <a:p>
            <a:pPr marL="514350" lvl="2" indent="-514350" eaLnBrk="1" hangingPunct="1">
              <a:spcBef>
                <a:spcPts val="0"/>
              </a:spcBef>
              <a:spcAft>
                <a:spcPts val="42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Laban’s hospitality (32-33)</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693090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685800" indent="-685800" algn="ctr" eaLnBrk="1" hangingPunct="1">
              <a:buFont typeface="+mj-lt"/>
              <a:buAutoNum type="romanUcPeriod" startAt="4"/>
            </a:pPr>
            <a:r>
              <a:rPr lang="en-US" sz="3600" dirty="0">
                <a:effectLst>
                  <a:outerShdw blurRad="38100" dist="38100" dir="2700000" algn="tl">
                    <a:srgbClr val="000000">
                      <a:alpha val="43137"/>
                    </a:srgbClr>
                  </a:outerShdw>
                </a:effectLst>
              </a:rPr>
              <a:t>Genesis 24:28-49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Servant &amp; Laban</a:t>
            </a:r>
          </a:p>
        </p:txBody>
      </p:sp>
      <p:sp>
        <p:nvSpPr>
          <p:cNvPr id="161795" name="Rectangle 3"/>
          <p:cNvSpPr>
            <a:spLocks noGrp="1" noChangeArrowheads="1"/>
          </p:cNvSpPr>
          <p:nvPr>
            <p:ph type="body" idx="1"/>
          </p:nvPr>
        </p:nvSpPr>
        <p:spPr>
          <a:xfrm>
            <a:off x="1059180" y="2057400"/>
            <a:ext cx="6865620" cy="19812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 the house (28-33)</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Retelling the story (34-49)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544358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24:34-49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Retelling the story</a:t>
            </a:r>
          </a:p>
        </p:txBody>
      </p:sp>
      <p:sp>
        <p:nvSpPr>
          <p:cNvPr id="161795" name="Rectangle 3"/>
          <p:cNvSpPr>
            <a:spLocks noGrp="1" noChangeArrowheads="1"/>
          </p:cNvSpPr>
          <p:nvPr>
            <p:ph type="body" idx="1"/>
          </p:nvPr>
        </p:nvSpPr>
        <p:spPr>
          <a:xfrm>
            <a:off x="990600" y="1676400"/>
            <a:ext cx="6858000" cy="3733800"/>
          </a:xfrm>
        </p:spPr>
        <p:txBody>
          <a:bodyPr/>
          <a:lstStyle/>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 identifies himself (34)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blessings (35)</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son (36)</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oath (37-41)</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prayer (42-44)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Prayer answered (45-48)</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request (49)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471529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24:34-49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Retelling the story</a:t>
            </a:r>
          </a:p>
        </p:txBody>
      </p:sp>
      <p:sp>
        <p:nvSpPr>
          <p:cNvPr id="161795" name="Rectangle 3"/>
          <p:cNvSpPr>
            <a:spLocks noGrp="1" noChangeArrowheads="1"/>
          </p:cNvSpPr>
          <p:nvPr>
            <p:ph type="body" idx="1"/>
          </p:nvPr>
        </p:nvSpPr>
        <p:spPr>
          <a:xfrm>
            <a:off x="990600" y="1676400"/>
            <a:ext cx="6858000" cy="3733800"/>
          </a:xfrm>
        </p:spPr>
        <p:txBody>
          <a:bodyPr/>
          <a:lstStyle/>
          <a:p>
            <a:pPr marL="514350" lvl="2" indent="-514350"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Servant identifies himself (34)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blessings (35)</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son (36)</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oath (37-41)</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prayer (42-44)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Prayer answered (45-48)</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request (49)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255299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24:34-49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Retelling the story</a:t>
            </a:r>
          </a:p>
        </p:txBody>
      </p:sp>
      <p:sp>
        <p:nvSpPr>
          <p:cNvPr id="161795" name="Rectangle 3"/>
          <p:cNvSpPr>
            <a:spLocks noGrp="1" noChangeArrowheads="1"/>
          </p:cNvSpPr>
          <p:nvPr>
            <p:ph type="body" idx="1"/>
          </p:nvPr>
        </p:nvSpPr>
        <p:spPr>
          <a:xfrm>
            <a:off x="990600" y="1676400"/>
            <a:ext cx="6858000" cy="3733800"/>
          </a:xfrm>
        </p:spPr>
        <p:txBody>
          <a:bodyPr/>
          <a:lstStyle/>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 identifies himself (34)</a:t>
            </a:r>
          </a:p>
          <a:p>
            <a:pPr marL="514350" lvl="2" indent="-514350"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Abraham’s blessings (35)</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son (36)</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oath (37-41)</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prayer (42-44)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Prayer answered (45-48)</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request (49)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695275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8809332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24:34-49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Retelling the story</a:t>
            </a:r>
          </a:p>
        </p:txBody>
      </p:sp>
      <p:sp>
        <p:nvSpPr>
          <p:cNvPr id="161795" name="Rectangle 3"/>
          <p:cNvSpPr>
            <a:spLocks noGrp="1" noChangeArrowheads="1"/>
          </p:cNvSpPr>
          <p:nvPr>
            <p:ph type="body" idx="1"/>
          </p:nvPr>
        </p:nvSpPr>
        <p:spPr>
          <a:xfrm>
            <a:off x="990600" y="1676400"/>
            <a:ext cx="6858000" cy="3733800"/>
          </a:xfrm>
        </p:spPr>
        <p:txBody>
          <a:bodyPr/>
          <a:lstStyle/>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 identifies himself (34)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blessings (35)</a:t>
            </a:r>
          </a:p>
          <a:p>
            <a:pPr marL="514350" lvl="2" indent="-514350"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Abraham’s son (36)</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oath (37-41)</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prayer (42-44)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Prayer answered (45-48)</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request (49)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235329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24:34-49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Retelling the story</a:t>
            </a:r>
          </a:p>
        </p:txBody>
      </p:sp>
      <p:sp>
        <p:nvSpPr>
          <p:cNvPr id="161795" name="Rectangle 3"/>
          <p:cNvSpPr>
            <a:spLocks noGrp="1" noChangeArrowheads="1"/>
          </p:cNvSpPr>
          <p:nvPr>
            <p:ph type="body" idx="1"/>
          </p:nvPr>
        </p:nvSpPr>
        <p:spPr>
          <a:xfrm>
            <a:off x="990600" y="1676400"/>
            <a:ext cx="6858000" cy="3733800"/>
          </a:xfrm>
        </p:spPr>
        <p:txBody>
          <a:bodyPr/>
          <a:lstStyle/>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 identifies himself (34)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blessings (35)</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son (36)</a:t>
            </a:r>
          </a:p>
          <a:p>
            <a:pPr marL="514350" lvl="2" indent="-514350"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Servant’s oath (37-41)</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prayer (42-44)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Prayer answered (45-48)</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request (49)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969010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Tree>
    <p:extLst>
      <p:ext uri="{BB962C8B-B14F-4D97-AF65-F5344CB8AC3E}">
        <p14:creationId xmlns:p14="http://schemas.microsoft.com/office/powerpoint/2010/main" val="2898317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24:34-49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Retelling the story</a:t>
            </a:r>
          </a:p>
        </p:txBody>
      </p:sp>
      <p:sp>
        <p:nvSpPr>
          <p:cNvPr id="161795" name="Rectangle 3"/>
          <p:cNvSpPr>
            <a:spLocks noGrp="1" noChangeArrowheads="1"/>
          </p:cNvSpPr>
          <p:nvPr>
            <p:ph type="body" idx="1"/>
          </p:nvPr>
        </p:nvSpPr>
        <p:spPr>
          <a:xfrm>
            <a:off x="990600" y="1676400"/>
            <a:ext cx="6858000" cy="3733800"/>
          </a:xfrm>
        </p:spPr>
        <p:txBody>
          <a:bodyPr/>
          <a:lstStyle/>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 identifies himself (34)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blessings (35)</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son (36)</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oath (37-41)</a:t>
            </a:r>
          </a:p>
          <a:p>
            <a:pPr marL="514350" lvl="2" indent="-514350"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Servant’s prayer (42-44)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Prayer answered (45-48)</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request (49)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166500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68957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Behold, I am standing by the fountain of water; and let it come to pass, that the maiden that comes forth to draw</a:t>
            </a:r>
            <a:r>
              <a:rPr lang="en-US" dirty="0">
                <a:effectLst>
                  <a:outerShdw blurRad="38100" dist="38100" dir="2700000" algn="tl">
                    <a:srgbClr val="000000">
                      <a:alpha val="43137"/>
                    </a:srgbClr>
                  </a:outerShdw>
                </a:effectLst>
              </a:rPr>
              <a:t>. Here the word for </a:t>
            </a:r>
            <a:r>
              <a:rPr lang="en-US" i="1" dirty="0">
                <a:effectLst>
                  <a:outerShdw blurRad="38100" dist="38100" dir="2700000" algn="tl">
                    <a:srgbClr val="000000">
                      <a:alpha val="43137"/>
                    </a:srgbClr>
                  </a:outerShdw>
                </a:effectLst>
              </a:rPr>
              <a:t>maiden</a:t>
            </a:r>
            <a:r>
              <a:rPr lang="en-US" dirty="0">
                <a:effectLst>
                  <a:outerShdw blurRad="38100" dist="38100" dir="2700000" algn="tl">
                    <a:srgbClr val="000000">
                      <a:alpha val="43137"/>
                    </a:srgbClr>
                  </a:outerShdw>
                </a:effectLst>
              </a:rPr>
              <a:t> is not the same word used earlier. Instead, </a:t>
            </a:r>
            <a:r>
              <a:rPr lang="en-US" i="1" dirty="0">
                <a:effectLst>
                  <a:outerShdw blurRad="38100" dist="38100" dir="2700000" algn="tl">
                    <a:srgbClr val="000000">
                      <a:alpha val="43137"/>
                    </a:srgbClr>
                  </a:outerShdw>
                </a:effectLst>
              </a:rPr>
              <a:t>almah</a:t>
            </a:r>
            <a:r>
              <a:rPr lang="en-US" dirty="0">
                <a:effectLst>
                  <a:outerShdw blurRad="38100" dist="38100" dir="2700000" algn="tl">
                    <a:srgbClr val="000000">
                      <a:alpha val="43137"/>
                    </a:srgbClr>
                  </a:outerShdw>
                </a:effectLst>
              </a:rPr>
              <a:t> is used, which is the actual word for virgin; and because it does clearly imply virginity, it did not require the explanatory statement as with </a:t>
            </a:r>
            <a:r>
              <a:rPr lang="en-US" i="1" dirty="0" err="1">
                <a:effectLst>
                  <a:outerShdw blurRad="38100" dist="38100" dir="2700000" algn="tl">
                    <a:srgbClr val="000000">
                      <a:alpha val="43137"/>
                    </a:srgbClr>
                  </a:outerShdw>
                </a:effectLst>
              </a:rPr>
              <a:t>betulah</a:t>
            </a:r>
            <a:r>
              <a:rPr lang="en-US" dirty="0">
                <a:effectLst>
                  <a:outerShdw blurRad="38100" dist="38100" dir="2700000" algn="tl">
                    <a:srgbClr val="000000">
                      <a:alpha val="43137"/>
                    </a:srgbClr>
                  </a:outerShdw>
                </a:effectLst>
              </a:rPr>
              <a:t> in verse 16.</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383</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94121664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24:34-49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Retelling the story</a:t>
            </a:r>
          </a:p>
        </p:txBody>
      </p:sp>
      <p:sp>
        <p:nvSpPr>
          <p:cNvPr id="161795" name="Rectangle 3"/>
          <p:cNvSpPr>
            <a:spLocks noGrp="1" noChangeArrowheads="1"/>
          </p:cNvSpPr>
          <p:nvPr>
            <p:ph type="body" idx="1"/>
          </p:nvPr>
        </p:nvSpPr>
        <p:spPr>
          <a:xfrm>
            <a:off x="990600" y="1676400"/>
            <a:ext cx="6858000" cy="4800600"/>
          </a:xfrm>
        </p:spPr>
        <p:txBody>
          <a:bodyPr/>
          <a:lstStyle/>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 identifies himself (34)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blessings (35)</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son (36)</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oath (37-41)</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prayer (42-44)</a:t>
            </a:r>
          </a:p>
          <a:p>
            <a:pPr marL="514350" lvl="2" indent="-514350"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Prayer answered (45-48)</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request (49)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108096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24:34-49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Retelling the story</a:t>
            </a:r>
          </a:p>
        </p:txBody>
      </p:sp>
      <p:sp>
        <p:nvSpPr>
          <p:cNvPr id="161795" name="Rectangle 3"/>
          <p:cNvSpPr>
            <a:spLocks noGrp="1" noChangeArrowheads="1"/>
          </p:cNvSpPr>
          <p:nvPr>
            <p:ph type="body" idx="1"/>
          </p:nvPr>
        </p:nvSpPr>
        <p:spPr>
          <a:xfrm>
            <a:off x="990600" y="1676400"/>
            <a:ext cx="6858000" cy="4800600"/>
          </a:xfrm>
        </p:spPr>
        <p:txBody>
          <a:bodyPr/>
          <a:lstStyle/>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 identifies himself (34)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blessings (35)</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son (36)</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oath (37-41)</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Servant’s prayer (42-44)</a:t>
            </a:r>
          </a:p>
          <a:p>
            <a:pPr marL="514350" lvl="2" indent="-514350"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Prayer answered (45-48)</a:t>
            </a:r>
          </a:p>
          <a:p>
            <a:pPr marL="514350" lvl="2" indent="-514350"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Servant’s request (49)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388910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852067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171222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98731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22:20-24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Rebekah’s Lineage</a:t>
            </a:r>
          </a:p>
        </p:txBody>
      </p:sp>
      <p:sp>
        <p:nvSpPr>
          <p:cNvPr id="161795" name="Rectangle 3"/>
          <p:cNvSpPr>
            <a:spLocks noGrp="1" noChangeArrowheads="1"/>
          </p:cNvSpPr>
          <p:nvPr>
            <p:ph type="body" idx="1"/>
          </p:nvPr>
        </p:nvSpPr>
        <p:spPr>
          <a:xfrm>
            <a:off x="990600" y="1600200"/>
            <a:ext cx="6934200" cy="36576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(20a)</a:t>
            </a:r>
          </a:p>
          <a:p>
            <a:pPr marL="457200" lvl="2" indent="-457200" eaLnBrk="1" hangingPunct="1">
              <a:spcBef>
                <a:spcPts val="0"/>
              </a:spcBef>
              <a:spcAft>
                <a:spcPts val="3600"/>
              </a:spcAft>
              <a:buClr>
                <a:srgbClr val="CC66FF"/>
              </a:buClr>
              <a:buSzPct val="100000"/>
              <a:buFont typeface="+mj-lt"/>
              <a:buAutoNum type="alphaUcPeriod"/>
              <a:defRPr/>
            </a:pPr>
            <a:r>
              <a:rPr lang="en-US" b="1" dirty="0" err="1">
                <a:solidFill>
                  <a:srgbClr val="FFFFCC"/>
                </a:solidFill>
                <a:effectLst>
                  <a:outerShdw blurRad="38100" dist="38100" dir="2700000" algn="tl">
                    <a:srgbClr val="000000">
                      <a:alpha val="43137"/>
                    </a:srgbClr>
                  </a:outerShdw>
                </a:effectLst>
              </a:rPr>
              <a:t>Nahor’s</a:t>
            </a:r>
            <a:r>
              <a:rPr lang="en-US" b="1" dirty="0">
                <a:solidFill>
                  <a:srgbClr val="FFFFCC"/>
                </a:solidFill>
                <a:effectLst>
                  <a:outerShdw blurRad="38100" dist="38100" dir="2700000" algn="tl">
                    <a:srgbClr val="000000">
                      <a:alpha val="43137"/>
                    </a:srgbClr>
                  </a:outerShdw>
                </a:effectLst>
              </a:rPr>
              <a:t> children (20b-24)</a:t>
            </a:r>
          </a:p>
          <a:p>
            <a:pPr marL="971550" lvl="3" indent="-51435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From </a:t>
            </a:r>
            <a:r>
              <a:rPr lang="en-US" b="1" u="sng" dirty="0" err="1">
                <a:solidFill>
                  <a:srgbClr val="FFFFCC"/>
                </a:solidFill>
                <a:effectLst>
                  <a:outerShdw blurRad="38100" dist="38100" dir="2700000" algn="tl">
                    <a:srgbClr val="000000">
                      <a:alpha val="43137"/>
                    </a:srgbClr>
                  </a:outerShdw>
                </a:effectLst>
              </a:rPr>
              <a:t>Milcah</a:t>
            </a:r>
            <a:r>
              <a:rPr lang="en-US" b="1" u="sng" dirty="0">
                <a:solidFill>
                  <a:srgbClr val="FFFFCC"/>
                </a:solidFill>
                <a:effectLst>
                  <a:outerShdw blurRad="38100" dist="38100" dir="2700000" algn="tl">
                    <a:srgbClr val="000000">
                      <a:alpha val="43137"/>
                    </a:srgbClr>
                  </a:outerShdw>
                </a:effectLst>
              </a:rPr>
              <a:t> (20b-23)</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Reumah</a:t>
            </a:r>
            <a:r>
              <a:rPr lang="en-US" dirty="0">
                <a:effectLst>
                  <a:outerShdw blurRad="38100" dist="38100" dir="2700000" algn="tl">
                    <a:srgbClr val="000000">
                      <a:alpha val="43137"/>
                    </a:srgbClr>
                  </a:outerShdw>
                </a:effectLst>
              </a:rPr>
              <a:t> (24)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897706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3549E60-A8CA-E0A3-7D37-DE2A39C7746B}"/>
              </a:ext>
            </a:extLst>
          </p:cNvPr>
          <p:cNvGraphicFramePr>
            <a:graphicFrameLocks noGrp="1"/>
          </p:cNvGraphicFramePr>
          <p:nvPr>
            <p:ph idx="1"/>
          </p:nvPr>
        </p:nvGraphicFramePr>
        <p:xfrm>
          <a:off x="1889760" y="797560"/>
          <a:ext cx="8412480" cy="5334000"/>
        </p:xfrm>
        <a:graphic>
          <a:graphicData uri="http://schemas.openxmlformats.org/drawingml/2006/table">
            <a:tbl>
              <a:tblPr firstRow="1" bandRow="1">
                <a:tableStyleId>{5C22544A-7EE6-4342-B048-85BDC9FD1C3A}</a:tableStyleId>
              </a:tblPr>
              <a:tblGrid>
                <a:gridCol w="4206240">
                  <a:extLst>
                    <a:ext uri="{9D8B030D-6E8A-4147-A177-3AD203B41FA5}">
                      <a16:colId xmlns:a16="http://schemas.microsoft.com/office/drawing/2014/main" val="553827751"/>
                    </a:ext>
                  </a:extLst>
                </a:gridCol>
                <a:gridCol w="4206240">
                  <a:extLst>
                    <a:ext uri="{9D8B030D-6E8A-4147-A177-3AD203B41FA5}">
                      <a16:colId xmlns:a16="http://schemas.microsoft.com/office/drawing/2014/main" val="2249653255"/>
                    </a:ext>
                  </a:extLst>
                </a:gridCol>
              </a:tblGrid>
              <a:tr h="1066800">
                <a:tc gridSpan="2">
                  <a:txBody>
                    <a:bodyPr/>
                    <a:lstStyle/>
                    <a:p>
                      <a:pPr algn="ctr"/>
                      <a:r>
                        <a:rPr lang="en-US" sz="36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Nahor’s</a:t>
                      </a: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children through </a:t>
                      </a:r>
                      <a:r>
                        <a:rPr lang="en-US" sz="36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Milcah</a:t>
                      </a: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br>
                        <a:rPr lang="en-US" sz="1800" b="1" dirty="0">
                          <a:solidFill>
                            <a:schemeClr val="tx1"/>
                          </a:solidFill>
                          <a:effectLst>
                            <a:outerShdw blurRad="38100" dist="38100" dir="2700000" algn="tl">
                              <a:srgbClr val="000000">
                                <a:alpha val="43137"/>
                              </a:srgbClr>
                            </a:outerShdw>
                          </a:effectLst>
                        </a:rPr>
                      </a:br>
                      <a:r>
                        <a:rPr lang="en-US" sz="2800" b="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mj-cs"/>
                        </a:rPr>
                        <a:t>(Gen. 22:20b-23)</a:t>
                      </a:r>
                    </a:p>
                  </a:txBody>
                  <a:tcPr>
                    <a:solidFill>
                      <a:schemeClr val="bg2"/>
                    </a:solidFill>
                  </a:tcPr>
                </a:tc>
                <a:tc hMerge="1">
                  <a:txBody>
                    <a:bodyPr/>
                    <a:lstStyle/>
                    <a:p>
                      <a:endParaRPr lang="en-US" dirty="0"/>
                    </a:p>
                  </a:txBody>
                  <a:tcPr/>
                </a:tc>
                <a:extLst>
                  <a:ext uri="{0D108BD9-81ED-4DB2-BD59-A6C34878D82A}">
                    <a16:rowId xmlns:a16="http://schemas.microsoft.com/office/drawing/2014/main" val="3498365085"/>
                  </a:ext>
                </a:extLst>
              </a:tr>
              <a:tr h="1066800">
                <a:tc>
                  <a:txBody>
                    <a:bodyPr/>
                    <a:lstStyle/>
                    <a:p>
                      <a:pPr marL="457200" lvl="1" indent="0" eaLnBrk="1" hangingPunct="1">
                        <a:spcBef>
                          <a:spcPts val="0"/>
                        </a:spcBef>
                        <a:spcAft>
                          <a:spcPts val="1200"/>
                        </a:spcAft>
                        <a:buClr>
                          <a:schemeClr val="tx2"/>
                        </a:buClr>
                        <a:buSzPct val="100000"/>
                        <a:buFont typeface="+mj-lt"/>
                        <a:buNone/>
                        <a:defRPr/>
                      </a:pPr>
                      <a:r>
                        <a:rPr lang="en-US" sz="2800" b="1" dirty="0">
                          <a:latin typeface="Calibri" panose="020F0502020204030204" pitchFamily="34" charset="0"/>
                          <a:ea typeface="Calibri" panose="020F0502020204030204" pitchFamily="34" charset="0"/>
                          <a:cs typeface="Calibri" panose="020F0502020204030204" pitchFamily="34" charset="0"/>
                        </a:rPr>
                        <a:t>1. </a:t>
                      </a:r>
                      <a:r>
                        <a:rPr lang="en-US" sz="2800" b="1" dirty="0" err="1">
                          <a:latin typeface="Calibri" panose="020F0502020204030204" pitchFamily="34" charset="0"/>
                          <a:ea typeface="Calibri" panose="020F0502020204030204" pitchFamily="34" charset="0"/>
                          <a:cs typeface="Calibri" panose="020F0502020204030204" pitchFamily="34" charset="0"/>
                        </a:rPr>
                        <a:t>Uz</a:t>
                      </a:r>
                      <a:r>
                        <a:rPr lang="en-US" sz="2800" b="1" dirty="0">
                          <a:latin typeface="Calibri" panose="020F0502020204030204" pitchFamily="34" charset="0"/>
                          <a:ea typeface="Calibri" panose="020F0502020204030204" pitchFamily="34" charset="0"/>
                          <a:cs typeface="Calibri" panose="020F0502020204030204" pitchFamily="34" charset="0"/>
                        </a:rPr>
                        <a:t> (Job 1:1)</a:t>
                      </a: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5.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Hazo</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766866729"/>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2.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Buz</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6.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Pildash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62697024"/>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3. Aram</a:t>
                      </a: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7.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Jidlaph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496408826"/>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4.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Chesed</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457200" marR="0" lvl="1" indent="0" algn="l" defTabSz="914400" rtl="0" eaLnBrk="1" fontAlgn="auto" latinLnBrk="0" hangingPunct="1">
                        <a:lnSpc>
                          <a:spcPct val="100000"/>
                        </a:lnSpc>
                        <a:spcBef>
                          <a:spcPts val="0"/>
                        </a:spcBef>
                        <a:spcAft>
                          <a:spcPts val="1200"/>
                        </a:spcAft>
                        <a:buClr>
                          <a:schemeClr val="tx2"/>
                        </a:buClr>
                        <a:buSzPct val="100000"/>
                        <a:buFont typeface="+mj-lt"/>
                        <a:buNone/>
                        <a:tabLst/>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8.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Bethuel</a:t>
                      </a: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 (Gen. 24)</a:t>
                      </a:r>
                    </a:p>
                  </a:txBody>
                  <a:tcPr anchor="ctr"/>
                </a:tc>
                <a:extLst>
                  <a:ext uri="{0D108BD9-81ED-4DB2-BD59-A6C34878D82A}">
                    <a16:rowId xmlns:a16="http://schemas.microsoft.com/office/drawing/2014/main" val="3149127766"/>
                  </a:ext>
                </a:extLst>
              </a:tr>
            </a:tbl>
          </a:graphicData>
        </a:graphic>
      </p:graphicFrame>
      <p:pic>
        <p:nvPicPr>
          <p:cNvPr id="5" name="Picture 4">
            <a:extLst>
              <a:ext uri="{FF2B5EF4-FFF2-40B4-BE49-F238E27FC236}">
                <a16:creationId xmlns:a16="http://schemas.microsoft.com/office/drawing/2014/main" id="{10B1E50A-C2E2-1F1A-4C63-C30A648CC2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pic>
        <p:nvPicPr>
          <p:cNvPr id="6" name="Picture 4" descr="5 Bible Lessons to Learn From the Book of Genesis | Jack Wellman">
            <a:extLst>
              <a:ext uri="{FF2B5EF4-FFF2-40B4-BE49-F238E27FC236}">
                <a16:creationId xmlns:a16="http://schemas.microsoft.com/office/drawing/2014/main" id="{654FE944-51A4-5788-DF20-DE20A72D16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76200"/>
            <a:ext cx="107576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582488"/>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9AEAC5-2B84-4B27-AF21-FFDFEA649607}"/>
              </a:ext>
            </a:extLst>
          </p:cNvPr>
          <p:cNvPicPr>
            <a:picLocks noChangeAspect="1"/>
          </p:cNvPicPr>
          <p:nvPr/>
        </p:nvPicPr>
        <p:blipFill rotWithShape="1">
          <a:blip r:embed="rId2"/>
          <a:srcRect l="1393" t="2903" r="1393" b="2903"/>
          <a:stretch/>
        </p:blipFill>
        <p:spPr>
          <a:xfrm>
            <a:off x="609599" y="868680"/>
            <a:ext cx="10972801"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40746734"/>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557655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‒24</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Isaac’s marriage (24)</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2394085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585758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866567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660808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88081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942086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“She was asked: </a:t>
            </a:r>
            <a:r>
              <a:rPr lang="en-US" i="1" dirty="0">
                <a:effectLst>
                  <a:outerShdw blurRad="38100" dist="38100" dir="2700000" algn="tl">
                    <a:srgbClr val="000000">
                      <a:alpha val="43137"/>
                    </a:srgbClr>
                  </a:outerShdw>
                </a:effectLst>
              </a:rPr>
              <a:t>Will you go with this man</a:t>
            </a:r>
            <a:r>
              <a:rPr lang="en-US" dirty="0">
                <a:effectLst>
                  <a:outerShdw blurRad="38100" dist="38100" dir="2700000" algn="tl">
                    <a:srgbClr val="000000">
                      <a:alpha val="43137"/>
                    </a:srgbClr>
                  </a:outerShdw>
                </a:effectLst>
              </a:rPr>
              <a:t>? Normally in ancient Middle East practices, the daughter’s consent was not required; but under Hurrian Law, which was in effect here, the consent of the daughter was required. Her answer was: </a:t>
            </a:r>
            <a:r>
              <a:rPr lang="en-US" i="1" dirty="0">
                <a:effectLst>
                  <a:outerShdw blurRad="38100" dist="38100" dir="2700000" algn="tl">
                    <a:srgbClr val="000000">
                      <a:alpha val="43137"/>
                    </a:srgbClr>
                  </a:outerShdw>
                </a:effectLst>
              </a:rPr>
              <a:t>I will go</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386</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4275612001"/>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24:50-56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283426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061531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56138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89892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28098</TotalTime>
  <Words>4921</Words>
  <Application>Microsoft Office PowerPoint</Application>
  <PresentationFormat>Widescreen</PresentationFormat>
  <Paragraphs>662</Paragraphs>
  <Slides>115</Slides>
  <Notes>12</Notes>
  <HiddenSlides>0</HiddenSlides>
  <MMClips>0</MMClips>
  <ScaleCrop>false</ScaleCrop>
  <HeadingPairs>
    <vt:vector size="4" baseType="variant">
      <vt:variant>
        <vt:lpstr>Theme</vt:lpstr>
      </vt:variant>
      <vt:variant>
        <vt:i4>1</vt:i4>
      </vt:variant>
      <vt:variant>
        <vt:lpstr>Slide Titles</vt:lpstr>
      </vt:variant>
      <vt:variant>
        <vt:i4>115</vt:i4>
      </vt:variant>
    </vt:vector>
  </HeadingPairs>
  <TitlesOfParts>
    <vt:vector size="116" baseType="lpstr">
      <vt:lpstr>Azure</vt:lpstr>
      <vt:lpstr>PowerPoint Presentation</vt:lpstr>
      <vt:lpstr>GENESIS STRUCTURE</vt:lpstr>
      <vt:lpstr>GENESIS STRUCTURE</vt:lpstr>
      <vt:lpstr>PowerPoint Presentation</vt:lpstr>
      <vt:lpstr>GENESIS STRUCTURE</vt:lpstr>
      <vt:lpstr>GENESIS STRUCTURE</vt:lpstr>
      <vt:lpstr>PowerPoint Presentation</vt:lpstr>
      <vt:lpstr>GENESIS STRUCTURE</vt:lpstr>
      <vt:lpstr>Genesis 12‒24 Abraham’s Early Journeys</vt:lpstr>
      <vt:lpstr>Genesis 24 Isaac’s Marriage</vt:lpstr>
      <vt:lpstr>Genesis 24 Isaac’s Marriage</vt:lpstr>
      <vt:lpstr>Genesis 24:1-9 Abraham instructs servant</vt:lpstr>
      <vt:lpstr>Genesis 24:1-9 Abraham instructs servant</vt:lpstr>
      <vt:lpstr>8 New Promises Genesis 12:1-3</vt:lpstr>
      <vt:lpstr>PowerPoint Presentation</vt:lpstr>
      <vt:lpstr>Genesis 24:1-9 Abraham instructs servant</vt:lpstr>
      <vt:lpstr>PowerPoint Presentation</vt:lpstr>
      <vt:lpstr>PowerPoint Presentation</vt:lpstr>
      <vt:lpstr>GENESIS 10  Outline</vt:lpstr>
      <vt:lpstr>Ham’s Sons (vs. 6)</vt:lpstr>
      <vt:lpstr>PowerPoint Presentation</vt:lpstr>
      <vt:lpstr>PowerPoint Presentation</vt:lpstr>
      <vt:lpstr>Genesis 22:20-24 Rebekah’s Lineage</vt:lpstr>
      <vt:lpstr>PowerPoint Presentation</vt:lpstr>
      <vt:lpstr>PowerPoint Presentation</vt:lpstr>
      <vt:lpstr>Genesis 24:1-9 Abraham instructs servant</vt:lpstr>
      <vt:lpstr>Genesis 24:1-9 Abraham instructs servant</vt:lpstr>
      <vt:lpstr>PowerPoint Presentation</vt:lpstr>
      <vt:lpstr>PowerPoint Presentation</vt:lpstr>
      <vt:lpstr>PowerPoint Presentation</vt:lpstr>
      <vt:lpstr>8 New Promises Genesis 12:1-3</vt:lpstr>
      <vt:lpstr>PowerPoint Presentation</vt:lpstr>
      <vt:lpstr>Evidence of Abrahamic Covenant’s Unconditional Nature</vt:lpstr>
      <vt:lpstr>PowerPoint Presentation</vt:lpstr>
      <vt:lpstr>PowerPoint Presentation</vt:lpstr>
      <vt:lpstr>Genesis 24:1-9 Abraham instructs servant</vt:lpstr>
      <vt:lpstr>Genesis 24 Isaac’s Marriage</vt:lpstr>
      <vt:lpstr>Genesis 24:10-14 Servant’s prayer</vt:lpstr>
      <vt:lpstr>Genesis 24:10-14 Servant’s prayer</vt:lpstr>
      <vt:lpstr>PowerPoint Presentation</vt:lpstr>
      <vt:lpstr>PowerPoint Presentation</vt:lpstr>
      <vt:lpstr>Genesis 24:10-14 Servant’s prayer</vt:lpstr>
      <vt:lpstr>Genesis 24:10-14 Servant’s prayer</vt:lpstr>
      <vt:lpstr>Genesis 24:10-14 Servant’s prayer</vt:lpstr>
      <vt:lpstr>Genesis 24 Isaac’s Marriage</vt:lpstr>
      <vt:lpstr>Genesis 24:15-27 Servant meets Rebekah</vt:lpstr>
      <vt:lpstr>Genesis 24:15-27 Servant meets Rebekah</vt:lpstr>
      <vt:lpstr>PowerPoint Presentation</vt:lpstr>
      <vt:lpstr>PowerPoint Presentation</vt:lpstr>
      <vt:lpstr>PowerPoint Presentation</vt:lpstr>
      <vt:lpstr>Genesis 24:15-27 Servant meets Rebekah</vt:lpstr>
      <vt:lpstr>Genesis 24:15-27 Servant meets Rebekah</vt:lpstr>
      <vt:lpstr>PowerPoint Presentation</vt:lpstr>
      <vt:lpstr>Genesis 24:15-27 Servant meets Rebekah</vt:lpstr>
      <vt:lpstr>Genesis 24:15-27 Servant meets Rebekah</vt:lpstr>
      <vt:lpstr>Genesis 24:15-27 Servant meets Rebekah</vt:lpstr>
      <vt:lpstr>Genesis 24:15-27 Servant meets Rebekah</vt:lpstr>
      <vt:lpstr>Genesis 22:20-24 Rebekah’s Lineage</vt:lpstr>
      <vt:lpstr>PowerPoint Presentation</vt:lpstr>
      <vt:lpstr>PowerPoint Presentation</vt:lpstr>
      <vt:lpstr>Genesis 24:15-27 Servant meets Rebekah</vt:lpstr>
      <vt:lpstr>Genesis 24 Isaac’s Marriage</vt:lpstr>
      <vt:lpstr>Genesis 24:28-49 Servant &amp; Laban</vt:lpstr>
      <vt:lpstr>Genesis 24:28-49 Servant &amp; Laban</vt:lpstr>
      <vt:lpstr>Genesis 24:28-33 In the house</vt:lpstr>
      <vt:lpstr>Genesis 24:28-33 In the house</vt:lpstr>
      <vt:lpstr>Genesis 24:28-33 In the house</vt:lpstr>
      <vt:lpstr>Genesis 24:28-33 In the house</vt:lpstr>
      <vt:lpstr>PowerPoint Presentation</vt:lpstr>
      <vt:lpstr>Genesis 24:28-33 In the house</vt:lpstr>
      <vt:lpstr>Genesis 24:28-49 Servant &amp; Laban</vt:lpstr>
      <vt:lpstr>Genesis 24:34-49 Retelling the story</vt:lpstr>
      <vt:lpstr>Genesis 24:34-49 Retelling the story</vt:lpstr>
      <vt:lpstr>Genesis 24:34-49 Retelling the story</vt:lpstr>
      <vt:lpstr>VI. 8 New Promises Genesis 12:1-3</vt:lpstr>
      <vt:lpstr>Genesis 24:34-49 Retelling the story</vt:lpstr>
      <vt:lpstr>Genesis 24:34-49 Retelling the story</vt:lpstr>
      <vt:lpstr>PowerPoint Presentation</vt:lpstr>
      <vt:lpstr>Genesis 24:34-49 Retelling the story</vt:lpstr>
      <vt:lpstr>PowerPoint Presentation</vt:lpstr>
      <vt:lpstr>Genesis 24:34-49 Retelling the story</vt:lpstr>
      <vt:lpstr>Genesis 24:34-49 Retelling the story</vt:lpstr>
      <vt:lpstr>Genesis 24 Isaac’s Marriage</vt:lpstr>
      <vt:lpstr>Genesis 24:50-56 Isaac &amp; Rebekah’s betrothal</vt:lpstr>
      <vt:lpstr>Genesis 24:50-56 Isaac &amp; Rebekah’s betrothal</vt:lpstr>
      <vt:lpstr>Genesis 22:20-24 Rebekah’s Lineage</vt:lpstr>
      <vt:lpstr>PowerPoint Presentation</vt:lpstr>
      <vt:lpstr>PowerPoint Presentation</vt:lpstr>
      <vt:lpstr>Genesis 24:50-56 Isaac &amp; Rebekah’s betrothal</vt:lpstr>
      <vt:lpstr>Genesis 24:50-56 Isaac &amp; Rebekah’s betrothal</vt:lpstr>
      <vt:lpstr>Genesis 24:50-56 Isaac &amp; Rebekah’s betrothal</vt:lpstr>
      <vt:lpstr>Genesis 24:50-56 Isaac &amp; Rebekah’s betrothal</vt:lpstr>
      <vt:lpstr>Genesis 24:50-56 Isaac &amp; Rebekah’s betrothal</vt:lpstr>
      <vt:lpstr>Genesis 24:50-56 Isaac &amp; Rebekah’s betrothal</vt:lpstr>
      <vt:lpstr>PowerPoint Presentation</vt:lpstr>
      <vt:lpstr>Genesis 24:50-56 Isaac &amp; Rebekah’s betrothal</vt:lpstr>
      <vt:lpstr>Genesis 24 Isaac’s Marriage</vt:lpstr>
      <vt:lpstr>Genesis 24:61-67 Isaac &amp; Rebekah’s marriage </vt:lpstr>
      <vt:lpstr>Genesis 24:61-67 Isaac &amp; Rebekah’s marriage </vt:lpstr>
      <vt:lpstr>PowerPoint Presentation</vt:lpstr>
      <vt:lpstr>Genesis 24:61-67 Isaac &amp; Rebekah’s marriage </vt:lpstr>
      <vt:lpstr>PowerPoint Presentation</vt:lpstr>
      <vt:lpstr>Genesis 12‒24 Abraham’s Early Journeys</vt:lpstr>
      <vt:lpstr>Genesis 24:61-67 Isaac &amp; Rebekah’s marriage </vt:lpstr>
      <vt:lpstr>PowerPoint Presentation</vt:lpstr>
      <vt:lpstr>PowerPoint Presentation</vt:lpstr>
      <vt:lpstr>Genesis 24:61-67 Isaac &amp; Rebekah’s marriage </vt:lpstr>
      <vt:lpstr>Genesis 24:61-67 Isaac &amp; Rebekah’s marriage </vt:lpstr>
      <vt:lpstr>PowerPoint Presentation</vt:lpstr>
      <vt:lpstr>PowerPoint Presentation</vt:lpstr>
      <vt:lpstr>Conclusion</vt:lpstr>
      <vt:lpstr>Genesis 12‒24 Abraham’s Early Journeys</vt:lpstr>
      <vt:lpstr>Genesis 24 Isaac’s Marriage</vt:lpstr>
      <vt:lpstr>Genesis 12‒25 Abraham’s Early Journeys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091 - 24v1-67 - 16x9</dc:title>
  <dc:subject>Genesis 23</dc:subject>
  <dc:creator>A. Woods</dc:creator>
  <dc:description>Modified by Jim McGowan</dc:description>
  <cp:lastModifiedBy>anne woods</cp:lastModifiedBy>
  <cp:revision>2847</cp:revision>
  <cp:lastPrinted>2022-09-02T16:49:21Z</cp:lastPrinted>
  <dcterms:created xsi:type="dcterms:W3CDTF">2009-03-17T12:21:13Z</dcterms:created>
  <dcterms:modified xsi:type="dcterms:W3CDTF">2022-09-03T18:11:01Z</dcterms:modified>
</cp:coreProperties>
</file>