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9"/>
  </p:notesMasterIdLst>
  <p:handoutMasterIdLst>
    <p:handoutMasterId r:id="rId80"/>
  </p:handoutMasterIdLst>
  <p:sldIdLst>
    <p:sldId id="2067" r:id="rId2"/>
    <p:sldId id="7306" r:id="rId3"/>
    <p:sldId id="8898" r:id="rId4"/>
    <p:sldId id="8895" r:id="rId5"/>
    <p:sldId id="8894" r:id="rId6"/>
    <p:sldId id="8501" r:id="rId7"/>
    <p:sldId id="8938" r:id="rId8"/>
    <p:sldId id="8941" r:id="rId9"/>
    <p:sldId id="1352" r:id="rId10"/>
    <p:sldId id="8947" r:id="rId11"/>
    <p:sldId id="8910" r:id="rId12"/>
    <p:sldId id="8909" r:id="rId13"/>
    <p:sldId id="8942" r:id="rId14"/>
    <p:sldId id="8908" r:id="rId15"/>
    <p:sldId id="8912" r:id="rId16"/>
    <p:sldId id="8913" r:id="rId17"/>
    <p:sldId id="8914" r:id="rId18"/>
    <p:sldId id="8915" r:id="rId19"/>
    <p:sldId id="8957" r:id="rId20"/>
    <p:sldId id="8916" r:id="rId21"/>
    <p:sldId id="8919" r:id="rId22"/>
    <p:sldId id="8918" r:id="rId23"/>
    <p:sldId id="8945" r:id="rId24"/>
    <p:sldId id="8956" r:id="rId25"/>
    <p:sldId id="3008" r:id="rId26"/>
    <p:sldId id="3010" r:id="rId27"/>
    <p:sldId id="3011" r:id="rId28"/>
    <p:sldId id="3012" r:id="rId29"/>
    <p:sldId id="3013" r:id="rId30"/>
    <p:sldId id="3014" r:id="rId31"/>
    <p:sldId id="8951" r:id="rId32"/>
    <p:sldId id="3822" r:id="rId33"/>
    <p:sldId id="5773" r:id="rId34"/>
    <p:sldId id="5544" r:id="rId35"/>
    <p:sldId id="8958" r:id="rId36"/>
    <p:sldId id="8959" r:id="rId37"/>
    <p:sldId id="8960" r:id="rId38"/>
    <p:sldId id="5386" r:id="rId39"/>
    <p:sldId id="8492" r:id="rId40"/>
    <p:sldId id="8900" r:id="rId41"/>
    <p:sldId id="4518" r:id="rId42"/>
    <p:sldId id="8887" r:id="rId43"/>
    <p:sldId id="8927" r:id="rId44"/>
    <p:sldId id="2889" r:id="rId45"/>
    <p:sldId id="8952" r:id="rId46"/>
    <p:sldId id="728" r:id="rId47"/>
    <p:sldId id="8953" r:id="rId48"/>
    <p:sldId id="8943" r:id="rId49"/>
    <p:sldId id="8948" r:id="rId50"/>
    <p:sldId id="8949" r:id="rId51"/>
    <p:sldId id="8920" r:id="rId52"/>
    <p:sldId id="8922" r:id="rId53"/>
    <p:sldId id="8921" r:id="rId54"/>
    <p:sldId id="8937" r:id="rId55"/>
    <p:sldId id="8925" r:id="rId56"/>
    <p:sldId id="8950" r:id="rId57"/>
    <p:sldId id="8924" r:id="rId58"/>
    <p:sldId id="8926" r:id="rId59"/>
    <p:sldId id="8923" r:id="rId60"/>
    <p:sldId id="8944" r:id="rId61"/>
    <p:sldId id="7832" r:id="rId62"/>
    <p:sldId id="8424" r:id="rId63"/>
    <p:sldId id="8930" r:id="rId64"/>
    <p:sldId id="8931" r:id="rId65"/>
    <p:sldId id="8932" r:id="rId66"/>
    <p:sldId id="7426" r:id="rId67"/>
    <p:sldId id="8936" r:id="rId68"/>
    <p:sldId id="8933" r:id="rId69"/>
    <p:sldId id="8961" r:id="rId70"/>
    <p:sldId id="5367" r:id="rId71"/>
    <p:sldId id="7486" r:id="rId72"/>
    <p:sldId id="8934" r:id="rId73"/>
    <p:sldId id="8935" r:id="rId74"/>
    <p:sldId id="2975" r:id="rId75"/>
    <p:sldId id="7785" r:id="rId76"/>
    <p:sldId id="8955" r:id="rId77"/>
    <p:sldId id="8954" r:id="rId78"/>
  </p:sldIdLst>
  <p:sldSz cx="12192000" cy="6858000"/>
  <p:notesSz cx="7315200" cy="9601200"/>
  <p:custDataLst>
    <p:tags r:id="rId81"/>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0099"/>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C04A11-0FDA-43EF-9092-C27C5294E6E3}" v="16" dt="2022-08-21T15:16:46.49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1" autoAdjust="0"/>
    <p:restoredTop sz="94457" autoAdjust="0"/>
  </p:normalViewPr>
  <p:slideViewPr>
    <p:cSldViewPr>
      <p:cViewPr varScale="1">
        <p:scale>
          <a:sx n="104" d="100"/>
          <a:sy n="104" d="100"/>
        </p:scale>
        <p:origin x="475" y="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4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400" dirty="0">
                <a:latin typeface="Calibri" panose="020F0502020204030204" pitchFamily="34" charset="0"/>
                <a:cs typeface="Calibri" panose="020F0502020204030204" pitchFamily="34" charset="0"/>
              </a:rPr>
              <a:t>Dr. Andy Woods</a:t>
            </a:r>
          </a:p>
          <a:p>
            <a:pPr algn="ctr">
              <a:defRPr/>
            </a:pPr>
            <a:r>
              <a:rPr lang="en-US" sz="1400" dirty="0">
                <a:latin typeface="Calibri" panose="020F0502020204030204" pitchFamily="34" charset="0"/>
                <a:cs typeface="Calibri" panose="020F0502020204030204" pitchFamily="34" charset="0"/>
              </a:rPr>
              <a:t>Middle East Meltdown 028 – Q&amp;A – Part 9</a:t>
            </a:r>
          </a:p>
          <a:p>
            <a:pPr algn="ctr">
              <a:defRPr/>
            </a:pPr>
            <a:r>
              <a:rPr lang="en-US" sz="1400" dirty="0">
                <a:latin typeface="Calibri" panose="020F0502020204030204" pitchFamily="34" charset="0"/>
                <a:cs typeface="Calibri" panose="020F0502020204030204" pitchFamily="34" charset="0"/>
              </a:rPr>
              <a:t>08-28-2022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130904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323370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412757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316613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839979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2994286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1309045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3233707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8/28/2022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265297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4221470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3064656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2283888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7" r:id="rId12"/>
    <p:sldLayoutId id="2147492679" r:id="rId13"/>
    <p:sldLayoutId id="2147492680" r:id="rId14"/>
    <p:sldLayoutId id="2147492681" r:id="rId15"/>
    <p:sldLayoutId id="214749268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solidFill>
                  <a:srgbClr val="00FFFF"/>
                </a:solidFill>
              </a:rPr>
              <a:t>Ezekiel 36</a:t>
            </a:r>
            <a:r>
              <a:rPr lang="en-US" dirty="0">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ABCB34D-274F-22DF-DEAE-5C254FC172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4300"/>
            <a:ext cx="100584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92462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7B2D3-4217-E6D0-31E8-BEB2C4766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15" y="137160"/>
            <a:ext cx="881497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38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2CA0D-EE9F-5A2D-4EE7-D4D80BF1D9F5}"/>
              </a:ext>
            </a:extLst>
          </p:cNvPr>
          <p:cNvPicPr>
            <a:picLocks noChangeAspect="1"/>
          </p:cNvPicPr>
          <p:nvPr/>
        </p:nvPicPr>
        <p:blipFill>
          <a:blip r:embed="rId2"/>
          <a:stretch>
            <a:fillRect/>
          </a:stretch>
        </p:blipFill>
        <p:spPr>
          <a:xfrm>
            <a:off x="3006291" y="137160"/>
            <a:ext cx="6179418" cy="6583680"/>
          </a:xfrm>
          <a:prstGeom prst="rect">
            <a:avLst/>
          </a:prstGeom>
        </p:spPr>
      </p:pic>
    </p:spTree>
    <p:extLst>
      <p:ext uri="{BB962C8B-B14F-4D97-AF65-F5344CB8AC3E}">
        <p14:creationId xmlns:p14="http://schemas.microsoft.com/office/powerpoint/2010/main" val="185368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238167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Isaiah 17:1-2</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oracle concerning Damascus. ‘Behold, Damascus is about to be removed from being a city And will become a fallen ruin.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cities of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Aroer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forsaken; They will be for flocks to lie down in, And there will be no one to frighten them.’”</a:t>
            </a:r>
          </a:p>
        </p:txBody>
      </p:sp>
    </p:spTree>
    <p:extLst>
      <p:ext uri="{BB962C8B-B14F-4D97-AF65-F5344CB8AC3E}">
        <p14:creationId xmlns:p14="http://schemas.microsoft.com/office/powerpoint/2010/main" val="3591669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a:t>
            </a:r>
            <a:r>
              <a:rPr lang="en-US" sz="2600" b="1" u="sng" dirty="0">
                <a:solidFill>
                  <a:srgbClr val="FFFFCC"/>
                </a:solidFill>
              </a:rPr>
              <a:t>the prophecies concerning Damascus found in Isaiah 17 and Jeremiah 49</a:t>
            </a:r>
            <a:r>
              <a:rPr lang="en-US" sz="2600" dirty="0"/>
              <a:t>:</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b="1" u="sng" dirty="0">
                <a:solidFill>
                  <a:srgbClr val="FFFFCC"/>
                </a:solidFill>
              </a:rPr>
              <a:t>Both are eschatological passages, referring to End Times events that have yet to occur</a:t>
            </a:r>
            <a:r>
              <a:rPr lang="en-US" sz="2600" dirty="0"/>
              <a:t>.</a:t>
            </a:r>
          </a:p>
          <a:p>
            <a:pPr marL="914400" lvl="1" indent="-457200" algn="just">
              <a:spcBef>
                <a:spcPts val="0"/>
              </a:spcBef>
              <a:spcAft>
                <a:spcPts val="600"/>
              </a:spcAft>
              <a:buSzPct val="100000"/>
              <a:buFont typeface="+mj-lt"/>
              <a:buAutoNum type="romanLcPeriod"/>
            </a:pPr>
            <a:r>
              <a:rPr lang="en-US" sz="2600" dirty="0"/>
              <a:t>Isaiah’s prophecy was given to him in 715 BC, well after the conquering        of Damascus in 732 by Tiglath-</a:t>
            </a:r>
            <a:r>
              <a:rPr lang="en-US" sz="2600" dirty="0" err="1"/>
              <a:t>pileser</a:t>
            </a:r>
            <a:r>
              <a:rPr lang="en-US" sz="2600" dirty="0"/>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Tiglath-</a:t>
            </a:r>
            <a:r>
              <a:rPr lang="en-US" sz="2600" dirty="0" err="1"/>
              <a:t>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2474136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381000" y="1600200"/>
            <a:ext cx="115824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458788" indent="-458788" algn="just">
              <a:spcBef>
                <a:spcPts val="0"/>
              </a:spcBef>
              <a:spcAft>
                <a:spcPts val="600"/>
              </a:spcAft>
              <a:buSzPct val="100000"/>
              <a:buFont typeface="+mj-lt"/>
              <a:buAutoNum type="alphaLcPeriod" startAt="4"/>
            </a:pPr>
            <a:r>
              <a:rPr lang="en-US" sz="2600" dirty="0"/>
              <a:t>Damascus has certainly been attacked, conquered, and burned at various points in history, including Biblical history—but </a:t>
            </a:r>
            <a:r>
              <a:rPr lang="en-US" sz="2600" b="1" u="sng" dirty="0">
                <a:solidFill>
                  <a:srgbClr val="FFFFCC"/>
                </a:solidFill>
              </a:rPr>
              <a:t>it is clear that the prophecies of Isaiah 17 and Jeremiah 49 have not yet been fulfilled</a:t>
            </a:r>
            <a:r>
              <a:rPr lang="en-US" sz="2600" dirty="0"/>
              <a:t>. Damascus is, after all, one of the oldest continuously inhabited cities on the planet.</a:t>
            </a:r>
          </a:p>
          <a:p>
            <a:pPr marL="458788" indent="-458788" algn="just">
              <a:spcBef>
                <a:spcPts val="0"/>
              </a:spcBef>
              <a:spcAft>
                <a:spcPts val="600"/>
              </a:spcAft>
              <a:buSzPct val="100000"/>
              <a:buFont typeface="+mj-lt"/>
              <a:buAutoNum type="alphaLcPeriod" startAt="4"/>
            </a:pPr>
            <a:r>
              <a:rPr lang="en-US" sz="2600" dirty="0"/>
              <a:t>We cannot be certain when these judgments will happen, and the prophecies will be fulfilled.</a:t>
            </a:r>
          </a:p>
          <a:p>
            <a:pPr marL="458788" indent="-458788" algn="just">
              <a:spcBef>
                <a:spcPts val="0"/>
              </a:spcBef>
              <a:spcAft>
                <a:spcPts val="600"/>
              </a:spcAft>
              <a:buSzPct val="100000"/>
              <a:buFont typeface="+mj-lt"/>
              <a:buAutoNum type="alphaLcPeriod" startAt="4"/>
            </a:pPr>
            <a:r>
              <a:rPr lang="en-US" sz="2600" dirty="0"/>
              <a:t>They could come to pass before, during or after the War of Gog &amp; Magog (Ezekiel 38–39); before, during, or after the Rapture; or before or during the Tribulation. The texts simply do not say, so we cannot be definitive.</a:t>
            </a:r>
          </a:p>
          <a:p>
            <a:pPr marL="458788" indent="-458788" algn="just">
              <a:spcBef>
                <a:spcPts val="0"/>
              </a:spcBef>
              <a:spcAft>
                <a:spcPts val="600"/>
              </a:spcAft>
              <a:buSzPct val="100000"/>
              <a:buFont typeface="+mj-lt"/>
              <a:buAutoNum type="alphaLcPeriod" startAt="4"/>
            </a:pPr>
            <a:r>
              <a:rPr lang="en-US" sz="2600" dirty="0"/>
              <a:t>It is possibly that the prophecies could come to pass in the not-too-distant future. But they certainly will come to pass at some point before the Second Coming of Christ (the ‘Day of the Lord.’).</a:t>
            </a:r>
            <a:endParaRPr lang="en-US" altLang="en-US" sz="2600" dirty="0"/>
          </a:p>
        </p:txBody>
      </p:sp>
      <p:sp>
        <p:nvSpPr>
          <p:cNvPr id="4" name="TextBox 2">
            <a:extLst>
              <a:ext uri="{FF2B5EF4-FFF2-40B4-BE49-F238E27FC236}">
                <a16:creationId xmlns:a16="http://schemas.microsoft.com/office/drawing/2014/main" id="{735BBD50-44A0-3C30-2DD0-98B737AAB0CA}"/>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126500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619910"/>
            <a:ext cx="10980114" cy="474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sz="2750" dirty="0"/>
              <a:t>“</a:t>
            </a:r>
            <a:r>
              <a:rPr lang="en-US" sz="2750" dirty="0"/>
              <a:t>In the last days, the Bible tells us of a horrible series of events that will take place in the lands of Israel and Syria. One of these events is the disappearance of Damascus as one of the premiere cities in the world. . . .In the very near future, Damascus will once again play a major role in human events. The prophet Isaiah provides us with God’s commentary on a future conflict between Damascus and Israel, and in so doing, he reveals certain prophecies which have been partially fulfilled in the past. However, </a:t>
            </a:r>
            <a:r>
              <a:rPr lang="en-US" sz="2750" b="1" u="sng" dirty="0">
                <a:solidFill>
                  <a:srgbClr val="FFFFCC"/>
                </a:solidFill>
              </a:rPr>
              <a:t>the ultimate fulfillment of Isaiah 17 remains in the futur</a:t>
            </a:r>
            <a:r>
              <a:rPr lang="en-US" sz="2750" dirty="0"/>
              <a:t>e. The current existence of Damascus, which will one day cease to be a city, as well as the historical absence of the coalition of nations prophesied to attack Israel and be destroyed by God, is proof that Isaiah 17 prophesies events yet future.”</a:t>
            </a:r>
          </a:p>
        </p:txBody>
      </p:sp>
      <p:sp>
        <p:nvSpPr>
          <p:cNvPr id="38915" name="TextBox 2"/>
          <p:cNvSpPr txBox="1">
            <a:spLocks noChangeArrowheads="1"/>
          </p:cNvSpPr>
          <p:nvPr/>
        </p:nvSpPr>
        <p:spPr bwMode="auto">
          <a:xfrm>
            <a:off x="605944" y="228600"/>
            <a:ext cx="10980114"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Britt Gillette</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Britt Gillette, “Isaiah 17: Destruction of Damascus,” Rapture Ready, November 15, 2011, </a:t>
            </a:r>
            <a:r>
              <a:rPr lang="en-US" sz="1800" dirty="0">
                <a:ea typeface="Calibri" panose="020F0502020204030204" pitchFamily="34" charset="0"/>
                <a:cs typeface="Times New Roman" panose="02020603050405020304" pitchFamily="18" charset="0"/>
              </a:rPr>
              <a:t>https://www.raptureready.com/2011/11/15/isaiah-17-destruction-of-damascus-by-britt-gillette/</a:t>
            </a:r>
          </a:p>
        </p:txBody>
      </p:sp>
    </p:spTree>
    <p:extLst>
      <p:ext uri="{BB962C8B-B14F-4D97-AF65-F5344CB8AC3E}">
        <p14:creationId xmlns:p14="http://schemas.microsoft.com/office/powerpoint/2010/main" val="3458339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5" y="1765101"/>
            <a:ext cx="1098011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sz="3000" dirty="0"/>
              <a:t>“</a:t>
            </a:r>
            <a:r>
              <a:rPr lang="en-US" sz="3000" b="1" u="sng" dirty="0">
                <a:solidFill>
                  <a:srgbClr val="FFFFCC"/>
                </a:solidFill>
              </a:rPr>
              <a:t>In Isaiah 13 to Isaiah 24</a:t>
            </a:r>
            <a:r>
              <a:rPr lang="en-US" sz="3000" dirty="0"/>
              <a:t>, the Lord speaks directly to the future of Gentile nations near or surrounding Israel. </a:t>
            </a:r>
            <a:r>
              <a:rPr lang="en-US" sz="3000" b="1" u="sng" dirty="0">
                <a:solidFill>
                  <a:srgbClr val="FFFFCC"/>
                </a:solidFill>
              </a:rPr>
              <a:t>These prophecies are also End Times matters</a:t>
            </a:r>
            <a:r>
              <a:rPr lang="en-US" sz="3000" dirty="0"/>
              <a:t>—that is, they are events that will take place just </a:t>
            </a:r>
            <a:r>
              <a:rPr lang="en-US" sz="3000" b="1" u="sng" dirty="0">
                <a:solidFill>
                  <a:srgbClr val="FFFFCC"/>
                </a:solidFill>
              </a:rPr>
              <a:t>before the Tribulation</a:t>
            </a:r>
            <a:r>
              <a:rPr lang="en-US" sz="3000" dirty="0"/>
              <a:t>, or during the Tribulation, and come to complete fulfillment on or about the Day of the Lord (the literal, physical Second Coming of the Lord Jesus Christ). </a:t>
            </a:r>
            <a:r>
              <a:rPr lang="en-US" sz="3000" b="1" u="sng" dirty="0">
                <a:solidFill>
                  <a:srgbClr val="FFFFCC"/>
                </a:solidFill>
              </a:rPr>
              <a:t>We know these are End Times prophecies—and not near-term prophecies</a:t>
            </a:r>
            <a:r>
              <a:rPr lang="en-US" sz="3000" dirty="0"/>
              <a:t> that would take place during Isaiah’s lifetime or even in the generations that would immediately follow—because of the numerous eschatological references that Isaiah makes.”</a:t>
            </a:r>
            <a:endParaRPr lang="en-US" altLang="en-US" sz="3000" dirty="0">
              <a:effectLst>
                <a:outerShdw blurRad="38100" dist="38100" dir="2700000" algn="tl">
                  <a:srgbClr val="000000">
                    <a:alpha val="43137"/>
                  </a:srgbClr>
                </a:outerShdw>
              </a:effectLst>
              <a:cs typeface="Calibri" panose="020F0502020204030204" pitchFamily="34" charset="0"/>
            </a:endParaRPr>
          </a:p>
        </p:txBody>
      </p:sp>
      <p:sp>
        <p:nvSpPr>
          <p:cNvPr id="4" name="TextBox 2">
            <a:extLst>
              <a:ext uri="{FF2B5EF4-FFF2-40B4-BE49-F238E27FC236}">
                <a16:creationId xmlns:a16="http://schemas.microsoft.com/office/drawing/2014/main" id="{B999F8CA-2CCA-2165-9879-78931CE6A05E}"/>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4280355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extLst>
              <p:ext uri="{D42A27DB-BD31-4B8C-83A1-F6EECF244321}">
                <p14:modId xmlns:p14="http://schemas.microsoft.com/office/powerpoint/2010/main" val="3979644084"/>
              </p:ext>
            </p:extLst>
          </p:nvPr>
        </p:nvGraphicFramePr>
        <p:xfrm>
          <a:off x="1066800" y="426720"/>
          <a:ext cx="10058400" cy="3992880"/>
        </p:xfrm>
        <a:graphic>
          <a:graphicData uri="http://schemas.openxmlformats.org/drawingml/2006/table">
            <a:tbl>
              <a:tblPr firstRow="1" bandRow="1">
                <a:tableStyleId>{D7AC3CCA-C797-4891-BE02-D94E43425B78}</a:tableStyleId>
              </a:tblPr>
              <a:tblGrid>
                <a:gridCol w="5029200">
                  <a:extLst>
                    <a:ext uri="{9D8B030D-6E8A-4147-A177-3AD203B41FA5}">
                      <a16:colId xmlns:a16="http://schemas.microsoft.com/office/drawing/2014/main" val="3380937768"/>
                    </a:ext>
                  </a:extLst>
                </a:gridCol>
                <a:gridCol w="50292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700" b="1" u="sng"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2862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FFFFCC"/>
                </a:solidFill>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36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2" y="1600200"/>
            <a:ext cx="10975818"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1800"/>
              </a:spcAft>
              <a:buNone/>
            </a:pPr>
            <a:r>
              <a:rPr lang="en-US" altLang="en-US" sz="300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Since the context before Isaiah 17:1–2 is a near future fulfillment and the context after it is also a near fulfillment, it would be strange for Isaiah 17:1–2 to have a distant fulfillment in the end times.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16:14 Prophecy of Moab’s Destruction (fulfilled within three years)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17:1–11 Prophecy of the Destruction of Damascus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17:12–14 Prophecy of the Destruction of the Assyrian army in one night (fulfilled within about thirty years in 701 BC).”</a:t>
            </a:r>
          </a:p>
        </p:txBody>
      </p:sp>
      <p:sp>
        <p:nvSpPr>
          <p:cNvPr id="26627" name="TextBox 2"/>
          <p:cNvSpPr txBox="1">
            <a:spLocks noChangeArrowheads="1"/>
          </p:cNvSpPr>
          <p:nvPr/>
        </p:nvSpPr>
        <p:spPr bwMode="auto">
          <a:xfrm>
            <a:off x="2133600" y="2286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Isaiah 17:1-2?</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Showdown with Iran</a:t>
            </a:r>
            <a:r>
              <a:rPr lang="en-US" sz="1800" dirty="0">
                <a:effectLst>
                  <a:outerShdw blurRad="38100" dist="38100" dir="2700000" algn="tl">
                    <a:srgbClr val="000000">
                      <a:alpha val="43137"/>
                    </a:srgbClr>
                  </a:outerShdw>
                </a:effectLst>
                <a:cs typeface="Calibri" panose="020F0502020204030204" pitchFamily="34" charset="0"/>
              </a:rPr>
              <a:t> (Nashville, TN, 2020), Appendix 2.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3793516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Isaiah 17:1-2</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oracle concerning Damascus. ‘Behold, Damascus is about to be removed from being a city And will become a fallen ruin.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cities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Aroer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forsaken; They will be for flocks to lie down in, And there will be no one to frighten them.’” </a:t>
            </a:r>
          </a:p>
        </p:txBody>
      </p:sp>
    </p:spTree>
    <p:extLst>
      <p:ext uri="{BB962C8B-B14F-4D97-AF65-F5344CB8AC3E}">
        <p14:creationId xmlns:p14="http://schemas.microsoft.com/office/powerpoint/2010/main" val="1477205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524000"/>
            <a:ext cx="1098011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In 17:1–2, he warned Damascus, the capital city of Aram (Syria), that the city would be taken by the enemy. </a:t>
            </a:r>
            <a:r>
              <a:rPr lang="en-US" b="1" u="sng" dirty="0">
                <a:solidFill>
                  <a:srgbClr val="FFFFCC"/>
                </a:solidFill>
              </a:rPr>
              <a:t>This occurred when the Assyrians conquered Aram in 732 BC.</a:t>
            </a:r>
            <a:r>
              <a:rPr lang="en-US" dirty="0"/>
              <a:t> Following their usual custom, the Assyrians deported many of the citizens, which left the land and cities deserted.”</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Warren Wiersbe</a:t>
            </a:r>
          </a:p>
          <a:p>
            <a:pPr algn="ctr">
              <a:spcBef>
                <a:spcPct val="0"/>
              </a:spcBef>
              <a:buClrTx/>
              <a:buSzTx/>
              <a:buNone/>
            </a:pPr>
            <a:r>
              <a:rPr lang="en-US" sz="1800" dirty="0">
                <a:effectLst/>
                <a:latin typeface="Calibri" panose="020F0502020204030204" pitchFamily="34" charset="0"/>
                <a:ea typeface="Times New Roman" panose="02020603050405020304" pitchFamily="18" charset="0"/>
              </a:rPr>
              <a:t>Wiersbe, </a:t>
            </a:r>
            <a:r>
              <a:rPr lang="en-US" sz="1800" i="1" dirty="0">
                <a:effectLst/>
                <a:latin typeface="Calibri" panose="020F0502020204030204" pitchFamily="34" charset="0"/>
                <a:ea typeface="Times New Roman" panose="02020603050405020304" pitchFamily="18" charset="0"/>
              </a:rPr>
              <a:t>The Wiersbe Bible Commentary: Old Testament</a:t>
            </a:r>
            <a:r>
              <a:rPr lang="en-US" sz="1800" dirty="0">
                <a:effectLst/>
                <a:latin typeface="Calibri" panose="020F0502020204030204" pitchFamily="34" charset="0"/>
                <a:ea typeface="Times New Roman" panose="02020603050405020304" pitchFamily="18" charset="0"/>
              </a:rPr>
              <a:t>, 1166.</a:t>
            </a:r>
            <a:endParaRPr lang="en-US" sz="1800" dirty="0">
              <a:effectLst/>
              <a:latin typeface="Calibri" panose="020F0502020204030204" pitchFamily="34" charset="0"/>
              <a:ea typeface="Calibri" panose="020F0502020204030204" pitchFamily="34" charset="0"/>
            </a:endParaRPr>
          </a:p>
        </p:txBody>
      </p:sp>
      <p:pic>
        <p:nvPicPr>
          <p:cNvPr id="5" name="Picture 4" descr="SY01462_">
            <a:extLst>
              <a:ext uri="{FF2B5EF4-FFF2-40B4-BE49-F238E27FC236}">
                <a16:creationId xmlns:a16="http://schemas.microsoft.com/office/drawing/2014/main" id="{4BDAEFA2-5CC9-7C5E-05B5-C7DD323A940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58056" y="3733799"/>
            <a:ext cx="2475889" cy="2743200"/>
          </a:xfrm>
          <a:prstGeom prst="rect">
            <a:avLst/>
          </a:prstGeom>
          <a:noFill/>
          <a:ln w="9525">
            <a:noFill/>
            <a:miter lim="800000"/>
            <a:headEnd/>
            <a:tailEnd/>
          </a:ln>
        </p:spPr>
      </p:pic>
    </p:spTree>
    <p:extLst>
      <p:ext uri="{BB962C8B-B14F-4D97-AF65-F5344CB8AC3E}">
        <p14:creationId xmlns:p14="http://schemas.microsoft.com/office/powerpoint/2010/main" val="1361386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the prophecies concerning Damascus found in Isaiah 17 and Jeremiah 49:</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dirty="0"/>
              <a:t>Both are eschatological passages, referring to End Times events that have yet to occur.</a:t>
            </a:r>
          </a:p>
          <a:p>
            <a:pPr marL="914400" lvl="1" indent="-457200" algn="just">
              <a:spcBef>
                <a:spcPts val="0"/>
              </a:spcBef>
              <a:spcAft>
                <a:spcPts val="600"/>
              </a:spcAft>
              <a:buSzPct val="100000"/>
              <a:buFont typeface="+mj-lt"/>
              <a:buAutoNum type="romanLcPeriod"/>
            </a:pPr>
            <a:r>
              <a:rPr lang="en-US" sz="2600" b="1" u="sng" dirty="0">
                <a:solidFill>
                  <a:srgbClr val="FFFFCC"/>
                </a:solidFill>
              </a:rPr>
              <a:t>Isaiah’s prophecy was given to him in 715 BC, well after the conquering        of Damascus in 732 by Tiglath-</a:t>
            </a:r>
            <a:r>
              <a:rPr lang="en-US" sz="2600" b="1" u="sng" dirty="0" err="1">
                <a:solidFill>
                  <a:srgbClr val="FFFFCC"/>
                </a:solidFill>
              </a:rPr>
              <a:t>pileser</a:t>
            </a:r>
            <a:r>
              <a:rPr lang="en-US" sz="2600" b="1" u="sng" dirty="0">
                <a:solidFill>
                  <a:srgbClr val="FFFFCC"/>
                </a:solidFill>
              </a:rPr>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Tiglath-</a:t>
            </a:r>
            <a:r>
              <a:rPr lang="en-US" sz="2600" dirty="0" err="1"/>
              <a:t>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4163128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extLst>
              <p:ext uri="{D42A27DB-BD31-4B8C-83A1-F6EECF244321}">
                <p14:modId xmlns:p14="http://schemas.microsoft.com/office/powerpoint/2010/main" val="2727660249"/>
              </p:ext>
            </p:extLst>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b="1" u="sng" dirty="0">
                          <a:solidFill>
                            <a:schemeClr val="bg2"/>
                          </a:solidFill>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9476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b="1" dirty="0">
                <a:effectLst>
                  <a:outerShdw blurRad="38100" dist="38100" dir="2700000" algn="tl">
                    <a:srgbClr val="000000">
                      <a:alpha val="43137"/>
                    </a:srgbClr>
                  </a:outerShdw>
                </a:effectLst>
              </a:rPr>
              <a:t>Isaiah 13</a:t>
            </a:r>
            <a:r>
              <a:rPr lang="en-US" altLang="en-US" b="1" dirty="0">
                <a:effectLst>
                  <a:outerShdw blurRad="38100" dist="38100" dir="2700000" algn="tl">
                    <a:srgbClr val="000000">
                      <a:alpha val="43137"/>
                    </a:srgbClr>
                  </a:outerShdw>
                </a:effectLst>
                <a:cs typeface="Calibri" panose="020F0502020204030204" pitchFamily="34" charset="0"/>
              </a:rPr>
              <a:t>‒</a:t>
            </a:r>
            <a:r>
              <a:rPr lang="en-US" altLang="en-US" b="1" dirty="0">
                <a:effectLst>
                  <a:outerShdw blurRad="38100" dist="38100" dir="2700000" algn="tl">
                    <a:srgbClr val="000000">
                      <a:alpha val="43137"/>
                    </a:srgbClr>
                  </a:outerShdw>
                </a:effectLst>
              </a:rPr>
              <a:t>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u="sng"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2209800" y="381000"/>
            <a:ext cx="7772400" cy="1143000"/>
          </a:xfrm>
        </p:spPr>
        <p:txBody>
          <a:bodyPr/>
          <a:lstStyle/>
          <a:p>
            <a:pPr algn="ctr"/>
            <a:r>
              <a:rPr lang="en-US" altLang="en-US" b="1" dirty="0">
                <a:effectLst>
                  <a:outerShdw blurRad="38100" dist="38100" dir="2700000" algn="tl">
                    <a:srgbClr val="000000">
                      <a:alpha val="43137"/>
                    </a:srgbClr>
                  </a:outerShdw>
                </a:effectLst>
              </a:rPr>
              <a:t>Jeremiah 50</a:t>
            </a:r>
            <a:r>
              <a:rPr lang="en-US" altLang="en-US" b="1" dirty="0">
                <a:effectLst>
                  <a:outerShdw blurRad="38100" dist="38100" dir="2700000" algn="tl">
                    <a:srgbClr val="000000">
                      <a:alpha val="43137"/>
                    </a:srgbClr>
                  </a:outerShdw>
                </a:effectLst>
                <a:cs typeface="Calibri" panose="020F0502020204030204" pitchFamily="34" charset="0"/>
              </a:rPr>
              <a:t>‒</a:t>
            </a:r>
            <a:r>
              <a:rPr lang="en-US" altLang="en-US" b="1" dirty="0">
                <a:effectLst>
                  <a:outerShdw blurRad="38100" dist="38100" dir="2700000" algn="tl">
                    <a:srgbClr val="000000">
                      <a:alpha val="43137"/>
                    </a:srgbClr>
                  </a:outerShdw>
                </a:effectLst>
              </a:rPr>
              <a:t>51</a:t>
            </a:r>
          </a:p>
        </p:txBody>
      </p:sp>
      <p:sp>
        <p:nvSpPr>
          <p:cNvPr id="38915" name="Rectangle 3"/>
          <p:cNvSpPr>
            <a:spLocks noGrp="1" noChangeArrowheads="1"/>
          </p:cNvSpPr>
          <p:nvPr>
            <p:ph type="body" idx="1"/>
          </p:nvPr>
        </p:nvSpPr>
        <p:spPr>
          <a:xfrm>
            <a:off x="2133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u="sng"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2019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376747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228600"/>
            <a:ext cx="7772400" cy="1143000"/>
          </a:xfrm>
        </p:spPr>
        <p:txBody>
          <a:bodyPr/>
          <a:lstStyle/>
          <a:p>
            <a:pPr algn="ctr">
              <a:defRPr/>
            </a:pPr>
            <a:r>
              <a:rPr lang="en-US" sz="3600" dirty="0">
                <a:solidFill>
                  <a:srgbClr val="00FFFF"/>
                </a:solidFill>
                <a:effectLst>
                  <a:outerShdw blurRad="38100" dist="38100" dir="2700000" algn="tl">
                    <a:srgbClr val="000000"/>
                  </a:outerShdw>
                </a:effectLst>
              </a:rPr>
              <a:t>Herodotus,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1:191 (450 B.C.)</a:t>
            </a:r>
          </a:p>
        </p:txBody>
      </p:sp>
      <p:sp>
        <p:nvSpPr>
          <p:cNvPr id="129028" name="Rectangle 4"/>
          <p:cNvSpPr>
            <a:spLocks noGrp="1" noChangeArrowheads="1"/>
          </p:cNvSpPr>
          <p:nvPr>
            <p:ph type="body" idx="1"/>
          </p:nvPr>
        </p:nvSpPr>
        <p:spPr>
          <a:xfrm>
            <a:off x="609600" y="1600200"/>
            <a:ext cx="10972800" cy="4953000"/>
          </a:xfrm>
        </p:spPr>
        <p:txBody>
          <a:bodyPr/>
          <a:lstStyle/>
          <a:p>
            <a:pPr marL="0" indent="0" algn="just">
              <a:lnSpc>
                <a:spcPct val="90000"/>
              </a:lnSpc>
              <a:buNone/>
              <a:defRPr/>
            </a:pPr>
            <a:r>
              <a:rPr lang="en-US" sz="3400" dirty="0"/>
              <a:t>“…he (Cyrus) conducted the river by a channel into the lake…and so </a:t>
            </a:r>
            <a:r>
              <a:rPr lang="en-US" sz="3400" b="1" u="sng" dirty="0">
                <a:solidFill>
                  <a:srgbClr val="FFFFCC"/>
                </a:solidFill>
              </a:rPr>
              <a:t>he made the former course of the river passable by the sinking of the stream</a:t>
            </a:r>
            <a:r>
              <a:rPr lang="en-US" sz="3400" dirty="0"/>
              <a:t>. When this had been done, the Persians who had been posted for this very purpose entered by the bed of the river Euphrates into Babylon, </a:t>
            </a:r>
            <a:r>
              <a:rPr lang="en-US" sz="3400" b="1" u="sng" dirty="0">
                <a:solidFill>
                  <a:srgbClr val="FFFFCC"/>
                </a:solidFill>
              </a:rPr>
              <a:t>the stream having sunk so far that it reached about to the middle of a man’s thigh…those Babylonians who dwelt in the middle did not know that they had been captured</a:t>
            </a:r>
            <a:r>
              <a:rPr lang="en-US" sz="3400" dirty="0"/>
              <a:t>…”</a:t>
            </a:r>
            <a:r>
              <a:rPr lang="en-US" sz="3400" dirty="0">
                <a:solidFill>
                  <a:schemeClr val="bg1"/>
                </a:solidFill>
              </a:rPr>
              <a:t> </a:t>
            </a:r>
          </a:p>
        </p:txBody>
      </p:sp>
    </p:spTree>
    <p:extLst>
      <p:ext uri="{BB962C8B-B14F-4D97-AF65-F5344CB8AC3E}">
        <p14:creationId xmlns:p14="http://schemas.microsoft.com/office/powerpoint/2010/main" val="1816603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3798332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609600" y="1447800"/>
            <a:ext cx="10972800" cy="4343400"/>
          </a:xfrm>
        </p:spPr>
        <p:txBody>
          <a:bodyPr/>
          <a:lstStyle/>
          <a:p>
            <a:pPr marL="0" indent="0" algn="just">
              <a:spcBef>
                <a:spcPts val="0"/>
              </a:spcBef>
              <a:buNone/>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Without any battle</a:t>
            </a:r>
            <a:r>
              <a:rPr lang="en-US" dirty="0">
                <a:effectLst>
                  <a:outerShdw blurRad="38100" dist="38100" dir="2700000" algn="tl">
                    <a:srgbClr val="000000">
                      <a:alpha val="43137"/>
                    </a:srgbClr>
                  </a:outerShdw>
                </a:effectLst>
                <a:cs typeface="Calibri" panose="020F0502020204030204" pitchFamily="34" charset="0"/>
              </a:rPr>
              <a:t>... sparing Babylon... any calamity....I am Cyrus...king of Babylon....When I entered Babylon...under jubilation and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rejoicing...troops</a:t>
            </a:r>
            <a:r>
              <a:rPr lang="en-US" dirty="0">
                <a:effectLst>
                  <a:outerShdw blurRad="38100" dist="38100" dir="2700000" algn="tl">
                    <a:srgbClr val="000000">
                      <a:alpha val="43137"/>
                    </a:srgbClr>
                  </a:outerShdw>
                </a:effectLst>
                <a:cs typeface="Calibri" panose="020F0502020204030204" pitchFamily="34" charset="0"/>
              </a:rPr>
              <a:t> walked around Babylon...</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 peace</a:t>
            </a:r>
            <a:r>
              <a:rPr lang="en-US" dirty="0">
                <a:effectLst>
                  <a:outerShdw blurRad="38100" dist="38100" dir="2700000" algn="tl">
                    <a:srgbClr val="000000">
                      <a:alpha val="43137"/>
                    </a:srgbClr>
                  </a:outerShdw>
                </a:effectLst>
                <a:cs typeface="Calibri" panose="020F0502020204030204" pitchFamily="34" charset="0"/>
              </a:rPr>
              <a:t>,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did not allow</a:t>
            </a:r>
            <a:r>
              <a:rPr lang="en-US" dirty="0">
                <a:effectLst>
                  <a:outerShdw blurRad="38100" dist="38100" dir="2700000" algn="tl">
                    <a:srgbClr val="000000">
                      <a:alpha val="43137"/>
                    </a:srgbClr>
                  </a:outerShdw>
                </a:effectLst>
                <a:cs typeface="Calibri" panose="020F0502020204030204" pitchFamily="34" charset="0"/>
              </a:rPr>
              <a:t> anybody to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terrorize</a:t>
            </a:r>
            <a:r>
              <a:rPr lang="en-US" dirty="0">
                <a:effectLst>
                  <a:outerShdw blurRad="38100" dist="38100" dir="2700000" algn="tl">
                    <a:srgbClr val="000000">
                      <a:alpha val="43137"/>
                    </a:srgbClr>
                  </a:outerShdw>
                </a:effectLst>
                <a:cs typeface="Calibri" panose="020F0502020204030204" pitchFamily="34" charset="0"/>
              </a:rPr>
              <a:t> (any place) of the [country of Sumer] and Akkad. I strove for peace in Babylon...and in all his (other) sacred cities....I returned to (these) sacred cities on the other side of the Tigris, the sanctuaries of which have been in ruins for a long time, the images which (used) to live therein and established for them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permanent sanctuaries</a:t>
            </a:r>
            <a:r>
              <a:rPr lang="en-US" dirty="0">
                <a:effectLst>
                  <a:outerShdw blurRad="38100" dist="38100" dir="2700000" algn="tl">
                    <a:srgbClr val="000000">
                      <a:alpha val="43137"/>
                    </a:srgbClr>
                  </a:outerShdw>
                </a:effectLst>
                <a:cs typeface="Calibri" panose="020F0502020204030204" pitchFamily="34" charset="0"/>
              </a:rPr>
              <a:t>.</a:t>
            </a:r>
            <a:r>
              <a:rPr lang="en-US"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3" name="Rectangle 2">
            <a:extLst>
              <a:ext uri="{FF2B5EF4-FFF2-40B4-BE49-F238E27FC236}">
                <a16:creationId xmlns:a16="http://schemas.microsoft.com/office/drawing/2014/main" id="{CE5248D3-3A02-4B92-98A7-F1B4AF8FAD53}"/>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229110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52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pic>
        <p:nvPicPr>
          <p:cNvPr id="2" name="Picture 1">
            <a:extLst>
              <a:ext uri="{FF2B5EF4-FFF2-40B4-BE49-F238E27FC236}">
                <a16:creationId xmlns:a16="http://schemas.microsoft.com/office/drawing/2014/main" id="{73C9DD26-82CB-FED4-4B81-8732B4FDB982}"/>
              </a:ext>
            </a:extLst>
          </p:cNvPr>
          <p:cNvPicPr>
            <a:picLocks noChangeAspect="1"/>
          </p:cNvPicPr>
          <p:nvPr/>
        </p:nvPicPr>
        <p:blipFill rotWithShape="1">
          <a:blip r:embed="rId3"/>
          <a:srcRect l="18628" r="18628" b="51307"/>
          <a:stretch/>
        </p:blipFill>
        <p:spPr>
          <a:xfrm>
            <a:off x="4033998" y="2876550"/>
            <a:ext cx="4124005"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1953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609600" y="1447803"/>
            <a:ext cx="10972800" cy="5029199"/>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I (also) gathered all their (former) inhabitants and returned (to them) their habitations. Furthermore, I resettled...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unharmed</a:t>
            </a:r>
            <a:r>
              <a:rPr lang="en-US" dirty="0">
                <a:effectLst>
                  <a:outerShdw blurRad="38100" dist="38100" dir="2700000" algn="tl">
                    <a:srgbClr val="000000">
                      <a:alpha val="43137"/>
                    </a:srgbClr>
                  </a:outerShdw>
                </a:effectLst>
                <a:cs typeface="Calibri" panose="020F0502020204030204" pitchFamily="34" charset="0"/>
              </a:rPr>
              <a:t>, in their (former) chapels, the places which make them happy. May all the gods whom I have resettled in their sacred cities ask daily Bel and Nebo for a long life for me...all of them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resettled in a peaceful place</a:t>
            </a:r>
            <a:r>
              <a:rPr lang="en-US" dirty="0">
                <a:effectLst>
                  <a:outerShdw blurRad="38100" dist="38100" dir="2700000" algn="tl">
                    <a:srgbClr val="000000">
                      <a:alpha val="43137"/>
                    </a:srgbClr>
                  </a:outerShdw>
                </a:effectLst>
                <a:cs typeface="Calibri" panose="020F0502020204030204" pitchFamily="34" charset="0"/>
              </a:rPr>
              <a:t>... ducks and doves,...I </a:t>
            </a:r>
            <a:r>
              <a:rPr lang="en-US" dirty="0" err="1">
                <a:effectLst>
                  <a:outerShdw blurRad="38100" dist="38100" dir="2700000" algn="tl">
                    <a:srgbClr val="000000">
                      <a:alpha val="43137"/>
                    </a:srgbClr>
                  </a:outerShdw>
                </a:effectLst>
                <a:cs typeface="Calibri" panose="020F0502020204030204" pitchFamily="34" charset="0"/>
              </a:rPr>
              <a:t>endeavoured</a:t>
            </a:r>
            <a:r>
              <a:rPr lang="en-US" dirty="0">
                <a:effectLst>
                  <a:outerShdw blurRad="38100" dist="38100" dir="2700000" algn="tl">
                    <a:srgbClr val="000000">
                      <a:alpha val="43137"/>
                    </a:srgbClr>
                  </a:outerShdw>
                </a:effectLst>
                <a:cs typeface="Calibri" panose="020F0502020204030204" pitchFamily="34" charset="0"/>
              </a:rPr>
              <a:t> to fortify/repair their dwelling places . . . </a:t>
            </a:r>
            <a:endParaRPr lang="en-US"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1565D1FB-DF9C-4424-B2D3-824EFCAD77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9" name="Rectangle 8">
            <a:extLst>
              <a:ext uri="{FF2B5EF4-FFF2-40B4-BE49-F238E27FC236}">
                <a16:creationId xmlns:a16="http://schemas.microsoft.com/office/drawing/2014/main" id="{C95944B5-0B55-49A9-8D6E-56AE97F1B652}"/>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1019214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As far as the historic fulfillment is concerned, it is obvious from both Scripture and history that these verses have not been literally fulfilled</a:t>
            </a:r>
            <a:r>
              <a:rPr lang="en-US" dirty="0">
                <a:effectLst>
                  <a:outerShdw blurRad="38100" dist="38100" dir="2700000" algn="tl">
                    <a:srgbClr val="000000">
                      <a:alpha val="43137"/>
                    </a:srgbClr>
                  </a:outerShdw>
                </a:effectLst>
              </a:rPr>
              <a:t>. The city of </a:t>
            </a:r>
            <a:r>
              <a:rPr lang="en-US" b="1" u="sng" dirty="0">
                <a:solidFill>
                  <a:srgbClr val="FFFFCC"/>
                </a:solidFill>
                <a:effectLst>
                  <a:outerShdw blurRad="38100" dist="38100" dir="2700000" algn="tl">
                    <a:srgbClr val="000000">
                      <a:alpha val="43137"/>
                    </a:srgbClr>
                  </a:outerShdw>
                </a:effectLst>
              </a:rPr>
              <a:t>Babylon</a:t>
            </a:r>
            <a:r>
              <a:rPr lang="en-US" dirty="0">
                <a:effectLst>
                  <a:outerShdw blurRad="38100" dist="38100" dir="2700000" algn="tl">
                    <a:srgbClr val="000000">
                      <a:alpha val="43137"/>
                    </a:srgbClr>
                  </a:outerShdw>
                </a:effectLst>
              </a:rPr>
              <a:t> continued to flourish after the Medes conquered it, and though its glory dwindled, especially after the control of the Medes and the Persians ended in 323 B.C., the city continued in some form or substance until A.D. 1000 and </a:t>
            </a:r>
            <a:r>
              <a:rPr lang="en-US" b="1" u="sng" dirty="0">
                <a:solidFill>
                  <a:srgbClr val="FFFFCC"/>
                </a:solidFill>
                <a:effectLst>
                  <a:outerShdw blurRad="38100" dist="38100" dir="2700000" algn="tl">
                    <a:srgbClr val="000000">
                      <a:alpha val="43137"/>
                    </a:srgbClr>
                  </a:outerShdw>
                </a:effectLst>
              </a:rPr>
              <a:t>did not experience a sudden termination such as anticipated in this prophecy</a:t>
            </a:r>
            <a:r>
              <a:rPr lang="en-US" dirty="0">
                <a:effectLst>
                  <a:outerShdw blurRad="38100" dist="38100" dir="2700000" algn="tl">
                    <a:srgbClr val="000000">
                      <a:alpha val="43137"/>
                    </a:srgbClr>
                  </a:outerShdw>
                </a:effectLst>
              </a:rPr>
              <a:t>.”</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63-64</a:t>
            </a:r>
          </a:p>
        </p:txBody>
      </p:sp>
    </p:spTree>
    <p:extLst>
      <p:ext uri="{BB962C8B-B14F-4D97-AF65-F5344CB8AC3E}">
        <p14:creationId xmlns:p14="http://schemas.microsoft.com/office/powerpoint/2010/main" val="395419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spTree>
    <p:extLst>
      <p:ext uri="{BB962C8B-B14F-4D97-AF65-F5344CB8AC3E}">
        <p14:creationId xmlns:p14="http://schemas.microsoft.com/office/powerpoint/2010/main" val="4071656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nvPr>
        </p:nvGraphicFramePr>
        <p:xfrm>
          <a:off x="1524000" y="30480"/>
          <a:ext cx="9144001" cy="6797040"/>
        </p:xfrm>
        <a:graphic>
          <a:graphicData uri="http://schemas.openxmlformats.org/drawingml/2006/table">
            <a:tbl>
              <a:tblPr>
                <a:tableStyleId>{D7AC3CCA-C797-4891-BE02-D94E43425B78}</a:tableStyleId>
              </a:tblPr>
              <a:tblGrid>
                <a:gridCol w="4697767">
                  <a:extLst>
                    <a:ext uri="{9D8B030D-6E8A-4147-A177-3AD203B41FA5}">
                      <a16:colId xmlns:a16="http://schemas.microsoft.com/office/drawing/2014/main" val="20000"/>
                    </a:ext>
                  </a:extLst>
                </a:gridCol>
                <a:gridCol w="1929045">
                  <a:extLst>
                    <a:ext uri="{9D8B030D-6E8A-4147-A177-3AD203B41FA5}">
                      <a16:colId xmlns:a16="http://schemas.microsoft.com/office/drawing/2014/main" val="20001"/>
                    </a:ext>
                  </a:extLst>
                </a:gridCol>
                <a:gridCol w="2517189">
                  <a:extLst>
                    <a:ext uri="{9D8B030D-6E8A-4147-A177-3AD203B41FA5}">
                      <a16:colId xmlns:a16="http://schemas.microsoft.com/office/drawing/2014/main" val="20002"/>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36576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the saints</a:t>
                      </a: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86114083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1906565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0080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u="sng"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2722327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2209800" y="381000"/>
            <a:ext cx="7772400" cy="1143000"/>
          </a:xfrm>
        </p:spPr>
        <p:txBody>
          <a:bodyPr/>
          <a:lstStyle/>
          <a:p>
            <a:pPr algn="ctr"/>
            <a:r>
              <a:rPr lang="en-US" altLang="en-US" b="1"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2133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u="sng" dirty="0">
                <a:solidFill>
                  <a:schemeClr val="bg2"/>
                </a:solidFill>
                <a:effectLst/>
              </a:rPr>
              <a:t>Israel’s regeneration (50:2, 4-5, 20; 51:50)</a:t>
            </a:r>
          </a:p>
        </p:txBody>
      </p:sp>
      <p:sp>
        <p:nvSpPr>
          <p:cNvPr id="38916" name="Text Box 4"/>
          <p:cNvSpPr txBox="1">
            <a:spLocks noChangeArrowheads="1"/>
          </p:cNvSpPr>
          <p:nvPr/>
        </p:nvSpPr>
        <p:spPr bwMode="auto">
          <a:xfrm>
            <a:off x="2019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1074556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Isaiah 17:3-4</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fortified city will disappear from Ephraim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sovereignty from Damascus And the remnant of Aram; They will be like the glory of the sons of Israel,” Declares the Lord of hosts.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in that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glory of Jacob will fade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fatness of his flesh will become lean.</a:t>
            </a:r>
          </a:p>
        </p:txBody>
      </p:sp>
    </p:spTree>
    <p:extLst>
      <p:ext uri="{BB962C8B-B14F-4D97-AF65-F5344CB8AC3E}">
        <p14:creationId xmlns:p14="http://schemas.microsoft.com/office/powerpoint/2010/main" val="3177245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494" y="1267059"/>
            <a:ext cx="8229600" cy="3124200"/>
          </a:xfrm>
        </p:spPr>
        <p:txBody>
          <a:bodyPr/>
          <a:lstStyle/>
          <a:p>
            <a:pPr marL="627063" indent="-627063">
              <a:spcBef>
                <a:spcPts val="1200"/>
              </a:spcBef>
              <a:spcAft>
                <a:spcPts val="1200"/>
              </a:spcAft>
              <a:buSzPct val="100000"/>
              <a:buFont typeface="+mj-lt"/>
              <a:buAutoNum type="romanUcPeriod"/>
              <a:defRPr/>
            </a:pPr>
            <a:r>
              <a:rPr lang="en-US" sz="3600" dirty="0">
                <a:solidFill>
                  <a:srgbClr val="FFFFCC"/>
                </a:solidFill>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Vision</a:t>
            </a:r>
            <a:r>
              <a:rPr lang="en-US" sz="3600"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Interpretation (11-14)</a:t>
            </a:r>
          </a:p>
          <a:p>
            <a:pPr marL="576263" indent="-576263">
              <a:spcBef>
                <a:spcPts val="1200"/>
              </a:spcBef>
              <a:spcAft>
                <a:spcPts val="1200"/>
              </a:spcAft>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Sign: Two Sticks (15-28)  </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Interpretation (18-28)</a:t>
            </a:r>
          </a:p>
        </p:txBody>
      </p:sp>
      <p:sp>
        <p:nvSpPr>
          <p:cNvPr id="6" name="Title 1">
            <a:extLst>
              <a:ext uri="{FF2B5EF4-FFF2-40B4-BE49-F238E27FC236}">
                <a16:creationId xmlns:a16="http://schemas.microsoft.com/office/drawing/2014/main" id="{4038B6D7-9773-4F46-BA39-864DE4380F1E}"/>
              </a:ext>
            </a:extLst>
          </p:cNvPr>
          <p:cNvSpPr>
            <a:spLocks noGrp="1"/>
          </p:cNvSpPr>
          <p:nvPr>
            <p:ph type="title"/>
          </p:nvPr>
        </p:nvSpPr>
        <p:spPr>
          <a:xfrm>
            <a:off x="1828800" y="2286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3E909A49-642E-4BE3-952C-97E170D8FD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308414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5" name="Rectangle 3">
            <a:extLst>
              <a:ext uri="{FF2B5EF4-FFF2-40B4-BE49-F238E27FC236}">
                <a16:creationId xmlns:a16="http://schemas.microsoft.com/office/drawing/2014/main" id="{FB498547-DF51-461B-8294-E1FBC954A9CB}"/>
              </a:ext>
            </a:extLst>
          </p:cNvPr>
          <p:cNvSpPr txBox="1">
            <a:spLocks noChangeArrowheads="1"/>
          </p:cNvSpPr>
          <p:nvPr/>
        </p:nvSpPr>
        <p:spPr bwMode="auto">
          <a:xfrm>
            <a:off x="609600" y="1752600"/>
            <a:ext cx="89154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2400"/>
              </a:spcAft>
              <a:defRPr/>
            </a:pPr>
            <a:r>
              <a:rPr lang="en-US" kern="0"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Rome </a:t>
            </a:r>
            <a:r>
              <a:rPr lang="en-US" i="1" kern="0" dirty="0">
                <a:effectLst>
                  <a:outerShdw blurRad="38100" dist="38100" dir="2700000" algn="tl">
                    <a:srgbClr val="000000">
                      <a:alpha val="43137"/>
                    </a:srgbClr>
                  </a:outerShdw>
                </a:effectLst>
              </a:rPr>
              <a:t>Diaspora</a:t>
            </a:r>
            <a:r>
              <a:rPr lang="en-US" kern="0" dirty="0">
                <a:effectLst>
                  <a:outerShdw blurRad="38100" dist="38100" dir="2700000" algn="tl">
                    <a:srgbClr val="000000">
                      <a:alpha val="43137"/>
                    </a:srgbClr>
                  </a:outerShdw>
                </a:effectLst>
              </a:rPr>
              <a:t> in A.D. 70   (Luke 19:41-44)</a:t>
            </a:r>
          </a:p>
        </p:txBody>
      </p:sp>
      <p:pic>
        <p:nvPicPr>
          <p:cNvPr id="2" name="Picture 1" descr="C:\Documents and Settings\Owner\Application Data\Microsoft\Media Catalog\Downloaded Clips\cl0\SY01462_.wmf">
            <a:extLst>
              <a:ext uri="{FF2B5EF4-FFF2-40B4-BE49-F238E27FC236}">
                <a16:creationId xmlns:a16="http://schemas.microsoft.com/office/drawing/2014/main" id="{7336E349-810A-1938-78AC-93363F9E9AE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718489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DF325-19E8-D525-38D3-B1802F46AC4F}"/>
              </a:ext>
            </a:extLst>
          </p:cNvPr>
          <p:cNvPicPr>
            <a:picLocks noChangeAspect="1"/>
          </p:cNvPicPr>
          <p:nvPr/>
        </p:nvPicPr>
        <p:blipFill>
          <a:blip r:embed="rId2"/>
          <a:stretch>
            <a:fillRect/>
          </a:stretch>
        </p:blipFill>
        <p:spPr>
          <a:xfrm>
            <a:off x="2847975" y="180975"/>
            <a:ext cx="6496050" cy="649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8413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ts val="0"/>
              </a:spcBef>
              <a:spcAft>
                <a:spcPts val="1200"/>
              </a:spcAft>
              <a:buNone/>
              <a:defRPr/>
            </a:pPr>
            <a:r>
              <a:rPr lang="en-US" altLang="en-US" sz="4000" dirty="0">
                <a:solidFill>
                  <a:schemeClr val="tx2"/>
                </a:solidFill>
                <a:ea typeface="+mj-ea"/>
                <a:cs typeface="Calibri" panose="020F0502020204030204" pitchFamily="34" charset="0"/>
              </a:rPr>
              <a:t>Jeremiah 30:7</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600" kern="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kern="0" dirty="0">
                <a:effectLst>
                  <a:outerShdw blurRad="38100" dist="38100" dir="2700000" algn="tl">
                    <a:srgbClr val="000000">
                      <a:alpha val="43137"/>
                    </a:srgbClr>
                  </a:outerShdw>
                </a:effectLst>
                <a:cs typeface="Calibri" panose="020F0502020204030204" pitchFamily="34" charset="0"/>
              </a:rPr>
              <a:t>; And it is the time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kern="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kern="0" dirty="0">
                <a:effectLst>
                  <a:outerShdw blurRad="38100" dist="38100" dir="2700000" algn="tl">
                    <a:srgbClr val="000000">
                      <a:alpha val="43137"/>
                    </a:srgbClr>
                  </a:outerShdw>
                </a:effectLst>
                <a:cs typeface="Calibri" panose="020F0502020204030204" pitchFamily="34" charset="0"/>
              </a:rPr>
              <a:t> from</a:t>
            </a:r>
            <a:r>
              <a:rPr lang="en-US" sz="36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0" dirty="0">
                <a:effectLst>
                  <a:outerShdw blurRad="38100" dist="38100" dir="2700000" algn="tl">
                    <a:srgbClr val="000000">
                      <a:alpha val="43137"/>
                    </a:srgbClr>
                  </a:outerShdw>
                </a:effectLst>
                <a:cs typeface="Calibri" panose="020F0502020204030204" pitchFamily="34" charset="0"/>
              </a:rPr>
              <a:t>it.”</a:t>
            </a: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133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3450512653"/>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3561167396"/>
                    </a:ext>
                  </a:extLst>
                </a:gridCol>
                <a:gridCol w="3657600">
                  <a:extLst>
                    <a:ext uri="{9D8B030D-6E8A-4147-A177-3AD203B41FA5}">
                      <a16:colId xmlns:a16="http://schemas.microsoft.com/office/drawing/2014/main" val="980899094"/>
                    </a:ext>
                  </a:extLst>
                </a:gridCol>
                <a:gridCol w="3657600">
                  <a:extLst>
                    <a:ext uri="{9D8B030D-6E8A-4147-A177-3AD203B41FA5}">
                      <a16:colId xmlns:a16="http://schemas.microsoft.com/office/drawing/2014/main" val="2934671267"/>
                    </a:ext>
                  </a:extLst>
                </a:gridCol>
              </a:tblGrid>
              <a:tr h="81915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Topic</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Damascus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Babylon</a:t>
                      </a:r>
                    </a:p>
                  </a:txBody>
                  <a:tcPr anchor="ctr"/>
                </a:tc>
                <a:extLst>
                  <a:ext uri="{0D108BD9-81ED-4DB2-BD59-A6C34878D82A}">
                    <a16:rowId xmlns:a16="http://schemas.microsoft.com/office/drawing/2014/main" val="2178549750"/>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Subject:</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Damascus</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Babylon</a:t>
                      </a:r>
                    </a:p>
                  </a:txBody>
                  <a:tcPr anchor="ctr"/>
                </a:tc>
                <a:extLst>
                  <a:ext uri="{0D108BD9-81ED-4DB2-BD59-A6C34878D82A}">
                    <a16:rowId xmlns:a16="http://schemas.microsoft.com/office/drawing/2014/main" val="3652973474"/>
                  </a:ext>
                </a:extLst>
              </a:tr>
              <a:tr h="819150">
                <a:tc>
                  <a:txBody>
                    <a:bodyPr/>
                    <a:lstStyle/>
                    <a:p>
                      <a:pPr marL="112713" indent="0" algn="l"/>
                      <a:r>
                        <a:rPr lang="en-US" sz="3200" b="1" dirty="0">
                          <a:latin typeface="Calibri" panose="020F0502020204030204" pitchFamily="34" charset="0"/>
                          <a:cs typeface="Calibri" panose="020F0502020204030204" pitchFamily="34" charset="0"/>
                        </a:rPr>
                        <a:t>Scripture:</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Isaiah 17</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Isaiah 13‒14</a:t>
                      </a:r>
                    </a:p>
                  </a:txBody>
                  <a:tcPr anchor="ctr"/>
                </a:tc>
                <a:extLst>
                  <a:ext uri="{0D108BD9-81ED-4DB2-BD59-A6C34878D82A}">
                    <a16:rowId xmlns:a16="http://schemas.microsoft.com/office/drawing/2014/main" val="745773342"/>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Destroyed forever:</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No</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Yes</a:t>
                      </a:r>
                    </a:p>
                  </a:txBody>
                  <a:tcPr anchor="ctr"/>
                </a:tc>
                <a:extLst>
                  <a:ext uri="{0D108BD9-81ED-4DB2-BD59-A6C34878D82A}">
                    <a16:rowId xmlns:a16="http://schemas.microsoft.com/office/drawing/2014/main" val="2593988310"/>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Revelation:</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 No</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Yes</a:t>
                      </a:r>
                    </a:p>
                  </a:txBody>
                  <a:tcPr anchor="ctr"/>
                </a:tc>
                <a:extLst>
                  <a:ext uri="{0D108BD9-81ED-4DB2-BD59-A6C34878D82A}">
                    <a16:rowId xmlns:a16="http://schemas.microsoft.com/office/drawing/2014/main" val="4058884455"/>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Number of oracles:</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One</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Two</a:t>
                      </a:r>
                    </a:p>
                  </a:txBody>
                  <a:tcPr anchor="ctr"/>
                </a:tc>
                <a:extLst>
                  <a:ext uri="{0D108BD9-81ED-4DB2-BD59-A6C34878D82A}">
                    <a16:rowId xmlns:a16="http://schemas.microsoft.com/office/drawing/2014/main" val="321048562"/>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Israel’s restoration:</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No</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Yes</a:t>
                      </a:r>
                    </a:p>
                  </a:txBody>
                  <a:tcPr anchor="ctr"/>
                </a:tc>
                <a:extLst>
                  <a:ext uri="{0D108BD9-81ED-4DB2-BD59-A6C34878D82A}">
                    <a16:rowId xmlns:a16="http://schemas.microsoft.com/office/drawing/2014/main" val="119162262"/>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Time frame:</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Past</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Future</a:t>
                      </a:r>
                    </a:p>
                  </a:txBody>
                  <a:tcPr anchor="ctr"/>
                </a:tc>
                <a:extLst>
                  <a:ext uri="{0D108BD9-81ED-4DB2-BD59-A6C34878D82A}">
                    <a16:rowId xmlns:a16="http://schemas.microsoft.com/office/drawing/2014/main" val="2559696463"/>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2991" y="137160"/>
            <a:ext cx="436601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4419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“Isaiah 17:1–8. The coming destruction of Damascus, one of the ancient cities of the Middle East, the capital city of Aram, is predicted (vv. 1–2). Damascus was allied with Israel in fighting the Assyrians, but it was to no avail because the Assyrians would triumph. Jacob would be like a person with a fat body that wasted away (v. 4). </a:t>
            </a:r>
            <a:r>
              <a:rPr lang="en-US" b="1" u="sng" dirty="0">
                <a:solidFill>
                  <a:srgbClr val="FFFFCC"/>
                </a:solidFill>
                <a:effectLst>
                  <a:outerShdw blurRad="38100" dist="38100" dir="2700000" algn="tl">
                    <a:srgbClr val="000000">
                      <a:alpha val="43137"/>
                    </a:srgbClr>
                  </a:outerShdw>
                </a:effectLst>
              </a:rPr>
              <a:t>The destruction of Damascus was fulfilled in history and prophecy</a:t>
            </a:r>
            <a:r>
              <a:rPr lang="en-US" dirty="0">
                <a:effectLst>
                  <a:outerShdw blurRad="38100" dist="38100" dir="2700000" algn="tl">
                    <a:srgbClr val="000000">
                      <a:alpha val="43137"/>
                    </a:srgbClr>
                  </a:outerShdw>
                </a:effectLst>
              </a:rPr>
              <a:t>. As a result of their discipline by the conquering Assyrians, Israel would turn from their false gods and Asherah poles to the true God (vv. 7–8).”</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Every Prophecy of the Bible, 9</a:t>
            </a:r>
            <a:r>
              <a:rPr lang="en-US" dirty="0">
                <a:effectLst>
                  <a:outerShdw blurRad="38100" dist="38100" dir="2700000" algn="tl">
                    <a:srgbClr val="000000">
                      <a:alpha val="43137"/>
                    </a:srgbClr>
                  </a:outerShdw>
                </a:effectLst>
                <a:latin typeface="Calibri" panose="020F0502020204030204" pitchFamily="34" charset="0"/>
                <a:ea typeface="+mj-ea"/>
                <a:cs typeface="+mj-cs"/>
              </a:rPr>
              <a:t>1</a:t>
            </a:r>
          </a:p>
        </p:txBody>
      </p:sp>
    </p:spTree>
    <p:extLst>
      <p:ext uri="{BB962C8B-B14F-4D97-AF65-F5344CB8AC3E}">
        <p14:creationId xmlns:p14="http://schemas.microsoft.com/office/powerpoint/2010/main" val="1033953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1676401"/>
            <a:ext cx="8686800" cy="3046988"/>
          </a:xfrm>
          <a:prstGeom prst="rect">
            <a:avLst/>
          </a:prstGeom>
        </p:spPr>
        <p:txBody>
          <a:bodyPr wrap="square">
            <a:spAutoFit/>
          </a:bodyPr>
          <a:lstStyle/>
          <a:p>
            <a:pPr algn="just"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Milton Terry explains: “A fundamental principle in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grammatico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exposition is that the words and sentences can have but one significance in one and the same connection. The moment we neglect this principle we drift upon a sea of uncertainty and conjecture.”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2514600" y="228601"/>
            <a:ext cx="7543800" cy="1200329"/>
          </a:xfrm>
          <a:prstGeom prst="rect">
            <a:avLst/>
          </a:prstGeom>
          <a:noFill/>
        </p:spPr>
        <p:txBody>
          <a:bodyPr wrap="square" rtlCol="0">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Milton Terry</a:t>
            </a:r>
          </a:p>
          <a:p>
            <a:pPr algn="ctr"/>
            <a:r>
              <a:rPr lang="en-US" sz="1800" i="1" dirty="0">
                <a:effectLst>
                  <a:outerShdw blurRad="38100" dist="38100" dir="2700000" algn="tl">
                    <a:srgbClr val="000000"/>
                  </a:outerShdw>
                </a:effectLst>
                <a:latin typeface="Calibri" panose="020F0502020204030204" pitchFamily="34" charset="0"/>
                <a:cs typeface="+mn-cs"/>
              </a:rPr>
              <a:t>Biblical Hermeneutics: A Treatise on the Interpretation of the Old and New Testaments (1885; reprint, Grand Rapids: Zondervan, 1947), 205.</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05000"/>
            <a:ext cx="1828800" cy="2743200"/>
          </a:xfrm>
          <a:prstGeom prst="rect">
            <a:avLst/>
          </a:prstGeom>
        </p:spPr>
      </p:pic>
    </p:spTree>
    <p:extLst>
      <p:ext uri="{BB962C8B-B14F-4D97-AF65-F5344CB8AC3E}">
        <p14:creationId xmlns:p14="http://schemas.microsoft.com/office/powerpoint/2010/main" val="1248918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“But here we must remember the old adage: ‘Interpretation is one, application is many.’ This means that there is only one meaning to a passage of Scripture which is determined by careful study. But a given text or a given passage may speak to a number of problems or issues. Five or six different kinds of sermons could be preached from the text, ‘You must be born again’ (John 3:7). What application the preacher makes of the text is determined by the purposes of the sermon. But the preacher must always distinguish the initial primary meaning of the text from the particular application he makes with it.”</a:t>
            </a:r>
          </a:p>
        </p:txBody>
      </p:sp>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277273"/>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Bernard Ramm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Bernard Ramm,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Protestant Biblical Interpretation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3rd rev. ed. (Grand Rapids: Baker, 1970), 113.</a:t>
            </a:r>
            <a:endParaRPr lang="en-US" dirty="0">
              <a:effectLst>
                <a:outerShdw blurRad="38100" dist="38100" dir="2700000" algn="tl">
                  <a:srgbClr val="000000">
                    <a:alpha val="43137"/>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2431281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B8CC5-DC9E-7780-DF52-91ACC0B8B52C}"/>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p:cNvSpPr/>
          <p:nvPr/>
        </p:nvSpPr>
        <p:spPr>
          <a:xfrm>
            <a:off x="609600" y="0"/>
            <a:ext cx="10972800" cy="5478423"/>
          </a:xfrm>
          <a:prstGeom prst="rect">
            <a:avLst/>
          </a:prstGeom>
          <a:noFill/>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53:3–6</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 was despised and forsaken of men, A man of sorrows and acquainted with grief; And like one from whom men hide their face He was despised, and we did not esteem Him.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Surely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griefs He Himself bore,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sorrows He carried; Yet we ourselves esteemed Him stricken, Smitten of God, and afflicted.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5</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He was pierced through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transgressions, He was crushed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iniquities; The chastening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well-being </a:t>
            </a:r>
            <a:r>
              <a:rPr lang="en-US" sz="3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fell</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upon Him, And by His scourging we are healed.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All of us like sheep have gone astray, Each of us has turned to his own way; But the </a:t>
            </a:r>
            <a:r>
              <a:rPr lang="en-US" sz="3000" cap="small"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Lord</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has caused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iniquity of us all </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 fall on Him. </a:t>
            </a:r>
          </a:p>
        </p:txBody>
      </p:sp>
    </p:spTree>
    <p:extLst>
      <p:ext uri="{BB962C8B-B14F-4D97-AF65-F5344CB8AC3E}">
        <p14:creationId xmlns:p14="http://schemas.microsoft.com/office/powerpoint/2010/main" val="1572583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4200345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2281172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the prophecies concerning Damascus found in Isaiah 17 and </a:t>
            </a:r>
            <a:r>
              <a:rPr lang="en-US" sz="2600" b="1" u="sng" dirty="0">
                <a:solidFill>
                  <a:srgbClr val="FFFFCC"/>
                </a:solidFill>
              </a:rPr>
              <a:t>Jeremiah 49</a:t>
            </a:r>
            <a:r>
              <a:rPr lang="en-US" sz="2600" dirty="0"/>
              <a:t>:</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dirty="0"/>
              <a:t>Both are eschatological passages, referring to End Times events that have yet to occur.</a:t>
            </a:r>
          </a:p>
          <a:p>
            <a:pPr marL="914400" lvl="1" indent="-457200" algn="just">
              <a:spcBef>
                <a:spcPts val="0"/>
              </a:spcBef>
              <a:spcAft>
                <a:spcPts val="600"/>
              </a:spcAft>
              <a:buSzPct val="100000"/>
              <a:buFont typeface="+mj-lt"/>
              <a:buAutoNum type="romanLcPeriod"/>
            </a:pPr>
            <a:r>
              <a:rPr lang="en-US" sz="2600" dirty="0"/>
              <a:t>Isaiah’s prophecy was given to him in 715 BC, well after the conquering        of Damascus in 732 by Tiglath-</a:t>
            </a:r>
            <a:r>
              <a:rPr lang="en-US" sz="2600" dirty="0" err="1"/>
              <a:t>pileser</a:t>
            </a:r>
            <a:r>
              <a:rPr lang="en-US" sz="2600" dirty="0"/>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a:t>
            </a:r>
            <a:r>
              <a:rPr lang="en-US" sz="2600" dirty="0" err="1"/>
              <a:t>Tiglath-pileser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928610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“Eschatology seems to suffer at the hands both of its </a:t>
            </a:r>
            <a:r>
              <a:rPr lang="en-US" b="1" u="sng" dirty="0">
                <a:solidFill>
                  <a:srgbClr val="FFFFCC"/>
                </a:solidFill>
                <a:effectLst>
                  <a:outerShdw blurRad="38100" dist="38100" dir="2700000" algn="tl">
                    <a:srgbClr val="000000">
                      <a:alpha val="43137"/>
                    </a:srgbClr>
                  </a:outerShdw>
                </a:effectLst>
              </a:rPr>
              <a:t>friends and foes</a:t>
            </a:r>
            <a:r>
              <a:rPr lang="en-US" dirty="0">
                <a:effectLst>
                  <a:outerShdw blurRad="38100" dist="38100" dir="2700000" algn="tl">
                    <a:srgbClr val="000000">
                      <a:alpha val="43137"/>
                    </a:srgbClr>
                  </a:outerShdw>
                </a:effectLst>
              </a:rPr>
              <a:t>. Those who play it down usually avoid assigning specific meaning to prophetic texts. Those who play it up often assign too much.”</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Footsteps of the Messiah</a:t>
            </a:r>
            <a:r>
              <a:rPr lang="en-US" sz="1800" dirty="0">
                <a:effectLst>
                  <a:outerShdw blurRad="38100" dist="38100" dir="2700000" algn="tl">
                    <a:srgbClr val="000000">
                      <a:alpha val="43137"/>
                    </a:srgbClr>
                  </a:outerShdw>
                </a:effectLst>
                <a:latin typeface="Calibri" panose="020F0502020204030204" pitchFamily="34" charset="0"/>
              </a:rPr>
              <a:t>, Foreword, page XXV</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5609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381000" y="1600200"/>
            <a:ext cx="115824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458788" indent="-458788" algn="just">
              <a:spcBef>
                <a:spcPts val="0"/>
              </a:spcBef>
              <a:spcAft>
                <a:spcPts val="600"/>
              </a:spcAft>
              <a:buSzPct val="100000"/>
              <a:buFont typeface="+mj-lt"/>
              <a:buAutoNum type="alphaLcPeriod" startAt="4"/>
            </a:pPr>
            <a:r>
              <a:rPr lang="en-US" sz="2600" dirty="0"/>
              <a:t>“Damascus has certainly been attacked, conquered, and burned at various points in history, including Biblical history—but it is clear that the prophecies of Isaiah 17 and </a:t>
            </a:r>
            <a:r>
              <a:rPr lang="en-US" sz="2600" b="1" u="sng" dirty="0">
                <a:solidFill>
                  <a:srgbClr val="FFFFCC"/>
                </a:solidFill>
              </a:rPr>
              <a:t>Jeremiah 49</a:t>
            </a:r>
            <a:r>
              <a:rPr lang="en-US" sz="2600" dirty="0"/>
              <a:t> have not yet been fulfilled. Damascus is, after all, one of the oldest continuously inhabited cities on the planet.</a:t>
            </a:r>
          </a:p>
          <a:p>
            <a:pPr marL="458788" indent="-458788" algn="just">
              <a:spcBef>
                <a:spcPts val="0"/>
              </a:spcBef>
              <a:spcAft>
                <a:spcPts val="600"/>
              </a:spcAft>
              <a:buSzPct val="100000"/>
              <a:buFont typeface="+mj-lt"/>
              <a:buAutoNum type="alphaLcPeriod" startAt="4"/>
            </a:pPr>
            <a:r>
              <a:rPr lang="en-US" sz="2600" dirty="0"/>
              <a:t>We cannot be certain when these judgments will happen, and the prophecies will be fulfilled.</a:t>
            </a:r>
          </a:p>
          <a:p>
            <a:pPr marL="458788" indent="-458788" algn="just">
              <a:spcBef>
                <a:spcPts val="0"/>
              </a:spcBef>
              <a:spcAft>
                <a:spcPts val="600"/>
              </a:spcAft>
              <a:buSzPct val="100000"/>
              <a:buFont typeface="+mj-lt"/>
              <a:buAutoNum type="alphaLcPeriod" startAt="4"/>
            </a:pPr>
            <a:r>
              <a:rPr lang="en-US" sz="2600" dirty="0"/>
              <a:t>They could come to pass before, during or after the War of Gog &amp; Magog (Ezekiel 38–39); before, during, or after the Rapture; or before or during the Tribulation. The texts simply do not say, so we cannot be definitive.</a:t>
            </a:r>
          </a:p>
          <a:p>
            <a:pPr marL="458788" indent="-458788" algn="just">
              <a:spcBef>
                <a:spcPts val="0"/>
              </a:spcBef>
              <a:spcAft>
                <a:spcPts val="600"/>
              </a:spcAft>
              <a:buSzPct val="100000"/>
              <a:buFont typeface="+mj-lt"/>
              <a:buAutoNum type="alphaLcPeriod" startAt="4"/>
            </a:pPr>
            <a:r>
              <a:rPr lang="en-US" sz="2600" dirty="0"/>
              <a:t>It is possibly that the prophecies could come to pass in the not-too-distant future. But they certainly will come to pass at some point before the Second Coming of Christ (the ‘Day of the Lord.’).”</a:t>
            </a:r>
            <a:endParaRPr lang="en-US" altLang="en-US" sz="2600" dirty="0"/>
          </a:p>
        </p:txBody>
      </p:sp>
      <p:sp>
        <p:nvSpPr>
          <p:cNvPr id="4" name="TextBox 2">
            <a:extLst>
              <a:ext uri="{FF2B5EF4-FFF2-40B4-BE49-F238E27FC236}">
                <a16:creationId xmlns:a16="http://schemas.microsoft.com/office/drawing/2014/main" id="{735BBD50-44A0-3C30-2DD0-98B737AAB0CA}"/>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3059560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ts val="0"/>
              </a:spcBef>
              <a:spcAft>
                <a:spcPts val="1200"/>
              </a:spcAft>
              <a:buNone/>
              <a:defRPr/>
            </a:pPr>
            <a:r>
              <a:rPr lang="en-US" altLang="en-US" sz="4000" dirty="0">
                <a:solidFill>
                  <a:schemeClr val="tx2"/>
                </a:solidFill>
                <a:ea typeface="+mj-ea"/>
                <a:cs typeface="Calibri" panose="020F0502020204030204" pitchFamily="34" charset="0"/>
              </a:rPr>
              <a:t>Jeremiah 49:27</a:t>
            </a:r>
            <a:endParaRPr lang="en-US" sz="4000" dirty="0">
              <a:solidFill>
                <a:schemeClr val="tx2"/>
              </a:solidFill>
              <a:ea typeface="+mj-ea"/>
              <a:cs typeface="Calibri" panose="020F0502020204030204" pitchFamily="34" charset="0"/>
            </a:endParaRPr>
          </a:p>
          <a:p>
            <a:pPr marL="0" indent="0" algn="just">
              <a:spcBef>
                <a:spcPts val="0"/>
              </a:spcBef>
              <a:buNone/>
              <a:defRPr/>
            </a:pPr>
            <a:r>
              <a:rPr lang="en-US" sz="3600" kern="0" dirty="0">
                <a:effectLst>
                  <a:outerShdw blurRad="38100" dist="38100" dir="2700000" algn="tl">
                    <a:srgbClr val="000000">
                      <a:alpha val="43137"/>
                    </a:srgbClr>
                  </a:outerShdw>
                </a:effectLst>
                <a:cs typeface="Calibri" panose="020F0502020204030204" pitchFamily="34" charset="0"/>
              </a:rPr>
              <a:t>“I will set fire to the wall of Damascus, And it will devour the fortified towers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Ben-</a:t>
            </a:r>
            <a:r>
              <a:rPr lang="en-US" sz="3600" b="1" u="sng" kern="0" dirty="0" err="1">
                <a:solidFill>
                  <a:srgbClr val="FFFFCC"/>
                </a:solidFill>
                <a:effectLst>
                  <a:outerShdw blurRad="38100" dist="38100" dir="2700000" algn="tl">
                    <a:srgbClr val="000000">
                      <a:alpha val="43137"/>
                    </a:srgbClr>
                  </a:outerShdw>
                </a:effectLst>
                <a:cs typeface="Calibri" panose="020F0502020204030204" pitchFamily="34" charset="0"/>
              </a:rPr>
              <a:t>hadad</a:t>
            </a:r>
            <a:r>
              <a:rPr lang="en-US" sz="3600" kern="0" dirty="0">
                <a:effectLst>
                  <a:outerShdw blurRad="38100" dist="38100" dir="2700000" algn="tl">
                    <a:srgbClr val="000000">
                      <a:alpha val="43137"/>
                    </a:srgbClr>
                  </a:outerShdw>
                </a:effectLst>
                <a:cs typeface="Calibri" panose="020F0502020204030204" pitchFamily="34" charset="0"/>
              </a:rPr>
              <a:t>.”</a:t>
            </a:r>
          </a:p>
          <a:p>
            <a:pPr marL="0" indent="0" algn="just">
              <a:spcBef>
                <a:spcPts val="0"/>
              </a:spcBef>
              <a:buFont typeface="Wingdings" panose="05000000000000000000" pitchFamily="2" charset="2"/>
              <a:buNone/>
              <a:defRPr/>
            </a:pPr>
            <a:endParaRPr lang="en-US" sz="3600" kern="0" dirty="0">
              <a:effectLst>
                <a:outerShdw blurRad="38100" dist="38100" dir="2700000" algn="tl">
                  <a:srgbClr val="000000">
                    <a:alpha val="43137"/>
                  </a:srgbClr>
                </a:outerShdw>
              </a:effectLst>
              <a:cs typeface="Calibri" panose="020F0502020204030204" pitchFamily="34" charset="0"/>
            </a:endParaRP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489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600200"/>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Jeremiah 49:23–27 (BKC): God vowed to consume the fortresses of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(lit., ‘son of [the god] </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was the name of the dynasty that ruled in Damascus in the ninth and eighth centuries </a:t>
            </a:r>
            <a:r>
              <a:rPr lang="en-US" dirty="0" err="1">
                <a:effectLst>
                  <a:outerShdw blurRad="38100" dist="38100" dir="2700000" algn="tl">
                    <a:srgbClr val="000000">
                      <a:alpha val="43137"/>
                    </a:srgbClr>
                  </a:outerShdw>
                </a:effectLst>
                <a:cs typeface="Calibri" panose="020F0502020204030204" pitchFamily="34" charset="0"/>
              </a:rPr>
              <a:t>b.c.</a:t>
            </a:r>
            <a:r>
              <a:rPr lang="en-US" dirty="0">
                <a:effectLst>
                  <a:outerShdw blurRad="38100" dist="38100" dir="2700000" algn="tl">
                    <a:srgbClr val="000000">
                      <a:alpha val="43137"/>
                    </a:srgbClr>
                  </a:outerShdw>
                </a:effectLst>
                <a:cs typeface="Calibri" panose="020F0502020204030204" pitchFamily="34" charset="0"/>
              </a:rPr>
              <a:t>” “Dyer notes the mention of ‘</a:t>
            </a:r>
            <a:r>
              <a:rPr lang="en-US" dirty="0" err="1">
                <a:effectLst>
                  <a:outerShdw blurRad="38100" dist="38100" dir="2700000" algn="tl">
                    <a:srgbClr val="000000">
                      <a:alpha val="43137"/>
                    </a:srgbClr>
                  </a:outerShdw>
                </a:effectLst>
                <a:cs typeface="Calibri" panose="020F0502020204030204" pitchFamily="34" charset="0"/>
              </a:rPr>
              <a:t>Benhadad</a:t>
            </a:r>
            <a:r>
              <a:rPr lang="en-US" dirty="0">
                <a:effectLst>
                  <a:outerShdw blurRad="38100" dist="38100" dir="2700000" algn="tl">
                    <a:srgbClr val="000000">
                      <a:alpha val="43137"/>
                    </a:srgbClr>
                  </a:outerShdw>
                </a:effectLst>
                <a:cs typeface="Calibri" panose="020F0502020204030204" pitchFamily="34" charset="0"/>
              </a:rPr>
              <a:t>,’ which ‘was the name of the dynasty that ruled in Damascus in the ninth and eighth centuries BC.’ The use of that name would be strange if this refers to an end-time event. The towers of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are long gone today.”</a:t>
            </a:r>
          </a:p>
        </p:txBody>
      </p:sp>
      <p:sp>
        <p:nvSpPr>
          <p:cNvPr id="26627" name="TextBox 2"/>
          <p:cNvSpPr txBox="1">
            <a:spLocks noChangeArrowheads="1"/>
          </p:cNvSpPr>
          <p:nvPr/>
        </p:nvSpPr>
        <p:spPr bwMode="auto">
          <a:xfrm>
            <a:off x="2133600" y="2286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Jeremiah 49:23-27?</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Showdown with Iran</a:t>
            </a:r>
            <a:r>
              <a:rPr lang="en-US" sz="1800" dirty="0">
                <a:effectLst>
                  <a:outerShdw blurRad="38100" dist="38100" dir="2700000" algn="tl">
                    <a:srgbClr val="000000">
                      <a:alpha val="43137"/>
                    </a:srgbClr>
                  </a:outerShdw>
                </a:effectLst>
                <a:cs typeface="Calibri" panose="020F0502020204030204" pitchFamily="34" charset="0"/>
              </a:rPr>
              <a:t> (Nashville, TN, 2020), Appendix 2, n. 8.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1334987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“Damascus was one of the most ancient cities of the Middle East and one of the few to have a continuous history down to modern times. First mentioned in Genesis 14:15, it continued to have a relationship to Israel throughout the Old Testament period where there are more than forty references and in the New Testament where it is mentioned fifteen times. </a:t>
            </a:r>
            <a:r>
              <a:rPr lang="en-US" b="1" u="sng" dirty="0">
                <a:solidFill>
                  <a:srgbClr val="FFFFCC"/>
                </a:solidFill>
                <a:effectLst>
                  <a:outerShdw blurRad="38100" dist="38100" dir="2700000" algn="tl">
                    <a:srgbClr val="000000">
                      <a:alpha val="43137"/>
                    </a:srgbClr>
                  </a:outerShdw>
                </a:effectLst>
              </a:rPr>
              <a:t>The more extended prophecies as found in Isaiah 17:1–14 and Jeremiah 49:23–27 have all been fulfilled</a:t>
            </a:r>
            <a:r>
              <a:rPr lang="en-US" dirty="0">
                <a:effectLst>
                  <a:outerShdw blurRad="38100" dist="38100" dir="2700000" algn="tl">
                    <a:srgbClr val="000000">
                      <a:alpha val="43137"/>
                    </a:srgbClr>
                  </a:outerShdw>
                </a:effectLst>
              </a:rPr>
              <a:t> as well as the occasional references found in Isaiah 7:8; 8:4; Amos 1:3–5; 3:12; 5:27.”</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164</a:t>
            </a:r>
          </a:p>
        </p:txBody>
      </p:sp>
      <p:sp>
        <p:nvSpPr>
          <p:cNvPr id="4" name="TextBox 3">
            <a:extLst>
              <a:ext uri="{FF2B5EF4-FFF2-40B4-BE49-F238E27FC236}">
                <a16:creationId xmlns:a16="http://schemas.microsoft.com/office/drawing/2014/main" id="{72BA6662-8B80-1056-AB77-10DAE2C34F95}"/>
              </a:ext>
            </a:extLst>
          </p:cNvPr>
          <p:cNvSpPr txBox="1"/>
          <p:nvPr/>
        </p:nvSpPr>
        <p:spPr>
          <a:xfrm>
            <a:off x="2895600" y="6412468"/>
            <a:ext cx="6400800" cy="369332"/>
          </a:xfrm>
          <a:prstGeom prst="rect">
            <a:avLst/>
          </a:prstGeom>
          <a:noFill/>
        </p:spPr>
        <p:txBody>
          <a:bodyPr wrap="square" rtlCol="0">
            <a:spAutoFit/>
          </a:bodyPr>
          <a:lstStyle/>
          <a:p>
            <a:pPr algn="ctr">
              <a:spcBef>
                <a:spcPts val="0"/>
              </a:spcBef>
              <a:spcAft>
                <a:spcPts val="0"/>
              </a:spcAft>
            </a:pPr>
            <a:r>
              <a:rPr lang="en-US" sz="1800" dirty="0">
                <a:effectLst/>
                <a:latin typeface="Calibri" panose="020F0502020204030204" pitchFamily="34" charset="0"/>
                <a:ea typeface="Times New Roman" panose="02020603050405020304" pitchFamily="18" charset="0"/>
              </a:rPr>
              <a:t>https://walvoord.com/article/306</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98632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3202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5202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ABCB34D-274F-22DF-DEAE-5C254FC172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4300"/>
            <a:ext cx="100584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6780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7B2D3-4217-E6D0-31E8-BEB2C4766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15" y="137160"/>
            <a:ext cx="881497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0553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2CA0D-EE9F-5A2D-4EE7-D4D80BF1D9F5}"/>
              </a:ext>
            </a:extLst>
          </p:cNvPr>
          <p:cNvPicPr>
            <a:picLocks noChangeAspect="1"/>
          </p:cNvPicPr>
          <p:nvPr/>
        </p:nvPicPr>
        <p:blipFill>
          <a:blip r:embed="rId2"/>
          <a:stretch>
            <a:fillRect/>
          </a:stretch>
        </p:blipFill>
        <p:spPr>
          <a:xfrm>
            <a:off x="3006291" y="137160"/>
            <a:ext cx="6179419" cy="6583680"/>
          </a:xfrm>
          <a:prstGeom prst="rect">
            <a:avLst/>
          </a:prstGeom>
        </p:spPr>
      </p:pic>
    </p:spTree>
    <p:extLst>
      <p:ext uri="{BB962C8B-B14F-4D97-AF65-F5344CB8AC3E}">
        <p14:creationId xmlns:p14="http://schemas.microsoft.com/office/powerpoint/2010/main" val="2122254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8B1117DC-D5BF-C93E-24BA-1608FB07811F}"/>
              </a:ext>
            </a:extLst>
          </p:cNvPr>
          <p:cNvSpPr>
            <a:spLocks noChangeArrowheads="1"/>
          </p:cNvSpPr>
          <p:nvPr/>
        </p:nvSpPr>
        <p:spPr bwMode="auto">
          <a:xfrm>
            <a:off x="8686800" y="2735317"/>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 name="Oval 7">
            <a:extLst>
              <a:ext uri="{FF2B5EF4-FFF2-40B4-BE49-F238E27FC236}">
                <a16:creationId xmlns:a16="http://schemas.microsoft.com/office/drawing/2014/main" id="{4272461F-AE80-2777-2627-0497CCE9C751}"/>
              </a:ext>
            </a:extLst>
          </p:cNvPr>
          <p:cNvSpPr>
            <a:spLocks noChangeArrowheads="1"/>
          </p:cNvSpPr>
          <p:nvPr/>
        </p:nvSpPr>
        <p:spPr bwMode="auto">
          <a:xfrm>
            <a:off x="6400800" y="137160"/>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 name="Oval 7">
            <a:extLst>
              <a:ext uri="{FF2B5EF4-FFF2-40B4-BE49-F238E27FC236}">
                <a16:creationId xmlns:a16="http://schemas.microsoft.com/office/drawing/2014/main" id="{9AD6C4AE-BD51-017B-B539-35AEE976C344}"/>
              </a:ext>
            </a:extLst>
          </p:cNvPr>
          <p:cNvSpPr>
            <a:spLocks noChangeArrowheads="1"/>
          </p:cNvSpPr>
          <p:nvPr/>
        </p:nvSpPr>
        <p:spPr bwMode="auto">
          <a:xfrm>
            <a:off x="4495800" y="1295400"/>
            <a:ext cx="32004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8153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4004645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519418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F48617C9-25DE-44A3-BAE9-CA25DEBFC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3635" y="137160"/>
            <a:ext cx="438473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3030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61" y="137160"/>
            <a:ext cx="10309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718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031001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Nations listed in Ezek. 38</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‒39 are not exhaustive</a:t>
            </a:r>
            <a:endParaRPr lang="en-US" b="1" u="sng" dirty="0">
              <a:solidFill>
                <a:srgbClr val="FFFFCC"/>
              </a:solidFill>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2534811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12420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latter years</a:t>
            </a:r>
            <a:r>
              <a:rPr lang="en-US" sz="3600" kern="1200" dirty="0">
                <a:effectLst>
                  <a:outerShdw blurRad="38100" dist="38100" dir="2700000" algn="tl">
                    <a:srgbClr val="000000">
                      <a:alpha val="43137"/>
                    </a:srgbClr>
                  </a:outerShdw>
                </a:effectLst>
                <a:cs typeface="Calibri" panose="020F0502020204030204" pitchFamily="34" charset="0"/>
              </a:rPr>
              <a:t> you will come into the land that is restored from the sword,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15013883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38:16</a:t>
            </a:r>
            <a:endParaRPr lang="en-US" sz="4000" dirty="0">
              <a:solidFill>
                <a:schemeClr val="tx2"/>
              </a:solidFill>
              <a:ea typeface="+mj-ea"/>
              <a:cs typeface="+mj-cs"/>
            </a:endParaRPr>
          </a:p>
          <a:p>
            <a:pPr marL="0" indent="0" algn="just">
              <a:spcBef>
                <a:spcPts val="0"/>
              </a:spcBef>
              <a:buNone/>
              <a:defRPr/>
            </a:pPr>
            <a:r>
              <a:rPr lang="en-US" sz="3600" kern="1200" dirty="0">
                <a:effectLst>
                  <a:outerShdw blurRad="38100" dist="38100" dir="2700000" algn="tl">
                    <a:srgbClr val="000000">
                      <a:alpha val="43137"/>
                    </a:srgbClr>
                  </a:outerShdw>
                </a:effectLst>
                <a:cs typeface="Calibri" panose="020F0502020204030204" pitchFamily="34" charset="0"/>
              </a:rPr>
              <a:t>“and you will come up against My people Israel like a cloud to cover the land. It shall come about in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last days</a:t>
            </a:r>
            <a:r>
              <a:rPr lang="en-US" sz="3600" kern="1200" dirty="0">
                <a:effectLst>
                  <a:outerShdw blurRad="38100" dist="38100" dir="2700000" algn="tl">
                    <a:srgbClr val="000000">
                      <a:alpha val="43137"/>
                    </a:srgbClr>
                  </a:outerShdw>
                </a:effectLst>
                <a:cs typeface="Calibri" panose="020F0502020204030204" pitchFamily="34" charset="0"/>
              </a:rPr>
              <a:t> that I will bring you against My land, so that the nations may know Me when I am sanctified through you before their eyes, O Gog.”</a:t>
            </a:r>
          </a:p>
        </p:txBody>
      </p:sp>
    </p:spTree>
    <p:extLst>
      <p:ext uri="{BB962C8B-B14F-4D97-AF65-F5344CB8AC3E}">
        <p14:creationId xmlns:p14="http://schemas.microsoft.com/office/powerpoint/2010/main" val="11433959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926531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5864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14430410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2EE03EEB-D343-411D-AE6E-20CC2C064F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262852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40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298679685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4332074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5921496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7BBA8660-F924-4802-A5BF-F9052117A606}"/>
              </a:ext>
            </a:extLst>
          </p:cNvPr>
          <p:cNvSpPr>
            <a:spLocks noChangeArrowheads="1"/>
          </p:cNvSpPr>
          <p:nvPr/>
        </p:nvSpPr>
        <p:spPr bwMode="auto">
          <a:xfrm>
            <a:off x="457200" y="1905506"/>
            <a:ext cx="1097988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 83 is kind of like Psalm 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is just saying that (there is similar language — why did the nations rage against Israel in Psalm 83) look there are people who are always against Israel. Israel is always going to have these enemies, they are always going to be against them and God is going to deal with them someday.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don’t see a separate Psalm 2 war</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5299" name="TextBox 2">
            <a:extLst>
              <a:ext uri="{FF2B5EF4-FFF2-40B4-BE49-F238E27FC236}">
                <a16:creationId xmlns:a16="http://schemas.microsoft.com/office/drawing/2014/main" id="{8006509A-7878-4055-83AA-4BE8D1B84FFC}"/>
              </a:ext>
            </a:extLst>
          </p:cNvPr>
          <p:cNvSpPr txBox="1">
            <a:spLocks noChangeArrowheads="1"/>
          </p:cNvSpPr>
          <p:nvPr/>
        </p:nvSpPr>
        <p:spPr bwMode="auto">
          <a:xfrm>
            <a:off x="1617052" y="228600"/>
            <a:ext cx="895789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1200"/>
              </a:spcAf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Stanley A. Maughan Quoting Mark Hitchcock</a:t>
            </a:r>
          </a:p>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“Selected Expert Perspectives on Ezekiel 38‒39 Related to Current World Events with Resulting Influence on Ministry Practices” (D. Min. diss., Dallas Theological Seminary, 2012), 257.</a:t>
            </a:r>
          </a:p>
        </p:txBody>
      </p:sp>
      <p:pic>
        <p:nvPicPr>
          <p:cNvPr id="2" name="Picture 1">
            <a:extLst>
              <a:ext uri="{FF2B5EF4-FFF2-40B4-BE49-F238E27FC236}">
                <a16:creationId xmlns:a16="http://schemas.microsoft.com/office/drawing/2014/main" id="{34449291-5781-4FD1-8554-F7BE1C72EA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8120"/>
            <a:ext cx="948103" cy="1097280"/>
          </a:xfrm>
          <a:prstGeom prst="rect">
            <a:avLst/>
          </a:prstGeom>
        </p:spPr>
      </p:pic>
    </p:spTree>
    <p:extLst>
      <p:ext uri="{BB962C8B-B14F-4D97-AF65-F5344CB8AC3E}">
        <p14:creationId xmlns:p14="http://schemas.microsoft.com/office/powerpoint/2010/main" val="620578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B1F6-C1EE-4FFC-A861-8D2174E4FD4B}"/>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10443389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52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pic>
        <p:nvPicPr>
          <p:cNvPr id="2" name="Picture 1">
            <a:extLst>
              <a:ext uri="{FF2B5EF4-FFF2-40B4-BE49-F238E27FC236}">
                <a16:creationId xmlns:a16="http://schemas.microsoft.com/office/drawing/2014/main" id="{73C9DD26-82CB-FED4-4B81-8732B4FDB982}"/>
              </a:ext>
            </a:extLst>
          </p:cNvPr>
          <p:cNvPicPr>
            <a:picLocks noChangeAspect="1"/>
          </p:cNvPicPr>
          <p:nvPr/>
        </p:nvPicPr>
        <p:blipFill rotWithShape="1">
          <a:blip r:embed="rId3"/>
          <a:srcRect l="18628" r="18628" b="51307"/>
          <a:stretch/>
        </p:blipFill>
        <p:spPr>
          <a:xfrm>
            <a:off x="4033998" y="2876550"/>
            <a:ext cx="4124005"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9904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385456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44245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9484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895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25549</TotalTime>
  <Words>4495</Words>
  <Application>Microsoft Office PowerPoint</Application>
  <PresentationFormat>Widescreen</PresentationFormat>
  <Paragraphs>379</Paragraphs>
  <Slides>77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Calibri</vt:lpstr>
      <vt:lpstr>Times New Roman</vt:lpstr>
      <vt:lpstr>Wingdings</vt:lpstr>
      <vt:lpstr>Azure</vt:lpstr>
      <vt:lpstr>Ezekiel 36‒39 The Middle East Meltdown 2022</vt:lpstr>
      <vt:lpstr>Ezekiel 33‒48</vt:lpstr>
      <vt:lpstr>MAIL BAG</vt:lpstr>
      <vt:lpstr>PowerPoint Presentation</vt:lpstr>
      <vt:lpstr>PowerPoint Presentation</vt:lpstr>
      <vt:lpstr>The Now Prophecies? Elam, Damascus, Ps. 83</vt:lpstr>
      <vt:lpstr>The Now Prophecies? Elam, Damascus, Ps. 83</vt:lpstr>
      <vt:lpstr>The Now Prophecies? Elam, Damascus, Ps. 83</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Isaiah 13‒14</vt:lpstr>
      <vt:lpstr>Jeremiah 50‒51</vt:lpstr>
      <vt:lpstr>Herodotus, Histories, 1:191 (450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Isaiah 13-14</vt:lpstr>
      <vt:lpstr>Jeremiah 50-51</vt:lpstr>
      <vt:lpstr>PowerPoint Presentation</vt:lpstr>
      <vt:lpstr>Ezekiel 37</vt:lpstr>
      <vt:lpstr>Israel's Judgments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Psalm 83 War? Five Problems</vt:lpstr>
      <vt:lpstr>Psalm 83 War? Five Problems</vt:lpstr>
      <vt:lpstr>Psalm 83 War? Five Problems</vt:lpstr>
      <vt:lpstr>PowerPoint Presentation</vt:lpstr>
      <vt:lpstr>PowerPoint Presentation</vt:lpstr>
      <vt:lpstr>Psalm 83 War? Five Problems</vt:lpstr>
      <vt:lpstr>PowerPoint Presentation</vt:lpstr>
      <vt:lpstr>Ezekiel 38‒39</vt:lpstr>
      <vt:lpstr>What?</vt:lpstr>
      <vt:lpstr>Psalm 83 War? Five Problems</vt:lpstr>
      <vt:lpstr>Psalm 83 War? Five Problems</vt:lpstr>
      <vt:lpstr>PowerPoint Presentation</vt:lpstr>
      <vt:lpstr>CONCLUSION</vt:lpstr>
      <vt:lpstr>MAIL BAG</vt:lpstr>
      <vt:lpstr>The Now Prophecies? Elam, Damascus, Ps. 83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028 - Q&amp;A - Part 9 - MODIFIED</dc:title>
  <dc:subject>Ezek 36-39</dc:subject>
  <dc:creator>A. Woods</dc:creator>
  <dc:description>Modified by Jim McGowan</dc:description>
  <cp:lastModifiedBy>Jim McGowan</cp:lastModifiedBy>
  <cp:revision>2843</cp:revision>
  <cp:lastPrinted>2022-08-28T12:59:15Z</cp:lastPrinted>
  <dcterms:created xsi:type="dcterms:W3CDTF">2009-03-17T12:21:13Z</dcterms:created>
  <dcterms:modified xsi:type="dcterms:W3CDTF">2022-08-28T12:59:34Z</dcterms:modified>
</cp:coreProperties>
</file>