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094" r:id="rId2"/>
    <p:sldId id="2064" r:id="rId3"/>
    <p:sldId id="1984" r:id="rId4"/>
    <p:sldId id="7886" r:id="rId5"/>
    <p:sldId id="7802" r:id="rId6"/>
    <p:sldId id="1985" r:id="rId7"/>
    <p:sldId id="2039" r:id="rId8"/>
    <p:sldId id="7909" r:id="rId9"/>
    <p:sldId id="8984" r:id="rId10"/>
    <p:sldId id="8501" r:id="rId11"/>
    <p:sldId id="8896" r:id="rId12"/>
    <p:sldId id="8901" r:id="rId13"/>
    <p:sldId id="8897" r:id="rId14"/>
    <p:sldId id="8909" r:id="rId15"/>
    <p:sldId id="8992" r:id="rId16"/>
    <p:sldId id="8951" r:id="rId17"/>
    <p:sldId id="8914" r:id="rId18"/>
    <p:sldId id="8899" r:id="rId19"/>
    <p:sldId id="8920" r:id="rId20"/>
    <p:sldId id="8957" r:id="rId21"/>
    <p:sldId id="7918" r:id="rId22"/>
    <p:sldId id="8958" r:id="rId23"/>
    <p:sldId id="8980" r:id="rId24"/>
    <p:sldId id="8959" r:id="rId25"/>
    <p:sldId id="8981" r:id="rId26"/>
    <p:sldId id="8960" r:id="rId27"/>
    <p:sldId id="8982" r:id="rId28"/>
    <p:sldId id="8983" r:id="rId29"/>
    <p:sldId id="9020" r:id="rId30"/>
    <p:sldId id="8998" r:id="rId31"/>
    <p:sldId id="8999" r:id="rId32"/>
    <p:sldId id="9003" r:id="rId33"/>
    <p:sldId id="9004" r:id="rId34"/>
    <p:sldId id="9005" r:id="rId35"/>
    <p:sldId id="9021" r:id="rId36"/>
    <p:sldId id="278" r:id="rId37"/>
    <p:sldId id="6290" r:id="rId38"/>
    <p:sldId id="6291" r:id="rId39"/>
    <p:sldId id="9000" r:id="rId40"/>
    <p:sldId id="9002" r:id="rId41"/>
    <p:sldId id="9006" r:id="rId42"/>
    <p:sldId id="7321" r:id="rId43"/>
    <p:sldId id="9007" r:id="rId44"/>
    <p:sldId id="9022" r:id="rId45"/>
    <p:sldId id="9008" r:id="rId46"/>
    <p:sldId id="9009" r:id="rId47"/>
    <p:sldId id="9023" r:id="rId48"/>
    <p:sldId id="9010" r:id="rId49"/>
    <p:sldId id="9011" r:id="rId50"/>
    <p:sldId id="9012" r:id="rId51"/>
    <p:sldId id="2054" r:id="rId52"/>
    <p:sldId id="9013" r:id="rId53"/>
    <p:sldId id="9024" r:id="rId54"/>
    <p:sldId id="9025" r:id="rId55"/>
    <p:sldId id="9001" r:id="rId56"/>
    <p:sldId id="9014" r:id="rId57"/>
    <p:sldId id="9028" r:id="rId58"/>
    <p:sldId id="9029" r:id="rId59"/>
    <p:sldId id="9030" r:id="rId60"/>
    <p:sldId id="8993" r:id="rId61"/>
    <p:sldId id="9027" r:id="rId62"/>
    <p:sldId id="9026" r:id="rId63"/>
    <p:sldId id="8695" r:id="rId64"/>
    <p:sldId id="8986" r:id="rId65"/>
    <p:sldId id="9018" r:id="rId66"/>
    <p:sldId id="9019" r:id="rId67"/>
    <p:sldId id="7975" r:id="rId68"/>
  </p:sldIdLst>
  <p:sldSz cx="12192000" cy="6858000"/>
  <p:notesSz cx="7315200" cy="9601200"/>
  <p:custDataLst>
    <p:tags r:id="rId7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5428" autoAdjust="0"/>
  </p:normalViewPr>
  <p:slideViewPr>
    <p:cSldViewPr>
      <p:cViewPr varScale="1">
        <p:scale>
          <a:sx n="105" d="100"/>
          <a:sy n="105" d="100"/>
        </p:scale>
        <p:origin x="2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089 - 22v20-24 </a:t>
            </a:r>
          </a:p>
          <a:p>
            <a:pPr>
              <a:defRPr/>
            </a:pPr>
            <a:r>
              <a:rPr lang="en-US" sz="1600" dirty="0"/>
              <a:t>08-21-2022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8/20/2022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47</a:t>
            </a:fld>
            <a:endParaRPr lang="en-US" altLang="en-US" dirty="0"/>
          </a:p>
        </p:txBody>
      </p:sp>
    </p:spTree>
    <p:extLst>
      <p:ext uri="{BB962C8B-B14F-4D97-AF65-F5344CB8AC3E}">
        <p14:creationId xmlns:p14="http://schemas.microsoft.com/office/powerpoint/2010/main" val="51629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53</a:t>
            </a:fld>
            <a:endParaRPr lang="en-US" altLang="en-US" dirty="0"/>
          </a:p>
        </p:txBody>
      </p:sp>
    </p:spTree>
    <p:extLst>
      <p:ext uri="{BB962C8B-B14F-4D97-AF65-F5344CB8AC3E}">
        <p14:creationId xmlns:p14="http://schemas.microsoft.com/office/powerpoint/2010/main" val="128261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54</a:t>
            </a:fld>
            <a:endParaRPr lang="en-US" altLang="en-US" dirty="0"/>
          </a:p>
        </p:txBody>
      </p:sp>
    </p:spTree>
    <p:extLst>
      <p:ext uri="{BB962C8B-B14F-4D97-AF65-F5344CB8AC3E}">
        <p14:creationId xmlns:p14="http://schemas.microsoft.com/office/powerpoint/2010/main" val="119167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67</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65605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2"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1600200"/>
            <a:ext cx="6934200" cy="35814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0464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1600200"/>
            <a:ext cx="6934200" cy="35814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0710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Tested</a:t>
            </a:r>
          </a:p>
        </p:txBody>
      </p:sp>
      <p:sp>
        <p:nvSpPr>
          <p:cNvPr id="161795" name="Rectangle 3"/>
          <p:cNvSpPr>
            <a:spLocks noGrp="1" noChangeArrowheads="1"/>
          </p:cNvSpPr>
          <p:nvPr>
            <p:ph type="body" idx="1"/>
          </p:nvPr>
        </p:nvSpPr>
        <p:spPr>
          <a:xfrm>
            <a:off x="990600" y="1371600"/>
            <a:ext cx="6934200" cy="44196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instructed (1-2)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obedience (3)</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at destination (4)</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instructions (5)</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Continuation of journey (6)</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Conversation (7-8)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Offering prepared (9-10)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74150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1600200"/>
            <a:ext cx="6934200" cy="35814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90758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Substitutionary Provision</a:t>
            </a:r>
          </a:p>
        </p:txBody>
      </p:sp>
      <p:sp>
        <p:nvSpPr>
          <p:cNvPr id="161795" name="Rectangle 3"/>
          <p:cNvSpPr>
            <a:spLocks noGrp="1" noChangeArrowheads="1"/>
          </p:cNvSpPr>
          <p:nvPr>
            <p:ph type="body" idx="1"/>
          </p:nvPr>
        </p:nvSpPr>
        <p:spPr>
          <a:xfrm>
            <a:off x="1057275" y="1600200"/>
            <a:ext cx="6867525"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Call to Abraham (11)</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New instructions (12)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Provision of the ram (13)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Naming (14)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66342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15BFF-0EE5-5E7C-8301-208DEF74000A}"/>
              </a:ext>
            </a:extLst>
          </p:cNvPr>
          <p:cNvPicPr>
            <a:picLocks noChangeAspect="1"/>
          </p:cNvPicPr>
          <p:nvPr/>
        </p:nvPicPr>
        <p:blipFill>
          <a:blip r:embed="rId2"/>
          <a:stretch>
            <a:fillRect/>
          </a:stretch>
        </p:blipFill>
        <p:spPr>
          <a:xfrm>
            <a:off x="1466852" y="1371600"/>
            <a:ext cx="9258297" cy="4114800"/>
          </a:xfrm>
          <a:prstGeom prst="rect">
            <a:avLst/>
          </a:prstGeom>
          <a:solidFill>
            <a:srgbClr val="FFFFFF">
              <a:shade val="85000"/>
            </a:srgbClr>
          </a:solidFill>
          <a:ln w="254000" cap="sq">
            <a:solidFill>
              <a:srgbClr val="CC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67571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1600200"/>
            <a:ext cx="6934200" cy="35814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1615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Covenant Reaffirmed</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Call to Abraham (15)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Provisions (17-18a)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restated (18b)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to Beersheba (19)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4542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2057400"/>
            <a:ext cx="6934200" cy="35052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8867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Nahor’s</a:t>
            </a:r>
            <a:r>
              <a:rPr lang="en-US" dirty="0">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9073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Nahor’s</a:t>
            </a:r>
            <a:r>
              <a:rPr lang="en-US" dirty="0">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427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581463" y="868680"/>
            <a:ext cx="11029074"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04511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Nahor’s</a:t>
            </a:r>
            <a:r>
              <a:rPr lang="en-US" b="1" u="sng"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7979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581463" y="868680"/>
            <a:ext cx="11029074"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55666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11258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extLst>
              <p:ext uri="{D42A27DB-BD31-4B8C-83A1-F6EECF244321}">
                <p14:modId xmlns:p14="http://schemas.microsoft.com/office/powerpoint/2010/main" val="3445423878"/>
              </p:ext>
            </p:extLst>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796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Reumah</a:t>
            </a:r>
            <a:r>
              <a:rPr lang="en-US" b="1" u="sng" dirty="0">
                <a:solidFill>
                  <a:srgbClr val="FFFFCC"/>
                </a:solidFill>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21210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2057226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extLst>
              <p:ext uri="{D42A27DB-BD31-4B8C-83A1-F6EECF244321}">
                <p14:modId xmlns:p14="http://schemas.microsoft.com/office/powerpoint/2010/main" val="739147103"/>
              </p:ext>
            </p:extLst>
          </p:nvPr>
        </p:nvGraphicFramePr>
        <p:xfrm>
          <a:off x="1935480" y="797560"/>
          <a:ext cx="8321040" cy="5334000"/>
        </p:xfrm>
        <a:graphic>
          <a:graphicData uri="http://schemas.openxmlformats.org/drawingml/2006/table">
            <a:tbl>
              <a:tblPr firstRow="1" bandRow="1">
                <a:tableStyleId>{5C22544A-7EE6-4342-B048-85BDC9FD1C3A}</a:tableStyleId>
              </a:tblPr>
              <a:tblGrid>
                <a:gridCol w="8321040">
                  <a:extLst>
                    <a:ext uri="{9D8B030D-6E8A-4147-A177-3AD203B41FA5}">
                      <a16:colId xmlns:a16="http://schemas.microsoft.com/office/drawing/2014/main" val="553827751"/>
                    </a:ext>
                  </a:extLst>
                </a:gridCol>
              </a:tblGrid>
              <a:tr h="1066800">
                <a:tc>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a:t>
                      </a: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through </a:t>
                      </a:r>
                      <a:r>
                        <a:rPr lang="en-US" sz="3600" b="0" kern="1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Reumah</a:t>
                      </a: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nchor="ctr">
                    <a:solidFill>
                      <a:schemeClr val="bg2"/>
                    </a:solidFill>
                  </a:tcPr>
                </a:tc>
                <a:extLst>
                  <a:ext uri="{0D108BD9-81ED-4DB2-BD59-A6C34878D82A}">
                    <a16:rowId xmlns:a16="http://schemas.microsoft.com/office/drawing/2014/main" val="3498365085"/>
                  </a:ext>
                </a:extLst>
              </a:tr>
              <a:tr h="1066800">
                <a:tc>
                  <a:txBody>
                    <a:bodyPr/>
                    <a:lstStyle/>
                    <a:p>
                      <a:pPr marL="3200400" lvl="7" indent="0" algn="l" defTabSz="914400" rtl="0" eaLnBrk="1" latinLnBrk="0" hangingPunct="1">
                        <a:lnSpc>
                          <a:spcPct val="200000"/>
                        </a:lnSpc>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1.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Tebah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66866729"/>
                  </a:ext>
                </a:extLst>
              </a:tr>
              <a:tr h="1066800">
                <a:tc>
                  <a:txBody>
                    <a:bodyPr/>
                    <a:lstStyle/>
                    <a:p>
                      <a:pPr marL="3200400" lvl="7" indent="0" algn="l" defTabSz="914400" rtl="0" eaLnBrk="1" latinLnBrk="0" hangingPunct="1">
                        <a:lnSpc>
                          <a:spcPct val="200000"/>
                        </a:lnSpc>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Gaham</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95105853"/>
                  </a:ext>
                </a:extLst>
              </a:tr>
              <a:tr h="1066800">
                <a:tc>
                  <a:txBody>
                    <a:bodyPr/>
                    <a:lstStyle/>
                    <a:p>
                      <a:pPr marL="3200400" lvl="7" indent="0" algn="l" defTabSz="914400" rtl="0" eaLnBrk="1" latinLnBrk="0" hangingPunct="1">
                        <a:lnSpc>
                          <a:spcPct val="200000"/>
                        </a:lnSpc>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Tahash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00272915"/>
                  </a:ext>
                </a:extLst>
              </a:tr>
              <a:tr h="1066800">
                <a:tc>
                  <a:txBody>
                    <a:bodyPr/>
                    <a:lstStyle/>
                    <a:p>
                      <a:pPr marL="3200400" marR="0" lvl="7" indent="0" algn="l" defTabSz="914400" rtl="0" eaLnBrk="1" fontAlgn="auto" latinLnBrk="0" hangingPunct="1">
                        <a:lnSpc>
                          <a:spcPct val="2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Maacah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26583657"/>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180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Sarah’s death (23)</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pic>
        <p:nvPicPr>
          <p:cNvPr id="2" name="Picture 1">
            <a:extLst>
              <a:ext uri="{FF2B5EF4-FFF2-40B4-BE49-F238E27FC236}">
                <a16:creationId xmlns:a16="http://schemas.microsoft.com/office/drawing/2014/main" id="{16831659-5DDB-C514-F3AE-1144137C3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61731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28800"/>
            <a:ext cx="7010400" cy="36576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(19-20)</a:t>
            </a:r>
          </a:p>
        </p:txBody>
      </p:sp>
      <p:pic>
        <p:nvPicPr>
          <p:cNvPr id="2" name="Picture 1">
            <a:extLst>
              <a:ext uri="{FF2B5EF4-FFF2-40B4-BE49-F238E27FC236}">
                <a16:creationId xmlns:a16="http://schemas.microsoft.com/office/drawing/2014/main" id="{D661E98D-BEA8-F1ED-10FF-DE54FA5D8A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54537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28800"/>
            <a:ext cx="7010400" cy="36576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(19-20)</a:t>
            </a:r>
          </a:p>
        </p:txBody>
      </p:sp>
      <p:pic>
        <p:nvPicPr>
          <p:cNvPr id="2" name="Picture 1">
            <a:extLst>
              <a:ext uri="{FF2B5EF4-FFF2-40B4-BE49-F238E27FC236}">
                <a16:creationId xmlns:a16="http://schemas.microsoft.com/office/drawing/2014/main" id="{49F0816F-4FFB-DE85-A257-63BDCD5662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84310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20574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age (1)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death (2)</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1334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20574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Sarah’s age (1)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death (2)</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48974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20574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age (1)</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Sarah’s death (2)</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5064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D4ED04-9FC1-38BE-B904-18D8FF1F3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464" y="137160"/>
            <a:ext cx="717107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7067836A-DC3D-A431-130F-B3E0B2DE1E96}"/>
              </a:ext>
            </a:extLst>
          </p:cNvPr>
          <p:cNvSpPr>
            <a:spLocks noChangeArrowheads="1"/>
          </p:cNvSpPr>
          <p:nvPr/>
        </p:nvSpPr>
        <p:spPr bwMode="auto">
          <a:xfrm>
            <a:off x="3124200" y="4343400"/>
            <a:ext cx="1981200"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8324499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13790-89D4-46BB-987B-A211233F8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0844" y="112489"/>
            <a:ext cx="8230313" cy="6633023"/>
          </a:xfrm>
          <a:prstGeom prst="rect">
            <a:avLst/>
          </a:prstGeom>
        </p:spPr>
      </p:pic>
    </p:spTree>
    <p:extLst>
      <p:ext uri="{BB962C8B-B14F-4D97-AF65-F5344CB8AC3E}">
        <p14:creationId xmlns:p14="http://schemas.microsoft.com/office/powerpoint/2010/main" val="5592730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09601" y="0"/>
            <a:ext cx="10972800"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so that you will not grieve as do the rest who have no hope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a:t>
            </a:r>
          </a:p>
        </p:txBody>
      </p:sp>
    </p:spTree>
    <p:extLst>
      <p:ext uri="{BB962C8B-B14F-4D97-AF65-F5344CB8AC3E}">
        <p14:creationId xmlns:p14="http://schemas.microsoft.com/office/powerpoint/2010/main" val="3619918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09601" y="0"/>
            <a:ext cx="10972800"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those who have fallen asleep.</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757002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28800"/>
            <a:ext cx="7010400" cy="36576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(19-20)</a:t>
            </a:r>
          </a:p>
        </p:txBody>
      </p:sp>
      <p:pic>
        <p:nvPicPr>
          <p:cNvPr id="2" name="Picture 1">
            <a:extLst>
              <a:ext uri="{FF2B5EF4-FFF2-40B4-BE49-F238E27FC236}">
                <a16:creationId xmlns:a16="http://schemas.microsoft.com/office/drawing/2014/main" id="{5F95F8E8-37D0-57D3-22FE-90643A000B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8496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124852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8276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5953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97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91971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65530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749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“Verse 11 gives the offer: </a:t>
            </a:r>
            <a:r>
              <a:rPr lang="en-US" i="1" dirty="0">
                <a:effectLst>
                  <a:outerShdw blurRad="38100" dist="38100" dir="2700000" algn="tl">
                    <a:srgbClr val="000000">
                      <a:alpha val="43137"/>
                    </a:srgbClr>
                  </a:outerShdw>
                </a:effectLst>
              </a:rPr>
              <a:t>Nay, my lord, hear me: the field give I you, and the cave that is therein, I give it [to] you; in the presence of the children of my people give I it to you: bury your dead</a:t>
            </a:r>
            <a:r>
              <a:rPr lang="en-US" dirty="0">
                <a:effectLst>
                  <a:outerShdw blurRad="38100" dist="38100" dir="2700000" algn="tl">
                    <a:srgbClr val="000000">
                      <a:alpha val="43137"/>
                    </a:srgbClr>
                  </a:outerShdw>
                </a:effectLst>
              </a:rPr>
              <a:t>. Here again is what appears to be an offer of a free place to bury, but the free offer was not intended to be taken seriously because that was just the way things were done in the ancient Middle East. Abraham understood that he was not to accept the offer as given.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368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00098598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06884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6820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92217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f/f6/Timeimmemorial.jpeg"/>
          <p:cNvPicPr>
            <a:picLocks noChangeAspect="1" noChangeArrowheads="1"/>
          </p:cNvPicPr>
          <p:nvPr/>
        </p:nvPicPr>
        <p:blipFill>
          <a:blip r:embed="rId2" cstate="print"/>
          <a:srcRect/>
          <a:stretch>
            <a:fillRect/>
          </a:stretch>
        </p:blipFill>
        <p:spPr bwMode="auto">
          <a:xfrm>
            <a:off x="609600" y="347937"/>
            <a:ext cx="3924300" cy="6126269"/>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Image result for jacques paul gauthi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780" b="6780"/>
          <a:stretch/>
        </p:blipFill>
        <p:spPr bwMode="auto">
          <a:xfrm>
            <a:off x="5562600" y="1084160"/>
            <a:ext cx="5994398"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BF3C2BE2-2B95-4880-B91E-B58F68FFA08B}"/>
              </a:ext>
            </a:extLst>
          </p:cNvPr>
          <p:cNvSpPr txBox="1"/>
          <p:nvPr/>
        </p:nvSpPr>
        <p:spPr>
          <a:xfrm>
            <a:off x="5486400" y="5281136"/>
            <a:ext cx="6172200" cy="738664"/>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Jacques Paul Gauthier, “Sovereignty Over The Old City of Jerusalem: A Study of the Historical, Religious, Political and Legal Aspects of the Question of the Old City,” </a:t>
            </a:r>
          </a:p>
          <a:p>
            <a:pPr algn="ctr"/>
            <a:r>
              <a:rPr lang="en-US" sz="1400" dirty="0">
                <a:latin typeface="Calibri" panose="020F0502020204030204" pitchFamily="34" charset="0"/>
                <a:cs typeface="Calibri" panose="020F0502020204030204" pitchFamily="34" charset="0"/>
              </a:rPr>
              <a:t>PhD Thesis, University of Geneva International Law School, 2007).</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 Site</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request (3-4)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Hittites’ response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offer (7-9)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counter-offer (10-11)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counter-offer (12-13)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Ephron’s asking price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accepts Ephron’s price (16)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Sealing of the purchase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9825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sz="3400" dirty="0">
                <a:effectLst>
                  <a:outerShdw blurRad="38100" dist="38100" dir="2700000" algn="tl">
                    <a:srgbClr val="000000">
                      <a:alpha val="43137"/>
                    </a:srgbClr>
                  </a:outerShdw>
                </a:effectLst>
              </a:rPr>
              <a:t>“The reason was that Hittite law included feudal responsibilities for landowners, in that service to be rendered to kings by landowners fell only if one purchased a complete lot but not on someone who purchased only part of the lot. Therefore, if Abraham purchased only the cave, then Ephron would still have feudal responsibilities to the king regarding it. The Hittite Law Code required the owner of a complete unit of the land to perform the king’s </a:t>
            </a:r>
            <a:r>
              <a:rPr lang="en-US" sz="3400" i="1" dirty="0" err="1">
                <a:effectLst>
                  <a:outerShdw blurRad="38100" dist="38100" dir="2700000" algn="tl">
                    <a:srgbClr val="000000">
                      <a:alpha val="43137"/>
                    </a:srgbClr>
                  </a:outerShdw>
                </a:effectLst>
              </a:rPr>
              <a:t>ilku</a:t>
            </a:r>
            <a:r>
              <a:rPr lang="en-US" sz="3400" dirty="0">
                <a:effectLst>
                  <a:outerShdw blurRad="38100" dist="38100" dir="2700000" algn="tl">
                    <a:srgbClr val="000000">
                      <a:alpha val="43137"/>
                    </a:srgbClr>
                  </a:outerShdw>
                </a:effectLst>
              </a:rPr>
              <a:t> or feudal services The reason Ephron did not want to sell only the cave is . . . </a:t>
            </a:r>
            <a:r>
              <a:rPr lang="en-US" altLang="en-US" sz="3400" dirty="0">
                <a:effectLst>
                  <a:outerShdw blurRad="38100" dist="38100" dir="2700000" algn="tl">
                    <a:srgbClr val="000000">
                      <a:alpha val="43137"/>
                    </a:srgbClr>
                  </a:outerShdw>
                </a:effectLst>
                <a:cs typeface="Calibri" panose="020F0502020204030204" pitchFamily="34" charset="0"/>
              </a:rPr>
              <a:t>”</a:t>
            </a:r>
            <a:endParaRPr lang="en-US" altLang="en-US" sz="34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369-70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06514662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sz="3400" dirty="0">
                <a:effectLst>
                  <a:outerShdw blurRad="38100" dist="38100" dir="2700000" algn="tl">
                    <a:srgbClr val="000000">
                      <a:alpha val="43137"/>
                    </a:srgbClr>
                  </a:outerShdw>
                </a:effectLst>
              </a:rPr>
              <a:t>“…is that he would still be obligated to render feudal services. Therefore, by getting rid of all of it, the whole unit, that would free him from paying feudal responsibilities to the king for that section. As part of the deed, he also mentioned the trees, and the mention of trees is characteristic of Hittite business documents. It all fits well into the second millennium </a:t>
            </a:r>
            <a:r>
              <a:rPr lang="en-US" sz="3400" dirty="0" err="1">
                <a:effectLst>
                  <a:outerShdw blurRad="38100" dist="38100" dir="2700000" algn="tl">
                    <a:srgbClr val="000000">
                      <a:alpha val="43137"/>
                    </a:srgbClr>
                  </a:outerShdw>
                </a:effectLst>
              </a:rPr>
              <a:t>b.c.</a:t>
            </a:r>
            <a:r>
              <a:rPr lang="en-US" altLang="en-US" sz="3400" dirty="0">
                <a:effectLst>
                  <a:outerShdw blurRad="38100" dist="38100" dir="2700000" algn="tl">
                    <a:srgbClr val="000000">
                      <a:alpha val="43137"/>
                    </a:srgbClr>
                  </a:outerShdw>
                </a:effectLst>
                <a:cs typeface="Calibri" panose="020F0502020204030204" pitchFamily="34" charset="0"/>
              </a:rPr>
              <a:t>”</a:t>
            </a:r>
            <a:endParaRPr lang="en-US" altLang="en-US" sz="34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369-70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80411900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28800"/>
            <a:ext cx="7010400" cy="36576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Sarah’s burial (19-20)</a:t>
            </a:r>
          </a:p>
        </p:txBody>
      </p:sp>
      <p:pic>
        <p:nvPicPr>
          <p:cNvPr id="2" name="Picture 1">
            <a:extLst>
              <a:ext uri="{FF2B5EF4-FFF2-40B4-BE49-F238E27FC236}">
                <a16:creationId xmlns:a16="http://schemas.microsoft.com/office/drawing/2014/main" id="{F802F4E9-A81A-55BA-4783-0ADE64B505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6384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a:t>
            </a:r>
          </a:p>
        </p:txBody>
      </p:sp>
      <p:sp>
        <p:nvSpPr>
          <p:cNvPr id="161795" name="Rectangle 3"/>
          <p:cNvSpPr>
            <a:spLocks noGrp="1" noChangeArrowheads="1"/>
          </p:cNvSpPr>
          <p:nvPr>
            <p:ph type="body" idx="1"/>
          </p:nvPr>
        </p:nvSpPr>
        <p:spPr>
          <a:xfrm>
            <a:off x="1066800" y="1828800"/>
            <a:ext cx="68580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timing (19a)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act (19b)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only land possession (20)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1749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a:t>
            </a:r>
          </a:p>
        </p:txBody>
      </p:sp>
      <p:sp>
        <p:nvSpPr>
          <p:cNvPr id="161795" name="Rectangle 3"/>
          <p:cNvSpPr>
            <a:spLocks noGrp="1" noChangeArrowheads="1"/>
          </p:cNvSpPr>
          <p:nvPr>
            <p:ph type="body" idx="1"/>
          </p:nvPr>
        </p:nvSpPr>
        <p:spPr>
          <a:xfrm>
            <a:off x="1066800" y="1828800"/>
            <a:ext cx="68580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timing (19a)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act (19b)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only land possession (20)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3209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a:t>
            </a:r>
          </a:p>
        </p:txBody>
      </p:sp>
      <p:sp>
        <p:nvSpPr>
          <p:cNvPr id="161795" name="Rectangle 3"/>
          <p:cNvSpPr>
            <a:spLocks noGrp="1" noChangeArrowheads="1"/>
          </p:cNvSpPr>
          <p:nvPr>
            <p:ph type="body" idx="1"/>
          </p:nvPr>
        </p:nvSpPr>
        <p:spPr>
          <a:xfrm>
            <a:off x="1066800" y="1828800"/>
            <a:ext cx="68580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timing (19a)</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act (19b)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only land possession (20)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1151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Burial</a:t>
            </a:r>
          </a:p>
        </p:txBody>
      </p:sp>
      <p:sp>
        <p:nvSpPr>
          <p:cNvPr id="161795" name="Rectangle 3"/>
          <p:cNvSpPr>
            <a:spLocks noGrp="1" noChangeArrowheads="1"/>
          </p:cNvSpPr>
          <p:nvPr>
            <p:ph type="body" idx="1"/>
          </p:nvPr>
        </p:nvSpPr>
        <p:spPr>
          <a:xfrm>
            <a:off x="1066800" y="1828800"/>
            <a:ext cx="68580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timing (19a)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act (19b)</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only land possession (20)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31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22:19</a:t>
            </a:r>
            <a:r>
              <a:rPr lang="en-US" dirty="0">
                <a:effectLst>
                  <a:outerShdw blurRad="38100" dist="38100" dir="2700000" algn="tl">
                    <a:srgbClr val="000000">
                      <a:alpha val="43137"/>
                    </a:srgbClr>
                  </a:outerShdw>
                </a:effectLst>
              </a:rPr>
              <a:t>: “Not only Sarah, but Abraham, Isaac, Rebekah, Leah, and Jacob were buried there (see 25:9; 49:31; 50:13).”﻿</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B35A2161-C72B-09E8-C49C-72B46FC12BE5}"/>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err="1">
                <a:solidFill>
                  <a:schemeClr val="tx1"/>
                </a:solidFill>
              </a:rPr>
              <a:t>Ryrie</a:t>
            </a:r>
            <a:r>
              <a:rPr lang="en-US" sz="2000" i="1" dirty="0">
                <a:solidFill>
                  <a:schemeClr val="tx1"/>
                </a:solidFill>
              </a:rPr>
              <a:t> Study Bible, </a:t>
            </a:r>
            <a:r>
              <a:rPr lang="en-US" sz="2000" dirty="0">
                <a:solidFill>
                  <a:schemeClr val="tx1"/>
                </a:solidFill>
              </a:rPr>
              <a:t>page 30</a:t>
            </a:r>
          </a:p>
        </p:txBody>
      </p:sp>
      <p:pic>
        <p:nvPicPr>
          <p:cNvPr id="2" name="Picture 1">
            <a:extLst>
              <a:ext uri="{FF2B5EF4-FFF2-40B4-BE49-F238E27FC236}">
                <a16:creationId xmlns:a16="http://schemas.microsoft.com/office/drawing/2014/main" id="{36DF4F24-D7E2-1006-818A-1B97197C7D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3609" y="3122886"/>
            <a:ext cx="3224783" cy="2743200"/>
          </a:xfrm>
          <a:prstGeom prst="rect">
            <a:avLst/>
          </a:prstGeom>
        </p:spPr>
      </p:pic>
    </p:spTree>
    <p:extLst>
      <p:ext uri="{BB962C8B-B14F-4D97-AF65-F5344CB8AC3E}">
        <p14:creationId xmlns:p14="http://schemas.microsoft.com/office/powerpoint/2010/main" val="197465036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245428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581463" y="868680"/>
            <a:ext cx="11029074"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442076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Sarah’s death (23)</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89140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Sarah’s Death</a:t>
            </a:r>
          </a:p>
        </p:txBody>
      </p:sp>
      <p:sp>
        <p:nvSpPr>
          <p:cNvPr id="161795" name="Rectangle 3"/>
          <p:cNvSpPr>
            <a:spLocks noGrp="1" noChangeArrowheads="1"/>
          </p:cNvSpPr>
          <p:nvPr>
            <p:ph type="body" idx="1"/>
          </p:nvPr>
        </p:nvSpPr>
        <p:spPr>
          <a:xfrm>
            <a:off x="1066800" y="1895803"/>
            <a:ext cx="7010400" cy="3590597"/>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death (1-2)</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site (3-18)</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Sarah’s burial (19-20)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1895803"/>
            <a:ext cx="3224783" cy="2743200"/>
          </a:xfrm>
          <a:prstGeom prst="rect">
            <a:avLst/>
          </a:prstGeom>
        </p:spPr>
      </p:pic>
    </p:spTree>
    <p:extLst>
      <p:ext uri="{BB962C8B-B14F-4D97-AF65-F5344CB8AC3E}">
        <p14:creationId xmlns:p14="http://schemas.microsoft.com/office/powerpoint/2010/main" val="42581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819771705"/>
              </p:ext>
            </p:extLst>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13758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1810535559"/>
              </p:ext>
            </p:extLst>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61549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27660</TotalTime>
  <Words>2543</Words>
  <Application>Microsoft Office PowerPoint</Application>
  <PresentationFormat>Widescreen</PresentationFormat>
  <Paragraphs>349</Paragraphs>
  <Slides>67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12‒21 Abraham’s Early Journeys</vt:lpstr>
      <vt:lpstr>Genesis 22 Abraham Sacrifices Isaac</vt:lpstr>
      <vt:lpstr>Genesis 22 Abraham Sacrifices Isaac</vt:lpstr>
      <vt:lpstr>Genesis 22:1-10 Abraham Tested</vt:lpstr>
      <vt:lpstr>Genesis 22 Abraham Sacrifices Isaac</vt:lpstr>
      <vt:lpstr>Genesis 22:11-14 Substitutionary Provision</vt:lpstr>
      <vt:lpstr>PowerPoint Presentation</vt:lpstr>
      <vt:lpstr>Genesis 22 Abraham Sacrifices Isaac</vt:lpstr>
      <vt:lpstr>Genesis 22:15-19 Covenant Reaffirmed</vt:lpstr>
      <vt:lpstr>Genesis 22 Abraham Sacrifices Isaac</vt:lpstr>
      <vt:lpstr>Genesis 22:20-24 Rebekah’s Lineage</vt:lpstr>
      <vt:lpstr>Genesis 22:20-24 Rebekah’s Lineage</vt:lpstr>
      <vt:lpstr>PowerPoint Presentation</vt:lpstr>
      <vt:lpstr>Genesis 22:20-24 Rebekah’s Lineage</vt:lpstr>
      <vt:lpstr>PowerPoint Presentation</vt:lpstr>
      <vt:lpstr>Genesis 22:20-24 Rebekah’s Lineage</vt:lpstr>
      <vt:lpstr>PowerPoint Presentation</vt:lpstr>
      <vt:lpstr>Genesis 22:20-24 Rebekah’s Lineage</vt:lpstr>
      <vt:lpstr>PowerPoint Presentation</vt:lpstr>
      <vt:lpstr>PowerPoint Presentation</vt:lpstr>
      <vt:lpstr>Genesis 12‒21 Abraham’s Early Journeys</vt:lpstr>
      <vt:lpstr>Genesis 23 Sarah’s Death</vt:lpstr>
      <vt:lpstr>Genesis 23 Sarah’s Death</vt:lpstr>
      <vt:lpstr>Genesis 23:1-2 Sarah’s Death</vt:lpstr>
      <vt:lpstr>Genesis 23:1-2 Sarah’s Death</vt:lpstr>
      <vt:lpstr>Genesis 23:1-2 Sarah’s Death</vt:lpstr>
      <vt:lpstr>PowerPoint Presentation</vt:lpstr>
      <vt:lpstr>PowerPoint Presentation</vt:lpstr>
      <vt:lpstr>PowerPoint Presentation</vt:lpstr>
      <vt:lpstr>PowerPoint Presentation</vt:lpstr>
      <vt:lpstr>Genesis 23 Sarah’s Death</vt:lpstr>
      <vt:lpstr>Genesis 23:3-18 Sarah’s Burial Site</vt:lpstr>
      <vt:lpstr>Genesis 23:3-18 Sarah’s Burial Site</vt:lpstr>
      <vt:lpstr>PowerPoint Presentation</vt:lpstr>
      <vt:lpstr>Genesis 23:3-18 Sarah’s Burial Site</vt:lpstr>
      <vt:lpstr>8 New Promises Genesis 12:1-3</vt:lpstr>
      <vt:lpstr>Genesis 23:3-18 Sarah’s Burial Site</vt:lpstr>
      <vt:lpstr>Genesis 23:3-18 Sarah’s Burial Site</vt:lpstr>
      <vt:lpstr>PowerPoint Presentation</vt:lpstr>
      <vt:lpstr>Genesis 23:3-18 Sarah’s Burial Site</vt:lpstr>
      <vt:lpstr>Genesis 23:3-18 Sarah’s Burial Site</vt:lpstr>
      <vt:lpstr>Genesis 23:3-18 Sarah’s Burial Site</vt:lpstr>
      <vt:lpstr>PowerPoint Presentation</vt:lpstr>
      <vt:lpstr>Genesis 23:3-18 Sarah’s Burial Site</vt:lpstr>
      <vt:lpstr>PowerPoint Presentation</vt:lpstr>
      <vt:lpstr>PowerPoint Presentation</vt:lpstr>
      <vt:lpstr>Genesis 23 Sarah’s Death</vt:lpstr>
      <vt:lpstr>Genesis 23:19-20 Sarah’s Burial</vt:lpstr>
      <vt:lpstr>Genesis 23:19-20 Sarah’s Burial</vt:lpstr>
      <vt:lpstr>Genesis 23:19-20 Sarah’s Burial</vt:lpstr>
      <vt:lpstr>Genesis 23:19-20 Sarah’s Burial</vt:lpstr>
      <vt:lpstr>Charles Ryrie Ryrie Study Bible, page 30</vt:lpstr>
      <vt:lpstr>PowerPoint Presentation</vt:lpstr>
      <vt:lpstr>PowerPoint Presentation</vt:lpstr>
      <vt:lpstr>Conclusion</vt:lpstr>
      <vt:lpstr>Genesis 12‒21 Abraham’s Early Journeys</vt:lpstr>
      <vt:lpstr>Genesis 23 Sarah’s Death</vt:lpstr>
      <vt:lpstr>Genesis 12‒21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089 - 22v20-24 - 16x9</dc:title>
  <dc:subject>Genesis 22</dc:subject>
  <dc:creator>A. Woods</dc:creator>
  <dc:description>Modified by Jim McGowan</dc:description>
  <cp:lastModifiedBy>Jim McGowan</cp:lastModifiedBy>
  <cp:revision>2793</cp:revision>
  <cp:lastPrinted>2022-08-20T21:17:38Z</cp:lastPrinted>
  <dcterms:created xsi:type="dcterms:W3CDTF">2009-03-17T12:21:13Z</dcterms:created>
  <dcterms:modified xsi:type="dcterms:W3CDTF">2022-08-20T21:17:51Z</dcterms:modified>
</cp:coreProperties>
</file>