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handoutMasterIdLst>
    <p:handoutMasterId r:id="rId80"/>
  </p:handoutMasterIdLst>
  <p:sldIdLst>
    <p:sldId id="2067" r:id="rId2"/>
    <p:sldId id="7306" r:id="rId3"/>
    <p:sldId id="8898" r:id="rId4"/>
    <p:sldId id="8895" r:id="rId5"/>
    <p:sldId id="8894" r:id="rId6"/>
    <p:sldId id="8501" r:id="rId7"/>
    <p:sldId id="8938" r:id="rId8"/>
    <p:sldId id="8941" r:id="rId9"/>
    <p:sldId id="1352" r:id="rId10"/>
    <p:sldId id="8947" r:id="rId11"/>
    <p:sldId id="8910" r:id="rId12"/>
    <p:sldId id="8909" r:id="rId13"/>
    <p:sldId id="8942" r:id="rId14"/>
    <p:sldId id="8908" r:id="rId15"/>
    <p:sldId id="8911" r:id="rId16"/>
    <p:sldId id="8912" r:id="rId17"/>
    <p:sldId id="8913" r:id="rId18"/>
    <p:sldId id="8914" r:id="rId19"/>
    <p:sldId id="8915" r:id="rId20"/>
    <p:sldId id="3020" r:id="rId21"/>
    <p:sldId id="8957" r:id="rId22"/>
    <p:sldId id="8916" r:id="rId23"/>
    <p:sldId id="8919" r:id="rId24"/>
    <p:sldId id="8918" r:id="rId25"/>
    <p:sldId id="8945" r:id="rId26"/>
    <p:sldId id="8956" r:id="rId27"/>
    <p:sldId id="3008" r:id="rId28"/>
    <p:sldId id="3010" r:id="rId29"/>
    <p:sldId id="3011" r:id="rId30"/>
    <p:sldId id="3012" r:id="rId31"/>
    <p:sldId id="3013" r:id="rId32"/>
    <p:sldId id="3014" r:id="rId33"/>
    <p:sldId id="8951" r:id="rId34"/>
    <p:sldId id="3822" r:id="rId35"/>
    <p:sldId id="5773" r:id="rId36"/>
    <p:sldId id="5544" r:id="rId37"/>
    <p:sldId id="8958" r:id="rId38"/>
    <p:sldId id="8959" r:id="rId39"/>
    <p:sldId id="5386" r:id="rId40"/>
    <p:sldId id="8492" r:id="rId41"/>
    <p:sldId id="8900" r:id="rId42"/>
    <p:sldId id="4518" r:id="rId43"/>
    <p:sldId id="8887" r:id="rId44"/>
    <p:sldId id="8927" r:id="rId45"/>
    <p:sldId id="2889" r:id="rId46"/>
    <p:sldId id="8952" r:id="rId47"/>
    <p:sldId id="728" r:id="rId48"/>
    <p:sldId id="8953" r:id="rId49"/>
    <p:sldId id="8943" r:id="rId50"/>
    <p:sldId id="8948" r:id="rId51"/>
    <p:sldId id="8949" r:id="rId52"/>
    <p:sldId id="8920" r:id="rId53"/>
    <p:sldId id="8922" r:id="rId54"/>
    <p:sldId id="8921" r:id="rId55"/>
    <p:sldId id="8937" r:id="rId56"/>
    <p:sldId id="8925" r:id="rId57"/>
    <p:sldId id="8950" r:id="rId58"/>
    <p:sldId id="8924" r:id="rId59"/>
    <p:sldId id="8926" r:id="rId60"/>
    <p:sldId id="8923" r:id="rId61"/>
    <p:sldId id="8944" r:id="rId62"/>
    <p:sldId id="7832" r:id="rId63"/>
    <p:sldId id="8424" r:id="rId64"/>
    <p:sldId id="8930" r:id="rId65"/>
    <p:sldId id="8931" r:id="rId66"/>
    <p:sldId id="8932" r:id="rId67"/>
    <p:sldId id="7426" r:id="rId68"/>
    <p:sldId id="8936" r:id="rId69"/>
    <p:sldId id="8933" r:id="rId70"/>
    <p:sldId id="5367" r:id="rId71"/>
    <p:sldId id="7486" r:id="rId72"/>
    <p:sldId id="8934" r:id="rId73"/>
    <p:sldId id="8935" r:id="rId74"/>
    <p:sldId id="2975" r:id="rId75"/>
    <p:sldId id="7785" r:id="rId76"/>
    <p:sldId id="8955" r:id="rId77"/>
    <p:sldId id="8954" r:id="rId78"/>
  </p:sldIdLst>
  <p:sldSz cx="12192000" cy="6858000"/>
  <p:notesSz cx="7315200" cy="9601200"/>
  <p:custDataLst>
    <p:tags r:id="rId81"/>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1" autoAdjust="0"/>
    <p:restoredTop sz="94457" autoAdjust="0"/>
  </p:normalViewPr>
  <p:slideViewPr>
    <p:cSldViewPr>
      <p:cViewPr varScale="1">
        <p:scale>
          <a:sx n="60" d="100"/>
          <a:sy n="60" d="100"/>
        </p:scale>
        <p:origin x="9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6" d="100"/>
          <a:sy n="76" d="100"/>
        </p:scale>
        <p:origin x="31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027 – Q&amp;A – Part 8</a:t>
            </a:r>
          </a:p>
          <a:p>
            <a:pPr algn="ctr">
              <a:defRPr/>
            </a:pPr>
            <a:r>
              <a:rPr lang="en-US" sz="1400" dirty="0">
                <a:latin typeface="Calibri" panose="020F0502020204030204" pitchFamily="34" charset="0"/>
                <a:cs typeface="Calibri" panose="020F0502020204030204" pitchFamily="34" charset="0"/>
              </a:rPr>
              <a:t>08-21-2022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56729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4127574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316613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83997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99428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130904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323370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8/20/2022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283888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9" r:id="rId13"/>
    <p:sldLayoutId id="2147492680" r:id="rId14"/>
    <p:sldLayoutId id="2147492681" r:id="rId15"/>
    <p:sldLayoutId id="214749268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2462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3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8" cy="6583680"/>
          </a:xfrm>
          <a:prstGeom prst="rect">
            <a:avLst/>
          </a:prstGeom>
        </p:spPr>
      </p:pic>
    </p:spTree>
    <p:extLst>
      <p:ext uri="{BB962C8B-B14F-4D97-AF65-F5344CB8AC3E}">
        <p14:creationId xmlns:p14="http://schemas.microsoft.com/office/powerpoint/2010/main" val="185368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3816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359166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752" y="1828800"/>
            <a:ext cx="11002496"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t>“</a:t>
            </a:r>
            <a:r>
              <a:rPr lang="en-US" sz="3000" dirty="0"/>
              <a:t>According to all major translations, the meaning of the text is clear:</a:t>
            </a:r>
          </a:p>
          <a:p>
            <a:pPr marL="914400" marR="0" indent="-458788" algn="just">
              <a:spcBef>
                <a:spcPts val="0"/>
              </a:spcBef>
              <a:spcAft>
                <a:spcPts val="1800"/>
              </a:spcAft>
              <a:buSzPct val="100000"/>
              <a:buFont typeface="+mj-lt"/>
              <a:buAutoNum type="arabicPeriod"/>
            </a:pPr>
            <a:r>
              <a:rPr lang="en-US" sz="3000" dirty="0"/>
              <a:t>The passage concerns the city of Damascus.</a:t>
            </a:r>
          </a:p>
          <a:p>
            <a:pPr marL="914400" marR="0" indent="-458788" algn="just">
              <a:spcBef>
                <a:spcPts val="0"/>
              </a:spcBef>
              <a:spcAft>
                <a:spcPts val="1800"/>
              </a:spcAft>
              <a:buSzPct val="100000"/>
              <a:buFont typeface="+mj-lt"/>
              <a:buAutoNum type="arabicPeriod"/>
            </a:pPr>
            <a:r>
              <a:rPr lang="en-US" sz="3000" dirty="0"/>
              <a:t>The passage is a prophecy, concerning the future of Damascus.</a:t>
            </a:r>
          </a:p>
          <a:p>
            <a:pPr marL="914400" marR="0" indent="-458788" algn="just">
              <a:spcBef>
                <a:spcPts val="0"/>
              </a:spcBef>
              <a:spcAft>
                <a:spcPts val="1800"/>
              </a:spcAft>
              <a:buSzPct val="100000"/>
              <a:buFont typeface="+mj-lt"/>
              <a:buAutoNum type="arabicPeriod"/>
            </a:pPr>
            <a:r>
              <a:rPr lang="en-US" sz="3000" dirty="0"/>
              <a:t>Damascus will be utterly destroyed.</a:t>
            </a:r>
          </a:p>
          <a:p>
            <a:pPr marL="914400" marR="0" indent="-458788" algn="just">
              <a:spcBef>
                <a:spcPts val="0"/>
              </a:spcBef>
              <a:spcAft>
                <a:spcPts val="1800"/>
              </a:spcAft>
              <a:buSzPct val="100000"/>
              <a:buFont typeface="+mj-lt"/>
              <a:buAutoNum type="arabicPeriod"/>
            </a:pPr>
            <a:r>
              <a:rPr lang="en-US" sz="3000" dirty="0"/>
              <a:t>Damascus will no longer be a livable, inhabitable city.</a:t>
            </a:r>
          </a:p>
          <a:p>
            <a:pPr marL="914400" marR="0" indent="-458788" algn="just">
              <a:spcBef>
                <a:spcPts val="0"/>
              </a:spcBef>
              <a:spcAft>
                <a:spcPts val="1800"/>
              </a:spcAft>
              <a:buSzPct val="100000"/>
              <a:buFont typeface="+mj-lt"/>
              <a:buAutoNum type="arabicPeriod"/>
            </a:pPr>
            <a:r>
              <a:rPr lang="en-US" sz="3000" dirty="0"/>
              <a:t>Damascus will lie in ruins.”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E1203FA6-E184-B984-3D11-42774F08CAE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7083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247413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Jeremiah 49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12650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619910"/>
            <a:ext cx="10980114"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sz="2750" dirty="0"/>
              <a:t>“</a:t>
            </a:r>
            <a:r>
              <a:rPr lang="en-US" sz="2750" dirty="0"/>
              <a:t>In the last days, the Bible tells us of a horrible series of events that will take place in the lands of Israel and Syria. One of these events is the disappearance of Damascus as one of the premiere cities in the world. . . .In the very near future, Damascus will once again play a major role in human events. The prophet Isaiah provides us with God’s commentary on a future conflict between Damascus and Israel, and in so doing, he reveals certain prophecies which have been partially fulfilled in the past. However, the ultimate fulfillment of Isaiah 17 remains in the future. The current existence of Damascus, which will one day cease to be a city, as well as the historical absence of the coalition of nations prophesied to attack Israel and be destroyed by God, is proof that Isaiah 17 prophesies events yet future.”</a:t>
            </a:r>
          </a:p>
        </p:txBody>
      </p:sp>
      <p:sp>
        <p:nvSpPr>
          <p:cNvPr id="38915" name="TextBox 2"/>
          <p:cNvSpPr txBox="1">
            <a:spLocks noChangeArrowheads="1"/>
          </p:cNvSpPr>
          <p:nvPr/>
        </p:nvSpPr>
        <p:spPr bwMode="auto">
          <a:xfrm>
            <a:off x="605944" y="228600"/>
            <a:ext cx="10980114"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Britt Gillette</a:t>
            </a:r>
          </a:p>
          <a:p>
            <a:pPr algn="ctr">
              <a:spcBef>
                <a:spcPct val="0"/>
              </a:spcBef>
              <a:buClrTx/>
              <a:buSz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Britt Gillette, “Isaiah 17: Destruction of Damascus,” Rapture Ready, November 15, 2011, </a:t>
            </a:r>
            <a:r>
              <a:rPr lang="en-US" sz="1800" dirty="0">
                <a:ea typeface="Calibri" panose="020F0502020204030204" pitchFamily="34" charset="0"/>
                <a:cs typeface="Times New Roman" panose="02020603050405020304" pitchFamily="18" charset="0"/>
              </a:rPr>
              <a:t>https://www.raptureready.com/2011/11/15/isaiah-17-destruction-of-damascus-by-britt-gillette/</a:t>
            </a:r>
          </a:p>
        </p:txBody>
      </p:sp>
    </p:spTree>
    <p:extLst>
      <p:ext uri="{BB962C8B-B14F-4D97-AF65-F5344CB8AC3E}">
        <p14:creationId xmlns:p14="http://schemas.microsoft.com/office/powerpoint/2010/main" val="345833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5" y="1765101"/>
            <a:ext cx="1098011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3000" dirty="0"/>
              <a:t>“</a:t>
            </a:r>
            <a:r>
              <a:rPr lang="en-US" sz="3000" dirty="0"/>
              <a:t>In Isaiah 13 to Isaiah 24, the Lord speaks directly to the future of Gentile nations near or surrounding Israel. These prophecies are also End Times matters—that is, they are events that will take place just before the Tribulation, or during the Tribulation, and come to complete fulfillment on or about the Day of the Lord (the literal, physical Second Coming of the Lord Jesus Christ). We know these are End Times prophecies—and not near-term prophecies that would take place during Isaiah’s lifetime or even in the generations that would immediately follow—because of the numerous eschatological references that Isaiah makes.”</a:t>
            </a:r>
            <a:endParaRPr lang="en-US" alt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2">
            <a:extLst>
              <a:ext uri="{FF2B5EF4-FFF2-40B4-BE49-F238E27FC236}">
                <a16:creationId xmlns:a16="http://schemas.microsoft.com/office/drawing/2014/main" id="{B999F8CA-2CCA-2165-9879-78931CE6A05E}"/>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28035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3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2079553997"/>
              </p:ext>
            </p:extLst>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700" b="1" u="sng"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86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600200"/>
            <a:ext cx="10975818"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1800"/>
              </a:spcAft>
              <a:buNone/>
            </a:pPr>
            <a:r>
              <a:rPr lang="en-US" alt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Since the context before Isaiah 17:1–2 is a near future fulfillment and the context after it is also a near fulfillment, it would be strange for Isaiah 17:1–2 to have a distant fulfillment in the end times.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16:14 Prophecy of Moab’s Destruction (fulfilled within three years)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17:1–11 Prophecy of the Destruction of Damascus</a:t>
            </a:r>
          </a:p>
          <a:p>
            <a:pPr marL="457200" indent="-457200" algn="just">
              <a:spcBef>
                <a:spcPts val="0"/>
              </a:spcBef>
              <a:spcAft>
                <a:spcPts val="1800"/>
              </a:spcAft>
            </a:pPr>
            <a:r>
              <a:rPr lang="en-US" sz="3000" dirty="0">
                <a:effectLst>
                  <a:outerShdw blurRad="38100" dist="38100" dir="2700000" algn="tl">
                    <a:srgbClr val="000000">
                      <a:alpha val="43137"/>
                    </a:srgbClr>
                  </a:outerShdw>
                </a:effectLst>
                <a:cs typeface="Calibri" panose="020F0502020204030204" pitchFamily="34" charset="0"/>
              </a:rPr>
              <a:t>Isaiah 17:12–14 Prophecy of the Destruction of the Assyrian army in one night (fulfilled within about thirty years in 701 BC).”</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Isaiah 17:1-2?</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379351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Isaiah 17:1-2</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oracle concerning Damascus. ‘Behold, Damascus is about to be removed from being a city And will become a fallen ruin.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cities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Aroer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forsaken; They will be for flocks to lie down in, And there will be no one to frighten them.’”</a:t>
            </a:r>
          </a:p>
        </p:txBody>
      </p:sp>
    </p:spTree>
    <p:extLst>
      <p:ext uri="{BB962C8B-B14F-4D97-AF65-F5344CB8AC3E}">
        <p14:creationId xmlns:p14="http://schemas.microsoft.com/office/powerpoint/2010/main" val="1477205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524000"/>
            <a:ext cx="1098011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t>“</a:t>
            </a:r>
            <a:r>
              <a:rPr lang="en-US" dirty="0"/>
              <a:t>In 17:1–2, he warned Damascus, the capital city of Aram (Syria), that the city would be taken by the enemy. This occurred when the Assyrians conquered Aram in 732 BC. Following their usual custom, the Assyrians deported many of the citizens, which left the land and cities deserted.”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605944" y="228600"/>
            <a:ext cx="10980114"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Warren Wiersbe</a:t>
            </a:r>
          </a:p>
          <a:p>
            <a:pPr algn="ctr">
              <a:spcBef>
                <a:spcPct val="0"/>
              </a:spcBef>
              <a:buClrTx/>
              <a:buSzTx/>
              <a:buNone/>
            </a:pPr>
            <a:r>
              <a:rPr lang="en-US" sz="1800" dirty="0">
                <a:effectLst/>
                <a:latin typeface="Calibri" panose="020F0502020204030204" pitchFamily="34" charset="0"/>
                <a:ea typeface="Times New Roman" panose="02020603050405020304" pitchFamily="18" charset="0"/>
              </a:rPr>
              <a:t>Wiersbe, </a:t>
            </a:r>
            <a:r>
              <a:rPr lang="en-US" sz="1800" i="1" dirty="0">
                <a:effectLst/>
                <a:latin typeface="Calibri" panose="020F0502020204030204" pitchFamily="34" charset="0"/>
                <a:ea typeface="Times New Roman" panose="02020603050405020304" pitchFamily="18" charset="0"/>
              </a:rPr>
              <a:t>The Wiersbe Bible Commentary: Old Testament</a:t>
            </a:r>
            <a:r>
              <a:rPr lang="en-US" sz="1800" dirty="0">
                <a:effectLst/>
                <a:latin typeface="Calibri" panose="020F0502020204030204" pitchFamily="34" charset="0"/>
                <a:ea typeface="Times New Roman" panose="02020603050405020304" pitchFamily="18" charset="0"/>
              </a:rPr>
              <a:t>, 1166.</a:t>
            </a:r>
            <a:endParaRPr lang="en-US" sz="1800" dirty="0">
              <a:effectLst/>
              <a:latin typeface="Calibri" panose="020F0502020204030204" pitchFamily="34" charset="0"/>
              <a:ea typeface="Calibri" panose="020F0502020204030204" pitchFamily="34" charset="0"/>
            </a:endParaRPr>
          </a:p>
        </p:txBody>
      </p:sp>
      <p:pic>
        <p:nvPicPr>
          <p:cNvPr id="5" name="Picture 4" descr="SY01462_">
            <a:extLst>
              <a:ext uri="{FF2B5EF4-FFF2-40B4-BE49-F238E27FC236}">
                <a16:creationId xmlns:a16="http://schemas.microsoft.com/office/drawing/2014/main" id="{4BDAEFA2-5CC9-7C5E-05B5-C7DD323A94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8056" y="3733799"/>
            <a:ext cx="2475889" cy="2743200"/>
          </a:xfrm>
          <a:prstGeom prst="rect">
            <a:avLst/>
          </a:prstGeom>
          <a:noFill/>
          <a:ln w="9525">
            <a:noFill/>
            <a:miter lim="800000"/>
            <a:headEnd/>
            <a:tailEnd/>
          </a:ln>
        </p:spPr>
      </p:pic>
    </p:spTree>
    <p:extLst>
      <p:ext uri="{BB962C8B-B14F-4D97-AF65-F5344CB8AC3E}">
        <p14:creationId xmlns:p14="http://schemas.microsoft.com/office/powerpoint/2010/main" val="1361386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Jeremiah 49:</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b="1" u="sng" dirty="0">
                <a:solidFill>
                  <a:srgbClr val="FFFFCC"/>
                </a:solidFill>
              </a:rPr>
              <a:t>Isaiah’s prophecy was given to him in 715 BC, well after the conquering        of Damascus in 732 by Tiglath-</a:t>
            </a:r>
            <a:r>
              <a:rPr lang="en-US" sz="2600" b="1" u="sng" dirty="0" err="1">
                <a:solidFill>
                  <a:srgbClr val="FFFFCC"/>
                </a:solidFill>
              </a:rPr>
              <a:t>pileser</a:t>
            </a:r>
            <a:r>
              <a:rPr lang="en-US" sz="2600" b="1" u="sng" dirty="0">
                <a:solidFill>
                  <a:srgbClr val="FFFFCC"/>
                </a:solidFill>
              </a:rPr>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Tiglath-</a:t>
            </a:r>
            <a:r>
              <a:rPr lang="en-US" sz="2600" dirty="0" err="1"/>
              <a:t>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4163128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2727660249"/>
              </p:ext>
            </p:extLst>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b="1" u="sng" dirty="0">
                          <a:solidFill>
                            <a:schemeClr val="bg2"/>
                          </a:solidFill>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947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u="sng"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u="sng"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953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395419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u="sng"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272232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u="sng"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1074556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494" y="1267059"/>
            <a:ext cx="8229600" cy="3124200"/>
          </a:xfrm>
        </p:spPr>
        <p:txBody>
          <a:bodyPr/>
          <a:lstStyle/>
          <a:p>
            <a:pPr marL="627063" indent="-627063">
              <a:spcBef>
                <a:spcPts val="1200"/>
              </a:spcBef>
              <a:spcAft>
                <a:spcPts val="1200"/>
              </a:spcAft>
              <a:buSzPct val="100000"/>
              <a:buFont typeface="+mj-lt"/>
              <a:buAutoNum type="romanUcPeriod"/>
              <a:defRPr/>
            </a:pPr>
            <a:r>
              <a:rPr lang="en-US" sz="3600" dirty="0">
                <a:solidFill>
                  <a:srgbClr val="FFFFCC"/>
                </a:solidFill>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Vision</a:t>
            </a:r>
            <a:r>
              <a:rPr lang="en-US" sz="3600"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Interpretation (11-14)</a:t>
            </a:r>
          </a:p>
          <a:p>
            <a:pPr marL="576263" indent="-576263">
              <a:spcBef>
                <a:spcPts val="1200"/>
              </a:spcBef>
              <a:spcAft>
                <a:spcPts val="12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Interpretation (18-28)</a:t>
            </a:r>
          </a:p>
        </p:txBody>
      </p:sp>
      <p:sp>
        <p:nvSpPr>
          <p:cNvPr id="6" name="Title 1">
            <a:extLst>
              <a:ext uri="{FF2B5EF4-FFF2-40B4-BE49-F238E27FC236}">
                <a16:creationId xmlns:a16="http://schemas.microsoft.com/office/drawing/2014/main" id="{4038B6D7-9773-4F46-BA39-864DE4380F1E}"/>
              </a:ext>
            </a:extLst>
          </p:cNvPr>
          <p:cNvSpPr>
            <a:spLocks noGrp="1"/>
          </p:cNvSpPr>
          <p:nvPr>
            <p:ph type="title"/>
          </p:nvPr>
        </p:nvSpPr>
        <p:spPr>
          <a:xfrm>
            <a:off x="1828800" y="2286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3E909A49-642E-4BE3-952C-97E170D8FD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3084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DF325-19E8-D525-38D3-B1802F46AC4F}"/>
              </a:ext>
            </a:extLst>
          </p:cNvPr>
          <p:cNvPicPr>
            <a:picLocks noChangeAspect="1"/>
          </p:cNvPicPr>
          <p:nvPr/>
        </p:nvPicPr>
        <p:blipFill>
          <a:blip r:embed="rId2"/>
          <a:stretch>
            <a:fillRect/>
          </a:stretch>
        </p:blipFill>
        <p:spPr>
          <a:xfrm>
            <a:off x="2847975" y="180975"/>
            <a:ext cx="6496050" cy="649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413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9825D003-B993-470B-A500-6031542269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57694" y="2019300"/>
            <a:ext cx="2224706" cy="2286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498547-DF51-461B-8294-E1FBC954A9CB}"/>
              </a:ext>
            </a:extLst>
          </p:cNvPr>
          <p:cNvSpPr txBox="1">
            <a:spLocks noChangeArrowheads="1"/>
          </p:cNvSpPr>
          <p:nvPr/>
        </p:nvSpPr>
        <p:spPr bwMode="auto">
          <a:xfrm>
            <a:off x="609600" y="1752600"/>
            <a:ext cx="891540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2400"/>
              </a:spcAft>
              <a:defRPr/>
            </a:pPr>
            <a:r>
              <a:rPr lang="en-US" kern="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kern="0" dirty="0">
                <a:effectLst>
                  <a:outerShdw blurRad="38100" dist="38100" dir="2700000" algn="tl">
                    <a:srgbClr val="000000">
                      <a:alpha val="43137"/>
                    </a:srgbClr>
                  </a:outerShdw>
                </a:effectLst>
              </a:rPr>
              <a:t>Rome </a:t>
            </a:r>
            <a:r>
              <a:rPr lang="en-US" i="1" kern="0" dirty="0">
                <a:effectLst>
                  <a:outerShdw blurRad="38100" dist="38100" dir="2700000" algn="tl">
                    <a:srgbClr val="000000">
                      <a:alpha val="43137"/>
                    </a:srgbClr>
                  </a:outerShdw>
                </a:effectLst>
              </a:rPr>
              <a:t>Diaspora</a:t>
            </a:r>
            <a:r>
              <a:rPr lang="en-US" kern="0" dirty="0">
                <a:effectLst>
                  <a:outerShdw blurRad="38100" dist="38100" dir="2700000" algn="tl">
                    <a:srgbClr val="000000">
                      <a:alpha val="43137"/>
                    </a:srgbClr>
                  </a:outerShdw>
                </a:effectLst>
              </a:rPr>
              <a:t> in A.D. 70   (Luke 19:41-44)</a:t>
            </a:r>
          </a:p>
        </p:txBody>
      </p:sp>
    </p:spTree>
    <p:extLst>
      <p:ext uri="{BB962C8B-B14F-4D97-AF65-F5344CB8AC3E}">
        <p14:creationId xmlns:p14="http://schemas.microsoft.com/office/powerpoint/2010/main" val="171848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33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104168138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81915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Topic</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Damascus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Babylon</a:t>
                      </a:r>
                    </a:p>
                  </a:txBody>
                  <a:tcPr anchor="ctr"/>
                </a:tc>
                <a:extLst>
                  <a:ext uri="{0D108BD9-81ED-4DB2-BD59-A6C34878D82A}">
                    <a16:rowId xmlns:a16="http://schemas.microsoft.com/office/drawing/2014/main" val="217854975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Subject:</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Damascus</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Babylon</a:t>
                      </a:r>
                    </a:p>
                  </a:txBody>
                  <a:tcPr anchor="ctr"/>
                </a:tc>
                <a:extLst>
                  <a:ext uri="{0D108BD9-81ED-4DB2-BD59-A6C34878D82A}">
                    <a16:rowId xmlns:a16="http://schemas.microsoft.com/office/drawing/2014/main" val="3652973474"/>
                  </a:ext>
                </a:extLst>
              </a:tr>
              <a:tr h="819150">
                <a:tc>
                  <a:txBody>
                    <a:bodyPr/>
                    <a:lstStyle/>
                    <a:p>
                      <a:pPr marL="112713" indent="0" algn="l"/>
                      <a:r>
                        <a:rPr lang="en-US" sz="3200" b="1" dirty="0">
                          <a:latin typeface="Calibri" panose="020F0502020204030204" pitchFamily="34" charset="0"/>
                          <a:cs typeface="Calibri" panose="020F0502020204030204" pitchFamily="34" charset="0"/>
                        </a:rPr>
                        <a:t>Scripture: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Isaiah 17</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Isaiah 13‒14</a:t>
                      </a:r>
                    </a:p>
                  </a:txBody>
                  <a:tcPr anchor="ctr"/>
                </a:tc>
                <a:extLst>
                  <a:ext uri="{0D108BD9-81ED-4DB2-BD59-A6C34878D82A}">
                    <a16:rowId xmlns:a16="http://schemas.microsoft.com/office/drawing/2014/main" val="74577334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Destroyed forever:</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2593988310"/>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Revelation: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 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4058884455"/>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Number of oracles:</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One</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Two</a:t>
                      </a:r>
                    </a:p>
                  </a:txBody>
                  <a:tcPr anchor="ctr"/>
                </a:tc>
                <a:extLst>
                  <a:ext uri="{0D108BD9-81ED-4DB2-BD59-A6C34878D82A}">
                    <a16:rowId xmlns:a16="http://schemas.microsoft.com/office/drawing/2014/main" val="3210485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Israel’s restoration:</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No</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Yes</a:t>
                      </a:r>
                    </a:p>
                  </a:txBody>
                  <a:tcPr anchor="ctr"/>
                </a:tc>
                <a:extLst>
                  <a:ext uri="{0D108BD9-81ED-4DB2-BD59-A6C34878D82A}">
                    <a16:rowId xmlns:a16="http://schemas.microsoft.com/office/drawing/2014/main" val="119162262"/>
                  </a:ext>
                </a:extLst>
              </a:tr>
              <a:tr h="819150">
                <a:tc>
                  <a:txBody>
                    <a:bodyPr/>
                    <a:lstStyle/>
                    <a:p>
                      <a:pPr marL="112713" indent="0" algn="l" defTabSz="914400" rtl="0" eaLnBrk="1" latinLnBrk="0" hangingPunct="1"/>
                      <a:r>
                        <a:rPr lang="en-US" sz="3200" b="1" kern="1200" dirty="0">
                          <a:solidFill>
                            <a:schemeClr val="dk1"/>
                          </a:solidFill>
                          <a:latin typeface="Calibri" panose="020F0502020204030204" pitchFamily="34" charset="0"/>
                          <a:ea typeface="+mn-ea"/>
                          <a:cs typeface="Calibri" panose="020F0502020204030204" pitchFamily="34" charset="0"/>
                        </a:rPr>
                        <a:t>Time frame:</a:t>
                      </a:r>
                    </a:p>
                  </a:txBody>
                  <a:tcPr anchor="ctr"/>
                </a:tc>
                <a:tc>
                  <a:txBody>
                    <a:bodyPr/>
                    <a:lstStyle/>
                    <a:p>
                      <a:pPr algn="ctr"/>
                      <a:r>
                        <a:rPr lang="en-US" sz="3200" b="1" dirty="0">
                          <a:solidFill>
                            <a:srgbClr val="C00000"/>
                          </a:solidFill>
                          <a:latin typeface="Calibri" panose="020F0502020204030204" pitchFamily="34" charset="0"/>
                          <a:cs typeface="Calibri" panose="020F0502020204030204" pitchFamily="34" charset="0"/>
                        </a:rPr>
                        <a:t>Future</a:t>
                      </a:r>
                    </a:p>
                  </a:txBody>
                  <a:tcPr anchor="ctr"/>
                </a:tc>
                <a:tc>
                  <a:txBody>
                    <a:bodyPr/>
                    <a:lstStyle/>
                    <a:p>
                      <a:pPr algn="ctr"/>
                      <a:r>
                        <a:rPr lang="en-US" sz="3200" b="1" dirty="0">
                          <a:solidFill>
                            <a:srgbClr val="0000FF"/>
                          </a:solidFill>
                          <a:latin typeface="Calibri" panose="020F0502020204030204" pitchFamily="34" charset="0"/>
                          <a:cs typeface="Calibri" panose="020F0502020204030204" pitchFamily="34" charset="0"/>
                        </a:rPr>
                        <a:t>Past</a:t>
                      </a:r>
                    </a:p>
                  </a:txBody>
                  <a:tcPr anchor="ctr"/>
                </a:tc>
                <a:extLst>
                  <a:ext uri="{0D108BD9-81ED-4DB2-BD59-A6C34878D82A}">
                    <a16:rowId xmlns:a16="http://schemas.microsoft.com/office/drawing/2014/main" val="2559696463"/>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419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“Isaiah 17:1–8. The coming destruction of Damascus, one of the ancient cities of the Middle East, the capital city of Aram, is predicted (vv. 1–2). Damascus was allied with Israel in fighting the Assyrians, but it was to no avail because the Assyrians would triumph. Jacob would be like a person with a fat body that wasted away (v. 4). </a:t>
            </a:r>
            <a:r>
              <a:rPr lang="en-US" b="1" u="sng" dirty="0">
                <a:solidFill>
                  <a:srgbClr val="FFFFCC"/>
                </a:solidFill>
                <a:effectLst>
                  <a:outerShdw blurRad="38100" dist="38100" dir="2700000" algn="tl">
                    <a:srgbClr val="000000">
                      <a:alpha val="43137"/>
                    </a:srgbClr>
                  </a:outerShdw>
                </a:effectLst>
              </a:rPr>
              <a:t>The destruction of Damascus was fulfilled in history and prophecy</a:t>
            </a:r>
            <a:r>
              <a:rPr lang="en-US" dirty="0">
                <a:effectLst>
                  <a:outerShdw blurRad="38100" dist="38100" dir="2700000" algn="tl">
                    <a:srgbClr val="000000">
                      <a:alpha val="43137"/>
                    </a:srgbClr>
                  </a:outerShdw>
                </a:effectLst>
              </a:rPr>
              <a:t>. As a result of their discipline by the conquering Assyrians, Israel would turn from their false gods and Asherah poles to the true God (vv. 7–8).”</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Every Prophecy of the Bible, 9</a:t>
            </a:r>
            <a:r>
              <a:rPr lang="en-US" dirty="0">
                <a:effectLst>
                  <a:outerShdw blurRad="38100" dist="38100" dir="2700000" algn="tl">
                    <a:srgbClr val="000000">
                      <a:alpha val="43137"/>
                    </a:srgbClr>
                  </a:outerShdw>
                </a:effectLst>
                <a:latin typeface="Calibri" panose="020F0502020204030204" pitchFamily="34" charset="0"/>
                <a:ea typeface="+mj-ea"/>
                <a:cs typeface="+mj-cs"/>
              </a:rPr>
              <a:t>1</a:t>
            </a:r>
          </a:p>
        </p:txBody>
      </p:sp>
    </p:spTree>
    <p:extLst>
      <p:ext uri="{BB962C8B-B14F-4D97-AF65-F5344CB8AC3E}">
        <p14:creationId xmlns:p14="http://schemas.microsoft.com/office/powerpoint/2010/main" val="1033953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676401"/>
            <a:ext cx="86868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0"/>
            <a:ext cx="1828800" cy="2743200"/>
          </a:xfrm>
          <a:prstGeom prst="rect">
            <a:avLst/>
          </a:prstGeom>
        </p:spPr>
      </p:pic>
    </p:spTree>
    <p:extLst>
      <p:ext uri="{BB962C8B-B14F-4D97-AF65-F5344CB8AC3E}">
        <p14:creationId xmlns:p14="http://schemas.microsoft.com/office/powerpoint/2010/main" val="1248918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p>
        </p:txBody>
      </p:sp>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277273"/>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Bernard Ramm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Bernard Ramm,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Protestant Biblical Interpretation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3rd rev. ed. (Grand Rapids: Baker, 1970), 113.</a:t>
            </a:r>
            <a:endParaRPr lang="en-US" dirty="0">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2431281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B8CC5-DC9E-7780-DF52-91ACC0B8B52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5478423"/>
          </a:xfrm>
          <a:prstGeom prst="rect">
            <a:avLst/>
          </a:prstGeom>
          <a:noFill/>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53:3–6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 was despised and forsaken of men, A man of sorrows and acquainted with grief; And like one from whom men hide their face He was despised, and we did not esteem Him.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Surely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griefs He Himself bore,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sorrows He carried; Yet we ourselves esteemed Him stricken, Smitten of God, and afflicted.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He was pierced through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transgressions, He was crushed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iniquities; The chastening for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our</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well-being </a:t>
            </a:r>
            <a:r>
              <a:rPr lang="en-US" sz="3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upon Him, And by His scourging we are healed.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All of us like sheep have gone astray, Each of us has turned to his own way; But the </a:t>
            </a:r>
            <a:r>
              <a:rPr lang="en-US" sz="300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has caused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iniquity of us all </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fall on Him. </a:t>
            </a:r>
          </a:p>
        </p:txBody>
      </p:sp>
    </p:spTree>
    <p:extLst>
      <p:ext uri="{BB962C8B-B14F-4D97-AF65-F5344CB8AC3E}">
        <p14:creationId xmlns:p14="http://schemas.microsoft.com/office/powerpoint/2010/main" val="1572583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4200345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228117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“Eschatology seems to suffer at the hands both of its </a:t>
            </a:r>
            <a:r>
              <a:rPr lang="en-US" b="1" u="sng" dirty="0">
                <a:solidFill>
                  <a:srgbClr val="FFFFCC"/>
                </a:solidFill>
                <a:effectLst>
                  <a:outerShdw blurRad="38100" dist="38100" dir="2700000" algn="tl">
                    <a:srgbClr val="000000">
                      <a:alpha val="43137"/>
                    </a:srgbClr>
                  </a:outerShdw>
                </a:effectLst>
              </a:rPr>
              <a:t>friends and foes</a:t>
            </a:r>
            <a:r>
              <a:rPr lang="en-US" dirty="0">
                <a:effectLst>
                  <a:outerShdw blurRad="38100" dist="38100" dir="2700000" algn="tl">
                    <a:srgbClr val="000000">
                      <a:alpha val="43137"/>
                    </a:srgbClr>
                  </a:outerShdw>
                </a:effectLst>
              </a:rPr>
              <a:t>. Those who play it down usually avoid assigning specific meaning to prophetic texts. Those who play it up often assign too much.”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Footsteps of the Messiah</a:t>
            </a:r>
            <a:r>
              <a:rPr lang="en-US" sz="1800" dirty="0">
                <a:effectLst>
                  <a:outerShdw blurRad="38100" dist="38100" dir="2700000" algn="tl">
                    <a:srgbClr val="000000">
                      <a:alpha val="43137"/>
                    </a:srgbClr>
                  </a:outerShdw>
                </a:effectLst>
                <a:latin typeface="Calibri" panose="020F0502020204030204" pitchFamily="34" charset="0"/>
              </a:rPr>
              <a:t>, Foreword, page XXV</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609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4" y="1600200"/>
            <a:ext cx="10980115"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600"/>
              </a:spcAft>
              <a:buNone/>
            </a:pPr>
            <a:r>
              <a:rPr lang="en-US" sz="2600" dirty="0"/>
              <a:t>“When viewed together, we can say the following about the prophecies concerning Damascus found in Isaiah 17 and </a:t>
            </a:r>
            <a:r>
              <a:rPr lang="en-US" sz="2600" b="1" u="sng" dirty="0">
                <a:solidFill>
                  <a:srgbClr val="FFFFCC"/>
                </a:solidFill>
              </a:rPr>
              <a:t>Jeremiah 49</a:t>
            </a:r>
            <a:r>
              <a:rPr lang="en-US" sz="2600" dirty="0"/>
              <a:t>:</a:t>
            </a:r>
          </a:p>
          <a:p>
            <a:pPr marL="458788" marR="0" indent="-458788" algn="just">
              <a:spcBef>
                <a:spcPts val="0"/>
              </a:spcBef>
              <a:spcAft>
                <a:spcPts val="600"/>
              </a:spcAft>
              <a:buSzPct val="100000"/>
              <a:buFont typeface="+mj-lt"/>
              <a:buAutoNum type="alphaLcPeriod"/>
            </a:pPr>
            <a:r>
              <a:rPr lang="en-US" sz="2600" dirty="0"/>
              <a:t>The prophecies refer to a divine judgment by God against the city of Damascus. . . .</a:t>
            </a:r>
          </a:p>
          <a:p>
            <a:pPr marL="458788" marR="0" indent="-458788" algn="just">
              <a:spcBef>
                <a:spcPts val="0"/>
              </a:spcBef>
              <a:spcAft>
                <a:spcPts val="600"/>
              </a:spcAft>
              <a:buSzPct val="100000"/>
              <a:buFont typeface="+mj-lt"/>
              <a:buAutoNum type="alphaLcPeriod"/>
            </a:pPr>
            <a:r>
              <a:rPr lang="en-US" sz="2600" dirty="0"/>
              <a:t>The prophecies refer to the utter, catastrophic destruction of Damascus.</a:t>
            </a:r>
          </a:p>
          <a:p>
            <a:pPr marL="458788" marR="0" indent="-458788" algn="just">
              <a:spcBef>
                <a:spcPts val="0"/>
              </a:spcBef>
              <a:spcAft>
                <a:spcPts val="600"/>
              </a:spcAft>
              <a:buSzPct val="100000"/>
              <a:buFont typeface="+mj-lt"/>
              <a:buAutoNum type="alphaLcPeriod"/>
            </a:pPr>
            <a:r>
              <a:rPr lang="en-US" sz="2600" dirty="0"/>
              <a:t>Both are eschatological passages, referring to End Times events that have yet to occur.</a:t>
            </a:r>
          </a:p>
          <a:p>
            <a:pPr marL="914400" lvl="1" indent="-457200" algn="just">
              <a:spcBef>
                <a:spcPts val="0"/>
              </a:spcBef>
              <a:spcAft>
                <a:spcPts val="600"/>
              </a:spcAft>
              <a:buSzPct val="100000"/>
              <a:buFont typeface="+mj-lt"/>
              <a:buAutoNum type="romanLcPeriod"/>
            </a:pPr>
            <a:r>
              <a:rPr lang="en-US" sz="2600" dirty="0"/>
              <a:t>Isaiah’s prophecy was given to him in 715 BC, well after the conquering        of Damascus in 732 by Tiglath-</a:t>
            </a:r>
            <a:r>
              <a:rPr lang="en-US" sz="2600" dirty="0" err="1"/>
              <a:t>pileser</a:t>
            </a:r>
            <a:r>
              <a:rPr lang="en-US" sz="2600" dirty="0"/>
              <a:t>.</a:t>
            </a:r>
          </a:p>
          <a:p>
            <a:pPr marL="914400" lvl="1" indent="-457200" algn="just">
              <a:spcBef>
                <a:spcPts val="0"/>
              </a:spcBef>
              <a:spcAft>
                <a:spcPts val="600"/>
              </a:spcAft>
              <a:buSzPct val="100000"/>
              <a:buFont typeface="+mj-lt"/>
              <a:buAutoNum type="romanLcPeriod"/>
            </a:pPr>
            <a:r>
              <a:rPr lang="en-US" sz="2600" dirty="0"/>
              <a:t>Likewise, Jeremiah’s ministry occurred between 626 BC and 586 BC, long after </a:t>
            </a:r>
            <a:r>
              <a:rPr lang="en-US" sz="2600" dirty="0" err="1"/>
              <a:t>Tiglath-pileser</a:t>
            </a:r>
            <a:r>
              <a:rPr lang="en-US" sz="2600" dirty="0"/>
              <a:t> conquered Damascus in 732 BC.”</a:t>
            </a:r>
          </a:p>
        </p:txBody>
      </p:sp>
      <p:sp>
        <p:nvSpPr>
          <p:cNvPr id="4" name="TextBox 2">
            <a:extLst>
              <a:ext uri="{FF2B5EF4-FFF2-40B4-BE49-F238E27FC236}">
                <a16:creationId xmlns:a16="http://schemas.microsoft.com/office/drawing/2014/main" id="{5759BFB5-2B44-B57D-4D4E-725BE5F20A62}"/>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928610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81000" y="1600200"/>
            <a:ext cx="11582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458788" indent="-458788" algn="just">
              <a:spcBef>
                <a:spcPts val="0"/>
              </a:spcBef>
              <a:spcAft>
                <a:spcPts val="600"/>
              </a:spcAft>
              <a:buSzPct val="100000"/>
              <a:buFont typeface="+mj-lt"/>
              <a:buAutoNum type="alphaLcPeriod" startAt="4"/>
            </a:pPr>
            <a:r>
              <a:rPr lang="en-US" sz="2600" dirty="0"/>
              <a:t>“Damascus has certainly been attacked, conquered, and burned at various points in history, including Biblical history—but it is clear that the prophecies of Isaiah 17 and </a:t>
            </a:r>
            <a:r>
              <a:rPr lang="en-US" sz="2600" b="1" u="sng" dirty="0">
                <a:solidFill>
                  <a:srgbClr val="FFFFCC"/>
                </a:solidFill>
              </a:rPr>
              <a:t>Jeremiah 49</a:t>
            </a:r>
            <a:r>
              <a:rPr lang="en-US" sz="2600" dirty="0"/>
              <a:t> have not yet been fulfilled. Damascus is, after all, one of the oldest continuously inhabited cities on the planet.</a:t>
            </a:r>
          </a:p>
          <a:p>
            <a:pPr marL="458788" indent="-458788" algn="just">
              <a:spcBef>
                <a:spcPts val="0"/>
              </a:spcBef>
              <a:spcAft>
                <a:spcPts val="600"/>
              </a:spcAft>
              <a:buSzPct val="100000"/>
              <a:buFont typeface="+mj-lt"/>
              <a:buAutoNum type="alphaLcPeriod" startAt="4"/>
            </a:pPr>
            <a:r>
              <a:rPr lang="en-US" sz="2600" dirty="0"/>
              <a:t>We cannot be certain when these judgments will happen, and the prophecies will be fulfilled.</a:t>
            </a:r>
          </a:p>
          <a:p>
            <a:pPr marL="458788" indent="-458788" algn="just">
              <a:spcBef>
                <a:spcPts val="0"/>
              </a:spcBef>
              <a:spcAft>
                <a:spcPts val="600"/>
              </a:spcAft>
              <a:buSzPct val="100000"/>
              <a:buFont typeface="+mj-lt"/>
              <a:buAutoNum type="alphaLcPeriod" startAt="4"/>
            </a:pPr>
            <a:r>
              <a:rPr lang="en-US" sz="2600" dirty="0"/>
              <a:t>They could come to pass before, during or after the War of Gog &amp; Magog (Ezekiel 38–39); before, during, or after the Rapture; or before or during the Tribulation. The texts simply do not say, so we cannot be definitive.</a:t>
            </a:r>
          </a:p>
          <a:p>
            <a:pPr marL="458788" indent="-458788" algn="just">
              <a:spcBef>
                <a:spcPts val="0"/>
              </a:spcBef>
              <a:spcAft>
                <a:spcPts val="600"/>
              </a:spcAft>
              <a:buSzPct val="100000"/>
              <a:buFont typeface="+mj-lt"/>
              <a:buAutoNum type="alphaLcPeriod" startAt="4"/>
            </a:pPr>
            <a:r>
              <a:rPr lang="en-US" sz="2600" dirty="0"/>
              <a:t>It is possibly that the prophecies could come to pass in the not-too-distant future. But they certainly will come to pass at some point before the Second Coming of Christ (the ‘Day of the Lord.’).”</a:t>
            </a:r>
            <a:endParaRPr lang="en-US" altLang="en-US" sz="2600" dirty="0"/>
          </a:p>
        </p:txBody>
      </p:sp>
      <p:sp>
        <p:nvSpPr>
          <p:cNvPr id="4" name="TextBox 2">
            <a:extLst>
              <a:ext uri="{FF2B5EF4-FFF2-40B4-BE49-F238E27FC236}">
                <a16:creationId xmlns:a16="http://schemas.microsoft.com/office/drawing/2014/main" id="{735BBD50-44A0-3C30-2DD0-98B737AAB0CA}"/>
              </a:ext>
            </a:extLst>
          </p:cNvPr>
          <p:cNvSpPr txBox="1">
            <a:spLocks noChangeArrowheads="1"/>
          </p:cNvSpPr>
          <p:nvPr/>
        </p:nvSpPr>
        <p:spPr bwMode="auto">
          <a:xfrm>
            <a:off x="605944" y="228600"/>
            <a:ext cx="10980114"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Joel C. Rosenberg</a:t>
            </a:r>
          </a:p>
          <a:p>
            <a:pPr algn="ctr">
              <a:spcBef>
                <a:spcPct val="0"/>
              </a:spcBef>
              <a:buClrTx/>
              <a:buSzTx/>
              <a:buNone/>
            </a:pPr>
            <a:r>
              <a:rPr lang="en-US" sz="1600" dirty="0">
                <a:effectLst/>
                <a:latin typeface="Calibri" panose="020F0502020204030204" pitchFamily="34" charset="0"/>
                <a:ea typeface="Times New Roman" panose="02020603050405020304" pitchFamily="18" charset="0"/>
              </a:rPr>
              <a:t>Joel C. Rosenberg, “Notes on the Future of Damascus According to Bible Prophecy,” updated: September 9, 2013, </a:t>
            </a:r>
            <a:r>
              <a:rPr lang="en-US" sz="1600" dirty="0"/>
              <a:t>http://www.joelrosenberg.com/files/2013/09/STUDY-Damascus-prophecies-R.pdf</a:t>
            </a:r>
          </a:p>
        </p:txBody>
      </p:sp>
    </p:spTree>
    <p:extLst>
      <p:ext uri="{BB962C8B-B14F-4D97-AF65-F5344CB8AC3E}">
        <p14:creationId xmlns:p14="http://schemas.microsoft.com/office/powerpoint/2010/main" val="3059560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49:27</a:t>
            </a:r>
            <a:endParaRPr lang="en-US" sz="4000" dirty="0">
              <a:solidFill>
                <a:schemeClr val="tx2"/>
              </a:solidFill>
              <a:ea typeface="+mj-ea"/>
              <a:cs typeface="Calibri" panose="020F0502020204030204" pitchFamily="34" charset="0"/>
            </a:endParaRPr>
          </a:p>
          <a:p>
            <a:pPr marL="0" indent="0" algn="just">
              <a:spcBef>
                <a:spcPts val="0"/>
              </a:spcBef>
              <a:buNone/>
              <a:defRPr/>
            </a:pPr>
            <a:r>
              <a:rPr lang="en-US" sz="3600" kern="0" dirty="0">
                <a:effectLst>
                  <a:outerShdw blurRad="38100" dist="38100" dir="2700000" algn="tl">
                    <a:srgbClr val="000000">
                      <a:alpha val="43137"/>
                    </a:srgbClr>
                  </a:outerShdw>
                </a:effectLst>
                <a:cs typeface="Calibri" panose="020F0502020204030204" pitchFamily="34" charset="0"/>
              </a:rPr>
              <a:t>“I will set fire to the wall of Damascus, And it will devour the fortified towers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Ben-</a:t>
            </a:r>
            <a:r>
              <a:rPr lang="en-US" sz="3600" b="1" u="sng" kern="0" dirty="0" err="1">
                <a:solidFill>
                  <a:srgbClr val="FFFFCC"/>
                </a:solidFill>
                <a:effectLst>
                  <a:outerShdw blurRad="38100" dist="38100" dir="2700000" algn="tl">
                    <a:srgbClr val="000000">
                      <a:alpha val="43137"/>
                    </a:srgbClr>
                  </a:outerShdw>
                </a:effectLst>
                <a:cs typeface="Calibri" panose="020F0502020204030204" pitchFamily="34" charset="0"/>
              </a:rPr>
              <a:t>hadad</a:t>
            </a:r>
            <a:r>
              <a:rPr lang="en-US" sz="3600" kern="0" dirty="0">
                <a:effectLst>
                  <a:outerShdw blurRad="38100" dist="38100" dir="2700000" algn="tl">
                    <a:srgbClr val="000000">
                      <a:alpha val="43137"/>
                    </a:srgbClr>
                  </a:outerShdw>
                </a:effectLst>
                <a:cs typeface="Calibri" panose="020F0502020204030204" pitchFamily="34" charset="0"/>
              </a:rPr>
              <a:t>.”</a:t>
            </a:r>
          </a:p>
          <a:p>
            <a:pPr marL="0" indent="0" algn="just">
              <a:spcBef>
                <a:spcPts val="0"/>
              </a:spcBef>
              <a:buFont typeface="Wingdings" panose="05000000000000000000" pitchFamily="2" charset="2"/>
              <a:buNone/>
              <a:defRPr/>
            </a:pPr>
            <a:endParaRPr lang="en-US" sz="3600" kern="0" dirty="0">
              <a:effectLst>
                <a:outerShdw blurRad="38100" dist="38100" dir="2700000" algn="tl">
                  <a:srgbClr val="000000">
                    <a:alpha val="43137"/>
                  </a:srgbClr>
                </a:outerShdw>
              </a:effectLst>
              <a:cs typeface="Calibri" panose="020F0502020204030204" pitchFamily="34" charset="0"/>
            </a:endParaRP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9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600200"/>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Jeremiah 49:23–27 (BKC): God vowed to consume the fortresses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(lit., ‘son of [the god] </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was the name of the dynasty that ruled in Damascus in the ninth and eighth centuries </a:t>
            </a:r>
            <a:r>
              <a:rPr lang="en-US" dirty="0" err="1">
                <a:effectLst>
                  <a:outerShdw blurRad="38100" dist="38100" dir="2700000" algn="tl">
                    <a:srgbClr val="000000">
                      <a:alpha val="43137"/>
                    </a:srgbClr>
                  </a:outerShdw>
                </a:effectLst>
                <a:cs typeface="Calibri" panose="020F0502020204030204" pitchFamily="34" charset="0"/>
              </a:rPr>
              <a:t>b.c.</a:t>
            </a:r>
            <a:r>
              <a:rPr lang="en-US" dirty="0">
                <a:effectLst>
                  <a:outerShdw blurRad="38100" dist="38100" dir="2700000" algn="tl">
                    <a:srgbClr val="000000">
                      <a:alpha val="43137"/>
                    </a:srgbClr>
                  </a:outerShdw>
                </a:effectLst>
                <a:cs typeface="Calibri" panose="020F0502020204030204" pitchFamily="34" charset="0"/>
              </a:rPr>
              <a:t>” “Dyer notes the mention of ‘</a:t>
            </a:r>
            <a:r>
              <a:rPr lang="en-US" dirty="0" err="1">
                <a:effectLst>
                  <a:outerShdw blurRad="38100" dist="38100" dir="2700000" algn="tl">
                    <a:srgbClr val="000000">
                      <a:alpha val="43137"/>
                    </a:srgbClr>
                  </a:outerShdw>
                </a:effectLst>
                <a:cs typeface="Calibri" panose="020F0502020204030204" pitchFamily="34" charset="0"/>
              </a:rPr>
              <a:t>Benhadad</a:t>
            </a:r>
            <a:r>
              <a:rPr lang="en-US" dirty="0">
                <a:effectLst>
                  <a:outerShdw blurRad="38100" dist="38100" dir="2700000" algn="tl">
                    <a:srgbClr val="000000">
                      <a:alpha val="43137"/>
                    </a:srgbClr>
                  </a:outerShdw>
                </a:effectLst>
                <a:cs typeface="Calibri" panose="020F0502020204030204" pitchFamily="34" charset="0"/>
              </a:rPr>
              <a:t>,’ which ‘was the name of the dynasty that ruled in Damascus in the ninth and eighth centuries BC.’ The use of that name would be strange if this refers to an end-time event. The towers of Ben-</a:t>
            </a:r>
            <a:r>
              <a:rPr lang="en-US" dirty="0" err="1">
                <a:effectLst>
                  <a:outerShdw blurRad="38100" dist="38100" dir="2700000" algn="tl">
                    <a:srgbClr val="000000">
                      <a:alpha val="43137"/>
                    </a:srgbClr>
                  </a:outerShdw>
                </a:effectLst>
                <a:cs typeface="Calibri" panose="020F0502020204030204" pitchFamily="34" charset="0"/>
              </a:rPr>
              <a:t>hadad</a:t>
            </a:r>
            <a:r>
              <a:rPr lang="en-US" dirty="0">
                <a:effectLst>
                  <a:outerShdw blurRad="38100" dist="38100" dir="2700000" algn="tl">
                    <a:srgbClr val="000000">
                      <a:alpha val="43137"/>
                    </a:srgbClr>
                  </a:outerShdw>
                </a:effectLst>
                <a:cs typeface="Calibri" panose="020F0502020204030204" pitchFamily="34" charset="0"/>
              </a:rPr>
              <a:t> are long gone today.”</a:t>
            </a:r>
          </a:p>
        </p:txBody>
      </p:sp>
      <p:sp>
        <p:nvSpPr>
          <p:cNvPr id="26627" name="TextBox 2"/>
          <p:cNvSpPr txBox="1">
            <a:spLocks noChangeArrowheads="1"/>
          </p:cNvSpPr>
          <p:nvPr/>
        </p:nvSpPr>
        <p:spPr bwMode="auto">
          <a:xfrm>
            <a:off x="2133600" y="2286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Jeremiah 49:23-27?</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Showdown with Iran</a:t>
            </a:r>
            <a:r>
              <a:rPr lang="en-US" sz="1800" dirty="0">
                <a:effectLst>
                  <a:outerShdw blurRad="38100" dist="38100" dir="2700000" algn="tl">
                    <a:srgbClr val="000000">
                      <a:alpha val="43137"/>
                    </a:srgbClr>
                  </a:outerShdw>
                </a:effectLst>
                <a:cs typeface="Calibri" panose="020F0502020204030204" pitchFamily="34" charset="0"/>
              </a:rPr>
              <a:t> (Nashville, TN, 2020), Appendix 2, n. 8.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334987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“Damascus was one of the most ancient cities of the Middle East and one of the few to have a continuous history down to modern times. First mentioned in Genesis 14:15, it continued to have a relationship to Israel throughout the Old Testament period where there are more than forty references and in the New Testament where it is mentioned fifteen times. </a:t>
            </a:r>
            <a:r>
              <a:rPr lang="en-US" b="1" u="sng" dirty="0">
                <a:solidFill>
                  <a:srgbClr val="FFFFCC"/>
                </a:solidFill>
                <a:effectLst>
                  <a:outerShdw blurRad="38100" dist="38100" dir="2700000" algn="tl">
                    <a:srgbClr val="000000">
                      <a:alpha val="43137"/>
                    </a:srgbClr>
                  </a:outerShdw>
                </a:effectLst>
              </a:rPr>
              <a:t>The more extended prophecies as found in Isaiah 17:1–14 and Jeremiah 49:23–27 have all been fulfilled</a:t>
            </a:r>
            <a:r>
              <a:rPr lang="en-US" dirty="0">
                <a:effectLst>
                  <a:outerShdw blurRad="38100" dist="38100" dir="2700000" algn="tl">
                    <a:srgbClr val="000000">
                      <a:alpha val="43137"/>
                    </a:srgbClr>
                  </a:outerShdw>
                </a:effectLst>
              </a:rPr>
              <a:t> as well as the occasional references found in Isaiah 7:8; 8:4; Amos 1:3–5; 3:12; 5:27.”</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F.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164</a:t>
            </a:r>
          </a:p>
        </p:txBody>
      </p:sp>
      <p:sp>
        <p:nvSpPr>
          <p:cNvPr id="4" name="TextBox 3">
            <a:extLst>
              <a:ext uri="{FF2B5EF4-FFF2-40B4-BE49-F238E27FC236}">
                <a16:creationId xmlns:a16="http://schemas.microsoft.com/office/drawing/2014/main" id="{72BA6662-8B80-1056-AB77-10DAE2C34F95}"/>
              </a:ext>
            </a:extLst>
          </p:cNvPr>
          <p:cNvSpPr txBox="1"/>
          <p:nvPr/>
        </p:nvSpPr>
        <p:spPr>
          <a:xfrm>
            <a:off x="2895600" y="6412468"/>
            <a:ext cx="6400800" cy="369332"/>
          </a:xfrm>
          <a:prstGeom prst="rect">
            <a:avLst/>
          </a:prstGeom>
          <a:noFill/>
        </p:spPr>
        <p:txBody>
          <a:bodyPr wrap="square" rtlCol="0">
            <a:spAutoFit/>
          </a:bodyPr>
          <a:lstStyle/>
          <a:p>
            <a:pPr algn="ctr">
              <a:spcBef>
                <a:spcPts val="0"/>
              </a:spcBef>
              <a:spcAft>
                <a:spcPts val="0"/>
              </a:spcAft>
            </a:pPr>
            <a:r>
              <a:rPr lang="en-US" sz="1800" dirty="0">
                <a:effectLst/>
                <a:latin typeface="Calibri" panose="020F0502020204030204" pitchFamily="34" charset="0"/>
                <a:ea typeface="Times New Roman" panose="02020603050405020304" pitchFamily="18" charset="0"/>
              </a:rPr>
              <a:t>https://walvoord.com/article/306</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98632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0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5202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BCB34D-274F-22DF-DEAE-5C254FC17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
            <a:ext cx="100584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6780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7B2D3-4217-E6D0-31E8-BEB2C476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15" y="137160"/>
            <a:ext cx="881497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553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22CA0D-EE9F-5A2D-4EE7-D4D80BF1D9F5}"/>
              </a:ext>
            </a:extLst>
          </p:cNvPr>
          <p:cNvPicPr>
            <a:picLocks noChangeAspect="1"/>
          </p:cNvPicPr>
          <p:nvPr/>
        </p:nvPicPr>
        <p:blipFill>
          <a:blip r:embed="rId2"/>
          <a:stretch>
            <a:fillRect/>
          </a:stretch>
        </p:blipFill>
        <p:spPr>
          <a:xfrm>
            <a:off x="3006291" y="137160"/>
            <a:ext cx="6179419" cy="6583680"/>
          </a:xfrm>
          <a:prstGeom prst="rect">
            <a:avLst/>
          </a:prstGeom>
        </p:spPr>
      </p:pic>
    </p:spTree>
    <p:extLst>
      <p:ext uri="{BB962C8B-B14F-4D97-AF65-F5344CB8AC3E}">
        <p14:creationId xmlns:p14="http://schemas.microsoft.com/office/powerpoint/2010/main" val="212225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004645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8B1117DC-D5BF-C93E-24BA-1608FB07811F}"/>
              </a:ext>
            </a:extLst>
          </p:cNvPr>
          <p:cNvSpPr>
            <a:spLocks noChangeArrowheads="1"/>
          </p:cNvSpPr>
          <p:nvPr/>
        </p:nvSpPr>
        <p:spPr bwMode="auto">
          <a:xfrm>
            <a:off x="8686800" y="2735317"/>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4272461F-AE80-2777-2627-0497CCE9C751}"/>
              </a:ext>
            </a:extLst>
          </p:cNvPr>
          <p:cNvSpPr>
            <a:spLocks noChangeArrowheads="1"/>
          </p:cNvSpPr>
          <p:nvPr/>
        </p:nvSpPr>
        <p:spPr bwMode="auto">
          <a:xfrm>
            <a:off x="6400800" y="137160"/>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Oval 7">
            <a:extLst>
              <a:ext uri="{FF2B5EF4-FFF2-40B4-BE49-F238E27FC236}">
                <a16:creationId xmlns:a16="http://schemas.microsoft.com/office/drawing/2014/main" id="{9AD6C4AE-BD51-017B-B539-35AEE976C344}"/>
              </a:ext>
            </a:extLst>
          </p:cNvPr>
          <p:cNvSpPr>
            <a:spLocks noChangeArrowheads="1"/>
          </p:cNvSpPr>
          <p:nvPr/>
        </p:nvSpPr>
        <p:spPr bwMode="auto">
          <a:xfrm>
            <a:off x="4495800" y="1295400"/>
            <a:ext cx="32004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81536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519418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F48617C9-25DE-44A3-BAE9-CA25DEBFC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635" y="137160"/>
            <a:ext cx="438473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3030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61" y="137160"/>
            <a:ext cx="10309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031001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Nations listed in Ezek. 38</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‒39 are not exhaustive</a:t>
            </a:r>
            <a:endParaRPr lang="en-US" b="1" u="sng" dirty="0">
              <a:solidFill>
                <a:srgbClr val="FFFFCC"/>
              </a:solidFill>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253481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12420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38:16</a:t>
            </a:r>
            <a:endParaRPr lang="en-US" sz="4000" dirty="0">
              <a:solidFill>
                <a:schemeClr val="tx2"/>
              </a:solidFill>
              <a:ea typeface="+mj-ea"/>
              <a:cs typeface="+mj-cs"/>
            </a:endParaRPr>
          </a:p>
          <a:p>
            <a:pPr marL="0" indent="0" algn="just">
              <a:spcBef>
                <a:spcPts val="0"/>
              </a:spcBef>
              <a:buNone/>
              <a:defRPr/>
            </a:pPr>
            <a:r>
              <a:rPr lang="en-US" sz="3600" kern="1200" dirty="0">
                <a:effectLst>
                  <a:outerShdw blurRad="38100" dist="38100" dir="2700000" algn="tl">
                    <a:srgbClr val="000000">
                      <a:alpha val="43137"/>
                    </a:srgbClr>
                  </a:outerShdw>
                </a:effectLst>
                <a:cs typeface="Calibri" panose="020F0502020204030204" pitchFamily="34" charset="0"/>
              </a:rPr>
              <a:t>“and you will come up against My people Israel like a cloud to cover the land. It shall come about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last days</a:t>
            </a:r>
            <a:r>
              <a:rPr lang="en-US" sz="3600" kern="1200" dirty="0">
                <a:effectLst>
                  <a:outerShdw blurRad="38100" dist="38100" dir="2700000" algn="tl">
                    <a:srgbClr val="000000">
                      <a:alpha val="43137"/>
                    </a:srgbClr>
                  </a:outerShdw>
                </a:effectLst>
                <a:cs typeface="Calibri" panose="020F0502020204030204" pitchFamily="34" charset="0"/>
              </a:rPr>
              <a:t> that I will bring you against My land, so that the nations may know Me when I am sanctified through you before their eyes, O Gog.”</a:t>
            </a:r>
          </a:p>
        </p:txBody>
      </p:sp>
    </p:spTree>
    <p:extLst>
      <p:ext uri="{BB962C8B-B14F-4D97-AF65-F5344CB8AC3E}">
        <p14:creationId xmlns:p14="http://schemas.microsoft.com/office/powerpoint/2010/main" val="1143395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92653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1443041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98679685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2433207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Psalm 83 War?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Five Problems</a:t>
            </a:r>
          </a:p>
        </p:txBody>
      </p:sp>
      <p:sp>
        <p:nvSpPr>
          <p:cNvPr id="161795" name="Rectangle 3"/>
          <p:cNvSpPr>
            <a:spLocks noGrp="1" noChangeArrowheads="1"/>
          </p:cNvSpPr>
          <p:nvPr>
            <p:ph type="body" idx="1"/>
          </p:nvPr>
        </p:nvSpPr>
        <p:spPr>
          <a:xfrm>
            <a:off x="1447800" y="1600200"/>
            <a:ext cx="9296400" cy="3581400"/>
          </a:xfrm>
        </p:spPr>
        <p:txBody>
          <a:bodyPr/>
          <a:lstStyle/>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Nations listed in Ezek. 38</a:t>
            </a:r>
            <a:r>
              <a:rPr lang="en-US" dirty="0">
                <a:effectLst>
                  <a:outerShdw blurRad="38100" dist="38100" dir="2700000" algn="tl">
                    <a:srgbClr val="000000">
                      <a:alpha val="43137"/>
                    </a:srgbClr>
                  </a:outerShdw>
                </a:effectLst>
                <a:cs typeface="Calibri" panose="020F0502020204030204" pitchFamily="34" charset="0"/>
              </a:rPr>
              <a:t>‒39 are not exhaustive</a:t>
            </a:r>
            <a:endParaRPr lang="en-US" dirty="0">
              <a:effectLst>
                <a:outerShdw blurRad="38100" dist="38100" dir="2700000" algn="tl">
                  <a:srgbClr val="000000">
                    <a:alpha val="43137"/>
                  </a:srgbClr>
                </a:outerShdw>
              </a:effectLst>
            </a:endParaRP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is an imprecatory prayer &amp; not prophecy</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No war or battle is found in Psalm 83</a:t>
            </a:r>
          </a:p>
          <a:p>
            <a:pPr marL="571500" lvl="2" indent="-571500" eaLnBrk="1" hangingPunct="1">
              <a:spcBef>
                <a:spcPts val="0"/>
              </a:spcBef>
              <a:spcAft>
                <a:spcPts val="36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Psalm 83 nations existed in Asaph’s day (950 B.C.)</a:t>
            </a:r>
          </a:p>
          <a:p>
            <a:pPr marL="571500" lvl="2" indent="-571500" eaLnBrk="1" hangingPunct="1">
              <a:spcBef>
                <a:spcPts val="0"/>
              </a:spcBef>
              <a:spcAft>
                <a:spcPts val="36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Other imprecatory prayers are not prophecies</a:t>
            </a:r>
          </a:p>
        </p:txBody>
      </p:sp>
    </p:spTree>
    <p:extLst>
      <p:ext uri="{BB962C8B-B14F-4D97-AF65-F5344CB8AC3E}">
        <p14:creationId xmlns:p14="http://schemas.microsoft.com/office/powerpoint/2010/main" val="3592149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7BBA8660-F924-4802-A5BF-F9052117A606}"/>
              </a:ext>
            </a:extLst>
          </p:cNvPr>
          <p:cNvSpPr>
            <a:spLocks noChangeArrowheads="1"/>
          </p:cNvSpPr>
          <p:nvPr/>
        </p:nvSpPr>
        <p:spPr bwMode="auto">
          <a:xfrm>
            <a:off x="457200" y="1905506"/>
            <a:ext cx="1097988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 83 is kind of like Psalm 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just saying that (there is similar language — why did the nations rage against Israel in Psalm 83) look there are people who are always against Israel. Israel is always going to have these enemies, they are always going to be against them and God is going to deal with them someday.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don’t see a separate Psalm 2 war</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5299" name="TextBox 2">
            <a:extLst>
              <a:ext uri="{FF2B5EF4-FFF2-40B4-BE49-F238E27FC236}">
                <a16:creationId xmlns:a16="http://schemas.microsoft.com/office/drawing/2014/main" id="{8006509A-7878-4055-83AA-4BE8D1B84FFC}"/>
              </a:ext>
            </a:extLst>
          </p:cNvPr>
          <p:cNvSpPr txBox="1">
            <a:spLocks noChangeArrowheads="1"/>
          </p:cNvSpPr>
          <p:nvPr/>
        </p:nvSpPr>
        <p:spPr bwMode="auto">
          <a:xfrm>
            <a:off x="1617052" y="228600"/>
            <a:ext cx="895789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1200"/>
              </a:spcAf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Stanley A. Maughan Quoting Mark Hitchcock</a:t>
            </a:r>
          </a:p>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“Selected Expert Perspectives on Ezekiel 38‒39 Related to Current World Events with Resulting Influence on Ministry Practices” (D. Min. diss., Dallas Theological Seminary, 2012), 257.</a:t>
            </a:r>
          </a:p>
        </p:txBody>
      </p:sp>
      <p:pic>
        <p:nvPicPr>
          <p:cNvPr id="2" name="Picture 1">
            <a:extLst>
              <a:ext uri="{FF2B5EF4-FFF2-40B4-BE49-F238E27FC236}">
                <a16:creationId xmlns:a16="http://schemas.microsoft.com/office/drawing/2014/main" id="{34449291-5781-4FD1-8554-F7BE1C72EA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8120"/>
            <a:ext cx="948103" cy="1097280"/>
          </a:xfrm>
          <a:prstGeom prst="rect">
            <a:avLst/>
          </a:prstGeom>
        </p:spPr>
      </p:pic>
    </p:spTree>
    <p:extLst>
      <p:ext uri="{BB962C8B-B14F-4D97-AF65-F5344CB8AC3E}">
        <p14:creationId xmlns:p14="http://schemas.microsoft.com/office/powerpoint/2010/main" val="620578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1044338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31746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52601" y="1600200"/>
            <a:ext cx="8686799" cy="4043876"/>
          </a:xfrm>
        </p:spPr>
        <p:txBody>
          <a:bodyPr/>
          <a:lstStyle/>
          <a:p>
            <a:pPr marL="569913" indent="-569913"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Now Prophecies (Elam, Damascus, Ps. 83)?</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pic>
        <p:nvPicPr>
          <p:cNvPr id="2" name="Picture 1">
            <a:extLst>
              <a:ext uri="{FF2B5EF4-FFF2-40B4-BE49-F238E27FC236}">
                <a16:creationId xmlns:a16="http://schemas.microsoft.com/office/drawing/2014/main" id="{73C9DD26-82CB-FED4-4B81-8732B4FDB982}"/>
              </a:ext>
            </a:extLst>
          </p:cNvPr>
          <p:cNvPicPr>
            <a:picLocks noChangeAspect="1"/>
          </p:cNvPicPr>
          <p:nvPr/>
        </p:nvPicPr>
        <p:blipFill rotWithShape="1">
          <a:blip r:embed="rId3"/>
          <a:srcRect l="18628" r="18628" b="51307"/>
          <a:stretch/>
        </p:blipFill>
        <p:spPr>
          <a:xfrm>
            <a:off x="4033998" y="2876550"/>
            <a:ext cx="4124005"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04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38545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The Now 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Elam, Damascus, Ps. 83</a:t>
            </a:r>
          </a:p>
        </p:txBody>
      </p:sp>
      <p:sp>
        <p:nvSpPr>
          <p:cNvPr id="161795" name="Rectangle 3"/>
          <p:cNvSpPr>
            <a:spLocks noGrp="1" noChangeArrowheads="1"/>
          </p:cNvSpPr>
          <p:nvPr>
            <p:ph type="body" idx="1"/>
          </p:nvPr>
        </p:nvSpPr>
        <p:spPr>
          <a:xfrm>
            <a:off x="1042370" y="1371600"/>
            <a:ext cx="4397993" cy="5105400"/>
          </a:xfrm>
        </p:spPr>
        <p:txBody>
          <a:bodyPr/>
          <a:lstStyle/>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Elam</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49:34-39</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Ezek. 32:24-25</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Damascus</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 17:1-2</a:t>
            </a:r>
          </a:p>
          <a:p>
            <a:pPr marL="9144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Jer. 49:23-27</a:t>
            </a:r>
          </a:p>
          <a:p>
            <a:pPr marL="457200" lvl="1" indent="-4572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Psalm 83</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4AF2C3D7-F4BB-A9D1-5945-85E2B41E7A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0219" y="1905000"/>
            <a:ext cx="4449411" cy="4572000"/>
          </a:xfrm>
          <a:prstGeom prst="rect">
            <a:avLst/>
          </a:prstGeom>
          <a:noFill/>
          <a:ln w="9525">
            <a:noFill/>
            <a:miter lim="800000"/>
            <a:headEnd/>
            <a:tailEnd/>
          </a:ln>
        </p:spPr>
      </p:pic>
    </p:spTree>
    <p:extLst>
      <p:ext uri="{BB962C8B-B14F-4D97-AF65-F5344CB8AC3E}">
        <p14:creationId xmlns:p14="http://schemas.microsoft.com/office/powerpoint/2010/main" val="44245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484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7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25400</TotalTime>
  <Words>4594</Words>
  <Application>Microsoft Office PowerPoint</Application>
  <PresentationFormat>Widescreen</PresentationFormat>
  <Paragraphs>399</Paragraphs>
  <Slides>77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Times New Roman</vt:lpstr>
      <vt:lpstr>Wingdings</vt:lpstr>
      <vt:lpstr>Azure</vt:lpstr>
      <vt:lpstr>Ezekiel 36‒39 The Middle East Meltdown 2022</vt:lpstr>
      <vt:lpstr>Ezekiel 33‒48</vt:lpstr>
      <vt:lpstr>MAIL BAG</vt:lpstr>
      <vt:lpstr>PowerPoint Presentation</vt:lpstr>
      <vt:lpstr>PowerPoint Presentation</vt:lpstr>
      <vt:lpstr>The Now Prophecies? Elam, Damascus, Ps. 83</vt:lpstr>
      <vt:lpstr>The Now Prophecies? Elam, Damascus, Ps. 83</vt:lpstr>
      <vt:lpstr>The Now Prophecies? Elam, Damascus, Ps. 83</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Herodotus, Histories, 1:191 (450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Isaiah 13-14</vt:lpstr>
      <vt:lpstr>Jeremiah 50-51</vt:lpstr>
      <vt:lpstr>Ezekiel 37</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Now Prophecies? Elam, Damascus, Ps. 83</vt:lpstr>
      <vt:lpstr>PowerPoint Presentation</vt:lpstr>
      <vt:lpstr>PowerPoint Presentation</vt:lpstr>
      <vt:lpstr>Psalm 83 War? Five Problems</vt:lpstr>
      <vt:lpstr>Psalm 83 War? Five Problems</vt:lpstr>
      <vt:lpstr>Psalm 83 War? Five Problems</vt:lpstr>
      <vt:lpstr>PowerPoint Presentation</vt:lpstr>
      <vt:lpstr>PowerPoint Presentation</vt:lpstr>
      <vt:lpstr>Psalm 83 War? Five Problems</vt:lpstr>
      <vt:lpstr>Ezekiel 38‒39</vt:lpstr>
      <vt:lpstr>What?</vt:lpstr>
      <vt:lpstr>Psalm 83 War? Five Problems</vt:lpstr>
      <vt:lpstr>Psalm 83 War? Five Problems</vt:lpstr>
      <vt:lpstr>PowerPoint Presentation</vt:lpstr>
      <vt:lpstr>CONCLUSION</vt:lpstr>
      <vt:lpstr>MAIL BAG</vt:lpstr>
      <vt:lpstr>The Now Prophecies? Elam, Damascus, Ps. 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027 - Q&amp;A - Part 8</dc:title>
  <dc:subject>Ezek 36-39</dc:subject>
  <dc:creator>A. Woods</dc:creator>
  <dc:description>Modified by Jim McGowan</dc:description>
  <cp:lastModifiedBy>anne woods</cp:lastModifiedBy>
  <cp:revision>2833</cp:revision>
  <cp:lastPrinted>2022-07-31T13:08:47Z</cp:lastPrinted>
  <dcterms:created xsi:type="dcterms:W3CDTF">2009-03-17T12:21:13Z</dcterms:created>
  <dcterms:modified xsi:type="dcterms:W3CDTF">2022-08-21T00:27:50Z</dcterms:modified>
</cp:coreProperties>
</file>