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89"/>
  </p:notesMasterIdLst>
  <p:handoutMasterIdLst>
    <p:handoutMasterId r:id="rId90"/>
  </p:handoutMasterIdLst>
  <p:sldIdLst>
    <p:sldId id="2067" r:id="rId2"/>
    <p:sldId id="7306" r:id="rId3"/>
    <p:sldId id="8898" r:id="rId4"/>
    <p:sldId id="8895" r:id="rId5"/>
    <p:sldId id="8894" r:id="rId6"/>
    <p:sldId id="8501" r:id="rId7"/>
    <p:sldId id="8938" r:id="rId8"/>
    <p:sldId id="8939" r:id="rId9"/>
    <p:sldId id="8896" r:id="rId10"/>
    <p:sldId id="8897" r:id="rId11"/>
    <p:sldId id="3018" r:id="rId12"/>
    <p:sldId id="8433" r:id="rId13"/>
    <p:sldId id="8940" r:id="rId14"/>
    <p:sldId id="8904" r:id="rId15"/>
    <p:sldId id="8906" r:id="rId16"/>
    <p:sldId id="8905" r:id="rId17"/>
    <p:sldId id="8928" r:id="rId18"/>
    <p:sldId id="8929" r:id="rId19"/>
    <p:sldId id="3081" r:id="rId20"/>
    <p:sldId id="8907" r:id="rId21"/>
    <p:sldId id="2968" r:id="rId22"/>
    <p:sldId id="8941" r:id="rId23"/>
    <p:sldId id="1352" r:id="rId24"/>
    <p:sldId id="8947" r:id="rId25"/>
    <p:sldId id="8910" r:id="rId26"/>
    <p:sldId id="8909" r:id="rId27"/>
    <p:sldId id="8942" r:id="rId28"/>
    <p:sldId id="8908" r:id="rId29"/>
    <p:sldId id="8911" r:id="rId30"/>
    <p:sldId id="8912" r:id="rId31"/>
    <p:sldId id="8913" r:id="rId32"/>
    <p:sldId id="8914" r:id="rId33"/>
    <p:sldId id="8915" r:id="rId34"/>
    <p:sldId id="3020" r:id="rId35"/>
    <p:sldId id="8916" r:id="rId36"/>
    <p:sldId id="8919" r:id="rId37"/>
    <p:sldId id="8918" r:id="rId38"/>
    <p:sldId id="8945" r:id="rId39"/>
    <p:sldId id="3008" r:id="rId40"/>
    <p:sldId id="3010" r:id="rId41"/>
    <p:sldId id="3011" r:id="rId42"/>
    <p:sldId id="3012" r:id="rId43"/>
    <p:sldId id="3013" r:id="rId44"/>
    <p:sldId id="3014" r:id="rId45"/>
    <p:sldId id="8951" r:id="rId46"/>
    <p:sldId id="3822" r:id="rId47"/>
    <p:sldId id="5773" r:id="rId48"/>
    <p:sldId id="5544" r:id="rId49"/>
    <p:sldId id="5386" r:id="rId50"/>
    <p:sldId id="8492" r:id="rId51"/>
    <p:sldId id="8900" r:id="rId52"/>
    <p:sldId id="4518" r:id="rId53"/>
    <p:sldId id="8887" r:id="rId54"/>
    <p:sldId id="8927" r:id="rId55"/>
    <p:sldId id="2889" r:id="rId56"/>
    <p:sldId id="8952" r:id="rId57"/>
    <p:sldId id="728" r:id="rId58"/>
    <p:sldId id="8953" r:id="rId59"/>
    <p:sldId id="8943" r:id="rId60"/>
    <p:sldId id="8948" r:id="rId61"/>
    <p:sldId id="8949" r:id="rId62"/>
    <p:sldId id="8920" r:id="rId63"/>
    <p:sldId id="8922" r:id="rId64"/>
    <p:sldId id="8921" r:id="rId65"/>
    <p:sldId id="8937" r:id="rId66"/>
    <p:sldId id="8925" r:id="rId67"/>
    <p:sldId id="8950" r:id="rId68"/>
    <p:sldId id="8924" r:id="rId69"/>
    <p:sldId id="8926" r:id="rId70"/>
    <p:sldId id="8923" r:id="rId71"/>
    <p:sldId id="8944" r:id="rId72"/>
    <p:sldId id="7832" r:id="rId73"/>
    <p:sldId id="8424" r:id="rId74"/>
    <p:sldId id="8930" r:id="rId75"/>
    <p:sldId id="8931" r:id="rId76"/>
    <p:sldId id="8932" r:id="rId77"/>
    <p:sldId id="7426" r:id="rId78"/>
    <p:sldId id="8936" r:id="rId79"/>
    <p:sldId id="8933" r:id="rId80"/>
    <p:sldId id="5367" r:id="rId81"/>
    <p:sldId id="7486" r:id="rId82"/>
    <p:sldId id="8934" r:id="rId83"/>
    <p:sldId id="8935" r:id="rId84"/>
    <p:sldId id="2975" r:id="rId85"/>
    <p:sldId id="7785" r:id="rId86"/>
    <p:sldId id="8955" r:id="rId87"/>
    <p:sldId id="8954" r:id="rId88"/>
  </p:sldIdLst>
  <p:sldSz cx="12192000" cy="6858000"/>
  <p:notesSz cx="7315200" cy="9601200"/>
  <p:custDataLst>
    <p:tags r:id="rId91"/>
  </p:custDataLst>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00CC"/>
    <a:srgbClr val="000099"/>
    <a:srgbClr val="66CCFF"/>
    <a:srgbClr val="00FF99"/>
    <a:srgbClr val="FF99FF"/>
    <a:srgbClr val="FFFF99"/>
    <a:srgbClr val="00CC00"/>
    <a:srgbClr val="663300"/>
    <a:srgbClr val="A6A6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61" autoAdjust="0"/>
    <p:restoredTop sz="94457" autoAdjust="0"/>
  </p:normalViewPr>
  <p:slideViewPr>
    <p:cSldViewPr>
      <p:cViewPr varScale="1">
        <p:scale>
          <a:sx n="60" d="100"/>
          <a:sy n="60" d="100"/>
        </p:scale>
        <p:origin x="90" y="9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9" d="100"/>
          <a:sy n="79" d="100"/>
        </p:scale>
        <p:origin x="3648"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handoutMaster" Target="handoutMasters/handoutMaster1.xml"/><Relationship Id="rId95"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2"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a:defRPr sz="13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20835">
              <a:defRPr sz="1300">
                <a:latin typeface="Times New Roman" pitchFamily="18" charset="0"/>
                <a:cs typeface="Arial" charset="0"/>
              </a:defRPr>
            </a:lvl1pPr>
          </a:lstStyle>
          <a:p>
            <a:pPr>
              <a:defRPr/>
            </a:pPr>
            <a:fld id="{17409DFC-8574-46F2-8150-19402387B16D}" type="slidenum">
              <a:rPr lang="en-US">
                <a:latin typeface="Calibri" panose="020F0502020204030204" pitchFamily="34" charset="0"/>
                <a:cs typeface="Calibri" panose="020F0502020204030204" pitchFamily="34" charset="0"/>
              </a:rPr>
              <a:pPr>
                <a:defRPr/>
              </a:pPr>
              <a:t>‹#›</a:t>
            </a:fld>
            <a:endParaRPr lang="en-US" dirty="0">
              <a:latin typeface="Calibri" panose="020F0502020204030204" pitchFamily="34" charset="0"/>
              <a:cs typeface="Calibri" panose="020F0502020204030204" pitchFamily="34" charset="0"/>
            </a:endParaRPr>
          </a:p>
        </p:txBody>
      </p:sp>
      <p:sp>
        <p:nvSpPr>
          <p:cNvPr id="8" name="Header Placeholder 1">
            <a:extLst>
              <a:ext uri="{FF2B5EF4-FFF2-40B4-BE49-F238E27FC236}">
                <a16:creationId xmlns:a16="http://schemas.microsoft.com/office/drawing/2014/main" id="{97F09B0D-D3B9-434D-A637-282ACEFDB8EF}"/>
              </a:ext>
            </a:extLst>
          </p:cNvPr>
          <p:cNvSpPr>
            <a:spLocks noGrp="1"/>
          </p:cNvSpPr>
          <p:nvPr/>
        </p:nvSpPr>
        <p:spPr>
          <a:xfrm>
            <a:off x="1524001" y="152400"/>
            <a:ext cx="3824288" cy="685800"/>
          </a:xfrm>
          <a:prstGeom prst="rect">
            <a:avLst/>
          </a:prstGeom>
        </p:spPr>
        <p:txBody>
          <a:bodyPr vert="horz" lIns="102166" tIns="51083" rIns="102166" bIns="51083" rtlCol="0"/>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a:lstStyle>
          <a:p>
            <a:pPr algn="ctr">
              <a:defRPr/>
            </a:pPr>
            <a:r>
              <a:rPr lang="en-US" sz="1400" dirty="0">
                <a:latin typeface="Calibri" panose="020F0502020204030204" pitchFamily="34" charset="0"/>
                <a:cs typeface="Calibri" panose="020F0502020204030204" pitchFamily="34" charset="0"/>
              </a:rPr>
              <a:t>Dr. Andy Woods</a:t>
            </a:r>
          </a:p>
          <a:p>
            <a:pPr algn="ctr">
              <a:defRPr/>
            </a:pPr>
            <a:r>
              <a:rPr lang="en-US" sz="1400" dirty="0">
                <a:latin typeface="Calibri" panose="020F0502020204030204" pitchFamily="34" charset="0"/>
                <a:cs typeface="Calibri" panose="020F0502020204030204" pitchFamily="34" charset="0"/>
              </a:rPr>
              <a:t>Middle East Meltdown 026 – Q&amp;A – Part 7</a:t>
            </a:r>
          </a:p>
          <a:p>
            <a:pPr algn="ctr">
              <a:defRPr/>
            </a:pPr>
            <a:r>
              <a:rPr lang="en-US" sz="1400" dirty="0">
                <a:latin typeface="Calibri" panose="020F0502020204030204" pitchFamily="34" charset="0"/>
                <a:cs typeface="Calibri" panose="020F0502020204030204" pitchFamily="34" charset="0"/>
              </a:rPr>
              <a:t>08-07-2022</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0"/>
            <a:ext cx="3170764"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defTabSz="920835">
              <a:defRPr sz="1300">
                <a:latin typeface="Calibri" panose="020F0502020204030204" pitchFamily="34" charset="0"/>
                <a:cs typeface="Calibri" panose="020F0502020204030204" pitchFamily="34" charset="0"/>
              </a:defRPr>
            </a:lvl1pPr>
          </a:lstStyle>
          <a:p>
            <a:pPr>
              <a:defRPr/>
            </a:pPr>
            <a:r>
              <a:rPr lang="en-US" dirty="0"/>
              <a:t>Dr. Andy Woods - The Coming Kingdom</a:t>
            </a:r>
          </a:p>
        </p:txBody>
      </p:sp>
      <p:sp>
        <p:nvSpPr>
          <p:cNvPr id="3" name="Date Placeholder 2"/>
          <p:cNvSpPr>
            <a:spLocks noGrp="1"/>
          </p:cNvSpPr>
          <p:nvPr>
            <p:ph type="dt" idx="1"/>
          </p:nvPr>
        </p:nvSpPr>
        <p:spPr bwMode="auto">
          <a:xfrm>
            <a:off x="4142750" y="0"/>
            <a:ext cx="3170763"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algn="r" defTabSz="920835">
              <a:defRPr sz="1300">
                <a:latin typeface="Calibri" panose="020F0502020204030204" pitchFamily="34" charset="0"/>
                <a:cs typeface="Calibri" panose="020F0502020204030204" pitchFamily="34" charset="0"/>
              </a:defRPr>
            </a:lvl1pPr>
          </a:lstStyle>
          <a:p>
            <a:pPr>
              <a:defRPr/>
            </a:pPr>
            <a:r>
              <a:rPr lang="en-US"/>
              <a:t>9/06/2017</a:t>
            </a:r>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24" tIns="50511" rIns="101024" bIns="50511" rtlCol="0" anchor="ctr"/>
          <a:lstStyle/>
          <a:p>
            <a:pPr lvl="0"/>
            <a:endParaRPr lang="en-US" noProof="0" dirty="0"/>
          </a:p>
        </p:txBody>
      </p:sp>
      <p:sp>
        <p:nvSpPr>
          <p:cNvPr id="5" name="Notes Placeholder 4"/>
          <p:cNvSpPr>
            <a:spLocks noGrp="1"/>
          </p:cNvSpPr>
          <p:nvPr>
            <p:ph type="body" sz="quarter" idx="3"/>
          </p:nvPr>
        </p:nvSpPr>
        <p:spPr bwMode="auto">
          <a:xfrm>
            <a:off x="732365" y="4561227"/>
            <a:ext cx="5850473" cy="4318573"/>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2" y="9120813"/>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a:defRPr sz="1300">
                <a:latin typeface="Calibri" panose="020F0502020204030204" pitchFamily="34" charset="0"/>
                <a:cs typeface="Arial" charset="0"/>
              </a:defRPr>
            </a:lvl1pPr>
          </a:lstStyle>
          <a:p>
            <a:pPr>
              <a:defRPr/>
            </a:pPr>
            <a:r>
              <a:rPr lang="en-US" dirty="0">
                <a:cs typeface="Calibri" panose="020F0502020204030204" pitchFamily="34" charset="0"/>
              </a:rPr>
              <a:t>Sugar Land </a:t>
            </a:r>
            <a:r>
              <a:rPr lang="en-US" dirty="0" err="1">
                <a:cs typeface="Calibri" panose="020F0502020204030204" pitchFamily="34" charset="0"/>
              </a:rPr>
              <a:t>BIble</a:t>
            </a:r>
            <a:r>
              <a:rPr lang="en-US" dirty="0">
                <a:cs typeface="Calibri" panose="020F0502020204030204" pitchFamily="34" charset="0"/>
              </a:rPr>
              <a:t> Church</a:t>
            </a:r>
          </a:p>
        </p:txBody>
      </p:sp>
      <p:sp>
        <p:nvSpPr>
          <p:cNvPr id="7" name="Slide Number Placeholder 6"/>
          <p:cNvSpPr>
            <a:spLocks noGrp="1"/>
          </p:cNvSpPr>
          <p:nvPr>
            <p:ph type="sldNum" sz="quarter" idx="5"/>
          </p:nvPr>
        </p:nvSpPr>
        <p:spPr bwMode="auto">
          <a:xfrm>
            <a:off x="4142750" y="9120813"/>
            <a:ext cx="3170763"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20835">
              <a:defRPr sz="1300">
                <a:latin typeface="Calibri" panose="020F0502020204030204" pitchFamily="34" charset="0"/>
                <a:cs typeface="Calibri" panose="020F0502020204030204" pitchFamily="34" charset="0"/>
              </a:defRPr>
            </a:lvl1pPr>
          </a:lstStyle>
          <a:p>
            <a:pPr>
              <a:defRPr/>
            </a:pPr>
            <a:fld id="{B1F4E4D5-D111-482F-97CA-316C84D86ECF}" type="slidenum">
              <a:rPr lang="en-US" smtClean="0"/>
              <a:pPr>
                <a:defRPr/>
              </a:pPr>
              <a:t>‹#›</a:t>
            </a:fld>
            <a:endParaRPr lang="en-US" dirty="0"/>
          </a:p>
        </p:txBody>
      </p:sp>
    </p:spTree>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9</a:t>
            </a:fld>
            <a:endParaRPr lang="en-US" altLang="en-US" dirty="0"/>
          </a:p>
        </p:txBody>
      </p:sp>
    </p:spTree>
    <p:extLst>
      <p:ext uri="{BB962C8B-B14F-4D97-AF65-F5344CB8AC3E}">
        <p14:creationId xmlns:p14="http://schemas.microsoft.com/office/powerpoint/2010/main" val="14423442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37</a:t>
            </a:fld>
            <a:endParaRPr lang="en-US" altLang="en-US" dirty="0"/>
          </a:p>
        </p:txBody>
      </p:sp>
    </p:spTree>
    <p:extLst>
      <p:ext uri="{BB962C8B-B14F-4D97-AF65-F5344CB8AC3E}">
        <p14:creationId xmlns:p14="http://schemas.microsoft.com/office/powerpoint/2010/main" val="8399793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38</a:t>
            </a:fld>
            <a:endParaRPr lang="en-US" altLang="en-US" dirty="0"/>
          </a:p>
        </p:txBody>
      </p:sp>
    </p:spTree>
    <p:extLst>
      <p:ext uri="{BB962C8B-B14F-4D97-AF65-F5344CB8AC3E}">
        <p14:creationId xmlns:p14="http://schemas.microsoft.com/office/powerpoint/2010/main" val="29942869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60</a:t>
            </a:fld>
            <a:endParaRPr lang="en-US" altLang="en-US" dirty="0"/>
          </a:p>
        </p:txBody>
      </p:sp>
    </p:spTree>
    <p:extLst>
      <p:ext uri="{BB962C8B-B14F-4D97-AF65-F5344CB8AC3E}">
        <p14:creationId xmlns:p14="http://schemas.microsoft.com/office/powerpoint/2010/main" val="13090450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61</a:t>
            </a:fld>
            <a:endParaRPr lang="en-US" altLang="en-US" dirty="0"/>
          </a:p>
        </p:txBody>
      </p:sp>
    </p:spTree>
    <p:extLst>
      <p:ext uri="{BB962C8B-B14F-4D97-AF65-F5344CB8AC3E}">
        <p14:creationId xmlns:p14="http://schemas.microsoft.com/office/powerpoint/2010/main" val="3233707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10</a:t>
            </a:fld>
            <a:endParaRPr lang="en-US" altLang="en-US" dirty="0"/>
          </a:p>
        </p:txBody>
      </p:sp>
    </p:spTree>
    <p:extLst>
      <p:ext uri="{BB962C8B-B14F-4D97-AF65-F5344CB8AC3E}">
        <p14:creationId xmlns:p14="http://schemas.microsoft.com/office/powerpoint/2010/main" val="2767778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12</a:t>
            </a:fld>
            <a:endParaRPr lang="en-US" altLang="en-US" dirty="0"/>
          </a:p>
        </p:txBody>
      </p:sp>
    </p:spTree>
    <p:extLst>
      <p:ext uri="{BB962C8B-B14F-4D97-AF65-F5344CB8AC3E}">
        <p14:creationId xmlns:p14="http://schemas.microsoft.com/office/powerpoint/2010/main" val="2060397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15</a:t>
            </a:fld>
            <a:endParaRPr lang="en-US" altLang="en-US" dirty="0"/>
          </a:p>
        </p:txBody>
      </p:sp>
    </p:spTree>
    <p:extLst>
      <p:ext uri="{BB962C8B-B14F-4D97-AF65-F5344CB8AC3E}">
        <p14:creationId xmlns:p14="http://schemas.microsoft.com/office/powerpoint/2010/main" val="3721015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29</a:t>
            </a:fld>
            <a:endParaRPr lang="en-US" altLang="en-US" dirty="0"/>
          </a:p>
        </p:txBody>
      </p:sp>
    </p:spTree>
    <p:extLst>
      <p:ext uri="{BB962C8B-B14F-4D97-AF65-F5344CB8AC3E}">
        <p14:creationId xmlns:p14="http://schemas.microsoft.com/office/powerpoint/2010/main" val="2567295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30</a:t>
            </a:fld>
            <a:endParaRPr lang="en-US" altLang="en-US" dirty="0"/>
          </a:p>
        </p:txBody>
      </p:sp>
    </p:spTree>
    <p:extLst>
      <p:ext uri="{BB962C8B-B14F-4D97-AF65-F5344CB8AC3E}">
        <p14:creationId xmlns:p14="http://schemas.microsoft.com/office/powerpoint/2010/main" val="1309045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31</a:t>
            </a:fld>
            <a:endParaRPr lang="en-US" altLang="en-US" dirty="0"/>
          </a:p>
        </p:txBody>
      </p:sp>
    </p:spTree>
    <p:extLst>
      <p:ext uri="{BB962C8B-B14F-4D97-AF65-F5344CB8AC3E}">
        <p14:creationId xmlns:p14="http://schemas.microsoft.com/office/powerpoint/2010/main" val="32337076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32</a:t>
            </a:fld>
            <a:endParaRPr lang="en-US" altLang="en-US" dirty="0"/>
          </a:p>
        </p:txBody>
      </p:sp>
    </p:spTree>
    <p:extLst>
      <p:ext uri="{BB962C8B-B14F-4D97-AF65-F5344CB8AC3E}">
        <p14:creationId xmlns:p14="http://schemas.microsoft.com/office/powerpoint/2010/main" val="41275747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33</a:t>
            </a:fld>
            <a:endParaRPr lang="en-US" altLang="en-US" dirty="0"/>
          </a:p>
        </p:txBody>
      </p:sp>
    </p:spTree>
    <p:extLst>
      <p:ext uri="{BB962C8B-B14F-4D97-AF65-F5344CB8AC3E}">
        <p14:creationId xmlns:p14="http://schemas.microsoft.com/office/powerpoint/2010/main" val="31661357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33519BC1-B281-4A15-B06D-83A57A1F2AEF}"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791FBE2-C716-4B6E-8688-39C69791537F}" type="datetimeFigureOut">
              <a:rPr lang="en-US"/>
              <a:pPr>
                <a:defRPr/>
              </a:pPr>
              <a:t>8/7/2022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38A64DC-FAB6-449B-97D0-DE092BD3C765}" type="slidenum">
              <a:rPr lang="en-US"/>
              <a:pPr>
                <a:defRPr/>
              </a:pPr>
              <a:t>‹#›</a:t>
            </a:fld>
            <a:endParaRPr lang="en-US"/>
          </a:p>
        </p:txBody>
      </p:sp>
    </p:spTree>
    <p:extLst>
      <p:ext uri="{BB962C8B-B14F-4D97-AF65-F5344CB8AC3E}">
        <p14:creationId xmlns:p14="http://schemas.microsoft.com/office/powerpoint/2010/main" val="13820408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rtlCol="0">
            <a:normAutofit/>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a:p>
        </p:txBody>
      </p:sp>
      <p:sp>
        <p:nvSpPr>
          <p:cNvPr id="6" name="Rectangle 36"/>
          <p:cNvSpPr>
            <a:spLocks noGrp="1" noChangeArrowheads="1"/>
          </p:cNvSpPr>
          <p:nvPr>
            <p:ph type="ftr" sz="quarter" idx="11"/>
          </p:nvPr>
        </p:nvSpPr>
        <p:spPr/>
        <p:txBody>
          <a:bodyPr/>
          <a:lstStyle>
            <a:lvl1pPr>
              <a:defRPr/>
            </a:lvl1pPr>
          </a:lstStyle>
          <a:p>
            <a:pPr>
              <a:defRPr/>
            </a:pPr>
            <a:endParaRPr lang="en-US"/>
          </a:p>
        </p:txBody>
      </p:sp>
      <p:sp>
        <p:nvSpPr>
          <p:cNvPr id="7" name="Rectangle 37"/>
          <p:cNvSpPr>
            <a:spLocks noGrp="1" noChangeArrowheads="1"/>
          </p:cNvSpPr>
          <p:nvPr>
            <p:ph type="sldNum" sz="quarter" idx="12"/>
          </p:nvPr>
        </p:nvSpPr>
        <p:spPr/>
        <p:txBody>
          <a:bodyPr/>
          <a:lstStyle>
            <a:lvl1pPr>
              <a:defRPr/>
            </a:lvl1pPr>
          </a:lstStyle>
          <a:p>
            <a:pPr>
              <a:defRPr/>
            </a:pPr>
            <a:fld id="{BD85A5CC-2907-4BF9-824D-5877B2E017CA}" type="slidenum">
              <a:rPr lang="en-US"/>
              <a:pPr>
                <a:defRPr/>
              </a:pPr>
              <a:t>‹#›</a:t>
            </a:fld>
            <a:endParaRPr lang="en-US"/>
          </a:p>
        </p:txBody>
      </p:sp>
    </p:spTree>
    <p:extLst>
      <p:ext uri="{BB962C8B-B14F-4D97-AF65-F5344CB8AC3E}">
        <p14:creationId xmlns:p14="http://schemas.microsoft.com/office/powerpoint/2010/main" val="25086460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SmartArt Placeholder 2"/>
          <p:cNvSpPr>
            <a:spLocks noGrp="1"/>
          </p:cNvSpPr>
          <p:nvPr>
            <p:ph type="dgm" idx="1"/>
          </p:nvPr>
        </p:nvSpPr>
        <p:spPr>
          <a:xfrm>
            <a:off x="1524000" y="1981200"/>
            <a:ext cx="10363200" cy="4114800"/>
          </a:xfrm>
        </p:spPr>
        <p:txBody>
          <a:bodyPr/>
          <a:lstStyle/>
          <a:p>
            <a:pPr lvl="0"/>
            <a:endParaRPr lang="en-US" noProof="0"/>
          </a:p>
        </p:txBody>
      </p:sp>
      <p:sp>
        <p:nvSpPr>
          <p:cNvPr id="4" name="Rectangle 36"/>
          <p:cNvSpPr>
            <a:spLocks noGrp="1" noChangeArrowheads="1"/>
          </p:cNvSpPr>
          <p:nvPr>
            <p:ph type="dt" sz="half" idx="10"/>
          </p:nvPr>
        </p:nvSpPr>
        <p:spPr/>
        <p:txBody>
          <a:bodyPr/>
          <a:lstStyle>
            <a:lvl1pPr>
              <a:defRPr/>
            </a:lvl1pPr>
          </a:lstStyle>
          <a:p>
            <a:pPr>
              <a:defRPr/>
            </a:pPr>
            <a:endParaRPr lang="en-US"/>
          </a:p>
        </p:txBody>
      </p:sp>
      <p:sp>
        <p:nvSpPr>
          <p:cNvPr id="5" name="Rectangle 37"/>
          <p:cNvSpPr>
            <a:spLocks noGrp="1" noChangeArrowheads="1"/>
          </p:cNvSpPr>
          <p:nvPr>
            <p:ph type="ftr" sz="quarter" idx="11"/>
          </p:nvPr>
        </p:nvSpPr>
        <p:spPr/>
        <p:txBody>
          <a:bodyPr/>
          <a:lstStyle>
            <a:lvl1pPr>
              <a:defRPr/>
            </a:lvl1pPr>
          </a:lstStyle>
          <a:p>
            <a:pPr>
              <a:defRPr/>
            </a:pPr>
            <a:endParaRPr lang="en-US"/>
          </a:p>
        </p:txBody>
      </p:sp>
      <p:sp>
        <p:nvSpPr>
          <p:cNvPr id="6" name="Rectangle 38"/>
          <p:cNvSpPr>
            <a:spLocks noGrp="1" noChangeArrowheads="1"/>
          </p:cNvSpPr>
          <p:nvPr>
            <p:ph type="sldNum" sz="quarter" idx="12"/>
          </p:nvPr>
        </p:nvSpPr>
        <p:spPr/>
        <p:txBody>
          <a:bodyPr/>
          <a:lstStyle>
            <a:lvl1pPr>
              <a:defRPr/>
            </a:lvl1pPr>
          </a:lstStyle>
          <a:p>
            <a:fld id="{32F9550C-4842-44BB-ABB1-FF2905F89024}" type="slidenum">
              <a:rPr lang="en-US" altLang="en-US"/>
              <a:pPr/>
              <a:t>‹#›</a:t>
            </a:fld>
            <a:endParaRPr lang="en-US" altLang="en-US"/>
          </a:p>
        </p:txBody>
      </p:sp>
    </p:spTree>
    <p:extLst>
      <p:ext uri="{BB962C8B-B14F-4D97-AF65-F5344CB8AC3E}">
        <p14:creationId xmlns:p14="http://schemas.microsoft.com/office/powerpoint/2010/main" val="26529772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A7638D0F-AF1C-4AFB-8987-872321CF80B4}" type="slidenum">
              <a:rPr lang="en-US" altLang="en-US"/>
              <a:pPr>
                <a:defRPr/>
              </a:pPr>
              <a:t>‹#›</a:t>
            </a:fld>
            <a:endParaRPr lang="en-US" altLang="en-US"/>
          </a:p>
        </p:txBody>
      </p:sp>
    </p:spTree>
    <p:extLst>
      <p:ext uri="{BB962C8B-B14F-4D97-AF65-F5344CB8AC3E}">
        <p14:creationId xmlns:p14="http://schemas.microsoft.com/office/powerpoint/2010/main" val="42214702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812800" y="1981200"/>
            <a:ext cx="10363200" cy="4114800"/>
          </a:xfrm>
        </p:spPr>
        <p:txBody>
          <a:bodyPr/>
          <a:lstStyle/>
          <a:p>
            <a:pPr lvl="0"/>
            <a:endParaRPr lang="en-US" noProof="0"/>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6B196BFA-0DE7-4BE2-97C4-13B184514A8C}" type="slidenum">
              <a:rPr lang="en-US" altLang="en-US"/>
              <a:pPr>
                <a:defRPr/>
              </a:pPr>
              <a:t>‹#›</a:t>
            </a:fld>
            <a:endParaRPr lang="en-US" altLang="en-US"/>
          </a:p>
        </p:txBody>
      </p:sp>
    </p:spTree>
    <p:extLst>
      <p:ext uri="{BB962C8B-B14F-4D97-AF65-F5344CB8AC3E}">
        <p14:creationId xmlns:p14="http://schemas.microsoft.com/office/powerpoint/2010/main" val="30646569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dt" sz="half" idx="10"/>
          </p:nvPr>
        </p:nvSpPr>
        <p:spPr>
          <a:ln/>
        </p:spPr>
        <p:txBody>
          <a:bodyPr/>
          <a:lstStyle>
            <a:lvl1pPr>
              <a:defRPr/>
            </a:lvl1pPr>
          </a:lstStyle>
          <a:p>
            <a:pPr>
              <a:defRPr/>
            </a:pPr>
            <a:fld id="{DF3D671D-A2A5-4CD9-8A9B-1F7FC052D772}" type="datetime1">
              <a:rPr lang="en-US"/>
              <a:pPr>
                <a:defRPr/>
              </a:pPr>
              <a:t>8/7/2022</a:t>
            </a:fld>
            <a:endParaRPr lang="en-US"/>
          </a:p>
        </p:txBody>
      </p:sp>
      <p:sp>
        <p:nvSpPr>
          <p:cNvPr id="4" name="Rectangle 1030"/>
          <p:cNvSpPr>
            <a:spLocks noGrp="1" noChangeArrowheads="1"/>
          </p:cNvSpPr>
          <p:nvPr>
            <p:ph type="ftr" sz="quarter" idx="11"/>
          </p:nvPr>
        </p:nvSpPr>
        <p:spPr>
          <a:ln/>
        </p:spPr>
        <p:txBody>
          <a:bodyPr/>
          <a:lstStyle>
            <a:lvl1pPr>
              <a:defRPr/>
            </a:lvl1pPr>
          </a:lstStyle>
          <a:p>
            <a:pPr>
              <a:defRPr/>
            </a:pPr>
            <a:r>
              <a:rPr lang="en-US"/>
              <a:t>DANIEL</a:t>
            </a:r>
          </a:p>
        </p:txBody>
      </p:sp>
      <p:sp>
        <p:nvSpPr>
          <p:cNvPr id="5" name="Rectangle 1031"/>
          <p:cNvSpPr>
            <a:spLocks noGrp="1" noChangeArrowheads="1"/>
          </p:cNvSpPr>
          <p:nvPr>
            <p:ph type="sldNum" sz="quarter" idx="12"/>
          </p:nvPr>
        </p:nvSpPr>
        <p:spPr>
          <a:ln/>
        </p:spPr>
        <p:txBody>
          <a:bodyPr/>
          <a:lstStyle>
            <a:lvl1pPr>
              <a:defRPr/>
            </a:lvl1pPr>
          </a:lstStyle>
          <a:p>
            <a:pPr>
              <a:defRPr/>
            </a:pPr>
            <a:fld id="{92FA45A4-3805-48A4-AA47-434E5CC7F107}" type="slidenum">
              <a:rPr lang="en-US"/>
              <a:pPr>
                <a:defRPr/>
              </a:pPr>
              <a:t>‹#›</a:t>
            </a:fld>
            <a:endParaRPr lang="en-US"/>
          </a:p>
        </p:txBody>
      </p:sp>
    </p:spTree>
    <p:extLst>
      <p:ext uri="{BB962C8B-B14F-4D97-AF65-F5344CB8AC3E}">
        <p14:creationId xmlns:p14="http://schemas.microsoft.com/office/powerpoint/2010/main" val="10412208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971FCA6-7645-460B-AB48-CA8D34B804C4}"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22838880"/>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3"/>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nvGrpSpPr>
            <p:cNvPr id="3081"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grpSp>
      <p:sp>
        <p:nvSpPr>
          <p:cNvPr id="3075" name="Rectangle 34"/>
          <p:cNvSpPr>
            <a:spLocks noGrp="1" noChangeArrowheads="1"/>
          </p:cNvSpPr>
          <p:nvPr>
            <p:ph type="title"/>
          </p:nvPr>
        </p:nvSpPr>
        <p:spPr bwMode="auto">
          <a:xfrm>
            <a:off x="1524000" y="609600"/>
            <a:ext cx="103632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cs typeface="+mn-cs"/>
              </a:defRPr>
            </a:lvl1pPr>
          </a:lstStyle>
          <a:p>
            <a:pPr>
              <a:defRPr/>
            </a:pPr>
            <a:fld id="{29C1E47E-A244-4BEC-A489-9879E1058E1B}" type="slidenum">
              <a:rPr lang="en-US" smtClean="0"/>
              <a:pPr>
                <a:defRPr/>
              </a:pPr>
              <a:t>‹#›</a:t>
            </a:fld>
            <a:endParaRPr 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92635" r:id="rId1"/>
    <p:sldLayoutId id="2147492636" r:id="rId2"/>
    <p:sldLayoutId id="2147492637" r:id="rId3"/>
    <p:sldLayoutId id="2147492638" r:id="rId4"/>
    <p:sldLayoutId id="2147492639" r:id="rId5"/>
    <p:sldLayoutId id="2147492640" r:id="rId6"/>
    <p:sldLayoutId id="2147492641" r:id="rId7"/>
    <p:sldLayoutId id="2147492642" r:id="rId8"/>
    <p:sldLayoutId id="2147492643" r:id="rId9"/>
    <p:sldLayoutId id="2147492644" r:id="rId10"/>
    <p:sldLayoutId id="2147492668" r:id="rId11"/>
    <p:sldLayoutId id="2147492677" r:id="rId12"/>
    <p:sldLayoutId id="2147492679" r:id="rId13"/>
    <p:sldLayoutId id="2147492680" r:id="rId14"/>
    <p:sldLayoutId id="2147492681" r:id="rId15"/>
    <p:sldLayoutId id="2147492682" r:id="rId16"/>
    <p:sldLayoutId id="2147492683" r:id="rId17"/>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jpe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B9CDD187-4665-4441-9CE9-61C16AFDD123}"/>
              </a:ext>
            </a:extLst>
          </p:cNvPr>
          <p:cNvSpPr txBox="1">
            <a:spLocks/>
          </p:cNvSpPr>
          <p:nvPr/>
        </p:nvSpPr>
        <p:spPr bwMode="auto">
          <a:xfrm>
            <a:off x="2362200" y="5257800"/>
            <a:ext cx="7467600" cy="15240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tx2"/>
              </a:buClr>
              <a:buSzPct val="75000"/>
              <a:buFont typeface="Wingdings" pitchFamily="2" charset="2"/>
              <a:buNone/>
              <a:defRPr sz="3200">
                <a:solidFill>
                  <a:srgbClr val="FFFFFF"/>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3200" b="0" i="0" u="none"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mn-cs"/>
              </a:rPr>
              <a:t>Dr. Andy Woods</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Senior Pastor – Sugar Land Bible Church</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President – Chafer Theological Seminary</a:t>
            </a:r>
          </a:p>
        </p:txBody>
      </p:sp>
      <p:sp>
        <p:nvSpPr>
          <p:cNvPr id="6" name="Title 1">
            <a:extLst>
              <a:ext uri="{FF2B5EF4-FFF2-40B4-BE49-F238E27FC236}">
                <a16:creationId xmlns:a16="http://schemas.microsoft.com/office/drawing/2014/main" id="{9D95BC06-BEED-4207-BC6C-3375BD25426E}"/>
              </a:ext>
            </a:extLst>
          </p:cNvPr>
          <p:cNvSpPr>
            <a:spLocks noGrp="1"/>
          </p:cNvSpPr>
          <p:nvPr>
            <p:ph type="ctrTitle"/>
          </p:nvPr>
        </p:nvSpPr>
        <p:spPr>
          <a:xfrm>
            <a:off x="2324100" y="228600"/>
            <a:ext cx="7543800" cy="1820466"/>
          </a:xfrm>
        </p:spPr>
        <p:txBody>
          <a:bodyPr/>
          <a:lstStyle/>
          <a:p>
            <a:pPr algn="ctr" eaLnBrk="1" hangingPunct="1"/>
            <a:r>
              <a:rPr lang="en-US" dirty="0">
                <a:solidFill>
                  <a:srgbClr val="00FFFF"/>
                </a:solidFill>
              </a:rPr>
              <a:t>Ezekiel 36</a:t>
            </a:r>
            <a:r>
              <a:rPr lang="en-US" dirty="0">
                <a:solidFill>
                  <a:srgbClr val="00FFFF"/>
                </a:solidFill>
                <a:cs typeface="Calibri" panose="020F0502020204030204" pitchFamily="34" charset="0"/>
              </a:rPr>
              <a:t>‒39</a:t>
            </a:r>
            <a:br>
              <a:rPr lang="en-US" dirty="0">
                <a:solidFill>
                  <a:srgbClr val="00FFFF"/>
                </a:solidFill>
              </a:rPr>
            </a:br>
            <a:r>
              <a:rPr lang="en-US" sz="3600" dirty="0">
                <a:solidFill>
                  <a:srgbClr val="FFC000"/>
                </a:solidFill>
                <a:effectLst>
                  <a:outerShdw blurRad="38100" dist="38100" dir="2700000" algn="tl">
                    <a:srgbClr val="000000"/>
                  </a:outerShdw>
                </a:effectLst>
              </a:rPr>
              <a:t>The Middle East Meltdown </a:t>
            </a:r>
            <a:r>
              <a:rPr lang="en-US" sz="3600" kern="0" dirty="0">
                <a:solidFill>
                  <a:srgbClr val="FFC000"/>
                </a:solidFill>
                <a:effectLst>
                  <a:outerShdw blurRad="38100" dist="38100" dir="2700000" algn="tl">
                    <a:srgbClr val="000000"/>
                  </a:outerShdw>
                </a:effectLst>
                <a:latin typeface="Calibri" panose="020F0502020204030204" pitchFamily="34" charset="0"/>
                <a:cs typeface="Calibri" panose="020F0502020204030204" pitchFamily="34" charset="0"/>
              </a:rPr>
              <a:t>2022</a:t>
            </a:r>
            <a:endParaRPr lang="en-US" sz="3600" dirty="0">
              <a:solidFill>
                <a:srgbClr val="FFC000"/>
              </a:solidFill>
            </a:endParaRPr>
          </a:p>
        </p:txBody>
      </p:sp>
      <p:pic>
        <p:nvPicPr>
          <p:cNvPr id="7" name="Picture 6">
            <a:extLst>
              <a:ext uri="{FF2B5EF4-FFF2-40B4-BE49-F238E27FC236}">
                <a16:creationId xmlns:a16="http://schemas.microsoft.com/office/drawing/2014/main" id="{1F1C9DD5-DAD3-475F-944B-639177036F1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5245395"/>
            <a:ext cx="913733" cy="1371600"/>
          </a:xfrm>
          <a:prstGeom prst="rect">
            <a:avLst/>
          </a:prstGeom>
        </p:spPr>
      </p:pic>
      <p:pic>
        <p:nvPicPr>
          <p:cNvPr id="9" name="Picture 4" descr="C:\Documents and Settings\Owner\Application Data\Microsoft\Media Catalog\Downloaded Clips\cl0\SY01462_.wmf">
            <a:extLst>
              <a:ext uri="{FF2B5EF4-FFF2-40B4-BE49-F238E27FC236}">
                <a16:creationId xmlns:a16="http://schemas.microsoft.com/office/drawing/2014/main" id="{E5CEECE7-6950-4DD2-9F5E-809620B5547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75981" y="2194290"/>
            <a:ext cx="2840038" cy="2918286"/>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5943" y="2133600"/>
            <a:ext cx="10980115"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ts val="0"/>
              </a:spcBef>
              <a:spcAft>
                <a:spcPts val="0"/>
              </a:spcAft>
              <a:buNone/>
            </a:pPr>
            <a:r>
              <a:rPr lang="en-US" altLang="en-US" dirty="0"/>
              <a:t>“</a:t>
            </a:r>
            <a:r>
              <a:rPr lang="en-US" dirty="0"/>
              <a:t>At this point, it’s important to discuss Iran’s double jeopardy in the latter days…Iran is the subject of dual judgment prophecies, one in Jeremiah 49:34–39, and the other in Ezekiel 38 and 39. This means that the rogue nation will experience double trouble in the end times.”</a:t>
            </a:r>
          </a:p>
        </p:txBody>
      </p:sp>
      <p:sp>
        <p:nvSpPr>
          <p:cNvPr id="38915" name="TextBox 2"/>
          <p:cNvSpPr txBox="1">
            <a:spLocks noChangeArrowheads="1"/>
          </p:cNvSpPr>
          <p:nvPr/>
        </p:nvSpPr>
        <p:spPr bwMode="auto">
          <a:xfrm>
            <a:off x="605944" y="228600"/>
            <a:ext cx="10980114" cy="1254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Bill Salus</a:t>
            </a:r>
          </a:p>
          <a:p>
            <a:pPr algn="ctr">
              <a:spcBef>
                <a:spcPct val="0"/>
              </a:spcBef>
              <a:buClrTx/>
              <a:buSzTx/>
              <a:buNone/>
            </a:pPr>
            <a:r>
              <a:rPr lang="en-US" sz="1600" dirty="0">
                <a:effectLst/>
                <a:latin typeface="Calibri" panose="020F0502020204030204" pitchFamily="34" charset="0"/>
                <a:ea typeface="Times New Roman" panose="02020603050405020304" pitchFamily="18" charset="0"/>
              </a:rPr>
              <a:t>Bill Salus, “Nuclear Iran: ‘Are Ezekiel 38 (Persia) and Jeremiah 49 (Elam) the Same Prophecy?’” Prophecy Depot, April 30, </a:t>
            </a:r>
            <a:r>
              <a:rPr lang="en-US" sz="1600" dirty="0"/>
              <a:t>2018, </a:t>
            </a:r>
          </a:p>
          <a:p>
            <a:pPr algn="ctr">
              <a:spcBef>
                <a:spcPct val="0"/>
              </a:spcBef>
              <a:buClrTx/>
              <a:buSzTx/>
              <a:buNone/>
            </a:pPr>
            <a:r>
              <a:rPr lang="en-US" sz="1600" dirty="0"/>
              <a:t>http://www.prophecydepotministries.net/2018/nuclear-iran-are-ezekiel-38-persia-and-jeremiah-49-elam-the-same-prophecy/</a:t>
            </a:r>
          </a:p>
        </p:txBody>
      </p:sp>
    </p:spTree>
    <p:extLst>
      <p:ext uri="{BB962C8B-B14F-4D97-AF65-F5344CB8AC3E}">
        <p14:creationId xmlns:p14="http://schemas.microsoft.com/office/powerpoint/2010/main" val="28879439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Rectangle 3"/>
          <p:cNvSpPr>
            <a:spLocks noGrp="1" noChangeArrowheads="1"/>
          </p:cNvSpPr>
          <p:nvPr>
            <p:ph type="body" idx="1"/>
          </p:nvPr>
        </p:nvSpPr>
        <p:spPr>
          <a:xfrm>
            <a:off x="609600" y="1600203"/>
            <a:ext cx="10972800" cy="3733797"/>
          </a:xfrm>
        </p:spPr>
        <p:txBody>
          <a:bodyPr/>
          <a:lstStyle/>
          <a:p>
            <a:pPr marL="0" indent="0" algn="just" eaLnBrk="1" hangingPunct="1">
              <a:buNone/>
              <a:defRPr/>
            </a:pPr>
            <a:r>
              <a:rPr lang="en-US" dirty="0">
                <a:effectLst>
                  <a:outerShdw blurRad="38100" dist="38100" dir="2700000" algn="tl">
                    <a:srgbClr val="000000">
                      <a:alpha val="43137"/>
                    </a:srgbClr>
                  </a:outerShdw>
                </a:effectLst>
              </a:rPr>
              <a:t>“A brief prophecy concerning </a:t>
            </a:r>
            <a:r>
              <a:rPr lang="en-US" dirty="0" err="1">
                <a:effectLst>
                  <a:outerShdw blurRad="38100" dist="38100" dir="2700000" algn="tl">
                    <a:srgbClr val="000000">
                      <a:alpha val="43137"/>
                    </a:srgbClr>
                  </a:outerShdw>
                </a:effectLst>
              </a:rPr>
              <a:t>Kedar</a:t>
            </a:r>
            <a:r>
              <a:rPr lang="en-US" dirty="0">
                <a:effectLst>
                  <a:outerShdw blurRad="38100" dist="38100" dir="2700000" algn="tl">
                    <a:srgbClr val="000000">
                      <a:alpha val="43137"/>
                    </a:srgbClr>
                  </a:outerShdw>
                </a:effectLst>
              </a:rPr>
              <a:t> and Hazor is contained in Jeremiah 49:28–33. It is a prediction of judgment upon them at the hands of Nebuchadnezzar king of Babylon. A similar judgment is pronounced upon Elam in Jeremiah 49:34–38.”</a:t>
            </a:r>
          </a:p>
        </p:txBody>
      </p:sp>
      <p:pic>
        <p:nvPicPr>
          <p:cNvPr id="3" name="Picture 2" descr="A person wearing glasses and smiling at the camera&#10;&#10;Description generated with very high confidence">
            <a:extLst>
              <a:ext uri="{FF2B5EF4-FFF2-40B4-BE49-F238E27FC236}">
                <a16:creationId xmlns:a16="http://schemas.microsoft.com/office/drawing/2014/main" id="{014E1AD3-C066-47F0-9EA5-C2DB78BBE5E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21920"/>
            <a:ext cx="929859" cy="1097280"/>
          </a:xfrm>
          <a:prstGeom prst="rect">
            <a:avLst/>
          </a:prstGeom>
          <a:ln w="19050">
            <a:solidFill>
              <a:schemeClr val="tx1"/>
            </a:solidFill>
          </a:ln>
        </p:spPr>
      </p:pic>
      <p:sp>
        <p:nvSpPr>
          <p:cNvPr id="2" name="Rectangle 1">
            <a:extLst>
              <a:ext uri="{FF2B5EF4-FFF2-40B4-BE49-F238E27FC236}">
                <a16:creationId xmlns:a16="http://schemas.microsoft.com/office/drawing/2014/main" id="{7797E9C7-3384-4043-8FE1-DFEF58A0D4FC}"/>
              </a:ext>
            </a:extLst>
          </p:cNvPr>
          <p:cNvSpPr/>
          <p:nvPr/>
        </p:nvSpPr>
        <p:spPr>
          <a:xfrm>
            <a:off x="3048000" y="235803"/>
            <a:ext cx="6096000" cy="1092607"/>
          </a:xfrm>
          <a:prstGeom prst="rect">
            <a:avLst/>
          </a:prstGeom>
        </p:spPr>
        <p:txBody>
          <a:bodyPr>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John F. Walvoord</a:t>
            </a:r>
          </a:p>
          <a:p>
            <a:pPr algn="ctr"/>
            <a:r>
              <a:rPr lang="en-US" i="1" dirty="0">
                <a:effectLst>
                  <a:outerShdw blurRad="38100" dist="38100" dir="2700000" algn="tl">
                    <a:srgbClr val="000000">
                      <a:alpha val="43137"/>
                    </a:srgbClr>
                  </a:outerShdw>
                </a:effectLst>
                <a:latin typeface="Calibri" panose="020F0502020204030204" pitchFamily="34" charset="0"/>
                <a:ea typeface="+mj-ea"/>
                <a:cs typeface="+mj-cs"/>
              </a:rPr>
              <a:t>The Nations in Prophecy, </a:t>
            </a:r>
            <a:r>
              <a:rPr lang="en-US" dirty="0">
                <a:effectLst>
                  <a:outerShdw blurRad="38100" dist="38100" dir="2700000" algn="tl">
                    <a:srgbClr val="000000">
                      <a:alpha val="43137"/>
                    </a:srgbClr>
                  </a:outerShdw>
                </a:effectLst>
                <a:latin typeface="Calibri" panose="020F0502020204030204" pitchFamily="34" charset="0"/>
                <a:ea typeface="+mj-ea"/>
                <a:cs typeface="+mj-cs"/>
              </a:rPr>
              <a:t>169</a:t>
            </a:r>
          </a:p>
        </p:txBody>
      </p:sp>
      <p:sp>
        <p:nvSpPr>
          <p:cNvPr id="4" name="TextBox 3">
            <a:extLst>
              <a:ext uri="{FF2B5EF4-FFF2-40B4-BE49-F238E27FC236}">
                <a16:creationId xmlns:a16="http://schemas.microsoft.com/office/drawing/2014/main" id="{72BA6662-8B80-1056-AB77-10DAE2C34F95}"/>
              </a:ext>
            </a:extLst>
          </p:cNvPr>
          <p:cNvSpPr txBox="1"/>
          <p:nvPr/>
        </p:nvSpPr>
        <p:spPr>
          <a:xfrm>
            <a:off x="3352800" y="6412468"/>
            <a:ext cx="6400800" cy="369332"/>
          </a:xfrm>
          <a:prstGeom prst="rect">
            <a:avLst/>
          </a:prstGeom>
          <a:noFill/>
        </p:spPr>
        <p:txBody>
          <a:bodyPr wrap="square" rtlCol="0">
            <a:spAutoFit/>
          </a:bodyPr>
          <a:lstStyle/>
          <a:p>
            <a:pPr marL="0" marR="0" algn="ctr">
              <a:spcBef>
                <a:spcPts val="0"/>
              </a:spcBef>
              <a:spcAft>
                <a:spcPts val="0"/>
              </a:spcAft>
            </a:pPr>
            <a:r>
              <a:rPr lang="en-US" sz="1800" dirty="0">
                <a:effectLst/>
                <a:latin typeface="Calibri" panose="020F0502020204030204" pitchFamily="34" charset="0"/>
                <a:ea typeface="Times New Roman" panose="02020603050405020304" pitchFamily="18" charset="0"/>
              </a:rPr>
              <a:t>https://walvoord.com/book/export/html/318.</a:t>
            </a:r>
            <a:endParaRPr lang="en-US" sz="1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41889222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33129" y="1600200"/>
            <a:ext cx="10980115"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ts val="0"/>
              </a:spcBef>
              <a:spcAft>
                <a:spcPts val="0"/>
              </a:spcAft>
              <a:buNone/>
            </a:pPr>
            <a:r>
              <a:rPr lang="en-US" altLang="en-US" dirty="0"/>
              <a:t>“</a:t>
            </a:r>
            <a:r>
              <a:rPr lang="en-US" dirty="0"/>
              <a:t>Whenever a nation was defeated, the victors would set up their king’s throne in the city gate (Jeremiah 1:15; 39:3; 43:8–13), and that’s what God promised to do in Elam (49:38). He would let them know that He was King.”</a:t>
            </a:r>
            <a:endParaRPr lang="en-US" altLang="en-US" dirty="0">
              <a:effectLst>
                <a:outerShdw blurRad="38100" dist="38100" dir="2700000" algn="tl">
                  <a:srgbClr val="000000">
                    <a:alpha val="43137"/>
                  </a:srgbClr>
                </a:outerShdw>
              </a:effectLst>
              <a:cs typeface="Calibri" panose="020F0502020204030204" pitchFamily="34" charset="0"/>
            </a:endParaRPr>
          </a:p>
        </p:txBody>
      </p:sp>
      <p:sp>
        <p:nvSpPr>
          <p:cNvPr id="38915" name="TextBox 2"/>
          <p:cNvSpPr txBox="1">
            <a:spLocks noChangeArrowheads="1"/>
          </p:cNvSpPr>
          <p:nvPr/>
        </p:nvSpPr>
        <p:spPr bwMode="auto">
          <a:xfrm>
            <a:off x="605944" y="228600"/>
            <a:ext cx="10980114"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Warren Wiersbe</a:t>
            </a:r>
          </a:p>
          <a:p>
            <a:pPr algn="ctr">
              <a:spcBef>
                <a:spcPct val="0"/>
              </a:spcBef>
              <a:buClrTx/>
              <a:buSzTx/>
              <a:buNone/>
            </a:pPr>
            <a:r>
              <a:rPr lang="en-US" sz="1800" dirty="0">
                <a:effectLst/>
                <a:latin typeface="Calibri" panose="020F0502020204030204" pitchFamily="34" charset="0"/>
                <a:ea typeface="Times New Roman" panose="02020603050405020304" pitchFamily="18" charset="0"/>
              </a:rPr>
              <a:t>Wiersbe, </a:t>
            </a:r>
            <a:r>
              <a:rPr lang="en-US" sz="1800" i="1" dirty="0">
                <a:effectLst/>
                <a:latin typeface="Calibri" panose="020F0502020204030204" pitchFamily="34" charset="0"/>
                <a:ea typeface="Times New Roman" panose="02020603050405020304" pitchFamily="18" charset="0"/>
              </a:rPr>
              <a:t>The Wiersbe Bible Commentary: Old Testament</a:t>
            </a:r>
            <a:r>
              <a:rPr lang="en-US" sz="1800" dirty="0">
                <a:effectLst/>
                <a:latin typeface="Calibri" panose="020F0502020204030204" pitchFamily="34" charset="0"/>
                <a:ea typeface="Times New Roman" panose="02020603050405020304" pitchFamily="18" charset="0"/>
              </a:rPr>
              <a:t>, 1259.</a:t>
            </a:r>
            <a:endParaRPr lang="en-US" sz="1800" dirty="0">
              <a:effectLst/>
              <a:latin typeface="Calibri" panose="020F0502020204030204" pitchFamily="34" charset="0"/>
              <a:ea typeface="Calibri" panose="020F0502020204030204" pitchFamily="34" charset="0"/>
            </a:endParaRPr>
          </a:p>
        </p:txBody>
      </p:sp>
      <p:pic>
        <p:nvPicPr>
          <p:cNvPr id="4" name="Picture 4" descr="SY01462_">
            <a:extLst>
              <a:ext uri="{FF2B5EF4-FFF2-40B4-BE49-F238E27FC236}">
                <a16:creationId xmlns:a16="http://schemas.microsoft.com/office/drawing/2014/main" id="{550DC879-D9A2-41B0-9CEE-29323E323953}"/>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858056" y="3733799"/>
            <a:ext cx="2475889" cy="2743200"/>
          </a:xfrm>
          <a:prstGeom prst="rect">
            <a:avLst/>
          </a:prstGeom>
          <a:noFill/>
          <a:ln w="9525">
            <a:noFill/>
            <a:miter lim="800000"/>
            <a:headEnd/>
            <a:tailEnd/>
          </a:ln>
        </p:spPr>
      </p:pic>
    </p:spTree>
    <p:extLst>
      <p:ext uri="{BB962C8B-B14F-4D97-AF65-F5344CB8AC3E}">
        <p14:creationId xmlns:p14="http://schemas.microsoft.com/office/powerpoint/2010/main" val="28433816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The Now Prophecies?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Elam, Damascus, Ps. 83</a:t>
            </a:r>
          </a:p>
        </p:txBody>
      </p:sp>
      <p:sp>
        <p:nvSpPr>
          <p:cNvPr id="161795" name="Rectangle 3"/>
          <p:cNvSpPr>
            <a:spLocks noGrp="1" noChangeArrowheads="1"/>
          </p:cNvSpPr>
          <p:nvPr>
            <p:ph type="body" idx="1"/>
          </p:nvPr>
        </p:nvSpPr>
        <p:spPr>
          <a:xfrm>
            <a:off x="1042370" y="1371600"/>
            <a:ext cx="4397993" cy="5105400"/>
          </a:xfrm>
        </p:spPr>
        <p:txBody>
          <a:bodyPr/>
          <a:lstStyle/>
          <a:p>
            <a:pPr marL="457200" lvl="1" indent="-457200" eaLnBrk="1" hangingPunct="1">
              <a:spcBef>
                <a:spcPts val="0"/>
              </a:spcBef>
              <a:spcAft>
                <a:spcPts val="1800"/>
              </a:spcAft>
              <a:buClr>
                <a:schemeClr val="tx2"/>
              </a:buClr>
              <a:buSzPct val="100000"/>
              <a:buFont typeface="Wingdings" pitchFamily="2" charset="2"/>
              <a:buAutoNum type="romanUcPeriod"/>
              <a:defRPr/>
            </a:pPr>
            <a:r>
              <a:rPr lang="en-US" b="1" dirty="0">
                <a:solidFill>
                  <a:srgbClr val="FFFFCC"/>
                </a:solidFill>
                <a:effectLst>
                  <a:outerShdw blurRad="38100" dist="38100" dir="2700000" algn="tl">
                    <a:srgbClr val="000000">
                      <a:alpha val="43137"/>
                    </a:srgbClr>
                  </a:outerShdw>
                </a:effectLst>
              </a:rPr>
              <a:t>Elam</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Jer. 49:34-39</a:t>
            </a:r>
          </a:p>
          <a:p>
            <a:pPr marL="914400" lvl="2" indent="-457200" eaLnBrk="1" hangingPunct="1">
              <a:spcBef>
                <a:spcPts val="0"/>
              </a:spcBef>
              <a:spcAft>
                <a:spcPts val="18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Ezek. 32:24-25</a:t>
            </a:r>
          </a:p>
          <a:p>
            <a:pPr marL="457200" lvl="1" indent="-4572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Damascus</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 17:1-2</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Jer. 49:23-27</a:t>
            </a:r>
          </a:p>
          <a:p>
            <a:pPr marL="457200" lvl="1" indent="-4572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Psalm 83</a:t>
            </a:r>
          </a:p>
        </p:txBody>
      </p:sp>
      <p:pic>
        <p:nvPicPr>
          <p:cNvPr id="6" name="Picture 4" descr="C:\Documents and Settings\Owner\Application Data\Microsoft\Media Catalog\Downloaded Clips\cl0\SY01462_.wmf">
            <a:extLst>
              <a:ext uri="{FF2B5EF4-FFF2-40B4-BE49-F238E27FC236}">
                <a16:creationId xmlns:a16="http://schemas.microsoft.com/office/drawing/2014/main" id="{4AF2C3D7-F4BB-A9D1-5945-85E2B41E7A5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00219" y="1905000"/>
            <a:ext cx="4449411" cy="4572000"/>
          </a:xfrm>
          <a:prstGeom prst="rect">
            <a:avLst/>
          </a:prstGeom>
          <a:noFill/>
          <a:ln w="9525">
            <a:noFill/>
            <a:miter lim="800000"/>
            <a:headEnd/>
            <a:tailEnd/>
          </a:ln>
        </p:spPr>
      </p:pic>
    </p:spTree>
    <p:extLst>
      <p:ext uri="{BB962C8B-B14F-4D97-AF65-F5344CB8AC3E}">
        <p14:creationId xmlns:p14="http://schemas.microsoft.com/office/powerpoint/2010/main" val="2559782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EFA5E6C2-2247-4ED5-8212-3BAA046D3DA5}"/>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5016758"/>
          </a:xfrm>
          <a:prstGeom prst="rect">
            <a:avLst/>
          </a:prstGeom>
          <a:noFill/>
          <a:ln w="28575">
            <a:noFill/>
            <a:miter lim="800000"/>
            <a:headEnd/>
            <a:tailEnd/>
          </a:ln>
        </p:spPr>
        <p:txBody>
          <a:bodyPr wrap="square">
            <a:spAutoFit/>
          </a:bodyPr>
          <a:lstStyle/>
          <a:p>
            <a:pPr algn="ctr">
              <a:spcBef>
                <a:spcPts val="0"/>
              </a:spcBef>
              <a:spcAft>
                <a:spcPts val="1200"/>
              </a:spcAft>
            </a:pPr>
            <a:r>
              <a:rPr lang="en-US" sz="4000" dirty="0">
                <a:solidFill>
                  <a:schemeClr val="tx2"/>
                </a:solidFill>
                <a:effectLst>
                  <a:outerShdw blurRad="38100" dist="38100" dir="2700000" algn="tl">
                    <a:srgbClr val="000000">
                      <a:alpha val="43137"/>
                    </a:srgbClr>
                  </a:outerShdw>
                </a:effectLst>
                <a:latin typeface="Calibri" panose="020F0502020204030204" pitchFamily="34" charset="0"/>
                <a:ea typeface="+mj-ea"/>
              </a:rPr>
              <a:t>Ezekiel 32:24-25</a:t>
            </a:r>
          </a:p>
          <a:p>
            <a:pPr algn="just"/>
            <a:r>
              <a:rPr lang="en-US" sz="3000" baseline="3000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24</a:t>
            </a:r>
            <a:r>
              <a:rPr lang="en-US" sz="300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“Elam is there and all her hordes around her grave; all of them slain, fallen by the sword, who went down uncircumcised to the lower parts of the earth, who instilled their terror in the land of the living and bore their disgrace with those who went down to the pit. </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25</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They have made a bed for her among the slain with all her hordes. Her graves are around it, they are all uncircumcised, slain by the sword (although their terror was instilled in the land of the living), and they bore their disgrace with those who go down to the pit; they were put in the midst of the slain.”</a:t>
            </a:r>
          </a:p>
        </p:txBody>
      </p:sp>
    </p:spTree>
    <p:extLst>
      <p:ext uri="{BB962C8B-B14F-4D97-AF65-F5344CB8AC3E}">
        <p14:creationId xmlns:p14="http://schemas.microsoft.com/office/powerpoint/2010/main" val="20578310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5943" y="2133600"/>
            <a:ext cx="10980115"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ts val="0"/>
              </a:spcBef>
              <a:spcAft>
                <a:spcPts val="0"/>
              </a:spcAft>
              <a:buNone/>
            </a:pPr>
            <a:r>
              <a:rPr lang="en-US" altLang="en-US" dirty="0"/>
              <a:t>“</a:t>
            </a:r>
            <a:r>
              <a:rPr lang="en-US" dirty="0"/>
              <a:t>Ezekiel connects more prophetic dots by acknowledging that Elam is guilty of causing ‘terror in the land of the living.’ The prophet also mentions this fact two times in these verses. Iran is notably the world’s foremost sponsor of international terror.”</a:t>
            </a:r>
          </a:p>
        </p:txBody>
      </p:sp>
      <p:sp>
        <p:nvSpPr>
          <p:cNvPr id="4" name="TextBox 2">
            <a:extLst>
              <a:ext uri="{FF2B5EF4-FFF2-40B4-BE49-F238E27FC236}">
                <a16:creationId xmlns:a16="http://schemas.microsoft.com/office/drawing/2014/main" id="{6FB48FD3-13FA-FE77-4B64-71D88661BBF6}"/>
              </a:ext>
            </a:extLst>
          </p:cNvPr>
          <p:cNvSpPr txBox="1">
            <a:spLocks noChangeArrowheads="1"/>
          </p:cNvSpPr>
          <p:nvPr/>
        </p:nvSpPr>
        <p:spPr bwMode="auto">
          <a:xfrm>
            <a:off x="605944" y="228600"/>
            <a:ext cx="10980114" cy="1254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Bill Salus</a:t>
            </a:r>
          </a:p>
          <a:p>
            <a:pPr algn="ctr">
              <a:spcBef>
                <a:spcPct val="0"/>
              </a:spcBef>
              <a:buClrTx/>
              <a:buSzTx/>
              <a:buNone/>
            </a:pPr>
            <a:r>
              <a:rPr lang="en-US" sz="1600" dirty="0">
                <a:effectLst/>
                <a:latin typeface="Calibri" panose="020F0502020204030204" pitchFamily="34" charset="0"/>
                <a:ea typeface="Times New Roman" panose="02020603050405020304" pitchFamily="18" charset="0"/>
              </a:rPr>
              <a:t>Bill Salus, “Nuclear Iran: ‘Are Ezekiel 38 (Persia) and Jeremiah 49 (Elam) the Same Prophecy?’” Prophecy Depot, April 30, </a:t>
            </a:r>
            <a:r>
              <a:rPr lang="en-US" sz="1600" dirty="0"/>
              <a:t>2018, </a:t>
            </a:r>
          </a:p>
          <a:p>
            <a:pPr algn="ctr">
              <a:spcBef>
                <a:spcPct val="0"/>
              </a:spcBef>
              <a:buClrTx/>
              <a:buSzTx/>
              <a:buNone/>
            </a:pPr>
            <a:r>
              <a:rPr lang="en-US" sz="1600" dirty="0"/>
              <a:t>http://www.prophecydepotministries.net/2018/nuclear-iran-are-ezekiel-38-persia-and-jeremiah-49-elam-the-same-prophecy/</a:t>
            </a:r>
          </a:p>
        </p:txBody>
      </p:sp>
    </p:spTree>
    <p:extLst>
      <p:ext uri="{BB962C8B-B14F-4D97-AF65-F5344CB8AC3E}">
        <p14:creationId xmlns:p14="http://schemas.microsoft.com/office/powerpoint/2010/main" val="37070858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EFA5E6C2-2247-4ED5-8212-3BAA046D3DA5}"/>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5016758"/>
          </a:xfrm>
          <a:prstGeom prst="rect">
            <a:avLst/>
          </a:prstGeom>
          <a:noFill/>
          <a:ln w="28575">
            <a:noFill/>
            <a:miter lim="800000"/>
            <a:headEnd/>
            <a:tailEnd/>
          </a:ln>
        </p:spPr>
        <p:txBody>
          <a:bodyPr wrap="square">
            <a:spAutoFit/>
          </a:bodyPr>
          <a:lstStyle/>
          <a:p>
            <a:pPr algn="ctr">
              <a:spcBef>
                <a:spcPts val="0"/>
              </a:spcBef>
              <a:spcAft>
                <a:spcPts val="1200"/>
              </a:spcAft>
            </a:pPr>
            <a:r>
              <a:rPr lang="en-US" sz="4000" dirty="0">
                <a:solidFill>
                  <a:schemeClr val="tx2"/>
                </a:solidFill>
                <a:effectLst>
                  <a:outerShdw blurRad="38100" dist="38100" dir="2700000" algn="tl">
                    <a:srgbClr val="000000">
                      <a:alpha val="43137"/>
                    </a:srgbClr>
                  </a:outerShdw>
                </a:effectLst>
                <a:latin typeface="Calibri" panose="020F0502020204030204" pitchFamily="34" charset="0"/>
                <a:ea typeface="+mj-ea"/>
              </a:rPr>
              <a:t>Ezekiel 32:24-25</a:t>
            </a:r>
          </a:p>
          <a:p>
            <a:pPr algn="just"/>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24</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“Elam is there and all her hordes around her grave; all of them slain, fallen by the sword, who went down uncircumcised to the lower parts of the earth, who instilled their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terror in the land of the living</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bore their disgrace with those who went down to the pit. </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25</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They have made a bed for her among the slain with all her hordes. Her graves are around it, they are all uncircumcised, slain by the sword (although their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terror was instilled in the land of the living</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they bore their disgrace with those who go down to the pit; they were put in the midst of the slain.”</a:t>
            </a:r>
          </a:p>
        </p:txBody>
      </p:sp>
    </p:spTree>
    <p:extLst>
      <p:ext uri="{BB962C8B-B14F-4D97-AF65-F5344CB8AC3E}">
        <p14:creationId xmlns:p14="http://schemas.microsoft.com/office/powerpoint/2010/main" val="17654595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Every Prophecy of the Bible: Clear Explanations for ...">
            <a:extLst>
              <a:ext uri="{FF2B5EF4-FFF2-40B4-BE49-F238E27FC236}">
                <a16:creationId xmlns:a16="http://schemas.microsoft.com/office/drawing/2014/main" id="{737C9917-4D80-4259-9070-44DD4B5CC60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12991" y="137160"/>
            <a:ext cx="4366019"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905539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Rectangle 3"/>
          <p:cNvSpPr>
            <a:spLocks noGrp="1" noChangeArrowheads="1"/>
          </p:cNvSpPr>
          <p:nvPr>
            <p:ph type="body" idx="1"/>
          </p:nvPr>
        </p:nvSpPr>
        <p:spPr>
          <a:xfrm>
            <a:off x="571500" y="1562101"/>
            <a:ext cx="11049000" cy="4914899"/>
          </a:xfrm>
        </p:spPr>
        <p:txBody>
          <a:bodyPr/>
          <a:lstStyle/>
          <a:p>
            <a:pPr marL="0" indent="0" algn="just" eaLnBrk="1" hangingPunct="1">
              <a:buNone/>
              <a:defRPr/>
            </a:pPr>
            <a:r>
              <a:rPr lang="en-US" sz="2650" dirty="0">
                <a:effectLst>
                  <a:outerShdw blurRad="38100" dist="38100" dir="2700000" algn="tl">
                    <a:srgbClr val="000000">
                      <a:alpha val="43137"/>
                    </a:srgbClr>
                  </a:outerShdw>
                </a:effectLst>
              </a:rPr>
              <a:t>“Ezekiel 32:1–32…Other nations such as Elam would also be in Sheol (v. 24). They were a people who settled east of Babylon and later were absorbed by the Persian Empire. They were conquered by both Assyria and Nebuchadnezzar (Jer. 49:34–39). The thought of their dying with the uncircumcised, a disgraceful death, is mentioned frequently in this passage (Ezek. 32:19, 21, 24–30). </a:t>
            </a:r>
            <a:r>
              <a:rPr lang="en-US" sz="2650" dirty="0" err="1">
                <a:effectLst>
                  <a:outerShdw blurRad="38100" dist="38100" dir="2700000" algn="tl">
                    <a:srgbClr val="000000">
                      <a:alpha val="43137"/>
                    </a:srgbClr>
                  </a:outerShdw>
                </a:effectLst>
              </a:rPr>
              <a:t>Meshech</a:t>
            </a:r>
            <a:r>
              <a:rPr lang="en-US" sz="2650" dirty="0">
                <a:effectLst>
                  <a:outerShdw blurRad="38100" dist="38100" dir="2700000" algn="tl">
                    <a:srgbClr val="000000">
                      <a:alpha val="43137"/>
                    </a:srgbClr>
                  </a:outerShdw>
                </a:effectLst>
              </a:rPr>
              <a:t> and Tubal are also in Hades (v. 26), referring to a people probably originally living in the area north of Turkey. They later became the subject of prophecy in Ezekiel 38–39. In addition to all the people mentioned, Pharaoh would join them in Sheol. Also, there would be the Sidonians, described as ‘all the princes of the north’ (v. 30), probably located north of Egypt. The concluding prophecy was that Pharaoh and his army would be there as well, having been killed by the swords. This was fulfilled in 663 and 571 BC.”</a:t>
            </a:r>
          </a:p>
        </p:txBody>
      </p:sp>
      <p:sp>
        <p:nvSpPr>
          <p:cNvPr id="2" name="Rectangle 1">
            <a:extLst>
              <a:ext uri="{FF2B5EF4-FFF2-40B4-BE49-F238E27FC236}">
                <a16:creationId xmlns:a16="http://schemas.microsoft.com/office/drawing/2014/main" id="{7797E9C7-3384-4043-8FE1-DFEF58A0D4FC}"/>
              </a:ext>
            </a:extLst>
          </p:cNvPr>
          <p:cNvSpPr/>
          <p:nvPr/>
        </p:nvSpPr>
        <p:spPr>
          <a:xfrm>
            <a:off x="3048000" y="235803"/>
            <a:ext cx="6096000" cy="1092607"/>
          </a:xfrm>
          <a:prstGeom prst="rect">
            <a:avLst/>
          </a:prstGeom>
        </p:spPr>
        <p:txBody>
          <a:bodyPr>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John F. Walvoord</a:t>
            </a:r>
          </a:p>
          <a:p>
            <a:pPr algn="ctr"/>
            <a:r>
              <a:rPr lang="en-US" i="1" dirty="0">
                <a:effectLst>
                  <a:outerShdw blurRad="38100" dist="38100" dir="2700000" algn="tl">
                    <a:srgbClr val="000000">
                      <a:alpha val="43137"/>
                    </a:srgbClr>
                  </a:outerShdw>
                </a:effectLst>
                <a:latin typeface="Calibri" panose="020F0502020204030204" pitchFamily="34" charset="0"/>
                <a:ea typeface="+mj-ea"/>
                <a:cs typeface="+mj-cs"/>
              </a:rPr>
              <a:t>Every Prophecy of the Bible, </a:t>
            </a:r>
            <a:r>
              <a:rPr lang="en-US" dirty="0">
                <a:effectLst>
                  <a:outerShdw blurRad="38100" dist="38100" dir="2700000" algn="tl">
                    <a:srgbClr val="000000">
                      <a:alpha val="43137"/>
                    </a:srgbClr>
                  </a:outerShdw>
                </a:effectLst>
                <a:latin typeface="Calibri" panose="020F0502020204030204" pitchFamily="34" charset="0"/>
                <a:ea typeface="+mj-ea"/>
                <a:cs typeface="+mj-cs"/>
              </a:rPr>
              <a:t>164-65</a:t>
            </a:r>
          </a:p>
        </p:txBody>
      </p:sp>
      <p:pic>
        <p:nvPicPr>
          <p:cNvPr id="5" name="Picture 4" descr="A person wearing glasses and smiling at the camera&#10;&#10;Description generated with very high confidence">
            <a:extLst>
              <a:ext uri="{FF2B5EF4-FFF2-40B4-BE49-F238E27FC236}">
                <a16:creationId xmlns:a16="http://schemas.microsoft.com/office/drawing/2014/main" id="{D9DE21C7-3148-973A-82B5-1C1120A701F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21920"/>
            <a:ext cx="929859" cy="1097280"/>
          </a:xfrm>
          <a:prstGeom prst="rect">
            <a:avLst/>
          </a:prstGeom>
          <a:ln w="19050">
            <a:solidFill>
              <a:schemeClr val="tx1"/>
            </a:solidFill>
          </a:ln>
        </p:spPr>
      </p:pic>
    </p:spTree>
    <p:extLst>
      <p:ext uri="{BB962C8B-B14F-4D97-AF65-F5344CB8AC3E}">
        <p14:creationId xmlns:p14="http://schemas.microsoft.com/office/powerpoint/2010/main" val="9186277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ChangeArrowheads="1"/>
          </p:cNvSpPr>
          <p:nvPr/>
        </p:nvSpPr>
        <p:spPr bwMode="auto">
          <a:xfrm>
            <a:off x="606583" y="1986552"/>
            <a:ext cx="10975818"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None/>
            </a:pPr>
            <a:r>
              <a:rPr lang="en-US" altLang="en-US" sz="3000" dirty="0">
                <a:effectLst>
                  <a:outerShdw blurRad="38100" dist="38100" dir="2700000" algn="tl">
                    <a:srgbClr val="000000">
                      <a:alpha val="43137"/>
                    </a:srgbClr>
                  </a:outerShdw>
                </a:effectLst>
                <a:cs typeface="Calibri" panose="020F0502020204030204" pitchFamily="34" charset="0"/>
              </a:rPr>
              <a:t>“</a:t>
            </a:r>
            <a:r>
              <a:rPr lang="en-US" sz="3000" dirty="0">
                <a:effectLst>
                  <a:outerShdw blurRad="38100" dist="38100" dir="2700000" algn="tl">
                    <a:srgbClr val="000000">
                      <a:alpha val="43137"/>
                    </a:srgbClr>
                  </a:outerShdw>
                </a:effectLst>
                <a:cs typeface="Calibri" panose="020F0502020204030204" pitchFamily="34" charset="0"/>
              </a:rPr>
              <a:t>In this setting, Ezekiel is unmistakably referring to defeated Elamites in his own day who were already in the grave, waiting for the arrival of the ancient Egyptians. Ezekiel’s reference to Elamite soldiers who had already died precludes this prophecy from finding its fulfillment in the end of days. How could modern Iranian soldiers be waiting in the underworld for Egyptians who were destroyed more than two and a half millennia ago? That simply doesn’t make any sense.”</a:t>
            </a:r>
          </a:p>
        </p:txBody>
      </p:sp>
      <p:sp>
        <p:nvSpPr>
          <p:cNvPr id="26627" name="TextBox 2"/>
          <p:cNvSpPr txBox="1">
            <a:spLocks noChangeArrowheads="1"/>
          </p:cNvSpPr>
          <p:nvPr/>
        </p:nvSpPr>
        <p:spPr bwMode="auto">
          <a:xfrm>
            <a:off x="1981201" y="228600"/>
            <a:ext cx="8229599"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ea typeface="+mj-ea"/>
                <a:cs typeface="+mj-cs"/>
              </a:rPr>
              <a:t>Ezekiel 32:24-25?</a:t>
            </a:r>
          </a:p>
          <a:p>
            <a:pPr algn="ctr" eaLnBrk="1" hangingPunct="1">
              <a:spcBef>
                <a:spcPct val="0"/>
              </a:spcBef>
              <a:buClrTx/>
              <a:buSzTx/>
              <a:buNone/>
            </a:pPr>
            <a:r>
              <a:rPr lang="en-US" sz="1800" dirty="0">
                <a:effectLst>
                  <a:outerShdw blurRad="38100" dist="38100" dir="2700000" algn="tl">
                    <a:srgbClr val="000000">
                      <a:alpha val="43137"/>
                    </a:srgbClr>
                  </a:outerShdw>
                </a:effectLst>
                <a:cs typeface="Calibri" panose="020F0502020204030204" pitchFamily="34" charset="0"/>
              </a:rPr>
              <a:t>Mark Hitchcock, </a:t>
            </a:r>
            <a:r>
              <a:rPr lang="en-US" sz="1800" i="1" dirty="0">
                <a:effectLst>
                  <a:outerShdw blurRad="38100" dist="38100" dir="2700000" algn="tl">
                    <a:srgbClr val="000000">
                      <a:alpha val="43137"/>
                    </a:srgbClr>
                  </a:outerShdw>
                </a:effectLst>
                <a:cs typeface="Calibri" panose="020F0502020204030204" pitchFamily="34" charset="0"/>
              </a:rPr>
              <a:t>Showdown with Iran</a:t>
            </a:r>
            <a:r>
              <a:rPr lang="en-US" sz="1800" dirty="0">
                <a:effectLst>
                  <a:outerShdw blurRad="38100" dist="38100" dir="2700000" algn="tl">
                    <a:srgbClr val="000000">
                      <a:alpha val="43137"/>
                    </a:srgbClr>
                  </a:outerShdw>
                </a:effectLst>
                <a:cs typeface="Calibri" panose="020F0502020204030204" pitchFamily="34" charset="0"/>
              </a:rPr>
              <a:t> (Nashville, TN, 2020), Appendix 1. </a:t>
            </a:r>
            <a:r>
              <a:rPr lang="en-US" altLang="en-US" sz="1800" dirty="0">
                <a:effectLst>
                  <a:outerShdw blurRad="38100" dist="38100" dir="2700000" algn="tl">
                    <a:srgbClr val="000000">
                      <a:alpha val="43137"/>
                    </a:srgbClr>
                  </a:outerShdw>
                </a:effectLst>
                <a:cs typeface="Calibri" panose="020F0502020204030204" pitchFamily="34" charset="0"/>
              </a:rPr>
              <a:t> </a:t>
            </a:r>
          </a:p>
        </p:txBody>
      </p:sp>
      <p:pic>
        <p:nvPicPr>
          <p:cNvPr id="5" name="Picture 4">
            <a:extLst>
              <a:ext uri="{FF2B5EF4-FFF2-40B4-BE49-F238E27FC236}">
                <a16:creationId xmlns:a16="http://schemas.microsoft.com/office/drawing/2014/main" id="{290DF509-3E6B-4883-B07D-2A762DAE8EC7}"/>
              </a:ext>
            </a:extLst>
          </p:cNvPr>
          <p:cNvPicPr>
            <a:picLocks noChangeAspect="1"/>
          </p:cNvPicPr>
          <p:nvPr/>
        </p:nvPicPr>
        <p:blipFill>
          <a:blip r:embed="rId2"/>
          <a:stretch>
            <a:fillRect/>
          </a:stretch>
        </p:blipFill>
        <p:spPr>
          <a:xfrm>
            <a:off x="606582" y="76200"/>
            <a:ext cx="1286692" cy="1097280"/>
          </a:xfrm>
          <a:prstGeom prst="rect">
            <a:avLst/>
          </a:prstGeom>
        </p:spPr>
      </p:pic>
    </p:spTree>
    <p:extLst>
      <p:ext uri="{BB962C8B-B14F-4D97-AF65-F5344CB8AC3E}">
        <p14:creationId xmlns:p14="http://schemas.microsoft.com/office/powerpoint/2010/main" val="16380226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599" y="1058402"/>
            <a:ext cx="9601201" cy="5570998"/>
          </a:xfrm>
        </p:spPr>
        <p:txBody>
          <a:bodyPr/>
          <a:lstStyle/>
          <a:p>
            <a:pPr marL="627063" indent="-6270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Ezekiel recommissioned (33)</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False shepherds removed (34)  </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Edom destroyed  (35)</a:t>
            </a:r>
          </a:p>
          <a:p>
            <a:pPr marL="576263" indent="-576263">
              <a:spcBef>
                <a:spcPts val="600"/>
              </a:spcBef>
              <a:spcAft>
                <a:spcPts val="6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Israel’s restoration: physical &amp; spiritual (36)</a:t>
            </a:r>
          </a:p>
          <a:p>
            <a:pPr marL="576263" indent="-576263">
              <a:spcBef>
                <a:spcPts val="600"/>
              </a:spcBef>
              <a:spcAft>
                <a:spcPts val="6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Israel’s restoration illustrated (37)</a:t>
            </a:r>
          </a:p>
          <a:p>
            <a:pPr marL="576263" indent="-576263">
              <a:spcBef>
                <a:spcPts val="600"/>
              </a:spcBef>
              <a:spcAft>
                <a:spcPts val="6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Means of restoration: Northern invasion (38)</a:t>
            </a:r>
          </a:p>
          <a:p>
            <a:pPr marL="576263" indent="-576263">
              <a:spcBef>
                <a:spcPts val="600"/>
              </a:spcBef>
              <a:spcAft>
                <a:spcPts val="6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 </a:t>
            </a:r>
            <a:r>
              <a:rPr lang="en-US" b="1" u="sng" dirty="0">
                <a:solidFill>
                  <a:srgbClr val="FFFFCC"/>
                </a:solidFill>
                <a:effectLst>
                  <a:outerShdw blurRad="38100" dist="38100" dir="2700000" algn="tl">
                    <a:srgbClr val="000000">
                      <a:alpha val="43137"/>
                    </a:srgbClr>
                  </a:outerShdw>
                </a:effectLst>
                <a:cs typeface="Calibri" pitchFamily="34" charset="0"/>
              </a:rPr>
              <a:t>Results of the Northern invasion: conversion (39)</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Millennial Temple (40‒46)</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Tribal land allotment (47‒48)</a:t>
            </a:r>
          </a:p>
          <a:p>
            <a:pPr marL="576263" indent="-576263">
              <a:spcBef>
                <a:spcPts val="600"/>
              </a:spcBef>
              <a:spcAft>
                <a:spcPts val="600"/>
              </a:spcAft>
              <a:buSzPct val="100000"/>
              <a:buFont typeface="+mj-lt"/>
              <a:buAutoNum type="romanUcPeriod"/>
              <a:defRPr/>
            </a:pPr>
            <a:endParaRPr lang="en-US" sz="3600" dirty="0">
              <a:effectLst>
                <a:outerShdw blurRad="38100" dist="38100" dir="2700000" algn="tl">
                  <a:srgbClr val="000000">
                    <a:alpha val="43137"/>
                  </a:srgbClr>
                </a:outerShdw>
              </a:effectLst>
              <a:latin typeface="Calibri" pitchFamily="34" charset="0"/>
              <a:cs typeface="Calibri" pitchFamily="34" charset="0"/>
            </a:endParaRPr>
          </a:p>
        </p:txBody>
      </p:sp>
      <p:sp>
        <p:nvSpPr>
          <p:cNvPr id="6" name="Title 1">
            <a:extLst>
              <a:ext uri="{FF2B5EF4-FFF2-40B4-BE49-F238E27FC236}">
                <a16:creationId xmlns:a16="http://schemas.microsoft.com/office/drawing/2014/main" id="{FA3B0FA7-EF52-4A87-A7C5-C703699E4065}"/>
              </a:ext>
            </a:extLst>
          </p:cNvPr>
          <p:cNvSpPr>
            <a:spLocks noGrp="1"/>
          </p:cNvSpPr>
          <p:nvPr>
            <p:ph type="title"/>
          </p:nvPr>
        </p:nvSpPr>
        <p:spPr>
          <a:xfrm>
            <a:off x="1828800" y="304800"/>
            <a:ext cx="8534400" cy="838200"/>
          </a:xfrm>
        </p:spPr>
        <p:txBody>
          <a:bodyPr/>
          <a:lstStyle/>
          <a:p>
            <a:pPr algn="ctr"/>
            <a:r>
              <a:rPr lang="en-US" sz="3600" dirty="0">
                <a:effectLst>
                  <a:outerShdw blurRad="38100" dist="38100" dir="2700000" algn="tl">
                    <a:srgbClr val="000000">
                      <a:alpha val="43137"/>
                    </a:srgbClr>
                  </a:outerShdw>
                </a:effectLst>
                <a:ea typeface="Calibri" pitchFamily="34" charset="0"/>
                <a:cs typeface="Calibri" pitchFamily="34" charset="0"/>
              </a:rPr>
              <a:t>Ezekiel 33‒48</a:t>
            </a:r>
          </a:p>
        </p:txBody>
      </p:sp>
      <p:pic>
        <p:nvPicPr>
          <p:cNvPr id="7" name="Picture 6" descr="C:\Documents and Settings\Owner\Application Data\Microsoft\Media Catalog\Downloaded Clips\cl0\SY01462_.wmf">
            <a:extLst>
              <a:ext uri="{FF2B5EF4-FFF2-40B4-BE49-F238E27FC236}">
                <a16:creationId xmlns:a16="http://schemas.microsoft.com/office/drawing/2014/main" id="{5F8ECB2E-CBB4-4AD4-B45C-C9AFBEE6533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96400" y="2019300"/>
            <a:ext cx="2224706" cy="2286000"/>
          </a:xfrm>
          <a:prstGeom prst="rect">
            <a:avLst/>
          </a:prstGeom>
          <a:noFill/>
          <a:ln w="9525">
            <a:noFill/>
            <a:miter lim="800000"/>
            <a:headEnd/>
            <a:tailEnd/>
          </a:ln>
        </p:spPr>
      </p:pic>
    </p:spTree>
    <p:extLst>
      <p:ext uri="{BB962C8B-B14F-4D97-AF65-F5344CB8AC3E}">
        <p14:creationId xmlns:p14="http://schemas.microsoft.com/office/powerpoint/2010/main" val="9979557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CCFA5D38-2F1F-48BD-9715-92E2419E87F5}"/>
              </a:ext>
            </a:extLst>
          </p:cNvPr>
          <p:cNvGraphicFramePr>
            <a:graphicFrameLocks noGrp="1"/>
          </p:cNvGraphicFramePr>
          <p:nvPr>
            <p:extLst>
              <p:ext uri="{D42A27DB-BD31-4B8C-83A1-F6EECF244321}">
                <p14:modId xmlns:p14="http://schemas.microsoft.com/office/powerpoint/2010/main" val="2457564730"/>
              </p:ext>
            </p:extLst>
          </p:nvPr>
        </p:nvGraphicFramePr>
        <p:xfrm>
          <a:off x="609600" y="304800"/>
          <a:ext cx="10972800" cy="6248400"/>
        </p:xfrm>
        <a:graphic>
          <a:graphicData uri="http://schemas.openxmlformats.org/drawingml/2006/table">
            <a:tbl>
              <a:tblPr firstRow="1" bandRow="1">
                <a:tableStyleId>{073A0DAA-6AF3-43AB-8588-CEC1D06C72B9}</a:tableStyleId>
              </a:tblPr>
              <a:tblGrid>
                <a:gridCol w="5486400">
                  <a:extLst>
                    <a:ext uri="{9D8B030D-6E8A-4147-A177-3AD203B41FA5}">
                      <a16:colId xmlns:a16="http://schemas.microsoft.com/office/drawing/2014/main" val="3051601499"/>
                    </a:ext>
                  </a:extLst>
                </a:gridCol>
                <a:gridCol w="5486400">
                  <a:extLst>
                    <a:ext uri="{9D8B030D-6E8A-4147-A177-3AD203B41FA5}">
                      <a16:colId xmlns:a16="http://schemas.microsoft.com/office/drawing/2014/main" val="1072708087"/>
                    </a:ext>
                  </a:extLst>
                </a:gridCol>
              </a:tblGrid>
              <a:tr h="683858">
                <a:tc gridSpan="2">
                  <a:txBody>
                    <a:bodyPr/>
                    <a:lstStyle/>
                    <a:p>
                      <a:pPr algn="ctr"/>
                      <a:r>
                        <a:rPr lang="en-US" sz="3600" b="0" dirty="0">
                          <a:solidFill>
                            <a:schemeClr val="tx2"/>
                          </a:solidFill>
                          <a:latin typeface="Calibri" panose="020F0502020204030204" pitchFamily="34" charset="0"/>
                          <a:ea typeface="+mj-ea"/>
                          <a:cs typeface="Calibri" panose="020F0502020204030204" pitchFamily="34" charset="0"/>
                        </a:rPr>
                        <a:t>Ancient Names From Ezekiel 38:1-9</a:t>
                      </a:r>
                    </a:p>
                  </a:txBody>
                  <a:tcPr/>
                </a:tc>
                <a:tc hMerge="1">
                  <a:txBody>
                    <a:bodyPr/>
                    <a:lstStyle/>
                    <a:p>
                      <a:endParaRPr lang="en-US" dirty="0"/>
                    </a:p>
                  </a:txBody>
                  <a:tcPr/>
                </a:tc>
                <a:extLst>
                  <a:ext uri="{0D108BD9-81ED-4DB2-BD59-A6C34878D82A}">
                    <a16:rowId xmlns:a16="http://schemas.microsoft.com/office/drawing/2014/main" val="1444934580"/>
                  </a:ext>
                </a:extLst>
              </a:tr>
              <a:tr h="5564542">
                <a:tc>
                  <a:txBody>
                    <a:bodyPr/>
                    <a:lstStyle/>
                    <a:p>
                      <a:pPr marL="461963" indent="-461963" eaLnBrk="1"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Magog (Central Asia),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Rosh (Russia), </a:t>
                      </a:r>
                    </a:p>
                    <a:p>
                      <a:pPr marL="461963" indent="-461963" algn="l" defTabSz="914400" rtl="0" eaLnBrk="1" latinLnBrk="0" hangingPunct="1">
                        <a:spcAft>
                          <a:spcPts val="600"/>
                        </a:spcAft>
                        <a:buClr>
                          <a:srgbClr val="000099"/>
                        </a:buClr>
                        <a:buFontTx/>
                        <a:buAutoNum type="arabicPeriod"/>
                      </a:pPr>
                      <a:r>
                        <a:rPr lang="en-US" altLang="en-US" sz="3000" kern="1200" dirty="0" err="1">
                          <a:solidFill>
                            <a:schemeClr val="dk1"/>
                          </a:solidFill>
                          <a:latin typeface="Calibri" panose="020F0502020204030204" pitchFamily="34" charset="0"/>
                          <a:ea typeface="+mn-ea"/>
                          <a:cs typeface="Calibri" panose="020F0502020204030204" pitchFamily="34" charset="0"/>
                        </a:rPr>
                        <a:t>Meshec</a:t>
                      </a:r>
                      <a:r>
                        <a:rPr lang="en-US" altLang="en-US" sz="3000" kern="1200" dirty="0">
                          <a:solidFill>
                            <a:schemeClr val="dk1"/>
                          </a:solidFill>
                          <a:latin typeface="Calibri" panose="020F0502020204030204" pitchFamily="34" charset="0"/>
                          <a:ea typeface="+mn-ea"/>
                          <a:cs typeface="Calibri" panose="020F0502020204030204" pitchFamily="34" charset="0"/>
                        </a:rPr>
                        <a:t> (Turkey),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Tubal (Turkey), </a:t>
                      </a:r>
                    </a:p>
                    <a:p>
                      <a:pPr marL="461963" indent="-461963" algn="l" defTabSz="914400" rtl="0" eaLnBrk="1" latinLnBrk="0" hangingPunct="1">
                        <a:spcAft>
                          <a:spcPts val="600"/>
                        </a:spcAft>
                        <a:buClr>
                          <a:srgbClr val="000099"/>
                        </a:buClr>
                        <a:buFontTx/>
                        <a:buAutoNum type="arabicPeriod"/>
                      </a:pPr>
                      <a:r>
                        <a:rPr lang="en-US" altLang="en-US" sz="3000" b="1" u="sng" kern="1200" dirty="0">
                          <a:solidFill>
                            <a:schemeClr val="dk1"/>
                          </a:solidFill>
                          <a:latin typeface="Calibri" panose="020F0502020204030204" pitchFamily="34" charset="0"/>
                          <a:ea typeface="+mn-ea"/>
                          <a:cs typeface="Calibri" panose="020F0502020204030204" pitchFamily="34" charset="0"/>
                        </a:rPr>
                        <a:t>Persia (Iran),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Put (Libya),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Cush (Sudan),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Gomer (Turkey),</a:t>
                      </a:r>
                    </a:p>
                  </a:txBody>
                  <a:tcPr/>
                </a:tc>
                <a:tc>
                  <a:txBody>
                    <a:bodyPr/>
                    <a:lstStyle/>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err="1">
                          <a:solidFill>
                            <a:schemeClr val="dk1"/>
                          </a:solidFill>
                          <a:latin typeface="Calibri" panose="020F0502020204030204" pitchFamily="34" charset="0"/>
                          <a:ea typeface="+mn-ea"/>
                          <a:cs typeface="Calibri" panose="020F0502020204030204" pitchFamily="34" charset="0"/>
                        </a:rPr>
                        <a:t>Togarmah</a:t>
                      </a:r>
                      <a:r>
                        <a:rPr lang="en-US" altLang="en-US" sz="3000" kern="1200" dirty="0">
                          <a:solidFill>
                            <a:schemeClr val="dk1"/>
                          </a:solidFill>
                          <a:latin typeface="Calibri" panose="020F0502020204030204" pitchFamily="34" charset="0"/>
                          <a:ea typeface="+mn-ea"/>
                          <a:cs typeface="Calibri" panose="020F0502020204030204" pitchFamily="34" charset="0"/>
                        </a:rPr>
                        <a:t> (Turkey) </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Sheba (Saudi Arabia)</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err="1">
                          <a:solidFill>
                            <a:schemeClr val="dk1"/>
                          </a:solidFill>
                          <a:latin typeface="Calibri" panose="020F0502020204030204" pitchFamily="34" charset="0"/>
                          <a:ea typeface="+mn-ea"/>
                          <a:cs typeface="Calibri" panose="020F0502020204030204" pitchFamily="34" charset="0"/>
                        </a:rPr>
                        <a:t>Dedan</a:t>
                      </a:r>
                      <a:r>
                        <a:rPr lang="en-US" altLang="en-US" sz="3000" kern="1200" dirty="0">
                          <a:solidFill>
                            <a:schemeClr val="dk1"/>
                          </a:solidFill>
                          <a:latin typeface="Calibri" panose="020F0502020204030204" pitchFamily="34" charset="0"/>
                          <a:ea typeface="+mn-ea"/>
                          <a:cs typeface="Calibri" panose="020F0502020204030204" pitchFamily="34" charset="0"/>
                        </a:rPr>
                        <a:t> (Saudi Arabia or Yemen)</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Tarshish (Spain)</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Merchants of Tarshish (Conglomeration of Western powers including Europe)</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Israel</a:t>
                      </a:r>
                    </a:p>
                  </a:txBody>
                  <a:tcPr/>
                </a:tc>
                <a:extLst>
                  <a:ext uri="{0D108BD9-81ED-4DB2-BD59-A6C34878D82A}">
                    <a16:rowId xmlns:a16="http://schemas.microsoft.com/office/drawing/2014/main" val="598634879"/>
                  </a:ext>
                </a:extLst>
              </a:tr>
            </a:tbl>
          </a:graphicData>
        </a:graphic>
      </p:graphicFrame>
      <p:pic>
        <p:nvPicPr>
          <p:cNvPr id="5" name="Picture 4">
            <a:extLst>
              <a:ext uri="{FF2B5EF4-FFF2-40B4-BE49-F238E27FC236}">
                <a16:creationId xmlns:a16="http://schemas.microsoft.com/office/drawing/2014/main" id="{8654AF7A-9B80-4B3D-B964-B08EFDD07BA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78172" y="5486400"/>
            <a:ext cx="1612828" cy="914400"/>
          </a:xfrm>
          <a:prstGeom prst="rect">
            <a:avLst/>
          </a:prstGeom>
        </p:spPr>
      </p:pic>
    </p:spTree>
    <p:extLst>
      <p:ext uri="{BB962C8B-B14F-4D97-AF65-F5344CB8AC3E}">
        <p14:creationId xmlns:p14="http://schemas.microsoft.com/office/powerpoint/2010/main" val="29120694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HP Desktop\Pictures\Gog-Magog-Map-Final.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65413" y="137160"/>
            <a:ext cx="8861174"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Oval 7">
            <a:extLst>
              <a:ext uri="{FF2B5EF4-FFF2-40B4-BE49-F238E27FC236}">
                <a16:creationId xmlns:a16="http://schemas.microsoft.com/office/drawing/2014/main" id="{8B1117DC-D5BF-C93E-24BA-1608FB07811F}"/>
              </a:ext>
            </a:extLst>
          </p:cNvPr>
          <p:cNvSpPr>
            <a:spLocks noChangeArrowheads="1"/>
          </p:cNvSpPr>
          <p:nvPr/>
        </p:nvSpPr>
        <p:spPr bwMode="auto">
          <a:xfrm>
            <a:off x="8686800" y="2735317"/>
            <a:ext cx="1600200" cy="706821"/>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37001534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The Now Prophecies?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Elam, Damascus, Ps. 83</a:t>
            </a:r>
          </a:p>
        </p:txBody>
      </p:sp>
      <p:sp>
        <p:nvSpPr>
          <p:cNvPr id="161795" name="Rectangle 3"/>
          <p:cNvSpPr>
            <a:spLocks noGrp="1" noChangeArrowheads="1"/>
          </p:cNvSpPr>
          <p:nvPr>
            <p:ph type="body" idx="1"/>
          </p:nvPr>
        </p:nvSpPr>
        <p:spPr>
          <a:xfrm>
            <a:off x="1042370" y="1371600"/>
            <a:ext cx="4397993" cy="5105400"/>
          </a:xfrm>
        </p:spPr>
        <p:txBody>
          <a:bodyPr/>
          <a:lstStyle/>
          <a:p>
            <a:pPr marL="457200" lvl="1" indent="-4572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Elam</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Jer. 49:34-39</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Ezek. 32:24-25</a:t>
            </a:r>
          </a:p>
          <a:p>
            <a:pPr marL="457200" lvl="1" indent="-457200" eaLnBrk="1" hangingPunct="1">
              <a:spcBef>
                <a:spcPts val="0"/>
              </a:spcBef>
              <a:spcAft>
                <a:spcPts val="18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Damascus</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 17:1-2</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Jer. 49:23-27</a:t>
            </a:r>
          </a:p>
          <a:p>
            <a:pPr marL="457200" lvl="1" indent="-4572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Psalm 83</a:t>
            </a:r>
          </a:p>
        </p:txBody>
      </p:sp>
      <p:pic>
        <p:nvPicPr>
          <p:cNvPr id="6" name="Picture 4" descr="C:\Documents and Settings\Owner\Application Data\Microsoft\Media Catalog\Downloaded Clips\cl0\SY01462_.wmf">
            <a:extLst>
              <a:ext uri="{FF2B5EF4-FFF2-40B4-BE49-F238E27FC236}">
                <a16:creationId xmlns:a16="http://schemas.microsoft.com/office/drawing/2014/main" id="{4AF2C3D7-F4BB-A9D1-5945-85E2B41E7A5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00219" y="1905000"/>
            <a:ext cx="4449411" cy="4572000"/>
          </a:xfrm>
          <a:prstGeom prst="rect">
            <a:avLst/>
          </a:prstGeom>
          <a:noFill/>
          <a:ln w="9525">
            <a:noFill/>
            <a:miter lim="800000"/>
            <a:headEnd/>
            <a:tailEnd/>
          </a:ln>
        </p:spPr>
      </p:pic>
    </p:spTree>
    <p:extLst>
      <p:ext uri="{BB962C8B-B14F-4D97-AF65-F5344CB8AC3E}">
        <p14:creationId xmlns:p14="http://schemas.microsoft.com/office/powerpoint/2010/main" val="4424563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FBE71E-AD57-4738-97AA-DEB171072F1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95600" y="228600"/>
            <a:ext cx="6400800"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994840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EABCB34D-274F-22DF-DEAE-5C254FC172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 y="114300"/>
            <a:ext cx="10058400" cy="6629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89246241"/>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9D7B2D3-4217-E6D0-31E8-BEB2C47661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8515" y="137160"/>
            <a:ext cx="881497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47382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22CA0D-EE9F-5A2D-4EE7-D4D80BF1D9F5}"/>
              </a:ext>
            </a:extLst>
          </p:cNvPr>
          <p:cNvPicPr>
            <a:picLocks noChangeAspect="1"/>
          </p:cNvPicPr>
          <p:nvPr/>
        </p:nvPicPr>
        <p:blipFill>
          <a:blip r:embed="rId2"/>
          <a:stretch>
            <a:fillRect/>
          </a:stretch>
        </p:blipFill>
        <p:spPr>
          <a:xfrm>
            <a:off x="3006291" y="137160"/>
            <a:ext cx="6179418" cy="6583680"/>
          </a:xfrm>
          <a:prstGeom prst="rect">
            <a:avLst/>
          </a:prstGeom>
        </p:spPr>
      </p:pic>
    </p:spTree>
    <p:extLst>
      <p:ext uri="{BB962C8B-B14F-4D97-AF65-F5344CB8AC3E}">
        <p14:creationId xmlns:p14="http://schemas.microsoft.com/office/powerpoint/2010/main" val="18536807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The Now Prophecies?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Elam, Damascus, Ps. 83</a:t>
            </a:r>
          </a:p>
        </p:txBody>
      </p:sp>
      <p:sp>
        <p:nvSpPr>
          <p:cNvPr id="161795" name="Rectangle 3"/>
          <p:cNvSpPr>
            <a:spLocks noGrp="1" noChangeArrowheads="1"/>
          </p:cNvSpPr>
          <p:nvPr>
            <p:ph type="body" idx="1"/>
          </p:nvPr>
        </p:nvSpPr>
        <p:spPr>
          <a:xfrm>
            <a:off x="1042370" y="1371600"/>
            <a:ext cx="4397993" cy="5105400"/>
          </a:xfrm>
        </p:spPr>
        <p:txBody>
          <a:bodyPr/>
          <a:lstStyle/>
          <a:p>
            <a:pPr marL="457200" lvl="1" indent="-4572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Elam</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Jer. 49:34-39</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Ezek. 32:24-25</a:t>
            </a:r>
          </a:p>
          <a:p>
            <a:pPr marL="457200" lvl="1" indent="-457200" eaLnBrk="1" hangingPunct="1">
              <a:spcBef>
                <a:spcPts val="0"/>
              </a:spcBef>
              <a:spcAft>
                <a:spcPts val="1800"/>
              </a:spcAft>
              <a:buClr>
                <a:schemeClr val="tx2"/>
              </a:buClr>
              <a:buSzPct val="100000"/>
              <a:buFont typeface="Wingdings" pitchFamily="2" charset="2"/>
              <a:buAutoNum type="romanUcPeriod"/>
              <a:defRPr/>
            </a:pPr>
            <a:r>
              <a:rPr lang="en-US" b="1" dirty="0">
                <a:solidFill>
                  <a:srgbClr val="FFFFCC"/>
                </a:solidFill>
                <a:effectLst>
                  <a:outerShdw blurRad="38100" dist="38100" dir="2700000" algn="tl">
                    <a:srgbClr val="000000">
                      <a:alpha val="43137"/>
                    </a:srgbClr>
                  </a:outerShdw>
                </a:effectLst>
              </a:rPr>
              <a:t>Damascus</a:t>
            </a:r>
          </a:p>
          <a:p>
            <a:pPr marL="914400" lvl="2" indent="-457200" eaLnBrk="1" hangingPunct="1">
              <a:spcBef>
                <a:spcPts val="0"/>
              </a:spcBef>
              <a:spcAft>
                <a:spcPts val="18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Isa. 17:1-2</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Jer. 49:23-27</a:t>
            </a:r>
          </a:p>
          <a:p>
            <a:pPr marL="457200" lvl="1" indent="-4572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Psalm 83</a:t>
            </a:r>
          </a:p>
        </p:txBody>
      </p:sp>
      <p:pic>
        <p:nvPicPr>
          <p:cNvPr id="6" name="Picture 4" descr="C:\Documents and Settings\Owner\Application Data\Microsoft\Media Catalog\Downloaded Clips\cl0\SY01462_.wmf">
            <a:extLst>
              <a:ext uri="{FF2B5EF4-FFF2-40B4-BE49-F238E27FC236}">
                <a16:creationId xmlns:a16="http://schemas.microsoft.com/office/drawing/2014/main" id="{4AF2C3D7-F4BB-A9D1-5945-85E2B41E7A5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00219" y="1905000"/>
            <a:ext cx="4449411" cy="4572000"/>
          </a:xfrm>
          <a:prstGeom prst="rect">
            <a:avLst/>
          </a:prstGeom>
          <a:noFill/>
          <a:ln w="9525">
            <a:noFill/>
            <a:miter lim="800000"/>
            <a:headEnd/>
            <a:tailEnd/>
          </a:ln>
        </p:spPr>
      </p:pic>
    </p:spTree>
    <p:extLst>
      <p:ext uri="{BB962C8B-B14F-4D97-AF65-F5344CB8AC3E}">
        <p14:creationId xmlns:p14="http://schemas.microsoft.com/office/powerpoint/2010/main" val="2381678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EFA5E6C2-2247-4ED5-8212-3BAA046D3DA5}"/>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3477875"/>
          </a:xfrm>
          <a:prstGeom prst="rect">
            <a:avLst/>
          </a:prstGeom>
          <a:noFill/>
          <a:ln w="28575">
            <a:noFill/>
            <a:miter lim="800000"/>
            <a:headEnd/>
            <a:tailEnd/>
          </a:ln>
        </p:spPr>
        <p:txBody>
          <a:bodyPr wrap="square">
            <a:spAutoFit/>
          </a:bodyPr>
          <a:lstStyle/>
          <a:p>
            <a:pPr algn="ctr">
              <a:spcBef>
                <a:spcPts val="0"/>
              </a:spcBef>
              <a:spcAft>
                <a:spcPts val="1200"/>
              </a:spcAft>
            </a:pPr>
            <a:r>
              <a:rPr lang="en-US" sz="4000" dirty="0">
                <a:solidFill>
                  <a:schemeClr val="tx2"/>
                </a:solidFill>
                <a:effectLst>
                  <a:outerShdw blurRad="38100" dist="38100" dir="2700000" algn="tl">
                    <a:srgbClr val="000000">
                      <a:alpha val="43137"/>
                    </a:srgbClr>
                  </a:outerShdw>
                </a:effectLst>
                <a:latin typeface="Calibri" panose="020F0502020204030204" pitchFamily="34" charset="0"/>
                <a:ea typeface="+mj-ea"/>
              </a:rPr>
              <a:t>Isaiah 17:1-2</a:t>
            </a:r>
          </a:p>
          <a:p>
            <a:pPr algn="just"/>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oracle concerning Damascus. ‘Behold, Damascus is about to be removed from being a city And will become a fallen ruin.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cities of </a:t>
            </a:r>
            <a:r>
              <a:rPr lang="en-US" sz="3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Aroer</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are forsaken; They will be for flocks to lie down in, And there will be no one to frighten them.’”</a:t>
            </a:r>
          </a:p>
        </p:txBody>
      </p:sp>
    </p:spTree>
    <p:extLst>
      <p:ext uri="{BB962C8B-B14F-4D97-AF65-F5344CB8AC3E}">
        <p14:creationId xmlns:p14="http://schemas.microsoft.com/office/powerpoint/2010/main" val="35916690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594752" y="1828800"/>
            <a:ext cx="11002496" cy="4016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marL="0" marR="0" algn="just">
              <a:spcBef>
                <a:spcPts val="0"/>
              </a:spcBef>
              <a:spcAft>
                <a:spcPts val="1800"/>
              </a:spcAft>
              <a:buNone/>
            </a:pPr>
            <a:r>
              <a:rPr lang="en-US" altLang="en-US" sz="3000" dirty="0"/>
              <a:t>“</a:t>
            </a:r>
            <a:r>
              <a:rPr lang="en-US" sz="3000" dirty="0"/>
              <a:t>According to all major translations, the meaning of the text is clear:</a:t>
            </a:r>
          </a:p>
          <a:p>
            <a:pPr marL="914400" marR="0" indent="-458788" algn="just">
              <a:spcBef>
                <a:spcPts val="0"/>
              </a:spcBef>
              <a:spcAft>
                <a:spcPts val="1800"/>
              </a:spcAft>
              <a:buSzPct val="100000"/>
              <a:buFont typeface="+mj-lt"/>
              <a:buAutoNum type="arabicPeriod"/>
            </a:pPr>
            <a:r>
              <a:rPr lang="en-US" sz="3000" dirty="0"/>
              <a:t>The passage concerns the city of Damascus.</a:t>
            </a:r>
          </a:p>
          <a:p>
            <a:pPr marL="914400" marR="0" indent="-458788" algn="just">
              <a:spcBef>
                <a:spcPts val="0"/>
              </a:spcBef>
              <a:spcAft>
                <a:spcPts val="1800"/>
              </a:spcAft>
              <a:buSzPct val="100000"/>
              <a:buFont typeface="+mj-lt"/>
              <a:buAutoNum type="arabicPeriod"/>
            </a:pPr>
            <a:r>
              <a:rPr lang="en-US" sz="3000" dirty="0"/>
              <a:t>The passage is a prophecy, concerning the future of Damascus.</a:t>
            </a:r>
          </a:p>
          <a:p>
            <a:pPr marL="914400" marR="0" indent="-458788" algn="just">
              <a:spcBef>
                <a:spcPts val="0"/>
              </a:spcBef>
              <a:spcAft>
                <a:spcPts val="1800"/>
              </a:spcAft>
              <a:buSzPct val="100000"/>
              <a:buFont typeface="+mj-lt"/>
              <a:buAutoNum type="arabicPeriod"/>
            </a:pPr>
            <a:r>
              <a:rPr lang="en-US" sz="3000" dirty="0"/>
              <a:t>Damascus will be utterly destroyed.</a:t>
            </a:r>
          </a:p>
          <a:p>
            <a:pPr marL="914400" marR="0" indent="-458788" algn="just">
              <a:spcBef>
                <a:spcPts val="0"/>
              </a:spcBef>
              <a:spcAft>
                <a:spcPts val="1800"/>
              </a:spcAft>
              <a:buSzPct val="100000"/>
              <a:buFont typeface="+mj-lt"/>
              <a:buAutoNum type="arabicPeriod"/>
            </a:pPr>
            <a:r>
              <a:rPr lang="en-US" sz="3000" dirty="0"/>
              <a:t>Damascus will no longer be a livable, inhabitable city.</a:t>
            </a:r>
          </a:p>
          <a:p>
            <a:pPr marL="914400" marR="0" indent="-458788" algn="just">
              <a:spcBef>
                <a:spcPts val="0"/>
              </a:spcBef>
              <a:spcAft>
                <a:spcPts val="1800"/>
              </a:spcAft>
              <a:buSzPct val="100000"/>
              <a:buFont typeface="+mj-lt"/>
              <a:buAutoNum type="arabicPeriod"/>
            </a:pPr>
            <a:r>
              <a:rPr lang="en-US" sz="3000" dirty="0"/>
              <a:t>Damascus will lie in ruins.”</a:t>
            </a:r>
            <a:endParaRPr lang="en-US" altLang="en-US" sz="3000" dirty="0">
              <a:effectLst>
                <a:outerShdw blurRad="38100" dist="38100" dir="2700000" algn="tl">
                  <a:srgbClr val="000000">
                    <a:alpha val="43137"/>
                  </a:srgbClr>
                </a:outerShdw>
              </a:effectLst>
              <a:cs typeface="Calibri" panose="020F0502020204030204" pitchFamily="34" charset="0"/>
            </a:endParaRPr>
          </a:p>
        </p:txBody>
      </p:sp>
      <p:sp>
        <p:nvSpPr>
          <p:cNvPr id="4" name="TextBox 2">
            <a:extLst>
              <a:ext uri="{FF2B5EF4-FFF2-40B4-BE49-F238E27FC236}">
                <a16:creationId xmlns:a16="http://schemas.microsoft.com/office/drawing/2014/main" id="{E1203FA6-E184-B984-3D11-42774F08CAEA}"/>
              </a:ext>
            </a:extLst>
          </p:cNvPr>
          <p:cNvSpPr txBox="1">
            <a:spLocks noChangeArrowheads="1"/>
          </p:cNvSpPr>
          <p:nvPr/>
        </p:nvSpPr>
        <p:spPr bwMode="auto">
          <a:xfrm>
            <a:off x="605944" y="228600"/>
            <a:ext cx="10980114" cy="1254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Joel C. Rosenberg</a:t>
            </a:r>
          </a:p>
          <a:p>
            <a:pPr algn="ctr">
              <a:spcBef>
                <a:spcPct val="0"/>
              </a:spcBef>
              <a:buClrTx/>
              <a:buSzTx/>
              <a:buNone/>
            </a:pPr>
            <a:r>
              <a:rPr lang="en-US" sz="1600" dirty="0">
                <a:effectLst/>
                <a:latin typeface="Calibri" panose="020F0502020204030204" pitchFamily="34" charset="0"/>
                <a:ea typeface="Times New Roman" panose="02020603050405020304" pitchFamily="18" charset="0"/>
              </a:rPr>
              <a:t>Joel C. Rosenberg, “Notes on the Future of Damascus According to Bible Prophecy,” updated: September 9, 2013, </a:t>
            </a:r>
            <a:r>
              <a:rPr lang="en-US" sz="1600" dirty="0"/>
              <a:t>http://www.joelrosenberg.com/files/2013/09/STUDY-Damascus-prophecies-R.pdf</a:t>
            </a:r>
          </a:p>
        </p:txBody>
      </p:sp>
    </p:spTree>
    <p:extLst>
      <p:ext uri="{BB962C8B-B14F-4D97-AF65-F5344CB8AC3E}">
        <p14:creationId xmlns:p14="http://schemas.microsoft.com/office/powerpoint/2010/main" val="3708323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31746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MAIL BAG</a:t>
            </a:r>
          </a:p>
        </p:txBody>
      </p:sp>
      <p:sp>
        <p:nvSpPr>
          <p:cNvPr id="22531" name="Rectangle 3"/>
          <p:cNvSpPr>
            <a:spLocks noGrp="1" noChangeArrowheads="1"/>
          </p:cNvSpPr>
          <p:nvPr>
            <p:ph type="body" sz="half" idx="2"/>
          </p:nvPr>
        </p:nvSpPr>
        <p:spPr>
          <a:xfrm>
            <a:off x="1752601" y="1600200"/>
            <a:ext cx="8686799" cy="4043876"/>
          </a:xfrm>
        </p:spPr>
        <p:txBody>
          <a:bodyPr/>
          <a:lstStyle/>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The Now Prophecies (Elam, Damascus, Ps. 83)?</a:t>
            </a:r>
          </a:p>
        </p:txBody>
      </p:sp>
      <p:pic>
        <p:nvPicPr>
          <p:cNvPr id="5" name="Picture 4">
            <a:extLst>
              <a:ext uri="{FF2B5EF4-FFF2-40B4-BE49-F238E27FC236}">
                <a16:creationId xmlns:a16="http://schemas.microsoft.com/office/drawing/2014/main" id="{D159BC6D-D0B5-4E90-B70D-B2596C9EBF8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rect">
            <a:avLst/>
          </a:prstGeom>
        </p:spPr>
      </p:pic>
      <p:pic>
        <p:nvPicPr>
          <p:cNvPr id="7" name="Picture 6">
            <a:extLst>
              <a:ext uri="{FF2B5EF4-FFF2-40B4-BE49-F238E27FC236}">
                <a16:creationId xmlns:a16="http://schemas.microsoft.com/office/drawing/2014/main" id="{35F9BC80-EB8E-4EC1-9DED-D8062C1B7D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rect">
            <a:avLst/>
          </a:prstGeom>
        </p:spPr>
      </p:pic>
      <p:pic>
        <p:nvPicPr>
          <p:cNvPr id="2" name="Picture 1">
            <a:extLst>
              <a:ext uri="{FF2B5EF4-FFF2-40B4-BE49-F238E27FC236}">
                <a16:creationId xmlns:a16="http://schemas.microsoft.com/office/drawing/2014/main" id="{73C9DD26-82CB-FED4-4B81-8732B4FDB982}"/>
              </a:ext>
            </a:extLst>
          </p:cNvPr>
          <p:cNvPicPr>
            <a:picLocks noChangeAspect="1"/>
          </p:cNvPicPr>
          <p:nvPr/>
        </p:nvPicPr>
        <p:blipFill rotWithShape="1">
          <a:blip r:embed="rId3"/>
          <a:srcRect l="18628" r="18628" b="51307"/>
          <a:stretch/>
        </p:blipFill>
        <p:spPr>
          <a:xfrm>
            <a:off x="4033998" y="2876550"/>
            <a:ext cx="4124005" cy="32004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119538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5944" y="1600200"/>
            <a:ext cx="10980115" cy="4878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marL="0" marR="0" algn="just">
              <a:spcBef>
                <a:spcPts val="0"/>
              </a:spcBef>
              <a:spcAft>
                <a:spcPts val="600"/>
              </a:spcAft>
              <a:buNone/>
            </a:pPr>
            <a:r>
              <a:rPr lang="en-US" sz="2600" dirty="0"/>
              <a:t>When viewed together, we can say the following about the prophecies concerning Damascus found in Isaiah 17 and Jeremiah 49:</a:t>
            </a:r>
          </a:p>
          <a:p>
            <a:pPr marL="458788" marR="0" indent="-458788" algn="just">
              <a:spcBef>
                <a:spcPts val="0"/>
              </a:spcBef>
              <a:spcAft>
                <a:spcPts val="600"/>
              </a:spcAft>
              <a:buSzPct val="100000"/>
              <a:buFont typeface="+mj-lt"/>
              <a:buAutoNum type="alphaLcPeriod"/>
            </a:pPr>
            <a:r>
              <a:rPr lang="en-US" sz="2600" dirty="0"/>
              <a:t>The prophecies refer to a divine judgment by God against the city of Damascus. . . .</a:t>
            </a:r>
          </a:p>
          <a:p>
            <a:pPr marL="458788" marR="0" indent="-458788" algn="just">
              <a:spcBef>
                <a:spcPts val="0"/>
              </a:spcBef>
              <a:spcAft>
                <a:spcPts val="600"/>
              </a:spcAft>
              <a:buSzPct val="100000"/>
              <a:buFont typeface="+mj-lt"/>
              <a:buAutoNum type="alphaLcPeriod"/>
            </a:pPr>
            <a:r>
              <a:rPr lang="en-US" sz="2600" dirty="0"/>
              <a:t>The prophecies refer to the utter, catastrophic destruction of Damascus.</a:t>
            </a:r>
          </a:p>
          <a:p>
            <a:pPr marL="458788" marR="0" indent="-458788" algn="just">
              <a:spcBef>
                <a:spcPts val="0"/>
              </a:spcBef>
              <a:spcAft>
                <a:spcPts val="600"/>
              </a:spcAft>
              <a:buSzPct val="100000"/>
              <a:buFont typeface="+mj-lt"/>
              <a:buAutoNum type="alphaLcPeriod"/>
            </a:pPr>
            <a:r>
              <a:rPr lang="en-US" sz="2600" dirty="0"/>
              <a:t>Both are eschatological passages, referring to End Times events that have yet to occur.</a:t>
            </a:r>
          </a:p>
          <a:p>
            <a:pPr marL="914400" lvl="1" indent="-457200" algn="just">
              <a:spcBef>
                <a:spcPts val="0"/>
              </a:spcBef>
              <a:spcAft>
                <a:spcPts val="600"/>
              </a:spcAft>
              <a:buSzPct val="100000"/>
              <a:buFont typeface="+mj-lt"/>
              <a:buAutoNum type="romanLcPeriod"/>
            </a:pPr>
            <a:r>
              <a:rPr lang="en-US" sz="2600" dirty="0"/>
              <a:t>Isaiah’s prophecy was given to him in 715 BC, well after the conquering        of Damascus in 732 by Tiglath-</a:t>
            </a:r>
            <a:r>
              <a:rPr lang="en-US" sz="2600" dirty="0" err="1"/>
              <a:t>pileser</a:t>
            </a:r>
            <a:r>
              <a:rPr lang="en-US" sz="2600" dirty="0"/>
              <a:t>.</a:t>
            </a:r>
          </a:p>
          <a:p>
            <a:pPr marL="914400" lvl="1" indent="-457200" algn="just">
              <a:spcBef>
                <a:spcPts val="0"/>
              </a:spcBef>
              <a:spcAft>
                <a:spcPts val="600"/>
              </a:spcAft>
              <a:buSzPct val="100000"/>
              <a:buFont typeface="+mj-lt"/>
              <a:buAutoNum type="romanLcPeriod"/>
            </a:pPr>
            <a:r>
              <a:rPr lang="en-US" sz="2600" dirty="0"/>
              <a:t>Likewise, Jeremiah’s ministry occurred between 626 BC and 586 BC, long after Tiglath-</a:t>
            </a:r>
            <a:r>
              <a:rPr lang="en-US" sz="2600" dirty="0" err="1"/>
              <a:t>pileser</a:t>
            </a:r>
            <a:r>
              <a:rPr lang="en-US" sz="2600" dirty="0"/>
              <a:t> conquered Damascus in 732 BC.</a:t>
            </a:r>
          </a:p>
        </p:txBody>
      </p:sp>
      <p:sp>
        <p:nvSpPr>
          <p:cNvPr id="4" name="TextBox 2">
            <a:extLst>
              <a:ext uri="{FF2B5EF4-FFF2-40B4-BE49-F238E27FC236}">
                <a16:creationId xmlns:a16="http://schemas.microsoft.com/office/drawing/2014/main" id="{5759BFB5-2B44-B57D-4D4E-725BE5F20A62}"/>
              </a:ext>
            </a:extLst>
          </p:cNvPr>
          <p:cNvSpPr txBox="1">
            <a:spLocks noChangeArrowheads="1"/>
          </p:cNvSpPr>
          <p:nvPr/>
        </p:nvSpPr>
        <p:spPr bwMode="auto">
          <a:xfrm>
            <a:off x="605944" y="228600"/>
            <a:ext cx="10980114" cy="1254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Joel C. Rosenberg</a:t>
            </a:r>
          </a:p>
          <a:p>
            <a:pPr algn="ctr">
              <a:spcBef>
                <a:spcPct val="0"/>
              </a:spcBef>
              <a:buClrTx/>
              <a:buSzTx/>
              <a:buNone/>
            </a:pPr>
            <a:r>
              <a:rPr lang="en-US" sz="1600" dirty="0">
                <a:effectLst/>
                <a:latin typeface="Calibri" panose="020F0502020204030204" pitchFamily="34" charset="0"/>
                <a:ea typeface="Times New Roman" panose="02020603050405020304" pitchFamily="18" charset="0"/>
              </a:rPr>
              <a:t>Joel C. Rosenberg, “Notes on the Future of Damascus According to Bible Prophecy,” updated: September 9, 2013, </a:t>
            </a:r>
            <a:r>
              <a:rPr lang="en-US" sz="1600" dirty="0"/>
              <a:t>http://www.joelrosenberg.com/files/2013/09/STUDY-Damascus-prophecies-R.pdf</a:t>
            </a:r>
          </a:p>
        </p:txBody>
      </p:sp>
    </p:spTree>
    <p:extLst>
      <p:ext uri="{BB962C8B-B14F-4D97-AF65-F5344CB8AC3E}">
        <p14:creationId xmlns:p14="http://schemas.microsoft.com/office/powerpoint/2010/main" val="24741360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381000" y="1600200"/>
            <a:ext cx="11582400" cy="5124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marL="458788" indent="-458788" algn="just">
              <a:spcBef>
                <a:spcPts val="0"/>
              </a:spcBef>
              <a:spcAft>
                <a:spcPts val="600"/>
              </a:spcAft>
              <a:buSzPct val="100000"/>
              <a:buFont typeface="+mj-lt"/>
              <a:buAutoNum type="alphaLcPeriod" startAt="4"/>
            </a:pPr>
            <a:r>
              <a:rPr lang="en-US" sz="2600" dirty="0"/>
              <a:t>Damascus has certainly been attacked, conquered, and burned at various points in history, including Biblical history—but it is clear that the prophecies of Isaiah 17 and Jeremiah 49 have not yet been fulfilled. Damascus is, after all, one of the oldest continuously inhabited cities on the planet.</a:t>
            </a:r>
          </a:p>
          <a:p>
            <a:pPr marL="458788" indent="-458788" algn="just">
              <a:spcBef>
                <a:spcPts val="0"/>
              </a:spcBef>
              <a:spcAft>
                <a:spcPts val="600"/>
              </a:spcAft>
              <a:buSzPct val="100000"/>
              <a:buFont typeface="+mj-lt"/>
              <a:buAutoNum type="alphaLcPeriod" startAt="4"/>
            </a:pPr>
            <a:r>
              <a:rPr lang="en-US" sz="2600" dirty="0"/>
              <a:t>We cannot be certain when these judgments will happen, and the prophecies will be fulfilled.</a:t>
            </a:r>
          </a:p>
          <a:p>
            <a:pPr marL="458788" indent="-458788" algn="just">
              <a:spcBef>
                <a:spcPts val="0"/>
              </a:spcBef>
              <a:spcAft>
                <a:spcPts val="600"/>
              </a:spcAft>
              <a:buSzPct val="100000"/>
              <a:buFont typeface="+mj-lt"/>
              <a:buAutoNum type="alphaLcPeriod" startAt="4"/>
            </a:pPr>
            <a:r>
              <a:rPr lang="en-US" sz="2600" dirty="0"/>
              <a:t>They could come to pass before, during or after the War of Gog &amp; Magog (Ezekiel 38–39); before, during, or after the Rapture; or before or during the Tribulation. The texts simply do not say, so we cannot be definitive.</a:t>
            </a:r>
          </a:p>
          <a:p>
            <a:pPr marL="458788" indent="-458788" algn="just">
              <a:spcBef>
                <a:spcPts val="0"/>
              </a:spcBef>
              <a:spcAft>
                <a:spcPts val="600"/>
              </a:spcAft>
              <a:buSzPct val="100000"/>
              <a:buFont typeface="+mj-lt"/>
              <a:buAutoNum type="alphaLcPeriod" startAt="4"/>
            </a:pPr>
            <a:r>
              <a:rPr lang="en-US" sz="2600" dirty="0"/>
              <a:t>It is possibly that the prophecies could come to pass in the not-too-distant future. But they certainly will come to pass at some point before the Second Coming of Christ (the ‘Day of the Lord.’).</a:t>
            </a:r>
            <a:endParaRPr lang="en-US" altLang="en-US" sz="2600" dirty="0"/>
          </a:p>
        </p:txBody>
      </p:sp>
      <p:sp>
        <p:nvSpPr>
          <p:cNvPr id="4" name="TextBox 2">
            <a:extLst>
              <a:ext uri="{FF2B5EF4-FFF2-40B4-BE49-F238E27FC236}">
                <a16:creationId xmlns:a16="http://schemas.microsoft.com/office/drawing/2014/main" id="{735BBD50-44A0-3C30-2DD0-98B737AAB0CA}"/>
              </a:ext>
            </a:extLst>
          </p:cNvPr>
          <p:cNvSpPr txBox="1">
            <a:spLocks noChangeArrowheads="1"/>
          </p:cNvSpPr>
          <p:nvPr/>
        </p:nvSpPr>
        <p:spPr bwMode="auto">
          <a:xfrm>
            <a:off x="605944" y="228600"/>
            <a:ext cx="10980114" cy="1254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Joel C. Rosenberg</a:t>
            </a:r>
          </a:p>
          <a:p>
            <a:pPr algn="ctr">
              <a:spcBef>
                <a:spcPct val="0"/>
              </a:spcBef>
              <a:buClrTx/>
              <a:buSzTx/>
              <a:buNone/>
            </a:pPr>
            <a:r>
              <a:rPr lang="en-US" sz="1600" dirty="0">
                <a:effectLst/>
                <a:latin typeface="Calibri" panose="020F0502020204030204" pitchFamily="34" charset="0"/>
                <a:ea typeface="Times New Roman" panose="02020603050405020304" pitchFamily="18" charset="0"/>
              </a:rPr>
              <a:t>Joel C. Rosenberg, “Notes on the Future of Damascus According to Bible Prophecy,” updated: September 9, 2013, </a:t>
            </a:r>
            <a:r>
              <a:rPr lang="en-US" sz="1600" dirty="0"/>
              <a:t>http://www.joelrosenberg.com/files/2013/09/STUDY-Damascus-prophecies-R.pdf</a:t>
            </a:r>
          </a:p>
        </p:txBody>
      </p:sp>
    </p:spTree>
    <p:extLst>
      <p:ext uri="{BB962C8B-B14F-4D97-AF65-F5344CB8AC3E}">
        <p14:creationId xmlns:p14="http://schemas.microsoft.com/office/powerpoint/2010/main" val="1265009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5943" y="1619910"/>
            <a:ext cx="10980114" cy="4747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marL="0" marR="0" algn="just">
              <a:spcBef>
                <a:spcPts val="0"/>
              </a:spcBef>
              <a:spcAft>
                <a:spcPts val="0"/>
              </a:spcAft>
              <a:buNone/>
            </a:pPr>
            <a:r>
              <a:rPr lang="en-US" altLang="en-US" sz="2750" dirty="0"/>
              <a:t>“</a:t>
            </a:r>
            <a:r>
              <a:rPr lang="en-US" sz="2750" dirty="0"/>
              <a:t>In the last days, the Bible tells us of a horrible series of events that will take place in the lands of Israel and Syria. One of these events is the disappearance of Damascus as one of the premiere cities in the world. . . .In the very near future, Damascus will once again play a major role in human events. The prophet Isaiah provides us with God’s commentary on a future conflict between Damascus and Israel, and in so doing, he reveals certain prophecies which have been partially fulfilled in the past. However, the ultimate fulfillment of Isaiah 17 remains in the future. The current existence of Damascus, which will one day cease to be a city, as well as the historical absence of the coalition of nations prophesied to attack Israel and be destroyed by God, is proof that Isaiah 17 prophesies events yet future.”</a:t>
            </a:r>
          </a:p>
        </p:txBody>
      </p:sp>
      <p:sp>
        <p:nvSpPr>
          <p:cNvPr id="38915" name="TextBox 2"/>
          <p:cNvSpPr txBox="1">
            <a:spLocks noChangeArrowheads="1"/>
          </p:cNvSpPr>
          <p:nvPr/>
        </p:nvSpPr>
        <p:spPr bwMode="auto">
          <a:xfrm>
            <a:off x="605944" y="228600"/>
            <a:ext cx="10980114" cy="131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Britt Gillette</a:t>
            </a:r>
          </a:p>
          <a:p>
            <a:pPr algn="ctr">
              <a:spcBef>
                <a:spcPct val="0"/>
              </a:spcBef>
              <a:buClrTx/>
              <a:buSzTx/>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Britt Gillette, “Isaiah 17: Destruction of Damascus,” Rapture Ready, November 15, 2011, </a:t>
            </a:r>
            <a:r>
              <a:rPr lang="en-US" sz="1800" dirty="0">
                <a:ea typeface="Calibri" panose="020F0502020204030204" pitchFamily="34" charset="0"/>
                <a:cs typeface="Times New Roman" panose="02020603050405020304" pitchFamily="18" charset="0"/>
              </a:rPr>
              <a:t>https://www.raptureready.com/2011/11/15/isaiah-17-destruction-of-damascus-by-britt-gillette/</a:t>
            </a:r>
          </a:p>
        </p:txBody>
      </p:sp>
    </p:spTree>
    <p:extLst>
      <p:ext uri="{BB962C8B-B14F-4D97-AF65-F5344CB8AC3E}">
        <p14:creationId xmlns:p14="http://schemas.microsoft.com/office/powerpoint/2010/main" val="34583397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5945" y="1765101"/>
            <a:ext cx="10980114"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ts val="0"/>
              </a:spcBef>
              <a:spcAft>
                <a:spcPts val="0"/>
              </a:spcAft>
              <a:buNone/>
            </a:pPr>
            <a:r>
              <a:rPr lang="en-US" altLang="en-US" sz="3000" dirty="0"/>
              <a:t>“</a:t>
            </a:r>
            <a:r>
              <a:rPr lang="en-US" sz="3000" dirty="0"/>
              <a:t>In Isaiah 13 to Isaiah 24, the Lord speaks directly to the future of Gentile nations near or surrounding Israel. These prophecies are also End Times matters—that is, they are events that will take place just before the Tribulation, or during the Tribulation, and come to complete fulfillment on or about the Day of the Lord (the literal, physical Second Coming of the Lord Jesus Christ). We know these are End Times prophecies—and not near-term prophecies that would take place during Isaiah’s lifetime or even in the generations that would immediately follow—because of the numerous eschatological references that Isaiah makes.”</a:t>
            </a:r>
            <a:endParaRPr lang="en-US" altLang="en-US" sz="3000" dirty="0">
              <a:effectLst>
                <a:outerShdw blurRad="38100" dist="38100" dir="2700000" algn="tl">
                  <a:srgbClr val="000000">
                    <a:alpha val="43137"/>
                  </a:srgbClr>
                </a:outerShdw>
              </a:effectLst>
              <a:cs typeface="Calibri" panose="020F0502020204030204" pitchFamily="34" charset="0"/>
            </a:endParaRPr>
          </a:p>
        </p:txBody>
      </p:sp>
      <p:sp>
        <p:nvSpPr>
          <p:cNvPr id="4" name="TextBox 2">
            <a:extLst>
              <a:ext uri="{FF2B5EF4-FFF2-40B4-BE49-F238E27FC236}">
                <a16:creationId xmlns:a16="http://schemas.microsoft.com/office/drawing/2014/main" id="{B999F8CA-2CCA-2165-9879-78931CE6A05E}"/>
              </a:ext>
            </a:extLst>
          </p:cNvPr>
          <p:cNvSpPr txBox="1">
            <a:spLocks noChangeArrowheads="1"/>
          </p:cNvSpPr>
          <p:nvPr/>
        </p:nvSpPr>
        <p:spPr bwMode="auto">
          <a:xfrm>
            <a:off x="605944" y="228600"/>
            <a:ext cx="10980114" cy="1254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Joel C. Rosenberg</a:t>
            </a:r>
          </a:p>
          <a:p>
            <a:pPr algn="ctr">
              <a:spcBef>
                <a:spcPct val="0"/>
              </a:spcBef>
              <a:buClrTx/>
              <a:buSzTx/>
              <a:buNone/>
            </a:pPr>
            <a:r>
              <a:rPr lang="en-US" sz="1600" dirty="0">
                <a:effectLst/>
                <a:latin typeface="Calibri" panose="020F0502020204030204" pitchFamily="34" charset="0"/>
                <a:ea typeface="Times New Roman" panose="02020603050405020304" pitchFamily="18" charset="0"/>
              </a:rPr>
              <a:t>Joel C. Rosenberg, “Notes on the Future of Damascus According to Bible Prophecy,” updated: September 9, 2013, </a:t>
            </a:r>
            <a:r>
              <a:rPr lang="en-US" sz="1600" dirty="0"/>
              <a:t>http://www.joelrosenberg.com/files/2013/09/STUDY-Damascus-prophecies-R.pdf</a:t>
            </a:r>
          </a:p>
        </p:txBody>
      </p:sp>
    </p:spTree>
    <p:extLst>
      <p:ext uri="{BB962C8B-B14F-4D97-AF65-F5344CB8AC3E}">
        <p14:creationId xmlns:p14="http://schemas.microsoft.com/office/powerpoint/2010/main" val="42803550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F73C56F-23F0-47BB-8DBC-62EAF9863ED8}"/>
              </a:ext>
            </a:extLst>
          </p:cNvPr>
          <p:cNvGraphicFramePr>
            <a:graphicFrameLocks noGrp="1"/>
          </p:cNvGraphicFramePr>
          <p:nvPr/>
        </p:nvGraphicFramePr>
        <p:xfrm>
          <a:off x="1638300" y="426720"/>
          <a:ext cx="8915400" cy="3992880"/>
        </p:xfrm>
        <a:graphic>
          <a:graphicData uri="http://schemas.openxmlformats.org/drawingml/2006/table">
            <a:tbl>
              <a:tblPr firstRow="1" bandRow="1">
                <a:tableStyleId>{D7AC3CCA-C797-4891-BE02-D94E43425B78}</a:tableStyleId>
              </a:tblPr>
              <a:tblGrid>
                <a:gridCol w="4762500">
                  <a:extLst>
                    <a:ext uri="{9D8B030D-6E8A-4147-A177-3AD203B41FA5}">
                      <a16:colId xmlns:a16="http://schemas.microsoft.com/office/drawing/2014/main" val="3380937768"/>
                    </a:ext>
                  </a:extLst>
                </a:gridCol>
                <a:gridCol w="4152900">
                  <a:extLst>
                    <a:ext uri="{9D8B030D-6E8A-4147-A177-3AD203B41FA5}">
                      <a16:colId xmlns:a16="http://schemas.microsoft.com/office/drawing/2014/main" val="1398814127"/>
                    </a:ext>
                  </a:extLst>
                </a:gridCol>
              </a:tblGrid>
              <a:tr h="370840">
                <a:tc gridSpan="2">
                  <a:txBody>
                    <a:bodyPr/>
                    <a:lstStyle/>
                    <a:p>
                      <a:pPr algn="ctr"/>
                      <a:r>
                        <a:rPr kumimoji="0" lang="en-US" altLang="en-US" sz="32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Isaiah’s Oracles Against the Nations (Isa 13</a:t>
                      </a:r>
                      <a:r>
                        <a:rPr kumimoji="0" lang="en-US" altLang="en-US" sz="32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Times New Roman" panose="02020603050405020304" pitchFamily="18" charset="0"/>
                        </a:rPr>
                        <a:t>–23)</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hMerge="1">
                  <a:txBody>
                    <a:bodyPr/>
                    <a:lstStyle/>
                    <a:p>
                      <a:endParaRPr lang="en-US" dirty="0"/>
                    </a:p>
                  </a:txBody>
                  <a:tcPr>
                    <a:solidFill>
                      <a:schemeClr val="bg2"/>
                    </a:solidFill>
                  </a:tcPr>
                </a:tc>
                <a:extLst>
                  <a:ext uri="{0D108BD9-81ED-4DB2-BD59-A6C34878D82A}">
                    <a16:rowId xmlns:a16="http://schemas.microsoft.com/office/drawing/2014/main" val="2094499292"/>
                  </a:ext>
                </a:extLst>
              </a:tr>
              <a:tr h="370840">
                <a:tc>
                  <a:txBody>
                    <a:bodyPr/>
                    <a:lstStyle/>
                    <a:p>
                      <a:pPr marL="514350" indent="-514350">
                        <a:spcBef>
                          <a:spcPts val="600"/>
                        </a:spcBef>
                        <a:spcAft>
                          <a:spcPts val="600"/>
                        </a:spcAft>
                        <a:buClr>
                          <a:srgbClr val="0000FF"/>
                        </a:buClr>
                        <a:buSzPct val="100000"/>
                        <a:buFont typeface="+mj-lt"/>
                        <a:buAutoNum type="arabicPeriod"/>
                      </a:pPr>
                      <a:r>
                        <a:rPr lang="en-US" altLang="en-US" sz="2800" dirty="0">
                          <a:latin typeface="Calibri" panose="020F0502020204030204" pitchFamily="34" charset="0"/>
                          <a:cs typeface="Calibri" panose="020F0502020204030204" pitchFamily="34" charset="0"/>
                        </a:rPr>
                        <a:t>Babylon (13:1-14:23)</a:t>
                      </a:r>
                    </a:p>
                    <a:p>
                      <a:pPr marL="514350" indent="-514350">
                        <a:spcBef>
                          <a:spcPts val="600"/>
                        </a:spcBef>
                        <a:spcAft>
                          <a:spcPts val="600"/>
                        </a:spcAft>
                        <a:buClr>
                          <a:srgbClr val="0000FF"/>
                        </a:buClr>
                        <a:buSzPct val="100000"/>
                        <a:buFont typeface="+mj-lt"/>
                        <a:buAutoNum type="arabicPeriod"/>
                      </a:pPr>
                      <a:r>
                        <a:rPr lang="en-US" altLang="en-US" sz="2800" dirty="0">
                          <a:latin typeface="Calibri" panose="020F0502020204030204" pitchFamily="34" charset="0"/>
                          <a:cs typeface="Calibri" panose="020F0502020204030204" pitchFamily="34" charset="0"/>
                        </a:rPr>
                        <a:t>Assyria (14:24-27)</a:t>
                      </a:r>
                    </a:p>
                    <a:p>
                      <a:pPr marL="514350" indent="-514350">
                        <a:spcBef>
                          <a:spcPts val="600"/>
                        </a:spcBef>
                        <a:spcAft>
                          <a:spcPts val="600"/>
                        </a:spcAft>
                        <a:buClr>
                          <a:srgbClr val="0000FF"/>
                        </a:buClr>
                        <a:buSzPct val="100000"/>
                        <a:buFont typeface="+mj-lt"/>
                        <a:buAutoNum type="arabicPeriod"/>
                      </a:pPr>
                      <a:r>
                        <a:rPr lang="en-US" altLang="en-US" sz="2800" dirty="0">
                          <a:latin typeface="Calibri" panose="020F0502020204030204" pitchFamily="34" charset="0"/>
                          <a:cs typeface="Calibri" panose="020F0502020204030204" pitchFamily="34" charset="0"/>
                        </a:rPr>
                        <a:t>Philistia (14:28-32)</a:t>
                      </a:r>
                    </a:p>
                    <a:p>
                      <a:pPr marL="514350" indent="-514350">
                        <a:spcBef>
                          <a:spcPts val="600"/>
                        </a:spcBef>
                        <a:spcAft>
                          <a:spcPts val="600"/>
                        </a:spcAft>
                        <a:buClr>
                          <a:srgbClr val="0000FF"/>
                        </a:buClr>
                        <a:buSzPct val="100000"/>
                        <a:buFont typeface="+mj-lt"/>
                        <a:buAutoNum type="arabicPeriod"/>
                      </a:pPr>
                      <a:r>
                        <a:rPr lang="en-US" altLang="en-US" sz="2800" dirty="0">
                          <a:latin typeface="Calibri" panose="020F0502020204030204" pitchFamily="34" charset="0"/>
                          <a:cs typeface="Calibri" panose="020F0502020204030204" pitchFamily="34" charset="0"/>
                        </a:rPr>
                        <a:t>Moab (15-16)</a:t>
                      </a:r>
                    </a:p>
                    <a:p>
                      <a:pPr marL="514350" indent="-514350">
                        <a:spcBef>
                          <a:spcPts val="600"/>
                        </a:spcBef>
                        <a:spcAft>
                          <a:spcPts val="600"/>
                        </a:spcAft>
                        <a:buClr>
                          <a:srgbClr val="0000FF"/>
                        </a:buClr>
                        <a:buSzPct val="100000"/>
                        <a:buFont typeface="+mj-lt"/>
                        <a:buAutoNum type="arabicPeriod"/>
                      </a:pPr>
                      <a:r>
                        <a:rPr lang="en-US" altLang="en-US" sz="2800" dirty="0">
                          <a:latin typeface="Calibri" panose="020F0502020204030204" pitchFamily="34" charset="0"/>
                          <a:cs typeface="Calibri" panose="020F0502020204030204" pitchFamily="34" charset="0"/>
                        </a:rPr>
                        <a:t>Damascus and Samaria (17)</a:t>
                      </a:r>
                    </a:p>
                    <a:p>
                      <a:pPr marL="514350" indent="-514350">
                        <a:spcBef>
                          <a:spcPts val="600"/>
                        </a:spcBef>
                        <a:spcAft>
                          <a:spcPts val="600"/>
                        </a:spcAft>
                        <a:buClr>
                          <a:srgbClr val="0000FF"/>
                        </a:buClr>
                        <a:buSzPct val="100000"/>
                        <a:buFont typeface="+mj-lt"/>
                        <a:buAutoNum type="arabicPeriod"/>
                      </a:pPr>
                      <a:r>
                        <a:rPr lang="en-US" altLang="en-US" sz="2800" dirty="0">
                          <a:latin typeface="Calibri" panose="020F0502020204030204" pitchFamily="34" charset="0"/>
                          <a:cs typeface="Calibri" panose="020F0502020204030204" pitchFamily="34" charset="0"/>
                        </a:rPr>
                        <a:t>Ethiopia (18)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14350" indent="-514350">
                        <a:spcBef>
                          <a:spcPts val="600"/>
                        </a:spcBef>
                        <a:spcAft>
                          <a:spcPts val="600"/>
                        </a:spcAft>
                        <a:buClr>
                          <a:srgbClr val="0000FF"/>
                        </a:buClr>
                        <a:buSzPct val="100000"/>
                        <a:buFont typeface="+mj-lt"/>
                        <a:buAutoNum type="arabicPeriod" startAt="7"/>
                      </a:pPr>
                      <a:r>
                        <a:rPr lang="en-US" altLang="en-US" sz="2800" dirty="0">
                          <a:latin typeface="Calibri" panose="020F0502020204030204" pitchFamily="34" charset="0"/>
                          <a:cs typeface="Calibri" panose="020F0502020204030204" pitchFamily="34" charset="0"/>
                        </a:rPr>
                        <a:t>Egypt (19-20)</a:t>
                      </a:r>
                    </a:p>
                    <a:p>
                      <a:pPr marL="514350" indent="-514350">
                        <a:spcBef>
                          <a:spcPts val="600"/>
                        </a:spcBef>
                        <a:spcAft>
                          <a:spcPts val="600"/>
                        </a:spcAft>
                        <a:buClr>
                          <a:srgbClr val="0000FF"/>
                        </a:buClr>
                        <a:buSzPct val="100000"/>
                        <a:buFont typeface="+mj-lt"/>
                        <a:buAutoNum type="arabicPeriod" startAt="7"/>
                      </a:pPr>
                      <a:r>
                        <a:rPr lang="en-US" altLang="en-US" sz="2800" dirty="0">
                          <a:latin typeface="Calibri" panose="020F0502020204030204" pitchFamily="34" charset="0"/>
                          <a:cs typeface="Calibri" panose="020F0502020204030204" pitchFamily="34" charset="0"/>
                        </a:rPr>
                        <a:t>Babylon (21:1-10)</a:t>
                      </a:r>
                    </a:p>
                    <a:p>
                      <a:pPr marL="514350" indent="-514350">
                        <a:spcBef>
                          <a:spcPts val="600"/>
                        </a:spcBef>
                        <a:spcAft>
                          <a:spcPts val="600"/>
                        </a:spcAft>
                        <a:buClr>
                          <a:srgbClr val="0000FF"/>
                        </a:buClr>
                        <a:buSzPct val="100000"/>
                        <a:buFont typeface="+mj-lt"/>
                        <a:buAutoNum type="arabicPeriod" startAt="7"/>
                      </a:pPr>
                      <a:r>
                        <a:rPr lang="en-US" altLang="en-US" sz="2800" dirty="0">
                          <a:latin typeface="Calibri" panose="020F0502020204030204" pitchFamily="34" charset="0"/>
                          <a:cs typeface="Calibri" panose="020F0502020204030204" pitchFamily="34" charset="0"/>
                        </a:rPr>
                        <a:t>Edom (21:11-12)</a:t>
                      </a:r>
                    </a:p>
                    <a:p>
                      <a:pPr marL="514350" indent="-514350">
                        <a:spcBef>
                          <a:spcPts val="600"/>
                        </a:spcBef>
                        <a:spcAft>
                          <a:spcPts val="600"/>
                        </a:spcAft>
                        <a:buClr>
                          <a:srgbClr val="0000FF"/>
                        </a:buClr>
                        <a:buSzPct val="100000"/>
                        <a:buFont typeface="+mj-lt"/>
                        <a:buAutoNum type="arabicPeriod" startAt="7"/>
                      </a:pPr>
                      <a:r>
                        <a:rPr lang="en-US" altLang="en-US" sz="2800" dirty="0">
                          <a:latin typeface="Calibri" panose="020F0502020204030204" pitchFamily="34" charset="0"/>
                          <a:cs typeface="Calibri" panose="020F0502020204030204" pitchFamily="34" charset="0"/>
                        </a:rPr>
                        <a:t>Arabia (21:13-17)</a:t>
                      </a:r>
                    </a:p>
                    <a:p>
                      <a:pPr marL="514350" indent="-514350">
                        <a:spcBef>
                          <a:spcPts val="600"/>
                        </a:spcBef>
                        <a:spcAft>
                          <a:spcPts val="600"/>
                        </a:spcAft>
                        <a:buClr>
                          <a:srgbClr val="0000FF"/>
                        </a:buClr>
                        <a:buSzPct val="100000"/>
                        <a:buFont typeface="+mj-lt"/>
                        <a:buAutoNum type="arabicPeriod" startAt="7"/>
                      </a:pPr>
                      <a:r>
                        <a:rPr lang="en-US" altLang="en-US" sz="2800" dirty="0">
                          <a:latin typeface="Calibri" panose="020F0502020204030204" pitchFamily="34" charset="0"/>
                          <a:cs typeface="Calibri" panose="020F0502020204030204" pitchFamily="34" charset="0"/>
                        </a:rPr>
                        <a:t>Jerusalem (22)</a:t>
                      </a:r>
                    </a:p>
                    <a:p>
                      <a:pPr marL="514350" indent="-514350">
                        <a:spcBef>
                          <a:spcPts val="600"/>
                        </a:spcBef>
                        <a:spcAft>
                          <a:spcPts val="600"/>
                        </a:spcAft>
                        <a:buClr>
                          <a:srgbClr val="0000FF"/>
                        </a:buClr>
                        <a:buSzPct val="100000"/>
                        <a:buFont typeface="+mj-lt"/>
                        <a:buAutoNum type="arabicPeriod" startAt="7"/>
                      </a:pPr>
                      <a:r>
                        <a:rPr lang="en-US" altLang="en-US" sz="2800" dirty="0" err="1">
                          <a:latin typeface="Calibri" panose="020F0502020204030204" pitchFamily="34" charset="0"/>
                          <a:cs typeface="Calibri" panose="020F0502020204030204" pitchFamily="34" charset="0"/>
                        </a:rPr>
                        <a:t>Tyre</a:t>
                      </a:r>
                      <a:r>
                        <a:rPr lang="en-US" altLang="en-US" sz="2800" dirty="0">
                          <a:latin typeface="Calibri" panose="020F0502020204030204" pitchFamily="34" charset="0"/>
                          <a:cs typeface="Calibri" panose="020F0502020204030204" pitchFamily="34" charset="0"/>
                        </a:rPr>
                        <a:t> (23)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3104705"/>
                  </a:ext>
                </a:extLst>
              </a:tr>
            </a:tbl>
          </a:graphicData>
        </a:graphic>
      </p:graphicFrame>
      <p:pic>
        <p:nvPicPr>
          <p:cNvPr id="10" name="Picture 4">
            <a:extLst>
              <a:ext uri="{FF2B5EF4-FFF2-40B4-BE49-F238E27FC236}">
                <a16:creationId xmlns:a16="http://schemas.microsoft.com/office/drawing/2014/main" id="{FFCCCCD7-3D27-4F33-888F-0EF57C6979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10851" y="4644235"/>
            <a:ext cx="1770303" cy="210312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92831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ChangeArrowheads="1"/>
          </p:cNvSpPr>
          <p:nvPr/>
        </p:nvSpPr>
        <p:spPr bwMode="auto">
          <a:xfrm>
            <a:off x="606582" y="1600200"/>
            <a:ext cx="10975818" cy="447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marL="0" marR="0" algn="just">
              <a:spcBef>
                <a:spcPts val="0"/>
              </a:spcBef>
              <a:spcAft>
                <a:spcPts val="1800"/>
              </a:spcAft>
              <a:buNone/>
            </a:pPr>
            <a:r>
              <a:rPr lang="en-US" altLang="en-US" sz="3000" dirty="0">
                <a:effectLst>
                  <a:outerShdw blurRad="38100" dist="38100" dir="2700000" algn="tl">
                    <a:srgbClr val="000000">
                      <a:alpha val="43137"/>
                    </a:srgbClr>
                  </a:outerShdw>
                </a:effectLst>
                <a:cs typeface="Calibri" panose="020F0502020204030204" pitchFamily="34" charset="0"/>
              </a:rPr>
              <a:t>“</a:t>
            </a:r>
            <a:r>
              <a:rPr lang="en-US" sz="3000" dirty="0">
                <a:effectLst>
                  <a:outerShdw blurRad="38100" dist="38100" dir="2700000" algn="tl">
                    <a:srgbClr val="000000">
                      <a:alpha val="43137"/>
                    </a:srgbClr>
                  </a:outerShdw>
                </a:effectLst>
                <a:cs typeface="Calibri" panose="020F0502020204030204" pitchFamily="34" charset="0"/>
              </a:rPr>
              <a:t>Since the context before Isaiah 17:1–2 is a near future fulfillment and the context after it is also a near fulfillment, it would be strange for Isaiah 17:1–2 to have a distant fulfillment in the end times.</a:t>
            </a:r>
          </a:p>
          <a:p>
            <a:pPr marL="457200" indent="-457200" algn="just">
              <a:spcBef>
                <a:spcPts val="0"/>
              </a:spcBef>
              <a:spcAft>
                <a:spcPts val="1800"/>
              </a:spcAft>
            </a:pPr>
            <a:r>
              <a:rPr lang="en-US" sz="3000" dirty="0">
                <a:effectLst>
                  <a:outerShdw blurRad="38100" dist="38100" dir="2700000" algn="tl">
                    <a:srgbClr val="000000">
                      <a:alpha val="43137"/>
                    </a:srgbClr>
                  </a:outerShdw>
                </a:effectLst>
                <a:cs typeface="Calibri" panose="020F0502020204030204" pitchFamily="34" charset="0"/>
              </a:rPr>
              <a:t>Isaiah 16:14 Prophecy of Moab’s Destruction (fulfilled within three years)</a:t>
            </a:r>
          </a:p>
          <a:p>
            <a:pPr marL="457200" indent="-457200" algn="just">
              <a:spcBef>
                <a:spcPts val="0"/>
              </a:spcBef>
              <a:spcAft>
                <a:spcPts val="1800"/>
              </a:spcAft>
            </a:pPr>
            <a:r>
              <a:rPr lang="en-US" sz="3000" dirty="0">
                <a:effectLst>
                  <a:outerShdw blurRad="38100" dist="38100" dir="2700000" algn="tl">
                    <a:srgbClr val="000000">
                      <a:alpha val="43137"/>
                    </a:srgbClr>
                  </a:outerShdw>
                </a:effectLst>
                <a:cs typeface="Calibri" panose="020F0502020204030204" pitchFamily="34" charset="0"/>
              </a:rPr>
              <a:t>Isaiah 17:1–11 Prophecy of the Destruction of Damascus</a:t>
            </a:r>
          </a:p>
          <a:p>
            <a:pPr marL="457200" indent="-457200" algn="just">
              <a:spcBef>
                <a:spcPts val="0"/>
              </a:spcBef>
              <a:spcAft>
                <a:spcPts val="1800"/>
              </a:spcAft>
            </a:pPr>
            <a:r>
              <a:rPr lang="en-US" sz="3000" dirty="0">
                <a:effectLst>
                  <a:outerShdw blurRad="38100" dist="38100" dir="2700000" algn="tl">
                    <a:srgbClr val="000000">
                      <a:alpha val="43137"/>
                    </a:srgbClr>
                  </a:outerShdw>
                </a:effectLst>
                <a:cs typeface="Calibri" panose="020F0502020204030204" pitchFamily="34" charset="0"/>
              </a:rPr>
              <a:t>Isaiah 17:12–14 Prophecy of the Destruction of the Assyrian army in one night (fulfilled within about thirty years in 701 BC).”</a:t>
            </a:r>
          </a:p>
        </p:txBody>
      </p:sp>
      <p:sp>
        <p:nvSpPr>
          <p:cNvPr id="26627" name="TextBox 2"/>
          <p:cNvSpPr txBox="1">
            <a:spLocks noChangeArrowheads="1"/>
          </p:cNvSpPr>
          <p:nvPr/>
        </p:nvSpPr>
        <p:spPr bwMode="auto">
          <a:xfrm>
            <a:off x="2133600" y="228600"/>
            <a:ext cx="8229599"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ea typeface="+mj-ea"/>
                <a:cs typeface="+mj-cs"/>
              </a:rPr>
              <a:t>Isaiah 17:1-2?</a:t>
            </a:r>
          </a:p>
          <a:p>
            <a:pPr algn="ctr" eaLnBrk="1" hangingPunct="1">
              <a:spcBef>
                <a:spcPct val="0"/>
              </a:spcBef>
              <a:buClrTx/>
              <a:buSzTx/>
              <a:buNone/>
            </a:pPr>
            <a:r>
              <a:rPr lang="en-US" sz="1800" dirty="0">
                <a:effectLst>
                  <a:outerShdw blurRad="38100" dist="38100" dir="2700000" algn="tl">
                    <a:srgbClr val="000000">
                      <a:alpha val="43137"/>
                    </a:srgbClr>
                  </a:outerShdw>
                </a:effectLst>
                <a:cs typeface="Calibri" panose="020F0502020204030204" pitchFamily="34" charset="0"/>
              </a:rPr>
              <a:t>Mark Hitchcock, </a:t>
            </a:r>
            <a:r>
              <a:rPr lang="en-US" sz="1800" i="1" dirty="0">
                <a:effectLst>
                  <a:outerShdw blurRad="38100" dist="38100" dir="2700000" algn="tl">
                    <a:srgbClr val="000000">
                      <a:alpha val="43137"/>
                    </a:srgbClr>
                  </a:outerShdw>
                </a:effectLst>
                <a:cs typeface="Calibri" panose="020F0502020204030204" pitchFamily="34" charset="0"/>
              </a:rPr>
              <a:t>Showdown with Iran</a:t>
            </a:r>
            <a:r>
              <a:rPr lang="en-US" sz="1800" dirty="0">
                <a:effectLst>
                  <a:outerShdw blurRad="38100" dist="38100" dir="2700000" algn="tl">
                    <a:srgbClr val="000000">
                      <a:alpha val="43137"/>
                    </a:srgbClr>
                  </a:outerShdw>
                </a:effectLst>
                <a:cs typeface="Calibri" panose="020F0502020204030204" pitchFamily="34" charset="0"/>
              </a:rPr>
              <a:t> (Nashville, TN, 2020), Appendix 2. </a:t>
            </a:r>
            <a:r>
              <a:rPr lang="en-US" altLang="en-US" sz="1800" dirty="0">
                <a:effectLst>
                  <a:outerShdw blurRad="38100" dist="38100" dir="2700000" algn="tl">
                    <a:srgbClr val="000000">
                      <a:alpha val="43137"/>
                    </a:srgbClr>
                  </a:outerShdw>
                </a:effectLst>
                <a:cs typeface="Calibri" panose="020F0502020204030204" pitchFamily="34" charset="0"/>
              </a:rPr>
              <a:t> </a:t>
            </a:r>
          </a:p>
        </p:txBody>
      </p:sp>
      <p:pic>
        <p:nvPicPr>
          <p:cNvPr id="5" name="Picture 4">
            <a:extLst>
              <a:ext uri="{FF2B5EF4-FFF2-40B4-BE49-F238E27FC236}">
                <a16:creationId xmlns:a16="http://schemas.microsoft.com/office/drawing/2014/main" id="{290DF509-3E6B-4883-B07D-2A762DAE8EC7}"/>
              </a:ext>
            </a:extLst>
          </p:cNvPr>
          <p:cNvPicPr>
            <a:picLocks noChangeAspect="1"/>
          </p:cNvPicPr>
          <p:nvPr/>
        </p:nvPicPr>
        <p:blipFill>
          <a:blip r:embed="rId2"/>
          <a:stretch>
            <a:fillRect/>
          </a:stretch>
        </p:blipFill>
        <p:spPr>
          <a:xfrm>
            <a:off x="606582" y="76200"/>
            <a:ext cx="1286692" cy="1097280"/>
          </a:xfrm>
          <a:prstGeom prst="rect">
            <a:avLst/>
          </a:prstGeom>
        </p:spPr>
      </p:pic>
    </p:spTree>
    <p:extLst>
      <p:ext uri="{BB962C8B-B14F-4D97-AF65-F5344CB8AC3E}">
        <p14:creationId xmlns:p14="http://schemas.microsoft.com/office/powerpoint/2010/main" val="37935161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EFA5E6C2-2247-4ED5-8212-3BAA046D3DA5}"/>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3631763"/>
          </a:xfrm>
          <a:prstGeom prst="rect">
            <a:avLst/>
          </a:prstGeom>
          <a:noFill/>
          <a:ln w="28575">
            <a:noFill/>
            <a:miter lim="800000"/>
            <a:headEnd/>
            <a:tailEnd/>
          </a:ln>
        </p:spPr>
        <p:txBody>
          <a:bodyPr wrap="square">
            <a:spAutoFit/>
          </a:bodyPr>
          <a:lstStyle/>
          <a:p>
            <a:pPr algn="ctr">
              <a:spcBef>
                <a:spcPts val="0"/>
              </a:spcBef>
              <a:spcAft>
                <a:spcPts val="1200"/>
              </a:spcAft>
            </a:pPr>
            <a:r>
              <a:rPr lang="en-US" sz="4000" dirty="0">
                <a:solidFill>
                  <a:schemeClr val="tx2"/>
                </a:solidFill>
                <a:effectLst>
                  <a:outerShdw blurRad="38100" dist="38100" dir="2700000" algn="tl">
                    <a:srgbClr val="000000">
                      <a:alpha val="43137"/>
                    </a:srgbClr>
                  </a:outerShdw>
                </a:effectLst>
                <a:latin typeface="Calibri" panose="020F0502020204030204" pitchFamily="34" charset="0"/>
                <a:ea typeface="+mj-ea"/>
              </a:rPr>
              <a:t>Isaiah 17:1-2</a:t>
            </a:r>
          </a:p>
          <a:p>
            <a:pPr algn="just"/>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oracle concerning Damascus. ‘Behold, Damascus is about to be removed from being a city And will become a fallen ruin.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cities of </a:t>
            </a:r>
            <a:r>
              <a:rPr lang="en-US" sz="3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Aroer</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are forsaken; They will be for flocks to lie down in, And there will be no one to frighten them.’”</a:t>
            </a:r>
          </a:p>
        </p:txBody>
      </p:sp>
    </p:spTree>
    <p:extLst>
      <p:ext uri="{BB962C8B-B14F-4D97-AF65-F5344CB8AC3E}">
        <p14:creationId xmlns:p14="http://schemas.microsoft.com/office/powerpoint/2010/main" val="14772052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5943" y="1524000"/>
            <a:ext cx="10980115"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ts val="0"/>
              </a:spcBef>
              <a:spcAft>
                <a:spcPts val="0"/>
              </a:spcAft>
              <a:buNone/>
            </a:pPr>
            <a:r>
              <a:rPr lang="en-US" altLang="en-US" dirty="0"/>
              <a:t>“</a:t>
            </a:r>
            <a:r>
              <a:rPr lang="en-US" dirty="0"/>
              <a:t>In 17:1–2, he warned Damascus, the capital city of Aram (Syria), that the city would be taken by the enemy. This occurred when the Assyrians conquered Aram in 732 BC. Following their usual custom, the Assyrians deported many of the citizens, which left the land and cities deserted.”</a:t>
            </a:r>
            <a:endParaRPr lang="en-US" altLang="en-US" dirty="0">
              <a:effectLst>
                <a:outerShdw blurRad="38100" dist="38100" dir="2700000" algn="tl">
                  <a:srgbClr val="000000">
                    <a:alpha val="43137"/>
                  </a:srgbClr>
                </a:outerShdw>
              </a:effectLst>
              <a:cs typeface="Calibri" panose="020F0502020204030204" pitchFamily="34" charset="0"/>
            </a:endParaRPr>
          </a:p>
        </p:txBody>
      </p:sp>
      <p:sp>
        <p:nvSpPr>
          <p:cNvPr id="38915" name="TextBox 2"/>
          <p:cNvSpPr txBox="1">
            <a:spLocks noChangeArrowheads="1"/>
          </p:cNvSpPr>
          <p:nvPr/>
        </p:nvSpPr>
        <p:spPr bwMode="auto">
          <a:xfrm>
            <a:off x="605944" y="228600"/>
            <a:ext cx="10980114"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Warren Wiersbe</a:t>
            </a:r>
          </a:p>
          <a:p>
            <a:pPr algn="ctr">
              <a:spcBef>
                <a:spcPct val="0"/>
              </a:spcBef>
              <a:buClrTx/>
              <a:buSzTx/>
              <a:buNone/>
            </a:pPr>
            <a:r>
              <a:rPr lang="en-US" sz="1800" dirty="0">
                <a:effectLst/>
                <a:latin typeface="Calibri" panose="020F0502020204030204" pitchFamily="34" charset="0"/>
                <a:ea typeface="Times New Roman" panose="02020603050405020304" pitchFamily="18" charset="0"/>
              </a:rPr>
              <a:t>Wiersbe, </a:t>
            </a:r>
            <a:r>
              <a:rPr lang="en-US" sz="1800" i="1" dirty="0">
                <a:effectLst/>
                <a:latin typeface="Calibri" panose="020F0502020204030204" pitchFamily="34" charset="0"/>
                <a:ea typeface="Times New Roman" panose="02020603050405020304" pitchFamily="18" charset="0"/>
              </a:rPr>
              <a:t>The Wiersbe Bible Commentary: Old Testament</a:t>
            </a:r>
            <a:r>
              <a:rPr lang="en-US" sz="1800" dirty="0">
                <a:effectLst/>
                <a:latin typeface="Calibri" panose="020F0502020204030204" pitchFamily="34" charset="0"/>
                <a:ea typeface="Times New Roman" panose="02020603050405020304" pitchFamily="18" charset="0"/>
              </a:rPr>
              <a:t>, 1166.</a:t>
            </a:r>
            <a:endParaRPr lang="en-US" sz="1800" dirty="0">
              <a:effectLst/>
              <a:latin typeface="Calibri" panose="020F0502020204030204" pitchFamily="34" charset="0"/>
              <a:ea typeface="Calibri" panose="020F0502020204030204" pitchFamily="34" charset="0"/>
            </a:endParaRPr>
          </a:p>
        </p:txBody>
      </p:sp>
      <p:pic>
        <p:nvPicPr>
          <p:cNvPr id="5" name="Picture 4" descr="SY01462_">
            <a:extLst>
              <a:ext uri="{FF2B5EF4-FFF2-40B4-BE49-F238E27FC236}">
                <a16:creationId xmlns:a16="http://schemas.microsoft.com/office/drawing/2014/main" id="{4BDAEFA2-5CC9-7C5E-05B5-C7DD323A9407}"/>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858056" y="3733799"/>
            <a:ext cx="2475889" cy="2743200"/>
          </a:xfrm>
          <a:prstGeom prst="rect">
            <a:avLst/>
          </a:prstGeom>
          <a:noFill/>
          <a:ln w="9525">
            <a:noFill/>
            <a:miter lim="800000"/>
            <a:headEnd/>
            <a:tailEnd/>
          </a:ln>
        </p:spPr>
      </p:pic>
    </p:spTree>
    <p:extLst>
      <p:ext uri="{BB962C8B-B14F-4D97-AF65-F5344CB8AC3E}">
        <p14:creationId xmlns:p14="http://schemas.microsoft.com/office/powerpoint/2010/main" val="13613865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5944" y="1600200"/>
            <a:ext cx="10980115" cy="4878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marL="0" marR="0" algn="just">
              <a:spcBef>
                <a:spcPts val="0"/>
              </a:spcBef>
              <a:spcAft>
                <a:spcPts val="600"/>
              </a:spcAft>
              <a:buNone/>
            </a:pPr>
            <a:r>
              <a:rPr lang="en-US" sz="2600" dirty="0"/>
              <a:t>When viewed together, we can say the following about the prophecies concerning Damascus found in Isaiah 17 and Jeremiah 49:</a:t>
            </a:r>
          </a:p>
          <a:p>
            <a:pPr marL="458788" marR="0" indent="-458788" algn="just">
              <a:spcBef>
                <a:spcPts val="0"/>
              </a:spcBef>
              <a:spcAft>
                <a:spcPts val="600"/>
              </a:spcAft>
              <a:buSzPct val="100000"/>
              <a:buFont typeface="+mj-lt"/>
              <a:buAutoNum type="alphaLcPeriod"/>
            </a:pPr>
            <a:r>
              <a:rPr lang="en-US" sz="2600" dirty="0"/>
              <a:t>The prophecies refer to a divine judgment by God against the city of Damascus. . . .</a:t>
            </a:r>
          </a:p>
          <a:p>
            <a:pPr marL="458788" marR="0" indent="-458788" algn="just">
              <a:spcBef>
                <a:spcPts val="0"/>
              </a:spcBef>
              <a:spcAft>
                <a:spcPts val="600"/>
              </a:spcAft>
              <a:buSzPct val="100000"/>
              <a:buFont typeface="+mj-lt"/>
              <a:buAutoNum type="alphaLcPeriod"/>
            </a:pPr>
            <a:r>
              <a:rPr lang="en-US" sz="2600" dirty="0"/>
              <a:t>The prophecies refer to the utter, catastrophic destruction of Damascus.</a:t>
            </a:r>
          </a:p>
          <a:p>
            <a:pPr marL="458788" marR="0" indent="-458788" algn="just">
              <a:spcBef>
                <a:spcPts val="0"/>
              </a:spcBef>
              <a:spcAft>
                <a:spcPts val="600"/>
              </a:spcAft>
              <a:buSzPct val="100000"/>
              <a:buFont typeface="+mj-lt"/>
              <a:buAutoNum type="alphaLcPeriod"/>
            </a:pPr>
            <a:r>
              <a:rPr lang="en-US" sz="2600" dirty="0"/>
              <a:t>Both are eschatological passages, referring to End Times events that have yet to occur.</a:t>
            </a:r>
          </a:p>
          <a:p>
            <a:pPr marL="914400" lvl="1" indent="-457200" algn="just">
              <a:spcBef>
                <a:spcPts val="0"/>
              </a:spcBef>
              <a:spcAft>
                <a:spcPts val="600"/>
              </a:spcAft>
              <a:buSzPct val="100000"/>
              <a:buFont typeface="+mj-lt"/>
              <a:buAutoNum type="romanLcPeriod"/>
            </a:pPr>
            <a:r>
              <a:rPr lang="en-US" sz="2600" b="1" u="sng" dirty="0">
                <a:solidFill>
                  <a:srgbClr val="FFFFCC"/>
                </a:solidFill>
              </a:rPr>
              <a:t>Isaiah’s prophecy was given to him in 715 BC, well after the conquering        of Damascus in 732 by Tiglath-</a:t>
            </a:r>
            <a:r>
              <a:rPr lang="en-US" sz="2600" b="1" u="sng" dirty="0" err="1">
                <a:solidFill>
                  <a:srgbClr val="FFFFCC"/>
                </a:solidFill>
              </a:rPr>
              <a:t>pileser</a:t>
            </a:r>
            <a:r>
              <a:rPr lang="en-US" sz="2600" b="1" u="sng" dirty="0">
                <a:solidFill>
                  <a:srgbClr val="FFFFCC"/>
                </a:solidFill>
              </a:rPr>
              <a:t>.</a:t>
            </a:r>
          </a:p>
          <a:p>
            <a:pPr marL="914400" lvl="1" indent="-457200" algn="just">
              <a:spcBef>
                <a:spcPts val="0"/>
              </a:spcBef>
              <a:spcAft>
                <a:spcPts val="600"/>
              </a:spcAft>
              <a:buSzPct val="100000"/>
              <a:buFont typeface="+mj-lt"/>
              <a:buAutoNum type="romanLcPeriod"/>
            </a:pPr>
            <a:r>
              <a:rPr lang="en-US" sz="2600" dirty="0"/>
              <a:t>Likewise, Jeremiah’s ministry occurred between 626 BC and 586 BC, long after Tiglath-</a:t>
            </a:r>
            <a:r>
              <a:rPr lang="en-US" sz="2600" dirty="0" err="1"/>
              <a:t>pileser</a:t>
            </a:r>
            <a:r>
              <a:rPr lang="en-US" sz="2600" dirty="0"/>
              <a:t> conquered Damascus in 732 BC.</a:t>
            </a:r>
          </a:p>
        </p:txBody>
      </p:sp>
      <p:sp>
        <p:nvSpPr>
          <p:cNvPr id="4" name="TextBox 2">
            <a:extLst>
              <a:ext uri="{FF2B5EF4-FFF2-40B4-BE49-F238E27FC236}">
                <a16:creationId xmlns:a16="http://schemas.microsoft.com/office/drawing/2014/main" id="{5759BFB5-2B44-B57D-4D4E-725BE5F20A62}"/>
              </a:ext>
            </a:extLst>
          </p:cNvPr>
          <p:cNvSpPr txBox="1">
            <a:spLocks noChangeArrowheads="1"/>
          </p:cNvSpPr>
          <p:nvPr/>
        </p:nvSpPr>
        <p:spPr bwMode="auto">
          <a:xfrm>
            <a:off x="605944" y="228600"/>
            <a:ext cx="10980114" cy="1254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Joel C. Rosenberg</a:t>
            </a:r>
          </a:p>
          <a:p>
            <a:pPr algn="ctr">
              <a:spcBef>
                <a:spcPct val="0"/>
              </a:spcBef>
              <a:buClrTx/>
              <a:buSzTx/>
              <a:buNone/>
            </a:pPr>
            <a:r>
              <a:rPr lang="en-US" sz="1600" dirty="0">
                <a:effectLst/>
                <a:latin typeface="Calibri" panose="020F0502020204030204" pitchFamily="34" charset="0"/>
                <a:ea typeface="Times New Roman" panose="02020603050405020304" pitchFamily="18" charset="0"/>
              </a:rPr>
              <a:t>Joel C. Rosenberg, “Notes on the Future of Damascus According to Bible Prophecy,” updated: September 9, 2013, </a:t>
            </a:r>
            <a:r>
              <a:rPr lang="en-US" sz="1600" dirty="0"/>
              <a:t>http://www.joelrosenberg.com/files/2013/09/STUDY-Damascus-prophecies-R.pdf</a:t>
            </a:r>
          </a:p>
        </p:txBody>
      </p:sp>
    </p:spTree>
    <p:extLst>
      <p:ext uri="{BB962C8B-B14F-4D97-AF65-F5344CB8AC3E}">
        <p14:creationId xmlns:p14="http://schemas.microsoft.com/office/powerpoint/2010/main" val="41631280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1" name="Picture 5"/>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6420"/>
                    </a14:imgEffect>
                  </a14:imgLayer>
                </a14:imgProps>
              </a:ext>
              <a:ext uri="{28A0092B-C50C-407E-A947-70E740481C1C}">
                <a14:useLocalDpi xmlns:a14="http://schemas.microsoft.com/office/drawing/2010/main"/>
              </a:ext>
            </a:extLst>
          </a:blip>
          <a:srcRect/>
          <a:stretch>
            <a:fillRect/>
          </a:stretch>
        </p:blipFill>
        <p:spPr bwMode="auto">
          <a:xfrm>
            <a:off x="1706880" y="413576"/>
            <a:ext cx="8778240" cy="60308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9938" name="Rectangle 2"/>
          <p:cNvSpPr>
            <a:spLocks noGrp="1" noChangeArrowheads="1"/>
          </p:cNvSpPr>
          <p:nvPr>
            <p:ph type="title"/>
          </p:nvPr>
        </p:nvSpPr>
        <p:spPr>
          <a:xfrm>
            <a:off x="4495800" y="381000"/>
            <a:ext cx="3200400" cy="1143000"/>
          </a:xfrm>
        </p:spPr>
        <p:txBody>
          <a:bodyPr/>
          <a:lstStyle/>
          <a:p>
            <a:pPr algn="ctr"/>
            <a:r>
              <a:rPr lang="en-US" altLang="en-US" b="1" dirty="0">
                <a:effectLst>
                  <a:outerShdw blurRad="38100" dist="38100" dir="2700000" algn="tl">
                    <a:srgbClr val="000000">
                      <a:alpha val="43137"/>
                    </a:srgbClr>
                  </a:outerShdw>
                </a:effectLst>
              </a:rPr>
              <a:t>Isaiah 13-14</a:t>
            </a:r>
          </a:p>
        </p:txBody>
      </p:sp>
      <p:sp>
        <p:nvSpPr>
          <p:cNvPr id="39939" name="Rectangle 3"/>
          <p:cNvSpPr>
            <a:spLocks noGrp="1" noChangeArrowheads="1"/>
          </p:cNvSpPr>
          <p:nvPr>
            <p:ph type="body" idx="1"/>
          </p:nvPr>
        </p:nvSpPr>
        <p:spPr>
          <a:xfrm>
            <a:off x="2209800" y="1600200"/>
            <a:ext cx="7772400" cy="4114800"/>
          </a:xfrm>
          <a:solidFill>
            <a:schemeClr val="tx1">
              <a:alpha val="43000"/>
            </a:schemeClr>
          </a:solidFill>
        </p:spPr>
        <p:txBody>
          <a:bodyPr/>
          <a:lstStyle/>
          <a:p>
            <a:r>
              <a:rPr lang="en-US" altLang="en-US" b="1" dirty="0">
                <a:solidFill>
                  <a:schemeClr val="bg2"/>
                </a:solidFill>
                <a:effectLst/>
              </a:rPr>
              <a:t>Day of the Lord (13:6-9)</a:t>
            </a:r>
          </a:p>
          <a:p>
            <a:r>
              <a:rPr lang="en-US" altLang="en-US" b="1" dirty="0">
                <a:solidFill>
                  <a:schemeClr val="bg2"/>
                </a:solidFill>
                <a:effectLst/>
              </a:rPr>
              <a:t>Cosmic disturbances (13:10-13)</a:t>
            </a:r>
          </a:p>
          <a:p>
            <a:r>
              <a:rPr lang="en-US" altLang="en-US" b="1" dirty="0">
                <a:solidFill>
                  <a:schemeClr val="bg2"/>
                </a:solidFill>
                <a:effectLst/>
              </a:rPr>
              <a:t>Global judgment (13:11-12)</a:t>
            </a:r>
          </a:p>
          <a:p>
            <a:r>
              <a:rPr lang="en-US" altLang="en-US" b="1" dirty="0">
                <a:solidFill>
                  <a:schemeClr val="bg2"/>
                </a:solidFill>
                <a:effectLst/>
              </a:rPr>
              <a:t>Sodom and Gomorrah (13:19)</a:t>
            </a:r>
          </a:p>
          <a:p>
            <a:r>
              <a:rPr lang="en-US" altLang="en-US" b="1" dirty="0">
                <a:solidFill>
                  <a:schemeClr val="bg2"/>
                </a:solidFill>
                <a:effectLst/>
              </a:rPr>
              <a:t>Complete and final desolation (13:20-22)</a:t>
            </a:r>
          </a:p>
          <a:p>
            <a:r>
              <a:rPr lang="en-US" altLang="en-US" b="1" dirty="0">
                <a:solidFill>
                  <a:schemeClr val="bg2"/>
                </a:solidFill>
                <a:effectLst/>
              </a:rPr>
              <a:t>Universal peace and rest (14:5-8)</a:t>
            </a:r>
          </a:p>
          <a:p>
            <a:r>
              <a:rPr lang="en-US" altLang="en-US" b="1" dirty="0">
                <a:solidFill>
                  <a:schemeClr val="bg2"/>
                </a:solidFill>
                <a:effectLst/>
              </a:rPr>
              <a:t>Israel’s regeneration (14:1-4)</a:t>
            </a:r>
          </a:p>
        </p:txBody>
      </p:sp>
      <p:sp>
        <p:nvSpPr>
          <p:cNvPr id="39940" name="Text Box 4"/>
          <p:cNvSpPr txBox="1">
            <a:spLocks noChangeArrowheads="1"/>
          </p:cNvSpPr>
          <p:nvPr/>
        </p:nvSpPr>
        <p:spPr bwMode="auto">
          <a:xfrm>
            <a:off x="3886200" y="5848883"/>
            <a:ext cx="5029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dirty="0">
                <a:latin typeface="Calibri" panose="020F0502020204030204" pitchFamily="34" charset="0"/>
                <a:cs typeface="Calibri" panose="020F0502020204030204" pitchFamily="34" charset="0"/>
              </a:rPr>
              <a:t>Henry Morris, </a:t>
            </a:r>
            <a:r>
              <a:rPr lang="en-US" altLang="en-US" i="1" dirty="0">
                <a:latin typeface="Calibri" panose="020F0502020204030204" pitchFamily="34" charset="0"/>
                <a:cs typeface="Calibri" panose="020F0502020204030204" pitchFamily="34" charset="0"/>
              </a:rPr>
              <a:t>Revelation Record</a:t>
            </a:r>
            <a:r>
              <a:rPr lang="en-US" altLang="en-US" dirty="0">
                <a:latin typeface="Calibri" panose="020F0502020204030204" pitchFamily="34" charset="0"/>
                <a:cs typeface="Calibri" panose="020F0502020204030204" pitchFamily="34" charset="0"/>
              </a:rPr>
              <a:t>, 348. </a:t>
            </a:r>
          </a:p>
        </p:txBody>
      </p:sp>
    </p:spTree>
    <p:extLst>
      <p:ext uri="{BB962C8B-B14F-4D97-AF65-F5344CB8AC3E}">
        <p14:creationId xmlns:p14="http://schemas.microsoft.com/office/powerpoint/2010/main" val="9189478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3DF325-19E8-D525-38D3-B1802F46AC4F}"/>
              </a:ext>
            </a:extLst>
          </p:cNvPr>
          <p:cNvPicPr>
            <a:picLocks noChangeAspect="1"/>
          </p:cNvPicPr>
          <p:nvPr/>
        </p:nvPicPr>
        <p:blipFill>
          <a:blip r:embed="rId2"/>
          <a:stretch>
            <a:fillRect/>
          </a:stretch>
        </p:blipFill>
        <p:spPr>
          <a:xfrm>
            <a:off x="2847975" y="180975"/>
            <a:ext cx="6496050" cy="64960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484132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8" name="Picture 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06880" y="381272"/>
            <a:ext cx="8778240" cy="60954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8914" name="Rectangle 2"/>
          <p:cNvSpPr>
            <a:spLocks noGrp="1" noChangeArrowheads="1"/>
          </p:cNvSpPr>
          <p:nvPr>
            <p:ph type="title"/>
          </p:nvPr>
        </p:nvSpPr>
        <p:spPr>
          <a:xfrm>
            <a:off x="2209800" y="381000"/>
            <a:ext cx="7772400" cy="1143000"/>
          </a:xfrm>
        </p:spPr>
        <p:txBody>
          <a:bodyPr/>
          <a:lstStyle/>
          <a:p>
            <a:pPr algn="ctr"/>
            <a:r>
              <a:rPr lang="en-US" altLang="en-US" b="1" dirty="0">
                <a:effectLst>
                  <a:outerShdw blurRad="38100" dist="38100" dir="2700000" algn="tl">
                    <a:srgbClr val="000000">
                      <a:alpha val="43137"/>
                    </a:srgbClr>
                  </a:outerShdw>
                </a:effectLst>
              </a:rPr>
              <a:t>Jeremiah 50-51</a:t>
            </a:r>
          </a:p>
        </p:txBody>
      </p:sp>
      <p:sp>
        <p:nvSpPr>
          <p:cNvPr id="38915" name="Rectangle 3"/>
          <p:cNvSpPr>
            <a:spLocks noGrp="1" noChangeArrowheads="1"/>
          </p:cNvSpPr>
          <p:nvPr>
            <p:ph type="body" idx="1"/>
          </p:nvPr>
        </p:nvSpPr>
        <p:spPr>
          <a:xfrm>
            <a:off x="2133600" y="1600200"/>
            <a:ext cx="7772400" cy="3505200"/>
          </a:xfrm>
          <a:solidFill>
            <a:schemeClr val="tx1">
              <a:alpha val="40000"/>
            </a:schemeClr>
          </a:solidFill>
        </p:spPr>
        <p:txBody>
          <a:bodyPr/>
          <a:lstStyle/>
          <a:p>
            <a:r>
              <a:rPr lang="en-US" altLang="en-US" b="1" dirty="0">
                <a:solidFill>
                  <a:schemeClr val="bg2"/>
                </a:solidFill>
                <a:effectLst/>
              </a:rPr>
              <a:t>Sudden destruction (51:8)</a:t>
            </a:r>
          </a:p>
          <a:p>
            <a:r>
              <a:rPr lang="en-US" altLang="en-US" b="1" dirty="0">
                <a:solidFill>
                  <a:schemeClr val="bg2"/>
                </a:solidFill>
                <a:effectLst/>
              </a:rPr>
              <a:t>Complete destruction (50:3, 13, 26, 39-40; 51:29, 43, 62)</a:t>
            </a:r>
          </a:p>
          <a:p>
            <a:r>
              <a:rPr lang="en-US" altLang="en-US" b="1" dirty="0">
                <a:solidFill>
                  <a:schemeClr val="bg2"/>
                </a:solidFill>
                <a:effectLst/>
              </a:rPr>
              <a:t>No reuse of building materials (51:26)</a:t>
            </a:r>
          </a:p>
          <a:p>
            <a:r>
              <a:rPr lang="en-US" altLang="en-US" b="1" dirty="0">
                <a:solidFill>
                  <a:schemeClr val="bg2"/>
                </a:solidFill>
                <a:effectLst/>
              </a:rPr>
              <a:t>Believers flee (50:8; 51:6, 45)</a:t>
            </a:r>
          </a:p>
          <a:p>
            <a:r>
              <a:rPr lang="en-US" altLang="en-US" b="1" dirty="0">
                <a:solidFill>
                  <a:schemeClr val="bg2"/>
                </a:solidFill>
                <a:effectLst/>
              </a:rPr>
              <a:t>Israel’s regeneration (50:2, 4-5, 20; 51:50)</a:t>
            </a:r>
          </a:p>
        </p:txBody>
      </p:sp>
      <p:sp>
        <p:nvSpPr>
          <p:cNvPr id="38916" name="Text Box 4"/>
          <p:cNvSpPr txBox="1">
            <a:spLocks noChangeArrowheads="1"/>
          </p:cNvSpPr>
          <p:nvPr/>
        </p:nvSpPr>
        <p:spPr bwMode="auto">
          <a:xfrm>
            <a:off x="2019300" y="6000690"/>
            <a:ext cx="81534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dirty="0">
                <a:latin typeface="Calibri" panose="020F0502020204030204" pitchFamily="34" charset="0"/>
                <a:cs typeface="Calibri" panose="020F0502020204030204" pitchFamily="34" charset="0"/>
              </a:rPr>
              <a:t>Dyer, "The Identity of Babylon in Revelation 17–18 (Part 2)," 443-49. </a:t>
            </a:r>
          </a:p>
        </p:txBody>
      </p:sp>
    </p:spTree>
    <p:extLst>
      <p:ext uri="{BB962C8B-B14F-4D97-AF65-F5344CB8AC3E}">
        <p14:creationId xmlns:p14="http://schemas.microsoft.com/office/powerpoint/2010/main" val="3767471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2000" y="114300"/>
            <a:ext cx="82994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7" name="Rectangle 3"/>
          <p:cNvSpPr>
            <a:spLocks noGrp="1" noChangeArrowheads="1"/>
          </p:cNvSpPr>
          <p:nvPr>
            <p:ph type="title"/>
          </p:nvPr>
        </p:nvSpPr>
        <p:spPr>
          <a:xfrm>
            <a:off x="2209800" y="228600"/>
            <a:ext cx="7772400" cy="1143000"/>
          </a:xfrm>
        </p:spPr>
        <p:txBody>
          <a:bodyPr/>
          <a:lstStyle/>
          <a:p>
            <a:pPr algn="ctr">
              <a:defRPr/>
            </a:pPr>
            <a:r>
              <a:rPr lang="en-US" sz="3600" dirty="0">
                <a:solidFill>
                  <a:srgbClr val="00FFFF"/>
                </a:solidFill>
                <a:effectLst>
                  <a:outerShdw blurRad="38100" dist="38100" dir="2700000" algn="tl">
                    <a:srgbClr val="000000"/>
                  </a:outerShdw>
                </a:effectLst>
              </a:rPr>
              <a:t>Herodotus, </a:t>
            </a:r>
            <a:r>
              <a:rPr lang="en-US" sz="3600" i="1" dirty="0">
                <a:solidFill>
                  <a:srgbClr val="00FFFF"/>
                </a:solidFill>
                <a:effectLst>
                  <a:outerShdw blurRad="38100" dist="38100" dir="2700000" algn="tl">
                    <a:srgbClr val="000000"/>
                  </a:outerShdw>
                </a:effectLst>
              </a:rPr>
              <a:t>Histories</a:t>
            </a:r>
            <a:r>
              <a:rPr lang="en-US" sz="3600" dirty="0">
                <a:solidFill>
                  <a:srgbClr val="00FFFF"/>
                </a:solidFill>
                <a:effectLst>
                  <a:outerShdw blurRad="38100" dist="38100" dir="2700000" algn="tl">
                    <a:srgbClr val="000000"/>
                  </a:outerShdw>
                </a:effectLst>
              </a:rPr>
              <a:t>, 1:191 (450 B.C.)</a:t>
            </a:r>
          </a:p>
        </p:txBody>
      </p:sp>
      <p:sp>
        <p:nvSpPr>
          <p:cNvPr id="129028" name="Rectangle 4"/>
          <p:cNvSpPr>
            <a:spLocks noGrp="1" noChangeArrowheads="1"/>
          </p:cNvSpPr>
          <p:nvPr>
            <p:ph type="body" idx="1"/>
          </p:nvPr>
        </p:nvSpPr>
        <p:spPr>
          <a:xfrm>
            <a:off x="609600" y="1600200"/>
            <a:ext cx="10972800" cy="4953000"/>
          </a:xfrm>
        </p:spPr>
        <p:txBody>
          <a:bodyPr/>
          <a:lstStyle/>
          <a:p>
            <a:pPr marL="0" indent="0" algn="just">
              <a:lnSpc>
                <a:spcPct val="90000"/>
              </a:lnSpc>
              <a:buNone/>
              <a:defRPr/>
            </a:pPr>
            <a:r>
              <a:rPr lang="en-US" sz="3400" dirty="0"/>
              <a:t>“…he (Cyrus) conducted the river by a channel into the lake…and so </a:t>
            </a:r>
            <a:r>
              <a:rPr lang="en-US" sz="3400" b="1" u="sng" dirty="0">
                <a:solidFill>
                  <a:srgbClr val="FFFFCC"/>
                </a:solidFill>
              </a:rPr>
              <a:t>he made the former course of the river passable by the sinking of the stream</a:t>
            </a:r>
            <a:r>
              <a:rPr lang="en-US" sz="3400" dirty="0"/>
              <a:t>. When this had been done, the Persians who had been posted for this very purpose entered by the bed of the river Euphrates into Babylon, </a:t>
            </a:r>
            <a:r>
              <a:rPr lang="en-US" sz="3400" b="1" u="sng" dirty="0">
                <a:solidFill>
                  <a:srgbClr val="FFFFCC"/>
                </a:solidFill>
              </a:rPr>
              <a:t>the stream having sunk so far that it reached about to the middle of a man’s thigh…those Babylonians who dwelt in the middle did not know that they had been captured</a:t>
            </a:r>
            <a:r>
              <a:rPr lang="en-US" sz="3400" dirty="0"/>
              <a:t>…”</a:t>
            </a:r>
            <a:r>
              <a:rPr lang="en-US" sz="3400" dirty="0">
                <a:solidFill>
                  <a:schemeClr val="bg1"/>
                </a:solidFill>
              </a:rPr>
              <a:t> </a:t>
            </a:r>
          </a:p>
        </p:txBody>
      </p:sp>
    </p:spTree>
    <p:extLst>
      <p:ext uri="{BB962C8B-B14F-4D97-AF65-F5344CB8AC3E}">
        <p14:creationId xmlns:p14="http://schemas.microsoft.com/office/powerpoint/2010/main" val="18166034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79658" y="569728"/>
            <a:ext cx="8632684" cy="5718544"/>
          </a:xfrm>
          <a:prstGeom prst="rect">
            <a:avLst/>
          </a:prstGeom>
        </p:spPr>
      </p:pic>
    </p:spTree>
    <p:extLst>
      <p:ext uri="{BB962C8B-B14F-4D97-AF65-F5344CB8AC3E}">
        <p14:creationId xmlns:p14="http://schemas.microsoft.com/office/powerpoint/2010/main" val="37983321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5" name="Rectangle 3"/>
          <p:cNvSpPr>
            <a:spLocks noGrp="1" noChangeArrowheads="1"/>
          </p:cNvSpPr>
          <p:nvPr>
            <p:ph type="body" idx="1"/>
          </p:nvPr>
        </p:nvSpPr>
        <p:spPr>
          <a:xfrm>
            <a:off x="609600" y="1447800"/>
            <a:ext cx="10972800" cy="4343400"/>
          </a:xfrm>
        </p:spPr>
        <p:txBody>
          <a:bodyPr/>
          <a:lstStyle/>
          <a:p>
            <a:pPr marL="0" indent="0" algn="just">
              <a:spcBef>
                <a:spcPts val="0"/>
              </a:spcBef>
              <a:buNone/>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Without any battle</a:t>
            </a:r>
            <a:r>
              <a:rPr lang="en-US" dirty="0">
                <a:effectLst>
                  <a:outerShdw blurRad="38100" dist="38100" dir="2700000" algn="tl">
                    <a:srgbClr val="000000">
                      <a:alpha val="43137"/>
                    </a:srgbClr>
                  </a:outerShdw>
                </a:effectLst>
                <a:cs typeface="Calibri" panose="020F0502020204030204" pitchFamily="34" charset="0"/>
              </a:rPr>
              <a:t>... sparing Babylon... any calamity....I am Cyrus...king of Babylon....When I entered Babylon...under jubilation and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rejoicing...troops</a:t>
            </a:r>
            <a:r>
              <a:rPr lang="en-US" dirty="0">
                <a:effectLst>
                  <a:outerShdw blurRad="38100" dist="38100" dir="2700000" algn="tl">
                    <a:srgbClr val="000000">
                      <a:alpha val="43137"/>
                    </a:srgbClr>
                  </a:outerShdw>
                </a:effectLst>
                <a:cs typeface="Calibri" panose="020F0502020204030204" pitchFamily="34" charset="0"/>
              </a:rPr>
              <a:t> walked around Babylon...</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in peace</a:t>
            </a:r>
            <a:r>
              <a:rPr lang="en-US" dirty="0">
                <a:effectLst>
                  <a:outerShdw blurRad="38100" dist="38100" dir="2700000" algn="tl">
                    <a:srgbClr val="000000">
                      <a:alpha val="43137"/>
                    </a:srgbClr>
                  </a:outerShdw>
                </a:effectLst>
                <a:cs typeface="Calibri" panose="020F0502020204030204" pitchFamily="34" charset="0"/>
              </a:rPr>
              <a:t>, I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did not allow</a:t>
            </a:r>
            <a:r>
              <a:rPr lang="en-US" dirty="0">
                <a:effectLst>
                  <a:outerShdw blurRad="38100" dist="38100" dir="2700000" algn="tl">
                    <a:srgbClr val="000000">
                      <a:alpha val="43137"/>
                    </a:srgbClr>
                  </a:outerShdw>
                </a:effectLst>
                <a:cs typeface="Calibri" panose="020F0502020204030204" pitchFamily="34" charset="0"/>
              </a:rPr>
              <a:t> anybody to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terrorize</a:t>
            </a:r>
            <a:r>
              <a:rPr lang="en-US" dirty="0">
                <a:effectLst>
                  <a:outerShdw blurRad="38100" dist="38100" dir="2700000" algn="tl">
                    <a:srgbClr val="000000">
                      <a:alpha val="43137"/>
                    </a:srgbClr>
                  </a:outerShdw>
                </a:effectLst>
                <a:cs typeface="Calibri" panose="020F0502020204030204" pitchFamily="34" charset="0"/>
              </a:rPr>
              <a:t> (any place) of the [country of Sumer] and Akkad. I strove for peace in Babylon...and in all his (other) sacred cities....I returned to (these) sacred cities on the other side of the Tigris, the sanctuaries of which have been in ruins for a long time, the images which (used) to live therein and established for them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permanent sanctuaries</a:t>
            </a:r>
            <a:r>
              <a:rPr lang="en-US" dirty="0">
                <a:effectLst>
                  <a:outerShdw blurRad="38100" dist="38100" dir="2700000" algn="tl">
                    <a:srgbClr val="000000">
                      <a:alpha val="43137"/>
                    </a:srgbClr>
                  </a:outerShdw>
                </a:effectLst>
                <a:cs typeface="Calibri" panose="020F0502020204030204" pitchFamily="34" charset="0"/>
              </a:rPr>
              <a:t>.</a:t>
            </a:r>
            <a:r>
              <a:rPr lang="en-US" dirty="0">
                <a:solidFill>
                  <a:schemeClr val="bg1"/>
                </a:solidFill>
                <a:effectLst>
                  <a:outerShdw blurRad="38100" dist="38100" dir="2700000" algn="tl">
                    <a:srgbClr val="000000">
                      <a:alpha val="43137"/>
                    </a:srgbClr>
                  </a:outerShdw>
                </a:effectLst>
                <a:cs typeface="Calibri" panose="020F0502020204030204" pitchFamily="34" charset="0"/>
              </a:rPr>
              <a:t> </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21920"/>
            <a:ext cx="721895" cy="1097280"/>
          </a:xfrm>
          <a:prstGeom prst="rect">
            <a:avLst/>
          </a:prstGeom>
        </p:spPr>
      </p:pic>
      <p:sp>
        <p:nvSpPr>
          <p:cNvPr id="3" name="Rectangle 2">
            <a:extLst>
              <a:ext uri="{FF2B5EF4-FFF2-40B4-BE49-F238E27FC236}">
                <a16:creationId xmlns:a16="http://schemas.microsoft.com/office/drawing/2014/main" id="{CE5248D3-3A02-4B92-98A7-F1B4AF8FAD53}"/>
              </a:ext>
            </a:extLst>
          </p:cNvPr>
          <p:cNvSpPr/>
          <p:nvPr/>
        </p:nvSpPr>
        <p:spPr>
          <a:xfrm>
            <a:off x="2895600" y="218926"/>
            <a:ext cx="6400800" cy="1000274"/>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James Pritchard</a:t>
            </a:r>
          </a:p>
          <a:p>
            <a:pPr algn="ctr"/>
            <a:r>
              <a:rPr lang="en-US" sz="1800" i="1" dirty="0">
                <a:effectLst>
                  <a:outerShdw blurRad="38100" dist="38100" dir="2700000" algn="tl">
                    <a:srgbClr val="000000">
                      <a:alpha val="43137"/>
                    </a:srgbClr>
                  </a:outerShdw>
                </a:effectLst>
                <a:latin typeface="Calibri" panose="020F0502020204030204" pitchFamily="34" charset="0"/>
                <a:cs typeface="+mn-cs"/>
              </a:rPr>
              <a:t>The Ancient Near East Texts Relating to the Old Testament, 315-16. </a:t>
            </a:r>
          </a:p>
        </p:txBody>
      </p:sp>
    </p:spTree>
    <p:extLst>
      <p:ext uri="{BB962C8B-B14F-4D97-AF65-F5344CB8AC3E}">
        <p14:creationId xmlns:p14="http://schemas.microsoft.com/office/powerpoint/2010/main" val="22911058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9" name="Rectangle 3"/>
          <p:cNvSpPr>
            <a:spLocks noGrp="1" noChangeArrowheads="1"/>
          </p:cNvSpPr>
          <p:nvPr>
            <p:ph type="body" idx="1"/>
          </p:nvPr>
        </p:nvSpPr>
        <p:spPr>
          <a:xfrm>
            <a:off x="609600" y="1447803"/>
            <a:ext cx="10972800" cy="5029199"/>
          </a:xfrm>
        </p:spPr>
        <p:txBody>
          <a:bodyPr/>
          <a:lstStyle/>
          <a:p>
            <a:pPr marL="0" indent="0" algn="just">
              <a:spcBef>
                <a:spcPts val="0"/>
              </a:spcBef>
              <a:buNone/>
              <a:defRPr/>
            </a:pPr>
            <a:r>
              <a:rPr lang="en-US" dirty="0">
                <a:effectLst>
                  <a:outerShdw blurRad="38100" dist="38100" dir="2700000" algn="tl">
                    <a:srgbClr val="000000">
                      <a:alpha val="43137"/>
                    </a:srgbClr>
                  </a:outerShdw>
                </a:effectLst>
                <a:cs typeface="Calibri" panose="020F0502020204030204" pitchFamily="34" charset="0"/>
              </a:rPr>
              <a:t>I (also) gathered all their (former) inhabitants and returned (to them) their habitations. Furthermore, I resettled...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unharmed</a:t>
            </a:r>
            <a:r>
              <a:rPr lang="en-US" dirty="0">
                <a:effectLst>
                  <a:outerShdw blurRad="38100" dist="38100" dir="2700000" algn="tl">
                    <a:srgbClr val="000000">
                      <a:alpha val="43137"/>
                    </a:srgbClr>
                  </a:outerShdw>
                </a:effectLst>
                <a:cs typeface="Calibri" panose="020F0502020204030204" pitchFamily="34" charset="0"/>
              </a:rPr>
              <a:t>, in their (former) chapels, the places which make them happy. May all the gods whom I have resettled in their sacred cities ask daily Bel and Nebo for a long life for me...all of them I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resettled in a peaceful place</a:t>
            </a:r>
            <a:r>
              <a:rPr lang="en-US" dirty="0">
                <a:effectLst>
                  <a:outerShdw blurRad="38100" dist="38100" dir="2700000" algn="tl">
                    <a:srgbClr val="000000">
                      <a:alpha val="43137"/>
                    </a:srgbClr>
                  </a:outerShdw>
                </a:effectLst>
                <a:cs typeface="Calibri" panose="020F0502020204030204" pitchFamily="34" charset="0"/>
              </a:rPr>
              <a:t>... ducks and doves,...I </a:t>
            </a:r>
            <a:r>
              <a:rPr lang="en-US" dirty="0" err="1">
                <a:effectLst>
                  <a:outerShdw blurRad="38100" dist="38100" dir="2700000" algn="tl">
                    <a:srgbClr val="000000">
                      <a:alpha val="43137"/>
                    </a:srgbClr>
                  </a:outerShdw>
                </a:effectLst>
                <a:cs typeface="Calibri" panose="020F0502020204030204" pitchFamily="34" charset="0"/>
              </a:rPr>
              <a:t>endeavoured</a:t>
            </a:r>
            <a:r>
              <a:rPr lang="en-US" dirty="0">
                <a:effectLst>
                  <a:outerShdw blurRad="38100" dist="38100" dir="2700000" algn="tl">
                    <a:srgbClr val="000000">
                      <a:alpha val="43137"/>
                    </a:srgbClr>
                  </a:outerShdw>
                </a:effectLst>
                <a:cs typeface="Calibri" panose="020F0502020204030204" pitchFamily="34" charset="0"/>
              </a:rPr>
              <a:t> to fortify/repair their dwelling places . . . </a:t>
            </a:r>
            <a:endParaRPr lang="en-US" dirty="0">
              <a:effectLst>
                <a:outerShdw blurRad="38100" dist="38100" dir="2700000" algn="tl">
                  <a:srgbClr val="000000">
                    <a:alpha val="43137"/>
                  </a:srgbClr>
                </a:outerShdw>
              </a:effectLst>
            </a:endParaRPr>
          </a:p>
        </p:txBody>
      </p:sp>
      <p:pic>
        <p:nvPicPr>
          <p:cNvPr id="8" name="Picture 7">
            <a:extLst>
              <a:ext uri="{FF2B5EF4-FFF2-40B4-BE49-F238E27FC236}">
                <a16:creationId xmlns:a16="http://schemas.microsoft.com/office/drawing/2014/main" id="{1565D1FB-DF9C-4424-B2D3-824EFCAD774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21920"/>
            <a:ext cx="721895" cy="1097280"/>
          </a:xfrm>
          <a:prstGeom prst="rect">
            <a:avLst/>
          </a:prstGeom>
        </p:spPr>
      </p:pic>
      <p:sp>
        <p:nvSpPr>
          <p:cNvPr id="9" name="Rectangle 8">
            <a:extLst>
              <a:ext uri="{FF2B5EF4-FFF2-40B4-BE49-F238E27FC236}">
                <a16:creationId xmlns:a16="http://schemas.microsoft.com/office/drawing/2014/main" id="{C95944B5-0B55-49A9-8D6E-56AE97F1B652}"/>
              </a:ext>
            </a:extLst>
          </p:cNvPr>
          <p:cNvSpPr/>
          <p:nvPr/>
        </p:nvSpPr>
        <p:spPr>
          <a:xfrm>
            <a:off x="2895600" y="218926"/>
            <a:ext cx="6400800" cy="1000274"/>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James Pritchard</a:t>
            </a:r>
          </a:p>
          <a:p>
            <a:pPr algn="ctr"/>
            <a:r>
              <a:rPr lang="en-US" sz="1800" i="1" dirty="0">
                <a:effectLst>
                  <a:outerShdw blurRad="38100" dist="38100" dir="2700000" algn="tl">
                    <a:srgbClr val="000000">
                      <a:alpha val="43137"/>
                    </a:srgbClr>
                  </a:outerShdw>
                </a:effectLst>
                <a:latin typeface="Calibri" panose="020F0502020204030204" pitchFamily="34" charset="0"/>
                <a:cs typeface="+mn-cs"/>
              </a:rPr>
              <a:t>The Ancient Near East Texts Relating to the Old Testament, 315-16. </a:t>
            </a:r>
          </a:p>
        </p:txBody>
      </p:sp>
    </p:spTree>
    <p:extLst>
      <p:ext uri="{BB962C8B-B14F-4D97-AF65-F5344CB8AC3E}">
        <p14:creationId xmlns:p14="http://schemas.microsoft.com/office/powerpoint/2010/main" val="10192148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Rectangle 3"/>
          <p:cNvSpPr>
            <a:spLocks noGrp="1" noChangeArrowheads="1"/>
          </p:cNvSpPr>
          <p:nvPr>
            <p:ph type="body" idx="1"/>
          </p:nvPr>
        </p:nvSpPr>
        <p:spPr>
          <a:xfrm>
            <a:off x="609600" y="1600203"/>
            <a:ext cx="10972800" cy="3733797"/>
          </a:xfrm>
        </p:spPr>
        <p:txBody>
          <a:bodyPr/>
          <a:lstStyle/>
          <a:p>
            <a:pPr marL="0" indent="0" algn="just" eaLnBrk="1" hangingPunct="1">
              <a:buNone/>
              <a:defRPr/>
            </a:pPr>
            <a:r>
              <a:rPr lang="en-US" dirty="0">
                <a:effectLst>
                  <a:outerShdw blurRad="38100" dist="38100" dir="2700000" algn="tl">
                    <a:srgbClr val="000000">
                      <a:alpha val="43137"/>
                    </a:srgbClr>
                  </a:outerShdw>
                </a:effectLst>
              </a:rPr>
              <a:t>“</a:t>
            </a:r>
            <a:r>
              <a:rPr lang="en-US" b="1" u="sng" dirty="0">
                <a:solidFill>
                  <a:srgbClr val="FFFFCC"/>
                </a:solidFill>
                <a:effectLst>
                  <a:outerShdw blurRad="38100" dist="38100" dir="2700000" algn="tl">
                    <a:srgbClr val="000000">
                      <a:alpha val="43137"/>
                    </a:srgbClr>
                  </a:outerShdw>
                </a:effectLst>
              </a:rPr>
              <a:t>As far as the historic fulfillment is concerned, it is obvious from both Scripture and history that these verses have not been literally fulfilled</a:t>
            </a:r>
            <a:r>
              <a:rPr lang="en-US" dirty="0">
                <a:effectLst>
                  <a:outerShdw blurRad="38100" dist="38100" dir="2700000" algn="tl">
                    <a:srgbClr val="000000">
                      <a:alpha val="43137"/>
                    </a:srgbClr>
                  </a:outerShdw>
                </a:effectLst>
              </a:rPr>
              <a:t>. The city of </a:t>
            </a:r>
            <a:r>
              <a:rPr lang="en-US" b="1" u="sng" dirty="0">
                <a:solidFill>
                  <a:srgbClr val="FFFFCC"/>
                </a:solidFill>
                <a:effectLst>
                  <a:outerShdw blurRad="38100" dist="38100" dir="2700000" algn="tl">
                    <a:srgbClr val="000000">
                      <a:alpha val="43137"/>
                    </a:srgbClr>
                  </a:outerShdw>
                </a:effectLst>
              </a:rPr>
              <a:t>Babylon</a:t>
            </a:r>
            <a:r>
              <a:rPr lang="en-US" dirty="0">
                <a:effectLst>
                  <a:outerShdw blurRad="38100" dist="38100" dir="2700000" algn="tl">
                    <a:srgbClr val="000000">
                      <a:alpha val="43137"/>
                    </a:srgbClr>
                  </a:outerShdw>
                </a:effectLst>
              </a:rPr>
              <a:t> continued to flourish after the Medes conquered it, and though its glory dwindled, especially after the control of the Medes and the Persians ended in 323 B.C., the city continued in some form or substance until A.D. 1000 and </a:t>
            </a:r>
            <a:r>
              <a:rPr lang="en-US" b="1" u="sng" dirty="0">
                <a:solidFill>
                  <a:srgbClr val="FFFFCC"/>
                </a:solidFill>
                <a:effectLst>
                  <a:outerShdw blurRad="38100" dist="38100" dir="2700000" algn="tl">
                    <a:srgbClr val="000000">
                      <a:alpha val="43137"/>
                    </a:srgbClr>
                  </a:outerShdw>
                </a:effectLst>
              </a:rPr>
              <a:t>did not experience a sudden termination such as anticipated in this prophecy</a:t>
            </a:r>
            <a:r>
              <a:rPr lang="en-US" dirty="0">
                <a:effectLst>
                  <a:outerShdw blurRad="38100" dist="38100" dir="2700000" algn="tl">
                    <a:srgbClr val="000000">
                      <a:alpha val="43137"/>
                    </a:srgbClr>
                  </a:outerShdw>
                </a:effectLst>
              </a:rPr>
              <a:t>.”</a:t>
            </a:r>
          </a:p>
        </p:txBody>
      </p:sp>
      <p:pic>
        <p:nvPicPr>
          <p:cNvPr id="3" name="Picture 2" descr="A person wearing glasses and smiling at the camera&#10;&#10;Description generated with very high confidence">
            <a:extLst>
              <a:ext uri="{FF2B5EF4-FFF2-40B4-BE49-F238E27FC236}">
                <a16:creationId xmlns:a16="http://schemas.microsoft.com/office/drawing/2014/main" id="{014E1AD3-C066-47F0-9EA5-C2DB78BBE5E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21920"/>
            <a:ext cx="929859" cy="1097280"/>
          </a:xfrm>
          <a:prstGeom prst="rect">
            <a:avLst/>
          </a:prstGeom>
        </p:spPr>
      </p:pic>
      <p:sp>
        <p:nvSpPr>
          <p:cNvPr id="2" name="Rectangle 1">
            <a:extLst>
              <a:ext uri="{FF2B5EF4-FFF2-40B4-BE49-F238E27FC236}">
                <a16:creationId xmlns:a16="http://schemas.microsoft.com/office/drawing/2014/main" id="{7797E9C7-3384-4043-8FE1-DFEF58A0D4FC}"/>
              </a:ext>
            </a:extLst>
          </p:cNvPr>
          <p:cNvSpPr/>
          <p:nvPr/>
        </p:nvSpPr>
        <p:spPr>
          <a:xfrm>
            <a:off x="3048000" y="235803"/>
            <a:ext cx="6096000" cy="1092607"/>
          </a:xfrm>
          <a:prstGeom prst="rect">
            <a:avLst/>
          </a:prstGeom>
        </p:spPr>
        <p:txBody>
          <a:bodyPr>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John Walvoord</a:t>
            </a:r>
          </a:p>
          <a:p>
            <a:pPr algn="ctr"/>
            <a:r>
              <a:rPr lang="en-US" i="1" dirty="0">
                <a:effectLst>
                  <a:outerShdw blurRad="38100" dist="38100" dir="2700000" algn="tl">
                    <a:srgbClr val="000000">
                      <a:alpha val="43137"/>
                    </a:srgbClr>
                  </a:outerShdw>
                </a:effectLst>
                <a:latin typeface="Calibri" panose="020F0502020204030204" pitchFamily="34" charset="0"/>
                <a:ea typeface="+mj-ea"/>
                <a:cs typeface="+mj-cs"/>
              </a:rPr>
              <a:t>The Nations in Prophecy, </a:t>
            </a:r>
            <a:r>
              <a:rPr lang="en-US" dirty="0">
                <a:effectLst>
                  <a:outerShdw blurRad="38100" dist="38100" dir="2700000" algn="tl">
                    <a:srgbClr val="000000">
                      <a:alpha val="43137"/>
                    </a:srgbClr>
                  </a:outerShdw>
                </a:effectLst>
                <a:latin typeface="Calibri" panose="020F0502020204030204" pitchFamily="34" charset="0"/>
                <a:ea typeface="+mj-ea"/>
                <a:cs typeface="+mj-cs"/>
              </a:rPr>
              <a:t>63-64</a:t>
            </a:r>
          </a:p>
        </p:txBody>
      </p:sp>
    </p:spTree>
    <p:extLst>
      <p:ext uri="{BB962C8B-B14F-4D97-AF65-F5344CB8AC3E}">
        <p14:creationId xmlns:p14="http://schemas.microsoft.com/office/powerpoint/2010/main" val="3954197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Psalm 90:2</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“Before the mountains were born Or You gave birth to the earth and the world, Even from everlasting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everlasting</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are God.”</a:t>
            </a:r>
          </a:p>
        </p:txBody>
      </p:sp>
    </p:spTree>
    <p:extLst>
      <p:ext uri="{BB962C8B-B14F-4D97-AF65-F5344CB8AC3E}">
        <p14:creationId xmlns:p14="http://schemas.microsoft.com/office/powerpoint/2010/main" val="40716569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5474" name="Group 2"/>
          <p:cNvGraphicFramePr>
            <a:graphicFrameLocks noGrp="1"/>
          </p:cNvGraphicFramePr>
          <p:nvPr>
            <p:ph type="tbl" idx="1"/>
          </p:nvPr>
        </p:nvGraphicFramePr>
        <p:xfrm>
          <a:off x="1524000" y="30480"/>
          <a:ext cx="9144001" cy="6797040"/>
        </p:xfrm>
        <a:graphic>
          <a:graphicData uri="http://schemas.openxmlformats.org/drawingml/2006/table">
            <a:tbl>
              <a:tblPr>
                <a:tableStyleId>{D7AC3CCA-C797-4891-BE02-D94E43425B78}</a:tableStyleId>
              </a:tblPr>
              <a:tblGrid>
                <a:gridCol w="4697767">
                  <a:extLst>
                    <a:ext uri="{9D8B030D-6E8A-4147-A177-3AD203B41FA5}">
                      <a16:colId xmlns:a16="http://schemas.microsoft.com/office/drawing/2014/main" val="20000"/>
                    </a:ext>
                  </a:extLst>
                </a:gridCol>
                <a:gridCol w="1929045">
                  <a:extLst>
                    <a:ext uri="{9D8B030D-6E8A-4147-A177-3AD203B41FA5}">
                      <a16:colId xmlns:a16="http://schemas.microsoft.com/office/drawing/2014/main" val="20001"/>
                    </a:ext>
                  </a:extLst>
                </a:gridCol>
                <a:gridCol w="2517189">
                  <a:extLst>
                    <a:ext uri="{9D8B030D-6E8A-4147-A177-3AD203B41FA5}">
                      <a16:colId xmlns:a16="http://schemas.microsoft.com/office/drawing/2014/main" val="20002"/>
                    </a:ext>
                  </a:extLst>
                </a:gridCol>
              </a:tblGrid>
              <a:tr h="457200">
                <a:tc gridSpan="3">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Parallels Between Jeremiah 50-51 &amp; Revelation 17-18</a:t>
                      </a:r>
                    </a:p>
                  </a:txBody>
                  <a:tcPr horzOverflow="overflow">
                    <a:solidFill>
                      <a:schemeClr val="tx1">
                        <a:lumMod val="85000"/>
                      </a:schemeClr>
                    </a:solid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rgbClr val="3399FF"/>
                    </a:solid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rgbClr val="3399FF"/>
                    </a:solidFill>
                  </a:tcPr>
                </a:tc>
                <a:extLst>
                  <a:ext uri="{0D108BD9-81ED-4DB2-BD59-A6C34878D82A}">
                    <a16:rowId xmlns:a16="http://schemas.microsoft.com/office/drawing/2014/main" val="2372741598"/>
                  </a:ext>
                </a:extLst>
              </a:tr>
              <a:tr h="365760">
                <a:tc>
                  <a:txBody>
                    <a:bodyPr/>
                    <a:lstStyle/>
                    <a:p>
                      <a:pPr marL="0" marR="0" lvl="0" indent="0" algn="l" defTabSz="914400" rtl="0" eaLnBrk="1" fontAlgn="base" latinLnBrk="0" hangingPunct="1">
                        <a:lnSpc>
                          <a:spcPct val="100000"/>
                        </a:lnSpc>
                        <a:spcBef>
                          <a:spcPts val="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Jeremiah</a:t>
                      </a:r>
                      <a:endParaRPr kumimoji="0" lang="en-US" sz="2400" b="0" i="0" u="none" strike="noStrike" cap="none" normalizeH="0" baseline="0" dirty="0">
                        <a:ln>
                          <a:noFill/>
                        </a:ln>
                        <a:solidFill>
                          <a:schemeClr val="bg2"/>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rgbClr val="FFFFCC"/>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Revelation</a:t>
                      </a:r>
                      <a:endParaRPr kumimoji="0" lang="en-US" sz="2400" b="0" i="0" u="none" strike="noStrike" cap="none" normalizeH="0" baseline="0" dirty="0">
                        <a:ln>
                          <a:noFill/>
                        </a:ln>
                        <a:solidFill>
                          <a:schemeClr val="bg2"/>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rgbClr val="99FF66"/>
                    </a:solidFill>
                  </a:tcPr>
                </a:tc>
                <a:extLst>
                  <a:ext uri="{0D108BD9-81ED-4DB2-BD59-A6C34878D82A}">
                    <a16:rowId xmlns:a16="http://schemas.microsoft.com/office/drawing/2014/main" val="1803650137"/>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Associated with a Golden cup</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cap="none" normalizeH="0" baseline="0" dirty="0">
                          <a:ln>
                            <a:noFill/>
                          </a:ln>
                          <a:solidFill>
                            <a:schemeClr val="bg2"/>
                          </a:solidFill>
                          <a:effectLst/>
                          <a:latin typeface="Calibri" panose="020F0502020204030204" pitchFamily="34" charset="0"/>
                          <a:cs typeface="Calibri" panose="020F0502020204030204" pitchFamily="34" charset="0"/>
                        </a:rPr>
                        <a:t>51:7a</a:t>
                      </a:r>
                      <a:endParaRPr kumimoji="0" lang="en-US" sz="2400" b="0"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17:3-4; 18:6</a:t>
                      </a:r>
                    </a:p>
                  </a:txBody>
                  <a:tcPr horzOverflow="overflow">
                    <a:solidFill>
                      <a:srgbClr val="99FF66"/>
                    </a:solidFill>
                  </a:tcPr>
                </a:tc>
                <a:extLst>
                  <a:ext uri="{0D108BD9-81ED-4DB2-BD59-A6C34878D82A}">
                    <a16:rowId xmlns:a16="http://schemas.microsoft.com/office/drawing/2014/main" val="10000"/>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Dwelling on many waters</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51:13</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17:1</a:t>
                      </a:r>
                    </a:p>
                  </a:txBody>
                  <a:tcPr horzOverflow="overflow">
                    <a:solidFill>
                      <a:srgbClr val="99FF66"/>
                    </a:solidFill>
                  </a:tcPr>
                </a:tc>
                <a:extLst>
                  <a:ext uri="{0D108BD9-81ED-4DB2-BD59-A6C34878D82A}">
                    <a16:rowId xmlns:a16="http://schemas.microsoft.com/office/drawing/2014/main" val="10001"/>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Intoxicating the nations</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51:7b</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17:2</a:t>
                      </a:r>
                    </a:p>
                  </a:txBody>
                  <a:tcPr horzOverflow="overflow">
                    <a:solidFill>
                      <a:srgbClr val="99FF66"/>
                    </a:solidFill>
                  </a:tcPr>
                </a:tc>
                <a:extLst>
                  <a:ext uri="{0D108BD9-81ED-4DB2-BD59-A6C34878D82A}">
                    <a16:rowId xmlns:a16="http://schemas.microsoft.com/office/drawing/2014/main" val="10002"/>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Same name</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50:1</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17:5</a:t>
                      </a:r>
                    </a:p>
                  </a:txBody>
                  <a:tcPr horzOverflow="overflow">
                    <a:solidFill>
                      <a:srgbClr val="99FF66"/>
                    </a:solidFill>
                  </a:tcPr>
                </a:tc>
                <a:extLst>
                  <a:ext uri="{0D108BD9-81ED-4DB2-BD59-A6C34878D82A}">
                    <a16:rowId xmlns:a16="http://schemas.microsoft.com/office/drawing/2014/main" val="10003"/>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Persecuting the saints</a:t>
                      </a: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51:48</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17:6; 18:24</a:t>
                      </a:r>
                    </a:p>
                  </a:txBody>
                  <a:tcPr horzOverflow="overflow">
                    <a:solidFill>
                      <a:srgbClr val="99FF66"/>
                    </a:solidFill>
                  </a:tcPr>
                </a:tc>
                <a:extLst>
                  <a:ext uri="{0D108BD9-81ED-4DB2-BD59-A6C34878D82A}">
                    <a16:rowId xmlns:a16="http://schemas.microsoft.com/office/drawing/2014/main" val="861140832"/>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Stone sinking into Euphrates</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51:63-64</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18:21</a:t>
                      </a:r>
                    </a:p>
                  </a:txBody>
                  <a:tcPr horzOverflow="overflow">
                    <a:solidFill>
                      <a:srgbClr val="99FF66"/>
                    </a:solidFill>
                  </a:tcPr>
                </a:tc>
                <a:extLst>
                  <a:ext uri="{0D108BD9-81ED-4DB2-BD59-A6C34878D82A}">
                    <a16:rowId xmlns:a16="http://schemas.microsoft.com/office/drawing/2014/main" val="10004"/>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Sudden destruction</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51:8</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18:8</a:t>
                      </a:r>
                    </a:p>
                  </a:txBody>
                  <a:tcPr horzOverflow="overflow">
                    <a:solidFill>
                      <a:srgbClr val="99FF66"/>
                    </a:solidFill>
                  </a:tcPr>
                </a:tc>
                <a:extLst>
                  <a:ext uri="{0D108BD9-81ED-4DB2-BD59-A6C34878D82A}">
                    <a16:rowId xmlns:a16="http://schemas.microsoft.com/office/drawing/2014/main" val="10005"/>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Destroyed by fire</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51:30</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17:16</a:t>
                      </a:r>
                    </a:p>
                  </a:txBody>
                  <a:tcPr horzOverflow="overflow">
                    <a:solidFill>
                      <a:srgbClr val="99FF66"/>
                    </a:solidFill>
                  </a:tcPr>
                </a:tc>
                <a:extLst>
                  <a:ext uri="{0D108BD9-81ED-4DB2-BD59-A6C34878D82A}">
                    <a16:rowId xmlns:a16="http://schemas.microsoft.com/office/drawing/2014/main" val="10006"/>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Final, uninhabitable</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50:39</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18:21</a:t>
                      </a:r>
                    </a:p>
                  </a:txBody>
                  <a:tcPr horzOverflow="overflow">
                    <a:solidFill>
                      <a:srgbClr val="99FF66"/>
                    </a:solidFill>
                  </a:tcPr>
                </a:tc>
                <a:extLst>
                  <a:ext uri="{0D108BD9-81ED-4DB2-BD59-A6C34878D82A}">
                    <a16:rowId xmlns:a16="http://schemas.microsoft.com/office/drawing/2014/main" val="10007"/>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Deserved</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50:29</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18:6</a:t>
                      </a:r>
                    </a:p>
                  </a:txBody>
                  <a:tcPr horzOverflow="overflow">
                    <a:solidFill>
                      <a:srgbClr val="99FF66"/>
                    </a:solidFill>
                  </a:tcPr>
                </a:tc>
                <a:extLst>
                  <a:ext uri="{0D108BD9-81ED-4DB2-BD59-A6C34878D82A}">
                    <a16:rowId xmlns:a16="http://schemas.microsoft.com/office/drawing/2014/main" val="10008"/>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God’s people flee</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51:6, 45</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18:4</a:t>
                      </a:r>
                    </a:p>
                  </a:txBody>
                  <a:tcPr horzOverflow="overflow">
                    <a:solidFill>
                      <a:srgbClr val="99FF66"/>
                    </a:solidFill>
                  </a:tcPr>
                </a:tc>
                <a:extLst>
                  <a:ext uri="{0D108BD9-81ED-4DB2-BD59-A6C34878D82A}">
                    <a16:rowId xmlns:a16="http://schemas.microsoft.com/office/drawing/2014/main" val="10009"/>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Heaven rejoices</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51:48</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18:20</a:t>
                      </a:r>
                    </a:p>
                  </a:txBody>
                  <a:tcPr horzOverflow="overflow">
                    <a:solidFill>
                      <a:srgbClr val="99FF66"/>
                    </a:solidFill>
                  </a:tcPr>
                </a:tc>
                <a:extLst>
                  <a:ext uri="{0D108BD9-81ED-4DB2-BD59-A6C34878D82A}">
                    <a16:rowId xmlns:a16="http://schemas.microsoft.com/office/drawing/2014/main" val="10010"/>
                  </a:ext>
                </a:extLst>
              </a:tr>
              <a:tr h="0">
                <a:tc gridSpan="3">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Dyer, "The Identity of Babylon in Revelation 17–18 (Part 2)," 441-43. </a:t>
                      </a:r>
                    </a:p>
                  </a:txBody>
                  <a:tcPr horzOverflow="overflow">
                    <a:solidFill>
                      <a:schemeClr val="accent5">
                        <a:lumMod val="60000"/>
                        <a:lumOff val="40000"/>
                      </a:schemeClr>
                    </a:solidFill>
                  </a:tcPr>
                </a:tc>
                <a:tc hMerge="1">
                  <a:txBody>
                    <a:bodyPr/>
                    <a:lstStyle/>
                    <a:p>
                      <a:pPr marL="228600" marR="0" lvl="0" indent="0" algn="l" defTabSz="914400" rtl="0" eaLnBrk="1" fontAlgn="base" latinLnBrk="0" hangingPunct="1">
                        <a:lnSpc>
                          <a:spcPct val="100000"/>
                        </a:lnSpc>
                        <a:spcBef>
                          <a:spcPct val="20000"/>
                        </a:spcBef>
                        <a:spcAft>
                          <a:spcPct val="0"/>
                        </a:spcAft>
                        <a:buClrTx/>
                        <a:buSzTx/>
                        <a:buFontTx/>
                        <a:buNone/>
                        <a:tabLst/>
                      </a:pPr>
                      <a:endPar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horzOverflow="overflow">
                    <a:solidFill>
                      <a:srgbClr val="FFFFCC"/>
                    </a:solidFill>
                  </a:tcPr>
                </a:tc>
                <a:tc hMerge="1">
                  <a:txBody>
                    <a:bodyPr/>
                    <a:lstStyle/>
                    <a:p>
                      <a:pPr marL="228600" marR="0" lvl="0" indent="0" algn="l" defTabSz="914400" rtl="0" eaLnBrk="1" fontAlgn="base" latinLnBrk="0" hangingPunct="1">
                        <a:lnSpc>
                          <a:spcPct val="100000"/>
                        </a:lnSpc>
                        <a:spcBef>
                          <a:spcPct val="20000"/>
                        </a:spcBef>
                        <a:spcAft>
                          <a:spcPct val="0"/>
                        </a:spcAft>
                        <a:buClrTx/>
                        <a:buSzTx/>
                        <a:buFontTx/>
                        <a:buNone/>
                        <a:tabLst/>
                      </a:pPr>
                      <a:endPar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horzOverflow="overflow">
                    <a:solidFill>
                      <a:srgbClr val="99FF66"/>
                    </a:solidFill>
                  </a:tcPr>
                </a:tc>
                <a:extLst>
                  <a:ext uri="{0D108BD9-81ED-4DB2-BD59-A6C34878D82A}">
                    <a16:rowId xmlns:a16="http://schemas.microsoft.com/office/drawing/2014/main" val="412487966"/>
                  </a:ext>
                </a:extLst>
              </a:tr>
            </a:tbl>
          </a:graphicData>
        </a:graphic>
      </p:graphicFrame>
    </p:spTree>
    <p:extLst>
      <p:ext uri="{BB962C8B-B14F-4D97-AF65-F5344CB8AC3E}">
        <p14:creationId xmlns:p14="http://schemas.microsoft.com/office/powerpoint/2010/main" val="19065658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F73C56F-23F0-47BB-8DBC-62EAF9863ED8}"/>
              </a:ext>
            </a:extLst>
          </p:cNvPr>
          <p:cNvGraphicFramePr>
            <a:graphicFrameLocks noGrp="1"/>
          </p:cNvGraphicFramePr>
          <p:nvPr/>
        </p:nvGraphicFramePr>
        <p:xfrm>
          <a:off x="1638300" y="426720"/>
          <a:ext cx="8915400" cy="3992880"/>
        </p:xfrm>
        <a:graphic>
          <a:graphicData uri="http://schemas.openxmlformats.org/drawingml/2006/table">
            <a:tbl>
              <a:tblPr firstRow="1" bandRow="1">
                <a:tableStyleId>{D7AC3CCA-C797-4891-BE02-D94E43425B78}</a:tableStyleId>
              </a:tblPr>
              <a:tblGrid>
                <a:gridCol w="4762500">
                  <a:extLst>
                    <a:ext uri="{9D8B030D-6E8A-4147-A177-3AD203B41FA5}">
                      <a16:colId xmlns:a16="http://schemas.microsoft.com/office/drawing/2014/main" val="3380937768"/>
                    </a:ext>
                  </a:extLst>
                </a:gridCol>
                <a:gridCol w="4152900">
                  <a:extLst>
                    <a:ext uri="{9D8B030D-6E8A-4147-A177-3AD203B41FA5}">
                      <a16:colId xmlns:a16="http://schemas.microsoft.com/office/drawing/2014/main" val="1398814127"/>
                    </a:ext>
                  </a:extLst>
                </a:gridCol>
              </a:tblGrid>
              <a:tr h="370840">
                <a:tc gridSpan="2">
                  <a:txBody>
                    <a:bodyPr/>
                    <a:lstStyle/>
                    <a:p>
                      <a:pPr algn="ctr"/>
                      <a:r>
                        <a:rPr kumimoji="0" lang="en-US" altLang="en-US" sz="32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Isaiah’s Oracles Against the Nations (Isa 13</a:t>
                      </a:r>
                      <a:r>
                        <a:rPr kumimoji="0" lang="en-US" altLang="en-US" sz="32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Times New Roman" panose="02020603050405020304" pitchFamily="18" charset="0"/>
                        </a:rPr>
                        <a:t>–23)</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hMerge="1">
                  <a:txBody>
                    <a:bodyPr/>
                    <a:lstStyle/>
                    <a:p>
                      <a:endParaRPr lang="en-US" dirty="0"/>
                    </a:p>
                  </a:txBody>
                  <a:tcPr>
                    <a:solidFill>
                      <a:schemeClr val="bg2"/>
                    </a:solidFill>
                  </a:tcPr>
                </a:tc>
                <a:extLst>
                  <a:ext uri="{0D108BD9-81ED-4DB2-BD59-A6C34878D82A}">
                    <a16:rowId xmlns:a16="http://schemas.microsoft.com/office/drawing/2014/main" val="2094499292"/>
                  </a:ext>
                </a:extLst>
              </a:tr>
              <a:tr h="370840">
                <a:tc>
                  <a:txBody>
                    <a:bodyPr/>
                    <a:lstStyle/>
                    <a:p>
                      <a:pPr marL="514350" indent="-514350">
                        <a:spcBef>
                          <a:spcPts val="600"/>
                        </a:spcBef>
                        <a:spcAft>
                          <a:spcPts val="600"/>
                        </a:spcAft>
                        <a:buClr>
                          <a:srgbClr val="0000FF"/>
                        </a:buClr>
                        <a:buSzPct val="100000"/>
                        <a:buFont typeface="+mj-lt"/>
                        <a:buAutoNum type="arabicPeriod"/>
                      </a:pPr>
                      <a:r>
                        <a:rPr lang="en-US" altLang="en-US" sz="2800" b="1" u="sng" kern="1200" dirty="0">
                          <a:solidFill>
                            <a:srgbClr val="C00000"/>
                          </a:solidFill>
                          <a:highlight>
                            <a:srgbClr val="FFFFCC"/>
                          </a:highlight>
                          <a:latin typeface="Calibri" panose="020F0502020204030204" pitchFamily="34" charset="0"/>
                          <a:ea typeface="+mn-ea"/>
                          <a:cs typeface="Calibri" panose="020F0502020204030204" pitchFamily="34" charset="0"/>
                        </a:rPr>
                        <a:t>Babylon (13:1-14:23)</a:t>
                      </a:r>
                    </a:p>
                    <a:p>
                      <a:pPr marL="514350" indent="-514350">
                        <a:spcBef>
                          <a:spcPts val="600"/>
                        </a:spcBef>
                        <a:spcAft>
                          <a:spcPts val="600"/>
                        </a:spcAft>
                        <a:buClr>
                          <a:srgbClr val="0000FF"/>
                        </a:buClr>
                        <a:buSzPct val="100000"/>
                        <a:buFont typeface="+mj-lt"/>
                        <a:buAutoNum type="arabicPeriod"/>
                      </a:pPr>
                      <a:r>
                        <a:rPr lang="en-US" altLang="en-US" sz="2800" dirty="0">
                          <a:latin typeface="Calibri" panose="020F0502020204030204" pitchFamily="34" charset="0"/>
                          <a:cs typeface="Calibri" panose="020F0502020204030204" pitchFamily="34" charset="0"/>
                        </a:rPr>
                        <a:t>Assyria (14:24-27)</a:t>
                      </a:r>
                    </a:p>
                    <a:p>
                      <a:pPr marL="514350" indent="-514350">
                        <a:spcBef>
                          <a:spcPts val="600"/>
                        </a:spcBef>
                        <a:spcAft>
                          <a:spcPts val="600"/>
                        </a:spcAft>
                        <a:buClr>
                          <a:srgbClr val="0000FF"/>
                        </a:buClr>
                        <a:buSzPct val="100000"/>
                        <a:buFont typeface="+mj-lt"/>
                        <a:buAutoNum type="arabicPeriod"/>
                      </a:pPr>
                      <a:r>
                        <a:rPr lang="en-US" altLang="en-US" sz="2800" dirty="0">
                          <a:latin typeface="Calibri" panose="020F0502020204030204" pitchFamily="34" charset="0"/>
                          <a:cs typeface="Calibri" panose="020F0502020204030204" pitchFamily="34" charset="0"/>
                        </a:rPr>
                        <a:t>Philistia (14:28-32)</a:t>
                      </a:r>
                    </a:p>
                    <a:p>
                      <a:pPr marL="514350" indent="-514350">
                        <a:spcBef>
                          <a:spcPts val="600"/>
                        </a:spcBef>
                        <a:spcAft>
                          <a:spcPts val="600"/>
                        </a:spcAft>
                        <a:buClr>
                          <a:srgbClr val="0000FF"/>
                        </a:buClr>
                        <a:buSzPct val="100000"/>
                        <a:buFont typeface="+mj-lt"/>
                        <a:buAutoNum type="arabicPeriod"/>
                      </a:pPr>
                      <a:r>
                        <a:rPr lang="en-US" altLang="en-US" sz="2800" dirty="0">
                          <a:latin typeface="Calibri" panose="020F0502020204030204" pitchFamily="34" charset="0"/>
                          <a:cs typeface="Calibri" panose="020F0502020204030204" pitchFamily="34" charset="0"/>
                        </a:rPr>
                        <a:t>Moab (15-16)</a:t>
                      </a:r>
                    </a:p>
                    <a:p>
                      <a:pPr marL="514350" indent="-514350">
                        <a:spcBef>
                          <a:spcPts val="600"/>
                        </a:spcBef>
                        <a:spcAft>
                          <a:spcPts val="600"/>
                        </a:spcAft>
                        <a:buClr>
                          <a:srgbClr val="0000FF"/>
                        </a:buClr>
                        <a:buSzPct val="100000"/>
                        <a:buFont typeface="+mj-lt"/>
                        <a:buAutoNum type="arabicPeriod"/>
                      </a:pPr>
                      <a:r>
                        <a:rPr lang="en-US" altLang="en-US" sz="2800" dirty="0">
                          <a:latin typeface="Calibri" panose="020F0502020204030204" pitchFamily="34" charset="0"/>
                          <a:cs typeface="Calibri" panose="020F0502020204030204" pitchFamily="34" charset="0"/>
                        </a:rPr>
                        <a:t>Damascus and Samaria (17)</a:t>
                      </a:r>
                    </a:p>
                    <a:p>
                      <a:pPr marL="514350" indent="-514350">
                        <a:spcBef>
                          <a:spcPts val="600"/>
                        </a:spcBef>
                        <a:spcAft>
                          <a:spcPts val="600"/>
                        </a:spcAft>
                        <a:buClr>
                          <a:srgbClr val="0000FF"/>
                        </a:buClr>
                        <a:buSzPct val="100000"/>
                        <a:buFont typeface="+mj-lt"/>
                        <a:buAutoNum type="arabicPeriod"/>
                      </a:pPr>
                      <a:r>
                        <a:rPr lang="en-US" altLang="en-US" sz="2800" dirty="0">
                          <a:latin typeface="Calibri" panose="020F0502020204030204" pitchFamily="34" charset="0"/>
                          <a:cs typeface="Calibri" panose="020F0502020204030204" pitchFamily="34" charset="0"/>
                        </a:rPr>
                        <a:t>Ethiopia (18)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14350" indent="-514350">
                        <a:spcBef>
                          <a:spcPts val="600"/>
                        </a:spcBef>
                        <a:spcAft>
                          <a:spcPts val="600"/>
                        </a:spcAft>
                        <a:buClr>
                          <a:srgbClr val="0000FF"/>
                        </a:buClr>
                        <a:buSzPct val="100000"/>
                        <a:buFont typeface="+mj-lt"/>
                        <a:buAutoNum type="arabicPeriod" startAt="7"/>
                      </a:pPr>
                      <a:r>
                        <a:rPr lang="en-US" altLang="en-US" sz="2800" dirty="0">
                          <a:latin typeface="Calibri" panose="020F0502020204030204" pitchFamily="34" charset="0"/>
                          <a:cs typeface="Calibri" panose="020F0502020204030204" pitchFamily="34" charset="0"/>
                        </a:rPr>
                        <a:t>Egypt (19-20)</a:t>
                      </a:r>
                    </a:p>
                    <a:p>
                      <a:pPr marL="514350" indent="-514350">
                        <a:spcBef>
                          <a:spcPts val="600"/>
                        </a:spcBef>
                        <a:spcAft>
                          <a:spcPts val="600"/>
                        </a:spcAft>
                        <a:buClr>
                          <a:srgbClr val="0000FF"/>
                        </a:buClr>
                        <a:buSzPct val="100000"/>
                        <a:buFont typeface="+mj-lt"/>
                        <a:buAutoNum type="arabicPeriod" startAt="7"/>
                      </a:pPr>
                      <a:r>
                        <a:rPr lang="en-US" altLang="en-US" sz="2800" b="1" u="sng" kern="1200" dirty="0">
                          <a:solidFill>
                            <a:srgbClr val="C00000"/>
                          </a:solidFill>
                          <a:highlight>
                            <a:srgbClr val="FFFFCC"/>
                          </a:highlight>
                          <a:latin typeface="Calibri" panose="020F0502020204030204" pitchFamily="34" charset="0"/>
                          <a:ea typeface="+mn-ea"/>
                          <a:cs typeface="Calibri" panose="020F0502020204030204" pitchFamily="34" charset="0"/>
                        </a:rPr>
                        <a:t>Babylon (21:1-10)</a:t>
                      </a:r>
                    </a:p>
                    <a:p>
                      <a:pPr marL="514350" indent="-514350">
                        <a:spcBef>
                          <a:spcPts val="600"/>
                        </a:spcBef>
                        <a:spcAft>
                          <a:spcPts val="600"/>
                        </a:spcAft>
                        <a:buClr>
                          <a:srgbClr val="0000FF"/>
                        </a:buClr>
                        <a:buSzPct val="100000"/>
                        <a:buFont typeface="+mj-lt"/>
                        <a:buAutoNum type="arabicPeriod" startAt="7"/>
                      </a:pPr>
                      <a:r>
                        <a:rPr lang="en-US" altLang="en-US" sz="2800" dirty="0">
                          <a:latin typeface="Calibri" panose="020F0502020204030204" pitchFamily="34" charset="0"/>
                          <a:cs typeface="Calibri" panose="020F0502020204030204" pitchFamily="34" charset="0"/>
                        </a:rPr>
                        <a:t>Edom (21:11-12)</a:t>
                      </a:r>
                    </a:p>
                    <a:p>
                      <a:pPr marL="514350" indent="-514350">
                        <a:spcBef>
                          <a:spcPts val="600"/>
                        </a:spcBef>
                        <a:spcAft>
                          <a:spcPts val="600"/>
                        </a:spcAft>
                        <a:buClr>
                          <a:srgbClr val="0000FF"/>
                        </a:buClr>
                        <a:buSzPct val="100000"/>
                        <a:buFont typeface="+mj-lt"/>
                        <a:buAutoNum type="arabicPeriod" startAt="7"/>
                      </a:pPr>
                      <a:r>
                        <a:rPr lang="en-US" altLang="en-US" sz="2800" dirty="0">
                          <a:latin typeface="Calibri" panose="020F0502020204030204" pitchFamily="34" charset="0"/>
                          <a:cs typeface="Calibri" panose="020F0502020204030204" pitchFamily="34" charset="0"/>
                        </a:rPr>
                        <a:t>Arabia (21:13-17)</a:t>
                      </a:r>
                    </a:p>
                    <a:p>
                      <a:pPr marL="514350" indent="-514350">
                        <a:spcBef>
                          <a:spcPts val="600"/>
                        </a:spcBef>
                        <a:spcAft>
                          <a:spcPts val="600"/>
                        </a:spcAft>
                        <a:buClr>
                          <a:srgbClr val="0000FF"/>
                        </a:buClr>
                        <a:buSzPct val="100000"/>
                        <a:buFont typeface="+mj-lt"/>
                        <a:buAutoNum type="arabicPeriod" startAt="7"/>
                      </a:pPr>
                      <a:r>
                        <a:rPr lang="en-US" altLang="en-US" sz="2800" dirty="0">
                          <a:latin typeface="Calibri" panose="020F0502020204030204" pitchFamily="34" charset="0"/>
                          <a:cs typeface="Calibri" panose="020F0502020204030204" pitchFamily="34" charset="0"/>
                        </a:rPr>
                        <a:t>Jerusalem (22)</a:t>
                      </a:r>
                    </a:p>
                    <a:p>
                      <a:pPr marL="514350" indent="-514350">
                        <a:spcBef>
                          <a:spcPts val="600"/>
                        </a:spcBef>
                        <a:spcAft>
                          <a:spcPts val="600"/>
                        </a:spcAft>
                        <a:buClr>
                          <a:srgbClr val="0000FF"/>
                        </a:buClr>
                        <a:buSzPct val="100000"/>
                        <a:buFont typeface="+mj-lt"/>
                        <a:buAutoNum type="arabicPeriod" startAt="7"/>
                      </a:pPr>
                      <a:r>
                        <a:rPr lang="en-US" altLang="en-US" sz="2800" dirty="0" err="1">
                          <a:latin typeface="Calibri" panose="020F0502020204030204" pitchFamily="34" charset="0"/>
                          <a:cs typeface="Calibri" panose="020F0502020204030204" pitchFamily="34" charset="0"/>
                        </a:rPr>
                        <a:t>Tyre</a:t>
                      </a:r>
                      <a:r>
                        <a:rPr lang="en-US" altLang="en-US" sz="2800" dirty="0">
                          <a:latin typeface="Calibri" panose="020F0502020204030204" pitchFamily="34" charset="0"/>
                          <a:cs typeface="Calibri" panose="020F0502020204030204" pitchFamily="34" charset="0"/>
                        </a:rPr>
                        <a:t> (23)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3104705"/>
                  </a:ext>
                </a:extLst>
              </a:tr>
            </a:tbl>
          </a:graphicData>
        </a:graphic>
      </p:graphicFrame>
      <p:pic>
        <p:nvPicPr>
          <p:cNvPr id="10" name="Picture 4">
            <a:extLst>
              <a:ext uri="{FF2B5EF4-FFF2-40B4-BE49-F238E27FC236}">
                <a16:creationId xmlns:a16="http://schemas.microsoft.com/office/drawing/2014/main" id="{FFCCCCD7-3D27-4F33-888F-0EF57C6979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10851" y="4644235"/>
            <a:ext cx="1770303" cy="210312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100802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2494" y="1267059"/>
            <a:ext cx="8229600" cy="3124200"/>
          </a:xfrm>
        </p:spPr>
        <p:txBody>
          <a:bodyPr/>
          <a:lstStyle/>
          <a:p>
            <a:pPr marL="627063" indent="-627063">
              <a:spcBef>
                <a:spcPts val="1200"/>
              </a:spcBef>
              <a:spcAft>
                <a:spcPts val="1200"/>
              </a:spcAft>
              <a:buSzPct val="100000"/>
              <a:buFont typeface="+mj-lt"/>
              <a:buAutoNum type="romanUcPeriod"/>
              <a:defRPr/>
            </a:pPr>
            <a:r>
              <a:rPr lang="en-US" sz="3600" dirty="0">
                <a:solidFill>
                  <a:srgbClr val="FFFFCC"/>
                </a:solidFill>
                <a:effectLst/>
                <a:cs typeface="Calibri" pitchFamily="34" charset="0"/>
              </a:rPr>
              <a:t>Vision: Valley of the Dry Bones (1-14)</a:t>
            </a:r>
          </a:p>
          <a:p>
            <a:pPr marL="1143000" lvl="1" indent="-742950">
              <a:spcBef>
                <a:spcPts val="1200"/>
              </a:spcBef>
              <a:spcAft>
                <a:spcPts val="1200"/>
              </a:spcAft>
              <a:buSzPct val="100000"/>
              <a:buAutoNum type="alphaUcPeriod"/>
              <a:defRPr/>
            </a:pPr>
            <a:r>
              <a:rPr lang="en-US" sz="3600" dirty="0">
                <a:effectLst>
                  <a:outerShdw blurRad="38100" dist="38100" dir="2700000" algn="tl">
                    <a:srgbClr val="000000">
                      <a:alpha val="43137"/>
                    </a:srgbClr>
                  </a:outerShdw>
                </a:effectLst>
                <a:cs typeface="Calibri" pitchFamily="34" charset="0"/>
              </a:rPr>
              <a:t>Vision</a:t>
            </a:r>
            <a:r>
              <a:rPr lang="en-US" sz="3600" dirty="0">
                <a:effectLst>
                  <a:outerShdw blurRad="38100" dist="38100" dir="2700000" algn="tl">
                    <a:srgbClr val="000000">
                      <a:alpha val="43137"/>
                    </a:srgbClr>
                  </a:outerShdw>
                </a:effectLst>
                <a:latin typeface="Calibri" pitchFamily="34" charset="0"/>
                <a:cs typeface="Calibri" pitchFamily="34" charset="0"/>
              </a:rPr>
              <a:t> (1-10)</a:t>
            </a:r>
          </a:p>
          <a:p>
            <a:pPr marL="1143000" lvl="1" indent="-742950">
              <a:spcBef>
                <a:spcPts val="1200"/>
              </a:spcBef>
              <a:spcAft>
                <a:spcPts val="1200"/>
              </a:spcAft>
              <a:buSzPct val="100000"/>
              <a:buAutoNum type="alphaUcPeriod"/>
              <a:defRPr/>
            </a:pPr>
            <a:r>
              <a:rPr lang="en-US" sz="3600" dirty="0">
                <a:effectLst>
                  <a:outerShdw blurRad="38100" dist="38100" dir="2700000" algn="tl">
                    <a:srgbClr val="000000">
                      <a:alpha val="43137"/>
                    </a:srgbClr>
                  </a:outerShdw>
                </a:effectLst>
                <a:cs typeface="Calibri" pitchFamily="34" charset="0"/>
              </a:rPr>
              <a:t>Interpretation (11-14)</a:t>
            </a:r>
          </a:p>
          <a:p>
            <a:pPr marL="576263" indent="-576263">
              <a:spcBef>
                <a:spcPts val="1200"/>
              </a:spcBef>
              <a:spcAft>
                <a:spcPts val="1200"/>
              </a:spcAft>
              <a:buSzPct val="100000"/>
              <a:buFont typeface="+mj-lt"/>
              <a:buAutoNum type="romanUcPeriod"/>
              <a:defRPr/>
            </a:pPr>
            <a:r>
              <a:rPr lang="en-US" sz="3600" b="1" u="sng" dirty="0">
                <a:solidFill>
                  <a:srgbClr val="FFFFCC"/>
                </a:solidFill>
                <a:effectLst>
                  <a:outerShdw blurRad="38100" dist="38100" dir="2700000" algn="tl">
                    <a:srgbClr val="000000">
                      <a:alpha val="43137"/>
                    </a:srgbClr>
                  </a:outerShdw>
                </a:effectLst>
                <a:cs typeface="Calibri" pitchFamily="34" charset="0"/>
              </a:rPr>
              <a:t>Sign: Two Sticks (15-28)  </a:t>
            </a:r>
          </a:p>
          <a:p>
            <a:pPr marL="1143000" lvl="1" indent="-742950">
              <a:spcBef>
                <a:spcPts val="1200"/>
              </a:spcBef>
              <a:spcAft>
                <a:spcPts val="1200"/>
              </a:spcAft>
              <a:buSzPct val="100000"/>
              <a:buAutoNum type="alphaUcPeriod"/>
              <a:defRPr/>
            </a:pPr>
            <a:r>
              <a:rPr lang="en-US" sz="3600" dirty="0">
                <a:effectLst>
                  <a:outerShdw blurRad="38100" dist="38100" dir="2700000" algn="tl">
                    <a:srgbClr val="000000">
                      <a:alpha val="43137"/>
                    </a:srgbClr>
                  </a:outerShdw>
                </a:effectLst>
                <a:cs typeface="Calibri" pitchFamily="34" charset="0"/>
              </a:rPr>
              <a:t>Sign (15-17)</a:t>
            </a:r>
          </a:p>
          <a:p>
            <a:pPr marL="1143000" lvl="1" indent="-742950">
              <a:spcBef>
                <a:spcPts val="1200"/>
              </a:spcBef>
              <a:spcAft>
                <a:spcPts val="1200"/>
              </a:spcAft>
              <a:buSzPct val="100000"/>
              <a:buAutoNum type="alphaUcPeriod"/>
              <a:defRPr/>
            </a:pPr>
            <a:r>
              <a:rPr lang="en-US" sz="3600" dirty="0">
                <a:effectLst>
                  <a:outerShdw blurRad="38100" dist="38100" dir="2700000" algn="tl">
                    <a:srgbClr val="000000">
                      <a:alpha val="43137"/>
                    </a:srgbClr>
                  </a:outerShdw>
                </a:effectLst>
                <a:latin typeface="Calibri" pitchFamily="34" charset="0"/>
                <a:cs typeface="Calibri" pitchFamily="34" charset="0"/>
              </a:rPr>
              <a:t>Interpretation (18-28)</a:t>
            </a:r>
          </a:p>
        </p:txBody>
      </p:sp>
      <p:sp>
        <p:nvSpPr>
          <p:cNvPr id="6" name="Title 1">
            <a:extLst>
              <a:ext uri="{FF2B5EF4-FFF2-40B4-BE49-F238E27FC236}">
                <a16:creationId xmlns:a16="http://schemas.microsoft.com/office/drawing/2014/main" id="{4038B6D7-9773-4F46-BA39-864DE4380F1E}"/>
              </a:ext>
            </a:extLst>
          </p:cNvPr>
          <p:cNvSpPr>
            <a:spLocks noGrp="1"/>
          </p:cNvSpPr>
          <p:nvPr>
            <p:ph type="title"/>
          </p:nvPr>
        </p:nvSpPr>
        <p:spPr>
          <a:xfrm>
            <a:off x="1828800" y="228600"/>
            <a:ext cx="8534400" cy="8382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Ezekiel 37</a:t>
            </a:r>
          </a:p>
        </p:txBody>
      </p:sp>
      <p:pic>
        <p:nvPicPr>
          <p:cNvPr id="7" name="Picture 6" descr="C:\Documents and Settings\Owner\Application Data\Microsoft\Media Catalog\Downloaded Clips\cl0\SY01462_.wmf">
            <a:extLst>
              <a:ext uri="{FF2B5EF4-FFF2-40B4-BE49-F238E27FC236}">
                <a16:creationId xmlns:a16="http://schemas.microsoft.com/office/drawing/2014/main" id="{3E909A49-642E-4BE3-952C-97E170D8FDE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96400" y="2019300"/>
            <a:ext cx="2224706" cy="2286000"/>
          </a:xfrm>
          <a:prstGeom prst="rect">
            <a:avLst/>
          </a:prstGeom>
          <a:noFill/>
          <a:ln w="9525">
            <a:noFill/>
            <a:miter lim="800000"/>
            <a:headEnd/>
            <a:tailEnd/>
          </a:ln>
        </p:spPr>
      </p:pic>
    </p:spTree>
    <p:extLst>
      <p:ext uri="{BB962C8B-B14F-4D97-AF65-F5344CB8AC3E}">
        <p14:creationId xmlns:p14="http://schemas.microsoft.com/office/powerpoint/2010/main" val="23084142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828800"/>
            <a:ext cx="10972800" cy="2971800"/>
          </a:xfrm>
        </p:spPr>
        <p:txBody>
          <a:bodyPr/>
          <a:lstStyle/>
          <a:p>
            <a:pPr marL="0" indent="0" algn="just">
              <a:spcBef>
                <a:spcPts val="0"/>
              </a:spcBef>
              <a:buNone/>
              <a:defRPr/>
            </a:pPr>
            <a:r>
              <a:rPr lang="en-US" dirty="0">
                <a:effectLst>
                  <a:outerShdw blurRad="38100" dist="38100" dir="2700000" algn="tl">
                    <a:srgbClr val="000000">
                      <a:alpha val="43137"/>
                    </a:srgbClr>
                  </a:outerShdw>
                </a:effectLst>
              </a:rPr>
              <a:t>“Eschatology seems to suffer at the hands both of its </a:t>
            </a:r>
            <a:r>
              <a:rPr lang="en-US" b="1" u="sng" dirty="0">
                <a:solidFill>
                  <a:srgbClr val="FFFFCC"/>
                </a:solidFill>
                <a:effectLst>
                  <a:outerShdw blurRad="38100" dist="38100" dir="2700000" algn="tl">
                    <a:srgbClr val="000000">
                      <a:alpha val="43137"/>
                    </a:srgbClr>
                  </a:outerShdw>
                </a:effectLst>
              </a:rPr>
              <a:t>friends and foes</a:t>
            </a:r>
            <a:r>
              <a:rPr lang="en-US" dirty="0">
                <a:effectLst>
                  <a:outerShdw blurRad="38100" dist="38100" dir="2700000" algn="tl">
                    <a:srgbClr val="000000">
                      <a:alpha val="43137"/>
                    </a:srgbClr>
                  </a:outerShdw>
                </a:effectLst>
              </a:rPr>
              <a:t>. Those who play it down usually avoid assigning specific meaning to prophetic texts. Those who play it up often assign too much.”</a:t>
            </a:r>
          </a:p>
        </p:txBody>
      </p:sp>
      <p:pic>
        <p:nvPicPr>
          <p:cNvPr id="29700"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44563" cy="1143000"/>
          </a:xfrm>
          <a:prstGeom prst="rect">
            <a:avLst/>
          </a:prstGeom>
          <a:noFill/>
          <a:ln w="9525">
            <a:solidFill>
              <a:schemeClr val="tx1"/>
            </a:solidFill>
            <a:miter lim="800000"/>
            <a:headEnd/>
            <a:tailEnd/>
          </a:ln>
        </p:spPr>
      </p:pic>
      <p:sp>
        <p:nvSpPr>
          <p:cNvPr id="4" name="Rectangle 3">
            <a:extLst>
              <a:ext uri="{FF2B5EF4-FFF2-40B4-BE49-F238E27FC236}">
                <a16:creationId xmlns:a16="http://schemas.microsoft.com/office/drawing/2014/main" id="{DDED8C29-5312-47D5-972D-3ABE15909AE2}"/>
              </a:ext>
            </a:extLst>
          </p:cNvPr>
          <p:cNvSpPr/>
          <p:nvPr/>
        </p:nvSpPr>
        <p:spPr>
          <a:xfrm>
            <a:off x="3495675" y="228600"/>
            <a:ext cx="5200650" cy="1000274"/>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Charles Ryrie</a:t>
            </a:r>
          </a:p>
          <a:p>
            <a:pPr algn="ctr"/>
            <a:r>
              <a:rPr lang="en-US" sz="1800" i="1" dirty="0">
                <a:effectLst>
                  <a:outerShdw blurRad="38100" dist="38100" dir="2700000" algn="tl">
                    <a:srgbClr val="000000">
                      <a:alpha val="43137"/>
                    </a:srgbClr>
                  </a:outerShdw>
                </a:effectLst>
                <a:latin typeface="Calibri" panose="020F0502020204030204" pitchFamily="34" charset="0"/>
              </a:rPr>
              <a:t>Footsteps of the Messiah</a:t>
            </a:r>
            <a:r>
              <a:rPr lang="en-US" sz="1800" dirty="0">
                <a:effectLst>
                  <a:outerShdw blurRad="38100" dist="38100" dir="2700000" algn="tl">
                    <a:srgbClr val="000000">
                      <a:alpha val="43137"/>
                    </a:srgbClr>
                  </a:outerShdw>
                </a:effectLst>
                <a:latin typeface="Calibri" panose="020F0502020204030204" pitchFamily="34" charset="0"/>
              </a:rPr>
              <a:t>, page XXV</a:t>
            </a:r>
            <a:endPar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556096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2209800" y="228600"/>
            <a:ext cx="7772400" cy="1143000"/>
          </a:xfrm>
        </p:spPr>
        <p:txBody>
          <a:bodyPr/>
          <a:lstStyle/>
          <a:p>
            <a:pPr algn="ctr" eaLnBrk="1" hangingPunct="1"/>
            <a:r>
              <a:rPr lang="en-US" sz="4000" dirty="0">
                <a:effectLst>
                  <a:outerShdw blurRad="38100" dist="38100" dir="2700000" algn="tl">
                    <a:srgbClr val="000000">
                      <a:alpha val="43137"/>
                    </a:srgbClr>
                  </a:outerShdw>
                </a:effectLst>
              </a:rPr>
              <a:t>Israel's Judgments</a:t>
            </a:r>
          </a:p>
        </p:txBody>
      </p:sp>
      <p:pic>
        <p:nvPicPr>
          <p:cNvPr id="6" name="Picture 5" descr="C:\Documents and Settings\Owner\Application Data\Microsoft\Media Catalog\Downloaded Clips\cl0\SY01462_.wmf">
            <a:extLst>
              <a:ext uri="{FF2B5EF4-FFF2-40B4-BE49-F238E27FC236}">
                <a16:creationId xmlns:a16="http://schemas.microsoft.com/office/drawing/2014/main" id="{9825D003-B993-470B-A500-6031542269F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357694" y="2019300"/>
            <a:ext cx="2224706" cy="2286000"/>
          </a:xfrm>
          <a:prstGeom prst="rect">
            <a:avLst/>
          </a:prstGeom>
          <a:noFill/>
          <a:ln w="9525">
            <a:noFill/>
            <a:miter lim="800000"/>
            <a:headEnd/>
            <a:tailEnd/>
          </a:ln>
        </p:spPr>
      </p:pic>
      <p:sp>
        <p:nvSpPr>
          <p:cNvPr id="5" name="Rectangle 3">
            <a:extLst>
              <a:ext uri="{FF2B5EF4-FFF2-40B4-BE49-F238E27FC236}">
                <a16:creationId xmlns:a16="http://schemas.microsoft.com/office/drawing/2014/main" id="{FB498547-DF51-461B-8294-E1FBC954A9CB}"/>
              </a:ext>
            </a:extLst>
          </p:cNvPr>
          <p:cNvSpPr txBox="1">
            <a:spLocks noChangeArrowheads="1"/>
          </p:cNvSpPr>
          <p:nvPr/>
        </p:nvSpPr>
        <p:spPr bwMode="auto">
          <a:xfrm>
            <a:off x="609600" y="1752600"/>
            <a:ext cx="8915400" cy="3352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57200" indent="-457200">
              <a:spcBef>
                <a:spcPts val="0"/>
              </a:spcBef>
              <a:spcAft>
                <a:spcPts val="2400"/>
              </a:spcAft>
              <a:defRPr/>
            </a:pPr>
            <a:r>
              <a:rPr lang="en-US" kern="0" dirty="0">
                <a:effectLst>
                  <a:outerShdw blurRad="38100" dist="38100" dir="2700000" algn="tl">
                    <a:srgbClr val="000000">
                      <a:alpha val="43137"/>
                    </a:srgbClr>
                  </a:outerShdw>
                </a:effectLst>
              </a:rPr>
              <a:t>Division of the kingdom in 931 B.C. (1 Kgs. 12)</a:t>
            </a:r>
          </a:p>
          <a:p>
            <a:pPr marL="457200" indent="-457200">
              <a:spcBef>
                <a:spcPts val="0"/>
              </a:spcBef>
              <a:spcAft>
                <a:spcPts val="2400"/>
              </a:spcAft>
              <a:defRPr/>
            </a:pPr>
            <a:r>
              <a:rPr lang="en-US" kern="0" dirty="0">
                <a:effectLst>
                  <a:outerShdw blurRad="38100" dist="38100" dir="2700000" algn="tl">
                    <a:srgbClr val="000000">
                      <a:alpha val="43137"/>
                    </a:srgbClr>
                  </a:outerShdw>
                </a:effectLst>
              </a:rPr>
              <a:t>Assyrian judgment in 722 B.C. (2 Kgs. 17)</a:t>
            </a:r>
          </a:p>
          <a:p>
            <a:pPr marL="457200" indent="-457200">
              <a:spcBef>
                <a:spcPts val="0"/>
              </a:spcBef>
              <a:spcAft>
                <a:spcPts val="2400"/>
              </a:spcAft>
              <a:defRPr/>
            </a:pPr>
            <a:r>
              <a:rPr lang="en-US" kern="0" dirty="0">
                <a:effectLst>
                  <a:outerShdw blurRad="38100" dist="38100" dir="2700000" algn="tl">
                    <a:srgbClr val="000000">
                      <a:alpha val="43137"/>
                    </a:srgbClr>
                  </a:outerShdw>
                </a:effectLst>
              </a:rPr>
              <a:t>Babylonian captivity in 586 B.C. (2 Kgs. 25)</a:t>
            </a:r>
          </a:p>
          <a:p>
            <a:pPr marL="457200" indent="-457200">
              <a:spcBef>
                <a:spcPts val="0"/>
              </a:spcBef>
              <a:spcAft>
                <a:spcPts val="2400"/>
              </a:spcAft>
              <a:defRPr/>
            </a:pPr>
            <a:r>
              <a:rPr lang="en-US" kern="0" dirty="0">
                <a:effectLst>
                  <a:outerShdw blurRad="38100" dist="38100" dir="2700000" algn="tl">
                    <a:srgbClr val="000000">
                      <a:alpha val="43137"/>
                    </a:srgbClr>
                  </a:outerShdw>
                </a:effectLst>
              </a:rPr>
              <a:t>Rome </a:t>
            </a:r>
            <a:r>
              <a:rPr lang="en-US" i="1" kern="0" dirty="0">
                <a:effectLst>
                  <a:outerShdw blurRad="38100" dist="38100" dir="2700000" algn="tl">
                    <a:srgbClr val="000000">
                      <a:alpha val="43137"/>
                    </a:srgbClr>
                  </a:outerShdw>
                </a:effectLst>
              </a:rPr>
              <a:t>Diaspora</a:t>
            </a:r>
            <a:r>
              <a:rPr lang="en-US" kern="0" dirty="0">
                <a:effectLst>
                  <a:outerShdw blurRad="38100" dist="38100" dir="2700000" algn="tl">
                    <a:srgbClr val="000000">
                      <a:alpha val="43137"/>
                    </a:srgbClr>
                  </a:outerShdw>
                </a:effectLst>
              </a:rPr>
              <a:t> in A.D. 70   (Luke 19:41-44)</a:t>
            </a:r>
          </a:p>
        </p:txBody>
      </p:sp>
    </p:spTree>
    <p:extLst>
      <p:ext uri="{BB962C8B-B14F-4D97-AF65-F5344CB8AC3E}">
        <p14:creationId xmlns:p14="http://schemas.microsoft.com/office/powerpoint/2010/main" val="17184893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DCCDE6-A321-472D-AB46-5DB0E62DC5A3}"/>
              </a:ext>
            </a:extLst>
          </p:cNvPr>
          <p:cNvPicPr>
            <a:picLocks noChangeAspect="1"/>
          </p:cNvPicPr>
          <p:nvPr/>
        </p:nvPicPr>
        <p:blipFill>
          <a:blip r:embed="rId2"/>
          <a:stretch>
            <a:fillRect/>
          </a:stretch>
        </p:blipFill>
        <p:spPr>
          <a:xfrm>
            <a:off x="0" y="0"/>
            <a:ext cx="12192000" cy="6857999"/>
          </a:xfrm>
          <a:prstGeom prst="rect">
            <a:avLst/>
          </a:prstGeom>
        </p:spPr>
      </p:pic>
      <p:sp>
        <p:nvSpPr>
          <p:cNvPr id="4" name="Rectangle 3">
            <a:extLst>
              <a:ext uri="{FF2B5EF4-FFF2-40B4-BE49-F238E27FC236}">
                <a16:creationId xmlns:a16="http://schemas.microsoft.com/office/drawing/2014/main" id="{D12EC744-2FED-476A-A29E-CC43E4A9DC53}"/>
              </a:ext>
            </a:extLst>
          </p:cNvPr>
          <p:cNvSpPr txBox="1">
            <a:spLocks/>
          </p:cNvSpPr>
          <p:nvPr/>
        </p:nvSpPr>
        <p:spPr bwMode="auto">
          <a:xfrm>
            <a:off x="609600" y="0"/>
            <a:ext cx="10972800" cy="2590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spcBef>
                <a:spcPts val="0"/>
              </a:spcBef>
              <a:spcAft>
                <a:spcPts val="1200"/>
              </a:spcAft>
              <a:buNone/>
              <a:defRPr/>
            </a:pPr>
            <a:r>
              <a:rPr lang="en-US" altLang="en-US" sz="4000" dirty="0">
                <a:solidFill>
                  <a:schemeClr val="tx2"/>
                </a:solidFill>
                <a:ea typeface="+mj-ea"/>
                <a:cs typeface="Calibri" panose="020F0502020204030204" pitchFamily="34" charset="0"/>
              </a:rPr>
              <a:t>Jeremiah 30:7</a:t>
            </a:r>
            <a:endParaRPr lang="en-US" sz="4000" dirty="0">
              <a:solidFill>
                <a:schemeClr val="tx2"/>
              </a:solidFill>
              <a:ea typeface="+mj-ea"/>
              <a:cs typeface="Calibri" panose="020F0502020204030204" pitchFamily="34" charset="0"/>
            </a:endParaRPr>
          </a:p>
          <a:p>
            <a:pPr marL="0" indent="0" algn="just">
              <a:spcBef>
                <a:spcPts val="0"/>
              </a:spcBef>
              <a:buFont typeface="Wingdings" panose="05000000000000000000" pitchFamily="2" charset="2"/>
              <a:buNone/>
              <a:defRPr/>
            </a:pPr>
            <a:r>
              <a:rPr lang="en-US" sz="3600" kern="0" dirty="0">
                <a:effectLst>
                  <a:outerShdw blurRad="38100" dist="38100" dir="2700000" algn="tl">
                    <a:srgbClr val="000000">
                      <a:alpha val="43137"/>
                    </a:srgbClr>
                  </a:outerShdw>
                </a:effectLst>
                <a:cs typeface="Calibri" panose="020F0502020204030204" pitchFamily="34" charset="0"/>
              </a:rPr>
              <a:t>“Alas! for that day is great, There is </a:t>
            </a:r>
            <a:r>
              <a:rPr lang="en-US" sz="3600" b="1" u="sng" kern="0" dirty="0">
                <a:solidFill>
                  <a:srgbClr val="FFFFCC"/>
                </a:solidFill>
                <a:effectLst>
                  <a:outerShdw blurRad="38100" dist="38100" dir="2700000" algn="tl">
                    <a:srgbClr val="000000">
                      <a:alpha val="43137"/>
                    </a:srgbClr>
                  </a:outerShdw>
                </a:effectLst>
                <a:cs typeface="Calibri" panose="020F0502020204030204" pitchFamily="34" charset="0"/>
              </a:rPr>
              <a:t>none like it</a:t>
            </a:r>
            <a:r>
              <a:rPr lang="en-US" sz="3600" kern="0" dirty="0">
                <a:effectLst>
                  <a:outerShdw blurRad="38100" dist="38100" dir="2700000" algn="tl">
                    <a:srgbClr val="000000">
                      <a:alpha val="43137"/>
                    </a:srgbClr>
                  </a:outerShdw>
                </a:effectLst>
                <a:cs typeface="Calibri" panose="020F0502020204030204" pitchFamily="34" charset="0"/>
              </a:rPr>
              <a:t>; And it is the time of </a:t>
            </a:r>
            <a:r>
              <a:rPr lang="en-US" sz="3600" b="1" u="sng" kern="0" dirty="0">
                <a:solidFill>
                  <a:srgbClr val="FFFFCC"/>
                </a:solidFill>
                <a:effectLst>
                  <a:outerShdw blurRad="38100" dist="38100" dir="2700000" algn="tl">
                    <a:srgbClr val="000000">
                      <a:alpha val="43137"/>
                    </a:srgbClr>
                  </a:outerShdw>
                </a:effectLst>
                <a:cs typeface="Calibri" panose="020F0502020204030204" pitchFamily="34" charset="0"/>
              </a:rPr>
              <a:t>Jacob’s distress </a:t>
            </a:r>
            <a:r>
              <a:rPr lang="en-US" sz="3600" kern="0" dirty="0">
                <a:effectLst>
                  <a:outerShdw blurRad="38100" dist="38100" dir="2700000" algn="tl">
                    <a:srgbClr val="000000">
                      <a:alpha val="43137"/>
                    </a:srgbClr>
                  </a:outerShdw>
                </a:effectLst>
                <a:cs typeface="Calibri" panose="020F0502020204030204" pitchFamily="34" charset="0"/>
              </a:rPr>
              <a:t>(Gen. 32:8; 35:10), But he will be </a:t>
            </a:r>
            <a:r>
              <a:rPr lang="en-US" sz="3600" b="1" u="sng" kern="0" dirty="0">
                <a:solidFill>
                  <a:srgbClr val="FFFFCC"/>
                </a:solidFill>
                <a:effectLst>
                  <a:outerShdw blurRad="38100" dist="38100" dir="2700000" algn="tl">
                    <a:srgbClr val="000000">
                      <a:alpha val="43137"/>
                    </a:srgbClr>
                  </a:outerShdw>
                </a:effectLst>
                <a:cs typeface="Calibri" panose="020F0502020204030204" pitchFamily="34" charset="0"/>
              </a:rPr>
              <a:t>saved</a:t>
            </a:r>
            <a:r>
              <a:rPr lang="en-US" sz="3600" kern="0" dirty="0">
                <a:effectLst>
                  <a:outerShdw blurRad="38100" dist="38100" dir="2700000" algn="tl">
                    <a:srgbClr val="000000">
                      <a:alpha val="43137"/>
                    </a:srgbClr>
                  </a:outerShdw>
                </a:effectLst>
                <a:cs typeface="Calibri" panose="020F0502020204030204" pitchFamily="34" charset="0"/>
              </a:rPr>
              <a:t> from</a:t>
            </a:r>
            <a:r>
              <a:rPr lang="en-US" sz="3600" b="1" kern="0"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600" kern="0" dirty="0">
                <a:effectLst>
                  <a:outerShdw blurRad="38100" dist="38100" dir="2700000" algn="tl">
                    <a:srgbClr val="000000">
                      <a:alpha val="43137"/>
                    </a:srgbClr>
                  </a:outerShdw>
                </a:effectLst>
                <a:cs typeface="Calibri" panose="020F0502020204030204" pitchFamily="34" charset="0"/>
              </a:rPr>
              <a:t>it.”</a:t>
            </a:r>
          </a:p>
        </p:txBody>
      </p:sp>
      <p:pic>
        <p:nvPicPr>
          <p:cNvPr id="5" name="Picture 2" descr="http://www.iconograms.org/images/igimages/I0219000501S0037AA_jeremiah_prophet.jpg">
            <a:extLst>
              <a:ext uri="{FF2B5EF4-FFF2-40B4-BE49-F238E27FC236}">
                <a16:creationId xmlns:a16="http://schemas.microsoft.com/office/drawing/2014/main" id="{3527F064-EDD1-42E9-8D4F-122EE5C99A5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05425" y="2667000"/>
            <a:ext cx="15811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11337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a:extLst>
              <a:ext uri="{FF2B5EF4-FFF2-40B4-BE49-F238E27FC236}">
                <a16:creationId xmlns:a16="http://schemas.microsoft.com/office/drawing/2014/main" id="{3386EFB9-830F-4A11-9069-29F8D8401807}"/>
              </a:ext>
            </a:extLst>
          </p:cNvPr>
          <p:cNvGraphicFramePr>
            <a:graphicFrameLocks noGrp="1"/>
          </p:cNvGraphicFramePr>
          <p:nvPr>
            <p:ph/>
            <p:extLst>
              <p:ext uri="{D42A27DB-BD31-4B8C-83A1-F6EECF244321}">
                <p14:modId xmlns:p14="http://schemas.microsoft.com/office/powerpoint/2010/main" val="1041681384"/>
              </p:ext>
            </p:extLst>
          </p:nvPr>
        </p:nvGraphicFramePr>
        <p:xfrm>
          <a:off x="609600" y="152400"/>
          <a:ext cx="10972800" cy="6553200"/>
        </p:xfrm>
        <a:graphic>
          <a:graphicData uri="http://schemas.openxmlformats.org/drawingml/2006/table">
            <a:tbl>
              <a:tblPr firstRow="1" bandRow="1">
                <a:tableStyleId>{073A0DAA-6AF3-43AB-8588-CEC1D06C72B9}</a:tableStyleId>
              </a:tblPr>
              <a:tblGrid>
                <a:gridCol w="3657600">
                  <a:extLst>
                    <a:ext uri="{9D8B030D-6E8A-4147-A177-3AD203B41FA5}">
                      <a16:colId xmlns:a16="http://schemas.microsoft.com/office/drawing/2014/main" val="3561167396"/>
                    </a:ext>
                  </a:extLst>
                </a:gridCol>
                <a:gridCol w="3657600">
                  <a:extLst>
                    <a:ext uri="{9D8B030D-6E8A-4147-A177-3AD203B41FA5}">
                      <a16:colId xmlns:a16="http://schemas.microsoft.com/office/drawing/2014/main" val="980899094"/>
                    </a:ext>
                  </a:extLst>
                </a:gridCol>
                <a:gridCol w="3657600">
                  <a:extLst>
                    <a:ext uri="{9D8B030D-6E8A-4147-A177-3AD203B41FA5}">
                      <a16:colId xmlns:a16="http://schemas.microsoft.com/office/drawing/2014/main" val="2934671267"/>
                    </a:ext>
                  </a:extLst>
                </a:gridCol>
              </a:tblGrid>
              <a:tr h="819150">
                <a:tc>
                  <a:txBody>
                    <a:bodyPr/>
                    <a:lstStyle/>
                    <a:p>
                      <a:pPr algn="ctr"/>
                      <a:r>
                        <a:rPr lang="en-US" sz="3600" b="0" dirty="0">
                          <a:solidFill>
                            <a:srgbClr val="00FFFF"/>
                          </a:solidFill>
                          <a:effectLst/>
                          <a:latin typeface="Calibri" panose="020F0502020204030204" pitchFamily="34" charset="0"/>
                          <a:ea typeface="+mj-ea"/>
                          <a:cs typeface="Calibri" panose="020F0502020204030204" pitchFamily="34" charset="0"/>
                        </a:rPr>
                        <a:t>Topic</a:t>
                      </a:r>
                    </a:p>
                  </a:txBody>
                  <a:tcPr anchor="ctr"/>
                </a:tc>
                <a:tc>
                  <a:txBody>
                    <a:bodyPr/>
                    <a:lstStyle/>
                    <a:p>
                      <a:pPr algn="ctr"/>
                      <a:r>
                        <a:rPr lang="en-US" sz="3600" b="0" dirty="0">
                          <a:solidFill>
                            <a:srgbClr val="00FFFF"/>
                          </a:solidFill>
                          <a:effectLst/>
                          <a:latin typeface="Calibri" panose="020F0502020204030204" pitchFamily="34" charset="0"/>
                          <a:ea typeface="+mj-ea"/>
                          <a:cs typeface="Calibri" panose="020F0502020204030204" pitchFamily="34" charset="0"/>
                        </a:rPr>
                        <a:t>Damascus</a:t>
                      </a:r>
                    </a:p>
                  </a:txBody>
                  <a:tcPr anchor="ctr"/>
                </a:tc>
                <a:tc>
                  <a:txBody>
                    <a:bodyPr/>
                    <a:lstStyle/>
                    <a:p>
                      <a:pPr algn="ctr"/>
                      <a:r>
                        <a:rPr lang="en-US" sz="3600" b="0" dirty="0">
                          <a:solidFill>
                            <a:srgbClr val="00FFFF"/>
                          </a:solidFill>
                          <a:effectLst/>
                          <a:latin typeface="Calibri" panose="020F0502020204030204" pitchFamily="34" charset="0"/>
                          <a:ea typeface="+mj-ea"/>
                          <a:cs typeface="Calibri" panose="020F0502020204030204" pitchFamily="34" charset="0"/>
                        </a:rPr>
                        <a:t>Babylon</a:t>
                      </a:r>
                    </a:p>
                  </a:txBody>
                  <a:tcPr anchor="ctr"/>
                </a:tc>
                <a:extLst>
                  <a:ext uri="{0D108BD9-81ED-4DB2-BD59-A6C34878D82A}">
                    <a16:rowId xmlns:a16="http://schemas.microsoft.com/office/drawing/2014/main" val="2178549750"/>
                  </a:ext>
                </a:extLst>
              </a:tr>
              <a:tr h="819150">
                <a:tc>
                  <a:txBody>
                    <a:bodyPr/>
                    <a:lstStyle/>
                    <a:p>
                      <a:pPr marL="112713" indent="0" algn="l" defTabSz="914400" rtl="0" eaLnBrk="1" latinLnBrk="0" hangingPunct="1"/>
                      <a:r>
                        <a:rPr lang="en-US" sz="3200" b="1" kern="1200" dirty="0">
                          <a:solidFill>
                            <a:schemeClr val="dk1"/>
                          </a:solidFill>
                          <a:latin typeface="Calibri" panose="020F0502020204030204" pitchFamily="34" charset="0"/>
                          <a:ea typeface="+mn-ea"/>
                          <a:cs typeface="Calibri" panose="020F0502020204030204" pitchFamily="34" charset="0"/>
                        </a:rPr>
                        <a:t>Subject:</a:t>
                      </a:r>
                    </a:p>
                  </a:txBody>
                  <a:tcPr anchor="ctr"/>
                </a:tc>
                <a:tc>
                  <a:txBody>
                    <a:bodyPr/>
                    <a:lstStyle/>
                    <a:p>
                      <a:pPr algn="ctr"/>
                      <a:r>
                        <a:rPr lang="en-US" sz="3200" b="1" dirty="0">
                          <a:solidFill>
                            <a:srgbClr val="C00000"/>
                          </a:solidFill>
                          <a:latin typeface="Calibri" panose="020F0502020204030204" pitchFamily="34" charset="0"/>
                          <a:cs typeface="Calibri" panose="020F0502020204030204" pitchFamily="34" charset="0"/>
                        </a:rPr>
                        <a:t>Damascus</a:t>
                      </a:r>
                    </a:p>
                  </a:txBody>
                  <a:tcPr anchor="ctr"/>
                </a:tc>
                <a:tc>
                  <a:txBody>
                    <a:bodyPr/>
                    <a:lstStyle/>
                    <a:p>
                      <a:pPr algn="ctr"/>
                      <a:r>
                        <a:rPr lang="en-US" sz="3200" b="1" dirty="0">
                          <a:solidFill>
                            <a:srgbClr val="0000FF"/>
                          </a:solidFill>
                          <a:latin typeface="Calibri" panose="020F0502020204030204" pitchFamily="34" charset="0"/>
                          <a:cs typeface="Calibri" panose="020F0502020204030204" pitchFamily="34" charset="0"/>
                        </a:rPr>
                        <a:t>Babylon</a:t>
                      </a:r>
                    </a:p>
                  </a:txBody>
                  <a:tcPr anchor="ctr"/>
                </a:tc>
                <a:extLst>
                  <a:ext uri="{0D108BD9-81ED-4DB2-BD59-A6C34878D82A}">
                    <a16:rowId xmlns:a16="http://schemas.microsoft.com/office/drawing/2014/main" val="3652973474"/>
                  </a:ext>
                </a:extLst>
              </a:tr>
              <a:tr h="819150">
                <a:tc>
                  <a:txBody>
                    <a:bodyPr/>
                    <a:lstStyle/>
                    <a:p>
                      <a:pPr marL="112713" indent="0" algn="l"/>
                      <a:r>
                        <a:rPr lang="en-US" sz="3200" b="1" dirty="0">
                          <a:latin typeface="Calibri" panose="020F0502020204030204" pitchFamily="34" charset="0"/>
                          <a:cs typeface="Calibri" panose="020F0502020204030204" pitchFamily="34" charset="0"/>
                        </a:rPr>
                        <a:t>Scripture:</a:t>
                      </a:r>
                    </a:p>
                  </a:txBody>
                  <a:tcPr anchor="ctr"/>
                </a:tc>
                <a:tc>
                  <a:txBody>
                    <a:bodyPr/>
                    <a:lstStyle/>
                    <a:p>
                      <a:pPr algn="ctr"/>
                      <a:r>
                        <a:rPr lang="en-US" sz="3200" b="1" dirty="0">
                          <a:solidFill>
                            <a:srgbClr val="C00000"/>
                          </a:solidFill>
                          <a:latin typeface="Calibri" panose="020F0502020204030204" pitchFamily="34" charset="0"/>
                          <a:cs typeface="Calibri" panose="020F0502020204030204" pitchFamily="34" charset="0"/>
                        </a:rPr>
                        <a:t>Isaiah 17</a:t>
                      </a:r>
                    </a:p>
                  </a:txBody>
                  <a:tcPr anchor="ctr"/>
                </a:tc>
                <a:tc>
                  <a:txBody>
                    <a:bodyPr/>
                    <a:lstStyle/>
                    <a:p>
                      <a:pPr algn="ctr"/>
                      <a:r>
                        <a:rPr lang="en-US" sz="3200" b="1" dirty="0">
                          <a:solidFill>
                            <a:srgbClr val="0000FF"/>
                          </a:solidFill>
                          <a:latin typeface="Calibri" panose="020F0502020204030204" pitchFamily="34" charset="0"/>
                          <a:cs typeface="Calibri" panose="020F0502020204030204" pitchFamily="34" charset="0"/>
                        </a:rPr>
                        <a:t>Isaiah 13‒14</a:t>
                      </a:r>
                    </a:p>
                  </a:txBody>
                  <a:tcPr anchor="ctr"/>
                </a:tc>
                <a:extLst>
                  <a:ext uri="{0D108BD9-81ED-4DB2-BD59-A6C34878D82A}">
                    <a16:rowId xmlns:a16="http://schemas.microsoft.com/office/drawing/2014/main" val="745773342"/>
                  </a:ext>
                </a:extLst>
              </a:tr>
              <a:tr h="819150">
                <a:tc>
                  <a:txBody>
                    <a:bodyPr/>
                    <a:lstStyle/>
                    <a:p>
                      <a:pPr marL="112713" indent="0" algn="l" defTabSz="914400" rtl="0" eaLnBrk="1" latinLnBrk="0" hangingPunct="1"/>
                      <a:r>
                        <a:rPr lang="en-US" sz="3200" b="1" kern="1200" dirty="0">
                          <a:solidFill>
                            <a:schemeClr val="dk1"/>
                          </a:solidFill>
                          <a:latin typeface="Calibri" panose="020F0502020204030204" pitchFamily="34" charset="0"/>
                          <a:ea typeface="+mn-ea"/>
                          <a:cs typeface="Calibri" panose="020F0502020204030204" pitchFamily="34" charset="0"/>
                        </a:rPr>
                        <a:t>Destroyed forever:</a:t>
                      </a:r>
                    </a:p>
                  </a:txBody>
                  <a:tcPr anchor="ctr"/>
                </a:tc>
                <a:tc>
                  <a:txBody>
                    <a:bodyPr/>
                    <a:lstStyle/>
                    <a:p>
                      <a:pPr algn="ctr"/>
                      <a:r>
                        <a:rPr lang="en-US" sz="3200" b="1" dirty="0">
                          <a:solidFill>
                            <a:srgbClr val="C00000"/>
                          </a:solidFill>
                          <a:latin typeface="Calibri" panose="020F0502020204030204" pitchFamily="34" charset="0"/>
                          <a:cs typeface="Calibri" panose="020F0502020204030204" pitchFamily="34" charset="0"/>
                        </a:rPr>
                        <a:t>No</a:t>
                      </a:r>
                    </a:p>
                  </a:txBody>
                  <a:tcPr anchor="ctr"/>
                </a:tc>
                <a:tc>
                  <a:txBody>
                    <a:bodyPr/>
                    <a:lstStyle/>
                    <a:p>
                      <a:pPr algn="ctr"/>
                      <a:r>
                        <a:rPr lang="en-US" sz="3200" b="1" dirty="0">
                          <a:solidFill>
                            <a:srgbClr val="0000FF"/>
                          </a:solidFill>
                          <a:latin typeface="Calibri" panose="020F0502020204030204" pitchFamily="34" charset="0"/>
                          <a:cs typeface="Calibri" panose="020F0502020204030204" pitchFamily="34" charset="0"/>
                        </a:rPr>
                        <a:t>Yes</a:t>
                      </a:r>
                    </a:p>
                  </a:txBody>
                  <a:tcPr anchor="ctr"/>
                </a:tc>
                <a:extLst>
                  <a:ext uri="{0D108BD9-81ED-4DB2-BD59-A6C34878D82A}">
                    <a16:rowId xmlns:a16="http://schemas.microsoft.com/office/drawing/2014/main" val="2593988310"/>
                  </a:ext>
                </a:extLst>
              </a:tr>
              <a:tr h="819150">
                <a:tc>
                  <a:txBody>
                    <a:bodyPr/>
                    <a:lstStyle/>
                    <a:p>
                      <a:pPr marL="112713" indent="0" algn="l" defTabSz="914400" rtl="0" eaLnBrk="1" latinLnBrk="0" hangingPunct="1"/>
                      <a:r>
                        <a:rPr lang="en-US" sz="3200" b="1" kern="1200" dirty="0">
                          <a:solidFill>
                            <a:schemeClr val="dk1"/>
                          </a:solidFill>
                          <a:latin typeface="Calibri" panose="020F0502020204030204" pitchFamily="34" charset="0"/>
                          <a:ea typeface="+mn-ea"/>
                          <a:cs typeface="Calibri" panose="020F0502020204030204" pitchFamily="34" charset="0"/>
                        </a:rPr>
                        <a:t>Revelation:</a:t>
                      </a:r>
                    </a:p>
                  </a:txBody>
                  <a:tcPr anchor="ctr"/>
                </a:tc>
                <a:tc>
                  <a:txBody>
                    <a:bodyPr/>
                    <a:lstStyle/>
                    <a:p>
                      <a:pPr algn="ctr"/>
                      <a:r>
                        <a:rPr lang="en-US" sz="3200" b="1" dirty="0">
                          <a:solidFill>
                            <a:srgbClr val="C00000"/>
                          </a:solidFill>
                          <a:latin typeface="Calibri" panose="020F0502020204030204" pitchFamily="34" charset="0"/>
                          <a:cs typeface="Calibri" panose="020F0502020204030204" pitchFamily="34" charset="0"/>
                        </a:rPr>
                        <a:t> No</a:t>
                      </a:r>
                    </a:p>
                  </a:txBody>
                  <a:tcPr anchor="ctr"/>
                </a:tc>
                <a:tc>
                  <a:txBody>
                    <a:bodyPr/>
                    <a:lstStyle/>
                    <a:p>
                      <a:pPr algn="ctr"/>
                      <a:r>
                        <a:rPr lang="en-US" sz="3200" b="1" dirty="0">
                          <a:solidFill>
                            <a:srgbClr val="0000FF"/>
                          </a:solidFill>
                          <a:latin typeface="Calibri" panose="020F0502020204030204" pitchFamily="34" charset="0"/>
                          <a:cs typeface="Calibri" panose="020F0502020204030204" pitchFamily="34" charset="0"/>
                        </a:rPr>
                        <a:t>Yes</a:t>
                      </a:r>
                    </a:p>
                  </a:txBody>
                  <a:tcPr anchor="ctr"/>
                </a:tc>
                <a:extLst>
                  <a:ext uri="{0D108BD9-81ED-4DB2-BD59-A6C34878D82A}">
                    <a16:rowId xmlns:a16="http://schemas.microsoft.com/office/drawing/2014/main" val="4058884455"/>
                  </a:ext>
                </a:extLst>
              </a:tr>
              <a:tr h="819150">
                <a:tc>
                  <a:txBody>
                    <a:bodyPr/>
                    <a:lstStyle/>
                    <a:p>
                      <a:pPr marL="112713" indent="0" algn="l" defTabSz="914400" rtl="0" eaLnBrk="1" latinLnBrk="0" hangingPunct="1"/>
                      <a:r>
                        <a:rPr lang="en-US" sz="3200" b="1" kern="1200" dirty="0">
                          <a:solidFill>
                            <a:schemeClr val="dk1"/>
                          </a:solidFill>
                          <a:latin typeface="Calibri" panose="020F0502020204030204" pitchFamily="34" charset="0"/>
                          <a:ea typeface="+mn-ea"/>
                          <a:cs typeface="Calibri" panose="020F0502020204030204" pitchFamily="34" charset="0"/>
                        </a:rPr>
                        <a:t>Number of oracles:</a:t>
                      </a:r>
                    </a:p>
                  </a:txBody>
                  <a:tcPr anchor="ctr"/>
                </a:tc>
                <a:tc>
                  <a:txBody>
                    <a:bodyPr/>
                    <a:lstStyle/>
                    <a:p>
                      <a:pPr algn="ctr"/>
                      <a:r>
                        <a:rPr lang="en-US" sz="3200" b="1" dirty="0">
                          <a:solidFill>
                            <a:srgbClr val="C00000"/>
                          </a:solidFill>
                          <a:latin typeface="Calibri" panose="020F0502020204030204" pitchFamily="34" charset="0"/>
                          <a:cs typeface="Calibri" panose="020F0502020204030204" pitchFamily="34" charset="0"/>
                        </a:rPr>
                        <a:t>One</a:t>
                      </a:r>
                    </a:p>
                  </a:txBody>
                  <a:tcPr anchor="ctr"/>
                </a:tc>
                <a:tc>
                  <a:txBody>
                    <a:bodyPr/>
                    <a:lstStyle/>
                    <a:p>
                      <a:pPr algn="ctr"/>
                      <a:r>
                        <a:rPr lang="en-US" sz="3200" b="1" dirty="0">
                          <a:solidFill>
                            <a:srgbClr val="0000FF"/>
                          </a:solidFill>
                          <a:latin typeface="Calibri" panose="020F0502020204030204" pitchFamily="34" charset="0"/>
                          <a:cs typeface="Calibri" panose="020F0502020204030204" pitchFamily="34" charset="0"/>
                        </a:rPr>
                        <a:t>Two</a:t>
                      </a:r>
                    </a:p>
                  </a:txBody>
                  <a:tcPr anchor="ctr"/>
                </a:tc>
                <a:extLst>
                  <a:ext uri="{0D108BD9-81ED-4DB2-BD59-A6C34878D82A}">
                    <a16:rowId xmlns:a16="http://schemas.microsoft.com/office/drawing/2014/main" val="321048562"/>
                  </a:ext>
                </a:extLst>
              </a:tr>
              <a:tr h="819150">
                <a:tc>
                  <a:txBody>
                    <a:bodyPr/>
                    <a:lstStyle/>
                    <a:p>
                      <a:pPr marL="112713" indent="0" algn="l" defTabSz="914400" rtl="0" eaLnBrk="1" latinLnBrk="0" hangingPunct="1"/>
                      <a:r>
                        <a:rPr lang="en-US" sz="3200" b="1" kern="1200" dirty="0">
                          <a:solidFill>
                            <a:schemeClr val="dk1"/>
                          </a:solidFill>
                          <a:latin typeface="Calibri" panose="020F0502020204030204" pitchFamily="34" charset="0"/>
                          <a:ea typeface="+mn-ea"/>
                          <a:cs typeface="Calibri" panose="020F0502020204030204" pitchFamily="34" charset="0"/>
                        </a:rPr>
                        <a:t>Israel’s restoration:</a:t>
                      </a:r>
                    </a:p>
                  </a:txBody>
                  <a:tcPr anchor="ctr"/>
                </a:tc>
                <a:tc>
                  <a:txBody>
                    <a:bodyPr/>
                    <a:lstStyle/>
                    <a:p>
                      <a:pPr algn="ctr"/>
                      <a:r>
                        <a:rPr lang="en-US" sz="3200" b="1" dirty="0">
                          <a:solidFill>
                            <a:srgbClr val="C00000"/>
                          </a:solidFill>
                          <a:latin typeface="Calibri" panose="020F0502020204030204" pitchFamily="34" charset="0"/>
                          <a:cs typeface="Calibri" panose="020F0502020204030204" pitchFamily="34" charset="0"/>
                        </a:rPr>
                        <a:t>No</a:t>
                      </a:r>
                    </a:p>
                  </a:txBody>
                  <a:tcPr anchor="ctr"/>
                </a:tc>
                <a:tc>
                  <a:txBody>
                    <a:bodyPr/>
                    <a:lstStyle/>
                    <a:p>
                      <a:pPr algn="ctr"/>
                      <a:r>
                        <a:rPr lang="en-US" sz="3200" b="1" dirty="0">
                          <a:solidFill>
                            <a:srgbClr val="0000FF"/>
                          </a:solidFill>
                          <a:latin typeface="Calibri" panose="020F0502020204030204" pitchFamily="34" charset="0"/>
                          <a:cs typeface="Calibri" panose="020F0502020204030204" pitchFamily="34" charset="0"/>
                        </a:rPr>
                        <a:t>Yes</a:t>
                      </a:r>
                    </a:p>
                  </a:txBody>
                  <a:tcPr anchor="ctr"/>
                </a:tc>
                <a:extLst>
                  <a:ext uri="{0D108BD9-81ED-4DB2-BD59-A6C34878D82A}">
                    <a16:rowId xmlns:a16="http://schemas.microsoft.com/office/drawing/2014/main" val="119162262"/>
                  </a:ext>
                </a:extLst>
              </a:tr>
              <a:tr h="819150">
                <a:tc>
                  <a:txBody>
                    <a:bodyPr/>
                    <a:lstStyle/>
                    <a:p>
                      <a:pPr marL="112713" indent="0" algn="l" defTabSz="914400" rtl="0" eaLnBrk="1" latinLnBrk="0" hangingPunct="1"/>
                      <a:r>
                        <a:rPr lang="en-US" sz="3200" b="1" kern="1200" dirty="0">
                          <a:solidFill>
                            <a:schemeClr val="dk1"/>
                          </a:solidFill>
                          <a:latin typeface="Calibri" panose="020F0502020204030204" pitchFamily="34" charset="0"/>
                          <a:ea typeface="+mn-ea"/>
                          <a:cs typeface="Calibri" panose="020F0502020204030204" pitchFamily="34" charset="0"/>
                        </a:rPr>
                        <a:t>Time frame:</a:t>
                      </a:r>
                    </a:p>
                  </a:txBody>
                  <a:tcPr anchor="ctr"/>
                </a:tc>
                <a:tc>
                  <a:txBody>
                    <a:bodyPr/>
                    <a:lstStyle/>
                    <a:p>
                      <a:pPr algn="ctr"/>
                      <a:r>
                        <a:rPr lang="en-US" sz="3200" b="1" dirty="0">
                          <a:solidFill>
                            <a:srgbClr val="C00000"/>
                          </a:solidFill>
                          <a:latin typeface="Calibri" panose="020F0502020204030204" pitchFamily="34" charset="0"/>
                          <a:cs typeface="Calibri" panose="020F0502020204030204" pitchFamily="34" charset="0"/>
                        </a:rPr>
                        <a:t>Future</a:t>
                      </a:r>
                    </a:p>
                  </a:txBody>
                  <a:tcPr anchor="ctr"/>
                </a:tc>
                <a:tc>
                  <a:txBody>
                    <a:bodyPr/>
                    <a:lstStyle/>
                    <a:p>
                      <a:pPr algn="ctr"/>
                      <a:r>
                        <a:rPr lang="en-US" sz="3200" b="1" dirty="0">
                          <a:solidFill>
                            <a:srgbClr val="0000FF"/>
                          </a:solidFill>
                          <a:latin typeface="Calibri" panose="020F0502020204030204" pitchFamily="34" charset="0"/>
                          <a:cs typeface="Calibri" panose="020F0502020204030204" pitchFamily="34" charset="0"/>
                        </a:rPr>
                        <a:t>Past</a:t>
                      </a:r>
                    </a:p>
                  </a:txBody>
                  <a:tcPr anchor="ctr"/>
                </a:tc>
                <a:extLst>
                  <a:ext uri="{0D108BD9-81ED-4DB2-BD59-A6C34878D82A}">
                    <a16:rowId xmlns:a16="http://schemas.microsoft.com/office/drawing/2014/main" val="2559696463"/>
                  </a:ext>
                </a:extLst>
              </a:tr>
            </a:tbl>
          </a:graphicData>
        </a:graphic>
      </p:graphicFrame>
    </p:spTree>
    <p:extLst>
      <p:ext uri="{BB962C8B-B14F-4D97-AF65-F5344CB8AC3E}">
        <p14:creationId xmlns:p14="http://schemas.microsoft.com/office/powerpoint/2010/main" val="1966982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Every Prophecy of the Bible: Clear Explanations for ...">
            <a:extLst>
              <a:ext uri="{FF2B5EF4-FFF2-40B4-BE49-F238E27FC236}">
                <a16:creationId xmlns:a16="http://schemas.microsoft.com/office/drawing/2014/main" id="{737C9917-4D80-4259-9070-44DD4B5CC60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12991" y="137160"/>
            <a:ext cx="4366019"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344196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Rectangle 3"/>
          <p:cNvSpPr>
            <a:spLocks noGrp="1" noChangeArrowheads="1"/>
          </p:cNvSpPr>
          <p:nvPr>
            <p:ph type="body" idx="1"/>
          </p:nvPr>
        </p:nvSpPr>
        <p:spPr>
          <a:xfrm>
            <a:off x="609600" y="1600203"/>
            <a:ext cx="10972800" cy="3733797"/>
          </a:xfrm>
        </p:spPr>
        <p:txBody>
          <a:bodyPr/>
          <a:lstStyle/>
          <a:p>
            <a:pPr marL="0" indent="0" algn="just" eaLnBrk="1" hangingPunct="1">
              <a:buNone/>
              <a:defRPr/>
            </a:pPr>
            <a:r>
              <a:rPr lang="en-US" dirty="0">
                <a:effectLst>
                  <a:outerShdw blurRad="38100" dist="38100" dir="2700000" algn="tl">
                    <a:srgbClr val="000000">
                      <a:alpha val="43137"/>
                    </a:srgbClr>
                  </a:outerShdw>
                </a:effectLst>
              </a:rPr>
              <a:t>“Isaiah 17:1–8. The coming destruction of Damascus, one of the ancient cities of the Middle East, the capital city of Aram, is predicted (vv. 1–2). Damascus was allied with Israel in fighting the Assyrians, but it was to no avail because the Assyrians would triumph. Jacob would be like a person with a fat body that wasted away (v. 4). </a:t>
            </a:r>
            <a:r>
              <a:rPr lang="en-US" b="1" u="sng" dirty="0">
                <a:solidFill>
                  <a:srgbClr val="FFFFCC"/>
                </a:solidFill>
                <a:effectLst>
                  <a:outerShdw blurRad="38100" dist="38100" dir="2700000" algn="tl">
                    <a:srgbClr val="000000">
                      <a:alpha val="43137"/>
                    </a:srgbClr>
                  </a:outerShdw>
                </a:effectLst>
              </a:rPr>
              <a:t>The destruction of Damascus was fulfilled in history and prophecy</a:t>
            </a:r>
            <a:r>
              <a:rPr lang="en-US" dirty="0">
                <a:effectLst>
                  <a:outerShdw blurRad="38100" dist="38100" dir="2700000" algn="tl">
                    <a:srgbClr val="000000">
                      <a:alpha val="43137"/>
                    </a:srgbClr>
                  </a:outerShdw>
                </a:effectLst>
              </a:rPr>
              <a:t>. As a result of their discipline by the conquering Assyrians, Israel would turn from their false gods and Asherah poles to the true God (vv. 7–8).”</a:t>
            </a:r>
          </a:p>
        </p:txBody>
      </p:sp>
      <p:pic>
        <p:nvPicPr>
          <p:cNvPr id="3" name="Picture 2" descr="A person wearing glasses and smiling at the camera&#10;&#10;Description generated with very high confidence">
            <a:extLst>
              <a:ext uri="{FF2B5EF4-FFF2-40B4-BE49-F238E27FC236}">
                <a16:creationId xmlns:a16="http://schemas.microsoft.com/office/drawing/2014/main" id="{014E1AD3-C066-47F0-9EA5-C2DB78BBE5E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21920"/>
            <a:ext cx="929859" cy="1097280"/>
          </a:xfrm>
          <a:prstGeom prst="rect">
            <a:avLst/>
          </a:prstGeom>
          <a:ln>
            <a:solidFill>
              <a:schemeClr val="tx1"/>
            </a:solidFill>
          </a:ln>
        </p:spPr>
      </p:pic>
      <p:sp>
        <p:nvSpPr>
          <p:cNvPr id="2" name="Rectangle 1">
            <a:extLst>
              <a:ext uri="{FF2B5EF4-FFF2-40B4-BE49-F238E27FC236}">
                <a16:creationId xmlns:a16="http://schemas.microsoft.com/office/drawing/2014/main" id="{7797E9C7-3384-4043-8FE1-DFEF58A0D4FC}"/>
              </a:ext>
            </a:extLst>
          </p:cNvPr>
          <p:cNvSpPr/>
          <p:nvPr/>
        </p:nvSpPr>
        <p:spPr>
          <a:xfrm>
            <a:off x="3048000" y="235803"/>
            <a:ext cx="6096000" cy="1092607"/>
          </a:xfrm>
          <a:prstGeom prst="rect">
            <a:avLst/>
          </a:prstGeom>
        </p:spPr>
        <p:txBody>
          <a:bodyPr>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John F. Walvoord</a:t>
            </a:r>
          </a:p>
          <a:p>
            <a:pPr algn="ctr"/>
            <a:r>
              <a:rPr lang="en-US" i="1" dirty="0">
                <a:effectLst>
                  <a:outerShdw blurRad="38100" dist="38100" dir="2700000" algn="tl">
                    <a:srgbClr val="000000">
                      <a:alpha val="43137"/>
                    </a:srgbClr>
                  </a:outerShdw>
                </a:effectLst>
                <a:latin typeface="Calibri" panose="020F0502020204030204" pitchFamily="34" charset="0"/>
                <a:ea typeface="+mj-ea"/>
                <a:cs typeface="+mj-cs"/>
              </a:rPr>
              <a:t>Every Prophecy of the Bible, 9</a:t>
            </a:r>
            <a:r>
              <a:rPr lang="en-US" dirty="0">
                <a:effectLst>
                  <a:outerShdw blurRad="38100" dist="38100" dir="2700000" algn="tl">
                    <a:srgbClr val="000000">
                      <a:alpha val="43137"/>
                    </a:srgbClr>
                  </a:outerShdw>
                </a:effectLst>
                <a:latin typeface="Calibri" panose="020F0502020204030204" pitchFamily="34" charset="0"/>
                <a:ea typeface="+mj-ea"/>
                <a:cs typeface="+mj-cs"/>
              </a:rPr>
              <a:t>1</a:t>
            </a:r>
          </a:p>
        </p:txBody>
      </p:sp>
    </p:spTree>
    <p:extLst>
      <p:ext uri="{BB962C8B-B14F-4D97-AF65-F5344CB8AC3E}">
        <p14:creationId xmlns:p14="http://schemas.microsoft.com/office/powerpoint/2010/main" val="10339539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95600" y="1676401"/>
            <a:ext cx="8686800" cy="3046988"/>
          </a:xfrm>
          <a:prstGeom prst="rect">
            <a:avLst/>
          </a:prstGeom>
        </p:spPr>
        <p:txBody>
          <a:bodyPr wrap="square">
            <a:spAutoFit/>
          </a:bodyPr>
          <a:lstStyle/>
          <a:p>
            <a:pPr algn="just" eaLnBrk="1" hangingPunct="1"/>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Milton Terry explains: “A fundamental principle in </a:t>
            </a:r>
            <a:r>
              <a:rPr lang="en-US" sz="3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grammatico</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-historical exposition is that the words and sentences can have but one significance in one and the same connection. The moment we neglect this principle we drift upon a sea of uncertainty and conjecture.”</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 name="TextBox 1"/>
          <p:cNvSpPr txBox="1"/>
          <p:nvPr/>
        </p:nvSpPr>
        <p:spPr>
          <a:xfrm>
            <a:off x="2514600" y="228601"/>
            <a:ext cx="7543800" cy="1200329"/>
          </a:xfrm>
          <a:prstGeom prst="rect">
            <a:avLst/>
          </a:prstGeom>
          <a:noFill/>
        </p:spPr>
        <p:txBody>
          <a:bodyPr wrap="square" rtlCol="0">
            <a:spAutoFit/>
          </a:bodyPr>
          <a:lstStyle/>
          <a:p>
            <a:pPr algn="ct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Milton Terry</a:t>
            </a:r>
          </a:p>
          <a:p>
            <a:pPr algn="ctr"/>
            <a:r>
              <a:rPr lang="en-US" sz="1800" i="1" dirty="0">
                <a:effectLst>
                  <a:outerShdw blurRad="38100" dist="38100" dir="2700000" algn="tl">
                    <a:srgbClr val="000000"/>
                  </a:outerShdw>
                </a:effectLst>
                <a:latin typeface="Calibri" panose="020F0502020204030204" pitchFamily="34" charset="0"/>
                <a:cs typeface="+mn-cs"/>
              </a:rPr>
              <a:t>Biblical Hermeneutics: A Treatise on the Interpretation of the Old and New Testaments (1885; reprint, Grand Rapids: Zondervan, 1947), 205.</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800" y="1905000"/>
            <a:ext cx="1828800" cy="2743200"/>
          </a:xfrm>
          <a:prstGeom prst="rect">
            <a:avLst/>
          </a:prstGeom>
        </p:spPr>
      </p:pic>
    </p:spTree>
    <p:extLst>
      <p:ext uri="{BB962C8B-B14F-4D97-AF65-F5344CB8AC3E}">
        <p14:creationId xmlns:p14="http://schemas.microsoft.com/office/powerpoint/2010/main" val="12489182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Rectangle 3"/>
          <p:cNvSpPr>
            <a:spLocks noGrp="1" noChangeArrowheads="1"/>
          </p:cNvSpPr>
          <p:nvPr>
            <p:ph type="body" idx="1"/>
          </p:nvPr>
        </p:nvSpPr>
        <p:spPr>
          <a:xfrm>
            <a:off x="609600" y="1600203"/>
            <a:ext cx="10972800" cy="3733797"/>
          </a:xfrm>
        </p:spPr>
        <p:txBody>
          <a:bodyPr/>
          <a:lstStyle/>
          <a:p>
            <a:pPr marL="0" indent="0" algn="just" eaLnBrk="1" hangingPunct="1">
              <a:buNone/>
              <a:defRPr/>
            </a:pPr>
            <a:r>
              <a:rPr lang="en-US" dirty="0">
                <a:effectLst>
                  <a:outerShdw blurRad="38100" dist="38100" dir="2700000" algn="tl">
                    <a:srgbClr val="000000">
                      <a:alpha val="43137"/>
                    </a:srgbClr>
                  </a:outerShdw>
                </a:effectLst>
              </a:rPr>
              <a:t>“But here we must remember the old adage: ‘Interpretation is one, application is many.’ This means that there is only one meaning to a passage of Scripture which is determined by careful study. But a given text or a given passage may speak to a number of problems or issues. Five or six different kinds of sermons could be preached from the text, ‘You must be born again’ (John 3:7). What application the preacher makes of the text is determined by the purposes of the sermon. But the preacher must always distinguish the initial primary meaning of the text from the particular application he makes with it.”</a:t>
            </a:r>
          </a:p>
        </p:txBody>
      </p:sp>
      <p:sp>
        <p:nvSpPr>
          <p:cNvPr id="2" name="Rectangle 1">
            <a:extLst>
              <a:ext uri="{FF2B5EF4-FFF2-40B4-BE49-F238E27FC236}">
                <a16:creationId xmlns:a16="http://schemas.microsoft.com/office/drawing/2014/main" id="{7797E9C7-3384-4043-8FE1-DFEF58A0D4FC}"/>
              </a:ext>
            </a:extLst>
          </p:cNvPr>
          <p:cNvSpPr/>
          <p:nvPr/>
        </p:nvSpPr>
        <p:spPr>
          <a:xfrm>
            <a:off x="3048000" y="235803"/>
            <a:ext cx="6096000" cy="1277273"/>
          </a:xfrm>
          <a:prstGeom prst="rect">
            <a:avLst/>
          </a:prstGeom>
        </p:spPr>
        <p:txBody>
          <a:bodyPr>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Bernard Ramm</a:t>
            </a:r>
          </a:p>
          <a:p>
            <a:pPr algn="ctr"/>
            <a:r>
              <a:rPr lang="en-US" sz="1800" dirty="0">
                <a:effectLst/>
                <a:latin typeface="Calibri" panose="020F0502020204030204" pitchFamily="34" charset="0"/>
                <a:ea typeface="Calibri" panose="020F0502020204030204" pitchFamily="34" charset="0"/>
                <a:cs typeface="Times New Roman" panose="02020603050405020304" pitchFamily="18" charset="0"/>
              </a:rPr>
              <a:t>Bernard Ramm,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Protestant Biblical Interpretation</a:t>
            </a:r>
            <a:r>
              <a:rPr lang="en-US" sz="1800" dirty="0">
                <a:effectLst/>
                <a:latin typeface="Calibri" panose="020F0502020204030204" pitchFamily="34" charset="0"/>
                <a:ea typeface="Calibri" panose="020F0502020204030204" pitchFamily="34" charset="0"/>
                <a:cs typeface="Times New Roman" panose="02020603050405020304" pitchFamily="18" charset="0"/>
              </a:rPr>
              <a:t>, 3rd rev. ed. (Grand Rapids: Baker, 1970), 113.</a:t>
            </a:r>
            <a:endParaRPr lang="en-US" dirty="0">
              <a:effectLst>
                <a:outerShdw blurRad="38100" dist="38100" dir="2700000" algn="tl">
                  <a:srgbClr val="000000">
                    <a:alpha val="43137"/>
                  </a:srgbClr>
                </a:outerShdw>
              </a:effectLst>
              <a:latin typeface="Calibri" panose="020F0502020204030204" pitchFamily="34" charset="0"/>
              <a:ea typeface="+mj-ea"/>
              <a:cs typeface="+mj-cs"/>
            </a:endParaRPr>
          </a:p>
        </p:txBody>
      </p:sp>
    </p:spTree>
    <p:extLst>
      <p:ext uri="{BB962C8B-B14F-4D97-AF65-F5344CB8AC3E}">
        <p14:creationId xmlns:p14="http://schemas.microsoft.com/office/powerpoint/2010/main" val="24312810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AB8CC5-DC9E-7780-DF52-91ACC0B8B52C}"/>
              </a:ext>
            </a:extLst>
          </p:cNvPr>
          <p:cNvPicPr>
            <a:picLocks noChangeAspect="1"/>
          </p:cNvPicPr>
          <p:nvPr/>
        </p:nvPicPr>
        <p:blipFill>
          <a:blip r:embed="rId2"/>
          <a:stretch>
            <a:fillRect/>
          </a:stretch>
        </p:blipFill>
        <p:spPr>
          <a:xfrm>
            <a:off x="0" y="0"/>
            <a:ext cx="12192000" cy="6857999"/>
          </a:xfrm>
          <a:prstGeom prst="rect">
            <a:avLst/>
          </a:prstGeom>
        </p:spPr>
      </p:pic>
      <p:sp>
        <p:nvSpPr>
          <p:cNvPr id="6" name="Rectangle 5"/>
          <p:cNvSpPr/>
          <p:nvPr/>
        </p:nvSpPr>
        <p:spPr>
          <a:xfrm>
            <a:off x="609600" y="0"/>
            <a:ext cx="10972800" cy="5478423"/>
          </a:xfrm>
          <a:prstGeom prst="rect">
            <a:avLst/>
          </a:prstGeom>
          <a:noFill/>
        </p:spPr>
        <p:txBody>
          <a:bodyPr wrap="square">
            <a:spAutoFit/>
          </a:bodyPr>
          <a:lstStyle/>
          <a:p>
            <a:pPr algn="ctr" defTabSz="685800">
              <a:spcBef>
                <a:spcPts val="0"/>
              </a:spcBef>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Isaiah 53:3–6</a:t>
            </a:r>
          </a:p>
          <a:p>
            <a:pPr algn="just">
              <a:spcBef>
                <a:spcPts val="0"/>
              </a:spcBef>
              <a:spcAft>
                <a:spcPts val="0"/>
              </a:spcAft>
            </a:pPr>
            <a:r>
              <a:rPr lang="en-US" sz="30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3</a:t>
            </a:r>
            <a:r>
              <a:rPr lang="en-US" sz="3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He was despised and forsaken of men, A man of sorrows and acquainted with grief; And like one from whom men hide their face He was despised, and we did not esteem Him. </a:t>
            </a:r>
            <a:r>
              <a:rPr lang="en-US" sz="30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4</a:t>
            </a:r>
            <a:r>
              <a:rPr lang="en-US" sz="3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Surely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our</a:t>
            </a:r>
            <a:r>
              <a:rPr lang="en-US" sz="3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griefs He Himself bore, And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our</a:t>
            </a:r>
            <a:r>
              <a:rPr lang="en-US" sz="3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sorrows He carried; Yet we ourselves esteemed Him stricken, Smitten of God, and afflicted. </a:t>
            </a:r>
            <a:r>
              <a:rPr lang="en-US" sz="30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5</a:t>
            </a:r>
            <a:r>
              <a:rPr lang="en-US" sz="3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But He was pierced through for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our</a:t>
            </a:r>
            <a:r>
              <a:rPr lang="en-US" sz="3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transgressions, He was crushed for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our</a:t>
            </a:r>
            <a:r>
              <a:rPr lang="en-US" sz="3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iniquities; The chastening for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our</a:t>
            </a:r>
            <a:r>
              <a:rPr lang="en-US" sz="3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well-being </a:t>
            </a:r>
            <a:r>
              <a:rPr lang="en-US" sz="30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fell</a:t>
            </a:r>
            <a:r>
              <a:rPr lang="en-US" sz="3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upon Him, And by His scourging we are healed. </a:t>
            </a:r>
            <a:r>
              <a:rPr lang="en-US" sz="30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6</a:t>
            </a:r>
            <a:r>
              <a:rPr lang="en-US" sz="3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All of us like sheep have gone astray, Each of us has turned to his own way; But the </a:t>
            </a:r>
            <a:r>
              <a:rPr lang="en-US" sz="3000" cap="small"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Lord</a:t>
            </a:r>
            <a:r>
              <a:rPr lang="en-US" sz="3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has caused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the iniquity of us all </a:t>
            </a:r>
            <a:r>
              <a:rPr lang="en-US" sz="3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To fall on Him. </a:t>
            </a:r>
          </a:p>
        </p:txBody>
      </p:sp>
    </p:spTree>
    <p:extLst>
      <p:ext uri="{BB962C8B-B14F-4D97-AF65-F5344CB8AC3E}">
        <p14:creationId xmlns:p14="http://schemas.microsoft.com/office/powerpoint/2010/main" val="15725839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79658" y="569728"/>
            <a:ext cx="8632684" cy="5718544"/>
          </a:xfrm>
          <a:prstGeom prst="rect">
            <a:avLst/>
          </a:prstGeom>
        </p:spPr>
      </p:pic>
    </p:spTree>
    <p:extLst>
      <p:ext uri="{BB962C8B-B14F-4D97-AF65-F5344CB8AC3E}">
        <p14:creationId xmlns:p14="http://schemas.microsoft.com/office/powerpoint/2010/main" val="42003456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The Now Prophecies?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Elam, Damascus, Ps. 83</a:t>
            </a:r>
          </a:p>
        </p:txBody>
      </p:sp>
      <p:sp>
        <p:nvSpPr>
          <p:cNvPr id="161795" name="Rectangle 3"/>
          <p:cNvSpPr>
            <a:spLocks noGrp="1" noChangeArrowheads="1"/>
          </p:cNvSpPr>
          <p:nvPr>
            <p:ph type="body" idx="1"/>
          </p:nvPr>
        </p:nvSpPr>
        <p:spPr>
          <a:xfrm>
            <a:off x="1042370" y="1371600"/>
            <a:ext cx="4397993" cy="5105400"/>
          </a:xfrm>
        </p:spPr>
        <p:txBody>
          <a:bodyPr/>
          <a:lstStyle/>
          <a:p>
            <a:pPr marL="457200" lvl="1" indent="-4572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Elam</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Jer. 49:34-39</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Ezek. 32:24-25</a:t>
            </a:r>
          </a:p>
          <a:p>
            <a:pPr marL="457200" lvl="1" indent="-457200" eaLnBrk="1" hangingPunct="1">
              <a:spcBef>
                <a:spcPts val="0"/>
              </a:spcBef>
              <a:spcAft>
                <a:spcPts val="1800"/>
              </a:spcAft>
              <a:buClr>
                <a:schemeClr val="tx2"/>
              </a:buClr>
              <a:buSzPct val="100000"/>
              <a:buFont typeface="Wingdings" pitchFamily="2" charset="2"/>
              <a:buAutoNum type="romanUcPeriod"/>
              <a:defRPr/>
            </a:pPr>
            <a:r>
              <a:rPr lang="en-US" b="1" dirty="0">
                <a:solidFill>
                  <a:srgbClr val="FFFFCC"/>
                </a:solidFill>
                <a:effectLst>
                  <a:outerShdw blurRad="38100" dist="38100" dir="2700000" algn="tl">
                    <a:srgbClr val="000000">
                      <a:alpha val="43137"/>
                    </a:srgbClr>
                  </a:outerShdw>
                </a:effectLst>
              </a:rPr>
              <a:t>Damascus</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 17:1-2</a:t>
            </a:r>
          </a:p>
          <a:p>
            <a:pPr marL="914400" lvl="2" indent="-457200" eaLnBrk="1" hangingPunct="1">
              <a:spcBef>
                <a:spcPts val="0"/>
              </a:spcBef>
              <a:spcAft>
                <a:spcPts val="18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Jer. 49:23-27</a:t>
            </a:r>
          </a:p>
          <a:p>
            <a:pPr marL="457200" lvl="1" indent="-4572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Psalm 83</a:t>
            </a:r>
          </a:p>
        </p:txBody>
      </p:sp>
      <p:pic>
        <p:nvPicPr>
          <p:cNvPr id="6" name="Picture 4" descr="C:\Documents and Settings\Owner\Application Data\Microsoft\Media Catalog\Downloaded Clips\cl0\SY01462_.wmf">
            <a:extLst>
              <a:ext uri="{FF2B5EF4-FFF2-40B4-BE49-F238E27FC236}">
                <a16:creationId xmlns:a16="http://schemas.microsoft.com/office/drawing/2014/main" id="{4AF2C3D7-F4BB-A9D1-5945-85E2B41E7A5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00219" y="1905000"/>
            <a:ext cx="4449411" cy="4572000"/>
          </a:xfrm>
          <a:prstGeom prst="rect">
            <a:avLst/>
          </a:prstGeom>
          <a:noFill/>
          <a:ln w="9525">
            <a:noFill/>
            <a:miter lim="800000"/>
            <a:headEnd/>
            <a:tailEnd/>
          </a:ln>
        </p:spPr>
      </p:pic>
    </p:spTree>
    <p:extLst>
      <p:ext uri="{BB962C8B-B14F-4D97-AF65-F5344CB8AC3E}">
        <p14:creationId xmlns:p14="http://schemas.microsoft.com/office/powerpoint/2010/main" val="22811727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The Now Prophecies?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Elam, Damascus, Ps. 83</a:t>
            </a:r>
          </a:p>
        </p:txBody>
      </p:sp>
      <p:sp>
        <p:nvSpPr>
          <p:cNvPr id="161795" name="Rectangle 3"/>
          <p:cNvSpPr>
            <a:spLocks noGrp="1" noChangeArrowheads="1"/>
          </p:cNvSpPr>
          <p:nvPr>
            <p:ph type="body" idx="1"/>
          </p:nvPr>
        </p:nvSpPr>
        <p:spPr>
          <a:xfrm>
            <a:off x="1042370" y="1371600"/>
            <a:ext cx="4397993" cy="5105400"/>
          </a:xfrm>
        </p:spPr>
        <p:txBody>
          <a:bodyPr/>
          <a:lstStyle/>
          <a:p>
            <a:pPr marL="457200" lvl="1" indent="-4572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Elam</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Jer. 49:34-39</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Ezek. 32:24-25</a:t>
            </a:r>
          </a:p>
          <a:p>
            <a:pPr marL="457200" lvl="1" indent="-4572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Damascus</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 17:1-2</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Jer. 49:23-27</a:t>
            </a:r>
          </a:p>
          <a:p>
            <a:pPr marL="457200" lvl="1" indent="-4572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Psalm 83</a:t>
            </a:r>
          </a:p>
        </p:txBody>
      </p:sp>
      <p:pic>
        <p:nvPicPr>
          <p:cNvPr id="6" name="Picture 4" descr="C:\Documents and Settings\Owner\Application Data\Microsoft\Media Catalog\Downloaded Clips\cl0\SY01462_.wmf">
            <a:extLst>
              <a:ext uri="{FF2B5EF4-FFF2-40B4-BE49-F238E27FC236}">
                <a16:creationId xmlns:a16="http://schemas.microsoft.com/office/drawing/2014/main" id="{4AF2C3D7-F4BB-A9D1-5945-85E2B41E7A5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00219" y="1905000"/>
            <a:ext cx="4449411" cy="4572000"/>
          </a:xfrm>
          <a:prstGeom prst="rect">
            <a:avLst/>
          </a:prstGeom>
          <a:noFill/>
          <a:ln w="9525">
            <a:noFill/>
            <a:miter lim="800000"/>
            <a:headEnd/>
            <a:tailEnd/>
          </a:ln>
        </p:spPr>
      </p:pic>
    </p:spTree>
    <p:extLst>
      <p:ext uri="{BB962C8B-B14F-4D97-AF65-F5344CB8AC3E}">
        <p14:creationId xmlns:p14="http://schemas.microsoft.com/office/powerpoint/2010/main" val="40046451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5944" y="1600200"/>
            <a:ext cx="10980115" cy="4878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marL="0" marR="0" algn="just">
              <a:spcBef>
                <a:spcPts val="0"/>
              </a:spcBef>
              <a:spcAft>
                <a:spcPts val="600"/>
              </a:spcAft>
              <a:buNone/>
            </a:pPr>
            <a:r>
              <a:rPr lang="en-US" sz="2600" dirty="0"/>
              <a:t>“When viewed together, we can say the following about the prophecies concerning Damascus found in Isaiah 17 and </a:t>
            </a:r>
            <a:r>
              <a:rPr lang="en-US" sz="2600" b="1" u="sng" dirty="0">
                <a:solidFill>
                  <a:srgbClr val="FFFFCC"/>
                </a:solidFill>
              </a:rPr>
              <a:t>Jeremiah 49</a:t>
            </a:r>
            <a:r>
              <a:rPr lang="en-US" sz="2600" dirty="0"/>
              <a:t>:</a:t>
            </a:r>
          </a:p>
          <a:p>
            <a:pPr marL="458788" marR="0" indent="-458788" algn="just">
              <a:spcBef>
                <a:spcPts val="0"/>
              </a:spcBef>
              <a:spcAft>
                <a:spcPts val="600"/>
              </a:spcAft>
              <a:buSzPct val="100000"/>
              <a:buFont typeface="+mj-lt"/>
              <a:buAutoNum type="alphaLcPeriod"/>
            </a:pPr>
            <a:r>
              <a:rPr lang="en-US" sz="2600" dirty="0"/>
              <a:t>The prophecies refer to a divine judgment by God against the city of Damascus. . . .</a:t>
            </a:r>
          </a:p>
          <a:p>
            <a:pPr marL="458788" marR="0" indent="-458788" algn="just">
              <a:spcBef>
                <a:spcPts val="0"/>
              </a:spcBef>
              <a:spcAft>
                <a:spcPts val="600"/>
              </a:spcAft>
              <a:buSzPct val="100000"/>
              <a:buFont typeface="+mj-lt"/>
              <a:buAutoNum type="alphaLcPeriod"/>
            </a:pPr>
            <a:r>
              <a:rPr lang="en-US" sz="2600" dirty="0"/>
              <a:t>The prophecies refer to the utter, catastrophic destruction of Damascus.</a:t>
            </a:r>
          </a:p>
          <a:p>
            <a:pPr marL="458788" marR="0" indent="-458788" algn="just">
              <a:spcBef>
                <a:spcPts val="0"/>
              </a:spcBef>
              <a:spcAft>
                <a:spcPts val="600"/>
              </a:spcAft>
              <a:buSzPct val="100000"/>
              <a:buFont typeface="+mj-lt"/>
              <a:buAutoNum type="alphaLcPeriod"/>
            </a:pPr>
            <a:r>
              <a:rPr lang="en-US" sz="2600" dirty="0"/>
              <a:t>Both are eschatological passages, referring to End Times events that have yet to occur.</a:t>
            </a:r>
          </a:p>
          <a:p>
            <a:pPr marL="914400" lvl="1" indent="-457200" algn="just">
              <a:spcBef>
                <a:spcPts val="0"/>
              </a:spcBef>
              <a:spcAft>
                <a:spcPts val="600"/>
              </a:spcAft>
              <a:buSzPct val="100000"/>
              <a:buFont typeface="+mj-lt"/>
              <a:buAutoNum type="romanLcPeriod"/>
            </a:pPr>
            <a:r>
              <a:rPr lang="en-US" sz="2600" dirty="0"/>
              <a:t>Isaiah’s prophecy was given to him in 715 BC, well after the conquering        of Damascus in 732 by Tiglath-</a:t>
            </a:r>
            <a:r>
              <a:rPr lang="en-US" sz="2600" dirty="0" err="1"/>
              <a:t>pileser</a:t>
            </a:r>
            <a:r>
              <a:rPr lang="en-US" sz="2600" dirty="0"/>
              <a:t>.</a:t>
            </a:r>
          </a:p>
          <a:p>
            <a:pPr marL="914400" lvl="1" indent="-457200" algn="just">
              <a:spcBef>
                <a:spcPts val="0"/>
              </a:spcBef>
              <a:spcAft>
                <a:spcPts val="600"/>
              </a:spcAft>
              <a:buSzPct val="100000"/>
              <a:buFont typeface="+mj-lt"/>
              <a:buAutoNum type="romanLcPeriod"/>
            </a:pPr>
            <a:r>
              <a:rPr lang="en-US" sz="2600" dirty="0"/>
              <a:t>Likewise, Jeremiah’s ministry occurred between 626 BC and 586 BC, long after </a:t>
            </a:r>
            <a:r>
              <a:rPr lang="en-US" sz="2600" dirty="0" err="1"/>
              <a:t>Tiglath-pileser</a:t>
            </a:r>
            <a:r>
              <a:rPr lang="en-US" sz="2600" dirty="0"/>
              <a:t> conquered Damascus in 732 BC.”</a:t>
            </a:r>
          </a:p>
        </p:txBody>
      </p:sp>
      <p:sp>
        <p:nvSpPr>
          <p:cNvPr id="4" name="TextBox 2">
            <a:extLst>
              <a:ext uri="{FF2B5EF4-FFF2-40B4-BE49-F238E27FC236}">
                <a16:creationId xmlns:a16="http://schemas.microsoft.com/office/drawing/2014/main" id="{5759BFB5-2B44-B57D-4D4E-725BE5F20A62}"/>
              </a:ext>
            </a:extLst>
          </p:cNvPr>
          <p:cNvSpPr txBox="1">
            <a:spLocks noChangeArrowheads="1"/>
          </p:cNvSpPr>
          <p:nvPr/>
        </p:nvSpPr>
        <p:spPr bwMode="auto">
          <a:xfrm>
            <a:off x="605944" y="228600"/>
            <a:ext cx="10980114" cy="1254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Joel C. Rosenberg</a:t>
            </a:r>
          </a:p>
          <a:p>
            <a:pPr algn="ctr">
              <a:spcBef>
                <a:spcPct val="0"/>
              </a:spcBef>
              <a:buClrTx/>
              <a:buSzTx/>
              <a:buNone/>
            </a:pPr>
            <a:r>
              <a:rPr lang="en-US" sz="1600" dirty="0">
                <a:effectLst/>
                <a:latin typeface="Calibri" panose="020F0502020204030204" pitchFamily="34" charset="0"/>
                <a:ea typeface="Times New Roman" panose="02020603050405020304" pitchFamily="18" charset="0"/>
              </a:rPr>
              <a:t>Joel C. Rosenberg, “Notes on the Future of Damascus According to Bible Prophecy,” updated: September 9, 2013, </a:t>
            </a:r>
            <a:r>
              <a:rPr lang="en-US" sz="1600" dirty="0"/>
              <a:t>http://www.joelrosenberg.com/files/2013/09/STUDY-Damascus-prophecies-R.pdf</a:t>
            </a:r>
          </a:p>
        </p:txBody>
      </p:sp>
    </p:spTree>
    <p:extLst>
      <p:ext uri="{BB962C8B-B14F-4D97-AF65-F5344CB8AC3E}">
        <p14:creationId xmlns:p14="http://schemas.microsoft.com/office/powerpoint/2010/main" val="9286100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381000" y="1600200"/>
            <a:ext cx="11582400" cy="5124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marL="458788" indent="-458788" algn="just">
              <a:spcBef>
                <a:spcPts val="0"/>
              </a:spcBef>
              <a:spcAft>
                <a:spcPts val="600"/>
              </a:spcAft>
              <a:buSzPct val="100000"/>
              <a:buFont typeface="+mj-lt"/>
              <a:buAutoNum type="alphaLcPeriod" startAt="4"/>
            </a:pPr>
            <a:r>
              <a:rPr lang="en-US" sz="2600" dirty="0"/>
              <a:t>“Damascus has certainly been attacked, conquered, and burned at various points in history, including Biblical history—but it is clear that the prophecies of Isaiah 17 and </a:t>
            </a:r>
            <a:r>
              <a:rPr lang="en-US" sz="2600" b="1" u="sng" dirty="0">
                <a:solidFill>
                  <a:srgbClr val="FFFFCC"/>
                </a:solidFill>
              </a:rPr>
              <a:t>Jeremiah 49</a:t>
            </a:r>
            <a:r>
              <a:rPr lang="en-US" sz="2600" dirty="0"/>
              <a:t> have not yet been fulfilled. Damascus is, after all, one of the oldest continuously inhabited cities on the planet.</a:t>
            </a:r>
          </a:p>
          <a:p>
            <a:pPr marL="458788" indent="-458788" algn="just">
              <a:spcBef>
                <a:spcPts val="0"/>
              </a:spcBef>
              <a:spcAft>
                <a:spcPts val="600"/>
              </a:spcAft>
              <a:buSzPct val="100000"/>
              <a:buFont typeface="+mj-lt"/>
              <a:buAutoNum type="alphaLcPeriod" startAt="4"/>
            </a:pPr>
            <a:r>
              <a:rPr lang="en-US" sz="2600" dirty="0"/>
              <a:t>We cannot be certain when these judgments will happen, and the prophecies will be fulfilled.</a:t>
            </a:r>
          </a:p>
          <a:p>
            <a:pPr marL="458788" indent="-458788" algn="just">
              <a:spcBef>
                <a:spcPts val="0"/>
              </a:spcBef>
              <a:spcAft>
                <a:spcPts val="600"/>
              </a:spcAft>
              <a:buSzPct val="100000"/>
              <a:buFont typeface="+mj-lt"/>
              <a:buAutoNum type="alphaLcPeriod" startAt="4"/>
            </a:pPr>
            <a:r>
              <a:rPr lang="en-US" sz="2600" dirty="0"/>
              <a:t>They could come to pass before, during or after the War of Gog &amp; Magog (Ezekiel 38–39); before, during, or after the Rapture; or before or during the Tribulation. The texts simply do not say, so we cannot be definitive.</a:t>
            </a:r>
          </a:p>
          <a:p>
            <a:pPr marL="458788" indent="-458788" algn="just">
              <a:spcBef>
                <a:spcPts val="0"/>
              </a:spcBef>
              <a:spcAft>
                <a:spcPts val="600"/>
              </a:spcAft>
              <a:buSzPct val="100000"/>
              <a:buFont typeface="+mj-lt"/>
              <a:buAutoNum type="alphaLcPeriod" startAt="4"/>
            </a:pPr>
            <a:r>
              <a:rPr lang="en-US" sz="2600" dirty="0"/>
              <a:t>It is possibly that the prophecies could come to pass in the not-too-distant future. But they certainly will come to pass at some point before the Second Coming of Christ (the ‘Day of the Lord.’).”</a:t>
            </a:r>
            <a:endParaRPr lang="en-US" altLang="en-US" sz="2600" dirty="0"/>
          </a:p>
        </p:txBody>
      </p:sp>
      <p:sp>
        <p:nvSpPr>
          <p:cNvPr id="4" name="TextBox 2">
            <a:extLst>
              <a:ext uri="{FF2B5EF4-FFF2-40B4-BE49-F238E27FC236}">
                <a16:creationId xmlns:a16="http://schemas.microsoft.com/office/drawing/2014/main" id="{735BBD50-44A0-3C30-2DD0-98B737AAB0CA}"/>
              </a:ext>
            </a:extLst>
          </p:cNvPr>
          <p:cNvSpPr txBox="1">
            <a:spLocks noChangeArrowheads="1"/>
          </p:cNvSpPr>
          <p:nvPr/>
        </p:nvSpPr>
        <p:spPr bwMode="auto">
          <a:xfrm>
            <a:off x="605944" y="228600"/>
            <a:ext cx="10980114" cy="1254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Joel C. Rosenberg</a:t>
            </a:r>
          </a:p>
          <a:p>
            <a:pPr algn="ctr">
              <a:spcBef>
                <a:spcPct val="0"/>
              </a:spcBef>
              <a:buClrTx/>
              <a:buSzTx/>
              <a:buNone/>
            </a:pPr>
            <a:r>
              <a:rPr lang="en-US" sz="1600" dirty="0">
                <a:effectLst/>
                <a:latin typeface="Calibri" panose="020F0502020204030204" pitchFamily="34" charset="0"/>
                <a:ea typeface="Times New Roman" panose="02020603050405020304" pitchFamily="18" charset="0"/>
              </a:rPr>
              <a:t>Joel C. Rosenberg, “Notes on the Future of Damascus According to Bible Prophecy,” updated: September 9, 2013, </a:t>
            </a:r>
            <a:r>
              <a:rPr lang="en-US" sz="1600" dirty="0"/>
              <a:t>http://www.joelrosenberg.com/files/2013/09/STUDY-Damascus-prophecies-R.pdf</a:t>
            </a:r>
          </a:p>
        </p:txBody>
      </p:sp>
    </p:spTree>
    <p:extLst>
      <p:ext uri="{BB962C8B-B14F-4D97-AF65-F5344CB8AC3E}">
        <p14:creationId xmlns:p14="http://schemas.microsoft.com/office/powerpoint/2010/main" val="30595605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DCCDE6-A321-472D-AB46-5DB0E62DC5A3}"/>
              </a:ext>
            </a:extLst>
          </p:cNvPr>
          <p:cNvPicPr>
            <a:picLocks noChangeAspect="1"/>
          </p:cNvPicPr>
          <p:nvPr/>
        </p:nvPicPr>
        <p:blipFill>
          <a:blip r:embed="rId2"/>
          <a:stretch>
            <a:fillRect/>
          </a:stretch>
        </p:blipFill>
        <p:spPr>
          <a:xfrm>
            <a:off x="0" y="0"/>
            <a:ext cx="12192000" cy="6857999"/>
          </a:xfrm>
          <a:prstGeom prst="rect">
            <a:avLst/>
          </a:prstGeom>
        </p:spPr>
      </p:pic>
      <p:sp>
        <p:nvSpPr>
          <p:cNvPr id="4" name="Rectangle 3">
            <a:extLst>
              <a:ext uri="{FF2B5EF4-FFF2-40B4-BE49-F238E27FC236}">
                <a16:creationId xmlns:a16="http://schemas.microsoft.com/office/drawing/2014/main" id="{D12EC744-2FED-476A-A29E-CC43E4A9DC53}"/>
              </a:ext>
            </a:extLst>
          </p:cNvPr>
          <p:cNvSpPr txBox="1">
            <a:spLocks/>
          </p:cNvSpPr>
          <p:nvPr/>
        </p:nvSpPr>
        <p:spPr bwMode="auto">
          <a:xfrm>
            <a:off x="609600" y="0"/>
            <a:ext cx="10972800" cy="2590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spcBef>
                <a:spcPts val="0"/>
              </a:spcBef>
              <a:spcAft>
                <a:spcPts val="1200"/>
              </a:spcAft>
              <a:buNone/>
              <a:defRPr/>
            </a:pPr>
            <a:r>
              <a:rPr lang="en-US" altLang="en-US" sz="4000" dirty="0">
                <a:solidFill>
                  <a:schemeClr val="tx2"/>
                </a:solidFill>
                <a:ea typeface="+mj-ea"/>
                <a:cs typeface="Calibri" panose="020F0502020204030204" pitchFamily="34" charset="0"/>
              </a:rPr>
              <a:t>Jeremiah 49:27</a:t>
            </a:r>
            <a:endParaRPr lang="en-US" sz="4000" dirty="0">
              <a:solidFill>
                <a:schemeClr val="tx2"/>
              </a:solidFill>
              <a:ea typeface="+mj-ea"/>
              <a:cs typeface="Calibri" panose="020F0502020204030204" pitchFamily="34" charset="0"/>
            </a:endParaRPr>
          </a:p>
          <a:p>
            <a:pPr marL="0" indent="0" algn="just">
              <a:spcBef>
                <a:spcPts val="0"/>
              </a:spcBef>
              <a:buNone/>
              <a:defRPr/>
            </a:pPr>
            <a:r>
              <a:rPr lang="en-US" sz="3600" kern="0" dirty="0">
                <a:effectLst>
                  <a:outerShdw blurRad="38100" dist="38100" dir="2700000" algn="tl">
                    <a:srgbClr val="000000">
                      <a:alpha val="43137"/>
                    </a:srgbClr>
                  </a:outerShdw>
                </a:effectLst>
                <a:cs typeface="Calibri" panose="020F0502020204030204" pitchFamily="34" charset="0"/>
              </a:rPr>
              <a:t>“I will set fire to the wall of Damascus, And it will devour the fortified towers of </a:t>
            </a:r>
            <a:r>
              <a:rPr lang="en-US" sz="3600" b="1" u="sng" kern="0" dirty="0">
                <a:solidFill>
                  <a:srgbClr val="FFFFCC"/>
                </a:solidFill>
                <a:effectLst>
                  <a:outerShdw blurRad="38100" dist="38100" dir="2700000" algn="tl">
                    <a:srgbClr val="000000">
                      <a:alpha val="43137"/>
                    </a:srgbClr>
                  </a:outerShdw>
                </a:effectLst>
                <a:cs typeface="Calibri" panose="020F0502020204030204" pitchFamily="34" charset="0"/>
              </a:rPr>
              <a:t>Ben-</a:t>
            </a:r>
            <a:r>
              <a:rPr lang="en-US" sz="3600" b="1" u="sng" kern="0" dirty="0" err="1">
                <a:solidFill>
                  <a:srgbClr val="FFFFCC"/>
                </a:solidFill>
                <a:effectLst>
                  <a:outerShdw blurRad="38100" dist="38100" dir="2700000" algn="tl">
                    <a:srgbClr val="000000">
                      <a:alpha val="43137"/>
                    </a:srgbClr>
                  </a:outerShdw>
                </a:effectLst>
                <a:cs typeface="Calibri" panose="020F0502020204030204" pitchFamily="34" charset="0"/>
              </a:rPr>
              <a:t>hadad</a:t>
            </a:r>
            <a:r>
              <a:rPr lang="en-US" sz="3600" kern="0" dirty="0">
                <a:effectLst>
                  <a:outerShdw blurRad="38100" dist="38100" dir="2700000" algn="tl">
                    <a:srgbClr val="000000">
                      <a:alpha val="43137"/>
                    </a:srgbClr>
                  </a:outerShdw>
                </a:effectLst>
                <a:cs typeface="Calibri" panose="020F0502020204030204" pitchFamily="34" charset="0"/>
              </a:rPr>
              <a:t>.”</a:t>
            </a:r>
          </a:p>
          <a:p>
            <a:pPr marL="0" indent="0" algn="just">
              <a:spcBef>
                <a:spcPts val="0"/>
              </a:spcBef>
              <a:buFont typeface="Wingdings" panose="05000000000000000000" pitchFamily="2" charset="2"/>
              <a:buNone/>
              <a:defRPr/>
            </a:pPr>
            <a:endParaRPr lang="en-US" sz="3600" kern="0" dirty="0">
              <a:effectLst>
                <a:outerShdw blurRad="38100" dist="38100" dir="2700000" algn="tl">
                  <a:srgbClr val="000000">
                    <a:alpha val="43137"/>
                  </a:srgbClr>
                </a:outerShdw>
              </a:effectLst>
              <a:cs typeface="Calibri" panose="020F0502020204030204" pitchFamily="34" charset="0"/>
            </a:endParaRPr>
          </a:p>
        </p:txBody>
      </p:sp>
      <p:pic>
        <p:nvPicPr>
          <p:cNvPr id="5" name="Picture 2" descr="http://www.iconograms.org/images/igimages/I0219000501S0037AA_jeremiah_prophet.jpg">
            <a:extLst>
              <a:ext uri="{FF2B5EF4-FFF2-40B4-BE49-F238E27FC236}">
                <a16:creationId xmlns:a16="http://schemas.microsoft.com/office/drawing/2014/main" id="{3527F064-EDD1-42E9-8D4F-122EE5C99A5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05425" y="2667000"/>
            <a:ext cx="15811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54891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ChangeArrowheads="1"/>
          </p:cNvSpPr>
          <p:nvPr/>
        </p:nvSpPr>
        <p:spPr bwMode="auto">
          <a:xfrm>
            <a:off x="606583" y="1600200"/>
            <a:ext cx="10975818"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None/>
            </a:pPr>
            <a:r>
              <a:rPr lang="en-US" altLang="en-US" dirty="0">
                <a:effectLst>
                  <a:outerShdw blurRad="38100" dist="38100" dir="2700000" algn="tl">
                    <a:srgbClr val="000000">
                      <a:alpha val="43137"/>
                    </a:srgbClr>
                  </a:outerShdw>
                </a:effectLst>
                <a:cs typeface="Calibri" panose="020F0502020204030204" pitchFamily="34" charset="0"/>
              </a:rPr>
              <a:t>“</a:t>
            </a:r>
            <a:r>
              <a:rPr lang="en-US" dirty="0">
                <a:effectLst>
                  <a:outerShdw blurRad="38100" dist="38100" dir="2700000" algn="tl">
                    <a:srgbClr val="000000">
                      <a:alpha val="43137"/>
                    </a:srgbClr>
                  </a:outerShdw>
                </a:effectLst>
                <a:cs typeface="Calibri" panose="020F0502020204030204" pitchFamily="34" charset="0"/>
              </a:rPr>
              <a:t>Jeremiah 49:23–27 (BKC): God vowed to consume the fortresses of Ben-</a:t>
            </a:r>
            <a:r>
              <a:rPr lang="en-US" dirty="0" err="1">
                <a:effectLst>
                  <a:outerShdw blurRad="38100" dist="38100" dir="2700000" algn="tl">
                    <a:srgbClr val="000000">
                      <a:alpha val="43137"/>
                    </a:srgbClr>
                  </a:outerShdw>
                </a:effectLst>
                <a:cs typeface="Calibri" panose="020F0502020204030204" pitchFamily="34" charset="0"/>
              </a:rPr>
              <a:t>Hadad</a:t>
            </a:r>
            <a:r>
              <a:rPr lang="en-US" dirty="0">
                <a:effectLst>
                  <a:outerShdw blurRad="38100" dist="38100" dir="2700000" algn="tl">
                    <a:srgbClr val="000000">
                      <a:alpha val="43137"/>
                    </a:srgbClr>
                  </a:outerShdw>
                </a:effectLst>
                <a:cs typeface="Calibri" panose="020F0502020204030204" pitchFamily="34" charset="0"/>
              </a:rPr>
              <a:t>. ‘Ben-</a:t>
            </a:r>
            <a:r>
              <a:rPr lang="en-US" dirty="0" err="1">
                <a:effectLst>
                  <a:outerShdw blurRad="38100" dist="38100" dir="2700000" algn="tl">
                    <a:srgbClr val="000000">
                      <a:alpha val="43137"/>
                    </a:srgbClr>
                  </a:outerShdw>
                </a:effectLst>
                <a:cs typeface="Calibri" panose="020F0502020204030204" pitchFamily="34" charset="0"/>
              </a:rPr>
              <a:t>Hadad</a:t>
            </a:r>
            <a:r>
              <a:rPr lang="en-US" dirty="0">
                <a:effectLst>
                  <a:outerShdw blurRad="38100" dist="38100" dir="2700000" algn="tl">
                    <a:srgbClr val="000000">
                      <a:alpha val="43137"/>
                    </a:srgbClr>
                  </a:outerShdw>
                </a:effectLst>
                <a:cs typeface="Calibri" panose="020F0502020204030204" pitchFamily="34" charset="0"/>
              </a:rPr>
              <a:t>’ (lit., ‘son of [the god] </a:t>
            </a:r>
            <a:r>
              <a:rPr lang="en-US" dirty="0" err="1">
                <a:effectLst>
                  <a:outerShdw blurRad="38100" dist="38100" dir="2700000" algn="tl">
                    <a:srgbClr val="000000">
                      <a:alpha val="43137"/>
                    </a:srgbClr>
                  </a:outerShdw>
                </a:effectLst>
                <a:cs typeface="Calibri" panose="020F0502020204030204" pitchFamily="34" charset="0"/>
              </a:rPr>
              <a:t>Hadad</a:t>
            </a:r>
            <a:r>
              <a:rPr lang="en-US" dirty="0">
                <a:effectLst>
                  <a:outerShdw blurRad="38100" dist="38100" dir="2700000" algn="tl">
                    <a:srgbClr val="000000">
                      <a:alpha val="43137"/>
                    </a:srgbClr>
                  </a:outerShdw>
                </a:effectLst>
                <a:cs typeface="Calibri" panose="020F0502020204030204" pitchFamily="34" charset="0"/>
              </a:rPr>
              <a:t>’) was the name of the dynasty that ruled in Damascus in the ninth and eighth centuries </a:t>
            </a:r>
            <a:r>
              <a:rPr lang="en-US" dirty="0" err="1">
                <a:effectLst>
                  <a:outerShdw blurRad="38100" dist="38100" dir="2700000" algn="tl">
                    <a:srgbClr val="000000">
                      <a:alpha val="43137"/>
                    </a:srgbClr>
                  </a:outerShdw>
                </a:effectLst>
                <a:cs typeface="Calibri" panose="020F0502020204030204" pitchFamily="34" charset="0"/>
              </a:rPr>
              <a:t>b.c.</a:t>
            </a:r>
            <a:r>
              <a:rPr lang="en-US" dirty="0">
                <a:effectLst>
                  <a:outerShdw blurRad="38100" dist="38100" dir="2700000" algn="tl">
                    <a:srgbClr val="000000">
                      <a:alpha val="43137"/>
                    </a:srgbClr>
                  </a:outerShdw>
                </a:effectLst>
                <a:cs typeface="Calibri" panose="020F0502020204030204" pitchFamily="34" charset="0"/>
              </a:rPr>
              <a:t>” “Dyer notes the mention of ‘</a:t>
            </a:r>
            <a:r>
              <a:rPr lang="en-US" dirty="0" err="1">
                <a:effectLst>
                  <a:outerShdw blurRad="38100" dist="38100" dir="2700000" algn="tl">
                    <a:srgbClr val="000000">
                      <a:alpha val="43137"/>
                    </a:srgbClr>
                  </a:outerShdw>
                </a:effectLst>
                <a:cs typeface="Calibri" panose="020F0502020204030204" pitchFamily="34" charset="0"/>
              </a:rPr>
              <a:t>Benhadad</a:t>
            </a:r>
            <a:r>
              <a:rPr lang="en-US" dirty="0">
                <a:effectLst>
                  <a:outerShdw blurRad="38100" dist="38100" dir="2700000" algn="tl">
                    <a:srgbClr val="000000">
                      <a:alpha val="43137"/>
                    </a:srgbClr>
                  </a:outerShdw>
                </a:effectLst>
                <a:cs typeface="Calibri" panose="020F0502020204030204" pitchFamily="34" charset="0"/>
              </a:rPr>
              <a:t>,’ which ‘was the name of the dynasty that ruled in Damascus in the ninth and eighth centuries BC.’ The use of that name would be strange if this refers to an end-time event. The towers of Ben-</a:t>
            </a:r>
            <a:r>
              <a:rPr lang="en-US" dirty="0" err="1">
                <a:effectLst>
                  <a:outerShdw blurRad="38100" dist="38100" dir="2700000" algn="tl">
                    <a:srgbClr val="000000">
                      <a:alpha val="43137"/>
                    </a:srgbClr>
                  </a:outerShdw>
                </a:effectLst>
                <a:cs typeface="Calibri" panose="020F0502020204030204" pitchFamily="34" charset="0"/>
              </a:rPr>
              <a:t>hadad</a:t>
            </a:r>
            <a:r>
              <a:rPr lang="en-US" dirty="0">
                <a:effectLst>
                  <a:outerShdw blurRad="38100" dist="38100" dir="2700000" algn="tl">
                    <a:srgbClr val="000000">
                      <a:alpha val="43137"/>
                    </a:srgbClr>
                  </a:outerShdw>
                </a:effectLst>
                <a:cs typeface="Calibri" panose="020F0502020204030204" pitchFamily="34" charset="0"/>
              </a:rPr>
              <a:t> are long gone today.”</a:t>
            </a:r>
          </a:p>
        </p:txBody>
      </p:sp>
      <p:sp>
        <p:nvSpPr>
          <p:cNvPr id="26627" name="TextBox 2"/>
          <p:cNvSpPr txBox="1">
            <a:spLocks noChangeArrowheads="1"/>
          </p:cNvSpPr>
          <p:nvPr/>
        </p:nvSpPr>
        <p:spPr bwMode="auto">
          <a:xfrm>
            <a:off x="2133600" y="228600"/>
            <a:ext cx="8229599"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ea typeface="+mj-ea"/>
                <a:cs typeface="+mj-cs"/>
              </a:rPr>
              <a:t>Jeremiah 49:23-27?</a:t>
            </a:r>
          </a:p>
          <a:p>
            <a:pPr algn="ctr" eaLnBrk="1" hangingPunct="1">
              <a:spcBef>
                <a:spcPct val="0"/>
              </a:spcBef>
              <a:buClrTx/>
              <a:buSzTx/>
              <a:buNone/>
            </a:pPr>
            <a:r>
              <a:rPr lang="en-US" sz="1800" dirty="0">
                <a:effectLst>
                  <a:outerShdw blurRad="38100" dist="38100" dir="2700000" algn="tl">
                    <a:srgbClr val="000000">
                      <a:alpha val="43137"/>
                    </a:srgbClr>
                  </a:outerShdw>
                </a:effectLst>
                <a:cs typeface="Calibri" panose="020F0502020204030204" pitchFamily="34" charset="0"/>
              </a:rPr>
              <a:t>Mark Hitchcock, </a:t>
            </a:r>
            <a:r>
              <a:rPr lang="en-US" sz="1800" i="1" dirty="0">
                <a:effectLst>
                  <a:outerShdw blurRad="38100" dist="38100" dir="2700000" algn="tl">
                    <a:srgbClr val="000000">
                      <a:alpha val="43137"/>
                    </a:srgbClr>
                  </a:outerShdw>
                </a:effectLst>
                <a:cs typeface="Calibri" panose="020F0502020204030204" pitchFamily="34" charset="0"/>
              </a:rPr>
              <a:t>Showdown with Iran</a:t>
            </a:r>
            <a:r>
              <a:rPr lang="en-US" sz="1800" dirty="0">
                <a:effectLst>
                  <a:outerShdw blurRad="38100" dist="38100" dir="2700000" algn="tl">
                    <a:srgbClr val="000000">
                      <a:alpha val="43137"/>
                    </a:srgbClr>
                  </a:outerShdw>
                </a:effectLst>
                <a:cs typeface="Calibri" panose="020F0502020204030204" pitchFamily="34" charset="0"/>
              </a:rPr>
              <a:t> (Nashville, TN, 2020), Appendix 2, n. 8. </a:t>
            </a:r>
            <a:r>
              <a:rPr lang="en-US" altLang="en-US" sz="1800" dirty="0">
                <a:effectLst>
                  <a:outerShdw blurRad="38100" dist="38100" dir="2700000" algn="tl">
                    <a:srgbClr val="000000">
                      <a:alpha val="43137"/>
                    </a:srgbClr>
                  </a:outerShdw>
                </a:effectLst>
                <a:cs typeface="Calibri" panose="020F0502020204030204" pitchFamily="34" charset="0"/>
              </a:rPr>
              <a:t> </a:t>
            </a:r>
          </a:p>
        </p:txBody>
      </p:sp>
      <p:pic>
        <p:nvPicPr>
          <p:cNvPr id="5" name="Picture 4">
            <a:extLst>
              <a:ext uri="{FF2B5EF4-FFF2-40B4-BE49-F238E27FC236}">
                <a16:creationId xmlns:a16="http://schemas.microsoft.com/office/drawing/2014/main" id="{290DF509-3E6B-4883-B07D-2A762DAE8EC7}"/>
              </a:ext>
            </a:extLst>
          </p:cNvPr>
          <p:cNvPicPr>
            <a:picLocks noChangeAspect="1"/>
          </p:cNvPicPr>
          <p:nvPr/>
        </p:nvPicPr>
        <p:blipFill>
          <a:blip r:embed="rId2"/>
          <a:stretch>
            <a:fillRect/>
          </a:stretch>
        </p:blipFill>
        <p:spPr>
          <a:xfrm>
            <a:off x="606582" y="76200"/>
            <a:ext cx="1286692" cy="1097280"/>
          </a:xfrm>
          <a:prstGeom prst="rect">
            <a:avLst/>
          </a:prstGeom>
        </p:spPr>
      </p:pic>
    </p:spTree>
    <p:extLst>
      <p:ext uri="{BB962C8B-B14F-4D97-AF65-F5344CB8AC3E}">
        <p14:creationId xmlns:p14="http://schemas.microsoft.com/office/powerpoint/2010/main" val="13349876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Rectangle 3"/>
          <p:cNvSpPr>
            <a:spLocks noGrp="1" noChangeArrowheads="1"/>
          </p:cNvSpPr>
          <p:nvPr>
            <p:ph type="body" idx="1"/>
          </p:nvPr>
        </p:nvSpPr>
        <p:spPr>
          <a:xfrm>
            <a:off x="609600" y="1600203"/>
            <a:ext cx="10972800" cy="3733797"/>
          </a:xfrm>
        </p:spPr>
        <p:txBody>
          <a:bodyPr/>
          <a:lstStyle/>
          <a:p>
            <a:pPr marL="0" indent="0" algn="just" eaLnBrk="1" hangingPunct="1">
              <a:buNone/>
              <a:defRPr/>
            </a:pPr>
            <a:r>
              <a:rPr lang="en-US" dirty="0">
                <a:effectLst>
                  <a:outerShdw blurRad="38100" dist="38100" dir="2700000" algn="tl">
                    <a:srgbClr val="000000">
                      <a:alpha val="43137"/>
                    </a:srgbClr>
                  </a:outerShdw>
                </a:effectLst>
              </a:rPr>
              <a:t>“Damascus was one of the most ancient cities of the Middle East and one of the few to have a continuous history down to modern times. First mentioned in Genesis 14:15, it continued to have a relationship to Israel throughout the Old Testament period where there are more than forty references and in the New Testament where it is mentioned fifteen times. </a:t>
            </a:r>
            <a:r>
              <a:rPr lang="en-US" b="1" u="sng" dirty="0">
                <a:solidFill>
                  <a:srgbClr val="FFFFCC"/>
                </a:solidFill>
                <a:effectLst>
                  <a:outerShdw blurRad="38100" dist="38100" dir="2700000" algn="tl">
                    <a:srgbClr val="000000">
                      <a:alpha val="43137"/>
                    </a:srgbClr>
                  </a:outerShdw>
                </a:effectLst>
              </a:rPr>
              <a:t>The more extended prophecies as found in Isaiah 17:1–14 and Jeremiah 49:23–27 have all been fulfilled</a:t>
            </a:r>
            <a:r>
              <a:rPr lang="en-US" dirty="0">
                <a:effectLst>
                  <a:outerShdw blurRad="38100" dist="38100" dir="2700000" algn="tl">
                    <a:srgbClr val="000000">
                      <a:alpha val="43137"/>
                    </a:srgbClr>
                  </a:outerShdw>
                </a:effectLst>
              </a:rPr>
              <a:t> as well as the occasional references found in Isaiah 7:8; 8:4; Amos 1:3–5; 3:12; 5:27.”</a:t>
            </a:r>
          </a:p>
        </p:txBody>
      </p:sp>
      <p:pic>
        <p:nvPicPr>
          <p:cNvPr id="3" name="Picture 2" descr="A person wearing glasses and smiling at the camera&#10;&#10;Description generated with very high confidence">
            <a:extLst>
              <a:ext uri="{FF2B5EF4-FFF2-40B4-BE49-F238E27FC236}">
                <a16:creationId xmlns:a16="http://schemas.microsoft.com/office/drawing/2014/main" id="{014E1AD3-C066-47F0-9EA5-C2DB78BBE5E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21920"/>
            <a:ext cx="929859" cy="1097280"/>
          </a:xfrm>
          <a:prstGeom prst="rect">
            <a:avLst/>
          </a:prstGeom>
          <a:ln>
            <a:solidFill>
              <a:schemeClr val="tx1"/>
            </a:solidFill>
          </a:ln>
        </p:spPr>
      </p:pic>
      <p:sp>
        <p:nvSpPr>
          <p:cNvPr id="2" name="Rectangle 1">
            <a:extLst>
              <a:ext uri="{FF2B5EF4-FFF2-40B4-BE49-F238E27FC236}">
                <a16:creationId xmlns:a16="http://schemas.microsoft.com/office/drawing/2014/main" id="{7797E9C7-3384-4043-8FE1-DFEF58A0D4FC}"/>
              </a:ext>
            </a:extLst>
          </p:cNvPr>
          <p:cNvSpPr/>
          <p:nvPr/>
        </p:nvSpPr>
        <p:spPr>
          <a:xfrm>
            <a:off x="3048000" y="235803"/>
            <a:ext cx="6096000" cy="1092607"/>
          </a:xfrm>
          <a:prstGeom prst="rect">
            <a:avLst/>
          </a:prstGeom>
        </p:spPr>
        <p:txBody>
          <a:bodyPr>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John F. Walvoord</a:t>
            </a:r>
          </a:p>
          <a:p>
            <a:pPr algn="ctr"/>
            <a:r>
              <a:rPr lang="en-US" i="1" dirty="0">
                <a:effectLst>
                  <a:outerShdw blurRad="38100" dist="38100" dir="2700000" algn="tl">
                    <a:srgbClr val="000000">
                      <a:alpha val="43137"/>
                    </a:srgbClr>
                  </a:outerShdw>
                </a:effectLst>
                <a:latin typeface="Calibri" panose="020F0502020204030204" pitchFamily="34" charset="0"/>
                <a:ea typeface="+mj-ea"/>
                <a:cs typeface="+mj-cs"/>
              </a:rPr>
              <a:t>The Nations in Prophecy, </a:t>
            </a:r>
            <a:r>
              <a:rPr lang="en-US" dirty="0">
                <a:effectLst>
                  <a:outerShdw blurRad="38100" dist="38100" dir="2700000" algn="tl">
                    <a:srgbClr val="000000">
                      <a:alpha val="43137"/>
                    </a:srgbClr>
                  </a:outerShdw>
                </a:effectLst>
                <a:latin typeface="Calibri" panose="020F0502020204030204" pitchFamily="34" charset="0"/>
                <a:ea typeface="+mj-ea"/>
                <a:cs typeface="+mj-cs"/>
              </a:rPr>
              <a:t>164</a:t>
            </a:r>
          </a:p>
        </p:txBody>
      </p:sp>
      <p:sp>
        <p:nvSpPr>
          <p:cNvPr id="4" name="TextBox 3">
            <a:extLst>
              <a:ext uri="{FF2B5EF4-FFF2-40B4-BE49-F238E27FC236}">
                <a16:creationId xmlns:a16="http://schemas.microsoft.com/office/drawing/2014/main" id="{72BA6662-8B80-1056-AB77-10DAE2C34F95}"/>
              </a:ext>
            </a:extLst>
          </p:cNvPr>
          <p:cNvSpPr txBox="1"/>
          <p:nvPr/>
        </p:nvSpPr>
        <p:spPr>
          <a:xfrm>
            <a:off x="2895600" y="6412468"/>
            <a:ext cx="6400800" cy="369332"/>
          </a:xfrm>
          <a:prstGeom prst="rect">
            <a:avLst/>
          </a:prstGeom>
          <a:noFill/>
        </p:spPr>
        <p:txBody>
          <a:bodyPr wrap="square" rtlCol="0">
            <a:spAutoFit/>
          </a:bodyPr>
          <a:lstStyle/>
          <a:p>
            <a:pPr algn="ctr">
              <a:spcBef>
                <a:spcPts val="0"/>
              </a:spcBef>
              <a:spcAft>
                <a:spcPts val="0"/>
              </a:spcAft>
            </a:pPr>
            <a:r>
              <a:rPr lang="en-US" sz="1800" dirty="0">
                <a:effectLst/>
                <a:latin typeface="Calibri" panose="020F0502020204030204" pitchFamily="34" charset="0"/>
                <a:ea typeface="Times New Roman" panose="02020603050405020304" pitchFamily="18" charset="0"/>
              </a:rPr>
              <a:t>https://walvoord.com/article/306</a:t>
            </a:r>
            <a:endParaRPr lang="en-US" sz="1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2986323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Image result for chess board"/>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600" y="237239"/>
            <a:ext cx="10210800" cy="63835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2320266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FBE71E-AD57-4738-97AA-DEB171072F1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95600" y="228600"/>
            <a:ext cx="6400800"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852028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EABCB34D-274F-22DF-DEAE-5C254FC172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 y="114300"/>
            <a:ext cx="10058400" cy="6629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967804"/>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9D7B2D3-4217-E6D0-31E8-BEB2C47661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8515" y="137160"/>
            <a:ext cx="881497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705530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22CA0D-EE9F-5A2D-4EE7-D4D80BF1D9F5}"/>
              </a:ext>
            </a:extLst>
          </p:cNvPr>
          <p:cNvPicPr>
            <a:picLocks noChangeAspect="1"/>
          </p:cNvPicPr>
          <p:nvPr/>
        </p:nvPicPr>
        <p:blipFill>
          <a:blip r:embed="rId2"/>
          <a:stretch>
            <a:fillRect/>
          </a:stretch>
        </p:blipFill>
        <p:spPr>
          <a:xfrm>
            <a:off x="3006291" y="137160"/>
            <a:ext cx="6179419" cy="6583680"/>
          </a:xfrm>
          <a:prstGeom prst="rect">
            <a:avLst/>
          </a:prstGeom>
        </p:spPr>
      </p:pic>
    </p:spTree>
    <p:extLst>
      <p:ext uri="{BB962C8B-B14F-4D97-AF65-F5344CB8AC3E}">
        <p14:creationId xmlns:p14="http://schemas.microsoft.com/office/powerpoint/2010/main" val="21222545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The Now Prophecies?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Elam, Damascus, Ps. 83</a:t>
            </a:r>
          </a:p>
        </p:txBody>
      </p:sp>
      <p:sp>
        <p:nvSpPr>
          <p:cNvPr id="161795" name="Rectangle 3"/>
          <p:cNvSpPr>
            <a:spLocks noGrp="1" noChangeArrowheads="1"/>
          </p:cNvSpPr>
          <p:nvPr>
            <p:ph type="body" idx="1"/>
          </p:nvPr>
        </p:nvSpPr>
        <p:spPr>
          <a:xfrm>
            <a:off x="1042370" y="1371600"/>
            <a:ext cx="4397993" cy="5105400"/>
          </a:xfrm>
        </p:spPr>
        <p:txBody>
          <a:bodyPr/>
          <a:lstStyle/>
          <a:p>
            <a:pPr marL="457200" lvl="1" indent="-457200" eaLnBrk="1" hangingPunct="1">
              <a:spcBef>
                <a:spcPts val="0"/>
              </a:spcBef>
              <a:spcAft>
                <a:spcPts val="18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Elam</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Jer. 49:34-39</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Ezek. 32:24-25</a:t>
            </a:r>
          </a:p>
          <a:p>
            <a:pPr marL="457200" lvl="1" indent="-4572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Damascus</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 17:1-2</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Jer. 49:23-27</a:t>
            </a:r>
          </a:p>
          <a:p>
            <a:pPr marL="457200" lvl="1" indent="-4572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Psalm 83</a:t>
            </a:r>
          </a:p>
        </p:txBody>
      </p:sp>
      <p:pic>
        <p:nvPicPr>
          <p:cNvPr id="6" name="Picture 4" descr="C:\Documents and Settings\Owner\Application Data\Microsoft\Media Catalog\Downloaded Clips\cl0\SY01462_.wmf">
            <a:extLst>
              <a:ext uri="{FF2B5EF4-FFF2-40B4-BE49-F238E27FC236}">
                <a16:creationId xmlns:a16="http://schemas.microsoft.com/office/drawing/2014/main" id="{4AF2C3D7-F4BB-A9D1-5945-85E2B41E7A5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00219" y="1905000"/>
            <a:ext cx="4449411" cy="4572000"/>
          </a:xfrm>
          <a:prstGeom prst="rect">
            <a:avLst/>
          </a:prstGeom>
          <a:noFill/>
          <a:ln w="9525">
            <a:noFill/>
            <a:miter lim="800000"/>
            <a:headEnd/>
            <a:tailEnd/>
          </a:ln>
        </p:spPr>
      </p:pic>
    </p:spTree>
    <p:extLst>
      <p:ext uri="{BB962C8B-B14F-4D97-AF65-F5344CB8AC3E}">
        <p14:creationId xmlns:p14="http://schemas.microsoft.com/office/powerpoint/2010/main" val="14430410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HP Desktop\Pictures\Gog-Magog-Map-Final.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65413" y="137160"/>
            <a:ext cx="8861174"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Oval 7">
            <a:extLst>
              <a:ext uri="{FF2B5EF4-FFF2-40B4-BE49-F238E27FC236}">
                <a16:creationId xmlns:a16="http://schemas.microsoft.com/office/drawing/2014/main" id="{8B1117DC-D5BF-C93E-24BA-1608FB07811F}"/>
              </a:ext>
            </a:extLst>
          </p:cNvPr>
          <p:cNvSpPr>
            <a:spLocks noChangeArrowheads="1"/>
          </p:cNvSpPr>
          <p:nvPr/>
        </p:nvSpPr>
        <p:spPr bwMode="auto">
          <a:xfrm>
            <a:off x="8686800" y="2735317"/>
            <a:ext cx="1600200" cy="706821"/>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4" name="Oval 7">
            <a:extLst>
              <a:ext uri="{FF2B5EF4-FFF2-40B4-BE49-F238E27FC236}">
                <a16:creationId xmlns:a16="http://schemas.microsoft.com/office/drawing/2014/main" id="{4272461F-AE80-2777-2627-0497CCE9C751}"/>
              </a:ext>
            </a:extLst>
          </p:cNvPr>
          <p:cNvSpPr>
            <a:spLocks noChangeArrowheads="1"/>
          </p:cNvSpPr>
          <p:nvPr/>
        </p:nvSpPr>
        <p:spPr bwMode="auto">
          <a:xfrm>
            <a:off x="6400800" y="137160"/>
            <a:ext cx="1600200" cy="706821"/>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 name="Oval 7">
            <a:extLst>
              <a:ext uri="{FF2B5EF4-FFF2-40B4-BE49-F238E27FC236}">
                <a16:creationId xmlns:a16="http://schemas.microsoft.com/office/drawing/2014/main" id="{9AD6C4AE-BD51-017B-B539-35AEE976C344}"/>
              </a:ext>
            </a:extLst>
          </p:cNvPr>
          <p:cNvSpPr>
            <a:spLocks noChangeArrowheads="1"/>
          </p:cNvSpPr>
          <p:nvPr/>
        </p:nvSpPr>
        <p:spPr bwMode="auto">
          <a:xfrm>
            <a:off x="4495800" y="1295400"/>
            <a:ext cx="3200400" cy="8382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208153657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The Now Prophecies?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Elam, Damascus, Ps. 83</a:t>
            </a:r>
          </a:p>
        </p:txBody>
      </p:sp>
      <p:sp>
        <p:nvSpPr>
          <p:cNvPr id="161795" name="Rectangle 3"/>
          <p:cNvSpPr>
            <a:spLocks noGrp="1" noChangeArrowheads="1"/>
          </p:cNvSpPr>
          <p:nvPr>
            <p:ph type="body" idx="1"/>
          </p:nvPr>
        </p:nvSpPr>
        <p:spPr>
          <a:xfrm>
            <a:off x="1042370" y="1371600"/>
            <a:ext cx="4397993" cy="5105400"/>
          </a:xfrm>
        </p:spPr>
        <p:txBody>
          <a:bodyPr/>
          <a:lstStyle/>
          <a:p>
            <a:pPr marL="457200" lvl="1" indent="-4572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Elam</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Jer. 49:34-39</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Ezek. 32:24-25</a:t>
            </a:r>
          </a:p>
          <a:p>
            <a:pPr marL="457200" lvl="1" indent="-4572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Damascus</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 17:1-2</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Jer. 49:23-27</a:t>
            </a:r>
          </a:p>
          <a:p>
            <a:pPr marL="457200" lvl="1" indent="-457200" eaLnBrk="1" hangingPunct="1">
              <a:spcBef>
                <a:spcPts val="0"/>
              </a:spcBef>
              <a:spcAft>
                <a:spcPts val="18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Psalm 83</a:t>
            </a:r>
          </a:p>
        </p:txBody>
      </p:sp>
      <p:pic>
        <p:nvPicPr>
          <p:cNvPr id="6" name="Picture 4" descr="C:\Documents and Settings\Owner\Application Data\Microsoft\Media Catalog\Downloaded Clips\cl0\SY01462_.wmf">
            <a:extLst>
              <a:ext uri="{FF2B5EF4-FFF2-40B4-BE49-F238E27FC236}">
                <a16:creationId xmlns:a16="http://schemas.microsoft.com/office/drawing/2014/main" id="{4AF2C3D7-F4BB-A9D1-5945-85E2B41E7A5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00219" y="1905000"/>
            <a:ext cx="4449411" cy="4572000"/>
          </a:xfrm>
          <a:prstGeom prst="rect">
            <a:avLst/>
          </a:prstGeom>
          <a:noFill/>
          <a:ln w="9525">
            <a:noFill/>
            <a:miter lim="800000"/>
            <a:headEnd/>
            <a:tailEnd/>
          </a:ln>
        </p:spPr>
      </p:pic>
    </p:spTree>
    <p:extLst>
      <p:ext uri="{BB962C8B-B14F-4D97-AF65-F5344CB8AC3E}">
        <p14:creationId xmlns:p14="http://schemas.microsoft.com/office/powerpoint/2010/main" val="51941836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lendar&#10;&#10;Description automatically generated">
            <a:extLst>
              <a:ext uri="{FF2B5EF4-FFF2-40B4-BE49-F238E27FC236}">
                <a16:creationId xmlns:a16="http://schemas.microsoft.com/office/drawing/2014/main" id="{F48617C9-25DE-44A3-BAE9-CA25DEBFC1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3635" y="137160"/>
            <a:ext cx="438473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7303032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2836C3-3FE6-4D6D-93A4-7831B20A51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1461" y="137160"/>
            <a:ext cx="10309078"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01718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Psalm 83 War?</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Five Problems</a:t>
            </a:r>
          </a:p>
        </p:txBody>
      </p:sp>
      <p:sp>
        <p:nvSpPr>
          <p:cNvPr id="161795" name="Rectangle 3"/>
          <p:cNvSpPr>
            <a:spLocks noGrp="1" noChangeArrowheads="1"/>
          </p:cNvSpPr>
          <p:nvPr>
            <p:ph type="body" idx="1"/>
          </p:nvPr>
        </p:nvSpPr>
        <p:spPr>
          <a:xfrm>
            <a:off x="1447800" y="1600200"/>
            <a:ext cx="9296400" cy="3581400"/>
          </a:xfrm>
        </p:spPr>
        <p:txBody>
          <a:bodyPr/>
          <a:lstStyle/>
          <a:p>
            <a:pPr marL="571500" lvl="2" indent="-571500" eaLnBrk="1" hangingPunct="1">
              <a:spcBef>
                <a:spcPts val="0"/>
              </a:spcBef>
              <a:spcAft>
                <a:spcPts val="36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Nations listed in Ezek. 38</a:t>
            </a:r>
            <a:r>
              <a:rPr lang="en-US" dirty="0">
                <a:effectLst>
                  <a:outerShdw blurRad="38100" dist="38100" dir="2700000" algn="tl">
                    <a:srgbClr val="000000">
                      <a:alpha val="43137"/>
                    </a:srgbClr>
                  </a:outerShdw>
                </a:effectLst>
                <a:cs typeface="Calibri" panose="020F0502020204030204" pitchFamily="34" charset="0"/>
              </a:rPr>
              <a:t>‒39 are not exhaustive</a:t>
            </a:r>
            <a:endParaRPr lang="en-US" dirty="0">
              <a:effectLst>
                <a:outerShdw blurRad="38100" dist="38100" dir="2700000" algn="tl">
                  <a:srgbClr val="000000">
                    <a:alpha val="43137"/>
                  </a:srgbClr>
                </a:outerShdw>
              </a:effectLst>
            </a:endParaRPr>
          </a:p>
          <a:p>
            <a:pPr marL="571500" lvl="2" indent="-571500" eaLnBrk="1" hangingPunct="1">
              <a:spcBef>
                <a:spcPts val="0"/>
              </a:spcBef>
              <a:spcAft>
                <a:spcPts val="36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Psalm 83 is an imprecatory prayer &amp; not prophecy</a:t>
            </a:r>
          </a:p>
          <a:p>
            <a:pPr marL="571500" lvl="2" indent="-571500" eaLnBrk="1" hangingPunct="1">
              <a:spcBef>
                <a:spcPts val="0"/>
              </a:spcBef>
              <a:spcAft>
                <a:spcPts val="36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No war or battle is found in Psalm 83</a:t>
            </a:r>
          </a:p>
          <a:p>
            <a:pPr marL="571500" lvl="2" indent="-571500" eaLnBrk="1" hangingPunct="1">
              <a:spcBef>
                <a:spcPts val="0"/>
              </a:spcBef>
              <a:spcAft>
                <a:spcPts val="36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Psalm 83 nations exited in Asaph’s day (950 B.C.)</a:t>
            </a:r>
          </a:p>
          <a:p>
            <a:pPr marL="571500" lvl="2" indent="-571500" eaLnBrk="1" hangingPunct="1">
              <a:spcBef>
                <a:spcPts val="0"/>
              </a:spcBef>
              <a:spcAft>
                <a:spcPts val="36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Other imprecatory prayers are not prophecies</a:t>
            </a:r>
          </a:p>
        </p:txBody>
      </p:sp>
    </p:spTree>
    <p:extLst>
      <p:ext uri="{BB962C8B-B14F-4D97-AF65-F5344CB8AC3E}">
        <p14:creationId xmlns:p14="http://schemas.microsoft.com/office/powerpoint/2010/main" val="20310015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Psalm 83 War?</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Five Problems</a:t>
            </a:r>
          </a:p>
        </p:txBody>
      </p:sp>
      <p:sp>
        <p:nvSpPr>
          <p:cNvPr id="161795" name="Rectangle 3"/>
          <p:cNvSpPr>
            <a:spLocks noGrp="1" noChangeArrowheads="1"/>
          </p:cNvSpPr>
          <p:nvPr>
            <p:ph type="body" idx="1"/>
          </p:nvPr>
        </p:nvSpPr>
        <p:spPr>
          <a:xfrm>
            <a:off x="1447800" y="1600200"/>
            <a:ext cx="9296400" cy="3581400"/>
          </a:xfrm>
        </p:spPr>
        <p:txBody>
          <a:bodyPr/>
          <a:lstStyle/>
          <a:p>
            <a:pPr marL="571500" lvl="2" indent="-571500" eaLnBrk="1" hangingPunct="1">
              <a:spcBef>
                <a:spcPts val="0"/>
              </a:spcBef>
              <a:spcAft>
                <a:spcPts val="3600"/>
              </a:spcAft>
              <a:buClr>
                <a:srgbClr val="CC66FF"/>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Nations listed in Ezek. 38</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‒39 are not exhaustive</a:t>
            </a:r>
            <a:endParaRPr lang="en-US" b="1" u="sng" dirty="0">
              <a:solidFill>
                <a:srgbClr val="FFFFCC"/>
              </a:solidFill>
              <a:effectLst>
                <a:outerShdw blurRad="38100" dist="38100" dir="2700000" algn="tl">
                  <a:srgbClr val="000000">
                    <a:alpha val="43137"/>
                  </a:srgbClr>
                </a:outerShdw>
              </a:effectLst>
            </a:endParaRPr>
          </a:p>
          <a:p>
            <a:pPr marL="571500" lvl="2" indent="-571500" eaLnBrk="1" hangingPunct="1">
              <a:spcBef>
                <a:spcPts val="0"/>
              </a:spcBef>
              <a:spcAft>
                <a:spcPts val="36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Psalm 83 is an imprecatory prayer &amp; not prophecy</a:t>
            </a:r>
          </a:p>
          <a:p>
            <a:pPr marL="571500" lvl="2" indent="-571500" eaLnBrk="1" hangingPunct="1">
              <a:spcBef>
                <a:spcPts val="0"/>
              </a:spcBef>
              <a:spcAft>
                <a:spcPts val="36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No war or battle is found in Psalm 83</a:t>
            </a:r>
          </a:p>
          <a:p>
            <a:pPr marL="571500" lvl="2" indent="-571500" eaLnBrk="1" hangingPunct="1">
              <a:spcBef>
                <a:spcPts val="0"/>
              </a:spcBef>
              <a:spcAft>
                <a:spcPts val="36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Psalm 83 nations exited in Asaph’s day (950 B.C.)</a:t>
            </a:r>
          </a:p>
          <a:p>
            <a:pPr marL="571500" lvl="2" indent="-571500" eaLnBrk="1" hangingPunct="1">
              <a:spcBef>
                <a:spcPts val="0"/>
              </a:spcBef>
              <a:spcAft>
                <a:spcPts val="36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Other imprecatory prayers are not prophecies</a:t>
            </a:r>
          </a:p>
        </p:txBody>
      </p:sp>
    </p:spTree>
    <p:extLst>
      <p:ext uri="{BB962C8B-B14F-4D97-AF65-F5344CB8AC3E}">
        <p14:creationId xmlns:p14="http://schemas.microsoft.com/office/powerpoint/2010/main" val="325348118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Psalm 83 War?</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Five Problems</a:t>
            </a:r>
          </a:p>
        </p:txBody>
      </p:sp>
      <p:sp>
        <p:nvSpPr>
          <p:cNvPr id="161795" name="Rectangle 3"/>
          <p:cNvSpPr>
            <a:spLocks noGrp="1" noChangeArrowheads="1"/>
          </p:cNvSpPr>
          <p:nvPr>
            <p:ph type="body" idx="1"/>
          </p:nvPr>
        </p:nvSpPr>
        <p:spPr>
          <a:xfrm>
            <a:off x="1447800" y="1600200"/>
            <a:ext cx="9296400" cy="3581400"/>
          </a:xfrm>
        </p:spPr>
        <p:txBody>
          <a:bodyPr/>
          <a:lstStyle/>
          <a:p>
            <a:pPr marL="571500" lvl="2" indent="-571500" eaLnBrk="1" hangingPunct="1">
              <a:spcBef>
                <a:spcPts val="0"/>
              </a:spcBef>
              <a:spcAft>
                <a:spcPts val="36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Nations listed in Ezek. 38</a:t>
            </a:r>
            <a:r>
              <a:rPr lang="en-US" dirty="0">
                <a:effectLst>
                  <a:outerShdw blurRad="38100" dist="38100" dir="2700000" algn="tl">
                    <a:srgbClr val="000000">
                      <a:alpha val="43137"/>
                    </a:srgbClr>
                  </a:outerShdw>
                </a:effectLst>
                <a:cs typeface="Calibri" panose="020F0502020204030204" pitchFamily="34" charset="0"/>
              </a:rPr>
              <a:t>‒39 are not exhaustive</a:t>
            </a:r>
            <a:endParaRPr lang="en-US" dirty="0">
              <a:effectLst>
                <a:outerShdw blurRad="38100" dist="38100" dir="2700000" algn="tl">
                  <a:srgbClr val="000000">
                    <a:alpha val="43137"/>
                  </a:srgbClr>
                </a:outerShdw>
              </a:effectLst>
            </a:endParaRPr>
          </a:p>
          <a:p>
            <a:pPr marL="571500" lvl="2" indent="-571500" eaLnBrk="1" hangingPunct="1">
              <a:spcBef>
                <a:spcPts val="0"/>
              </a:spcBef>
              <a:spcAft>
                <a:spcPts val="3600"/>
              </a:spcAft>
              <a:buClr>
                <a:srgbClr val="CC66FF"/>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Psalm 83 is an imprecatory prayer &amp; not prophecy</a:t>
            </a:r>
          </a:p>
          <a:p>
            <a:pPr marL="571500" lvl="2" indent="-571500" eaLnBrk="1" hangingPunct="1">
              <a:spcBef>
                <a:spcPts val="0"/>
              </a:spcBef>
              <a:spcAft>
                <a:spcPts val="36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No war or battle is found in Psalm 83</a:t>
            </a:r>
          </a:p>
          <a:p>
            <a:pPr marL="571500" lvl="2" indent="-571500" eaLnBrk="1" hangingPunct="1">
              <a:spcBef>
                <a:spcPts val="0"/>
              </a:spcBef>
              <a:spcAft>
                <a:spcPts val="36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Psalm 83 nations exited in Asaph’s day (950 B.C.)</a:t>
            </a:r>
          </a:p>
          <a:p>
            <a:pPr marL="571500" lvl="2" indent="-571500" eaLnBrk="1" hangingPunct="1">
              <a:spcBef>
                <a:spcPts val="0"/>
              </a:spcBef>
              <a:spcAft>
                <a:spcPts val="36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Other imprecatory prayers are not prophecies</a:t>
            </a:r>
          </a:p>
        </p:txBody>
      </p:sp>
    </p:spTree>
    <p:extLst>
      <p:ext uri="{BB962C8B-B14F-4D97-AF65-F5344CB8AC3E}">
        <p14:creationId xmlns:p14="http://schemas.microsoft.com/office/powerpoint/2010/main" val="21242048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EEEA85-BD7A-4D34-8C88-6F18DE8382E0}"/>
              </a:ext>
            </a:extLst>
          </p:cNvPr>
          <p:cNvPicPr>
            <a:picLocks noChangeAspect="1"/>
          </p:cNvPicPr>
          <p:nvPr/>
        </p:nvPicPr>
        <p:blipFill>
          <a:blip r:embed="rId2"/>
          <a:stretch>
            <a:fillRect/>
          </a:stretch>
        </p:blipFill>
        <p:spPr>
          <a:xfrm>
            <a:off x="0" y="1"/>
            <a:ext cx="12192000" cy="6857999"/>
          </a:xfrm>
          <a:prstGeom prst="rect">
            <a:avLst/>
          </a:prstGeom>
        </p:spPr>
      </p:pic>
      <p:sp>
        <p:nvSpPr>
          <p:cNvPr id="3" name="Content Placeholder 2"/>
          <p:cNvSpPr>
            <a:spLocks noGrp="1"/>
          </p:cNvSpPr>
          <p:nvPr>
            <p:ph idx="1"/>
          </p:nvPr>
        </p:nvSpPr>
        <p:spPr>
          <a:xfrm>
            <a:off x="609600" y="0"/>
            <a:ext cx="10972800" cy="4114800"/>
          </a:xfrm>
        </p:spPr>
        <p:txBody>
          <a:bodyPr/>
          <a:lstStyle/>
          <a:p>
            <a:pPr algn="ctr">
              <a:spcBef>
                <a:spcPts val="0"/>
              </a:spcBef>
              <a:spcAft>
                <a:spcPts val="1200"/>
              </a:spcAft>
              <a:buNone/>
              <a:defRPr/>
            </a:pPr>
            <a:r>
              <a:rPr lang="en-US" sz="4000" dirty="0">
                <a:solidFill>
                  <a:schemeClr val="tx2"/>
                </a:solidFill>
                <a:ea typeface="+mj-ea"/>
                <a:cs typeface="+mj-cs"/>
              </a:rPr>
              <a:t>Ezekiel</a:t>
            </a:r>
            <a:r>
              <a:rPr lang="en-US" altLang="en-US" sz="4000" dirty="0">
                <a:solidFill>
                  <a:schemeClr val="tx2"/>
                </a:solidFill>
                <a:ea typeface="+mj-ea"/>
                <a:cs typeface="+mj-cs"/>
              </a:rPr>
              <a:t> 38:8</a:t>
            </a:r>
            <a:endParaRPr lang="en-US" sz="4000" dirty="0">
              <a:solidFill>
                <a:schemeClr val="tx2"/>
              </a:solidFill>
              <a:ea typeface="+mj-ea"/>
              <a:cs typeface="+mj-cs"/>
            </a:endParaRPr>
          </a:p>
          <a:p>
            <a:pPr marL="0" indent="0" algn="just">
              <a:spcBef>
                <a:spcPts val="0"/>
              </a:spcBef>
              <a:buNone/>
              <a:defRPr/>
            </a:pPr>
            <a:r>
              <a:rPr lang="en-US" sz="3600" dirty="0">
                <a:effectLst>
                  <a:outerShdw blurRad="38100" dist="38100" dir="2700000" algn="tl">
                    <a:srgbClr val="000000">
                      <a:alpha val="43137"/>
                    </a:srgbClr>
                  </a:outerShdw>
                </a:effectLst>
                <a:cs typeface="Calibri" panose="020F0502020204030204" pitchFamily="34" charset="0"/>
              </a:rPr>
              <a:t>“</a:t>
            </a:r>
            <a:r>
              <a:rPr lang="en-US" sz="3600" kern="1200" dirty="0">
                <a:effectLst>
                  <a:outerShdw blurRad="38100" dist="38100" dir="2700000" algn="tl">
                    <a:srgbClr val="000000">
                      <a:alpha val="43137"/>
                    </a:srgbClr>
                  </a:outerShdw>
                </a:effectLst>
                <a:cs typeface="Calibri" panose="020F0502020204030204" pitchFamily="34" charset="0"/>
              </a:rPr>
              <a:t>After many days you will be summoned; in </a:t>
            </a:r>
            <a:r>
              <a:rPr lang="en-US" sz="3600" b="1" u="sng" kern="1200" dirty="0">
                <a:solidFill>
                  <a:srgbClr val="FFFFCC"/>
                </a:solidFill>
                <a:effectLst>
                  <a:outerShdw blurRad="38100" dist="38100" dir="2700000" algn="tl">
                    <a:srgbClr val="000000">
                      <a:alpha val="43137"/>
                    </a:srgbClr>
                  </a:outerShdw>
                </a:effectLst>
                <a:cs typeface="Calibri" panose="020F0502020204030204" pitchFamily="34" charset="0"/>
              </a:rPr>
              <a:t>the latter years</a:t>
            </a:r>
            <a:r>
              <a:rPr lang="en-US" sz="3600" kern="1200" dirty="0">
                <a:effectLst>
                  <a:outerShdw blurRad="38100" dist="38100" dir="2700000" algn="tl">
                    <a:srgbClr val="000000">
                      <a:alpha val="43137"/>
                    </a:srgbClr>
                  </a:outerShdw>
                </a:effectLst>
                <a:cs typeface="Calibri" panose="020F0502020204030204" pitchFamily="34" charset="0"/>
              </a:rPr>
              <a:t> you will come into the land that is restored from the sword, whose inhabitants have been gathered from many nations to the mountains of Israel which had been a continual waste; but its people were brought out from the nations, and they are living securely, all of them.”</a:t>
            </a:r>
          </a:p>
        </p:txBody>
      </p:sp>
    </p:spTree>
    <p:extLst>
      <p:ext uri="{BB962C8B-B14F-4D97-AF65-F5344CB8AC3E}">
        <p14:creationId xmlns:p14="http://schemas.microsoft.com/office/powerpoint/2010/main" val="150138839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EEEA85-BD7A-4D34-8C88-6F18DE8382E0}"/>
              </a:ext>
            </a:extLst>
          </p:cNvPr>
          <p:cNvPicPr>
            <a:picLocks noChangeAspect="1"/>
          </p:cNvPicPr>
          <p:nvPr/>
        </p:nvPicPr>
        <p:blipFill>
          <a:blip r:embed="rId2"/>
          <a:stretch>
            <a:fillRect/>
          </a:stretch>
        </p:blipFill>
        <p:spPr>
          <a:xfrm>
            <a:off x="0" y="1"/>
            <a:ext cx="12192000" cy="6857999"/>
          </a:xfrm>
          <a:prstGeom prst="rect">
            <a:avLst/>
          </a:prstGeom>
        </p:spPr>
      </p:pic>
      <p:sp>
        <p:nvSpPr>
          <p:cNvPr id="3" name="Content Placeholder 2"/>
          <p:cNvSpPr>
            <a:spLocks noGrp="1"/>
          </p:cNvSpPr>
          <p:nvPr>
            <p:ph idx="1"/>
          </p:nvPr>
        </p:nvSpPr>
        <p:spPr>
          <a:xfrm>
            <a:off x="609600" y="0"/>
            <a:ext cx="10972800" cy="4114800"/>
          </a:xfrm>
        </p:spPr>
        <p:txBody>
          <a:bodyPr/>
          <a:lstStyle/>
          <a:p>
            <a:pPr algn="ctr">
              <a:spcBef>
                <a:spcPts val="0"/>
              </a:spcBef>
              <a:spcAft>
                <a:spcPts val="1200"/>
              </a:spcAft>
              <a:buNone/>
              <a:defRPr/>
            </a:pPr>
            <a:r>
              <a:rPr lang="en-US" sz="4000" dirty="0">
                <a:solidFill>
                  <a:schemeClr val="tx2"/>
                </a:solidFill>
                <a:ea typeface="+mj-ea"/>
                <a:cs typeface="+mj-cs"/>
              </a:rPr>
              <a:t>Ezekiel</a:t>
            </a:r>
            <a:r>
              <a:rPr lang="en-US" altLang="en-US" sz="4000" dirty="0">
                <a:solidFill>
                  <a:schemeClr val="tx2"/>
                </a:solidFill>
                <a:ea typeface="+mj-ea"/>
                <a:cs typeface="+mj-cs"/>
              </a:rPr>
              <a:t> 38:16</a:t>
            </a:r>
            <a:endParaRPr lang="en-US" sz="4000" dirty="0">
              <a:solidFill>
                <a:schemeClr val="tx2"/>
              </a:solidFill>
              <a:ea typeface="+mj-ea"/>
              <a:cs typeface="+mj-cs"/>
            </a:endParaRPr>
          </a:p>
          <a:p>
            <a:pPr marL="0" indent="0" algn="just">
              <a:spcBef>
                <a:spcPts val="0"/>
              </a:spcBef>
              <a:buNone/>
              <a:defRPr/>
            </a:pPr>
            <a:r>
              <a:rPr lang="en-US" sz="3600" kern="1200" dirty="0">
                <a:effectLst>
                  <a:outerShdw blurRad="38100" dist="38100" dir="2700000" algn="tl">
                    <a:srgbClr val="000000">
                      <a:alpha val="43137"/>
                    </a:srgbClr>
                  </a:outerShdw>
                </a:effectLst>
                <a:cs typeface="Calibri" panose="020F0502020204030204" pitchFamily="34" charset="0"/>
              </a:rPr>
              <a:t>“and you will come up against My people Israel like a cloud to cover the land. It shall come about in </a:t>
            </a:r>
            <a:r>
              <a:rPr lang="en-US" sz="3600" b="1" u="sng" kern="1200" dirty="0">
                <a:solidFill>
                  <a:srgbClr val="FFFFCC"/>
                </a:solidFill>
                <a:effectLst>
                  <a:outerShdw blurRad="38100" dist="38100" dir="2700000" algn="tl">
                    <a:srgbClr val="000000">
                      <a:alpha val="43137"/>
                    </a:srgbClr>
                  </a:outerShdw>
                </a:effectLst>
                <a:cs typeface="Calibri" panose="020F0502020204030204" pitchFamily="34" charset="0"/>
              </a:rPr>
              <a:t>the last days</a:t>
            </a:r>
            <a:r>
              <a:rPr lang="en-US" sz="3600" kern="1200" dirty="0">
                <a:effectLst>
                  <a:outerShdw blurRad="38100" dist="38100" dir="2700000" algn="tl">
                    <a:srgbClr val="000000">
                      <a:alpha val="43137"/>
                    </a:srgbClr>
                  </a:outerShdw>
                </a:effectLst>
                <a:cs typeface="Calibri" panose="020F0502020204030204" pitchFamily="34" charset="0"/>
              </a:rPr>
              <a:t> that I will bring you against My land, so that the nations may know Me when I am sanctified through you before their eyes, O Gog.”</a:t>
            </a:r>
          </a:p>
        </p:txBody>
      </p:sp>
    </p:spTree>
    <p:extLst>
      <p:ext uri="{BB962C8B-B14F-4D97-AF65-F5344CB8AC3E}">
        <p14:creationId xmlns:p14="http://schemas.microsoft.com/office/powerpoint/2010/main" val="114339593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Psalm 83 War?</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Five Problems</a:t>
            </a:r>
          </a:p>
        </p:txBody>
      </p:sp>
      <p:sp>
        <p:nvSpPr>
          <p:cNvPr id="161795" name="Rectangle 3"/>
          <p:cNvSpPr>
            <a:spLocks noGrp="1" noChangeArrowheads="1"/>
          </p:cNvSpPr>
          <p:nvPr>
            <p:ph type="body" idx="1"/>
          </p:nvPr>
        </p:nvSpPr>
        <p:spPr>
          <a:xfrm>
            <a:off x="1447800" y="1600200"/>
            <a:ext cx="9296400" cy="3581400"/>
          </a:xfrm>
        </p:spPr>
        <p:txBody>
          <a:bodyPr/>
          <a:lstStyle/>
          <a:p>
            <a:pPr marL="571500" lvl="2" indent="-571500" eaLnBrk="1" hangingPunct="1">
              <a:spcBef>
                <a:spcPts val="0"/>
              </a:spcBef>
              <a:spcAft>
                <a:spcPts val="36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Nations listed in Ezek. 38</a:t>
            </a:r>
            <a:r>
              <a:rPr lang="en-US" dirty="0">
                <a:effectLst>
                  <a:outerShdw blurRad="38100" dist="38100" dir="2700000" algn="tl">
                    <a:srgbClr val="000000">
                      <a:alpha val="43137"/>
                    </a:srgbClr>
                  </a:outerShdw>
                </a:effectLst>
                <a:cs typeface="Calibri" panose="020F0502020204030204" pitchFamily="34" charset="0"/>
              </a:rPr>
              <a:t>‒39 are not exhaustive</a:t>
            </a:r>
            <a:endParaRPr lang="en-US" dirty="0">
              <a:effectLst>
                <a:outerShdw blurRad="38100" dist="38100" dir="2700000" algn="tl">
                  <a:srgbClr val="000000">
                    <a:alpha val="43137"/>
                  </a:srgbClr>
                </a:outerShdw>
              </a:effectLst>
            </a:endParaRPr>
          </a:p>
          <a:p>
            <a:pPr marL="571500" lvl="2" indent="-571500" eaLnBrk="1" hangingPunct="1">
              <a:spcBef>
                <a:spcPts val="0"/>
              </a:spcBef>
              <a:spcAft>
                <a:spcPts val="36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Psalm 83 is an imprecatory prayer &amp; not prophecy</a:t>
            </a:r>
          </a:p>
          <a:p>
            <a:pPr marL="571500" lvl="2" indent="-571500" eaLnBrk="1" hangingPunct="1">
              <a:spcBef>
                <a:spcPts val="0"/>
              </a:spcBef>
              <a:spcAft>
                <a:spcPts val="3600"/>
              </a:spcAft>
              <a:buClr>
                <a:srgbClr val="CC66FF"/>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No war or battle is found in Psalm 83</a:t>
            </a:r>
          </a:p>
          <a:p>
            <a:pPr marL="571500" lvl="2" indent="-571500" eaLnBrk="1" hangingPunct="1">
              <a:spcBef>
                <a:spcPts val="0"/>
              </a:spcBef>
              <a:spcAft>
                <a:spcPts val="36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Psalm 83 nations exited in Asaph’s day (950 B.C.)</a:t>
            </a:r>
          </a:p>
          <a:p>
            <a:pPr marL="571500" lvl="2" indent="-571500" eaLnBrk="1" hangingPunct="1">
              <a:spcBef>
                <a:spcPts val="0"/>
              </a:spcBef>
              <a:spcAft>
                <a:spcPts val="36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Other imprecatory prayers are not prophecies</a:t>
            </a:r>
          </a:p>
        </p:txBody>
      </p:sp>
    </p:spTree>
    <p:extLst>
      <p:ext uri="{BB962C8B-B14F-4D97-AF65-F5344CB8AC3E}">
        <p14:creationId xmlns:p14="http://schemas.microsoft.com/office/powerpoint/2010/main" val="39265312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The Now Prophecies?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Elam, Damascus, Ps. 83</a:t>
            </a:r>
          </a:p>
        </p:txBody>
      </p:sp>
      <p:sp>
        <p:nvSpPr>
          <p:cNvPr id="161795" name="Rectangle 3"/>
          <p:cNvSpPr>
            <a:spLocks noGrp="1" noChangeArrowheads="1"/>
          </p:cNvSpPr>
          <p:nvPr>
            <p:ph type="body" idx="1"/>
          </p:nvPr>
        </p:nvSpPr>
        <p:spPr>
          <a:xfrm>
            <a:off x="1042370" y="1371600"/>
            <a:ext cx="4397993" cy="5105400"/>
          </a:xfrm>
        </p:spPr>
        <p:txBody>
          <a:bodyPr/>
          <a:lstStyle/>
          <a:p>
            <a:pPr marL="457200" lvl="1" indent="-457200" eaLnBrk="1" hangingPunct="1">
              <a:spcBef>
                <a:spcPts val="0"/>
              </a:spcBef>
              <a:spcAft>
                <a:spcPts val="1800"/>
              </a:spcAft>
              <a:buClr>
                <a:schemeClr val="tx2"/>
              </a:buClr>
              <a:buSzPct val="100000"/>
              <a:buFont typeface="Wingdings" pitchFamily="2" charset="2"/>
              <a:buAutoNum type="romanUcPeriod"/>
              <a:defRPr/>
            </a:pPr>
            <a:r>
              <a:rPr lang="en-US" b="1" dirty="0">
                <a:solidFill>
                  <a:srgbClr val="FFFFCC"/>
                </a:solidFill>
                <a:effectLst>
                  <a:outerShdw blurRad="38100" dist="38100" dir="2700000" algn="tl">
                    <a:srgbClr val="000000">
                      <a:alpha val="43137"/>
                    </a:srgbClr>
                  </a:outerShdw>
                </a:effectLst>
              </a:rPr>
              <a:t>Elam</a:t>
            </a:r>
          </a:p>
          <a:p>
            <a:pPr marL="914400" lvl="2" indent="-457200" eaLnBrk="1" hangingPunct="1">
              <a:spcBef>
                <a:spcPts val="0"/>
              </a:spcBef>
              <a:spcAft>
                <a:spcPts val="18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Jer. 49:34-39</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Ezek. 32:24-25</a:t>
            </a:r>
          </a:p>
          <a:p>
            <a:pPr marL="457200" lvl="1" indent="-4572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Damascus</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 17:1-2</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Jer. 49:23-27</a:t>
            </a:r>
          </a:p>
          <a:p>
            <a:pPr marL="457200" lvl="1" indent="-4572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Psalm 83</a:t>
            </a:r>
          </a:p>
        </p:txBody>
      </p:sp>
      <p:pic>
        <p:nvPicPr>
          <p:cNvPr id="6" name="Picture 4" descr="C:\Documents and Settings\Owner\Application Data\Microsoft\Media Catalog\Downloaded Clips\cl0\SY01462_.wmf">
            <a:extLst>
              <a:ext uri="{FF2B5EF4-FFF2-40B4-BE49-F238E27FC236}">
                <a16:creationId xmlns:a16="http://schemas.microsoft.com/office/drawing/2014/main" id="{4AF2C3D7-F4BB-A9D1-5945-85E2B41E7A5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00219" y="1905000"/>
            <a:ext cx="4449411" cy="4572000"/>
          </a:xfrm>
          <a:prstGeom prst="rect">
            <a:avLst/>
          </a:prstGeom>
          <a:noFill/>
          <a:ln w="9525">
            <a:noFill/>
            <a:miter lim="800000"/>
            <a:headEnd/>
            <a:tailEnd/>
          </a:ln>
        </p:spPr>
      </p:pic>
    </p:spTree>
    <p:extLst>
      <p:ext uri="{BB962C8B-B14F-4D97-AF65-F5344CB8AC3E}">
        <p14:creationId xmlns:p14="http://schemas.microsoft.com/office/powerpoint/2010/main" val="141426265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304800"/>
            <a:ext cx="8534400" cy="8382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Ezekiel 38‒39</a:t>
            </a:r>
          </a:p>
        </p:txBody>
      </p:sp>
      <p:sp>
        <p:nvSpPr>
          <p:cNvPr id="3" name="Content Placeholder 2"/>
          <p:cNvSpPr>
            <a:spLocks noGrp="1"/>
          </p:cNvSpPr>
          <p:nvPr>
            <p:ph idx="1"/>
          </p:nvPr>
        </p:nvSpPr>
        <p:spPr>
          <a:xfrm>
            <a:off x="1066800" y="1600200"/>
            <a:ext cx="8229600" cy="3581400"/>
          </a:xfrm>
        </p:spPr>
        <p:txBody>
          <a:bodyPr/>
          <a:lstStyle/>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Invasion planned (38:1-13)</a:t>
            </a:r>
            <a:endParaRPr lang="en-US" dirty="0">
              <a:effectLst>
                <a:outerShdw blurRad="38100" dist="38100" dir="2700000" algn="tl">
                  <a:srgbClr val="000000">
                    <a:alpha val="43137"/>
                  </a:srgbClr>
                </a:outerShdw>
              </a:effectLst>
              <a:latin typeface="Calibri" pitchFamily="34" charset="0"/>
              <a:cs typeface="Calibri" pitchFamily="34" charset="0"/>
            </a:endParaRPr>
          </a:p>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Invasion executed (38:14-16)  </a:t>
            </a:r>
          </a:p>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Invasion defeated (38:17‒39:20)</a:t>
            </a:r>
          </a:p>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Invasion’s results (39:21-29)</a:t>
            </a:r>
          </a:p>
        </p:txBody>
      </p:sp>
      <p:pic>
        <p:nvPicPr>
          <p:cNvPr id="6" name="Picture 5" descr="C:\Documents and Settings\Owner\Application Data\Microsoft\Media Catalog\Downloaded Clips\cl0\SY01462_.wmf">
            <a:extLst>
              <a:ext uri="{FF2B5EF4-FFF2-40B4-BE49-F238E27FC236}">
                <a16:creationId xmlns:a16="http://schemas.microsoft.com/office/drawing/2014/main" id="{2EE03EEB-D343-411D-AE6E-20CC2C064FD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96400" y="2019300"/>
            <a:ext cx="2224706" cy="2286000"/>
          </a:xfrm>
          <a:prstGeom prst="rect">
            <a:avLst/>
          </a:prstGeom>
          <a:noFill/>
          <a:ln w="9525">
            <a:noFill/>
            <a:miter lim="800000"/>
            <a:headEnd/>
            <a:tailEnd/>
          </a:ln>
        </p:spPr>
      </p:pic>
    </p:spTree>
    <p:extLst>
      <p:ext uri="{BB962C8B-B14F-4D97-AF65-F5344CB8AC3E}">
        <p14:creationId xmlns:p14="http://schemas.microsoft.com/office/powerpoint/2010/main" val="326285201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3352800" y="228600"/>
            <a:ext cx="5486400" cy="914400"/>
          </a:xfrm>
        </p:spPr>
        <p:txBody>
          <a:bodyPr/>
          <a:lstStyle/>
          <a:p>
            <a:pPr algn="ctr" eaLnBrk="1" hangingPunct="1"/>
            <a:r>
              <a:rPr lang="en-US" altLang="en-US" sz="4000" dirty="0">
                <a:effectLst>
                  <a:outerShdw blurRad="38100" dist="38100" dir="2700000" algn="tl">
                    <a:srgbClr val="000000">
                      <a:alpha val="43137"/>
                    </a:srgbClr>
                  </a:outerShdw>
                </a:effectLst>
              </a:rPr>
              <a:t>What?</a:t>
            </a:r>
          </a:p>
        </p:txBody>
      </p:sp>
      <p:sp>
        <p:nvSpPr>
          <p:cNvPr id="13316" name="Rectangle 4"/>
          <p:cNvSpPr>
            <a:spLocks noGrp="1" noChangeArrowheads="1"/>
          </p:cNvSpPr>
          <p:nvPr>
            <p:ph type="body" idx="1"/>
          </p:nvPr>
        </p:nvSpPr>
        <p:spPr>
          <a:xfrm>
            <a:off x="1333500" y="1371600"/>
            <a:ext cx="9525000" cy="4419600"/>
          </a:xfrm>
        </p:spPr>
        <p:txBody>
          <a:bodyPr/>
          <a:lstStyle/>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rPr>
              <a:t>Divine annihilation of the coalition (38:19-22)</a:t>
            </a:r>
          </a:p>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rPr>
              <a:t>Birds and beasts feast on the carnage (39:4-5, 17-20)</a:t>
            </a:r>
          </a:p>
          <a:p>
            <a:pPr marL="457200" indent="-457200" eaLnBrk="1" hangingPunct="1">
              <a:spcBef>
                <a:spcPts val="0"/>
              </a:spcBef>
              <a:spcAft>
                <a:spcPts val="3600"/>
              </a:spcAft>
              <a:defRPr/>
            </a:pPr>
            <a:r>
              <a:rPr lang="en-US" b="1" u="sng" dirty="0">
                <a:solidFill>
                  <a:srgbClr val="FFFFCC"/>
                </a:solidFill>
                <a:effectLst>
                  <a:outerShdw blurRad="38100" dist="38100" dir="2700000" algn="tl">
                    <a:srgbClr val="000000">
                      <a:alpha val="43137"/>
                    </a:srgbClr>
                  </a:outerShdw>
                </a:effectLst>
              </a:rPr>
              <a:t>Seven-month burying of the dead (39:11-12, 14-16)</a:t>
            </a:r>
          </a:p>
          <a:p>
            <a:pPr marL="457200" indent="-457200" eaLnBrk="1" hangingPunct="1">
              <a:spcBef>
                <a:spcPts val="0"/>
              </a:spcBef>
              <a:spcAft>
                <a:spcPts val="3600"/>
              </a:spcAft>
              <a:defRPr/>
            </a:pPr>
            <a:r>
              <a:rPr lang="en-US" b="1" u="sng" dirty="0">
                <a:solidFill>
                  <a:srgbClr val="FFFFCC"/>
                </a:solidFill>
                <a:effectLst>
                  <a:outerShdw blurRad="38100" dist="38100" dir="2700000" algn="tl">
                    <a:srgbClr val="000000">
                      <a:alpha val="43137"/>
                    </a:srgbClr>
                  </a:outerShdw>
                </a:effectLst>
              </a:rPr>
              <a:t>Seven-year burning of weapons (39:9-10)</a:t>
            </a:r>
          </a:p>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rPr>
              <a:t>Israel’s salvation and restoration (39:22, 29)</a:t>
            </a:r>
          </a:p>
        </p:txBody>
      </p:sp>
    </p:spTree>
    <p:extLst>
      <p:ext uri="{BB962C8B-B14F-4D97-AF65-F5344CB8AC3E}">
        <p14:creationId xmlns:p14="http://schemas.microsoft.com/office/powerpoint/2010/main" val="2986796858"/>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Psalm 83 War?</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Five Problems</a:t>
            </a:r>
          </a:p>
        </p:txBody>
      </p:sp>
      <p:sp>
        <p:nvSpPr>
          <p:cNvPr id="161795" name="Rectangle 3"/>
          <p:cNvSpPr>
            <a:spLocks noGrp="1" noChangeArrowheads="1"/>
          </p:cNvSpPr>
          <p:nvPr>
            <p:ph type="body" idx="1"/>
          </p:nvPr>
        </p:nvSpPr>
        <p:spPr>
          <a:xfrm>
            <a:off x="1447800" y="1600200"/>
            <a:ext cx="9296400" cy="3581400"/>
          </a:xfrm>
        </p:spPr>
        <p:txBody>
          <a:bodyPr/>
          <a:lstStyle/>
          <a:p>
            <a:pPr marL="571500" lvl="2" indent="-571500" eaLnBrk="1" hangingPunct="1">
              <a:spcBef>
                <a:spcPts val="0"/>
              </a:spcBef>
              <a:spcAft>
                <a:spcPts val="36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Nations listed in Ezek. 38</a:t>
            </a:r>
            <a:r>
              <a:rPr lang="en-US" dirty="0">
                <a:effectLst>
                  <a:outerShdw blurRad="38100" dist="38100" dir="2700000" algn="tl">
                    <a:srgbClr val="000000">
                      <a:alpha val="43137"/>
                    </a:srgbClr>
                  </a:outerShdw>
                </a:effectLst>
                <a:cs typeface="Calibri" panose="020F0502020204030204" pitchFamily="34" charset="0"/>
              </a:rPr>
              <a:t>‒39 are not exhaustive</a:t>
            </a:r>
            <a:endParaRPr lang="en-US" dirty="0">
              <a:effectLst>
                <a:outerShdw blurRad="38100" dist="38100" dir="2700000" algn="tl">
                  <a:srgbClr val="000000">
                    <a:alpha val="43137"/>
                  </a:srgbClr>
                </a:outerShdw>
              </a:effectLst>
            </a:endParaRPr>
          </a:p>
          <a:p>
            <a:pPr marL="571500" lvl="2" indent="-571500" eaLnBrk="1" hangingPunct="1">
              <a:spcBef>
                <a:spcPts val="0"/>
              </a:spcBef>
              <a:spcAft>
                <a:spcPts val="36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Psalm 83 is an imprecatory prayer &amp; not prophecy</a:t>
            </a:r>
          </a:p>
          <a:p>
            <a:pPr marL="571500" lvl="2" indent="-571500" eaLnBrk="1" hangingPunct="1">
              <a:spcBef>
                <a:spcPts val="0"/>
              </a:spcBef>
              <a:spcAft>
                <a:spcPts val="36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No war or battle is found in Psalm 83</a:t>
            </a:r>
          </a:p>
          <a:p>
            <a:pPr marL="571500" lvl="2" indent="-571500" eaLnBrk="1" hangingPunct="1">
              <a:spcBef>
                <a:spcPts val="0"/>
              </a:spcBef>
              <a:spcAft>
                <a:spcPts val="3600"/>
              </a:spcAft>
              <a:buClr>
                <a:srgbClr val="CC66FF"/>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Psalm 83 nations exited in Asaph’s day (950 B.C.)</a:t>
            </a:r>
          </a:p>
          <a:p>
            <a:pPr marL="571500" lvl="2" indent="-571500" eaLnBrk="1" hangingPunct="1">
              <a:spcBef>
                <a:spcPts val="0"/>
              </a:spcBef>
              <a:spcAft>
                <a:spcPts val="36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Other imprecatory prayers are not prophecies</a:t>
            </a:r>
          </a:p>
        </p:txBody>
      </p:sp>
    </p:spTree>
    <p:extLst>
      <p:ext uri="{BB962C8B-B14F-4D97-AF65-F5344CB8AC3E}">
        <p14:creationId xmlns:p14="http://schemas.microsoft.com/office/powerpoint/2010/main" val="243320743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Psalm 83 War?</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Five Problems</a:t>
            </a:r>
          </a:p>
        </p:txBody>
      </p:sp>
      <p:sp>
        <p:nvSpPr>
          <p:cNvPr id="161795" name="Rectangle 3"/>
          <p:cNvSpPr>
            <a:spLocks noGrp="1" noChangeArrowheads="1"/>
          </p:cNvSpPr>
          <p:nvPr>
            <p:ph type="body" idx="1"/>
          </p:nvPr>
        </p:nvSpPr>
        <p:spPr>
          <a:xfrm>
            <a:off x="1447800" y="1600200"/>
            <a:ext cx="9296400" cy="3581400"/>
          </a:xfrm>
        </p:spPr>
        <p:txBody>
          <a:bodyPr/>
          <a:lstStyle/>
          <a:p>
            <a:pPr marL="571500" lvl="2" indent="-571500" eaLnBrk="1" hangingPunct="1">
              <a:spcBef>
                <a:spcPts val="0"/>
              </a:spcBef>
              <a:spcAft>
                <a:spcPts val="36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Nations listed in Ezek. 38</a:t>
            </a:r>
            <a:r>
              <a:rPr lang="en-US" dirty="0">
                <a:effectLst>
                  <a:outerShdw blurRad="38100" dist="38100" dir="2700000" algn="tl">
                    <a:srgbClr val="000000">
                      <a:alpha val="43137"/>
                    </a:srgbClr>
                  </a:outerShdw>
                </a:effectLst>
                <a:cs typeface="Calibri" panose="020F0502020204030204" pitchFamily="34" charset="0"/>
              </a:rPr>
              <a:t>‒39 are not exhaustive</a:t>
            </a:r>
            <a:endParaRPr lang="en-US" dirty="0">
              <a:effectLst>
                <a:outerShdw blurRad="38100" dist="38100" dir="2700000" algn="tl">
                  <a:srgbClr val="000000">
                    <a:alpha val="43137"/>
                  </a:srgbClr>
                </a:outerShdw>
              </a:effectLst>
            </a:endParaRPr>
          </a:p>
          <a:p>
            <a:pPr marL="571500" lvl="2" indent="-571500" eaLnBrk="1" hangingPunct="1">
              <a:spcBef>
                <a:spcPts val="0"/>
              </a:spcBef>
              <a:spcAft>
                <a:spcPts val="36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Psalm 83 is an imprecatory prayer &amp; not prophecy</a:t>
            </a:r>
          </a:p>
          <a:p>
            <a:pPr marL="571500" lvl="2" indent="-571500" eaLnBrk="1" hangingPunct="1">
              <a:spcBef>
                <a:spcPts val="0"/>
              </a:spcBef>
              <a:spcAft>
                <a:spcPts val="36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No war or battle is found in Psalm 83</a:t>
            </a:r>
          </a:p>
          <a:p>
            <a:pPr marL="571500" lvl="2" indent="-571500" eaLnBrk="1" hangingPunct="1">
              <a:spcBef>
                <a:spcPts val="0"/>
              </a:spcBef>
              <a:spcAft>
                <a:spcPts val="36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Psalm 83 nations exited in Asaph’s day (950 B.C.)</a:t>
            </a:r>
          </a:p>
          <a:p>
            <a:pPr marL="571500" lvl="2" indent="-571500" eaLnBrk="1" hangingPunct="1">
              <a:spcBef>
                <a:spcPts val="0"/>
              </a:spcBef>
              <a:spcAft>
                <a:spcPts val="3600"/>
              </a:spcAft>
              <a:buClr>
                <a:srgbClr val="CC66FF"/>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Other imprecatory prayers are not prophecies</a:t>
            </a:r>
          </a:p>
        </p:txBody>
      </p:sp>
    </p:spTree>
    <p:extLst>
      <p:ext uri="{BB962C8B-B14F-4D97-AF65-F5344CB8AC3E}">
        <p14:creationId xmlns:p14="http://schemas.microsoft.com/office/powerpoint/2010/main" val="359214966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
            <a:extLst>
              <a:ext uri="{FF2B5EF4-FFF2-40B4-BE49-F238E27FC236}">
                <a16:creationId xmlns:a16="http://schemas.microsoft.com/office/drawing/2014/main" id="{7BBA8660-F924-4802-A5BF-F9052117A606}"/>
              </a:ext>
            </a:extLst>
          </p:cNvPr>
          <p:cNvSpPr>
            <a:spLocks noChangeArrowheads="1"/>
          </p:cNvSpPr>
          <p:nvPr/>
        </p:nvSpPr>
        <p:spPr bwMode="auto">
          <a:xfrm>
            <a:off x="457200" y="1905506"/>
            <a:ext cx="10979888"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just" eaLnBrk="1" hangingPunct="1"/>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Psalm 83 is kind of like Psalm 2</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it is just saying that (there is similar language — why did the nations rage against Israel in Psalm 83) look there are people who are always against Israel. Israel is always going to have these enemies, they are always going to be against them and God is going to deal with them someday.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 don’t see a separate Psalm 2 war</a:t>
            </a: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55299" name="TextBox 2">
            <a:extLst>
              <a:ext uri="{FF2B5EF4-FFF2-40B4-BE49-F238E27FC236}">
                <a16:creationId xmlns:a16="http://schemas.microsoft.com/office/drawing/2014/main" id="{8006509A-7878-4055-83AA-4BE8D1B84FFC}"/>
              </a:ext>
            </a:extLst>
          </p:cNvPr>
          <p:cNvSpPr txBox="1">
            <a:spLocks noChangeArrowheads="1"/>
          </p:cNvSpPr>
          <p:nvPr/>
        </p:nvSpPr>
        <p:spPr bwMode="auto">
          <a:xfrm>
            <a:off x="1617052" y="228600"/>
            <a:ext cx="8957897"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spcAft>
                <a:spcPts val="1200"/>
              </a:spcAft>
            </a:pPr>
            <a:r>
              <a:rPr lang="en-US" altLang="en-US" sz="3200"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Stanley A. Maughan Quoting Mark Hitchcock</a:t>
            </a:r>
          </a:p>
          <a:p>
            <a:pPr algn="ctr" eaLnBrk="1" hangingPunct="1"/>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“Selected Expert Perspectives on Ezekiel 38‒39 Related to Current World Events with Resulting Influence on Ministry Practices” (D. Min. diss., Dallas Theological Seminary, 2012), 257.</a:t>
            </a:r>
          </a:p>
        </p:txBody>
      </p:sp>
      <p:pic>
        <p:nvPicPr>
          <p:cNvPr id="2" name="Picture 1">
            <a:extLst>
              <a:ext uri="{FF2B5EF4-FFF2-40B4-BE49-F238E27FC236}">
                <a16:creationId xmlns:a16="http://schemas.microsoft.com/office/drawing/2014/main" id="{34449291-5781-4FD1-8554-F7BE1C72EA0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800" y="198120"/>
            <a:ext cx="948103" cy="1097280"/>
          </a:xfrm>
          <a:prstGeom prst="rect">
            <a:avLst/>
          </a:prstGeom>
        </p:spPr>
      </p:pic>
    </p:spTree>
    <p:extLst>
      <p:ext uri="{BB962C8B-B14F-4D97-AF65-F5344CB8AC3E}">
        <p14:creationId xmlns:p14="http://schemas.microsoft.com/office/powerpoint/2010/main" val="62057813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3B1F6-C1EE-4FFC-A861-8D2174E4FD4B}"/>
              </a:ext>
            </a:extLst>
          </p:cNvPr>
          <p:cNvSpPr>
            <a:spLocks noGrp="1"/>
          </p:cNvSpPr>
          <p:nvPr>
            <p:ph type="title"/>
          </p:nvPr>
        </p:nvSpPr>
        <p:spPr>
          <a:xfrm>
            <a:off x="914400" y="2857500"/>
            <a:ext cx="10363200" cy="1143000"/>
          </a:xfrm>
        </p:spPr>
        <p:txBody>
          <a:bodyPr/>
          <a:lstStyle/>
          <a:p>
            <a:pPr algn="ctr"/>
            <a:r>
              <a:rPr lang="en-US" dirty="0"/>
              <a:t>CONCLUSION</a:t>
            </a:r>
          </a:p>
        </p:txBody>
      </p:sp>
    </p:spTree>
    <p:extLst>
      <p:ext uri="{BB962C8B-B14F-4D97-AF65-F5344CB8AC3E}">
        <p14:creationId xmlns:p14="http://schemas.microsoft.com/office/powerpoint/2010/main" val="104433899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31746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MAIL BAG</a:t>
            </a:r>
          </a:p>
        </p:txBody>
      </p:sp>
      <p:sp>
        <p:nvSpPr>
          <p:cNvPr id="22531" name="Rectangle 3"/>
          <p:cNvSpPr>
            <a:spLocks noGrp="1" noChangeArrowheads="1"/>
          </p:cNvSpPr>
          <p:nvPr>
            <p:ph type="body" sz="half" idx="2"/>
          </p:nvPr>
        </p:nvSpPr>
        <p:spPr>
          <a:xfrm>
            <a:off x="1752601" y="1600200"/>
            <a:ext cx="8686799" cy="4043876"/>
          </a:xfrm>
        </p:spPr>
        <p:txBody>
          <a:bodyPr/>
          <a:lstStyle/>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The Now Prophecies (Elam, Damascus, Ps. 83)?</a:t>
            </a:r>
          </a:p>
        </p:txBody>
      </p:sp>
      <p:pic>
        <p:nvPicPr>
          <p:cNvPr id="5" name="Picture 4">
            <a:extLst>
              <a:ext uri="{FF2B5EF4-FFF2-40B4-BE49-F238E27FC236}">
                <a16:creationId xmlns:a16="http://schemas.microsoft.com/office/drawing/2014/main" id="{D159BC6D-D0B5-4E90-B70D-B2596C9EBF8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rect">
            <a:avLst/>
          </a:prstGeom>
        </p:spPr>
      </p:pic>
      <p:pic>
        <p:nvPicPr>
          <p:cNvPr id="7" name="Picture 6">
            <a:extLst>
              <a:ext uri="{FF2B5EF4-FFF2-40B4-BE49-F238E27FC236}">
                <a16:creationId xmlns:a16="http://schemas.microsoft.com/office/drawing/2014/main" id="{35F9BC80-EB8E-4EC1-9DED-D8062C1B7D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rect">
            <a:avLst/>
          </a:prstGeom>
        </p:spPr>
      </p:pic>
      <p:pic>
        <p:nvPicPr>
          <p:cNvPr id="2" name="Picture 1">
            <a:extLst>
              <a:ext uri="{FF2B5EF4-FFF2-40B4-BE49-F238E27FC236}">
                <a16:creationId xmlns:a16="http://schemas.microsoft.com/office/drawing/2014/main" id="{73C9DD26-82CB-FED4-4B81-8732B4FDB982}"/>
              </a:ext>
            </a:extLst>
          </p:cNvPr>
          <p:cNvPicPr>
            <a:picLocks noChangeAspect="1"/>
          </p:cNvPicPr>
          <p:nvPr/>
        </p:nvPicPr>
        <p:blipFill rotWithShape="1">
          <a:blip r:embed="rId3"/>
          <a:srcRect l="18628" r="18628" b="51307"/>
          <a:stretch/>
        </p:blipFill>
        <p:spPr>
          <a:xfrm>
            <a:off x="4033998" y="2876550"/>
            <a:ext cx="4124005" cy="32004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6990449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The Now Prophecies?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Elam, Damascus, Ps. 83</a:t>
            </a:r>
          </a:p>
        </p:txBody>
      </p:sp>
      <p:sp>
        <p:nvSpPr>
          <p:cNvPr id="161795" name="Rectangle 3"/>
          <p:cNvSpPr>
            <a:spLocks noGrp="1" noChangeArrowheads="1"/>
          </p:cNvSpPr>
          <p:nvPr>
            <p:ph type="body" idx="1"/>
          </p:nvPr>
        </p:nvSpPr>
        <p:spPr>
          <a:xfrm>
            <a:off x="1042370" y="1371600"/>
            <a:ext cx="4397993" cy="5105400"/>
          </a:xfrm>
        </p:spPr>
        <p:txBody>
          <a:bodyPr/>
          <a:lstStyle/>
          <a:p>
            <a:pPr marL="457200" lvl="1" indent="-4572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Elam</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Jer. 49:34-39</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Ezek. 32:24-25</a:t>
            </a:r>
          </a:p>
          <a:p>
            <a:pPr marL="457200" lvl="1" indent="-4572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Damascus</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 17:1-2</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Jer. 49:23-27</a:t>
            </a:r>
          </a:p>
          <a:p>
            <a:pPr marL="457200" lvl="1" indent="-4572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Psalm 83</a:t>
            </a:r>
          </a:p>
        </p:txBody>
      </p:sp>
      <p:pic>
        <p:nvPicPr>
          <p:cNvPr id="6" name="Picture 4" descr="C:\Documents and Settings\Owner\Application Data\Microsoft\Media Catalog\Downloaded Clips\cl0\SY01462_.wmf">
            <a:extLst>
              <a:ext uri="{FF2B5EF4-FFF2-40B4-BE49-F238E27FC236}">
                <a16:creationId xmlns:a16="http://schemas.microsoft.com/office/drawing/2014/main" id="{4AF2C3D7-F4BB-A9D1-5945-85E2B41E7A5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00219" y="1905000"/>
            <a:ext cx="4449411" cy="4572000"/>
          </a:xfrm>
          <a:prstGeom prst="rect">
            <a:avLst/>
          </a:prstGeom>
          <a:noFill/>
          <a:ln w="9525">
            <a:noFill/>
            <a:miter lim="800000"/>
            <a:headEnd/>
            <a:tailEnd/>
          </a:ln>
        </p:spPr>
      </p:pic>
    </p:spTree>
    <p:extLst>
      <p:ext uri="{BB962C8B-B14F-4D97-AF65-F5344CB8AC3E}">
        <p14:creationId xmlns:p14="http://schemas.microsoft.com/office/powerpoint/2010/main" val="3854563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5943" y="2133600"/>
            <a:ext cx="10980115"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ts val="0"/>
              </a:spcBef>
              <a:spcAft>
                <a:spcPts val="0"/>
              </a:spcAft>
              <a:buNone/>
            </a:pPr>
            <a:r>
              <a:rPr lang="en-US" altLang="en-US" dirty="0"/>
              <a:t>“</a:t>
            </a:r>
            <a:r>
              <a:rPr lang="en-US" dirty="0"/>
              <a:t>We read the prophecy concerning the future judgment and blessed restoration of Elam (modern day Iran). . . . The judgment is described in verses 35 through 38. . . . Most importantly, we read in verse 38 that the Lord says that ‘it will come about in the last days that I will restore the fortunes of Elam.’ . . . This is critical because it gives us another indication that this is an End Times prophecy, consistent [with] the previous prophecies.”</a:t>
            </a:r>
            <a:endParaRPr lang="en-US" altLang="en-US" dirty="0">
              <a:effectLst>
                <a:outerShdw blurRad="38100" dist="38100" dir="2700000" algn="tl">
                  <a:srgbClr val="000000">
                    <a:alpha val="43137"/>
                  </a:srgbClr>
                </a:outerShdw>
              </a:effectLst>
              <a:cs typeface="Calibri" panose="020F0502020204030204" pitchFamily="34" charset="0"/>
            </a:endParaRPr>
          </a:p>
        </p:txBody>
      </p:sp>
      <p:sp>
        <p:nvSpPr>
          <p:cNvPr id="38915" name="TextBox 2"/>
          <p:cNvSpPr txBox="1">
            <a:spLocks noChangeArrowheads="1"/>
          </p:cNvSpPr>
          <p:nvPr/>
        </p:nvSpPr>
        <p:spPr bwMode="auto">
          <a:xfrm>
            <a:off x="605944" y="228600"/>
            <a:ext cx="10980114" cy="1254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Joel C. Rosenberg</a:t>
            </a:r>
          </a:p>
          <a:p>
            <a:pPr algn="ctr">
              <a:spcBef>
                <a:spcPct val="0"/>
              </a:spcBef>
              <a:buClrTx/>
              <a:buSzTx/>
              <a:buNone/>
            </a:pPr>
            <a:r>
              <a:rPr lang="en-US" sz="1600" dirty="0">
                <a:effectLst/>
                <a:latin typeface="Calibri" panose="020F0502020204030204" pitchFamily="34" charset="0"/>
                <a:ea typeface="Times New Roman" panose="02020603050405020304" pitchFamily="18" charset="0"/>
              </a:rPr>
              <a:t>Joel C. Rosenberg, “Notes on the Future of Damascus According to Bible Prophecy,” updated: September 9, 2013, </a:t>
            </a:r>
            <a:r>
              <a:rPr lang="en-US" sz="1600" dirty="0"/>
              <a:t>http://www.joelrosenberg.com/files/2013/09/STUDY-Damascus-prophecies-R.pdf</a:t>
            </a:r>
          </a:p>
        </p:txBody>
      </p:sp>
    </p:spTree>
    <p:extLst>
      <p:ext uri="{BB962C8B-B14F-4D97-AF65-F5344CB8AC3E}">
        <p14:creationId xmlns:p14="http://schemas.microsoft.com/office/powerpoint/2010/main" val="150256507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8670"/>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25356</TotalTime>
  <Words>5508</Words>
  <Application>Microsoft Office PowerPoint</Application>
  <PresentationFormat>Widescreen</PresentationFormat>
  <Paragraphs>420</Paragraphs>
  <Slides>87</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87</vt:i4>
      </vt:variant>
    </vt:vector>
  </HeadingPairs>
  <TitlesOfParts>
    <vt:vector size="92" baseType="lpstr">
      <vt:lpstr>Arial</vt:lpstr>
      <vt:lpstr>Calibri</vt:lpstr>
      <vt:lpstr>Times New Roman</vt:lpstr>
      <vt:lpstr>Wingdings</vt:lpstr>
      <vt:lpstr>Azure</vt:lpstr>
      <vt:lpstr>Ezekiel 36‒39 The Middle East Meltdown 2022</vt:lpstr>
      <vt:lpstr>Ezekiel 33‒48</vt:lpstr>
      <vt:lpstr>MAIL BAG</vt:lpstr>
      <vt:lpstr>PowerPoint Presentation</vt:lpstr>
      <vt:lpstr>PowerPoint Presentation</vt:lpstr>
      <vt:lpstr>The Now Prophecies? Elam, Damascus, Ps. 83</vt:lpstr>
      <vt:lpstr>The Now Prophecies? Elam, Damascus, Ps. 83</vt:lpstr>
      <vt:lpstr>The Now Prophecies? Elam, Damascus, Ps. 83</vt:lpstr>
      <vt:lpstr>PowerPoint Presentation</vt:lpstr>
      <vt:lpstr>PowerPoint Presentation</vt:lpstr>
      <vt:lpstr>PowerPoint Presentation</vt:lpstr>
      <vt:lpstr>PowerPoint Presentation</vt:lpstr>
      <vt:lpstr>The Now Prophecies? Elam, Damascus, Ps. 83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Now Prophecies? Elam, Damascus, Ps. 83</vt:lpstr>
      <vt:lpstr>PowerPoint Presentation</vt:lpstr>
      <vt:lpstr>PowerPoint Presentation</vt:lpstr>
      <vt:lpstr>PowerPoint Presentation</vt:lpstr>
      <vt:lpstr>PowerPoint Presentation</vt:lpstr>
      <vt:lpstr>The Now Prophecies? Elam, Damascus, Ps. 83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Isaiah 13-14</vt:lpstr>
      <vt:lpstr>Jeremiah 50-51</vt:lpstr>
      <vt:lpstr>Herodotus, Histories, 1:191 (450 B.C.)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Ezekiel 37</vt:lpstr>
      <vt:lpstr>Israel's Judgments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Now Prophecies? Elam, Damascus, Ps. 83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Now Prophecies? Elam, Damascus, Ps. 83</vt:lpstr>
      <vt:lpstr>PowerPoint Presentation</vt:lpstr>
      <vt:lpstr>PowerPoint Presentation</vt:lpstr>
      <vt:lpstr>Psalm 83 War? Five Problems</vt:lpstr>
      <vt:lpstr>Psalm 83 War? Five Problems</vt:lpstr>
      <vt:lpstr>Psalm 83 War? Five Problems</vt:lpstr>
      <vt:lpstr>PowerPoint Presentation</vt:lpstr>
      <vt:lpstr>PowerPoint Presentation</vt:lpstr>
      <vt:lpstr>Psalm 83 War? Five Problems</vt:lpstr>
      <vt:lpstr>Ezekiel 38‒39</vt:lpstr>
      <vt:lpstr>What?</vt:lpstr>
      <vt:lpstr>Psalm 83 War? Five Problems</vt:lpstr>
      <vt:lpstr>Psalm 83 War? Five Problems</vt:lpstr>
      <vt:lpstr>PowerPoint Presentation</vt:lpstr>
      <vt:lpstr>CONCLUSION</vt:lpstr>
      <vt:lpstr>MAIL BAG</vt:lpstr>
      <vt:lpstr>The Now Prophecies? Elam, Damascus, Ps. 83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Middle East Meltdown 026 - Q&amp;A - Part 7</dc:title>
  <dc:subject>Ezek 36-39</dc:subject>
  <dc:creator>A. Woods</dc:creator>
  <dc:description>Modified by Jim McGowan</dc:description>
  <cp:lastModifiedBy>anne woods</cp:lastModifiedBy>
  <cp:revision>2820</cp:revision>
  <cp:lastPrinted>2022-07-31T13:08:47Z</cp:lastPrinted>
  <dcterms:created xsi:type="dcterms:W3CDTF">2009-03-17T12:21:13Z</dcterms:created>
  <dcterms:modified xsi:type="dcterms:W3CDTF">2022-08-07T13:05:14Z</dcterms:modified>
</cp:coreProperties>
</file>