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094" r:id="rId2"/>
    <p:sldId id="2064" r:id="rId3"/>
    <p:sldId id="1984" r:id="rId4"/>
    <p:sldId id="7886" r:id="rId5"/>
    <p:sldId id="7802" r:id="rId6"/>
    <p:sldId id="1985" r:id="rId7"/>
    <p:sldId id="2039" r:id="rId8"/>
    <p:sldId id="7909" r:id="rId9"/>
    <p:sldId id="8984" r:id="rId10"/>
    <p:sldId id="8501" r:id="rId11"/>
    <p:sldId id="8896" r:id="rId12"/>
    <p:sldId id="8901" r:id="rId13"/>
    <p:sldId id="8897" r:id="rId14"/>
    <p:sldId id="8909" r:id="rId15"/>
    <p:sldId id="8995" r:id="rId16"/>
    <p:sldId id="8969" r:id="rId17"/>
    <p:sldId id="8992" r:id="rId18"/>
    <p:sldId id="8951" r:id="rId19"/>
    <p:sldId id="8914" r:id="rId20"/>
    <p:sldId id="8952" r:id="rId21"/>
    <p:sldId id="8970" r:id="rId22"/>
    <p:sldId id="8971" r:id="rId23"/>
    <p:sldId id="8953" r:id="rId24"/>
    <p:sldId id="8972" r:id="rId25"/>
    <p:sldId id="2309" r:id="rId26"/>
    <p:sldId id="8973" r:id="rId27"/>
    <p:sldId id="8993" r:id="rId28"/>
    <p:sldId id="8974" r:id="rId29"/>
    <p:sldId id="8584" r:id="rId30"/>
    <p:sldId id="8954" r:id="rId31"/>
    <p:sldId id="8975" r:id="rId32"/>
    <p:sldId id="8976" r:id="rId33"/>
    <p:sldId id="8977" r:id="rId34"/>
    <p:sldId id="7907" r:id="rId35"/>
    <p:sldId id="2081" r:id="rId36"/>
    <p:sldId id="8955" r:id="rId37"/>
    <p:sldId id="8978" r:id="rId38"/>
    <p:sldId id="8979" r:id="rId39"/>
    <p:sldId id="8994" r:id="rId40"/>
    <p:sldId id="537" r:id="rId41"/>
    <p:sldId id="8956" r:id="rId42"/>
    <p:sldId id="8503" r:id="rId43"/>
    <p:sldId id="8988" r:id="rId44"/>
    <p:sldId id="8899" r:id="rId45"/>
    <p:sldId id="8920" r:id="rId46"/>
    <p:sldId id="8957" r:id="rId47"/>
    <p:sldId id="7918" r:id="rId48"/>
    <p:sldId id="8958" r:id="rId49"/>
    <p:sldId id="8980" r:id="rId50"/>
    <p:sldId id="8959" r:id="rId51"/>
    <p:sldId id="8981" r:id="rId52"/>
    <p:sldId id="8960" r:id="rId53"/>
    <p:sldId id="8982" r:id="rId54"/>
    <p:sldId id="8983" r:id="rId55"/>
    <p:sldId id="8695" r:id="rId56"/>
    <p:sldId id="8874" r:id="rId57"/>
    <p:sldId id="8900" r:id="rId58"/>
    <p:sldId id="8986" r:id="rId59"/>
    <p:sldId id="7975" r:id="rId60"/>
  </p:sldIdLst>
  <p:sldSz cx="12192000" cy="6858000"/>
  <p:notesSz cx="7315200" cy="9601200"/>
  <p:custDataLst>
    <p:tags r:id="rId63"/>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66FF"/>
    <a:srgbClr val="FFFFCC"/>
    <a:srgbClr val="00FF00"/>
    <a:srgbClr val="99FFCC"/>
    <a:srgbClr val="FF99FF"/>
    <a:srgbClr val="FF00FF"/>
    <a:srgbClr val="00CCFF"/>
    <a:srgbClr val="000066"/>
    <a:srgbClr val="4D4D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428" autoAdjust="0"/>
  </p:normalViewPr>
  <p:slideViewPr>
    <p:cSldViewPr>
      <p:cViewPr>
        <p:scale>
          <a:sx n="100" d="100"/>
          <a:sy n="100" d="100"/>
        </p:scale>
        <p:origin x="648" y="29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64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088 - 22v15-24 </a:t>
            </a:r>
          </a:p>
          <a:p>
            <a:pPr>
              <a:defRPr/>
            </a:pPr>
            <a:r>
              <a:rPr lang="en-US" sz="1600" dirty="0"/>
              <a:t>08-07-2022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8/6/22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7</a:t>
            </a:fld>
            <a:endParaRPr lang="en-US" altLang="en-US" dirty="0"/>
          </a:p>
        </p:txBody>
      </p:sp>
    </p:spTree>
    <p:extLst>
      <p:ext uri="{BB962C8B-B14F-4D97-AF65-F5344CB8AC3E}">
        <p14:creationId xmlns:p14="http://schemas.microsoft.com/office/powerpoint/2010/main" val="361760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22</a:t>
            </a:fld>
            <a:endParaRPr lang="en-US" altLang="en-US" dirty="0"/>
          </a:p>
        </p:txBody>
      </p:sp>
    </p:spTree>
    <p:extLst>
      <p:ext uri="{BB962C8B-B14F-4D97-AF65-F5344CB8AC3E}">
        <p14:creationId xmlns:p14="http://schemas.microsoft.com/office/powerpoint/2010/main" val="406288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59</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B256E90-1540-4BDD-BE46-BC5C8B961EE5}" type="slidenum">
              <a:rPr lang="en-US"/>
              <a:pPr>
                <a:defRPr/>
              </a:pPr>
              <a:t>‹#›</a:t>
            </a:fld>
            <a:endParaRPr lang="en-US"/>
          </a:p>
        </p:txBody>
      </p:sp>
    </p:spTree>
    <p:extLst>
      <p:ext uri="{BB962C8B-B14F-4D97-AF65-F5344CB8AC3E}">
        <p14:creationId xmlns:p14="http://schemas.microsoft.com/office/powerpoint/2010/main" val="983197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8/6/22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16651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20" r:id="rId13"/>
    <p:sldLayoutId id="2147488921"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1600200"/>
            <a:ext cx="6934200" cy="35814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004645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1600200"/>
            <a:ext cx="6934200" cy="35814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07106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22:1-10</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Tested</a:t>
            </a:r>
          </a:p>
        </p:txBody>
      </p:sp>
      <p:sp>
        <p:nvSpPr>
          <p:cNvPr id="161795" name="Rectangle 3"/>
          <p:cNvSpPr>
            <a:spLocks noGrp="1" noChangeArrowheads="1"/>
          </p:cNvSpPr>
          <p:nvPr>
            <p:ph type="body" idx="1"/>
          </p:nvPr>
        </p:nvSpPr>
        <p:spPr>
          <a:xfrm>
            <a:off x="990600" y="1371600"/>
            <a:ext cx="6934200" cy="44196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instructed (1-2)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obedience (3)</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Arrival at destination (4)</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Abraham’s instructions (5)</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Continuation of journey (6)</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Conversation (7-8)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Offering prepared (9-10)</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274150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1600200"/>
            <a:ext cx="6934200" cy="35814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4290758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22:11-14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Substitutionary Provision</a:t>
            </a:r>
          </a:p>
        </p:txBody>
      </p:sp>
      <p:sp>
        <p:nvSpPr>
          <p:cNvPr id="161795" name="Rectangle 3"/>
          <p:cNvSpPr>
            <a:spLocks noGrp="1" noChangeArrowheads="1"/>
          </p:cNvSpPr>
          <p:nvPr>
            <p:ph type="body" idx="1"/>
          </p:nvPr>
        </p:nvSpPr>
        <p:spPr>
          <a:xfrm>
            <a:off x="1057275" y="1600200"/>
            <a:ext cx="6867525"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Call to Abraham (11)</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New instructions (12)</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Provision of the ram (13)</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Naming (14)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663429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l="33705"/>
          <a:stretch/>
        </p:blipFill>
        <p:spPr>
          <a:xfrm>
            <a:off x="2303284" y="1143000"/>
            <a:ext cx="7585433" cy="4572000"/>
          </a:xfrm>
          <a:prstGeom prst="rect">
            <a:avLst/>
          </a:prstGeom>
        </p:spPr>
      </p:pic>
    </p:spTree>
    <p:extLst>
      <p:ext uri="{BB962C8B-B14F-4D97-AF65-F5344CB8AC3E}">
        <p14:creationId xmlns:p14="http://schemas.microsoft.com/office/powerpoint/2010/main" val="24409269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908C8-9ECA-0F66-6947-A0840ACF91E6}"/>
              </a:ext>
            </a:extLst>
          </p:cNvPr>
          <p:cNvPicPr>
            <a:picLocks noChangeAspect="1"/>
          </p:cNvPicPr>
          <p:nvPr/>
        </p:nvPicPr>
        <p:blipFill rotWithShape="1">
          <a:blip r:embed="rId2"/>
          <a:srcRect r="67003"/>
          <a:stretch/>
        </p:blipFill>
        <p:spPr>
          <a:xfrm>
            <a:off x="4019512" y="914400"/>
            <a:ext cx="4152976" cy="5029200"/>
          </a:xfrm>
          <a:prstGeom prst="rect">
            <a:avLst/>
          </a:prstGeom>
        </p:spPr>
      </p:pic>
    </p:spTree>
    <p:extLst>
      <p:ext uri="{BB962C8B-B14F-4D97-AF65-F5344CB8AC3E}">
        <p14:creationId xmlns:p14="http://schemas.microsoft.com/office/powerpoint/2010/main" val="3807656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15BFF-0EE5-5E7C-8301-208DEF74000A}"/>
              </a:ext>
            </a:extLst>
          </p:cNvPr>
          <p:cNvPicPr>
            <a:picLocks noChangeAspect="1"/>
          </p:cNvPicPr>
          <p:nvPr/>
        </p:nvPicPr>
        <p:blipFill>
          <a:blip r:embed="rId2"/>
          <a:stretch>
            <a:fillRect/>
          </a:stretch>
        </p:blipFill>
        <p:spPr>
          <a:xfrm>
            <a:off x="1466852" y="1371600"/>
            <a:ext cx="9258297" cy="4114800"/>
          </a:xfrm>
          <a:prstGeom prst="rect">
            <a:avLst/>
          </a:prstGeom>
          <a:solidFill>
            <a:srgbClr val="FFFFFF">
              <a:shade val="85000"/>
            </a:srgbClr>
          </a:solidFill>
          <a:ln w="254000" cap="sq">
            <a:solidFill>
              <a:srgbClr val="CC66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567571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1600200"/>
            <a:ext cx="6934200" cy="35814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16152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Covenant Reaffirmed</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Call to Abraham (15)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Provisions (17-18a)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restated (18b)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to Beersheba (19)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45428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E7F1DD-30FD-46F0-8C66-85C8434E1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95285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Covenant Reaffirmed</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Call to Abraham (15)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Provisions (17-18a)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restated (18b)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to Beersheba (19)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579570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580414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524000"/>
            <a:ext cx="11019253" cy="4800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“This is the first of seven times that Abraham receives a direct revelation from God. In 12:1–3 is God’s initial call to Abram outside the Land of Canaan; in 12:7 is the first appearance to Abraham in the Land; in 13:14–17, Abraham encounters God after the separation of Lot; in 15:1–21, God signs and seals the Abrahamic Covenant; in 17:1–21, Abraham receives the token of the covenant; in 18:1–33, God speaks to him in conjunction with the destruction of Sodom; and in 22:1–2 and 22:11–18, God directs Abraham to offer Isaac.</a:t>
            </a:r>
            <a:r>
              <a:rPr lang="en-US" altLang="en-US" dirty="0">
                <a:effectLst>
                  <a:outerShdw blurRad="38100" dist="38100" dir="2700000" algn="tl">
                    <a:srgbClr val="000000">
                      <a:alpha val="43137"/>
                    </a:srgbClr>
                  </a:outerShdw>
                </a:effectLst>
                <a:cs typeface="Calibri" panose="020F0502020204030204" pitchFamily="34" charset="0"/>
              </a:rPr>
              <a:t>”</a:t>
            </a:r>
            <a:endParaRPr lang="en-US" altLang="en-US" dirty="0">
              <a:effectLst>
                <a:outerShdw blurRad="38100" dist="38100" dir="2700000" algn="tl">
                  <a:srgbClr val="000000">
                    <a:alpha val="43137"/>
                  </a:srgbClr>
                </a:outerShdw>
              </a:effectLst>
            </a:endParaRPr>
          </a:p>
        </p:txBody>
      </p:sp>
      <p:sp>
        <p:nvSpPr>
          <p:cNvPr id="4" name="Text Box 5"/>
          <p:cNvSpPr txBox="1">
            <a:spLocks noChangeArrowheads="1"/>
          </p:cNvSpPr>
          <p:nvPr/>
        </p:nvSpPr>
        <p:spPr bwMode="auto">
          <a:xfrm>
            <a:off x="3381375" y="2196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240</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47958623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Covenant Reaffirmed</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Call to Abraham (15)</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Basis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Provisions (17-18a)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restated (18b)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to Beersheba (19)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036550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09800" y="228600"/>
            <a:ext cx="7772400" cy="1143000"/>
          </a:xfrm>
        </p:spPr>
        <p:txBody>
          <a:bodyPr/>
          <a:lstStyle/>
          <a:p>
            <a:pPr algn="ctr"/>
            <a:r>
              <a:rPr lang="en-US" sz="3600" dirty="0">
                <a:effectLst>
                  <a:outerShdw blurRad="38100" dist="38100" dir="2700000" algn="tl">
                    <a:srgbClr val="000000">
                      <a:alpha val="43137"/>
                    </a:srgbClr>
                  </a:outerShdw>
                </a:effectLst>
              </a:rPr>
              <a:t>Evidence of Abrahamic Covenant’s Unconditional Nature</a:t>
            </a:r>
          </a:p>
        </p:txBody>
      </p:sp>
      <p:sp>
        <p:nvSpPr>
          <p:cNvPr id="34819" name="Rectangle 3"/>
          <p:cNvSpPr>
            <a:spLocks noGrp="1" noChangeArrowheads="1"/>
          </p:cNvSpPr>
          <p:nvPr>
            <p:ph type="body" idx="1"/>
          </p:nvPr>
        </p:nvSpPr>
        <p:spPr>
          <a:xfrm>
            <a:off x="609600" y="1600200"/>
            <a:ext cx="11201400" cy="3810001"/>
          </a:xfrm>
        </p:spPr>
        <p:txBody>
          <a:bodyPr/>
          <a:lstStyle/>
          <a:p>
            <a:pPr marL="457200" indent="-457200">
              <a:spcBef>
                <a:spcPts val="0"/>
              </a:spcBef>
              <a:spcAft>
                <a:spcPts val="1800"/>
              </a:spcAft>
              <a:defRPr/>
            </a:pPr>
            <a:r>
              <a:rPr lang="en-US" dirty="0">
                <a:effectLst>
                  <a:outerShdw blurRad="38100" dist="38100" dir="2700000" algn="tl">
                    <a:srgbClr val="000000">
                      <a:alpha val="43137"/>
                    </a:srgbClr>
                  </a:outerShdw>
                </a:effectLst>
              </a:rPr>
              <a:t>ANE covenant ratification ceremony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Lack of stated conditions for Israel’s obedience (Gen 15)</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eternality (Gen 17:7, 13, 19; Ps. 90:2)</a:t>
            </a:r>
          </a:p>
          <a:p>
            <a:pPr marL="457200" indent="-457200">
              <a:spcBef>
                <a:spcPts val="0"/>
              </a:spcBef>
              <a:spcAft>
                <a:spcPts val="1800"/>
              </a:spcAft>
              <a:defRPr/>
            </a:pPr>
            <a:r>
              <a:rPr lang="en-US" dirty="0">
                <a:effectLst>
                  <a:outerShdw blurRad="38100" dist="38100" dir="2700000" algn="tl">
                    <a:srgbClr val="000000">
                      <a:alpha val="43137"/>
                    </a:srgbClr>
                  </a:outerShdw>
                </a:effectLst>
              </a:rPr>
              <a:t>Covenant's immutability (</a:t>
            </a:r>
            <a:r>
              <a:rPr lang="en-US" dirty="0" err="1">
                <a:effectLst>
                  <a:outerShdw blurRad="38100" dist="38100" dir="2700000" algn="tl">
                    <a:srgbClr val="000000">
                      <a:alpha val="43137"/>
                    </a:srgbClr>
                  </a:outerShdw>
                </a:effectLst>
              </a:rPr>
              <a:t>Heb</a:t>
            </a:r>
            <a:r>
              <a:rPr lang="en-US" dirty="0">
                <a:effectLst>
                  <a:outerShdw blurRad="38100" dist="38100" dir="2700000" algn="tl">
                    <a:srgbClr val="000000">
                      <a:alpha val="43137"/>
                    </a:srgbClr>
                  </a:outerShdw>
                </a:effectLst>
              </a:rPr>
              <a:t> 6:13-18; Mal. 3:6)</a:t>
            </a:r>
          </a:p>
          <a:p>
            <a:pPr marL="457200" indent="-457200">
              <a:spcBef>
                <a:spcPts val="0"/>
              </a:spcBef>
              <a:spcAft>
                <a:spcPts val="1800"/>
              </a:spcAft>
              <a:defRPr/>
            </a:pPr>
            <a:r>
              <a:rPr lang="en-US" dirty="0">
                <a:effectLst>
                  <a:outerShdw blurRad="38100" dist="38100" dir="2700000" algn="tl">
                    <a:srgbClr val="000000">
                      <a:alpha val="43137"/>
                    </a:srgbClr>
                  </a:outerShdw>
                </a:effectLst>
              </a:rPr>
              <a:t>Trans-generational reaffirmation despite perpetual national disobedience (</a:t>
            </a:r>
            <a:r>
              <a:rPr lang="en-US" dirty="0" err="1">
                <a:effectLst>
                  <a:outerShdw blurRad="38100" dist="38100" dir="2700000" algn="tl">
                    <a:srgbClr val="000000">
                      <a:alpha val="43137"/>
                    </a:srgbClr>
                  </a:outerShdw>
                </a:effectLst>
              </a:rPr>
              <a:t>Jer</a:t>
            </a:r>
            <a:r>
              <a:rPr lang="en-US" dirty="0">
                <a:effectLst>
                  <a:outerShdw blurRad="38100" dist="38100" dir="2700000" algn="tl">
                    <a:srgbClr val="000000">
                      <a:alpha val="43137"/>
                    </a:srgbClr>
                  </a:outerShdw>
                </a:effectLst>
              </a:rPr>
              <a:t> 31:35-37)</a:t>
            </a:r>
          </a:p>
        </p:txBody>
      </p:sp>
      <p:sp>
        <p:nvSpPr>
          <p:cNvPr id="30724" name="Text Box 4"/>
          <p:cNvSpPr txBox="1">
            <a:spLocks noChangeArrowheads="1"/>
          </p:cNvSpPr>
          <p:nvPr/>
        </p:nvSpPr>
        <p:spPr bwMode="auto">
          <a:xfrm>
            <a:off x="3314700" y="6400800"/>
            <a:ext cx="5562600" cy="369332"/>
          </a:xfrm>
          <a:prstGeom prst="rect">
            <a:avLst/>
          </a:prstGeom>
          <a:noFill/>
          <a:ln w="9525">
            <a:noFill/>
            <a:miter lim="800000"/>
            <a:headEnd/>
            <a:tailEnd/>
          </a:ln>
        </p:spPr>
        <p:txBody>
          <a:bodyPr wrap="square">
            <a:spAutoFit/>
          </a:bodyPr>
          <a:lstStyle/>
          <a:p>
            <a:pPr algn="ctr">
              <a:spcBef>
                <a:spcPct val="50000"/>
              </a:spcBef>
            </a:pPr>
            <a:r>
              <a:rPr lang="en-US" sz="1800" dirty="0">
                <a:effectLst>
                  <a:outerShdw blurRad="38100" dist="38100" dir="2700000" algn="tl">
                    <a:srgbClr val="000000">
                      <a:alpha val="43137"/>
                    </a:srgbClr>
                  </a:outerShdw>
                </a:effectLst>
                <a:latin typeface="Calibri" panose="020F0502020204030204" pitchFamily="34" charset="0"/>
              </a:rPr>
              <a:t>Walvoord, </a:t>
            </a:r>
            <a:r>
              <a:rPr lang="en-US" sz="1800" i="1" dirty="0">
                <a:effectLst>
                  <a:outerShdw blurRad="38100" dist="38100" dir="2700000" algn="tl">
                    <a:srgbClr val="000000">
                      <a:alpha val="43137"/>
                    </a:srgbClr>
                  </a:outerShdw>
                </a:effectLst>
                <a:latin typeface="Calibri" panose="020F0502020204030204" pitchFamily="34" charset="0"/>
              </a:rPr>
              <a:t>The Millennial Kingdom</a:t>
            </a:r>
            <a:r>
              <a:rPr lang="en-US" sz="1800" dirty="0">
                <a:effectLst>
                  <a:outerShdw blurRad="38100" dist="38100" dir="2700000" algn="tl">
                    <a:srgbClr val="000000">
                      <a:alpha val="43137"/>
                    </a:srgbClr>
                  </a:outerShdw>
                </a:effectLst>
                <a:latin typeface="Calibri" panose="020F0502020204030204" pitchFamily="34" charset="0"/>
              </a:rPr>
              <a:t>, 149-52</a:t>
            </a:r>
          </a:p>
        </p:txBody>
      </p:sp>
      <p:pic>
        <p:nvPicPr>
          <p:cNvPr id="5"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20116" cy="109728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847011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143000"/>
          </a:xfrm>
        </p:spPr>
        <p:txBody>
          <a:bodyPr/>
          <a:lstStyle/>
          <a:p>
            <a:pPr algn="ctr"/>
            <a:r>
              <a:rPr lang="en-US" sz="3600" dirty="0"/>
              <a:t>J. Dwight Pentecost</a:t>
            </a:r>
            <a:br>
              <a:rPr lang="en-US" sz="3600" dirty="0"/>
            </a:br>
            <a:r>
              <a:rPr lang="en-US" sz="2000" i="1" dirty="0">
                <a:solidFill>
                  <a:schemeClr val="tx1"/>
                </a:solidFill>
              </a:rPr>
              <a:t>Thy Kingdom Come, </a:t>
            </a:r>
            <a:r>
              <a:rPr lang="en-US" sz="2000" dirty="0">
                <a:solidFill>
                  <a:schemeClr val="tx1"/>
                </a:solidFill>
              </a:rPr>
              <a:t>Page 66-67</a:t>
            </a:r>
          </a:p>
        </p:txBody>
      </p:sp>
      <p:sp>
        <p:nvSpPr>
          <p:cNvPr id="16387" name="Rectangle 3"/>
          <p:cNvSpPr>
            <a:spLocks noGrp="1" noChangeArrowheads="1"/>
          </p:cNvSpPr>
          <p:nvPr>
            <p:ph type="body" idx="1"/>
          </p:nvPr>
        </p:nvSpPr>
        <p:spPr>
          <a:xfrm>
            <a:off x="609600" y="1524000"/>
            <a:ext cx="10972800" cy="4876800"/>
          </a:xfrm>
        </p:spPr>
        <p:txBody>
          <a:bodyPr/>
          <a:lstStyle/>
          <a:p>
            <a:pPr marL="0" indent="0" algn="just">
              <a:buNone/>
              <a:defRPr/>
            </a:pPr>
            <a:r>
              <a:rPr lang="en-US" dirty="0">
                <a:effectLst/>
              </a:rPr>
              <a:t>“As before, God responded to the obedience of faith. He said to Abraham, ‘I swear by Myself, declares the Lord, that because you have done this and have not withheld your son, your only son, I will surely bless you and make your descendants as numerous as the stars in the sky and as the sand on the seashore. Your descendants will take possession of the cities of their enemies, and through your offspring all nations on earth will be blessed, because you have obeyed Me’ (Gen. 22:16–18)</a:t>
            </a:r>
            <a:r>
              <a:rPr lang="en-US" i="1" dirty="0"/>
              <a:t>.”</a:t>
            </a:r>
          </a:p>
        </p:txBody>
      </p:sp>
      <p:pic>
        <p:nvPicPr>
          <p:cNvPr id="5" name="Picture 4">
            <a:extLst>
              <a:ext uri="{FF2B5EF4-FFF2-40B4-BE49-F238E27FC236}">
                <a16:creationId xmlns:a16="http://schemas.microsoft.com/office/drawing/2014/main" id="{5074BCA5-0419-805D-23DB-0DF3E5EBF1C4}"/>
              </a:ext>
            </a:extLst>
          </p:cNvPr>
          <p:cNvPicPr>
            <a:picLocks noChangeAspect="1"/>
          </p:cNvPicPr>
          <p:nvPr/>
        </p:nvPicPr>
        <p:blipFill rotWithShape="1">
          <a:blip r:embed="rId2"/>
          <a:srcRect r="14286"/>
          <a:stretch/>
        </p:blipFill>
        <p:spPr>
          <a:xfrm>
            <a:off x="609600" y="104775"/>
            <a:ext cx="1400783" cy="914400"/>
          </a:xfrm>
          <a:prstGeom prst="rect">
            <a:avLst/>
          </a:prstGeom>
        </p:spPr>
      </p:pic>
    </p:spTree>
    <p:extLst>
      <p:ext uri="{BB962C8B-B14F-4D97-AF65-F5344CB8AC3E}">
        <p14:creationId xmlns:p14="http://schemas.microsoft.com/office/powerpoint/2010/main" val="213305151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143000"/>
          </a:xfrm>
        </p:spPr>
        <p:txBody>
          <a:bodyPr/>
          <a:lstStyle/>
          <a:p>
            <a:pPr algn="ctr"/>
            <a:r>
              <a:rPr lang="en-US" sz="3600" dirty="0"/>
              <a:t>J. Dwight Pentecost</a:t>
            </a:r>
            <a:br>
              <a:rPr lang="en-US" sz="3600" dirty="0"/>
            </a:br>
            <a:r>
              <a:rPr lang="en-US" sz="2000" i="1" dirty="0">
                <a:solidFill>
                  <a:schemeClr val="tx1"/>
                </a:solidFill>
              </a:rPr>
              <a:t>Thy Kingdom Come, Page 66-67</a:t>
            </a:r>
          </a:p>
        </p:txBody>
      </p:sp>
      <p:sp>
        <p:nvSpPr>
          <p:cNvPr id="16387" name="Rectangle 3"/>
          <p:cNvSpPr>
            <a:spLocks noGrp="1" noChangeArrowheads="1"/>
          </p:cNvSpPr>
          <p:nvPr>
            <p:ph type="body" idx="1"/>
          </p:nvPr>
        </p:nvSpPr>
        <p:spPr>
          <a:xfrm>
            <a:off x="609600" y="1524000"/>
            <a:ext cx="10896600" cy="4876800"/>
          </a:xfrm>
        </p:spPr>
        <p:txBody>
          <a:bodyPr/>
          <a:lstStyle/>
          <a:p>
            <a:pPr marL="0" indent="0" algn="just">
              <a:buNone/>
              <a:defRPr/>
            </a:pPr>
            <a:r>
              <a:rPr lang="en-US" dirty="0">
                <a:effectLst/>
              </a:rPr>
              <a:t>“Here again God promised Abraham that he would become the recipient of the covenant blessings. The covenant was not based on obedience, nor was the perpetuity of the covenant based on obedience—but rather the reception of covenant blessings was conditioned on obedience. Remember, an unconditional covenant may have conditional blessings. Thus, on the basis of faith that had produced obedience, Abraham would experience the blessings of the promises and the covenant</a:t>
            </a:r>
            <a:r>
              <a:rPr lang="en-US" i="1" dirty="0"/>
              <a:t>.”</a:t>
            </a:r>
          </a:p>
        </p:txBody>
      </p:sp>
      <p:pic>
        <p:nvPicPr>
          <p:cNvPr id="2" name="Picture 1">
            <a:extLst>
              <a:ext uri="{FF2B5EF4-FFF2-40B4-BE49-F238E27FC236}">
                <a16:creationId xmlns:a16="http://schemas.microsoft.com/office/drawing/2014/main" id="{7EF58527-62CD-D963-5917-61FE3527A655}"/>
              </a:ext>
            </a:extLst>
          </p:cNvPr>
          <p:cNvPicPr>
            <a:picLocks noChangeAspect="1"/>
          </p:cNvPicPr>
          <p:nvPr/>
        </p:nvPicPr>
        <p:blipFill rotWithShape="1">
          <a:blip r:embed="rId2"/>
          <a:srcRect r="14286"/>
          <a:stretch/>
        </p:blipFill>
        <p:spPr>
          <a:xfrm>
            <a:off x="609600" y="104775"/>
            <a:ext cx="1400783" cy="914400"/>
          </a:xfrm>
          <a:prstGeom prst="rect">
            <a:avLst/>
          </a:prstGeom>
        </p:spPr>
      </p:pic>
    </p:spTree>
    <p:extLst>
      <p:ext uri="{BB962C8B-B14F-4D97-AF65-F5344CB8AC3E}">
        <p14:creationId xmlns:p14="http://schemas.microsoft.com/office/powerpoint/2010/main" val="233022044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22:16-18; 26:5</a:t>
            </a:r>
            <a:r>
              <a:rPr lang="en-US" dirty="0">
                <a:effectLst>
                  <a:outerShdw blurRad="38100" dist="38100" dir="2700000" algn="tl">
                    <a:srgbClr val="000000">
                      <a:alpha val="43137"/>
                    </a:srgbClr>
                  </a:outerShdw>
                </a:effectLst>
              </a:rPr>
              <a:t>: “Since the covenant had been firmly established several times before these events, it would be incongruous to view these passages as conditions imposed after the clear statements of unconditionality. Rather, in these instances God acknowledged the worthiness of Abraham to remind him and his descendants that faith and obedience were necessary for participation in the benefits of the unconditional promises of the covenant.”﻿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B35A2161-C72B-09E8-C49C-72B46FC12BE5}"/>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Basic Theology, page 529</a:t>
            </a:r>
          </a:p>
        </p:txBody>
      </p:sp>
    </p:spTree>
    <p:extLst>
      <p:ext uri="{BB962C8B-B14F-4D97-AF65-F5344CB8AC3E}">
        <p14:creationId xmlns:p14="http://schemas.microsoft.com/office/powerpoint/2010/main" val="197465036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017" y="80621"/>
            <a:ext cx="8839966" cy="6663506"/>
          </a:xfrm>
          <a:prstGeom prst="rect">
            <a:avLst/>
          </a:prstGeom>
        </p:spPr>
      </p:pic>
    </p:spTree>
    <p:extLst>
      <p:ext uri="{BB962C8B-B14F-4D97-AF65-F5344CB8AC3E}">
        <p14:creationId xmlns:p14="http://schemas.microsoft.com/office/powerpoint/2010/main" val="11277370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B7569C95-6A61-4FB9-B05A-15050A47969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2753" y="2057400"/>
            <a:ext cx="2669647" cy="2743200"/>
          </a:xfrm>
          <a:prstGeom prst="rect">
            <a:avLst/>
          </a:prstGeom>
          <a:noFill/>
          <a:ln w="9525">
            <a:noFill/>
            <a:miter lim="800000"/>
            <a:headEnd/>
            <a:tailEnd/>
          </a:ln>
        </p:spPr>
      </p:pic>
    </p:spTree>
    <p:extLst>
      <p:ext uri="{BB962C8B-B14F-4D97-AF65-F5344CB8AC3E}">
        <p14:creationId xmlns:p14="http://schemas.microsoft.com/office/powerpoint/2010/main" val="274140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1066800" y="1371601"/>
            <a:ext cx="5791200" cy="4119563"/>
          </a:xfrm>
        </p:spPr>
        <p:txBody>
          <a:bodyPr/>
          <a:lstStyle/>
          <a:p>
            <a:pPr marL="457200" lvl="1" indent="-457200" eaLnBrk="1" hangingPunct="1">
              <a:spcBef>
                <a:spcPts val="0"/>
              </a:spcBef>
              <a:spcAft>
                <a:spcPts val="3000"/>
              </a:spcAft>
              <a:buClr>
                <a:schemeClr val="tx2"/>
              </a:buClr>
              <a:buSzPct val="100000"/>
              <a:buFont typeface="Wingdings" pitchFamily="2" charset="2"/>
              <a:buAutoNum type="romanUcPeriod"/>
              <a:defRPr/>
            </a:pPr>
            <a:r>
              <a:rPr lang="en-US" b="1" dirty="0">
                <a:solidFill>
                  <a:srgbClr val="FFFFCC"/>
                </a:solidFill>
                <a:effectLst>
                  <a:outerShdw blurRad="38100" dist="38100" dir="2700000" algn="tl">
                    <a:srgbClr val="000000">
                      <a:alpha val="43137"/>
                    </a:srgbClr>
                  </a:outerShdw>
                </a:effectLst>
              </a:rPr>
              <a:t>Genesis 1-11 (four events)</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Creation (1-2)</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Fall (3-5)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Flood (6-9)</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National dispersion (10-11)</a:t>
            </a:r>
          </a:p>
        </p:txBody>
      </p:sp>
      <p:pic>
        <p:nvPicPr>
          <p:cNvPr id="2" name="Picture 4" descr="5 Bible Lessons to Learn From the Book of Genesis | Jack Wellman">
            <a:extLst>
              <a:ext uri="{FF2B5EF4-FFF2-40B4-BE49-F238E27FC236}">
                <a16:creationId xmlns:a16="http://schemas.microsoft.com/office/drawing/2014/main" id="{86B279D7-E07E-42EE-BC3D-7CC92BFCD4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2767"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050">
            <a:extLst>
              <a:ext uri="{FF2B5EF4-FFF2-40B4-BE49-F238E27FC236}">
                <a16:creationId xmlns:a16="http://schemas.microsoft.com/office/drawing/2014/main" id="{7E2A6228-CB3B-4F20-9370-1D1ADE66104D}"/>
              </a:ext>
            </a:extLst>
          </p:cNvPr>
          <p:cNvSpPr>
            <a:spLocks noGrp="1" noChangeArrowheads="1"/>
          </p:cNvSpPr>
          <p:nvPr>
            <p:ph type="title"/>
          </p:nvPr>
        </p:nvSpPr>
        <p:spPr>
          <a:xfrm>
            <a:off x="3924300" y="304800"/>
            <a:ext cx="4343400" cy="914400"/>
          </a:xfrm>
        </p:spPr>
        <p:txBody>
          <a:bodyPr/>
          <a:lstStyle/>
          <a:p>
            <a:pPr algn="ctr" eaLnBrk="1" hangingPunct="1"/>
            <a:r>
              <a:rPr lang="en-US" sz="3600" dirty="0">
                <a:effectLst>
                  <a:outerShdw blurRad="38100" dist="38100" dir="2700000" algn="tl">
                    <a:srgbClr val="000000">
                      <a:alpha val="43137"/>
                    </a:srgbClr>
                  </a:outerShdw>
                </a:effectLst>
              </a:rPr>
              <a:t>GENESIS STRUCTURE</a:t>
            </a:r>
          </a:p>
        </p:txBody>
      </p:sp>
      <p:pic>
        <p:nvPicPr>
          <p:cNvPr id="9" name="Picture 8">
            <a:extLst>
              <a:ext uri="{FF2B5EF4-FFF2-40B4-BE49-F238E27FC236}">
                <a16:creationId xmlns:a16="http://schemas.microsoft.com/office/drawing/2014/main" id="{57E6D205-418D-486C-A1FC-476A121F41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Covenant Reaffirmed</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Call to Abraham (15)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(16)</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Provisions (17-18a)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restated (18b)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to Beersheba (19)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711540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VI. 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103897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22:16-18 </a:t>
            </a:r>
            <a:r>
              <a:rPr lang="en-US" dirty="0">
                <a:effectLst>
                  <a:outerShdw blurRad="38100" dist="38100" dir="2700000" algn="tl">
                    <a:srgbClr val="000000">
                      <a:alpha val="43137"/>
                    </a:srgbClr>
                  </a:outerShdw>
                </a:effectLst>
              </a:rPr>
              <a:t>(RSB:NASB1995U): Genesis 22:16-18. “</a:t>
            </a:r>
            <a:r>
              <a:rPr lang="en-US" i="1" dirty="0">
                <a:effectLst>
                  <a:outerShdw blurRad="38100" dist="38100" dir="2700000" algn="tl">
                    <a:srgbClr val="000000">
                      <a:alpha val="43137"/>
                    </a:srgbClr>
                  </a:outerShdw>
                </a:effectLst>
              </a:rPr>
              <a:t>your seed shall possess the gate of their enemies</a:t>
            </a:r>
            <a:r>
              <a:rPr lang="en-US" dirty="0">
                <a:effectLst>
                  <a:outerShdw blurRad="38100" dist="38100" dir="2700000" algn="tl">
                    <a:srgbClr val="000000">
                      <a:alpha val="43137"/>
                    </a:srgbClr>
                  </a:outerShdw>
                </a:effectLst>
              </a:rPr>
              <a:t>. This anticipates the conquest of Canaan under Joshua.”</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B5D4A7D-526D-01F2-27A6-F2C00270E818}"/>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The Ryrie Study Bible, page 28</a:t>
            </a:r>
          </a:p>
        </p:txBody>
      </p:sp>
    </p:spTree>
    <p:extLst>
      <p:ext uri="{BB962C8B-B14F-4D97-AF65-F5344CB8AC3E}">
        <p14:creationId xmlns:p14="http://schemas.microsoft.com/office/powerpoint/2010/main" val="26922602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Blessing to the world (Gen. 12:3c)</a:t>
            </a:r>
          </a:p>
        </p:txBody>
      </p:sp>
      <p:pic>
        <p:nvPicPr>
          <p:cNvPr id="5" name="Picture 4">
            <a:extLst>
              <a:ext uri="{FF2B5EF4-FFF2-40B4-BE49-F238E27FC236}">
                <a16:creationId xmlns:a16="http://schemas.microsoft.com/office/drawing/2014/main" id="{EE27123E-9DB2-4BDE-9657-DD1FB4967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894340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12:3</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855745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981200" y="228600"/>
            <a:ext cx="8229600" cy="1243013"/>
          </a:xfrm>
        </p:spPr>
        <p:txBody>
          <a:bodyPr vert="horz" wrap="square" lIns="92075" tIns="46038" rIns="92075" bIns="46038" numCol="1" anchor="ctr" anchorCtr="0" compatLnSpc="1">
            <a:prstTxWarp prst="textNoShape">
              <a:avLst/>
            </a:prstTxWarp>
          </a:bodyPr>
          <a:lstStyle/>
          <a:p>
            <a:pPr algn="ctr">
              <a:defRPr/>
            </a:pPr>
            <a:r>
              <a:rPr lang="en-US" sz="4000" dirty="0">
                <a:effectLst>
                  <a:outerShdw blurRad="38100" dist="38100" dir="2700000" algn="tl">
                    <a:srgbClr val="000000">
                      <a:alpha val="43137"/>
                    </a:srgbClr>
                  </a:outerShdw>
                </a:effectLst>
                <a:latin typeface="Calibri" panose="020F0502020204030204" pitchFamily="34" charset="0"/>
              </a:rPr>
              <a:t>Israel’s Three Blessings to the World</a:t>
            </a:r>
            <a:br>
              <a:rPr lang="en-US" sz="4000" dirty="0">
                <a:effectLst>
                  <a:outerShdw blurRad="38100" dist="38100" dir="2700000" algn="tl">
                    <a:srgbClr val="000000">
                      <a:alpha val="43137"/>
                    </a:srgbClr>
                  </a:outerShdw>
                </a:effectLst>
                <a:latin typeface="Calibri" panose="020F0502020204030204" pitchFamily="34" charset="0"/>
              </a:rPr>
            </a:br>
            <a:r>
              <a:rPr lang="en-US" sz="2800" dirty="0">
                <a:effectLst>
                  <a:outerShdw blurRad="38100" dist="38100" dir="2700000" algn="tl">
                    <a:srgbClr val="000000">
                      <a:alpha val="43137"/>
                    </a:srgbClr>
                  </a:outerShdw>
                </a:effectLst>
                <a:latin typeface="Calibri" panose="020F0502020204030204" pitchFamily="34" charset="0"/>
              </a:rPr>
              <a:t>(Gen 12:3b)</a:t>
            </a:r>
            <a:endParaRPr lang="en-US" sz="3200" dirty="0">
              <a:effectLst>
                <a:outerShdw blurRad="38100" dist="38100" dir="2700000" algn="tl">
                  <a:srgbClr val="000000">
                    <a:alpha val="43137"/>
                  </a:srgbClr>
                </a:outerShdw>
              </a:effectLst>
              <a:latin typeface="Calibri" panose="020F0502020204030204" pitchFamily="34" charset="0"/>
            </a:endParaRPr>
          </a:p>
        </p:txBody>
      </p:sp>
      <p:sp>
        <p:nvSpPr>
          <p:cNvPr id="25603" name="Rectangle 3"/>
          <p:cNvSpPr>
            <a:spLocks noGrp="1" noChangeArrowheads="1"/>
          </p:cNvSpPr>
          <p:nvPr>
            <p:ph type="body" idx="4294967295"/>
          </p:nvPr>
        </p:nvSpPr>
        <p:spPr>
          <a:xfrm>
            <a:off x="1752600" y="2057400"/>
            <a:ext cx="4800600" cy="4038600"/>
          </a:xfrm>
        </p:spPr>
        <p:txBody>
          <a:bodyPr/>
          <a:lstStyle/>
          <a:p>
            <a:pPr marL="514350" indent="-514350">
              <a:spcBef>
                <a:spcPct val="0"/>
              </a:spcBef>
              <a:spcAft>
                <a:spcPts val="3600"/>
              </a:spcAft>
              <a:buSzPct val="100000"/>
              <a:buFont typeface="Wingdings" pitchFamily="2" charset="2"/>
              <a:buAutoNum type="arabicParenR"/>
              <a:defRPr/>
            </a:pPr>
            <a:r>
              <a:rPr lang="en-US" sz="3600" dirty="0">
                <a:effectLst>
                  <a:outerShdw blurRad="38100" dist="38100" dir="2700000" algn="tl">
                    <a:srgbClr val="000000">
                      <a:alpha val="43137"/>
                    </a:srgbClr>
                  </a:outerShdw>
                </a:effectLst>
                <a:latin typeface="Calibri" pitchFamily="34" charset="0"/>
              </a:rPr>
              <a:t>Scripture (Rom 3:2)</a:t>
            </a:r>
          </a:p>
          <a:p>
            <a:pPr marL="514350" indent="-514350">
              <a:spcBef>
                <a:spcPct val="0"/>
              </a:spcBef>
              <a:spcAft>
                <a:spcPts val="3600"/>
              </a:spcAft>
              <a:buSzPct val="100000"/>
              <a:buFont typeface="Wingdings" pitchFamily="2" charset="2"/>
              <a:buAutoNum type="arabicParenR"/>
              <a:defRPr/>
            </a:pPr>
            <a:r>
              <a:rPr lang="en-US" sz="3600" dirty="0">
                <a:effectLst>
                  <a:outerShdw blurRad="38100" dist="38100" dir="2700000" algn="tl">
                    <a:srgbClr val="000000">
                      <a:alpha val="43137"/>
                    </a:srgbClr>
                  </a:outerShdw>
                </a:effectLst>
                <a:latin typeface="Calibri" pitchFamily="34" charset="0"/>
              </a:rPr>
              <a:t>Savior (John 4:22)</a:t>
            </a:r>
          </a:p>
          <a:p>
            <a:pPr marL="514350" indent="-514350">
              <a:spcBef>
                <a:spcPct val="0"/>
              </a:spcBef>
              <a:spcAft>
                <a:spcPts val="3600"/>
              </a:spcAft>
              <a:buSzPct val="100000"/>
              <a:buFont typeface="Wingdings" pitchFamily="2" charset="2"/>
              <a:buAutoNum type="arabicParenR"/>
              <a:defRPr/>
            </a:pPr>
            <a:r>
              <a:rPr lang="en-US" sz="3600" dirty="0">
                <a:effectLst>
                  <a:outerShdw blurRad="38100" dist="38100" dir="2700000" algn="tl">
                    <a:srgbClr val="000000">
                      <a:alpha val="43137"/>
                    </a:srgbClr>
                  </a:outerShdw>
                </a:effectLst>
                <a:latin typeface="Calibri" pitchFamily="34" charset="0"/>
              </a:rPr>
              <a:t>Kingdom (Isa 2:2-3)</a:t>
            </a:r>
          </a:p>
        </p:txBody>
      </p:sp>
      <p:pic>
        <p:nvPicPr>
          <p:cNvPr id="2458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863922" y="2209800"/>
            <a:ext cx="3499279" cy="3657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Covenant Reaffirmed</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Call to Abraham (15)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Provisions (17-18a)</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Basis restated (18b)</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Return to Beersheba (19)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85232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143000"/>
          </a:xfrm>
        </p:spPr>
        <p:txBody>
          <a:bodyPr/>
          <a:lstStyle/>
          <a:p>
            <a:pPr algn="ctr"/>
            <a:r>
              <a:rPr lang="en-US" sz="3600" dirty="0"/>
              <a:t>J. Dwight Pentecost</a:t>
            </a:r>
            <a:br>
              <a:rPr lang="en-US" sz="3600" dirty="0"/>
            </a:br>
            <a:r>
              <a:rPr lang="en-US" sz="2000" i="1" dirty="0">
                <a:solidFill>
                  <a:schemeClr val="tx1"/>
                </a:solidFill>
              </a:rPr>
              <a:t>Thy Kingdom Come, </a:t>
            </a:r>
            <a:r>
              <a:rPr lang="en-US" sz="2000" dirty="0">
                <a:solidFill>
                  <a:schemeClr val="tx1"/>
                </a:solidFill>
              </a:rPr>
              <a:t>Page 66-67</a:t>
            </a:r>
          </a:p>
        </p:txBody>
      </p:sp>
      <p:sp>
        <p:nvSpPr>
          <p:cNvPr id="16387" name="Rectangle 3"/>
          <p:cNvSpPr>
            <a:spLocks noGrp="1" noChangeArrowheads="1"/>
          </p:cNvSpPr>
          <p:nvPr>
            <p:ph type="body" idx="1"/>
          </p:nvPr>
        </p:nvSpPr>
        <p:spPr>
          <a:xfrm>
            <a:off x="609600" y="1524000"/>
            <a:ext cx="10972800" cy="4876800"/>
          </a:xfrm>
        </p:spPr>
        <p:txBody>
          <a:bodyPr/>
          <a:lstStyle/>
          <a:p>
            <a:pPr marL="0" indent="0" algn="just">
              <a:buNone/>
              <a:defRPr/>
            </a:pPr>
            <a:r>
              <a:rPr lang="en-US" dirty="0">
                <a:effectLst/>
              </a:rPr>
              <a:t>“As before, God responded to the obedience of faith. He said to Abraham, ‘I swear by Myself, declares the Lord, that because you have done this and have not withheld your son, your only son, I will surely bless you and make your descendants as numerous as the stars in the sky and as the sand on the seashore. Your descendants will take possession of the cities of their enemies, and through your offspring all nations on earth will be blessed, because you have obeyed Me’ (Gen. 22:16–18)</a:t>
            </a:r>
            <a:r>
              <a:rPr lang="en-US" i="1" dirty="0"/>
              <a:t>.”</a:t>
            </a:r>
          </a:p>
        </p:txBody>
      </p:sp>
      <p:pic>
        <p:nvPicPr>
          <p:cNvPr id="5" name="Picture 4">
            <a:extLst>
              <a:ext uri="{FF2B5EF4-FFF2-40B4-BE49-F238E27FC236}">
                <a16:creationId xmlns:a16="http://schemas.microsoft.com/office/drawing/2014/main" id="{5074BCA5-0419-805D-23DB-0DF3E5EBF1C4}"/>
              </a:ext>
            </a:extLst>
          </p:cNvPr>
          <p:cNvPicPr>
            <a:picLocks noChangeAspect="1"/>
          </p:cNvPicPr>
          <p:nvPr/>
        </p:nvPicPr>
        <p:blipFill rotWithShape="1">
          <a:blip r:embed="rId2"/>
          <a:srcRect r="14286"/>
          <a:stretch/>
        </p:blipFill>
        <p:spPr>
          <a:xfrm>
            <a:off x="609600" y="104775"/>
            <a:ext cx="1400783" cy="914400"/>
          </a:xfrm>
          <a:prstGeom prst="rect">
            <a:avLst/>
          </a:prstGeom>
        </p:spPr>
      </p:pic>
    </p:spTree>
    <p:extLst>
      <p:ext uri="{BB962C8B-B14F-4D97-AF65-F5344CB8AC3E}">
        <p14:creationId xmlns:p14="http://schemas.microsoft.com/office/powerpoint/2010/main" val="302127648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09900" y="228600"/>
            <a:ext cx="6172200" cy="1143000"/>
          </a:xfrm>
        </p:spPr>
        <p:txBody>
          <a:bodyPr/>
          <a:lstStyle/>
          <a:p>
            <a:pPr algn="ctr"/>
            <a:r>
              <a:rPr lang="en-US" sz="3600" dirty="0"/>
              <a:t>J. Dwight Pentecost</a:t>
            </a:r>
            <a:br>
              <a:rPr lang="en-US" sz="3600" dirty="0"/>
            </a:br>
            <a:r>
              <a:rPr lang="en-US" sz="2000" i="1" dirty="0">
                <a:solidFill>
                  <a:schemeClr val="tx1"/>
                </a:solidFill>
              </a:rPr>
              <a:t>Thy Kingdom Come, Page 66-67</a:t>
            </a:r>
          </a:p>
        </p:txBody>
      </p:sp>
      <p:sp>
        <p:nvSpPr>
          <p:cNvPr id="16387" name="Rectangle 3"/>
          <p:cNvSpPr>
            <a:spLocks noGrp="1" noChangeArrowheads="1"/>
          </p:cNvSpPr>
          <p:nvPr>
            <p:ph type="body" idx="1"/>
          </p:nvPr>
        </p:nvSpPr>
        <p:spPr>
          <a:xfrm>
            <a:off x="609600" y="1524000"/>
            <a:ext cx="10896600" cy="4876800"/>
          </a:xfrm>
        </p:spPr>
        <p:txBody>
          <a:bodyPr/>
          <a:lstStyle/>
          <a:p>
            <a:pPr marL="0" indent="0" algn="just">
              <a:buNone/>
              <a:defRPr/>
            </a:pPr>
            <a:r>
              <a:rPr lang="en-US" dirty="0">
                <a:effectLst/>
              </a:rPr>
              <a:t>“Here again God promised Abraham that he would become the recipient of the covenant blessings. The covenant was not based on obedience, nor was the perpetuity of the covenant based on obedience—but rather the reception of covenant blessings was conditioned on obedience. Remember, an unconditional covenant may have conditional blessings. Thus, on the basis of faith that had produced obedience, Abraham would experience the blessings of the promises and the covenant</a:t>
            </a:r>
            <a:r>
              <a:rPr lang="en-US" i="1" dirty="0"/>
              <a:t>.”</a:t>
            </a:r>
          </a:p>
        </p:txBody>
      </p:sp>
      <p:pic>
        <p:nvPicPr>
          <p:cNvPr id="2" name="Picture 1">
            <a:extLst>
              <a:ext uri="{FF2B5EF4-FFF2-40B4-BE49-F238E27FC236}">
                <a16:creationId xmlns:a16="http://schemas.microsoft.com/office/drawing/2014/main" id="{7EF58527-62CD-D963-5917-61FE3527A655}"/>
              </a:ext>
            </a:extLst>
          </p:cNvPr>
          <p:cNvPicPr>
            <a:picLocks noChangeAspect="1"/>
          </p:cNvPicPr>
          <p:nvPr/>
        </p:nvPicPr>
        <p:blipFill rotWithShape="1">
          <a:blip r:embed="rId2"/>
          <a:srcRect r="14286"/>
          <a:stretch/>
        </p:blipFill>
        <p:spPr>
          <a:xfrm>
            <a:off x="609600" y="104775"/>
            <a:ext cx="1400783" cy="914400"/>
          </a:xfrm>
          <a:prstGeom prst="rect">
            <a:avLst/>
          </a:prstGeom>
        </p:spPr>
      </p:pic>
    </p:spTree>
    <p:extLst>
      <p:ext uri="{BB962C8B-B14F-4D97-AF65-F5344CB8AC3E}">
        <p14:creationId xmlns:p14="http://schemas.microsoft.com/office/powerpoint/2010/main" val="13565653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828800"/>
            <a:ext cx="10972800" cy="2971800"/>
          </a:xfrm>
        </p:spPr>
        <p:txBody>
          <a:bodyPr/>
          <a:lstStyle/>
          <a:p>
            <a:pPr marL="0" indent="0" algn="just">
              <a:spcBef>
                <a:spcPts val="0"/>
              </a:spcBef>
              <a:buNone/>
              <a:defRPr/>
            </a:pPr>
            <a:r>
              <a:rPr lang="en-US" b="1" dirty="0">
                <a:solidFill>
                  <a:srgbClr val="FFFFCC"/>
                </a:solidFill>
                <a:effectLst>
                  <a:outerShdw blurRad="38100" dist="38100" dir="2700000" algn="tl">
                    <a:srgbClr val="000000">
                      <a:alpha val="43137"/>
                    </a:srgbClr>
                  </a:outerShdw>
                </a:effectLst>
              </a:rPr>
              <a:t>Genesis 22:16-18; 26:5</a:t>
            </a:r>
            <a:r>
              <a:rPr lang="en-US" dirty="0">
                <a:effectLst>
                  <a:outerShdw blurRad="38100" dist="38100" dir="2700000" algn="tl">
                    <a:srgbClr val="000000">
                      <a:alpha val="43137"/>
                    </a:srgbClr>
                  </a:outerShdw>
                </a:effectLst>
              </a:rPr>
              <a:t>: “Since the covenant had been firmly established several times before these events, it would be incongruous to view these passages as conditions imposed after the clear statements of unconditionality. Rather, in these instances God acknowledged the worthiness of Abraham to remind him and his descendants that faith and obedience were necessary for participation in the benefits of the unconditional promises of the covenant.”﻿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22343009-6074-7560-A20C-03985B772993}"/>
              </a:ext>
            </a:extLst>
          </p:cNvPr>
          <p:cNvSpPr>
            <a:spLocks noGrp="1" noChangeArrowheads="1"/>
          </p:cNvSpPr>
          <p:nvPr>
            <p:ph type="title"/>
          </p:nvPr>
        </p:nvSpPr>
        <p:spPr>
          <a:xfrm>
            <a:off x="3009900" y="228600"/>
            <a:ext cx="6172200" cy="1143000"/>
          </a:xfrm>
        </p:spPr>
        <p:txBody>
          <a:bodyPr/>
          <a:lstStyle/>
          <a:p>
            <a:pPr algn="ctr"/>
            <a:r>
              <a:rPr lang="en-US" sz="3600" dirty="0"/>
              <a:t>Charles Ryrie</a:t>
            </a:r>
            <a:br>
              <a:rPr lang="en-US" sz="3600" dirty="0"/>
            </a:br>
            <a:r>
              <a:rPr lang="en-US" sz="2000" i="1" dirty="0">
                <a:solidFill>
                  <a:schemeClr val="tx1"/>
                </a:solidFill>
              </a:rPr>
              <a:t>Basic Theology, page 529</a:t>
            </a:r>
          </a:p>
        </p:txBody>
      </p:sp>
    </p:spTree>
    <p:extLst>
      <p:ext uri="{BB962C8B-B14F-4D97-AF65-F5344CB8AC3E}">
        <p14:creationId xmlns:p14="http://schemas.microsoft.com/office/powerpoint/2010/main" val="25114795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F89DDE-DAA5-41B9-9AAA-46E3B77AB9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64514" name="Rectangle 1"/>
          <p:cNvSpPr>
            <a:spLocks noChangeArrowheads="1"/>
          </p:cNvSpPr>
          <p:nvPr/>
        </p:nvSpPr>
        <p:spPr bwMode="auto">
          <a:xfrm>
            <a:off x="609600" y="0"/>
            <a:ext cx="109728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3:15</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6" name="Picture 5">
            <a:extLst>
              <a:ext uri="{FF2B5EF4-FFF2-40B4-BE49-F238E27FC236}">
                <a16:creationId xmlns:a16="http://schemas.microsoft.com/office/drawing/2014/main" id="{2824A913-96BE-436F-BC65-6AF719E08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8720" y="2590800"/>
            <a:ext cx="2194560" cy="2286000"/>
          </a:xfrm>
          <a:prstGeom prst="rect">
            <a:avLst/>
          </a:prstGeom>
        </p:spPr>
      </p:pic>
    </p:spTree>
    <p:extLst>
      <p:ext uri="{BB962C8B-B14F-4D97-AF65-F5344CB8AC3E}">
        <p14:creationId xmlns:p14="http://schemas.microsoft.com/office/powerpoint/2010/main" val="321142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64514" name="Picture 2">
            <a:extLst>
              <a:ext uri="{FF2B5EF4-FFF2-40B4-BE49-F238E27FC236}">
                <a16:creationId xmlns:a16="http://schemas.microsoft.com/office/drawing/2014/main" id="{4345A399-6E52-4C2B-B170-369722FC1463}"/>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22:15-19</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Covenant Reaffirmed</a:t>
            </a:r>
          </a:p>
        </p:txBody>
      </p:sp>
      <p:sp>
        <p:nvSpPr>
          <p:cNvPr id="161795" name="Rectangle 3"/>
          <p:cNvSpPr>
            <a:spLocks noGrp="1" noChangeArrowheads="1"/>
          </p:cNvSpPr>
          <p:nvPr>
            <p:ph type="body" idx="1"/>
          </p:nvPr>
        </p:nvSpPr>
        <p:spPr>
          <a:xfrm>
            <a:off x="990600" y="1600200"/>
            <a:ext cx="6934200" cy="41910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Call to Abraham (15)</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(16)</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Provisions (17-18a)</a:t>
            </a:r>
          </a:p>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Basis restated (18b)</a:t>
            </a:r>
          </a:p>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Return to Beersheba (19)</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658601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324600" cy="2743200"/>
          </a:xfrm>
        </p:spPr>
        <p:txBody>
          <a:bodyPr/>
          <a:lstStyle/>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 plants (33a)</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 worships (33b)</a:t>
            </a:r>
          </a:p>
          <a:p>
            <a:pPr marL="458788" lvl="2" indent="-458788" eaLnBrk="1" hangingPunct="1">
              <a:spcBef>
                <a:spcPts val="0"/>
              </a:spcBef>
              <a:spcAft>
                <a:spcPts val="3600"/>
              </a:spcAft>
              <a:buClr>
                <a:srgbClr val="00FF00"/>
              </a:buClr>
              <a:buSzPct val="100000"/>
              <a:buFont typeface="+mj-lt"/>
              <a:buAutoNum type="arabicPeriod"/>
              <a:defRPr/>
            </a:pPr>
            <a:r>
              <a:rPr lang="en-US" dirty="0">
                <a:effectLst>
                  <a:outerShdw blurRad="38100" dist="38100" dir="2700000" algn="tl">
                    <a:srgbClr val="000000">
                      <a:alpha val="43137"/>
                    </a:srgbClr>
                  </a:outerShdw>
                </a:effectLst>
              </a:rPr>
              <a:t>Abraham sojourns (34)</a:t>
            </a:r>
          </a:p>
        </p:txBody>
      </p:sp>
      <p:sp>
        <p:nvSpPr>
          <p:cNvPr id="7" name="Rectangle 2">
            <a:extLst>
              <a:ext uri="{FF2B5EF4-FFF2-40B4-BE49-F238E27FC236}">
                <a16:creationId xmlns:a16="http://schemas.microsoft.com/office/drawing/2014/main" id="{97686A22-2BE5-4C51-AB58-0A64E5F67A24}"/>
              </a:ext>
            </a:extLst>
          </p:cNvPr>
          <p:cNvSpPr txBox="1">
            <a:spLocks noChangeArrowheads="1"/>
          </p:cNvSpPr>
          <p:nvPr/>
        </p:nvSpPr>
        <p:spPr bwMode="auto">
          <a:xfrm>
            <a:off x="3119438" y="304800"/>
            <a:ext cx="59531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742950" indent="-742950" algn="ctr" eaLnBrk="1" hangingPunct="1">
              <a:buClr>
                <a:srgbClr val="CC66FF"/>
              </a:buClr>
              <a:buFont typeface="+mj-lt"/>
              <a:buAutoNum type="alphaUcPeriod" startAt="7"/>
            </a:pPr>
            <a:r>
              <a:rPr lang="en-US" sz="3600" kern="0" dirty="0">
                <a:effectLst>
                  <a:outerShdw blurRad="38100" dist="38100" dir="2700000" algn="tl">
                    <a:srgbClr val="000000">
                      <a:alpha val="43137"/>
                    </a:srgbClr>
                  </a:outerShdw>
                </a:effectLst>
                <a:cs typeface="Calibri" panose="020F0502020204030204" pitchFamily="34" charset="0"/>
              </a:rPr>
              <a:t>Covenant’s Results</a:t>
            </a:r>
            <a:br>
              <a:rPr lang="en-US" sz="3600" kern="0" dirty="0">
                <a:effectLst>
                  <a:outerShdw blurRad="38100" dist="38100" dir="2700000" algn="tl">
                    <a:srgbClr val="000000">
                      <a:alpha val="43137"/>
                    </a:srgbClr>
                  </a:outerShdw>
                </a:effectLst>
                <a:cs typeface="Calibri" panose="020F0502020204030204" pitchFamily="34" charset="0"/>
              </a:rPr>
            </a:br>
            <a:r>
              <a:rPr lang="en-US" sz="2800" b="1" kern="0" dirty="0">
                <a:solidFill>
                  <a:srgbClr val="FFFFCC"/>
                </a:solidFill>
                <a:effectLst>
                  <a:outerShdw blurRad="38100" dist="38100" dir="2700000" algn="tl">
                    <a:srgbClr val="000000">
                      <a:alpha val="43137"/>
                    </a:srgbClr>
                  </a:outerShdw>
                </a:effectLst>
                <a:ea typeface="+mn-ea"/>
                <a:cs typeface="+mn-cs"/>
              </a:rPr>
              <a:t>Genesis 21:33-34</a:t>
            </a:r>
          </a:p>
        </p:txBody>
      </p:sp>
      <p:pic>
        <p:nvPicPr>
          <p:cNvPr id="5" name="Picture 4">
            <a:extLst>
              <a:ext uri="{FF2B5EF4-FFF2-40B4-BE49-F238E27FC236}">
                <a16:creationId xmlns:a16="http://schemas.microsoft.com/office/drawing/2014/main" id="{6F422440-7828-4622-A45D-9ABFFDA55A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5331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E081D7C-95E2-A050-3AFE-C465AD2DBA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159" y="137160"/>
            <a:ext cx="4797683"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7">
            <a:extLst>
              <a:ext uri="{FF2B5EF4-FFF2-40B4-BE49-F238E27FC236}">
                <a16:creationId xmlns:a16="http://schemas.microsoft.com/office/drawing/2014/main" id="{166468F4-A57F-94A2-A360-E6472A5D86ED}"/>
              </a:ext>
            </a:extLst>
          </p:cNvPr>
          <p:cNvSpPr>
            <a:spLocks noChangeArrowheads="1"/>
          </p:cNvSpPr>
          <p:nvPr/>
        </p:nvSpPr>
        <p:spPr bwMode="auto">
          <a:xfrm>
            <a:off x="4343400" y="5922579"/>
            <a:ext cx="1600200" cy="706821"/>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 name="Oval 7">
            <a:extLst>
              <a:ext uri="{FF2B5EF4-FFF2-40B4-BE49-F238E27FC236}">
                <a16:creationId xmlns:a16="http://schemas.microsoft.com/office/drawing/2014/main" id="{D2E81EA4-5EB2-E86A-D57E-BC835A04AA79}"/>
              </a:ext>
            </a:extLst>
          </p:cNvPr>
          <p:cNvSpPr>
            <a:spLocks noChangeArrowheads="1"/>
          </p:cNvSpPr>
          <p:nvPr/>
        </p:nvSpPr>
        <p:spPr bwMode="auto">
          <a:xfrm>
            <a:off x="5638800" y="4038601"/>
            <a:ext cx="11430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69594002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2057400"/>
            <a:ext cx="6934200" cy="35052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688675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Nahor’s</a:t>
            </a:r>
            <a:r>
              <a:rPr lang="en-US" dirty="0">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Milcah</a:t>
            </a:r>
            <a:r>
              <a:rPr lang="en-US" dirty="0">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190739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dirty="0" err="1">
                <a:effectLst>
                  <a:outerShdw blurRad="38100" dist="38100" dir="2700000" algn="tl">
                    <a:srgbClr val="000000">
                      <a:alpha val="43137"/>
                    </a:srgbClr>
                  </a:outerShdw>
                </a:effectLst>
              </a:rPr>
              <a:t>Nahor’s</a:t>
            </a:r>
            <a:r>
              <a:rPr lang="en-US" dirty="0">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Milcah</a:t>
            </a:r>
            <a:r>
              <a:rPr lang="en-US" dirty="0">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44273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581463" y="868680"/>
            <a:ext cx="11029074"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0045113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u="sng" dirty="0" err="1">
                <a:solidFill>
                  <a:srgbClr val="FFFFCC"/>
                </a:solidFill>
                <a:effectLst>
                  <a:outerShdw blurRad="38100" dist="38100" dir="2700000" algn="tl">
                    <a:srgbClr val="000000">
                      <a:alpha val="43137"/>
                    </a:srgbClr>
                  </a:outerShdw>
                </a:effectLst>
              </a:rPr>
              <a:t>Nahor’s</a:t>
            </a:r>
            <a:r>
              <a:rPr lang="en-US" b="1" u="sng"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Milcah</a:t>
            </a:r>
            <a:r>
              <a:rPr lang="en-US" dirty="0">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779799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9AEAC5-2B84-4B27-AF21-FFDFEA649607}"/>
              </a:ext>
            </a:extLst>
          </p:cNvPr>
          <p:cNvPicPr>
            <a:picLocks noChangeAspect="1"/>
          </p:cNvPicPr>
          <p:nvPr/>
        </p:nvPicPr>
        <p:blipFill rotWithShape="1">
          <a:blip r:embed="rId2"/>
          <a:srcRect l="1393" t="2903" r="1393" b="2903"/>
          <a:stretch/>
        </p:blipFill>
        <p:spPr>
          <a:xfrm>
            <a:off x="581463" y="868680"/>
            <a:ext cx="11029074" cy="5120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55666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304800"/>
            <a:ext cx="7772400" cy="914400"/>
          </a:xfrm>
        </p:spPr>
        <p:txBody>
          <a:bodyPr/>
          <a:lstStyle/>
          <a:p>
            <a:pPr algn="ctr" eaLnBrk="1" hangingPunct="1"/>
            <a:r>
              <a:rPr lang="en-US" sz="3600" dirty="0"/>
              <a:t>GENESIS STRUCTURE</a:t>
            </a:r>
          </a:p>
        </p:txBody>
      </p:sp>
      <p:sp>
        <p:nvSpPr>
          <p:cNvPr id="92163" name="Rectangle 2051"/>
          <p:cNvSpPr>
            <a:spLocks noGrp="1" noChangeArrowheads="1"/>
          </p:cNvSpPr>
          <p:nvPr>
            <p:ph type="body" idx="1"/>
          </p:nvPr>
        </p:nvSpPr>
        <p:spPr>
          <a:xfrm>
            <a:off x="2019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cs typeface="Calibri" panose="020F0502020204030204" pitchFamily="34" charset="0"/>
              </a:rPr>
              <a:t>Beginning of the Human race (Gen. 1‒11)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Beginning of the Hebrew race (Gen. 12‒50)</a:t>
            </a:r>
          </a:p>
        </p:txBody>
      </p:sp>
      <p:pic>
        <p:nvPicPr>
          <p:cNvPr id="2" name="Picture 4" descr="5 Bible Lessons to Learn From the Book of Genesis | Jack Wellman">
            <a:extLst>
              <a:ext uri="{FF2B5EF4-FFF2-40B4-BE49-F238E27FC236}">
                <a16:creationId xmlns:a16="http://schemas.microsoft.com/office/drawing/2014/main" id="{8E86B3BC-9844-40CD-A11F-6CE7740863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79786" y="4191000"/>
            <a:ext cx="343243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252A684-4CDD-4290-ACF1-B09810BF9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834673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Milcah</a:t>
            </a:r>
            <a:r>
              <a:rPr lang="en-US" b="1" u="sng" dirty="0">
                <a:solidFill>
                  <a:srgbClr val="FFFFCC"/>
                </a:solidFill>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Reumah</a:t>
            </a:r>
            <a:r>
              <a:rPr lang="en-US" dirty="0">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3011258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extLst>
              <p:ext uri="{D42A27DB-BD31-4B8C-83A1-F6EECF244321}">
                <p14:modId xmlns:p14="http://schemas.microsoft.com/office/powerpoint/2010/main" val="3445423878"/>
              </p:ext>
            </p:extLst>
          </p:nvPr>
        </p:nvGraphicFramePr>
        <p:xfrm>
          <a:off x="1889760" y="797560"/>
          <a:ext cx="8412480" cy="5334000"/>
        </p:xfrm>
        <a:graphic>
          <a:graphicData uri="http://schemas.openxmlformats.org/drawingml/2006/table">
            <a:tbl>
              <a:tblPr firstRow="1" bandRow="1">
                <a:tableStyleId>{5C22544A-7EE6-4342-B048-85BDC9FD1C3A}</a:tableStyleId>
              </a:tblPr>
              <a:tblGrid>
                <a:gridCol w="4206240">
                  <a:extLst>
                    <a:ext uri="{9D8B030D-6E8A-4147-A177-3AD203B41FA5}">
                      <a16:colId xmlns:a16="http://schemas.microsoft.com/office/drawing/2014/main" val="553827751"/>
                    </a:ext>
                  </a:extLst>
                </a:gridCol>
                <a:gridCol w="4206240">
                  <a:extLst>
                    <a:ext uri="{9D8B030D-6E8A-4147-A177-3AD203B41FA5}">
                      <a16:colId xmlns:a16="http://schemas.microsoft.com/office/drawing/2014/main" val="2249653255"/>
                    </a:ext>
                  </a:extLst>
                </a:gridCol>
              </a:tblGrid>
              <a:tr h="1066800">
                <a:tc gridSpan="2">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through </a:t>
                      </a: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Milcah</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solidFill>
                      <a:schemeClr val="bg2"/>
                    </a:solidFill>
                  </a:tcPr>
                </a:tc>
                <a:tc hMerge="1">
                  <a:txBody>
                    <a:bodyPr/>
                    <a:lstStyle/>
                    <a:p>
                      <a:endParaRPr lang="en-US" dirty="0"/>
                    </a:p>
                  </a:txBody>
                  <a:tcPr/>
                </a:tc>
                <a:extLst>
                  <a:ext uri="{0D108BD9-81ED-4DB2-BD59-A6C34878D82A}">
                    <a16:rowId xmlns:a16="http://schemas.microsoft.com/office/drawing/2014/main" val="3498365085"/>
                  </a:ext>
                </a:extLst>
              </a:tr>
              <a:tr h="1066800">
                <a:tc>
                  <a:txBody>
                    <a:bodyPr/>
                    <a:lstStyle/>
                    <a:p>
                      <a:pPr marL="457200" lvl="1" indent="0" eaLnBrk="1" hangingPunct="1">
                        <a:spcBef>
                          <a:spcPts val="0"/>
                        </a:spcBef>
                        <a:spcAft>
                          <a:spcPts val="1200"/>
                        </a:spcAft>
                        <a:buClr>
                          <a:schemeClr val="tx2"/>
                        </a:buClr>
                        <a:buSzPct val="100000"/>
                        <a:buFont typeface="+mj-lt"/>
                        <a:buNone/>
                        <a:defRPr/>
                      </a:pPr>
                      <a:r>
                        <a:rPr lang="en-US" sz="2800" b="1" dirty="0">
                          <a:latin typeface="Calibri" panose="020F0502020204030204" pitchFamily="34" charset="0"/>
                          <a:ea typeface="Calibri" panose="020F0502020204030204" pitchFamily="34" charset="0"/>
                          <a:cs typeface="Calibri" panose="020F0502020204030204" pitchFamily="34" charset="0"/>
                        </a:rPr>
                        <a:t>1. </a:t>
                      </a:r>
                      <a:r>
                        <a:rPr lang="en-US" sz="2800" b="1" dirty="0" err="1">
                          <a:latin typeface="Calibri" panose="020F0502020204030204" pitchFamily="34" charset="0"/>
                          <a:ea typeface="Calibri" panose="020F0502020204030204" pitchFamily="34" charset="0"/>
                          <a:cs typeface="Calibri" panose="020F0502020204030204" pitchFamily="34" charset="0"/>
                        </a:rPr>
                        <a:t>Uz</a:t>
                      </a:r>
                      <a:r>
                        <a:rPr lang="en-US" sz="2800" b="1" dirty="0">
                          <a:latin typeface="Calibri" panose="020F0502020204030204" pitchFamily="34" charset="0"/>
                          <a:ea typeface="Calibri" panose="020F0502020204030204" pitchFamily="34" charset="0"/>
                          <a:cs typeface="Calibri" panose="020F0502020204030204" pitchFamily="34" charset="0"/>
                        </a:rPr>
                        <a:t> (Job 1:1)</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5.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Hazo</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766866729"/>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Buz</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6.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Pildash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662697024"/>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Aram</a:t>
                      </a:r>
                    </a:p>
                  </a:txBody>
                  <a:tcPr anchor="ctr"/>
                </a:tc>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7.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Jidlaph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496408826"/>
                  </a:ext>
                </a:extLst>
              </a:tr>
              <a:tr h="1066800">
                <a:tc>
                  <a:txBody>
                    <a:bodyPr/>
                    <a:lstStyle/>
                    <a:p>
                      <a:pPr marL="457200" lvl="1" indent="0" algn="l" defTabSz="914400" rtl="0" eaLnBrk="1" latinLnBrk="0" hangingPunct="1">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Chesed</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marL="457200" marR="0" lvl="1" indent="0" algn="l" defTabSz="914400" rtl="0" eaLnBrk="1" fontAlgn="auto" latinLnBrk="0" hangingPunct="1">
                        <a:lnSpc>
                          <a:spcPct val="1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8.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Bethuel</a:t>
                      </a: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 (Gen. 24)</a:t>
                      </a:r>
                    </a:p>
                  </a:txBody>
                  <a:tcPr anchor="ctr"/>
                </a:tc>
                <a:extLst>
                  <a:ext uri="{0D108BD9-81ED-4DB2-BD59-A6C34878D82A}">
                    <a16:rowId xmlns:a16="http://schemas.microsoft.com/office/drawing/2014/main" val="3149127766"/>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7960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22:20-24</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Rebekah’s Lineage</a:t>
            </a:r>
          </a:p>
        </p:txBody>
      </p:sp>
      <p:sp>
        <p:nvSpPr>
          <p:cNvPr id="161795" name="Rectangle 3"/>
          <p:cNvSpPr>
            <a:spLocks noGrp="1" noChangeArrowheads="1"/>
          </p:cNvSpPr>
          <p:nvPr>
            <p:ph type="body" idx="1"/>
          </p:nvPr>
        </p:nvSpPr>
        <p:spPr>
          <a:xfrm>
            <a:off x="990600" y="1600200"/>
            <a:ext cx="6934200" cy="3657600"/>
          </a:xfrm>
        </p:spPr>
        <p:txBody>
          <a:bodyPr/>
          <a:lstStyle/>
          <a:p>
            <a:pPr marL="457200" lvl="2" indent="-457200" eaLnBrk="1" hangingPunct="1">
              <a:spcBef>
                <a:spcPts val="0"/>
              </a:spcBef>
              <a:spcAft>
                <a:spcPts val="36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Timing (20a)</a:t>
            </a:r>
          </a:p>
          <a:p>
            <a:pPr marL="457200" lvl="2" indent="-457200" eaLnBrk="1" hangingPunct="1">
              <a:spcBef>
                <a:spcPts val="0"/>
              </a:spcBef>
              <a:spcAft>
                <a:spcPts val="3600"/>
              </a:spcAft>
              <a:buClr>
                <a:srgbClr val="CC66FF"/>
              </a:buClr>
              <a:buSzPct val="100000"/>
              <a:buFont typeface="+mj-lt"/>
              <a:buAutoNum type="alphaUcPeriod"/>
              <a:defRPr/>
            </a:pPr>
            <a:r>
              <a:rPr lang="en-US" b="1" dirty="0" err="1">
                <a:solidFill>
                  <a:srgbClr val="FFFFCC"/>
                </a:solidFill>
                <a:effectLst>
                  <a:outerShdw blurRad="38100" dist="38100" dir="2700000" algn="tl">
                    <a:srgbClr val="000000">
                      <a:alpha val="43137"/>
                    </a:srgbClr>
                  </a:outerShdw>
                </a:effectLst>
              </a:rPr>
              <a:t>Nahor’s</a:t>
            </a:r>
            <a:r>
              <a:rPr lang="en-US" b="1" dirty="0">
                <a:solidFill>
                  <a:srgbClr val="FFFFCC"/>
                </a:solidFill>
                <a:effectLst>
                  <a:outerShdw blurRad="38100" dist="38100" dir="2700000" algn="tl">
                    <a:srgbClr val="000000">
                      <a:alpha val="43137"/>
                    </a:srgbClr>
                  </a:outerShdw>
                </a:effectLst>
              </a:rPr>
              <a:t> children (20b-24)</a:t>
            </a:r>
          </a:p>
          <a:p>
            <a:pPr marL="971550" lvl="3" indent="-514350" eaLnBrk="1" hangingPunct="1">
              <a:spcBef>
                <a:spcPts val="0"/>
              </a:spcBef>
              <a:spcAft>
                <a:spcPts val="3600"/>
              </a:spcAft>
              <a:buClr>
                <a:srgbClr val="00FF00"/>
              </a:buClr>
              <a:buFont typeface="+mj-lt"/>
              <a:buAutoNum type="arabicPeriod"/>
              <a:defRPr/>
            </a:pPr>
            <a:r>
              <a:rPr lang="en-US" dirty="0">
                <a:effectLst>
                  <a:outerShdw blurRad="38100" dist="38100" dir="2700000" algn="tl">
                    <a:srgbClr val="000000">
                      <a:alpha val="43137"/>
                    </a:srgbClr>
                  </a:outerShdw>
                </a:effectLst>
              </a:rPr>
              <a:t>From </a:t>
            </a:r>
            <a:r>
              <a:rPr lang="en-US" dirty="0" err="1">
                <a:effectLst>
                  <a:outerShdw blurRad="38100" dist="38100" dir="2700000" algn="tl">
                    <a:srgbClr val="000000">
                      <a:alpha val="43137"/>
                    </a:srgbClr>
                  </a:outerShdw>
                </a:effectLst>
              </a:rPr>
              <a:t>Milcah</a:t>
            </a:r>
            <a:r>
              <a:rPr lang="en-US" dirty="0">
                <a:effectLst>
                  <a:outerShdw blurRad="38100" dist="38100" dir="2700000" algn="tl">
                    <a:srgbClr val="000000">
                      <a:alpha val="43137"/>
                    </a:srgbClr>
                  </a:outerShdw>
                </a:effectLst>
              </a:rPr>
              <a:t> (20b-23)</a:t>
            </a:r>
          </a:p>
          <a:p>
            <a:pPr marL="971550" lvl="3" indent="-514350" eaLnBrk="1" hangingPunct="1">
              <a:spcBef>
                <a:spcPts val="0"/>
              </a:spcBef>
              <a:spcAft>
                <a:spcPts val="36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From </a:t>
            </a:r>
            <a:r>
              <a:rPr lang="en-US" b="1" u="sng" dirty="0" err="1">
                <a:solidFill>
                  <a:srgbClr val="FFFFCC"/>
                </a:solidFill>
                <a:effectLst>
                  <a:outerShdw blurRad="38100" dist="38100" dir="2700000" algn="tl">
                    <a:srgbClr val="000000">
                      <a:alpha val="43137"/>
                    </a:srgbClr>
                  </a:outerShdw>
                </a:effectLst>
              </a:rPr>
              <a:t>Reumah</a:t>
            </a:r>
            <a:r>
              <a:rPr lang="en-US" b="1" u="sng" dirty="0">
                <a:solidFill>
                  <a:srgbClr val="FFFFCC"/>
                </a:solidFill>
                <a:effectLst>
                  <a:outerShdw blurRad="38100" dist="38100" dir="2700000" algn="tl">
                    <a:srgbClr val="000000">
                      <a:alpha val="43137"/>
                    </a:srgbClr>
                  </a:outerShdw>
                </a:effectLst>
              </a:rPr>
              <a:t> (24)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1621210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Tree>
    <p:extLst>
      <p:ext uri="{BB962C8B-B14F-4D97-AF65-F5344CB8AC3E}">
        <p14:creationId xmlns:p14="http://schemas.microsoft.com/office/powerpoint/2010/main" val="2057226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63549E60-A8CA-E0A3-7D37-DE2A39C7746B}"/>
              </a:ext>
            </a:extLst>
          </p:cNvPr>
          <p:cNvGraphicFramePr>
            <a:graphicFrameLocks noGrp="1"/>
          </p:cNvGraphicFramePr>
          <p:nvPr>
            <p:ph idx="1"/>
            <p:extLst>
              <p:ext uri="{D42A27DB-BD31-4B8C-83A1-F6EECF244321}">
                <p14:modId xmlns:p14="http://schemas.microsoft.com/office/powerpoint/2010/main" val="739147103"/>
              </p:ext>
            </p:extLst>
          </p:nvPr>
        </p:nvGraphicFramePr>
        <p:xfrm>
          <a:off x="1935480" y="797560"/>
          <a:ext cx="8321040" cy="5334000"/>
        </p:xfrm>
        <a:graphic>
          <a:graphicData uri="http://schemas.openxmlformats.org/drawingml/2006/table">
            <a:tbl>
              <a:tblPr firstRow="1" bandRow="1">
                <a:tableStyleId>{5C22544A-7EE6-4342-B048-85BDC9FD1C3A}</a:tableStyleId>
              </a:tblPr>
              <a:tblGrid>
                <a:gridCol w="8321040">
                  <a:extLst>
                    <a:ext uri="{9D8B030D-6E8A-4147-A177-3AD203B41FA5}">
                      <a16:colId xmlns:a16="http://schemas.microsoft.com/office/drawing/2014/main" val="553827751"/>
                    </a:ext>
                  </a:extLst>
                </a:gridCol>
              </a:tblGrid>
              <a:tr h="1066800">
                <a:tc>
                  <a:txBody>
                    <a:bodyPr/>
                    <a:lstStyle/>
                    <a:p>
                      <a:pPr algn="ctr"/>
                      <a:r>
                        <a:rPr lang="en-US" sz="3600" b="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Nahor’s</a:t>
                      </a: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children </a:t>
                      </a: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through </a:t>
                      </a:r>
                      <a:r>
                        <a:rPr lang="en-US" sz="3600" b="0" kern="1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Reumah</a:t>
                      </a:r>
                      <a:r>
                        <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br>
                        <a:rPr lang="en-US" sz="1800" b="1" dirty="0">
                          <a:solidFill>
                            <a:schemeClr val="tx1"/>
                          </a:solidFill>
                          <a:effectLst>
                            <a:outerShdw blurRad="38100" dist="38100" dir="2700000" algn="tl">
                              <a:srgbClr val="000000">
                                <a:alpha val="43137"/>
                              </a:srgbClr>
                            </a:outerShdw>
                          </a:effectLst>
                        </a:rPr>
                      </a:br>
                      <a:r>
                        <a:rPr lang="en-US" sz="2800" b="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mj-cs"/>
                        </a:rPr>
                        <a:t>(Gen. 22:20b-23)</a:t>
                      </a:r>
                    </a:p>
                  </a:txBody>
                  <a:tcPr anchor="ctr">
                    <a:solidFill>
                      <a:schemeClr val="bg2"/>
                    </a:solidFill>
                  </a:tcPr>
                </a:tc>
                <a:extLst>
                  <a:ext uri="{0D108BD9-81ED-4DB2-BD59-A6C34878D82A}">
                    <a16:rowId xmlns:a16="http://schemas.microsoft.com/office/drawing/2014/main" val="3498365085"/>
                  </a:ext>
                </a:extLst>
              </a:tr>
              <a:tr h="1066800">
                <a:tc>
                  <a:txBody>
                    <a:bodyPr/>
                    <a:lstStyle/>
                    <a:p>
                      <a:pPr marL="3200400" lvl="7" indent="0" algn="l" defTabSz="914400" rtl="0" eaLnBrk="1" latinLnBrk="0" hangingPunct="1">
                        <a:lnSpc>
                          <a:spcPct val="200000"/>
                        </a:lnSpc>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1.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Tebah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66866729"/>
                  </a:ext>
                </a:extLst>
              </a:tr>
              <a:tr h="1066800">
                <a:tc>
                  <a:txBody>
                    <a:bodyPr/>
                    <a:lstStyle/>
                    <a:p>
                      <a:pPr marL="3200400" lvl="7" indent="0" algn="l" defTabSz="914400" rtl="0" eaLnBrk="1" latinLnBrk="0" hangingPunct="1">
                        <a:lnSpc>
                          <a:spcPct val="200000"/>
                        </a:lnSpc>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2.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Gaham</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95105853"/>
                  </a:ext>
                </a:extLst>
              </a:tr>
              <a:tr h="1066800">
                <a:tc>
                  <a:txBody>
                    <a:bodyPr/>
                    <a:lstStyle/>
                    <a:p>
                      <a:pPr marL="3200400" lvl="7" indent="0" algn="l" defTabSz="914400" rtl="0" eaLnBrk="1" latinLnBrk="0" hangingPunct="1">
                        <a:lnSpc>
                          <a:spcPct val="200000"/>
                        </a:lnSpc>
                        <a:spcBef>
                          <a:spcPts val="0"/>
                        </a:spcBef>
                        <a:spcAft>
                          <a:spcPts val="1200"/>
                        </a:spcAft>
                        <a:buClr>
                          <a:schemeClr val="tx2"/>
                        </a:buClr>
                        <a:buSzPct val="100000"/>
                        <a:buFont typeface="+mj-lt"/>
                        <a:buNone/>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3.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Tahash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00272915"/>
                  </a:ext>
                </a:extLst>
              </a:tr>
              <a:tr h="1066800">
                <a:tc>
                  <a:txBody>
                    <a:bodyPr/>
                    <a:lstStyle/>
                    <a:p>
                      <a:pPr marL="3200400" marR="0" lvl="7" indent="0" algn="l" defTabSz="914400" rtl="0" eaLnBrk="1" fontAlgn="auto" latinLnBrk="0" hangingPunct="1">
                        <a:lnSpc>
                          <a:spcPct val="200000"/>
                        </a:lnSpc>
                        <a:spcBef>
                          <a:spcPts val="0"/>
                        </a:spcBef>
                        <a:spcAft>
                          <a:spcPts val="1200"/>
                        </a:spcAft>
                        <a:buClr>
                          <a:schemeClr val="tx2"/>
                        </a:buClr>
                        <a:buSzPct val="100000"/>
                        <a:buFont typeface="+mj-lt"/>
                        <a:buNone/>
                        <a:tabLst/>
                        <a:defRPr/>
                      </a:pPr>
                      <a:r>
                        <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rPr>
                        <a:t>4. </a:t>
                      </a:r>
                      <a:r>
                        <a:rPr lang="en-US" sz="2800" b="1" kern="1200" dirty="0" err="1">
                          <a:solidFill>
                            <a:schemeClr val="dk1"/>
                          </a:solidFill>
                          <a:latin typeface="Calibri" panose="020F0502020204030204" pitchFamily="34" charset="0"/>
                          <a:ea typeface="Calibri" panose="020F0502020204030204" pitchFamily="34" charset="0"/>
                          <a:cs typeface="Calibri" panose="020F0502020204030204" pitchFamily="34" charset="0"/>
                        </a:rPr>
                        <a:t>Maacah</a:t>
                      </a:r>
                      <a:endParaRPr lang="en-US" sz="2800" b="1" kern="1200" dirty="0">
                        <a:solidFill>
                          <a:schemeClr val="dk1"/>
                        </a:solidFill>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26583657"/>
                  </a:ext>
                </a:extLst>
              </a:tr>
            </a:tbl>
          </a:graphicData>
        </a:graphic>
      </p:graphicFrame>
      <p:pic>
        <p:nvPicPr>
          <p:cNvPr id="5" name="Picture 4">
            <a:extLst>
              <a:ext uri="{FF2B5EF4-FFF2-40B4-BE49-F238E27FC236}">
                <a16:creationId xmlns:a16="http://schemas.microsoft.com/office/drawing/2014/main" id="{10B1E50A-C2E2-1F1A-4C63-C30A648CC2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76200"/>
            <a:ext cx="1075765" cy="914400"/>
          </a:xfrm>
          <a:prstGeom prst="rect">
            <a:avLst/>
          </a:prstGeom>
        </p:spPr>
      </p:pic>
      <p:pic>
        <p:nvPicPr>
          <p:cNvPr id="6" name="Picture 4" descr="5 Bible Lessons to Learn From the Book of Genesis | Jack Wellman">
            <a:extLst>
              <a:ext uri="{FF2B5EF4-FFF2-40B4-BE49-F238E27FC236}">
                <a16:creationId xmlns:a16="http://schemas.microsoft.com/office/drawing/2014/main" id="{654FE944-51A4-5788-DF20-DE20A72D16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 y="76200"/>
            <a:ext cx="107576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1808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1871196237"/>
              </p:ext>
            </p:extLst>
          </p:nvPr>
        </p:nvGraphicFramePr>
        <p:xfrm>
          <a:off x="609600" y="1351280"/>
          <a:ext cx="11353800" cy="537464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sacrifices Isaac (22)</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1358228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304800"/>
            <a:ext cx="5657850" cy="914400"/>
          </a:xfrm>
        </p:spPr>
        <p:txBody>
          <a:bodyPr/>
          <a:lstStyle/>
          <a:p>
            <a:pPr algn="ctr" eaLnBrk="1" hangingPunct="1"/>
            <a:r>
              <a:rPr lang="en-US" sz="3600" dirty="0">
                <a:effectLst>
                  <a:outerShdw blurRad="38100" dist="38100" dir="2700000" algn="tl">
                    <a:srgbClr val="000000">
                      <a:alpha val="43137"/>
                    </a:srgbClr>
                  </a:outerShdw>
                </a:effectLst>
              </a:rPr>
              <a:t>Genesis 22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Abraham Sacrifices Isaac</a:t>
            </a:r>
          </a:p>
        </p:txBody>
      </p:sp>
      <p:sp>
        <p:nvSpPr>
          <p:cNvPr id="161795" name="Rectangle 3"/>
          <p:cNvSpPr>
            <a:spLocks noGrp="1" noChangeArrowheads="1"/>
          </p:cNvSpPr>
          <p:nvPr>
            <p:ph type="body" idx="1"/>
          </p:nvPr>
        </p:nvSpPr>
        <p:spPr>
          <a:xfrm>
            <a:off x="1066800" y="2057400"/>
            <a:ext cx="6934200" cy="3505200"/>
          </a:xfrm>
        </p:spPr>
        <p:txBody>
          <a:bodyPr/>
          <a:lstStyle/>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Abraham tested (1-10)</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Substitutionary provision (11-14)</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Covenant reaffirmed (15-19)</a:t>
            </a:r>
          </a:p>
          <a:p>
            <a:pPr marL="571500" lvl="2" indent="-571500" eaLnBrk="1" hangingPunct="1">
              <a:spcBef>
                <a:spcPts val="0"/>
              </a:spcBef>
              <a:spcAft>
                <a:spcPts val="3600"/>
              </a:spcAft>
              <a:buClr>
                <a:srgbClr val="CC66FF"/>
              </a:buClr>
              <a:buSzPct val="100000"/>
              <a:buFont typeface="+mj-lt"/>
              <a:buAutoNum type="romanUcPeriod"/>
              <a:defRPr/>
            </a:pPr>
            <a:r>
              <a:rPr lang="en-US" dirty="0">
                <a:effectLst>
                  <a:outerShdw blurRad="38100" dist="38100" dir="2700000" algn="tl">
                    <a:srgbClr val="000000">
                      <a:alpha val="43137"/>
                    </a:srgbClr>
                  </a:outerShdw>
                </a:effectLst>
              </a:rPr>
              <a:t>Rebekah’s lineage (20-24)</a:t>
            </a:r>
          </a:p>
        </p:txBody>
      </p:sp>
      <p:pic>
        <p:nvPicPr>
          <p:cNvPr id="5" name="Picture 4">
            <a:extLst>
              <a:ext uri="{FF2B5EF4-FFF2-40B4-BE49-F238E27FC236}">
                <a16:creationId xmlns:a16="http://schemas.microsoft.com/office/drawing/2014/main" id="{66576D2B-7AF3-4A7D-A3A3-D7CBD6B390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0" y="2057400"/>
            <a:ext cx="3224783" cy="2743200"/>
          </a:xfrm>
          <a:prstGeom prst="rect">
            <a:avLst/>
          </a:prstGeom>
        </p:spPr>
      </p:pic>
    </p:spTree>
    <p:extLst>
      <p:ext uri="{BB962C8B-B14F-4D97-AF65-F5344CB8AC3E}">
        <p14:creationId xmlns:p14="http://schemas.microsoft.com/office/powerpoint/2010/main" val="2544472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nvPr>
        </p:nvGraphicFramePr>
        <p:xfrm>
          <a:off x="609600" y="1351280"/>
          <a:ext cx="11353800" cy="537464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sacrifices Isaac (22)</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cs typeface="Calibri" panose="020F0502020204030204" pitchFamily="34" charset="0"/>
                        </a:rPr>
                        <a:t>Sarah’s death (23)</a:t>
                      </a:r>
                      <a:endPar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891400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 </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u="sng"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352317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F0E6A-6FEF-418B-9CC7-F5A4576B350A}"/>
              </a:ext>
            </a:extLst>
          </p:cNvPr>
          <p:cNvPicPr>
            <a:picLocks noChangeAspect="1"/>
          </p:cNvPicPr>
          <p:nvPr/>
        </p:nvPicPr>
        <p:blipFill>
          <a:blip r:embed="rId3"/>
          <a:stretch>
            <a:fillRect/>
          </a:stretch>
        </p:blipFill>
        <p:spPr>
          <a:xfrm>
            <a:off x="12191" y="0"/>
            <a:ext cx="12167617" cy="6858000"/>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43:1</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now, thus says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your Creator, O Jacob, And He who formed you, O Israel</a:t>
            </a:r>
            <a:r>
              <a:rPr lang="en-US" sz="3600" dirty="0">
                <a:effectLst>
                  <a:outerShdw blurRad="38100" dist="38100" dir="2700000" algn="tl">
                    <a:srgbClr val="000000">
                      <a:alpha val="43137"/>
                    </a:srgbClr>
                  </a:outerShdw>
                </a:effectLst>
                <a:latin typeface="Calibri" panose="020F0502020204030204" pitchFamily="34" charset="0"/>
              </a:rPr>
              <a:t>, 'Do not fear, for I have redeemed you; I have called you by name; you are Mine!'”</a:t>
            </a:r>
            <a:endParaRPr lang="en-US" altLang="en-US" sz="3600" dirty="0">
              <a:effectLst>
                <a:outerShdw blurRad="38100" dist="38100" dir="2700000" algn="tl">
                  <a:srgbClr val="000000">
                    <a:alpha val="43137"/>
                  </a:srgbClr>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C8C4205-0307-40A2-984C-8A7D15AAF5D8}"/>
              </a:ext>
            </a:extLst>
          </p:cNvPr>
          <p:cNvPicPr>
            <a:picLocks noChangeAspect="1"/>
          </p:cNvPicPr>
          <p:nvPr/>
        </p:nvPicPr>
        <p:blipFill>
          <a:blip r:embed="rId4"/>
          <a:stretch>
            <a:fillRect/>
          </a:stretch>
        </p:blipFill>
        <p:spPr>
          <a:xfrm>
            <a:off x="4559716" y="2971800"/>
            <a:ext cx="3072568" cy="1828800"/>
          </a:xfrm>
          <a:prstGeom prst="rect">
            <a:avLst/>
          </a:prstGeom>
          <a:ln>
            <a:solidFill>
              <a:schemeClr val="tx1"/>
            </a:solidFill>
          </a:ln>
        </p:spPr>
      </p:pic>
    </p:spTree>
    <p:extLst>
      <p:ext uri="{BB962C8B-B14F-4D97-AF65-F5344CB8AC3E}">
        <p14:creationId xmlns:p14="http://schemas.microsoft.com/office/powerpoint/2010/main" val="1765347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3048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268957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200" dirty="0">
                <a:effectLst>
                  <a:outerShdw blurRad="38100" dist="38100" dir="2700000" algn="tl">
                    <a:srgbClr val="000000">
                      <a:alpha val="43137"/>
                    </a:srgbClr>
                  </a:outerShdw>
                </a:effectLst>
              </a:rPr>
              <a:t>Genesis 12</a:t>
            </a:r>
            <a:r>
              <a:rPr lang="en-US" sz="3200" dirty="0">
                <a:effectLst>
                  <a:outerShdw blurRad="38100" dist="38100" dir="2700000" algn="tl">
                    <a:srgbClr val="000000">
                      <a:alpha val="43137"/>
                    </a:srgbClr>
                  </a:outerShdw>
                </a:effectLst>
                <a:cs typeface="Calibri" panose="020F0502020204030204" pitchFamily="34" charset="0"/>
              </a:rPr>
              <a:t>‒21</a:t>
            </a:r>
            <a:br>
              <a:rPr lang="en-US" sz="32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ea typeface="+mn-ea"/>
                <a:cs typeface="+mn-cs"/>
              </a:rPr>
              <a:t>Abraham’s Early Journeys</a:t>
            </a:r>
          </a:p>
        </p:txBody>
      </p:sp>
      <p:pic>
        <p:nvPicPr>
          <p:cNvPr id="6" name="Picture 5">
            <a:extLst>
              <a:ext uri="{FF2B5EF4-FFF2-40B4-BE49-F238E27FC236}">
                <a16:creationId xmlns:a16="http://schemas.microsoft.com/office/drawing/2014/main" id="{47546BD8-01E6-4589-930B-9B8EB20E28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graphicFrame>
        <p:nvGraphicFramePr>
          <p:cNvPr id="4" name="Table 4">
            <a:extLst>
              <a:ext uri="{FF2B5EF4-FFF2-40B4-BE49-F238E27FC236}">
                <a16:creationId xmlns:a16="http://schemas.microsoft.com/office/drawing/2014/main" id="{B1CD723D-B839-526A-B1A0-831FDAA799C5}"/>
              </a:ext>
            </a:extLst>
          </p:cNvPr>
          <p:cNvGraphicFramePr>
            <a:graphicFrameLocks noGrp="1"/>
          </p:cNvGraphicFramePr>
          <p:nvPr>
            <p:ph idx="1"/>
            <p:extLst>
              <p:ext uri="{D42A27DB-BD31-4B8C-83A1-F6EECF244321}">
                <p14:modId xmlns:p14="http://schemas.microsoft.com/office/powerpoint/2010/main" val="1810535559"/>
              </p:ext>
            </p:extLst>
          </p:nvPr>
        </p:nvGraphicFramePr>
        <p:xfrm>
          <a:off x="609600" y="1351280"/>
          <a:ext cx="11353800" cy="5374640"/>
        </p:xfrm>
        <a:graphic>
          <a:graphicData uri="http://schemas.openxmlformats.org/drawingml/2006/table">
            <a:tbl>
              <a:tblPr firstRow="1" bandRow="1">
                <a:tableStyleId>{5940675A-B579-460E-94D1-54222C63F5DA}</a:tableStyleId>
              </a:tblPr>
              <a:tblGrid>
                <a:gridCol w="5676900">
                  <a:extLst>
                    <a:ext uri="{9D8B030D-6E8A-4147-A177-3AD203B41FA5}">
                      <a16:colId xmlns:a16="http://schemas.microsoft.com/office/drawing/2014/main" val="3038107700"/>
                    </a:ext>
                  </a:extLst>
                </a:gridCol>
                <a:gridCol w="5676900">
                  <a:extLst>
                    <a:ext uri="{9D8B030D-6E8A-4147-A177-3AD203B41FA5}">
                      <a16:colId xmlns:a16="http://schemas.microsoft.com/office/drawing/2014/main" val="1663733028"/>
                    </a:ext>
                  </a:extLst>
                </a:gridCol>
              </a:tblGrid>
              <a:tr h="4516120">
                <a:tc>
                  <a:txBody>
                    <a:bodyPr/>
                    <a:lstStyle/>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Unconditional promises (Gen. 12:1-3)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From Haran to Canaan (Gen. 12:4-5)</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Canaan (Gen. 12:6-9)</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In Egypt (Gen. 12:10-20)</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and Lot Separate (Gen. 13:1-13)</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Reaffirmation of Abram’s promises (Gen. 13:14-18)</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Abram Rescues Lot (14:1-24)</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Abrahamic Covenant (15:1-21)</a:t>
                      </a:r>
                    </a:p>
                    <a:p>
                      <a:pPr marL="457200" marR="0" lvl="1" indent="-457200" algn="l" defTabSz="914400" rtl="0" eaLnBrk="1" fontAlgn="base" latinLnBrk="0" hangingPunct="1">
                        <a:lnSpc>
                          <a:spcPct val="100000"/>
                        </a:lnSpc>
                        <a:spcBef>
                          <a:spcPts val="0"/>
                        </a:spcBef>
                        <a:spcAft>
                          <a:spcPts val="1600"/>
                        </a:spcAft>
                        <a:buClr>
                          <a:srgbClr val="00FFFF"/>
                        </a:buClr>
                        <a:buSzPct val="100000"/>
                        <a:buFont typeface="+mj-lt"/>
                        <a:buAutoNum type="romanUcPeriod"/>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Hagar &amp; Ishmael (16:1-16)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Circumcision  (Gen. 17:1-27)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Sodom  &amp; Gomorrah (Gen. 18‒19)</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rPr>
                        <a:t>Abraham &amp; Abimelech (Gen. 20)</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Isaac’s birth (Gen. 21:1-7)</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Ishmael’s expulsion (21:8-21)</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Abraham &amp; Abimelech’s covenant (21:22-34)</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1" i="0" u="sng" strike="noStrike" kern="0" cap="none" spc="0" normalizeH="0" baseline="0" noProof="0" dirty="0">
                          <a:ln>
                            <a:noFill/>
                          </a:ln>
                          <a:solidFill>
                            <a:srgbClr val="FFFFCC"/>
                          </a:solidFill>
                          <a:effectLst>
                            <a:outerShdw blurRad="38100" dist="38100" dir="2700000" algn="tl">
                              <a:srgbClr val="000000"/>
                            </a:outerShdw>
                          </a:effectLst>
                          <a:uLnTx/>
                          <a:uFillTx/>
                          <a:latin typeface="Calibri" panose="020F0502020204030204" pitchFamily="34" charset="0"/>
                          <a:ea typeface="+mn-ea"/>
                          <a:cs typeface="Calibri" panose="020F0502020204030204" pitchFamily="34" charset="0"/>
                        </a:rPr>
                        <a:t>Abraham sacrifices Isaac (22)</a:t>
                      </a:r>
                    </a:p>
                    <a:p>
                      <a:pPr marL="574675" marR="0" lvl="1" indent="-574675" algn="l" defTabSz="914400" rtl="0" eaLnBrk="1" fontAlgn="base" latinLnBrk="0" hangingPunct="1">
                        <a:lnSpc>
                          <a:spcPct val="100000"/>
                        </a:lnSpc>
                        <a:spcBef>
                          <a:spcPts val="0"/>
                        </a:spcBef>
                        <a:spcAft>
                          <a:spcPts val="1600"/>
                        </a:spcAft>
                        <a:buClr>
                          <a:srgbClr val="00FFFF"/>
                        </a:buClr>
                        <a:buSzPct val="100000"/>
                        <a:buFont typeface="+mj-lt"/>
                        <a:buAutoNum type="romanUcPeriod" startAt="9"/>
                        <a:tabLst/>
                        <a:defRPr/>
                      </a:pPr>
                      <a:r>
                        <a:rPr kumimoji="0" lang="en-US" sz="24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Sarah’s death (23)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09511595"/>
                  </a:ext>
                </a:extLst>
              </a:tr>
            </a:tbl>
          </a:graphicData>
        </a:graphic>
      </p:graphicFrame>
    </p:spTree>
    <p:extLst>
      <p:ext uri="{BB962C8B-B14F-4D97-AF65-F5344CB8AC3E}">
        <p14:creationId xmlns:p14="http://schemas.microsoft.com/office/powerpoint/2010/main" val="361549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9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27530</TotalTime>
  <Words>2327</Words>
  <Application>Microsoft Office PowerPoint</Application>
  <PresentationFormat>Widescreen</PresentationFormat>
  <Paragraphs>275</Paragraphs>
  <Slides>59</Slides>
  <Notes>3</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Azure</vt:lpstr>
      <vt:lpstr>PowerPoint Presentation</vt:lpstr>
      <vt:lpstr>GENESIS STRUCTURE</vt:lpstr>
      <vt:lpstr>GENESIS STRUCTURE</vt:lpstr>
      <vt:lpstr>PowerPoint Presentation</vt:lpstr>
      <vt:lpstr>GENESIS STRUCTURE</vt:lpstr>
      <vt:lpstr>GENESIS STRUCTURE</vt:lpstr>
      <vt:lpstr>PowerPoint Presentation</vt:lpstr>
      <vt:lpstr>GENESIS STRUCTURE</vt:lpstr>
      <vt:lpstr>Genesis 12‒21 Abraham’s Early Journeys</vt:lpstr>
      <vt:lpstr>Genesis 22 Abraham Sacrifices Isaac</vt:lpstr>
      <vt:lpstr>Genesis 22 Abraham Sacrifices Isaac</vt:lpstr>
      <vt:lpstr>Genesis 22:1-10 Abraham Tested</vt:lpstr>
      <vt:lpstr>Genesis 22 Abraham Sacrifices Isaac</vt:lpstr>
      <vt:lpstr>Genesis 22:11-14 Substitutionary Provision</vt:lpstr>
      <vt:lpstr>PowerPoint Presentation</vt:lpstr>
      <vt:lpstr>PowerPoint Presentation</vt:lpstr>
      <vt:lpstr>PowerPoint Presentation</vt:lpstr>
      <vt:lpstr>Genesis 22 Abraham Sacrifices Isaac</vt:lpstr>
      <vt:lpstr>Genesis 22:15-19 Covenant Reaffirmed</vt:lpstr>
      <vt:lpstr>Genesis 22:15-19 Covenant Reaffirmed</vt:lpstr>
      <vt:lpstr>VI. 8 New Promises Genesis 12:1-3</vt:lpstr>
      <vt:lpstr>PowerPoint Presentation</vt:lpstr>
      <vt:lpstr>Genesis 22:15-19 Covenant Reaffirmed</vt:lpstr>
      <vt:lpstr>Evidence of Abrahamic Covenant’s Unconditional Nature</vt:lpstr>
      <vt:lpstr>J. Dwight Pentecost Thy Kingdom Come, Page 66-67</vt:lpstr>
      <vt:lpstr>J. Dwight Pentecost Thy Kingdom Come, Page 66-67</vt:lpstr>
      <vt:lpstr>Charles Ryrie Basic Theology, page 529</vt:lpstr>
      <vt:lpstr>PowerPoint Presentation</vt:lpstr>
      <vt:lpstr>Six Parts of a Suzerain-Vassal Treaty in Deuteronomy</vt:lpstr>
      <vt:lpstr>Genesis 22:15-19 Covenant Reaffirmed</vt:lpstr>
      <vt:lpstr>VI. 8 New Promises Genesis 12:1-3</vt:lpstr>
      <vt:lpstr>Charles Ryrie The Ryrie Study Bible, page 28</vt:lpstr>
      <vt:lpstr>New Promises Genesis 12:1-3</vt:lpstr>
      <vt:lpstr>PowerPoint Presentation</vt:lpstr>
      <vt:lpstr>Israel’s Three Blessings to the World (Gen 12:3b)</vt:lpstr>
      <vt:lpstr>Genesis 22:15-19 Covenant Reaffirmed</vt:lpstr>
      <vt:lpstr>J. Dwight Pentecost Thy Kingdom Come, Page 66-67</vt:lpstr>
      <vt:lpstr>J. Dwight Pentecost Thy Kingdom Come, Page 66-67</vt:lpstr>
      <vt:lpstr>Charles Ryrie Basic Theology, page 529</vt:lpstr>
      <vt:lpstr>PowerPoint Presentation</vt:lpstr>
      <vt:lpstr>Genesis 22:15-19 Covenant Reaffirmed</vt:lpstr>
      <vt:lpstr>PowerPoint Presentation</vt:lpstr>
      <vt:lpstr>PowerPoint Presentation</vt:lpstr>
      <vt:lpstr>Genesis 22 Abraham Sacrifices Isaac</vt:lpstr>
      <vt:lpstr>Genesis 22:20-24 Rebekah’s Lineage</vt:lpstr>
      <vt:lpstr>Genesis 22:20-24 Rebekah’s Lineage</vt:lpstr>
      <vt:lpstr>PowerPoint Presentation</vt:lpstr>
      <vt:lpstr>Genesis 22:20-24 Rebekah’s Lineage</vt:lpstr>
      <vt:lpstr>PowerPoint Presentation</vt:lpstr>
      <vt:lpstr>Genesis 22:20-24 Rebekah’s Lineage</vt:lpstr>
      <vt:lpstr>PowerPoint Presentation</vt:lpstr>
      <vt:lpstr>Genesis 22:20-24 Rebekah’s Lineage</vt:lpstr>
      <vt:lpstr>PowerPoint Presentation</vt:lpstr>
      <vt:lpstr>PowerPoint Presentation</vt:lpstr>
      <vt:lpstr>Conclusion</vt:lpstr>
      <vt:lpstr>Genesis 12‒21 Abraham’s Early Journeys</vt:lpstr>
      <vt:lpstr>Genesis 22 Abraham Sacrifices Isaac</vt:lpstr>
      <vt:lpstr>Genesis 12‒21 Abraham’s Early Journeys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088 - 22v15-24 - 16x9</dc:title>
  <dc:subject>Genesis 22</dc:subject>
  <dc:creator>A. Woods</dc:creator>
  <dc:description>Modified by Jim McGowan</dc:description>
  <cp:lastModifiedBy>anne woods</cp:lastModifiedBy>
  <cp:revision>2772</cp:revision>
  <cp:lastPrinted>2022-08-06T13:01:51Z</cp:lastPrinted>
  <dcterms:created xsi:type="dcterms:W3CDTF">2009-03-17T12:21:13Z</dcterms:created>
  <dcterms:modified xsi:type="dcterms:W3CDTF">2022-08-06T16:16:42Z</dcterms:modified>
</cp:coreProperties>
</file>