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77"/>
  </p:notesMasterIdLst>
  <p:handoutMasterIdLst>
    <p:handoutMasterId r:id="rId78"/>
  </p:handoutMasterIdLst>
  <p:sldIdLst>
    <p:sldId id="2094" r:id="rId2"/>
    <p:sldId id="2064" r:id="rId3"/>
    <p:sldId id="1984" r:id="rId4"/>
    <p:sldId id="7886" r:id="rId5"/>
    <p:sldId id="7802" r:id="rId6"/>
    <p:sldId id="1985" r:id="rId7"/>
    <p:sldId id="2039" r:id="rId8"/>
    <p:sldId id="7909" r:id="rId9"/>
    <p:sldId id="8984" r:id="rId10"/>
    <p:sldId id="8501" r:id="rId11"/>
    <p:sldId id="8896" r:id="rId12"/>
    <p:sldId id="8901" r:id="rId13"/>
    <p:sldId id="8897" r:id="rId14"/>
    <p:sldId id="8909" r:id="rId15"/>
    <p:sldId id="8947" r:id="rId16"/>
    <p:sldId id="8963" r:id="rId17"/>
    <p:sldId id="8964" r:id="rId18"/>
    <p:sldId id="8948" r:id="rId19"/>
    <p:sldId id="8965" r:id="rId20"/>
    <p:sldId id="4241" r:id="rId21"/>
    <p:sldId id="6986" r:id="rId22"/>
    <p:sldId id="1066" r:id="rId23"/>
    <p:sldId id="6961" r:id="rId24"/>
    <p:sldId id="8990" r:id="rId25"/>
    <p:sldId id="8929" r:id="rId26"/>
    <p:sldId id="5260" r:id="rId27"/>
    <p:sldId id="8949" r:id="rId28"/>
    <p:sldId id="8938" r:id="rId29"/>
    <p:sldId id="5610" r:id="rId30"/>
    <p:sldId id="8967" r:id="rId31"/>
    <p:sldId id="728" r:id="rId32"/>
    <p:sldId id="8968" r:id="rId33"/>
    <p:sldId id="8950" r:id="rId34"/>
    <p:sldId id="8969" r:id="rId35"/>
    <p:sldId id="8930" r:id="rId36"/>
    <p:sldId id="8991" r:id="rId37"/>
    <p:sldId id="8939" r:id="rId38"/>
    <p:sldId id="8951" r:id="rId39"/>
    <p:sldId id="8914" r:id="rId40"/>
    <p:sldId id="8952" r:id="rId41"/>
    <p:sldId id="8970" r:id="rId42"/>
    <p:sldId id="8971" r:id="rId43"/>
    <p:sldId id="8953" r:id="rId44"/>
    <p:sldId id="8972" r:id="rId45"/>
    <p:sldId id="2309" r:id="rId46"/>
    <p:sldId id="8973" r:id="rId47"/>
    <p:sldId id="8584" r:id="rId48"/>
    <p:sldId id="8974" r:id="rId49"/>
    <p:sldId id="8954" r:id="rId50"/>
    <p:sldId id="8975" r:id="rId51"/>
    <p:sldId id="8976" r:id="rId52"/>
    <p:sldId id="8977" r:id="rId53"/>
    <p:sldId id="7907" r:id="rId54"/>
    <p:sldId id="8955" r:id="rId55"/>
    <p:sldId id="8978" r:id="rId56"/>
    <p:sldId id="8979" r:id="rId57"/>
    <p:sldId id="8956" r:id="rId58"/>
    <p:sldId id="8503" r:id="rId59"/>
    <p:sldId id="8988" r:id="rId60"/>
    <p:sldId id="8899" r:id="rId61"/>
    <p:sldId id="8920" r:id="rId62"/>
    <p:sldId id="8957" r:id="rId63"/>
    <p:sldId id="7918" r:id="rId64"/>
    <p:sldId id="8958" r:id="rId65"/>
    <p:sldId id="8980" r:id="rId66"/>
    <p:sldId id="8959" r:id="rId67"/>
    <p:sldId id="8981" r:id="rId68"/>
    <p:sldId id="8960" r:id="rId69"/>
    <p:sldId id="8982" r:id="rId70"/>
    <p:sldId id="8983" r:id="rId71"/>
    <p:sldId id="8695" r:id="rId72"/>
    <p:sldId id="8874" r:id="rId73"/>
    <p:sldId id="8900" r:id="rId74"/>
    <p:sldId id="8986" r:id="rId75"/>
    <p:sldId id="7975" r:id="rId76"/>
  </p:sldIdLst>
  <p:sldSz cx="12192000" cy="6858000"/>
  <p:notesSz cx="7315200" cy="9601200"/>
  <p:custDataLst>
    <p:tags r:id="rId79"/>
  </p:custDataLst>
  <p:defaultTextStyle>
    <a:defPPr>
      <a:defRPr lang="en-US"/>
    </a:defPPr>
    <a:lvl1pPr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1pPr>
    <a:lvl2pPr marL="4572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2pPr>
    <a:lvl3pPr marL="9144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3pPr>
    <a:lvl4pPr marL="13716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4pPr>
    <a:lvl5pPr marL="18288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dy Woods" initials="AW" lastIdx="1" clrIdx="0">
    <p:extLst>
      <p:ext uri="{19B8F6BF-5375-455C-9EA6-DF929625EA0E}">
        <p15:presenceInfo xmlns:p15="http://schemas.microsoft.com/office/powerpoint/2012/main" userId="f980d2db616d9d0d"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CC"/>
    <a:srgbClr val="00FF00"/>
    <a:srgbClr val="99FFCC"/>
    <a:srgbClr val="FF99FF"/>
    <a:srgbClr val="FF00FF"/>
    <a:srgbClr val="00CCFF"/>
    <a:srgbClr val="000066"/>
    <a:srgbClr val="4D4D4D"/>
    <a:srgbClr val="0000CC"/>
    <a:srgbClr val="CC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07" autoAdjust="0"/>
    <p:restoredTop sz="95428" autoAdjust="0"/>
  </p:normalViewPr>
  <p:slideViewPr>
    <p:cSldViewPr>
      <p:cViewPr>
        <p:scale>
          <a:sx n="70" d="100"/>
          <a:sy n="70" d="100"/>
        </p:scale>
        <p:origin x="603" y="411"/>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79" d="100"/>
          <a:sy n="79" d="100"/>
        </p:scale>
        <p:origin x="3834" y="4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tableStyles" Target="tableStyle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tags" Target="tags/tag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commentAuthors" Target="commentAuthor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handoutMaster" Target="handoutMasters/handoutMaster1.xml"/><Relationship Id="rId8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9" name="Rectangle 5"/>
          <p:cNvSpPr>
            <a:spLocks noGrp="1" noChangeArrowheads="1"/>
          </p:cNvSpPr>
          <p:nvPr>
            <p:ph type="sldNum" sz="quarter" idx="3"/>
          </p:nvPr>
        </p:nvSpPr>
        <p:spPr bwMode="auto">
          <a:xfrm>
            <a:off x="4144437" y="9122452"/>
            <a:ext cx="3170764"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algn="r" defTabSz="919579">
              <a:defRPr sz="1400"/>
            </a:lvl1pPr>
          </a:lstStyle>
          <a:p>
            <a:fld id="{416C2B2E-E9D7-4230-8EE4-F98D0B6BB14D}" type="slidenum">
              <a:rPr lang="en-US" altLang="en-US">
                <a:latin typeface="Calibri" panose="020F0502020204030204" pitchFamily="34" charset="0"/>
              </a:rPr>
              <a:pPr/>
              <a:t>‹#›</a:t>
            </a:fld>
            <a:endParaRPr lang="en-US" altLang="en-US" dirty="0">
              <a:latin typeface="Calibri" panose="020F0502020204030204" pitchFamily="34" charset="0"/>
            </a:endParaRPr>
          </a:p>
        </p:txBody>
      </p:sp>
      <p:sp>
        <p:nvSpPr>
          <p:cNvPr id="6" name="Rectangle 4">
            <a:extLst>
              <a:ext uri="{FF2B5EF4-FFF2-40B4-BE49-F238E27FC236}">
                <a16:creationId xmlns:a16="http://schemas.microsoft.com/office/drawing/2014/main" id="{E639ABDC-F385-432C-BC0C-EC9FB366D81E}"/>
              </a:ext>
            </a:extLst>
          </p:cNvPr>
          <p:cNvSpPr>
            <a:spLocks noGrp="1" noChangeArrowheads="1"/>
          </p:cNvSpPr>
          <p:nvPr>
            <p:ph type="ftr" sz="quarter" idx="2"/>
          </p:nvPr>
        </p:nvSpPr>
        <p:spPr bwMode="auto">
          <a:xfrm>
            <a:off x="0" y="9082034"/>
            <a:ext cx="3594184" cy="519166"/>
          </a:xfrm>
          <a:prstGeom prst="rect">
            <a:avLst/>
          </a:prstGeom>
          <a:noFill/>
          <a:ln w="9525">
            <a:noFill/>
            <a:miter lim="800000"/>
            <a:headEnd/>
            <a:tailEnd/>
          </a:ln>
        </p:spPr>
        <p:txBody>
          <a:bodyPr vert="horz" wrap="square" lIns="107802" tIns="53903" rIns="107802" bIns="53903" numCol="1" anchor="b" anchorCtr="0" compatLnSpc="1">
            <a:prstTxWarp prst="textNoShape">
              <a:avLst/>
            </a:prstTxWarp>
          </a:bodyPr>
          <a:lstStyle>
            <a:lvl1pPr defTabSz="1019412" eaLnBrk="1" hangingPunct="1">
              <a:defRPr sz="1600">
                <a:latin typeface="Times New Roman" pitchFamily="18" charset="0"/>
                <a:cs typeface="Arial" charset="0"/>
              </a:defRPr>
            </a:lvl1pPr>
          </a:lstStyle>
          <a:p>
            <a:pPr>
              <a:defRPr/>
            </a:pPr>
            <a:r>
              <a:rPr lang="en-US" dirty="0">
                <a:latin typeface="Calibri" panose="020F0502020204030204" pitchFamily="34" charset="0"/>
              </a:rPr>
              <a:t>Sugar Land Bible Church</a:t>
            </a:r>
          </a:p>
        </p:txBody>
      </p:sp>
      <p:sp>
        <p:nvSpPr>
          <p:cNvPr id="7" name="Header Placeholder 1">
            <a:extLst>
              <a:ext uri="{FF2B5EF4-FFF2-40B4-BE49-F238E27FC236}">
                <a16:creationId xmlns:a16="http://schemas.microsoft.com/office/drawing/2014/main" id="{DBD86D44-784A-49A5-8D58-104289F50E40}"/>
              </a:ext>
            </a:extLst>
          </p:cNvPr>
          <p:cNvSpPr>
            <a:spLocks noGrp="1"/>
          </p:cNvSpPr>
          <p:nvPr>
            <p:ph type="hdr" sz="quarter"/>
          </p:nvPr>
        </p:nvSpPr>
        <p:spPr>
          <a:xfrm>
            <a:off x="1612833" y="120405"/>
            <a:ext cx="4089536" cy="793995"/>
          </a:xfrm>
          <a:prstGeom prst="rect">
            <a:avLst/>
          </a:prstGeom>
        </p:spPr>
        <p:txBody>
          <a:bodyPr vert="horz" lIns="118243" tIns="59121" rIns="118243" bIns="59121" rtlCol="0"/>
          <a:lstStyle>
            <a:lvl1pPr algn="ctr">
              <a:defRPr sz="1700" dirty="0">
                <a:latin typeface="Calibri" panose="020F0502020204030204" pitchFamily="34" charset="0"/>
                <a:cs typeface="Calibri" panose="020F0502020204030204" pitchFamily="34" charset="0"/>
              </a:defRPr>
            </a:lvl1pPr>
          </a:lstStyle>
          <a:p>
            <a:pPr>
              <a:defRPr/>
            </a:pPr>
            <a:r>
              <a:rPr lang="en-US" sz="1600" dirty="0"/>
              <a:t>Dr. Andy Woods</a:t>
            </a:r>
          </a:p>
          <a:p>
            <a:pPr>
              <a:defRPr/>
            </a:pPr>
            <a:r>
              <a:rPr lang="en-US" sz="1600" dirty="0"/>
              <a:t>Genesis 086 - 22v1-18 </a:t>
            </a:r>
          </a:p>
          <a:p>
            <a:pPr>
              <a:defRPr/>
            </a:pPr>
            <a:r>
              <a:rPr lang="en-US" sz="1600" dirty="0"/>
              <a:t>07-24-2022</a:t>
            </a: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1" y="0"/>
            <a:ext cx="3170764" cy="478748"/>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lvl1pPr defTabSz="920970" eaLnBrk="1" hangingPunct="1">
              <a:defRPr sz="1400">
                <a:latin typeface="Calibri" panose="020F0502020204030204" pitchFamily="34" charset="0"/>
                <a:cs typeface="Arial" charset="0"/>
              </a:defRPr>
            </a:lvl1pPr>
          </a:lstStyle>
          <a:p>
            <a:pPr>
              <a:defRPr/>
            </a:pPr>
            <a:endParaRPr lang="en-US" dirty="0"/>
          </a:p>
        </p:txBody>
      </p:sp>
      <p:sp>
        <p:nvSpPr>
          <p:cNvPr id="3" name="Date Placeholder 2"/>
          <p:cNvSpPr>
            <a:spLocks noGrp="1"/>
          </p:cNvSpPr>
          <p:nvPr>
            <p:ph type="dt" idx="1"/>
          </p:nvPr>
        </p:nvSpPr>
        <p:spPr bwMode="auto">
          <a:xfrm>
            <a:off x="4142749" y="0"/>
            <a:ext cx="3170763" cy="478748"/>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lvl1pPr algn="r" defTabSz="920970" eaLnBrk="1" hangingPunct="1">
              <a:defRPr sz="1400">
                <a:latin typeface="Calibri" panose="020F0502020204030204" pitchFamily="34" charset="0"/>
                <a:cs typeface="Arial" charset="0"/>
              </a:defRPr>
            </a:lvl1pPr>
          </a:lstStyle>
          <a:p>
            <a:pPr>
              <a:defRPr/>
            </a:pPr>
            <a:fld id="{5800389A-3474-4B41-9CB2-F1B2DAE08F62}" type="datetimeFigureOut">
              <a:rPr lang="en-US" smtClean="0"/>
              <a:pPr>
                <a:defRPr/>
              </a:pPr>
              <a:t>7/30/22</a:t>
            </a:fld>
            <a:endParaRPr lang="en-US" dirty="0"/>
          </a:p>
        </p:txBody>
      </p:sp>
      <p:sp>
        <p:nvSpPr>
          <p:cNvPr id="4" name="Slide Image Placeholder 3"/>
          <p:cNvSpPr>
            <a:spLocks noGrp="1" noRot="1" noChangeAspect="1"/>
          </p:cNvSpPr>
          <p:nvPr>
            <p:ph type="sldImg" idx="2"/>
          </p:nvPr>
        </p:nvSpPr>
        <p:spPr>
          <a:xfrm>
            <a:off x="457200" y="720725"/>
            <a:ext cx="6400800" cy="3600450"/>
          </a:xfrm>
          <a:prstGeom prst="rect">
            <a:avLst/>
          </a:prstGeom>
          <a:noFill/>
          <a:ln w="12700">
            <a:solidFill>
              <a:prstClr val="black"/>
            </a:solidFill>
          </a:ln>
        </p:spPr>
        <p:txBody>
          <a:bodyPr vert="horz" lIns="101038" tIns="50519" rIns="101038" bIns="50519" rtlCol="0" anchor="ctr"/>
          <a:lstStyle/>
          <a:p>
            <a:pPr lvl="0"/>
            <a:endParaRPr lang="en-US" noProof="0" dirty="0"/>
          </a:p>
        </p:txBody>
      </p:sp>
      <p:sp>
        <p:nvSpPr>
          <p:cNvPr id="5" name="Notes Placeholder 4"/>
          <p:cNvSpPr>
            <a:spLocks noGrp="1"/>
          </p:cNvSpPr>
          <p:nvPr>
            <p:ph type="body" sz="quarter" idx="3"/>
          </p:nvPr>
        </p:nvSpPr>
        <p:spPr bwMode="auto">
          <a:xfrm>
            <a:off x="732364" y="4561226"/>
            <a:ext cx="5850473" cy="4318573"/>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bwMode="auto">
          <a:xfrm>
            <a:off x="1" y="9120813"/>
            <a:ext cx="3170764"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defTabSz="920970" eaLnBrk="1" hangingPunct="1">
              <a:defRPr sz="1400">
                <a:latin typeface="Calibri" panose="020F0502020204030204" pitchFamily="34" charset="0"/>
                <a:cs typeface="Arial" charset="0"/>
              </a:defRPr>
            </a:lvl1pPr>
          </a:lstStyle>
          <a:p>
            <a:pPr>
              <a:defRPr/>
            </a:pPr>
            <a:endParaRPr lang="en-US" dirty="0"/>
          </a:p>
        </p:txBody>
      </p:sp>
      <p:sp>
        <p:nvSpPr>
          <p:cNvPr id="7" name="Slide Number Placeholder 6"/>
          <p:cNvSpPr>
            <a:spLocks noGrp="1"/>
          </p:cNvSpPr>
          <p:nvPr>
            <p:ph type="sldNum" sz="quarter" idx="5"/>
          </p:nvPr>
        </p:nvSpPr>
        <p:spPr bwMode="auto">
          <a:xfrm>
            <a:off x="4142749" y="9120813"/>
            <a:ext cx="3170763"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algn="r" defTabSz="919579">
              <a:defRPr sz="1400">
                <a:latin typeface="Calibri" panose="020F0502020204030204" pitchFamily="34" charset="0"/>
              </a:defRPr>
            </a:lvl1pPr>
          </a:lstStyle>
          <a:p>
            <a:fld id="{3D084339-C7C3-4022-975D-A91B6BCBB8E5}" type="slidenum">
              <a:rPr lang="en-US" altLang="en-US" smtClean="0"/>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7</a:t>
            </a:fld>
            <a:endParaRPr lang="en-US" altLang="en-US" dirty="0"/>
          </a:p>
        </p:txBody>
      </p:sp>
    </p:spTree>
    <p:extLst>
      <p:ext uri="{BB962C8B-B14F-4D97-AF65-F5344CB8AC3E}">
        <p14:creationId xmlns:p14="http://schemas.microsoft.com/office/powerpoint/2010/main" val="36176022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17</a:t>
            </a:fld>
            <a:endParaRPr lang="en-US" altLang="en-US" dirty="0"/>
          </a:p>
        </p:txBody>
      </p:sp>
    </p:spTree>
    <p:extLst>
      <p:ext uri="{BB962C8B-B14F-4D97-AF65-F5344CB8AC3E}">
        <p14:creationId xmlns:p14="http://schemas.microsoft.com/office/powerpoint/2010/main" val="17668137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19</a:t>
            </a:fld>
            <a:endParaRPr lang="en-US" altLang="en-US" dirty="0"/>
          </a:p>
        </p:txBody>
      </p:sp>
    </p:spTree>
    <p:extLst>
      <p:ext uri="{BB962C8B-B14F-4D97-AF65-F5344CB8AC3E}">
        <p14:creationId xmlns:p14="http://schemas.microsoft.com/office/powerpoint/2010/main" val="24205622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defRPr>
            </a:lvl1pPr>
            <a:lvl2pPr marL="742950" indent="-285750">
              <a:spcBef>
                <a:spcPct val="30000"/>
              </a:spcBef>
              <a:defRPr kumimoji="1" sz="1200">
                <a:solidFill>
                  <a:schemeClr val="tx1"/>
                </a:solidFill>
                <a:latin typeface="Arial" panose="020B0604020202020204" pitchFamily="34" charset="0"/>
              </a:defRPr>
            </a:lvl2pPr>
            <a:lvl3pPr marL="1143000" indent="-228600">
              <a:spcBef>
                <a:spcPct val="30000"/>
              </a:spcBef>
              <a:defRPr kumimoji="1" sz="1200">
                <a:solidFill>
                  <a:schemeClr val="tx1"/>
                </a:solidFill>
                <a:latin typeface="Arial" panose="020B0604020202020204" pitchFamily="34" charset="0"/>
              </a:defRPr>
            </a:lvl3pPr>
            <a:lvl4pPr marL="1600200" indent="-228600">
              <a:spcBef>
                <a:spcPct val="30000"/>
              </a:spcBef>
              <a:defRPr kumimoji="1" sz="1200">
                <a:solidFill>
                  <a:schemeClr val="tx1"/>
                </a:solidFill>
                <a:latin typeface="Arial" panose="020B0604020202020204" pitchFamily="34" charset="0"/>
              </a:defRPr>
            </a:lvl4pPr>
            <a:lvl5pPr marL="2057400" indent="-228600">
              <a:spcBef>
                <a:spcPct val="30000"/>
              </a:spcBef>
              <a:defRPr kumimoji="1" sz="1200">
                <a:solidFill>
                  <a:schemeClr val="tx1"/>
                </a:solidFill>
                <a:latin typeface="Arial" panose="020B0604020202020204" pitchFamily="34" charset="0"/>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4085B180-23DA-4AD4-938B-7C164224F2C8}" type="slidenum">
              <a:rPr kumimoji="0" lang="en-US" altLang="en-US">
                <a:latin typeface="Calibri" panose="020F0502020204030204" pitchFamily="34" charset="0"/>
              </a:rPr>
              <a:pPr>
                <a:spcBef>
                  <a:spcPct val="0"/>
                </a:spcBef>
              </a:pPr>
              <a:t>22</a:t>
            </a:fld>
            <a:endParaRPr kumimoji="0" lang="en-US" altLang="en-US" dirty="0">
              <a:latin typeface="Calibri" panose="020F0502020204030204" pitchFamily="34" charset="0"/>
            </a:endParaRPr>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Outline</a:t>
            </a:r>
          </a:p>
          <a:p>
            <a:endParaRPr lang="en-US" altLang="en-US" dirty="0"/>
          </a:p>
        </p:txBody>
      </p:sp>
    </p:spTree>
    <p:extLst>
      <p:ext uri="{BB962C8B-B14F-4D97-AF65-F5344CB8AC3E}">
        <p14:creationId xmlns:p14="http://schemas.microsoft.com/office/powerpoint/2010/main" val="17978637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defRPr>
            </a:lvl1pPr>
            <a:lvl2pPr marL="742950" indent="-285750">
              <a:spcBef>
                <a:spcPct val="30000"/>
              </a:spcBef>
              <a:defRPr kumimoji="1" sz="1200">
                <a:solidFill>
                  <a:schemeClr val="tx1"/>
                </a:solidFill>
                <a:latin typeface="Arial" panose="020B0604020202020204" pitchFamily="34" charset="0"/>
              </a:defRPr>
            </a:lvl2pPr>
            <a:lvl3pPr marL="1143000" indent="-228600">
              <a:spcBef>
                <a:spcPct val="30000"/>
              </a:spcBef>
              <a:defRPr kumimoji="1" sz="1200">
                <a:solidFill>
                  <a:schemeClr val="tx1"/>
                </a:solidFill>
                <a:latin typeface="Arial" panose="020B0604020202020204" pitchFamily="34" charset="0"/>
              </a:defRPr>
            </a:lvl3pPr>
            <a:lvl4pPr marL="1600200" indent="-228600">
              <a:spcBef>
                <a:spcPct val="30000"/>
              </a:spcBef>
              <a:defRPr kumimoji="1" sz="1200">
                <a:solidFill>
                  <a:schemeClr val="tx1"/>
                </a:solidFill>
                <a:latin typeface="Arial" panose="020B0604020202020204" pitchFamily="34" charset="0"/>
              </a:defRPr>
            </a:lvl4pPr>
            <a:lvl5pPr marL="2057400" indent="-228600">
              <a:spcBef>
                <a:spcPct val="30000"/>
              </a:spcBef>
              <a:defRPr kumimoji="1" sz="1200">
                <a:solidFill>
                  <a:schemeClr val="tx1"/>
                </a:solidFill>
                <a:latin typeface="Arial" panose="020B0604020202020204" pitchFamily="34" charset="0"/>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4085B180-23DA-4AD4-938B-7C164224F2C8}" type="slidenum">
              <a:rPr kumimoji="0" lang="en-US" altLang="en-US">
                <a:latin typeface="Calibri" panose="020F0502020204030204" pitchFamily="34" charset="0"/>
              </a:rPr>
              <a:pPr>
                <a:spcBef>
                  <a:spcPct val="0"/>
                </a:spcBef>
              </a:pPr>
              <a:t>23</a:t>
            </a:fld>
            <a:endParaRPr kumimoji="0" lang="en-US" altLang="en-US" dirty="0">
              <a:latin typeface="Calibri" panose="020F0502020204030204" pitchFamily="34" charset="0"/>
            </a:endParaRPr>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Outline</a:t>
            </a:r>
          </a:p>
          <a:p>
            <a:endParaRPr lang="en-US" altLang="en-US" dirty="0"/>
          </a:p>
        </p:txBody>
      </p:sp>
    </p:spTree>
    <p:extLst>
      <p:ext uri="{BB962C8B-B14F-4D97-AF65-F5344CB8AC3E}">
        <p14:creationId xmlns:p14="http://schemas.microsoft.com/office/powerpoint/2010/main" val="26868899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42</a:t>
            </a:fld>
            <a:endParaRPr lang="en-US" altLang="en-US" dirty="0"/>
          </a:p>
        </p:txBody>
      </p:sp>
    </p:spTree>
    <p:extLst>
      <p:ext uri="{BB962C8B-B14F-4D97-AF65-F5344CB8AC3E}">
        <p14:creationId xmlns:p14="http://schemas.microsoft.com/office/powerpoint/2010/main" val="4062880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a:defRPr/>
            </a:pPr>
            <a:r>
              <a:rPr lang="en-US"/>
              <a:t>Dr. Andy Woods</a:t>
            </a:r>
            <a:endParaRPr lang="en-US" dirty="0"/>
          </a:p>
        </p:txBody>
      </p:sp>
      <p:sp>
        <p:nvSpPr>
          <p:cNvPr id="5" name="Date Placeholder 4"/>
          <p:cNvSpPr>
            <a:spLocks noGrp="1"/>
          </p:cNvSpPr>
          <p:nvPr>
            <p:ph type="dt" idx="1"/>
          </p:nvPr>
        </p:nvSpPr>
        <p:spPr/>
        <p:txBody>
          <a:bodyPr/>
          <a:lstStyle/>
          <a:p>
            <a:pPr>
              <a:defRPr/>
            </a:pPr>
            <a:r>
              <a:rPr lang="en-US"/>
              <a:t>9/11/2016</a:t>
            </a:r>
            <a:endParaRPr lang="en-US" dirty="0"/>
          </a:p>
        </p:txBody>
      </p:sp>
      <p:sp>
        <p:nvSpPr>
          <p:cNvPr id="6" name="Footer Placeholder 5"/>
          <p:cNvSpPr>
            <a:spLocks noGrp="1"/>
          </p:cNvSpPr>
          <p:nvPr>
            <p:ph type="ftr" sz="quarter" idx="4"/>
          </p:nvPr>
        </p:nvSpPr>
        <p:spPr/>
        <p:txBody>
          <a:bodyPr/>
          <a:lstStyle/>
          <a:p>
            <a:pPr>
              <a:defRPr/>
            </a:pPr>
            <a:r>
              <a:rPr lang="en-US"/>
              <a:t>Sugar Land Bible Church</a:t>
            </a:r>
            <a:endParaRPr lang="en-US" dirty="0"/>
          </a:p>
        </p:txBody>
      </p:sp>
      <p:sp>
        <p:nvSpPr>
          <p:cNvPr id="7" name="Slide Number Placeholder 6"/>
          <p:cNvSpPr>
            <a:spLocks noGrp="1"/>
          </p:cNvSpPr>
          <p:nvPr>
            <p:ph type="sldNum" sz="quarter" idx="5"/>
          </p:nvPr>
        </p:nvSpPr>
        <p:spPr/>
        <p:txBody>
          <a:bodyPr/>
          <a:lstStyle/>
          <a:p>
            <a:pPr>
              <a:defRPr/>
            </a:pPr>
            <a:fld id="{F3584848-F49B-4589-80F1-8AC4D2C6A1D1}" type="slidenum">
              <a:rPr lang="en-US" altLang="en-US" smtClean="0"/>
              <a:pPr>
                <a:defRPr/>
              </a:pPr>
              <a:t>75</a:t>
            </a:fld>
            <a:endParaRPr lang="en-US" altLang="en-US" dirty="0"/>
          </a:p>
        </p:txBody>
      </p:sp>
    </p:spTree>
    <p:extLst>
      <p:ext uri="{BB962C8B-B14F-4D97-AF65-F5344CB8AC3E}">
        <p14:creationId xmlns:p14="http://schemas.microsoft.com/office/powerpoint/2010/main" val="5097086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675353320"/>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ontent Placeholder 2"/>
          <p:cNvSpPr>
            <a:spLocks noGrp="1"/>
          </p:cNvSpPr>
          <p:nvPr>
            <p:ph idx="1"/>
          </p:nvPr>
        </p:nvSpPr>
        <p:spPr>
          <a:xfrm>
            <a:off x="1559984" y="1946275"/>
            <a:ext cx="10363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a:lvl1pPr>
          </a:lstStyle>
          <a:p>
            <a:fld id="{70A06824-8A41-4716-AE4C-176E2E7B0908}" type="slidenum">
              <a:rPr lang="en-US" altLang="en-US"/>
              <a:pPr/>
              <a:t>‹#›</a:t>
            </a:fld>
            <a:endParaRPr lang="en-US" altLang="en-US"/>
          </a:p>
        </p:txBody>
      </p:sp>
    </p:spTree>
    <p:extLst>
      <p:ext uri="{BB962C8B-B14F-4D97-AF65-F5344CB8AC3E}">
        <p14:creationId xmlns:p14="http://schemas.microsoft.com/office/powerpoint/2010/main" val="3107116183"/>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p:txBody>
          <a:bodyPr/>
          <a:lstStyle>
            <a:lvl1pPr>
              <a:defRPr/>
            </a:lvl1pPr>
          </a:lstStyle>
          <a:p>
            <a:pPr>
              <a:defRPr/>
            </a:pPr>
            <a:endParaRPr lang="en-US"/>
          </a:p>
        </p:txBody>
      </p:sp>
      <p:sp>
        <p:nvSpPr>
          <p:cNvPr id="3" name="Rectangle 36"/>
          <p:cNvSpPr>
            <a:spLocks noGrp="1" noChangeArrowheads="1"/>
          </p:cNvSpPr>
          <p:nvPr>
            <p:ph type="ftr" sz="quarter" idx="11"/>
          </p:nvPr>
        </p:nvSpPr>
        <p:spPr/>
        <p:txBody>
          <a:bodyPr/>
          <a:lstStyle>
            <a:lvl1pPr>
              <a:defRPr/>
            </a:lvl1pPr>
          </a:lstStyle>
          <a:p>
            <a:pPr>
              <a:defRPr/>
            </a:pPr>
            <a:endParaRPr lang="en-US"/>
          </a:p>
        </p:txBody>
      </p:sp>
      <p:sp>
        <p:nvSpPr>
          <p:cNvPr id="4" name="Rectangle 37"/>
          <p:cNvSpPr>
            <a:spLocks noGrp="1" noChangeArrowheads="1"/>
          </p:cNvSpPr>
          <p:nvPr>
            <p:ph type="sldNum" sz="quarter" idx="12"/>
          </p:nvPr>
        </p:nvSpPr>
        <p:spPr/>
        <p:txBody>
          <a:bodyPr/>
          <a:lstStyle>
            <a:lvl1pPr>
              <a:defRPr/>
            </a:lvl1pPr>
          </a:lstStyle>
          <a:p>
            <a:fld id="{A025970F-7A46-46CD-9785-CC6B011A0510}" type="slidenum">
              <a:rPr lang="en-US" altLang="en-US"/>
              <a:pPr/>
              <a:t>‹#›</a:t>
            </a:fld>
            <a:endParaRPr lang="en-US" altLang="en-US"/>
          </a:p>
        </p:txBody>
      </p:sp>
    </p:spTree>
    <p:extLst>
      <p:ext uri="{BB962C8B-B14F-4D97-AF65-F5344CB8AC3E}">
        <p14:creationId xmlns:p14="http://schemas.microsoft.com/office/powerpoint/2010/main" val="986519279"/>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a:defRPr/>
            </a:pPr>
            <a:endParaRPr lang="en-US"/>
          </a:p>
        </p:txBody>
      </p:sp>
      <p:sp>
        <p:nvSpPr>
          <p:cNvPr id="8" name="Footer Placeholder 7"/>
          <p:cNvSpPr>
            <a:spLocks noGrp="1"/>
          </p:cNvSpPr>
          <p:nvPr>
            <p:ph type="ftr" sz="quarter" idx="11"/>
          </p:nvPr>
        </p:nvSpPr>
        <p:spPr/>
        <p:txBody>
          <a:bodyPr/>
          <a:lstStyle>
            <a:lvl1pPr>
              <a:defRPr/>
            </a:lvl1pPr>
          </a:lstStyle>
          <a:p>
            <a:pPr>
              <a:defRPr/>
            </a:pPr>
            <a:endParaRPr lang="en-US"/>
          </a:p>
        </p:txBody>
      </p:sp>
      <p:sp>
        <p:nvSpPr>
          <p:cNvPr id="9" name="Slide Number Placeholder 8"/>
          <p:cNvSpPr>
            <a:spLocks noGrp="1"/>
          </p:cNvSpPr>
          <p:nvPr>
            <p:ph type="sldNum" sz="quarter" idx="12"/>
          </p:nvPr>
        </p:nvSpPr>
        <p:spPr/>
        <p:txBody>
          <a:bodyPr/>
          <a:lstStyle>
            <a:lvl1pPr>
              <a:defRPr/>
            </a:lvl1pPr>
          </a:lstStyle>
          <a:p>
            <a:pPr>
              <a:defRPr/>
            </a:pPr>
            <a:fld id="{0B256E90-1540-4BDD-BE46-BC5C8B961EE5}" type="slidenum">
              <a:rPr lang="en-US"/>
              <a:pPr>
                <a:defRPr/>
              </a:pPr>
              <a:t>‹#›</a:t>
            </a:fld>
            <a:endParaRPr lang="en-US"/>
          </a:p>
        </p:txBody>
      </p:sp>
    </p:spTree>
    <p:extLst>
      <p:ext uri="{BB962C8B-B14F-4D97-AF65-F5344CB8AC3E}">
        <p14:creationId xmlns:p14="http://schemas.microsoft.com/office/powerpoint/2010/main" val="9831977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3"/>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p:cNvSpPr>
            <a:spLocks noGrp="1" noChangeArrowheads="1"/>
          </p:cNvSpPr>
          <p:nvPr>
            <p:ph type="dt" sz="half" idx="10"/>
          </p:nvPr>
        </p:nvSpPr>
        <p:spPr>
          <a:ln/>
        </p:spPr>
        <p:txBody>
          <a:bodyPr/>
          <a:lstStyle>
            <a:lvl1pPr>
              <a:defRPr/>
            </a:lvl1pPr>
          </a:lstStyle>
          <a:p>
            <a:pPr>
              <a:defRPr/>
            </a:pPr>
            <a:endParaRPr lang="en-US"/>
          </a:p>
        </p:txBody>
      </p:sp>
      <p:sp>
        <p:nvSpPr>
          <p:cNvPr id="4" name="Rectangle 3"/>
          <p:cNvSpPr>
            <a:spLocks noGrp="1" noChangeArrowheads="1"/>
          </p:cNvSpPr>
          <p:nvPr>
            <p:ph type="sldNum" sz="quarter" idx="11"/>
          </p:nvPr>
        </p:nvSpPr>
        <p:spPr>
          <a:ln/>
        </p:spPr>
        <p:txBody>
          <a:bodyPr/>
          <a:lstStyle>
            <a:lvl1pPr>
              <a:defRPr/>
            </a:lvl1pPr>
          </a:lstStyle>
          <a:p>
            <a:pPr>
              <a:defRPr/>
            </a:pPr>
            <a:fld id="{4971FCA6-7645-460B-AB48-CA8D34B804C4}" type="slidenum">
              <a:rPr lang="en-US"/>
              <a:pPr>
                <a:defRPr/>
              </a:pPr>
              <a:t>‹#›</a:t>
            </a:fld>
            <a:endParaRPr lang="en-US"/>
          </a:p>
        </p:txBody>
      </p:sp>
      <p:sp>
        <p:nvSpPr>
          <p:cNvPr id="5"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445315681"/>
      </p:ext>
    </p:extLst>
  </p:cSld>
  <p:clrMapOvr>
    <a:masterClrMapping/>
  </p:clrMapOvr>
  <p:transition>
    <p:rand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fld id="{A59691FE-0289-4C30-AC1E-B4493DEEE7A5}" type="datetime1">
              <a:rPr lang="en-US"/>
              <a:pPr>
                <a:defRPr/>
              </a:pPr>
              <a:t>7/30/22</a:t>
            </a:fld>
            <a:endParaRPr lang="en-US"/>
          </a:p>
        </p:txBody>
      </p:sp>
      <p:sp>
        <p:nvSpPr>
          <p:cNvPr id="4" name="Footer Placeholder 3"/>
          <p:cNvSpPr>
            <a:spLocks noGrp="1"/>
          </p:cNvSpPr>
          <p:nvPr>
            <p:ph type="ftr" sz="quarter" idx="11"/>
          </p:nvPr>
        </p:nvSpPr>
        <p:spPr/>
        <p:txBody>
          <a:bodyPr/>
          <a:lstStyle>
            <a:lvl1pPr>
              <a:defRPr/>
            </a:lvl1pPr>
          </a:lstStyle>
          <a:p>
            <a:pPr>
              <a:defRPr/>
            </a:pPr>
            <a:r>
              <a:rPr lang="en-US"/>
              <a:t>DANIEL</a:t>
            </a:r>
          </a:p>
        </p:txBody>
      </p:sp>
      <p:sp>
        <p:nvSpPr>
          <p:cNvPr id="5" name="Slide Number Placeholder 4"/>
          <p:cNvSpPr>
            <a:spLocks noGrp="1"/>
          </p:cNvSpPr>
          <p:nvPr>
            <p:ph type="sldNum" sz="quarter" idx="12"/>
          </p:nvPr>
        </p:nvSpPr>
        <p:spPr/>
        <p:txBody>
          <a:bodyPr/>
          <a:lstStyle>
            <a:lvl1pPr>
              <a:defRPr/>
            </a:lvl1pPr>
          </a:lstStyle>
          <a:p>
            <a:fld id="{0831CE7A-67AC-4113-9A38-5E67E965B48E}" type="slidenum">
              <a:rPr lang="en-US" altLang="en-US"/>
              <a:pPr/>
              <a:t>‹#›</a:t>
            </a:fld>
            <a:endParaRPr lang="en-US" altLang="en-US"/>
          </a:p>
        </p:txBody>
      </p:sp>
    </p:spTree>
    <p:extLst>
      <p:ext uri="{BB962C8B-B14F-4D97-AF65-F5344CB8AC3E}">
        <p14:creationId xmlns:p14="http://schemas.microsoft.com/office/powerpoint/2010/main" val="21665170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859233347"/>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4227777506"/>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4266701558"/>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932624387"/>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32687730"/>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167117808"/>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2124601033"/>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2195921770"/>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5"/>
            <a:ext cx="1447800" cy="6854825"/>
            <a:chOff x="0" y="0"/>
            <a:chExt cx="684" cy="4318"/>
          </a:xfrm>
        </p:grpSpPr>
        <p:sp>
          <p:nvSpPr>
            <p:cNvPr id="14339"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sz="2400" dirty="0">
                <a:latin typeface="Calibri" panose="020F0502020204030204" pitchFamily="34" charset="0"/>
                <a:cs typeface="+mn-cs"/>
              </a:endParaRPr>
            </a:p>
          </p:txBody>
        </p:sp>
        <p:grpSp>
          <p:nvGrpSpPr>
            <p:cNvPr id="1033"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grpSp>
      </p:grpSp>
      <p:sp>
        <p:nvSpPr>
          <p:cNvPr id="1027" name="Rectangle 34"/>
          <p:cNvSpPr>
            <a:spLocks noGrp="1" noChangeArrowheads="1"/>
          </p:cNvSpPr>
          <p:nvPr>
            <p:ph type="title"/>
          </p:nvPr>
        </p:nvSpPr>
        <p:spPr bwMode="auto">
          <a:xfrm>
            <a:off x="15240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dirty="0"/>
              <a:t>Click to edit Master title style</a:t>
            </a:r>
          </a:p>
        </p:txBody>
      </p:sp>
      <p:sp>
        <p:nvSpPr>
          <p:cNvPr id="14371" name="Rectangle 35"/>
          <p:cNvSpPr>
            <a:spLocks noGrp="1" noChangeArrowheads="1"/>
          </p:cNvSpPr>
          <p:nvPr>
            <p:ph type="dt" sz="half" idx="2"/>
          </p:nvPr>
        </p:nvSpPr>
        <p:spPr bwMode="auto">
          <a:xfrm>
            <a:off x="15240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latin typeface="Calibri" panose="020F0502020204030204" pitchFamily="34" charset="0"/>
                <a:cs typeface="+mn-cs"/>
              </a:defRPr>
            </a:lvl1pPr>
          </a:lstStyle>
          <a:p>
            <a:pPr>
              <a:defRPr/>
            </a:pPr>
            <a:endParaRPr lang="en-US" dirty="0"/>
          </a:p>
        </p:txBody>
      </p:sp>
      <p:sp>
        <p:nvSpPr>
          <p:cNvPr id="14372" name="Rectangle 36"/>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atin typeface="Calibri" panose="020F0502020204030204" pitchFamily="34" charset="0"/>
                <a:cs typeface="+mn-cs"/>
              </a:defRPr>
            </a:lvl1pPr>
          </a:lstStyle>
          <a:p>
            <a:pPr>
              <a:defRPr/>
            </a:pPr>
            <a:endParaRPr lang="en-US" dirty="0"/>
          </a:p>
        </p:txBody>
      </p:sp>
      <p:sp>
        <p:nvSpPr>
          <p:cNvPr id="14373" name="Rectangle 37"/>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atin typeface="Calibri" panose="020F0502020204030204" pitchFamily="34" charset="0"/>
              </a:defRPr>
            </a:lvl1pPr>
          </a:lstStyle>
          <a:p>
            <a:fld id="{3776912B-AC69-41FE-A101-09E856C32C50}" type="slidenum">
              <a:rPr lang="en-US" altLang="en-US" smtClean="0"/>
              <a:pPr/>
              <a:t>‹#›</a:t>
            </a:fld>
            <a:endParaRPr lang="en-US" altLang="en-US" dirty="0"/>
          </a:p>
        </p:txBody>
      </p:sp>
      <p:sp>
        <p:nvSpPr>
          <p:cNvPr id="14374" name="Rectangle 38"/>
          <p:cNvSpPr>
            <a:spLocks noGrp="1" noChangeArrowheads="1"/>
          </p:cNvSpPr>
          <p:nvPr>
            <p:ph type="body" idx="1"/>
          </p:nvPr>
        </p:nvSpPr>
        <p:spPr bwMode="auto">
          <a:xfrm>
            <a:off x="1559984" y="1946275"/>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88906" r:id="rId1"/>
    <p:sldLayoutId id="2147488907" r:id="rId2"/>
    <p:sldLayoutId id="2147488908" r:id="rId3"/>
    <p:sldLayoutId id="2147488909" r:id="rId4"/>
    <p:sldLayoutId id="2147488910" r:id="rId5"/>
    <p:sldLayoutId id="2147488911" r:id="rId6"/>
    <p:sldLayoutId id="2147488912" r:id="rId7"/>
    <p:sldLayoutId id="2147488913" r:id="rId8"/>
    <p:sldLayoutId id="2147488914" r:id="rId9"/>
    <p:sldLayoutId id="2147488915" r:id="rId10"/>
    <p:sldLayoutId id="2147488916" r:id="rId11"/>
    <p:sldLayoutId id="2147488917" r:id="rId12"/>
    <p:sldLayoutId id="2147488920" r:id="rId13"/>
    <p:sldLayoutId id="2147488921" r:id="rId14"/>
  </p:sldLayoutIdLst>
  <p:transition/>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10.xml"/><Relationship Id="rId5" Type="http://schemas.microsoft.com/office/2007/relationships/hdphoto" Target="../media/hdphoto1.wdp"/><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10.xml"/><Relationship Id="rId5" Type="http://schemas.microsoft.com/office/2007/relationships/hdphoto" Target="../media/hdphoto1.wdp"/><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10.xml"/><Relationship Id="rId5" Type="http://schemas.microsoft.com/office/2007/relationships/hdphoto" Target="../media/hdphoto1.wdp"/><Relationship Id="rId4" Type="http://schemas.openxmlformats.org/officeDocument/2006/relationships/image" Target="../media/image12.png"/></Relationships>
</file>

<file path=ppt/slides/_rels/slide4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2" Type="http://schemas.openxmlformats.org/officeDocument/2006/relationships/image" Target="../media/image27.wmf"/><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1.xml"/></Relationships>
</file>

<file path=ppt/slides/_rels/slide4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0.xml"/></Relationships>
</file>

<file path=ppt/slides/_rels/slide5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0.xml"/></Relationships>
</file>

<file path=ppt/slides/_rels/slide5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5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5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eg"/><Relationship Id="rId1" Type="http://schemas.openxmlformats.org/officeDocument/2006/relationships/slideLayout" Target="../slideLayouts/slideLayout10.xml"/></Relationships>
</file>

<file path=ppt/slides/_rels/slide6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6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6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6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6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6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3.jpeg"/><Relationship Id="rId1" Type="http://schemas.openxmlformats.org/officeDocument/2006/relationships/slideLayout" Target="../slideLayouts/slideLayout10.xml"/></Relationships>
</file>

<file path=ppt/slides/_rels/slide6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6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7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3.jpeg"/><Relationship Id="rId1" Type="http://schemas.openxmlformats.org/officeDocument/2006/relationships/slideLayout" Target="../slideLayouts/slideLayout10.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7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7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7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e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B01347A-E166-4399-80F1-5FDEDB0A697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419624" y="5410200"/>
            <a:ext cx="5352752" cy="1374774"/>
          </a:xfrm>
          <a:prstGeom prst="rect">
            <a:avLst/>
          </a:prstGeom>
        </p:spPr>
      </p:pic>
      <p:pic>
        <p:nvPicPr>
          <p:cNvPr id="5" name="Picture 4" descr="A close up of a sign&#10;&#10;Description automatically generated">
            <a:extLst>
              <a:ext uri="{FF2B5EF4-FFF2-40B4-BE49-F238E27FC236}">
                <a16:creationId xmlns:a16="http://schemas.microsoft.com/office/drawing/2014/main" id="{365E98A2-B1BD-4000-A879-674CC59720E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44800" y="1676400"/>
            <a:ext cx="6502400" cy="3657600"/>
          </a:xfrm>
          <a:prstGeom prst="rect">
            <a:avLst/>
          </a:prstGeom>
        </p:spPr>
      </p:pic>
      <p:sp>
        <p:nvSpPr>
          <p:cNvPr id="7" name="Rectangle 2">
            <a:extLst>
              <a:ext uri="{FF2B5EF4-FFF2-40B4-BE49-F238E27FC236}">
                <a16:creationId xmlns:a16="http://schemas.microsoft.com/office/drawing/2014/main" id="{6C1B414B-77B0-4090-9319-1C754B5D5A2D}"/>
              </a:ext>
            </a:extLst>
          </p:cNvPr>
          <p:cNvSpPr txBox="1">
            <a:spLocks noChangeArrowheads="1"/>
          </p:cNvSpPr>
          <p:nvPr/>
        </p:nvSpPr>
        <p:spPr>
          <a:xfrm>
            <a:off x="3124200" y="228600"/>
            <a:ext cx="5943600" cy="1219200"/>
          </a:xfrm>
          <a:prstGeom prst="rect">
            <a:avLst/>
          </a:prstGeom>
        </p:spPr>
        <p:txBody>
          <a:bodyPr anchor="ct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r>
              <a:rPr lang="en-US" sz="3600" kern="0" dirty="0">
                <a:effectLst>
                  <a:outerShdw blurRad="38100" dist="38100" dir="2700000" algn="tl">
                    <a:srgbClr val="000000">
                      <a:alpha val="43137"/>
                    </a:srgbClr>
                  </a:outerShdw>
                </a:effectLst>
              </a:rPr>
              <a:t>Genesis 12</a:t>
            </a:r>
            <a:r>
              <a:rPr lang="en-US" sz="3600" kern="0" dirty="0">
                <a:effectLst>
                  <a:outerShdw blurRad="38100" dist="38100" dir="2700000" algn="tl">
                    <a:srgbClr val="000000">
                      <a:alpha val="43137"/>
                    </a:srgbClr>
                  </a:outerShdw>
                </a:effectLst>
                <a:cs typeface="Calibri" panose="020F0502020204030204" pitchFamily="34" charset="0"/>
              </a:rPr>
              <a:t>‒50</a:t>
            </a:r>
            <a:endParaRPr lang="en-US" sz="3600" kern="0" dirty="0">
              <a:effectLst>
                <a:outerShdw blurRad="38100" dist="38100" dir="2700000" algn="tl">
                  <a:srgbClr val="000000">
                    <a:alpha val="43137"/>
                  </a:srgbClr>
                </a:outerShdw>
              </a:effectLst>
              <a:sym typeface="Symbol" pitchFamily="18" charset="2"/>
            </a:endParaRPr>
          </a:p>
          <a:p>
            <a:pPr algn="ctr" eaLnBrk="1" hangingPunct="1"/>
            <a:r>
              <a:rPr lang="en-US" sz="3200" kern="0" dirty="0">
                <a:effectLst>
                  <a:outerShdw blurRad="38100" dist="38100" dir="2700000" algn="tl">
                    <a:srgbClr val="000000">
                      <a:alpha val="43137"/>
                    </a:srgbClr>
                  </a:outerShdw>
                </a:effectLst>
                <a:sym typeface="Symbol" pitchFamily="18" charset="2"/>
              </a:rPr>
              <a:t>Israel’s Birth &amp; Preservation</a:t>
            </a:r>
          </a:p>
        </p:txBody>
      </p:sp>
    </p:spTree>
    <p:extLst>
      <p:ext uri="{BB962C8B-B14F-4D97-AF65-F5344CB8AC3E}">
        <p14:creationId xmlns:p14="http://schemas.microsoft.com/office/powerpoint/2010/main" val="39120385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304800"/>
            <a:ext cx="5657850" cy="914400"/>
          </a:xfrm>
        </p:spPr>
        <p:txBody>
          <a:bodyPr/>
          <a:lstStyle/>
          <a:p>
            <a:pPr algn="ctr" eaLnBrk="1" hangingPunct="1"/>
            <a:r>
              <a:rPr lang="en-US" sz="3600" dirty="0">
                <a:effectLst>
                  <a:outerShdw blurRad="38100" dist="38100" dir="2700000" algn="tl">
                    <a:srgbClr val="000000">
                      <a:alpha val="43137"/>
                    </a:srgbClr>
                  </a:outerShdw>
                </a:effectLst>
              </a:rPr>
              <a:t>Genesis 22</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Abraham Sacrifices Isaac</a:t>
            </a:r>
          </a:p>
        </p:txBody>
      </p:sp>
      <p:sp>
        <p:nvSpPr>
          <p:cNvPr id="161795" name="Rectangle 3"/>
          <p:cNvSpPr>
            <a:spLocks noGrp="1" noChangeArrowheads="1"/>
          </p:cNvSpPr>
          <p:nvPr>
            <p:ph type="body" idx="1"/>
          </p:nvPr>
        </p:nvSpPr>
        <p:spPr>
          <a:xfrm>
            <a:off x="1066800" y="1600200"/>
            <a:ext cx="6934200" cy="3581400"/>
          </a:xfrm>
        </p:spPr>
        <p:txBody>
          <a:bodyPr/>
          <a:lstStyle/>
          <a:p>
            <a:pPr marL="571500" lvl="2" indent="-571500" eaLnBrk="1" hangingPunct="1">
              <a:spcBef>
                <a:spcPts val="0"/>
              </a:spcBef>
              <a:spcAft>
                <a:spcPts val="3600"/>
              </a:spcAft>
              <a:buClr>
                <a:srgbClr val="CC66FF"/>
              </a:buClr>
              <a:buSzPct val="100000"/>
              <a:buFont typeface="+mj-lt"/>
              <a:buAutoNum type="romanUcPeriod"/>
              <a:defRPr/>
            </a:pPr>
            <a:r>
              <a:rPr lang="en-US" dirty="0">
                <a:effectLst>
                  <a:outerShdw blurRad="38100" dist="38100" dir="2700000" algn="tl">
                    <a:srgbClr val="000000">
                      <a:alpha val="43137"/>
                    </a:srgbClr>
                  </a:outerShdw>
                </a:effectLst>
              </a:rPr>
              <a:t>Abraham tested (1-10)</a:t>
            </a:r>
          </a:p>
          <a:p>
            <a:pPr marL="571500" lvl="2" indent="-571500" eaLnBrk="1" hangingPunct="1">
              <a:spcBef>
                <a:spcPts val="0"/>
              </a:spcBef>
              <a:spcAft>
                <a:spcPts val="3600"/>
              </a:spcAft>
              <a:buClr>
                <a:srgbClr val="CC66FF"/>
              </a:buClr>
              <a:buSzPct val="100000"/>
              <a:buFont typeface="+mj-lt"/>
              <a:buAutoNum type="romanUcPeriod"/>
              <a:defRPr/>
            </a:pPr>
            <a:r>
              <a:rPr lang="en-US" dirty="0">
                <a:effectLst>
                  <a:outerShdw blurRad="38100" dist="38100" dir="2700000" algn="tl">
                    <a:srgbClr val="000000">
                      <a:alpha val="43137"/>
                    </a:srgbClr>
                  </a:outerShdw>
                </a:effectLst>
              </a:rPr>
              <a:t>Substitutionary provision (11-14)</a:t>
            </a:r>
          </a:p>
          <a:p>
            <a:pPr marL="571500" lvl="2" indent="-571500" eaLnBrk="1" hangingPunct="1">
              <a:spcBef>
                <a:spcPts val="0"/>
              </a:spcBef>
              <a:spcAft>
                <a:spcPts val="3600"/>
              </a:spcAft>
              <a:buClr>
                <a:srgbClr val="CC66FF"/>
              </a:buClr>
              <a:buSzPct val="100000"/>
              <a:buFont typeface="+mj-lt"/>
              <a:buAutoNum type="romanUcPeriod"/>
              <a:defRPr/>
            </a:pPr>
            <a:r>
              <a:rPr lang="en-US" dirty="0">
                <a:effectLst>
                  <a:outerShdw blurRad="38100" dist="38100" dir="2700000" algn="tl">
                    <a:srgbClr val="000000">
                      <a:alpha val="43137"/>
                    </a:srgbClr>
                  </a:outerShdw>
                </a:effectLst>
              </a:rPr>
              <a:t>Covenant reaffirmed (15-19)</a:t>
            </a:r>
          </a:p>
          <a:p>
            <a:pPr marL="571500" lvl="2" indent="-571500" eaLnBrk="1" hangingPunct="1">
              <a:spcBef>
                <a:spcPts val="0"/>
              </a:spcBef>
              <a:spcAft>
                <a:spcPts val="3600"/>
              </a:spcAft>
              <a:buClr>
                <a:srgbClr val="CC66FF"/>
              </a:buClr>
              <a:buSzPct val="100000"/>
              <a:buFont typeface="+mj-lt"/>
              <a:buAutoNum type="romanUcPeriod"/>
              <a:defRPr/>
            </a:pPr>
            <a:r>
              <a:rPr lang="en-US" dirty="0">
                <a:effectLst>
                  <a:outerShdw blurRad="38100" dist="38100" dir="2700000" algn="tl">
                    <a:srgbClr val="000000">
                      <a:alpha val="43137"/>
                    </a:srgbClr>
                  </a:outerShdw>
                </a:effectLst>
              </a:rPr>
              <a:t>Rebekah’s lineage (20-24)</a:t>
            </a:r>
          </a:p>
        </p:txBody>
      </p:sp>
      <p:pic>
        <p:nvPicPr>
          <p:cNvPr id="5" name="Picture 4">
            <a:extLst>
              <a:ext uri="{FF2B5EF4-FFF2-40B4-BE49-F238E27FC236}">
                <a16:creationId xmlns:a16="http://schemas.microsoft.com/office/drawing/2014/main" id="{66576D2B-7AF3-4A7D-A3A3-D7CBD6B390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40046451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304800"/>
            <a:ext cx="5657850" cy="914400"/>
          </a:xfrm>
        </p:spPr>
        <p:txBody>
          <a:bodyPr/>
          <a:lstStyle/>
          <a:p>
            <a:pPr algn="ctr" eaLnBrk="1" hangingPunct="1"/>
            <a:r>
              <a:rPr lang="en-US" sz="3600" dirty="0">
                <a:effectLst>
                  <a:outerShdw blurRad="38100" dist="38100" dir="2700000" algn="tl">
                    <a:srgbClr val="000000">
                      <a:alpha val="43137"/>
                    </a:srgbClr>
                  </a:outerShdw>
                </a:effectLst>
              </a:rPr>
              <a:t>Genesis 22</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Abraham Sacrifices Isaac</a:t>
            </a:r>
          </a:p>
        </p:txBody>
      </p:sp>
      <p:sp>
        <p:nvSpPr>
          <p:cNvPr id="161795" name="Rectangle 3"/>
          <p:cNvSpPr>
            <a:spLocks noGrp="1" noChangeArrowheads="1"/>
          </p:cNvSpPr>
          <p:nvPr>
            <p:ph type="body" idx="1"/>
          </p:nvPr>
        </p:nvSpPr>
        <p:spPr>
          <a:xfrm>
            <a:off x="1066800" y="1600200"/>
            <a:ext cx="6934200" cy="3581400"/>
          </a:xfrm>
        </p:spPr>
        <p:txBody>
          <a:bodyPr/>
          <a:lstStyle/>
          <a:p>
            <a:pPr marL="571500" lvl="2" indent="-571500" eaLnBrk="1" hangingPunct="1">
              <a:spcBef>
                <a:spcPts val="0"/>
              </a:spcBef>
              <a:spcAft>
                <a:spcPts val="3600"/>
              </a:spcAft>
              <a:buClr>
                <a:srgbClr val="CC66FF"/>
              </a:buClr>
              <a:buSzPct val="100000"/>
              <a:buFont typeface="+mj-lt"/>
              <a:buAutoNum type="romanUcPeriod"/>
              <a:defRPr/>
            </a:pPr>
            <a:r>
              <a:rPr lang="en-US" b="1" u="sng" dirty="0">
                <a:solidFill>
                  <a:srgbClr val="FFFFCC"/>
                </a:solidFill>
                <a:effectLst>
                  <a:outerShdw blurRad="38100" dist="38100" dir="2700000" algn="tl">
                    <a:srgbClr val="000000">
                      <a:alpha val="43137"/>
                    </a:srgbClr>
                  </a:outerShdw>
                </a:effectLst>
              </a:rPr>
              <a:t>Abraham tested (1-10)</a:t>
            </a:r>
          </a:p>
          <a:p>
            <a:pPr marL="571500" lvl="2" indent="-571500" eaLnBrk="1" hangingPunct="1">
              <a:spcBef>
                <a:spcPts val="0"/>
              </a:spcBef>
              <a:spcAft>
                <a:spcPts val="3600"/>
              </a:spcAft>
              <a:buClr>
                <a:srgbClr val="CC66FF"/>
              </a:buClr>
              <a:buSzPct val="100000"/>
              <a:buFont typeface="+mj-lt"/>
              <a:buAutoNum type="romanUcPeriod"/>
              <a:defRPr/>
            </a:pPr>
            <a:r>
              <a:rPr lang="en-US" dirty="0">
                <a:effectLst>
                  <a:outerShdw blurRad="38100" dist="38100" dir="2700000" algn="tl">
                    <a:srgbClr val="000000">
                      <a:alpha val="43137"/>
                    </a:srgbClr>
                  </a:outerShdw>
                </a:effectLst>
              </a:rPr>
              <a:t>Substitutionary provision (11-14)</a:t>
            </a:r>
          </a:p>
          <a:p>
            <a:pPr marL="571500" lvl="2" indent="-571500" eaLnBrk="1" hangingPunct="1">
              <a:spcBef>
                <a:spcPts val="0"/>
              </a:spcBef>
              <a:spcAft>
                <a:spcPts val="3600"/>
              </a:spcAft>
              <a:buClr>
                <a:srgbClr val="CC66FF"/>
              </a:buClr>
              <a:buSzPct val="100000"/>
              <a:buFont typeface="+mj-lt"/>
              <a:buAutoNum type="romanUcPeriod"/>
              <a:defRPr/>
            </a:pPr>
            <a:r>
              <a:rPr lang="en-US" dirty="0">
                <a:effectLst>
                  <a:outerShdw blurRad="38100" dist="38100" dir="2700000" algn="tl">
                    <a:srgbClr val="000000">
                      <a:alpha val="43137"/>
                    </a:srgbClr>
                  </a:outerShdw>
                </a:effectLst>
              </a:rPr>
              <a:t>Covenant reaffirmed (15-19)</a:t>
            </a:r>
          </a:p>
          <a:p>
            <a:pPr marL="571500" lvl="2" indent="-571500" eaLnBrk="1" hangingPunct="1">
              <a:spcBef>
                <a:spcPts val="0"/>
              </a:spcBef>
              <a:spcAft>
                <a:spcPts val="3600"/>
              </a:spcAft>
              <a:buClr>
                <a:srgbClr val="CC66FF"/>
              </a:buClr>
              <a:buSzPct val="100000"/>
              <a:buFont typeface="+mj-lt"/>
              <a:buAutoNum type="romanUcPeriod"/>
              <a:defRPr/>
            </a:pPr>
            <a:r>
              <a:rPr lang="en-US" dirty="0">
                <a:effectLst>
                  <a:outerShdw blurRad="38100" dist="38100" dir="2700000" algn="tl">
                    <a:srgbClr val="000000">
                      <a:alpha val="43137"/>
                    </a:srgbClr>
                  </a:outerShdw>
                </a:effectLst>
              </a:rPr>
              <a:t>Rebekah’s lineage (20-24)</a:t>
            </a:r>
          </a:p>
        </p:txBody>
      </p:sp>
      <p:pic>
        <p:nvPicPr>
          <p:cNvPr id="5" name="Picture 4">
            <a:extLst>
              <a:ext uri="{FF2B5EF4-FFF2-40B4-BE49-F238E27FC236}">
                <a16:creationId xmlns:a16="http://schemas.microsoft.com/office/drawing/2014/main" id="{66576D2B-7AF3-4A7D-A3A3-D7CBD6B390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5071060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304800"/>
            <a:ext cx="5657850" cy="914400"/>
          </a:xfrm>
        </p:spPr>
        <p:txBody>
          <a:bodyPr/>
          <a:lstStyle/>
          <a:p>
            <a:pPr algn="ctr" eaLnBrk="1" hangingPunct="1"/>
            <a:r>
              <a:rPr lang="en-US" sz="3600" dirty="0">
                <a:effectLst>
                  <a:outerShdw blurRad="38100" dist="38100" dir="2700000" algn="tl">
                    <a:srgbClr val="000000">
                      <a:alpha val="43137"/>
                    </a:srgbClr>
                  </a:outerShdw>
                </a:effectLst>
              </a:rPr>
              <a:t>Genesis 22:1-10</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Abraham Tested</a:t>
            </a:r>
          </a:p>
        </p:txBody>
      </p:sp>
      <p:sp>
        <p:nvSpPr>
          <p:cNvPr id="161795" name="Rectangle 3"/>
          <p:cNvSpPr>
            <a:spLocks noGrp="1" noChangeArrowheads="1"/>
          </p:cNvSpPr>
          <p:nvPr>
            <p:ph type="body" idx="1"/>
          </p:nvPr>
        </p:nvSpPr>
        <p:spPr>
          <a:xfrm>
            <a:off x="990600" y="1371600"/>
            <a:ext cx="6934200" cy="44196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Abraham instructed (1-2)</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Abraham's obedience (3)</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Arrival at destination (4)</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Abraham’s instructions (5)</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Continuation of journey (6)</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Conversation (7-8)</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Offering prepared (9-10)</a:t>
            </a:r>
          </a:p>
        </p:txBody>
      </p:sp>
      <p:pic>
        <p:nvPicPr>
          <p:cNvPr id="5" name="Picture 4">
            <a:extLst>
              <a:ext uri="{FF2B5EF4-FFF2-40B4-BE49-F238E27FC236}">
                <a16:creationId xmlns:a16="http://schemas.microsoft.com/office/drawing/2014/main" id="{66576D2B-7AF3-4A7D-A3A3-D7CBD6B390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22741500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304800"/>
            <a:ext cx="5657850" cy="914400"/>
          </a:xfrm>
        </p:spPr>
        <p:txBody>
          <a:bodyPr/>
          <a:lstStyle/>
          <a:p>
            <a:pPr algn="ctr" eaLnBrk="1" hangingPunct="1"/>
            <a:r>
              <a:rPr lang="en-US" sz="3600" dirty="0">
                <a:effectLst>
                  <a:outerShdw blurRad="38100" dist="38100" dir="2700000" algn="tl">
                    <a:srgbClr val="000000">
                      <a:alpha val="43137"/>
                    </a:srgbClr>
                  </a:outerShdw>
                </a:effectLst>
              </a:rPr>
              <a:t>Genesis 22</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Abraham Sacrifices Isaac</a:t>
            </a:r>
          </a:p>
        </p:txBody>
      </p:sp>
      <p:sp>
        <p:nvSpPr>
          <p:cNvPr id="161795" name="Rectangle 3"/>
          <p:cNvSpPr>
            <a:spLocks noGrp="1" noChangeArrowheads="1"/>
          </p:cNvSpPr>
          <p:nvPr>
            <p:ph type="body" idx="1"/>
          </p:nvPr>
        </p:nvSpPr>
        <p:spPr>
          <a:xfrm>
            <a:off x="1066800" y="1600200"/>
            <a:ext cx="6934200" cy="3581400"/>
          </a:xfrm>
        </p:spPr>
        <p:txBody>
          <a:bodyPr/>
          <a:lstStyle/>
          <a:p>
            <a:pPr marL="571500" lvl="2" indent="-571500" eaLnBrk="1" hangingPunct="1">
              <a:spcBef>
                <a:spcPts val="0"/>
              </a:spcBef>
              <a:spcAft>
                <a:spcPts val="3600"/>
              </a:spcAft>
              <a:buClr>
                <a:srgbClr val="CC66FF"/>
              </a:buClr>
              <a:buSzPct val="100000"/>
              <a:buFont typeface="+mj-lt"/>
              <a:buAutoNum type="romanUcPeriod"/>
              <a:defRPr/>
            </a:pPr>
            <a:r>
              <a:rPr lang="en-US" dirty="0">
                <a:effectLst>
                  <a:outerShdw blurRad="38100" dist="38100" dir="2700000" algn="tl">
                    <a:srgbClr val="000000">
                      <a:alpha val="43137"/>
                    </a:srgbClr>
                  </a:outerShdw>
                </a:effectLst>
              </a:rPr>
              <a:t>Abraham tested (1-10)</a:t>
            </a:r>
          </a:p>
          <a:p>
            <a:pPr marL="571500" lvl="2" indent="-571500" eaLnBrk="1" hangingPunct="1">
              <a:spcBef>
                <a:spcPts val="0"/>
              </a:spcBef>
              <a:spcAft>
                <a:spcPts val="3600"/>
              </a:spcAft>
              <a:buClr>
                <a:srgbClr val="CC66FF"/>
              </a:buClr>
              <a:buSzPct val="100000"/>
              <a:buFont typeface="+mj-lt"/>
              <a:buAutoNum type="romanUcPeriod"/>
              <a:defRPr/>
            </a:pPr>
            <a:r>
              <a:rPr lang="en-US" b="1" u="sng" dirty="0">
                <a:solidFill>
                  <a:srgbClr val="FFFFCC"/>
                </a:solidFill>
                <a:effectLst>
                  <a:outerShdw blurRad="38100" dist="38100" dir="2700000" algn="tl">
                    <a:srgbClr val="000000">
                      <a:alpha val="43137"/>
                    </a:srgbClr>
                  </a:outerShdw>
                </a:effectLst>
              </a:rPr>
              <a:t>Substitutionary provision (11-14)</a:t>
            </a:r>
          </a:p>
          <a:p>
            <a:pPr marL="571500" lvl="2" indent="-571500" eaLnBrk="1" hangingPunct="1">
              <a:spcBef>
                <a:spcPts val="0"/>
              </a:spcBef>
              <a:spcAft>
                <a:spcPts val="3600"/>
              </a:spcAft>
              <a:buClr>
                <a:srgbClr val="CC66FF"/>
              </a:buClr>
              <a:buSzPct val="100000"/>
              <a:buFont typeface="+mj-lt"/>
              <a:buAutoNum type="romanUcPeriod"/>
              <a:defRPr/>
            </a:pPr>
            <a:r>
              <a:rPr lang="en-US" dirty="0">
                <a:effectLst>
                  <a:outerShdw blurRad="38100" dist="38100" dir="2700000" algn="tl">
                    <a:srgbClr val="000000">
                      <a:alpha val="43137"/>
                    </a:srgbClr>
                  </a:outerShdw>
                </a:effectLst>
              </a:rPr>
              <a:t>Covenant reaffirmed (15-19)</a:t>
            </a:r>
          </a:p>
          <a:p>
            <a:pPr marL="571500" lvl="2" indent="-571500" eaLnBrk="1" hangingPunct="1">
              <a:spcBef>
                <a:spcPts val="0"/>
              </a:spcBef>
              <a:spcAft>
                <a:spcPts val="3600"/>
              </a:spcAft>
              <a:buClr>
                <a:srgbClr val="CC66FF"/>
              </a:buClr>
              <a:buSzPct val="100000"/>
              <a:buFont typeface="+mj-lt"/>
              <a:buAutoNum type="romanUcPeriod"/>
              <a:defRPr/>
            </a:pPr>
            <a:r>
              <a:rPr lang="en-US" dirty="0">
                <a:effectLst>
                  <a:outerShdw blurRad="38100" dist="38100" dir="2700000" algn="tl">
                    <a:srgbClr val="000000">
                      <a:alpha val="43137"/>
                    </a:srgbClr>
                  </a:outerShdw>
                </a:effectLst>
              </a:rPr>
              <a:t>Rebekah’s lineage (20-24)</a:t>
            </a:r>
          </a:p>
        </p:txBody>
      </p:sp>
      <p:pic>
        <p:nvPicPr>
          <p:cNvPr id="5" name="Picture 4">
            <a:extLst>
              <a:ext uri="{FF2B5EF4-FFF2-40B4-BE49-F238E27FC236}">
                <a16:creationId xmlns:a16="http://schemas.microsoft.com/office/drawing/2014/main" id="{66576D2B-7AF3-4A7D-A3A3-D7CBD6B390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42907589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304800"/>
            <a:ext cx="5657850" cy="914400"/>
          </a:xfrm>
        </p:spPr>
        <p:txBody>
          <a:bodyPr/>
          <a:lstStyle/>
          <a:p>
            <a:pPr algn="ctr" eaLnBrk="1" hangingPunct="1"/>
            <a:r>
              <a:rPr lang="en-US" sz="3600" dirty="0">
                <a:effectLst>
                  <a:outerShdw blurRad="38100" dist="38100" dir="2700000" algn="tl">
                    <a:srgbClr val="000000">
                      <a:alpha val="43137"/>
                    </a:srgbClr>
                  </a:outerShdw>
                </a:effectLst>
              </a:rPr>
              <a:t>Genesis 22:11-14</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Substitutionary Provision</a:t>
            </a:r>
          </a:p>
        </p:txBody>
      </p:sp>
      <p:sp>
        <p:nvSpPr>
          <p:cNvPr id="161795" name="Rectangle 3"/>
          <p:cNvSpPr>
            <a:spLocks noGrp="1" noChangeArrowheads="1"/>
          </p:cNvSpPr>
          <p:nvPr>
            <p:ph type="body" idx="1"/>
          </p:nvPr>
        </p:nvSpPr>
        <p:spPr>
          <a:xfrm>
            <a:off x="1057275" y="1600200"/>
            <a:ext cx="6867525" cy="3657600"/>
          </a:xfrm>
        </p:spPr>
        <p:txBody>
          <a:bodyPr/>
          <a:lstStyle/>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Call to Abraham (11)</a:t>
            </a:r>
          </a:p>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New instructions (12)</a:t>
            </a:r>
          </a:p>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Provision of the ram (13)</a:t>
            </a:r>
          </a:p>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Naming (14)</a:t>
            </a:r>
          </a:p>
        </p:txBody>
      </p:sp>
      <p:pic>
        <p:nvPicPr>
          <p:cNvPr id="5" name="Picture 4">
            <a:extLst>
              <a:ext uri="{FF2B5EF4-FFF2-40B4-BE49-F238E27FC236}">
                <a16:creationId xmlns:a16="http://schemas.microsoft.com/office/drawing/2014/main" id="{66576D2B-7AF3-4A7D-A3A3-D7CBD6B390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6634298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304800"/>
            <a:ext cx="5657850" cy="914400"/>
          </a:xfrm>
        </p:spPr>
        <p:txBody>
          <a:bodyPr/>
          <a:lstStyle/>
          <a:p>
            <a:pPr algn="ctr" eaLnBrk="1" hangingPunct="1"/>
            <a:r>
              <a:rPr lang="en-US" sz="3600" dirty="0">
                <a:effectLst>
                  <a:outerShdw blurRad="38100" dist="38100" dir="2700000" algn="tl">
                    <a:srgbClr val="000000">
                      <a:alpha val="43137"/>
                    </a:srgbClr>
                  </a:outerShdw>
                </a:effectLst>
              </a:rPr>
              <a:t>Genesis 22:11-14</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Substitutionary Provision</a:t>
            </a:r>
          </a:p>
        </p:txBody>
      </p:sp>
      <p:sp>
        <p:nvSpPr>
          <p:cNvPr id="161795" name="Rectangle 3"/>
          <p:cNvSpPr>
            <a:spLocks noGrp="1" noChangeArrowheads="1"/>
          </p:cNvSpPr>
          <p:nvPr>
            <p:ph type="body" idx="1"/>
          </p:nvPr>
        </p:nvSpPr>
        <p:spPr>
          <a:xfrm>
            <a:off x="1057275" y="1600200"/>
            <a:ext cx="6867525" cy="3657600"/>
          </a:xfrm>
        </p:spPr>
        <p:txBody>
          <a:bodyPr/>
          <a:lstStyle/>
          <a:p>
            <a:pPr marL="457200" lvl="2" indent="-457200" eaLnBrk="1" hangingPunct="1">
              <a:spcBef>
                <a:spcPts val="0"/>
              </a:spcBef>
              <a:spcAft>
                <a:spcPts val="36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Call to Abraham (11)</a:t>
            </a:r>
          </a:p>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New instructions (12)</a:t>
            </a:r>
          </a:p>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Provision of the ram (13)</a:t>
            </a:r>
          </a:p>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Naming (14)</a:t>
            </a:r>
          </a:p>
        </p:txBody>
      </p:sp>
      <p:pic>
        <p:nvPicPr>
          <p:cNvPr id="5" name="Picture 4">
            <a:extLst>
              <a:ext uri="{FF2B5EF4-FFF2-40B4-BE49-F238E27FC236}">
                <a16:creationId xmlns:a16="http://schemas.microsoft.com/office/drawing/2014/main" id="{66576D2B-7AF3-4A7D-A3A3-D7CBD6B390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12112107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4095750" y="228600"/>
            <a:ext cx="4000500" cy="914400"/>
          </a:xfrm>
        </p:spPr>
        <p:txBody>
          <a:bodyPr/>
          <a:lstStyle/>
          <a:p>
            <a:pPr algn="ctr" eaLnBrk="1" hangingPunct="1"/>
            <a:r>
              <a:rPr lang="en-US" sz="3600" dirty="0">
                <a:effectLst>
                  <a:outerShdw blurRad="38100" dist="38100" dir="2700000" algn="tl">
                    <a:srgbClr val="000000">
                      <a:alpha val="43137"/>
                    </a:srgbClr>
                  </a:outerShdw>
                </a:effectLst>
              </a:rPr>
              <a:t>VI. 8 New Promises</a:t>
            </a:r>
            <a:br>
              <a:rPr lang="en-US" sz="3600" dirty="0">
                <a:effectLst>
                  <a:outerShdw blurRad="38100" dist="38100" dir="2700000" algn="tl">
                    <a:srgbClr val="000000">
                      <a:alpha val="43137"/>
                    </a:srgbClr>
                  </a:outerShdw>
                </a:effectLst>
              </a:rPr>
            </a:br>
            <a:r>
              <a:rPr lang="en-US" sz="2800" b="1" dirty="0">
                <a:solidFill>
                  <a:srgbClr val="FFFFCC"/>
                </a:solidFill>
                <a:effectLst>
                  <a:outerShdw blurRad="38100" dist="38100" dir="2700000" algn="tl">
                    <a:srgbClr val="000000">
                      <a:alpha val="43137"/>
                    </a:srgbClr>
                  </a:outerShdw>
                </a:effectLst>
                <a:ea typeface="+mn-ea"/>
                <a:cs typeface="+mn-cs"/>
              </a:rPr>
              <a:t>Genesis 12:1-3</a:t>
            </a:r>
          </a:p>
        </p:txBody>
      </p:sp>
      <p:sp>
        <p:nvSpPr>
          <p:cNvPr id="161795" name="Rectangle 3"/>
          <p:cNvSpPr>
            <a:spLocks noGrp="1" noChangeArrowheads="1"/>
          </p:cNvSpPr>
          <p:nvPr>
            <p:ph type="body" idx="1"/>
          </p:nvPr>
        </p:nvSpPr>
        <p:spPr>
          <a:xfrm>
            <a:off x="585217" y="1295400"/>
            <a:ext cx="7187183" cy="5029200"/>
          </a:xfrm>
        </p:spPr>
        <p:txBody>
          <a:bodyPr/>
          <a:lstStyle/>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Land (Gen. 12:1b)</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Great nation (Gen. 12:2a)</a:t>
            </a:r>
          </a:p>
          <a:p>
            <a:pPr marL="457200" lvl="2" indent="-457200" eaLnBrk="1" hangingPunct="1">
              <a:spcBef>
                <a:spcPts val="0"/>
              </a:spcBef>
              <a:spcAft>
                <a:spcPts val="12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Personal blessing (Gen. 12:2b)</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Great name (Gen. 12:2c)</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Blessing to others (Gen. 12:2d)</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Blessing to blessers (Gen. 12:3a)</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Cursing to cursers (Gen. 12:3b)</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Blessing to the world (Gen. 12:3c)</a:t>
            </a:r>
          </a:p>
        </p:txBody>
      </p:sp>
      <p:pic>
        <p:nvPicPr>
          <p:cNvPr id="5" name="Picture 4">
            <a:extLst>
              <a:ext uri="{FF2B5EF4-FFF2-40B4-BE49-F238E27FC236}">
                <a16:creationId xmlns:a16="http://schemas.microsoft.com/office/drawing/2014/main" id="{EE27123E-9DB2-4BDE-9657-DD1FB4967A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7788037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524000"/>
            <a:ext cx="11019253" cy="4800600"/>
          </a:xfrm>
        </p:spPr>
        <p:txBody>
          <a:bodyPr/>
          <a:lstStyle/>
          <a:p>
            <a:pPr marL="0" indent="0" algn="just">
              <a:spcBef>
                <a:spcPts val="0"/>
              </a:spcBef>
              <a:spcAft>
                <a:spcPts val="0"/>
              </a:spcAft>
              <a:buNone/>
            </a:pPr>
            <a:r>
              <a:rPr lang="en-US" dirty="0">
                <a:effectLst>
                  <a:outerShdw blurRad="38100" dist="38100" dir="2700000" algn="tl">
                    <a:srgbClr val="000000">
                      <a:alpha val="43137"/>
                    </a:srgbClr>
                  </a:outerShdw>
                </a:effectLst>
              </a:rPr>
              <a:t>“This is the first of seven times that Abraham receives a direct revelation from God. In 12:1–3 is God’s initial call to Abram outside the Land of Canaan; in 12:7 is the first appearance to Abraham in the Land; in 13:14–17, Abraham encounters God after the separation of Lot; in 15:1–21, God signs and seals the Abrahamic Covenant; in 17:1–21, Abraham receives the token of the covenant; in 18:1–33, God speaks to him in conjunction with the destruction of Sodom; and in 22:1–2 and 22:11–18, God directs Abraham to offer Isaac.</a:t>
            </a:r>
            <a:r>
              <a:rPr lang="en-US" altLang="en-US" dirty="0">
                <a:effectLst>
                  <a:outerShdw blurRad="38100" dist="38100" dir="2700000" algn="tl">
                    <a:srgbClr val="000000">
                      <a:alpha val="43137"/>
                    </a:srgbClr>
                  </a:outerShdw>
                </a:effectLst>
                <a:cs typeface="Calibri" panose="020F0502020204030204" pitchFamily="34" charset="0"/>
              </a:rPr>
              <a:t>”</a:t>
            </a:r>
            <a:endParaRPr lang="en-US" altLang="en-US" dirty="0">
              <a:effectLst>
                <a:outerShdw blurRad="38100" dist="38100" dir="2700000" algn="tl">
                  <a:srgbClr val="000000">
                    <a:alpha val="43137"/>
                  </a:srgbClr>
                </a:outerShdw>
              </a:effectLst>
            </a:endParaRPr>
          </a:p>
        </p:txBody>
      </p:sp>
      <p:sp>
        <p:nvSpPr>
          <p:cNvPr id="4" name="Text Box 5"/>
          <p:cNvSpPr txBox="1">
            <a:spLocks noChangeArrowheads="1"/>
          </p:cNvSpPr>
          <p:nvPr/>
        </p:nvSpPr>
        <p:spPr bwMode="auto">
          <a:xfrm>
            <a:off x="3381375" y="2196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 </a:t>
            </a:r>
            <a:r>
              <a:rPr lang="en-US" altLang="en-US" sz="1800" dirty="0">
                <a:effectLst>
                  <a:outerShdw blurRad="38100" dist="38100" dir="2700000" algn="tl">
                    <a:srgbClr val="000000"/>
                  </a:outerShdw>
                </a:effectLst>
                <a:latin typeface="Calibri" panose="020F0502020204030204" pitchFamily="34" charset="0"/>
                <a:cs typeface="+mn-cs"/>
              </a:rPr>
              <a:t>240</a:t>
            </a: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DF2D6D1B-0318-472E-8E81-E3CCEE0E786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136142986"/>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304800"/>
            <a:ext cx="5657850" cy="914400"/>
          </a:xfrm>
        </p:spPr>
        <p:txBody>
          <a:bodyPr/>
          <a:lstStyle/>
          <a:p>
            <a:pPr algn="ctr" eaLnBrk="1" hangingPunct="1"/>
            <a:r>
              <a:rPr lang="en-US" sz="3600" dirty="0">
                <a:effectLst>
                  <a:outerShdw blurRad="38100" dist="38100" dir="2700000" algn="tl">
                    <a:srgbClr val="000000">
                      <a:alpha val="43137"/>
                    </a:srgbClr>
                  </a:outerShdw>
                </a:effectLst>
              </a:rPr>
              <a:t>Genesis 22:11-14</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Substitutionary Provision</a:t>
            </a:r>
          </a:p>
        </p:txBody>
      </p:sp>
      <p:sp>
        <p:nvSpPr>
          <p:cNvPr id="161795" name="Rectangle 3"/>
          <p:cNvSpPr>
            <a:spLocks noGrp="1" noChangeArrowheads="1"/>
          </p:cNvSpPr>
          <p:nvPr>
            <p:ph type="body" idx="1"/>
          </p:nvPr>
        </p:nvSpPr>
        <p:spPr>
          <a:xfrm>
            <a:off x="1057275" y="1600200"/>
            <a:ext cx="6867525" cy="3657600"/>
          </a:xfrm>
        </p:spPr>
        <p:txBody>
          <a:bodyPr/>
          <a:lstStyle/>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Call to Abraham (11)</a:t>
            </a:r>
          </a:p>
          <a:p>
            <a:pPr marL="457200" lvl="2" indent="-457200" eaLnBrk="1" hangingPunct="1">
              <a:spcBef>
                <a:spcPts val="0"/>
              </a:spcBef>
              <a:spcAft>
                <a:spcPts val="36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New instructions (12)</a:t>
            </a:r>
          </a:p>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Provision of the ram (13)</a:t>
            </a:r>
          </a:p>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Naming (14)</a:t>
            </a:r>
          </a:p>
        </p:txBody>
      </p:sp>
      <p:pic>
        <p:nvPicPr>
          <p:cNvPr id="5" name="Picture 4">
            <a:extLst>
              <a:ext uri="{FF2B5EF4-FFF2-40B4-BE49-F238E27FC236}">
                <a16:creationId xmlns:a16="http://schemas.microsoft.com/office/drawing/2014/main" id="{66576D2B-7AF3-4A7D-A3A3-D7CBD6B390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33261536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524000"/>
            <a:ext cx="11019253" cy="4800600"/>
          </a:xfrm>
        </p:spPr>
        <p:txBody>
          <a:bodyPr/>
          <a:lstStyle/>
          <a:p>
            <a:pPr marL="0" indent="0" algn="just">
              <a:spcBef>
                <a:spcPts val="0"/>
              </a:spcBef>
              <a:spcAft>
                <a:spcPts val="0"/>
              </a:spcAft>
              <a:buNone/>
            </a:pPr>
            <a:r>
              <a:rPr lang="en-US" dirty="0">
                <a:effectLst>
                  <a:outerShdw blurRad="38100" dist="38100" dir="2700000" algn="tl">
                    <a:srgbClr val="000000">
                      <a:alpha val="43137"/>
                    </a:srgbClr>
                  </a:outerShdw>
                </a:effectLst>
              </a:rPr>
              <a:t>“Then God gave the reason: </a:t>
            </a:r>
            <a:r>
              <a:rPr lang="en-US" i="1" dirty="0">
                <a:effectLst>
                  <a:outerShdw blurRad="38100" dist="38100" dir="2700000" algn="tl">
                    <a:srgbClr val="000000">
                      <a:alpha val="43137"/>
                    </a:srgbClr>
                  </a:outerShdw>
                </a:effectLst>
              </a:rPr>
              <a:t>For now I know that you fear God</a:t>
            </a:r>
            <a:r>
              <a:rPr lang="en-US" dirty="0">
                <a:effectLst>
                  <a:outerShdw blurRad="38100" dist="38100" dir="2700000" algn="tl">
                    <a:srgbClr val="000000">
                      <a:alpha val="43137"/>
                    </a:srgbClr>
                  </a:outerShdw>
                </a:effectLst>
              </a:rPr>
              <a:t>. God already knew this, but now it is known by experience. The evidence was: seeing you have not withheld your son, your only son, from me.</a:t>
            </a:r>
            <a:r>
              <a:rPr lang="en-US" altLang="en-US" dirty="0">
                <a:effectLst>
                  <a:outerShdw blurRad="38100" dist="38100" dir="2700000" algn="tl">
                    <a:srgbClr val="000000">
                      <a:alpha val="43137"/>
                    </a:srgbClr>
                  </a:outerShdw>
                </a:effectLst>
                <a:cs typeface="Calibri" panose="020F0502020204030204" pitchFamily="34" charset="0"/>
              </a:rPr>
              <a:t>”</a:t>
            </a:r>
            <a:endParaRPr lang="en-US" altLang="en-US" dirty="0">
              <a:effectLst>
                <a:outerShdw blurRad="38100" dist="38100" dir="2700000" algn="tl">
                  <a:srgbClr val="000000">
                    <a:alpha val="43137"/>
                  </a:srgbClr>
                </a:outerShdw>
              </a:effectLst>
            </a:endParaRPr>
          </a:p>
        </p:txBody>
      </p:sp>
      <p:sp>
        <p:nvSpPr>
          <p:cNvPr id="4" name="Text Box 5"/>
          <p:cNvSpPr txBox="1">
            <a:spLocks noChangeArrowheads="1"/>
          </p:cNvSpPr>
          <p:nvPr/>
        </p:nvSpPr>
        <p:spPr bwMode="auto">
          <a:xfrm>
            <a:off x="3381375" y="2196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 </a:t>
            </a:r>
            <a:r>
              <a:rPr lang="en-US" altLang="en-US" sz="1800" dirty="0">
                <a:effectLst>
                  <a:outerShdw blurRad="38100" dist="38100" dir="2700000" algn="tl">
                    <a:srgbClr val="000000"/>
                  </a:outerShdw>
                </a:effectLst>
                <a:latin typeface="Calibri" panose="020F0502020204030204" pitchFamily="34" charset="0"/>
                <a:cs typeface="+mn-cs"/>
              </a:rPr>
              <a:t>355</a:t>
            </a: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DF2D6D1B-0318-472E-8E81-E3CCEE0E786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4275874961"/>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7345" name="Rectangle 2050"/>
          <p:cNvSpPr>
            <a:spLocks noGrp="1" noChangeArrowheads="1"/>
          </p:cNvSpPr>
          <p:nvPr>
            <p:ph type="title"/>
          </p:nvPr>
        </p:nvSpPr>
        <p:spPr>
          <a:xfrm>
            <a:off x="2209800" y="304800"/>
            <a:ext cx="7772400" cy="914400"/>
          </a:xfrm>
        </p:spPr>
        <p:txBody>
          <a:bodyPr/>
          <a:lstStyle/>
          <a:p>
            <a:pPr algn="ctr" eaLnBrk="1" hangingPunct="1"/>
            <a:r>
              <a:rPr lang="en-US" sz="3600" dirty="0"/>
              <a:t>GENESIS STRUCTURE</a:t>
            </a:r>
          </a:p>
        </p:txBody>
      </p:sp>
      <p:sp>
        <p:nvSpPr>
          <p:cNvPr id="92163" name="Rectangle 2051"/>
          <p:cNvSpPr>
            <a:spLocks noGrp="1" noChangeArrowheads="1"/>
          </p:cNvSpPr>
          <p:nvPr>
            <p:ph type="body" idx="1"/>
          </p:nvPr>
        </p:nvSpPr>
        <p:spPr>
          <a:xfrm>
            <a:off x="2019300" y="1600200"/>
            <a:ext cx="8153400" cy="1955864"/>
          </a:xfrm>
        </p:spPr>
        <p:txBody>
          <a:bodyPr/>
          <a:lstStyle/>
          <a:p>
            <a:pPr marL="457200" lvl="1" indent="-457200" eaLnBrk="1" hangingPunct="1">
              <a:spcBef>
                <a:spcPts val="0"/>
              </a:spcBef>
              <a:spcAft>
                <a:spcPts val="3600"/>
              </a:spcAft>
              <a:buClr>
                <a:schemeClr val="tx2"/>
              </a:buClr>
              <a:buSzPct val="100000"/>
              <a:buFont typeface="Wingdings" pitchFamily="2" charset="2"/>
              <a:buAutoNum type="romanUcPeriod"/>
              <a:defRPr/>
            </a:pPr>
            <a:r>
              <a:rPr lang="en-US"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Beginning of the Human race (Gen. 1‒11)</a:t>
            </a:r>
          </a:p>
          <a:p>
            <a:pPr marL="457200" lvl="1" indent="-4572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Beginning of the Hebrew race (Gen. 12‒50)</a:t>
            </a:r>
          </a:p>
        </p:txBody>
      </p:sp>
      <p:pic>
        <p:nvPicPr>
          <p:cNvPr id="2" name="Picture 4" descr="5 Bible Lessons to Learn From the Book of Genesis | Jack Wellman">
            <a:extLst>
              <a:ext uri="{FF2B5EF4-FFF2-40B4-BE49-F238E27FC236}">
                <a16:creationId xmlns:a16="http://schemas.microsoft.com/office/drawing/2014/main" id="{8E86B3BC-9844-40CD-A11F-6CE7740863AE}"/>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379786" y="4191000"/>
            <a:ext cx="3432431" cy="2286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40E7F1DD-30FD-46F0-8C66-85C8434E18C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152400"/>
            <a:ext cx="1074928" cy="914400"/>
          </a:xfrm>
          <a:prstGeom prst="rect">
            <a:avLst/>
          </a:prstGeom>
        </p:spPr>
      </p:pic>
    </p:spTree>
    <p:extLst>
      <p:ext uri="{BB962C8B-B14F-4D97-AF65-F5344CB8AC3E}">
        <p14:creationId xmlns:p14="http://schemas.microsoft.com/office/powerpoint/2010/main" val="9528511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7" name="Rectangle 3">
            <a:extLst>
              <a:ext uri="{FF2B5EF4-FFF2-40B4-BE49-F238E27FC236}">
                <a16:creationId xmlns:a16="http://schemas.microsoft.com/office/drawing/2014/main" id="{4626C4BB-BE82-42CF-8C07-CB8533ABD8F4}"/>
              </a:ext>
            </a:extLst>
          </p:cNvPr>
          <p:cNvSpPr>
            <a:spLocks noGrp="1" noChangeArrowheads="1"/>
          </p:cNvSpPr>
          <p:nvPr>
            <p:ph type="body" idx="1"/>
          </p:nvPr>
        </p:nvSpPr>
        <p:spPr>
          <a:xfrm>
            <a:off x="609600" y="1371600"/>
            <a:ext cx="10972800" cy="5105400"/>
          </a:xfrm>
        </p:spPr>
        <p:txBody>
          <a:bodyPr/>
          <a:lstStyle/>
          <a:p>
            <a:pPr marL="0" indent="0" algn="just" eaLnBrk="1" hangingPunct="1">
              <a:spcBef>
                <a:spcPts val="0"/>
              </a:spcBef>
              <a:buNone/>
              <a:defRPr/>
            </a:pPr>
            <a:r>
              <a:rPr lang="en-US" dirty="0">
                <a:effectLst>
                  <a:outerShdw blurRad="38100" dist="38100" dir="2700000" algn="tl">
                    <a:srgbClr val="000000">
                      <a:alpha val="43137"/>
                    </a:srgbClr>
                  </a:outerShdw>
                </a:effectLst>
              </a:rPr>
              <a:t>“‘Abraham’ was declared righteous more than once. Most interpreters understand the first scriptural statement of his justification as describing his ‘new birth,’ to use the New Testament term (Gen. 15:6). This is when God declared Abraham righteous. James explained that </a:t>
            </a:r>
            <a:r>
              <a:rPr lang="en-US" b="1" u="sng" dirty="0">
                <a:solidFill>
                  <a:srgbClr val="FFFFCC"/>
                </a:solidFill>
                <a:effectLst>
                  <a:outerShdw blurRad="38100" dist="38100" dir="2700000" algn="tl">
                    <a:srgbClr val="000000">
                      <a:alpha val="43137"/>
                    </a:srgbClr>
                  </a:outerShdw>
                </a:effectLst>
              </a:rPr>
              <a:t>about 20 years</a:t>
            </a:r>
            <a:r>
              <a:rPr lang="en-US" u="sng" dirty="0">
                <a:effectLst>
                  <a:outerShdw blurRad="38100" dist="38100" dir="2700000" algn="tl">
                    <a:srgbClr val="000000">
                      <a:alpha val="43137"/>
                    </a:srgbClr>
                  </a:outerShdw>
                </a:effectLst>
              </a:rPr>
              <a:t> </a:t>
            </a:r>
            <a:r>
              <a:rPr lang="en-US" b="1" u="sng" dirty="0">
                <a:solidFill>
                  <a:srgbClr val="FFFFCC"/>
                </a:solidFill>
                <a:effectLst>
                  <a:outerShdw blurRad="38100" dist="38100" dir="2700000" algn="tl">
                    <a:srgbClr val="000000">
                      <a:alpha val="43137"/>
                    </a:srgbClr>
                  </a:outerShdw>
                </a:effectLst>
              </a:rPr>
              <a:t>after</a:t>
            </a:r>
            <a:r>
              <a:rPr lang="en-US" dirty="0">
                <a:effectLst>
                  <a:outerShdw blurRad="38100" dist="38100" dir="2700000" algn="tl">
                    <a:srgbClr val="000000">
                      <a:alpha val="43137"/>
                    </a:srgbClr>
                  </a:outerShdw>
                </a:effectLst>
              </a:rPr>
              <a:t> Abraham was declared righteous, he was ‘justified’ again. Scripture consistently teaches that believers whom God declares righteous never lose their righteous standing before God (Rom. 5:1; 8:1; et al.). They do not need to be saved again. Abraham's subsequent, second ‘justification,’ evidently refers to a second declaration. . .</a:t>
            </a:r>
          </a:p>
        </p:txBody>
      </p:sp>
      <p:pic>
        <p:nvPicPr>
          <p:cNvPr id="1026" name="Picture 2" descr="Preaching the Parables: From Responsible Interpretation to ...">
            <a:extLst>
              <a:ext uri="{FF2B5EF4-FFF2-40B4-BE49-F238E27FC236}">
                <a16:creationId xmlns:a16="http://schemas.microsoft.com/office/drawing/2014/main" id="{1184D616-C748-4110-9780-14DDB76E221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85800" y="45720"/>
            <a:ext cx="914400" cy="914400"/>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5" name="Rectangle 2">
            <a:extLst>
              <a:ext uri="{FF2B5EF4-FFF2-40B4-BE49-F238E27FC236}">
                <a16:creationId xmlns:a16="http://schemas.microsoft.com/office/drawing/2014/main" id="{FEBA52AE-1AB0-4067-908E-A0883E59A786}"/>
              </a:ext>
            </a:extLst>
          </p:cNvPr>
          <p:cNvSpPr txBox="1">
            <a:spLocks noChangeArrowheads="1"/>
          </p:cNvSpPr>
          <p:nvPr/>
        </p:nvSpPr>
        <p:spPr bwMode="auto">
          <a:xfrm>
            <a:off x="3162300" y="228600"/>
            <a:ext cx="5867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Calibri" panose="020F0502020204030204" pitchFamily="34" charset="0"/>
              </a:defRPr>
            </a:lvl2pPr>
            <a:lvl3pPr algn="l" rtl="0" eaLnBrk="0" fontAlgn="base" hangingPunct="0">
              <a:spcBef>
                <a:spcPct val="0"/>
              </a:spcBef>
              <a:spcAft>
                <a:spcPct val="0"/>
              </a:spcAft>
              <a:defRPr sz="4400">
                <a:solidFill>
                  <a:schemeClr val="tx2"/>
                </a:solidFill>
                <a:latin typeface="Calibri" panose="020F0502020204030204" pitchFamily="34" charset="0"/>
              </a:defRPr>
            </a:lvl3pPr>
            <a:lvl4pPr algn="l" rtl="0" eaLnBrk="0" fontAlgn="base" hangingPunct="0">
              <a:spcBef>
                <a:spcPct val="0"/>
              </a:spcBef>
              <a:spcAft>
                <a:spcPct val="0"/>
              </a:spcAft>
              <a:defRPr sz="4400">
                <a:solidFill>
                  <a:schemeClr val="tx2"/>
                </a:solidFill>
                <a:latin typeface="Calibri" panose="020F0502020204030204" pitchFamily="34" charset="0"/>
              </a:defRPr>
            </a:lvl4pPr>
            <a:lvl5pPr algn="l" rtl="0" eaLnBrk="0" fontAlgn="base" hangingPunct="0">
              <a:spcBef>
                <a:spcPct val="0"/>
              </a:spcBef>
              <a:spcAft>
                <a:spcPct val="0"/>
              </a:spcAft>
              <a:defRPr sz="4400">
                <a:solidFill>
                  <a:schemeClr val="tx2"/>
                </a:solidFill>
                <a:latin typeface="Calibri" panose="020F0502020204030204" pitchFamily="34"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spcAft>
                <a:spcPts val="600"/>
              </a:spcAft>
              <a:defRPr/>
            </a:pPr>
            <a:r>
              <a:rPr lang="en-US" altLang="en-US" sz="3600" kern="0" dirty="0">
                <a:effectLst>
                  <a:outerShdw blurRad="38100" dist="38100" dir="2700000" algn="tl">
                    <a:srgbClr val="000000">
                      <a:alpha val="43137"/>
                    </a:srgbClr>
                  </a:outerShdw>
                </a:effectLst>
              </a:rPr>
              <a:t>Thomas L. Constable</a:t>
            </a:r>
          </a:p>
          <a:p>
            <a:pPr algn="ctr" eaLnBrk="1" hangingPunct="1">
              <a:spcAft>
                <a:spcPts val="0"/>
              </a:spcAft>
              <a:defRPr/>
            </a:pPr>
            <a:r>
              <a:rPr lang="en-US" sz="1800" i="1" kern="0" dirty="0">
                <a:solidFill>
                  <a:srgbClr val="FFFFFF"/>
                </a:solidFill>
                <a:effectLst>
                  <a:outerShdw blurRad="38100" dist="38100" dir="2700000" algn="tl">
                    <a:srgbClr val="000000">
                      <a:alpha val="43137"/>
                    </a:srgbClr>
                  </a:outerShdw>
                </a:effectLst>
              </a:rPr>
              <a:t>James</a:t>
            </a:r>
            <a:r>
              <a:rPr lang="en-US" sz="1800" kern="0" dirty="0">
                <a:solidFill>
                  <a:srgbClr val="FFFFFF"/>
                </a:solidFill>
                <a:effectLst>
                  <a:outerShdw blurRad="38100" dist="38100" dir="2700000" algn="tl">
                    <a:srgbClr val="000000">
                      <a:alpha val="43137"/>
                    </a:srgbClr>
                  </a:outerShdw>
                </a:effectLst>
              </a:rPr>
              <a:t> notes, www.soniclight.com, 58.</a:t>
            </a:r>
            <a:endParaRPr lang="en-US" altLang="en-US" sz="3600" kern="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167557462"/>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7" name="Rectangle 3">
            <a:extLst>
              <a:ext uri="{FF2B5EF4-FFF2-40B4-BE49-F238E27FC236}">
                <a16:creationId xmlns:a16="http://schemas.microsoft.com/office/drawing/2014/main" id="{4626C4BB-BE82-42CF-8C07-CB8533ABD8F4}"/>
              </a:ext>
            </a:extLst>
          </p:cNvPr>
          <p:cNvSpPr>
            <a:spLocks noGrp="1" noChangeArrowheads="1"/>
          </p:cNvSpPr>
          <p:nvPr>
            <p:ph type="body" idx="1"/>
          </p:nvPr>
        </p:nvSpPr>
        <p:spPr>
          <a:xfrm>
            <a:off x="609600" y="1371600"/>
            <a:ext cx="10972800" cy="4724400"/>
          </a:xfrm>
        </p:spPr>
        <p:txBody>
          <a:bodyPr/>
          <a:lstStyle/>
          <a:p>
            <a:pPr marL="0" indent="0" algn="just" eaLnBrk="1" hangingPunct="1">
              <a:spcBef>
                <a:spcPts val="0"/>
              </a:spcBef>
              <a:buNone/>
              <a:defRPr/>
            </a:pPr>
            <a:r>
              <a:rPr lang="en-US" dirty="0">
                <a:effectLst>
                  <a:outerShdw blurRad="38100" dist="38100" dir="2700000" algn="tl">
                    <a:srgbClr val="000000">
                      <a:alpha val="43137"/>
                    </a:srgbClr>
                  </a:outerShdw>
                </a:effectLst>
              </a:rPr>
              <a:t>“... of his righteousness. James said this second time Abraham's works declared him righteous. They gave testimony (bore witness) to his faith. Works do not always evidence faith (v. 19), but sometimes they do. They do so, whenever a person who has become a believer by faith, continues to live by faith. Abraham is a good example of a believer whose good works (obedience to God) bore witness to his righteousness. He continued to live by faith, just as he had been declared righteous by faith.”</a:t>
            </a:r>
          </a:p>
        </p:txBody>
      </p:sp>
      <p:sp>
        <p:nvSpPr>
          <p:cNvPr id="2" name="AutoShape 2" descr="Thomas L. Constable - DTS Voice">
            <a:extLst>
              <a:ext uri="{FF2B5EF4-FFF2-40B4-BE49-F238E27FC236}">
                <a16:creationId xmlns:a16="http://schemas.microsoft.com/office/drawing/2014/main" id="{869D1CC2-0B2F-4684-BCAE-B2CF883AEE50}"/>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Thomas L. Constable - DTS Voice">
            <a:extLst>
              <a:ext uri="{FF2B5EF4-FFF2-40B4-BE49-F238E27FC236}">
                <a16:creationId xmlns:a16="http://schemas.microsoft.com/office/drawing/2014/main" id="{7BB4F639-D19D-41BF-AD24-E119F308F9A7}"/>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2" descr="Preaching the Parables: From Responsible Interpretation to ...">
            <a:extLst>
              <a:ext uri="{FF2B5EF4-FFF2-40B4-BE49-F238E27FC236}">
                <a16:creationId xmlns:a16="http://schemas.microsoft.com/office/drawing/2014/main" id="{19DC0172-2A40-4B2D-A7EE-98423839607E}"/>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85800" y="45720"/>
            <a:ext cx="914400" cy="914400"/>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8" name="Rectangle 2">
            <a:extLst>
              <a:ext uri="{FF2B5EF4-FFF2-40B4-BE49-F238E27FC236}">
                <a16:creationId xmlns:a16="http://schemas.microsoft.com/office/drawing/2014/main" id="{5F8D23D5-8D2C-4752-B1A3-7D5D9712991A}"/>
              </a:ext>
            </a:extLst>
          </p:cNvPr>
          <p:cNvSpPr txBox="1">
            <a:spLocks noChangeArrowheads="1"/>
          </p:cNvSpPr>
          <p:nvPr/>
        </p:nvSpPr>
        <p:spPr bwMode="auto">
          <a:xfrm>
            <a:off x="3162300" y="228600"/>
            <a:ext cx="5867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Calibri" panose="020F0502020204030204" pitchFamily="34" charset="0"/>
              </a:defRPr>
            </a:lvl2pPr>
            <a:lvl3pPr algn="l" rtl="0" eaLnBrk="0" fontAlgn="base" hangingPunct="0">
              <a:spcBef>
                <a:spcPct val="0"/>
              </a:spcBef>
              <a:spcAft>
                <a:spcPct val="0"/>
              </a:spcAft>
              <a:defRPr sz="4400">
                <a:solidFill>
                  <a:schemeClr val="tx2"/>
                </a:solidFill>
                <a:latin typeface="Calibri" panose="020F0502020204030204" pitchFamily="34" charset="0"/>
              </a:defRPr>
            </a:lvl3pPr>
            <a:lvl4pPr algn="l" rtl="0" eaLnBrk="0" fontAlgn="base" hangingPunct="0">
              <a:spcBef>
                <a:spcPct val="0"/>
              </a:spcBef>
              <a:spcAft>
                <a:spcPct val="0"/>
              </a:spcAft>
              <a:defRPr sz="4400">
                <a:solidFill>
                  <a:schemeClr val="tx2"/>
                </a:solidFill>
                <a:latin typeface="Calibri" panose="020F0502020204030204" pitchFamily="34" charset="0"/>
              </a:defRPr>
            </a:lvl4pPr>
            <a:lvl5pPr algn="l" rtl="0" eaLnBrk="0" fontAlgn="base" hangingPunct="0">
              <a:spcBef>
                <a:spcPct val="0"/>
              </a:spcBef>
              <a:spcAft>
                <a:spcPct val="0"/>
              </a:spcAft>
              <a:defRPr sz="4400">
                <a:solidFill>
                  <a:schemeClr val="tx2"/>
                </a:solidFill>
                <a:latin typeface="Calibri" panose="020F0502020204030204" pitchFamily="34"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spcAft>
                <a:spcPts val="600"/>
              </a:spcAft>
              <a:defRPr/>
            </a:pPr>
            <a:r>
              <a:rPr lang="en-US" altLang="en-US" sz="3600" kern="0" dirty="0">
                <a:effectLst>
                  <a:outerShdw blurRad="38100" dist="38100" dir="2700000" algn="tl">
                    <a:srgbClr val="000000">
                      <a:alpha val="43137"/>
                    </a:srgbClr>
                  </a:outerShdw>
                </a:effectLst>
              </a:rPr>
              <a:t>Thomas L. Constable</a:t>
            </a:r>
          </a:p>
          <a:p>
            <a:pPr algn="ctr" eaLnBrk="1" hangingPunct="1">
              <a:spcAft>
                <a:spcPts val="0"/>
              </a:spcAft>
              <a:defRPr/>
            </a:pPr>
            <a:r>
              <a:rPr lang="en-US" sz="1800" i="1" kern="0" dirty="0">
                <a:solidFill>
                  <a:srgbClr val="FFFFFF"/>
                </a:solidFill>
                <a:effectLst>
                  <a:outerShdw blurRad="38100" dist="38100" dir="2700000" algn="tl">
                    <a:srgbClr val="000000">
                      <a:alpha val="43137"/>
                    </a:srgbClr>
                  </a:outerShdw>
                </a:effectLst>
              </a:rPr>
              <a:t>James</a:t>
            </a:r>
            <a:r>
              <a:rPr lang="en-US" sz="1800" kern="0" dirty="0">
                <a:solidFill>
                  <a:srgbClr val="FFFFFF"/>
                </a:solidFill>
                <a:effectLst>
                  <a:outerShdw blurRad="38100" dist="38100" dir="2700000" algn="tl">
                    <a:srgbClr val="000000">
                      <a:alpha val="43137"/>
                    </a:srgbClr>
                  </a:outerShdw>
                </a:effectLst>
              </a:rPr>
              <a:t> notes, www.soniclight.com, 58.</a:t>
            </a:r>
            <a:endParaRPr lang="en-US" altLang="en-US" sz="3600" kern="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534361684"/>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D3C51CFE-4BA5-4F01-9C13-10EF847E34A4}"/>
              </a:ext>
            </a:extLst>
          </p:cNvPr>
          <p:cNvSpPr txBox="1">
            <a:spLocks noChangeArrowheads="1"/>
          </p:cNvSpPr>
          <p:nvPr/>
        </p:nvSpPr>
        <p:spPr bwMode="auto">
          <a:xfrm>
            <a:off x="609600" y="1295400"/>
            <a:ext cx="109728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lvl1pPr algn="l" rtl="0" eaLnBrk="0" fontAlgn="base" hangingPunct="0">
              <a:lnSpc>
                <a:spcPct val="70000"/>
              </a:lnSpc>
              <a:spcBef>
                <a:spcPct val="0"/>
              </a:spcBef>
              <a:spcAft>
                <a:spcPct val="0"/>
              </a:spcAft>
              <a:defRPr sz="4800" b="1">
                <a:solidFill>
                  <a:schemeClr val="tx2"/>
                </a:solidFill>
                <a:latin typeface="Calibri" panose="020F0502020204030204" pitchFamily="34" charset="0"/>
                <a:ea typeface="+mj-ea"/>
                <a:cs typeface="+mj-cs"/>
              </a:defRPr>
            </a:lvl1pPr>
            <a:lvl2pPr algn="l" rtl="0" eaLnBrk="0" fontAlgn="base" hangingPunct="0">
              <a:lnSpc>
                <a:spcPct val="70000"/>
              </a:lnSpc>
              <a:spcBef>
                <a:spcPct val="0"/>
              </a:spcBef>
              <a:spcAft>
                <a:spcPct val="0"/>
              </a:spcAft>
              <a:defRPr sz="4800" b="1">
                <a:solidFill>
                  <a:schemeClr val="tx2"/>
                </a:solidFill>
                <a:latin typeface="Arial Narrow" pitchFamily="34" charset="0"/>
              </a:defRPr>
            </a:lvl2pPr>
            <a:lvl3pPr algn="l" rtl="0" eaLnBrk="0" fontAlgn="base" hangingPunct="0">
              <a:lnSpc>
                <a:spcPct val="70000"/>
              </a:lnSpc>
              <a:spcBef>
                <a:spcPct val="0"/>
              </a:spcBef>
              <a:spcAft>
                <a:spcPct val="0"/>
              </a:spcAft>
              <a:defRPr sz="4800" b="1">
                <a:solidFill>
                  <a:schemeClr val="tx2"/>
                </a:solidFill>
                <a:latin typeface="Arial Narrow" pitchFamily="34" charset="0"/>
              </a:defRPr>
            </a:lvl3pPr>
            <a:lvl4pPr algn="l" rtl="0" eaLnBrk="0" fontAlgn="base" hangingPunct="0">
              <a:lnSpc>
                <a:spcPct val="70000"/>
              </a:lnSpc>
              <a:spcBef>
                <a:spcPct val="0"/>
              </a:spcBef>
              <a:spcAft>
                <a:spcPct val="0"/>
              </a:spcAft>
              <a:defRPr sz="4800" b="1">
                <a:solidFill>
                  <a:schemeClr val="tx2"/>
                </a:solidFill>
                <a:latin typeface="Arial Narrow" pitchFamily="34" charset="0"/>
              </a:defRPr>
            </a:lvl4pPr>
            <a:lvl5pPr algn="l" rtl="0" eaLnBrk="0" fontAlgn="base" hangingPunct="0">
              <a:lnSpc>
                <a:spcPct val="70000"/>
              </a:lnSpc>
              <a:spcBef>
                <a:spcPct val="0"/>
              </a:spcBef>
              <a:spcAft>
                <a:spcPct val="0"/>
              </a:spcAft>
              <a:defRPr sz="4800" b="1">
                <a:solidFill>
                  <a:schemeClr val="tx2"/>
                </a:solidFill>
                <a:latin typeface="Arial Narrow" pitchFamily="34" charset="0"/>
              </a:defRPr>
            </a:lvl5pPr>
            <a:lvl6pPr marL="457200" algn="l" rtl="0" fontAlgn="base">
              <a:lnSpc>
                <a:spcPct val="70000"/>
              </a:lnSpc>
              <a:spcBef>
                <a:spcPct val="0"/>
              </a:spcBef>
              <a:spcAft>
                <a:spcPct val="0"/>
              </a:spcAft>
              <a:defRPr sz="4800" b="1">
                <a:solidFill>
                  <a:schemeClr val="tx2"/>
                </a:solidFill>
                <a:latin typeface="Arial Narrow" pitchFamily="34" charset="0"/>
              </a:defRPr>
            </a:lvl6pPr>
            <a:lvl7pPr marL="914400" algn="l" rtl="0" fontAlgn="base">
              <a:lnSpc>
                <a:spcPct val="70000"/>
              </a:lnSpc>
              <a:spcBef>
                <a:spcPct val="0"/>
              </a:spcBef>
              <a:spcAft>
                <a:spcPct val="0"/>
              </a:spcAft>
              <a:defRPr sz="4800" b="1">
                <a:solidFill>
                  <a:schemeClr val="tx2"/>
                </a:solidFill>
                <a:latin typeface="Arial Narrow" pitchFamily="34" charset="0"/>
              </a:defRPr>
            </a:lvl7pPr>
            <a:lvl8pPr marL="1371600" algn="l" rtl="0" fontAlgn="base">
              <a:lnSpc>
                <a:spcPct val="70000"/>
              </a:lnSpc>
              <a:spcBef>
                <a:spcPct val="0"/>
              </a:spcBef>
              <a:spcAft>
                <a:spcPct val="0"/>
              </a:spcAft>
              <a:defRPr sz="4800" b="1">
                <a:solidFill>
                  <a:schemeClr val="tx2"/>
                </a:solidFill>
                <a:latin typeface="Arial Narrow" pitchFamily="34" charset="0"/>
              </a:defRPr>
            </a:lvl8pPr>
            <a:lvl9pPr marL="1828800" algn="l" rtl="0" fontAlgn="base">
              <a:lnSpc>
                <a:spcPct val="70000"/>
              </a:lnSpc>
              <a:spcBef>
                <a:spcPct val="0"/>
              </a:spcBef>
              <a:spcAft>
                <a:spcPct val="0"/>
              </a:spcAft>
              <a:defRPr sz="4800" b="1">
                <a:solidFill>
                  <a:schemeClr val="tx2"/>
                </a:solidFill>
                <a:latin typeface="Arial Narrow" pitchFamily="34" charset="0"/>
              </a:defRPr>
            </a:lvl9pPr>
          </a:lstStyle>
          <a:p>
            <a:pPr algn="just" eaLnBrk="1" hangingPunct="1">
              <a:lnSpc>
                <a:spcPct val="100000"/>
              </a:lnSpc>
            </a:pPr>
            <a:r>
              <a:rPr lang="en-US" sz="3100" b="0" kern="0" dirty="0">
                <a:solidFill>
                  <a:schemeClr val="tx1"/>
                </a:solidFill>
                <a:effectLst>
                  <a:outerShdw blurRad="38100" dist="38100" dir="2700000" algn="tl">
                    <a:srgbClr val="000000">
                      <a:alpha val="43137"/>
                    </a:srgbClr>
                  </a:outerShdw>
                </a:effectLst>
              </a:rPr>
              <a:t>“They who seek to prove from this passage of James that the works of Abraham were imputed for righteousness, must necessarily confess that Scripture is perverted by him; for however they may turn and twist, they can never make the effect to be its own cause. The passage is quoted from Moses. (Gen. 15:6.) The imputation of righteousness which Moses mentions, preceded </a:t>
            </a:r>
            <a:r>
              <a:rPr lang="en-US" sz="3100" u="sng" kern="0" dirty="0">
                <a:solidFill>
                  <a:srgbClr val="FFFFCC"/>
                </a:solidFill>
                <a:effectLst>
                  <a:outerShdw blurRad="38100" dist="38100" dir="2700000" algn="tl">
                    <a:srgbClr val="000000">
                      <a:alpha val="43137"/>
                    </a:srgbClr>
                  </a:outerShdw>
                </a:effectLst>
              </a:rPr>
              <a:t>more than thirty years</a:t>
            </a:r>
            <a:r>
              <a:rPr lang="en-US" sz="3100" b="0" kern="0" dirty="0">
                <a:solidFill>
                  <a:schemeClr val="tx1"/>
                </a:solidFill>
                <a:effectLst>
                  <a:outerShdw blurRad="38100" dist="38100" dir="2700000" algn="tl">
                    <a:srgbClr val="000000">
                      <a:alpha val="43137"/>
                    </a:srgbClr>
                  </a:outerShdw>
                </a:effectLst>
              </a:rPr>
              <a:t> the work by which they would have Abraham to have been justified. Since faith was imputed to Abraham fifteen years before the birth of Isaac, this could not surely have been done through the work of sacrificing him.”</a:t>
            </a:r>
            <a:endParaRPr lang="en-US" altLang="en-US" sz="3100" b="0" kern="0" dirty="0">
              <a:solidFill>
                <a:schemeClr val="tx1"/>
              </a:solidFill>
              <a:effectLst>
                <a:outerShdw blurRad="38100" dist="38100" dir="2700000" algn="tl">
                  <a:srgbClr val="000000">
                    <a:alpha val="43137"/>
                  </a:srgbClr>
                </a:outerShdw>
              </a:effectLst>
            </a:endParaRPr>
          </a:p>
        </p:txBody>
      </p:sp>
      <p:sp>
        <p:nvSpPr>
          <p:cNvPr id="6" name="Rectangle 3">
            <a:extLst>
              <a:ext uri="{FF2B5EF4-FFF2-40B4-BE49-F238E27FC236}">
                <a16:creationId xmlns:a16="http://schemas.microsoft.com/office/drawing/2014/main" id="{573EAF30-6351-4E46-90D6-ED36881D69E3}"/>
              </a:ext>
            </a:extLst>
          </p:cNvPr>
          <p:cNvSpPr txBox="1">
            <a:spLocks noChangeArrowheads="1"/>
          </p:cNvSpPr>
          <p:nvPr/>
        </p:nvSpPr>
        <p:spPr bwMode="auto">
          <a:xfrm>
            <a:off x="3124200" y="228600"/>
            <a:ext cx="5943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lvl1pPr marL="711200" indent="-711200" algn="l" rtl="0" eaLnBrk="0" fontAlgn="base" hangingPunct="0">
              <a:spcBef>
                <a:spcPct val="20000"/>
              </a:spcBef>
              <a:spcAft>
                <a:spcPct val="0"/>
              </a:spcAft>
              <a:buClr>
                <a:schemeClr val="tx1"/>
              </a:buClr>
              <a:buFont typeface="Wingdings" panose="05000000000000000000" pitchFamily="2" charset="2"/>
              <a:buAutoNum type="romanUcPeriod"/>
              <a:defRPr sz="2800">
                <a:solidFill>
                  <a:schemeClr val="tx1"/>
                </a:solidFill>
                <a:latin typeface="Calibri" panose="020F0502020204030204" pitchFamily="34" charset="0"/>
                <a:ea typeface="+mn-ea"/>
                <a:cs typeface="+mn-cs"/>
              </a:defRPr>
            </a:lvl1pPr>
            <a:lvl2pPr marL="1117600" indent="-660400" algn="l" rtl="0" eaLnBrk="0" fontAlgn="base" hangingPunct="0">
              <a:spcBef>
                <a:spcPct val="20000"/>
              </a:spcBef>
              <a:spcAft>
                <a:spcPct val="0"/>
              </a:spcAft>
              <a:buClr>
                <a:schemeClr val="tx1"/>
              </a:buClr>
              <a:buFont typeface="Wingdings" panose="05000000000000000000" pitchFamily="2" charset="2"/>
              <a:buAutoNum type="alphaUcPeriod"/>
              <a:defRPr sz="2600">
                <a:solidFill>
                  <a:schemeClr val="tx1"/>
                </a:solidFill>
                <a:latin typeface="Calibri" panose="020F0502020204030204" pitchFamily="34" charset="0"/>
              </a:defRPr>
            </a:lvl2pPr>
            <a:lvl3pPr marL="1524000" indent="-609600" algn="l" rtl="0" eaLnBrk="0" fontAlgn="base" hangingPunct="0">
              <a:spcBef>
                <a:spcPct val="20000"/>
              </a:spcBef>
              <a:spcAft>
                <a:spcPct val="0"/>
              </a:spcAft>
              <a:buClr>
                <a:schemeClr val="tx1"/>
              </a:buClr>
              <a:buFont typeface="Wingdings" panose="05000000000000000000" pitchFamily="2" charset="2"/>
              <a:buAutoNum type="arabicPeriod"/>
              <a:defRPr sz="2400">
                <a:solidFill>
                  <a:schemeClr val="tx1"/>
                </a:solidFill>
                <a:latin typeface="Calibri" panose="020F0502020204030204" pitchFamily="34" charset="0"/>
              </a:defRPr>
            </a:lvl3pPr>
            <a:lvl4pPr marL="1879600" indent="-508000" algn="l" rtl="0" eaLnBrk="0" fontAlgn="base" hangingPunct="0">
              <a:spcBef>
                <a:spcPct val="20000"/>
              </a:spcBef>
              <a:spcAft>
                <a:spcPct val="0"/>
              </a:spcAft>
              <a:buClr>
                <a:schemeClr val="tx1"/>
              </a:buClr>
              <a:buSzPct val="100000"/>
              <a:buAutoNum type="alphaLcParenR"/>
              <a:defRPr sz="2000">
                <a:solidFill>
                  <a:schemeClr val="tx1"/>
                </a:solidFill>
                <a:latin typeface="Calibri" panose="020F0502020204030204" pitchFamily="34" charset="0"/>
              </a:defRPr>
            </a:lvl4pPr>
            <a:lvl5pPr marL="2336800" indent="-508000" algn="l" rtl="0" eaLnBrk="0" fontAlgn="base" hangingPunct="0">
              <a:spcBef>
                <a:spcPct val="20000"/>
              </a:spcBef>
              <a:spcAft>
                <a:spcPct val="0"/>
              </a:spcAft>
              <a:buClr>
                <a:schemeClr val="tx1"/>
              </a:buClr>
              <a:buSzPct val="100000"/>
              <a:buAutoNum type="romanLcPeriod"/>
              <a:defRPr sz="2000">
                <a:solidFill>
                  <a:schemeClr val="tx1"/>
                </a:solidFill>
                <a:latin typeface="Calibri" panose="020F0502020204030204" pitchFamily="34" charset="0"/>
              </a:defRPr>
            </a:lvl5pPr>
            <a:lvl6pPr marL="2794000" indent="-508000" algn="l" rtl="0" fontAlgn="base">
              <a:spcBef>
                <a:spcPct val="20000"/>
              </a:spcBef>
              <a:spcAft>
                <a:spcPct val="0"/>
              </a:spcAft>
              <a:buClr>
                <a:schemeClr val="tx1"/>
              </a:buClr>
              <a:buSzPct val="100000"/>
              <a:buAutoNum type="romanLcPeriod"/>
              <a:defRPr sz="2000">
                <a:solidFill>
                  <a:schemeClr val="tx1"/>
                </a:solidFill>
                <a:latin typeface="+mn-lt"/>
              </a:defRPr>
            </a:lvl6pPr>
            <a:lvl7pPr marL="3251200" indent="-508000" algn="l" rtl="0" fontAlgn="base">
              <a:spcBef>
                <a:spcPct val="20000"/>
              </a:spcBef>
              <a:spcAft>
                <a:spcPct val="0"/>
              </a:spcAft>
              <a:buClr>
                <a:schemeClr val="tx1"/>
              </a:buClr>
              <a:buSzPct val="100000"/>
              <a:buAutoNum type="romanLcPeriod"/>
              <a:defRPr sz="2000">
                <a:solidFill>
                  <a:schemeClr val="tx1"/>
                </a:solidFill>
                <a:latin typeface="+mn-lt"/>
              </a:defRPr>
            </a:lvl7pPr>
            <a:lvl8pPr marL="3708400" indent="-508000" algn="l" rtl="0" fontAlgn="base">
              <a:spcBef>
                <a:spcPct val="20000"/>
              </a:spcBef>
              <a:spcAft>
                <a:spcPct val="0"/>
              </a:spcAft>
              <a:buClr>
                <a:schemeClr val="tx1"/>
              </a:buClr>
              <a:buSzPct val="100000"/>
              <a:buAutoNum type="romanLcPeriod"/>
              <a:defRPr sz="2000">
                <a:solidFill>
                  <a:schemeClr val="tx1"/>
                </a:solidFill>
                <a:latin typeface="+mn-lt"/>
              </a:defRPr>
            </a:lvl8pPr>
            <a:lvl9pPr marL="4165600" indent="-508000" algn="l" rtl="0" fontAlgn="base">
              <a:spcBef>
                <a:spcPct val="20000"/>
              </a:spcBef>
              <a:spcAft>
                <a:spcPct val="0"/>
              </a:spcAft>
              <a:buClr>
                <a:schemeClr val="tx1"/>
              </a:buClr>
              <a:buSzPct val="100000"/>
              <a:buAutoNum type="romanLcPeriod"/>
              <a:defRPr sz="2000">
                <a:solidFill>
                  <a:schemeClr val="tx1"/>
                </a:solidFill>
                <a:latin typeface="+mn-lt"/>
              </a:defRPr>
            </a:lvl9pPr>
          </a:lstStyle>
          <a:p>
            <a:pPr marL="0" indent="0" algn="ctr">
              <a:spcBef>
                <a:spcPct val="0"/>
              </a:spcBef>
              <a:spcAft>
                <a:spcPts val="600"/>
              </a:spcAft>
              <a:buNone/>
              <a:defRPr/>
            </a:pPr>
            <a:r>
              <a:rPr lang="en-US" sz="3600" dirty="0">
                <a:solidFill>
                  <a:srgbClr val="00FFFF"/>
                </a:solidFill>
                <a:effectLst>
                  <a:outerShdw blurRad="38100" dist="38100" dir="2700000" algn="tl">
                    <a:srgbClr val="000000">
                      <a:alpha val="43137"/>
                    </a:srgbClr>
                  </a:outerShdw>
                </a:effectLst>
              </a:rPr>
              <a:t>John Calvin</a:t>
            </a:r>
          </a:p>
          <a:p>
            <a:pPr marL="0" indent="0" algn="ctr" eaLnBrk="1" hangingPunct="1">
              <a:buNone/>
              <a:defRPr/>
            </a:pPr>
            <a:r>
              <a:rPr lang="en-US" sz="1800" dirty="0">
                <a:ea typeface="Calibri" panose="020F0502020204030204" pitchFamily="34" charset="0"/>
                <a:cs typeface="Times New Roman" panose="02020603050405020304" pitchFamily="18" charset="0"/>
              </a:rPr>
              <a:t>James 2:23 (Calvin Cath </a:t>
            </a:r>
            <a:r>
              <a:rPr lang="en-US" sz="1800" dirty="0" err="1">
                <a:ea typeface="Calibri" panose="020F0502020204030204" pitchFamily="34" charset="0"/>
                <a:cs typeface="Times New Roman" panose="02020603050405020304" pitchFamily="18" charset="0"/>
              </a:rPr>
              <a:t>Epist</a:t>
            </a:r>
            <a:r>
              <a:rPr lang="en-US" sz="1800" dirty="0">
                <a:ea typeface="Calibri" panose="020F0502020204030204" pitchFamily="34" charset="0"/>
                <a:cs typeface="Times New Roman" panose="02020603050405020304" pitchFamily="18" charset="0"/>
              </a:rPr>
              <a:t>)</a:t>
            </a:r>
          </a:p>
        </p:txBody>
      </p:sp>
      <p:pic>
        <p:nvPicPr>
          <p:cNvPr id="7" name="Picture 6">
            <a:extLst>
              <a:ext uri="{FF2B5EF4-FFF2-40B4-BE49-F238E27FC236}">
                <a16:creationId xmlns:a16="http://schemas.microsoft.com/office/drawing/2014/main" id="{F35B6EED-590A-4077-A4C3-226A526D8C3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766737" cy="1097280"/>
          </a:xfrm>
          <a:prstGeom prst="rect">
            <a:avLst/>
          </a:prstGeom>
          <a:solidFill>
            <a:srgbClr val="FFFFFF">
              <a:shade val="85000"/>
            </a:srgbClr>
          </a:solidFill>
          <a:ln w="19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02815532"/>
      </p:ext>
    </p:extLst>
  </p:cSld>
  <p:clrMapOvr>
    <a:masterClrMapping/>
  </p:clrMapOvr>
  <p:transition>
    <p:cut/>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D3C51CFE-4BA5-4F01-9C13-10EF847E34A4}"/>
              </a:ext>
            </a:extLst>
          </p:cNvPr>
          <p:cNvSpPr txBox="1">
            <a:spLocks noChangeArrowheads="1"/>
          </p:cNvSpPr>
          <p:nvPr/>
        </p:nvSpPr>
        <p:spPr bwMode="auto">
          <a:xfrm>
            <a:off x="609600" y="1371600"/>
            <a:ext cx="109728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lvl1pPr algn="l" rtl="0" eaLnBrk="0" fontAlgn="base" hangingPunct="0">
              <a:lnSpc>
                <a:spcPct val="70000"/>
              </a:lnSpc>
              <a:spcBef>
                <a:spcPct val="0"/>
              </a:spcBef>
              <a:spcAft>
                <a:spcPct val="0"/>
              </a:spcAft>
              <a:defRPr sz="4800" b="1">
                <a:solidFill>
                  <a:schemeClr val="tx2"/>
                </a:solidFill>
                <a:latin typeface="Calibri" panose="020F0502020204030204" pitchFamily="34" charset="0"/>
                <a:ea typeface="+mj-ea"/>
                <a:cs typeface="+mj-cs"/>
              </a:defRPr>
            </a:lvl1pPr>
            <a:lvl2pPr algn="l" rtl="0" eaLnBrk="0" fontAlgn="base" hangingPunct="0">
              <a:lnSpc>
                <a:spcPct val="70000"/>
              </a:lnSpc>
              <a:spcBef>
                <a:spcPct val="0"/>
              </a:spcBef>
              <a:spcAft>
                <a:spcPct val="0"/>
              </a:spcAft>
              <a:defRPr sz="4800" b="1">
                <a:solidFill>
                  <a:schemeClr val="tx2"/>
                </a:solidFill>
                <a:latin typeface="Arial Narrow" pitchFamily="34" charset="0"/>
              </a:defRPr>
            </a:lvl2pPr>
            <a:lvl3pPr algn="l" rtl="0" eaLnBrk="0" fontAlgn="base" hangingPunct="0">
              <a:lnSpc>
                <a:spcPct val="70000"/>
              </a:lnSpc>
              <a:spcBef>
                <a:spcPct val="0"/>
              </a:spcBef>
              <a:spcAft>
                <a:spcPct val="0"/>
              </a:spcAft>
              <a:defRPr sz="4800" b="1">
                <a:solidFill>
                  <a:schemeClr val="tx2"/>
                </a:solidFill>
                <a:latin typeface="Arial Narrow" pitchFamily="34" charset="0"/>
              </a:defRPr>
            </a:lvl3pPr>
            <a:lvl4pPr algn="l" rtl="0" eaLnBrk="0" fontAlgn="base" hangingPunct="0">
              <a:lnSpc>
                <a:spcPct val="70000"/>
              </a:lnSpc>
              <a:spcBef>
                <a:spcPct val="0"/>
              </a:spcBef>
              <a:spcAft>
                <a:spcPct val="0"/>
              </a:spcAft>
              <a:defRPr sz="4800" b="1">
                <a:solidFill>
                  <a:schemeClr val="tx2"/>
                </a:solidFill>
                <a:latin typeface="Arial Narrow" pitchFamily="34" charset="0"/>
              </a:defRPr>
            </a:lvl4pPr>
            <a:lvl5pPr algn="l" rtl="0" eaLnBrk="0" fontAlgn="base" hangingPunct="0">
              <a:lnSpc>
                <a:spcPct val="70000"/>
              </a:lnSpc>
              <a:spcBef>
                <a:spcPct val="0"/>
              </a:spcBef>
              <a:spcAft>
                <a:spcPct val="0"/>
              </a:spcAft>
              <a:defRPr sz="4800" b="1">
                <a:solidFill>
                  <a:schemeClr val="tx2"/>
                </a:solidFill>
                <a:latin typeface="Arial Narrow" pitchFamily="34" charset="0"/>
              </a:defRPr>
            </a:lvl5pPr>
            <a:lvl6pPr marL="457200" algn="l" rtl="0" fontAlgn="base">
              <a:lnSpc>
                <a:spcPct val="70000"/>
              </a:lnSpc>
              <a:spcBef>
                <a:spcPct val="0"/>
              </a:spcBef>
              <a:spcAft>
                <a:spcPct val="0"/>
              </a:spcAft>
              <a:defRPr sz="4800" b="1">
                <a:solidFill>
                  <a:schemeClr val="tx2"/>
                </a:solidFill>
                <a:latin typeface="Arial Narrow" pitchFamily="34" charset="0"/>
              </a:defRPr>
            </a:lvl6pPr>
            <a:lvl7pPr marL="914400" algn="l" rtl="0" fontAlgn="base">
              <a:lnSpc>
                <a:spcPct val="70000"/>
              </a:lnSpc>
              <a:spcBef>
                <a:spcPct val="0"/>
              </a:spcBef>
              <a:spcAft>
                <a:spcPct val="0"/>
              </a:spcAft>
              <a:defRPr sz="4800" b="1">
                <a:solidFill>
                  <a:schemeClr val="tx2"/>
                </a:solidFill>
                <a:latin typeface="Arial Narrow" pitchFamily="34" charset="0"/>
              </a:defRPr>
            </a:lvl7pPr>
            <a:lvl8pPr marL="1371600" algn="l" rtl="0" fontAlgn="base">
              <a:lnSpc>
                <a:spcPct val="70000"/>
              </a:lnSpc>
              <a:spcBef>
                <a:spcPct val="0"/>
              </a:spcBef>
              <a:spcAft>
                <a:spcPct val="0"/>
              </a:spcAft>
              <a:defRPr sz="4800" b="1">
                <a:solidFill>
                  <a:schemeClr val="tx2"/>
                </a:solidFill>
                <a:latin typeface="Arial Narrow" pitchFamily="34" charset="0"/>
              </a:defRPr>
            </a:lvl8pPr>
            <a:lvl9pPr marL="1828800" algn="l" rtl="0" fontAlgn="base">
              <a:lnSpc>
                <a:spcPct val="70000"/>
              </a:lnSpc>
              <a:spcBef>
                <a:spcPct val="0"/>
              </a:spcBef>
              <a:spcAft>
                <a:spcPct val="0"/>
              </a:spcAft>
              <a:defRPr sz="4800" b="1">
                <a:solidFill>
                  <a:schemeClr val="tx2"/>
                </a:solidFill>
                <a:latin typeface="Arial Narrow" pitchFamily="34" charset="0"/>
              </a:defRPr>
            </a:lvl9pPr>
          </a:lstStyle>
          <a:p>
            <a:pPr algn="just" eaLnBrk="1" hangingPunct="1">
              <a:lnSpc>
                <a:spcPct val="100000"/>
              </a:lnSpc>
            </a:pPr>
            <a:r>
              <a:rPr lang="en-US" sz="3200" b="0" kern="0" dirty="0">
                <a:solidFill>
                  <a:schemeClr val="tx1"/>
                </a:solidFill>
                <a:effectLst>
                  <a:outerShdw blurRad="38100" dist="38100" dir="2700000" algn="tl">
                    <a:srgbClr val="000000">
                      <a:alpha val="43137"/>
                    </a:srgbClr>
                  </a:outerShdw>
                </a:effectLst>
              </a:rPr>
              <a:t>“I consider that all those are bound fast by an indissoluble knot, who imagine that righteousness was imputed to Abraham before God, because he sacrificed his son Isaac, who was not yet born when the Holy Spirit declared that Abraham was justified. It hence necessarily follows that something posterior is pointed out here.”</a:t>
            </a:r>
            <a:endParaRPr lang="en-US" altLang="en-US" sz="3200" b="0" kern="0" dirty="0">
              <a:solidFill>
                <a:schemeClr val="tx1"/>
              </a:solidFill>
              <a:effectLst>
                <a:outerShdw blurRad="38100" dist="38100" dir="2700000" algn="tl">
                  <a:srgbClr val="000000">
                    <a:alpha val="43137"/>
                  </a:srgbClr>
                </a:outerShdw>
              </a:effectLst>
            </a:endParaRPr>
          </a:p>
        </p:txBody>
      </p:sp>
      <p:sp>
        <p:nvSpPr>
          <p:cNvPr id="8" name="Rectangle 3">
            <a:extLst>
              <a:ext uri="{FF2B5EF4-FFF2-40B4-BE49-F238E27FC236}">
                <a16:creationId xmlns:a16="http://schemas.microsoft.com/office/drawing/2014/main" id="{B7D3353E-6DA6-4168-A7C0-02BB3DE25E32}"/>
              </a:ext>
            </a:extLst>
          </p:cNvPr>
          <p:cNvSpPr txBox="1">
            <a:spLocks noChangeArrowheads="1"/>
          </p:cNvSpPr>
          <p:nvPr/>
        </p:nvSpPr>
        <p:spPr bwMode="auto">
          <a:xfrm>
            <a:off x="3124200" y="228600"/>
            <a:ext cx="5943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lvl1pPr marL="711200" indent="-711200" algn="l" rtl="0" eaLnBrk="0" fontAlgn="base" hangingPunct="0">
              <a:spcBef>
                <a:spcPct val="20000"/>
              </a:spcBef>
              <a:spcAft>
                <a:spcPct val="0"/>
              </a:spcAft>
              <a:buClr>
                <a:schemeClr val="tx1"/>
              </a:buClr>
              <a:buFont typeface="Wingdings" panose="05000000000000000000" pitchFamily="2" charset="2"/>
              <a:buAutoNum type="romanUcPeriod"/>
              <a:defRPr sz="2800">
                <a:solidFill>
                  <a:schemeClr val="tx1"/>
                </a:solidFill>
                <a:latin typeface="Calibri" panose="020F0502020204030204" pitchFamily="34" charset="0"/>
                <a:ea typeface="+mn-ea"/>
                <a:cs typeface="+mn-cs"/>
              </a:defRPr>
            </a:lvl1pPr>
            <a:lvl2pPr marL="1117600" indent="-660400" algn="l" rtl="0" eaLnBrk="0" fontAlgn="base" hangingPunct="0">
              <a:spcBef>
                <a:spcPct val="20000"/>
              </a:spcBef>
              <a:spcAft>
                <a:spcPct val="0"/>
              </a:spcAft>
              <a:buClr>
                <a:schemeClr val="tx1"/>
              </a:buClr>
              <a:buFont typeface="Wingdings" panose="05000000000000000000" pitchFamily="2" charset="2"/>
              <a:buAutoNum type="alphaUcPeriod"/>
              <a:defRPr sz="2600">
                <a:solidFill>
                  <a:schemeClr val="tx1"/>
                </a:solidFill>
                <a:latin typeface="Calibri" panose="020F0502020204030204" pitchFamily="34" charset="0"/>
              </a:defRPr>
            </a:lvl2pPr>
            <a:lvl3pPr marL="1524000" indent="-609600" algn="l" rtl="0" eaLnBrk="0" fontAlgn="base" hangingPunct="0">
              <a:spcBef>
                <a:spcPct val="20000"/>
              </a:spcBef>
              <a:spcAft>
                <a:spcPct val="0"/>
              </a:spcAft>
              <a:buClr>
                <a:schemeClr val="tx1"/>
              </a:buClr>
              <a:buFont typeface="Wingdings" panose="05000000000000000000" pitchFamily="2" charset="2"/>
              <a:buAutoNum type="arabicPeriod"/>
              <a:defRPr sz="2400">
                <a:solidFill>
                  <a:schemeClr val="tx1"/>
                </a:solidFill>
                <a:latin typeface="Calibri" panose="020F0502020204030204" pitchFamily="34" charset="0"/>
              </a:defRPr>
            </a:lvl3pPr>
            <a:lvl4pPr marL="1879600" indent="-508000" algn="l" rtl="0" eaLnBrk="0" fontAlgn="base" hangingPunct="0">
              <a:spcBef>
                <a:spcPct val="20000"/>
              </a:spcBef>
              <a:spcAft>
                <a:spcPct val="0"/>
              </a:spcAft>
              <a:buClr>
                <a:schemeClr val="tx1"/>
              </a:buClr>
              <a:buSzPct val="100000"/>
              <a:buAutoNum type="alphaLcParenR"/>
              <a:defRPr sz="2000">
                <a:solidFill>
                  <a:schemeClr val="tx1"/>
                </a:solidFill>
                <a:latin typeface="Calibri" panose="020F0502020204030204" pitchFamily="34" charset="0"/>
              </a:defRPr>
            </a:lvl4pPr>
            <a:lvl5pPr marL="2336800" indent="-508000" algn="l" rtl="0" eaLnBrk="0" fontAlgn="base" hangingPunct="0">
              <a:spcBef>
                <a:spcPct val="20000"/>
              </a:spcBef>
              <a:spcAft>
                <a:spcPct val="0"/>
              </a:spcAft>
              <a:buClr>
                <a:schemeClr val="tx1"/>
              </a:buClr>
              <a:buSzPct val="100000"/>
              <a:buAutoNum type="romanLcPeriod"/>
              <a:defRPr sz="2000">
                <a:solidFill>
                  <a:schemeClr val="tx1"/>
                </a:solidFill>
                <a:latin typeface="Calibri" panose="020F0502020204030204" pitchFamily="34" charset="0"/>
              </a:defRPr>
            </a:lvl5pPr>
            <a:lvl6pPr marL="2794000" indent="-508000" algn="l" rtl="0" fontAlgn="base">
              <a:spcBef>
                <a:spcPct val="20000"/>
              </a:spcBef>
              <a:spcAft>
                <a:spcPct val="0"/>
              </a:spcAft>
              <a:buClr>
                <a:schemeClr val="tx1"/>
              </a:buClr>
              <a:buSzPct val="100000"/>
              <a:buAutoNum type="romanLcPeriod"/>
              <a:defRPr sz="2000">
                <a:solidFill>
                  <a:schemeClr val="tx1"/>
                </a:solidFill>
                <a:latin typeface="+mn-lt"/>
              </a:defRPr>
            </a:lvl6pPr>
            <a:lvl7pPr marL="3251200" indent="-508000" algn="l" rtl="0" fontAlgn="base">
              <a:spcBef>
                <a:spcPct val="20000"/>
              </a:spcBef>
              <a:spcAft>
                <a:spcPct val="0"/>
              </a:spcAft>
              <a:buClr>
                <a:schemeClr val="tx1"/>
              </a:buClr>
              <a:buSzPct val="100000"/>
              <a:buAutoNum type="romanLcPeriod"/>
              <a:defRPr sz="2000">
                <a:solidFill>
                  <a:schemeClr val="tx1"/>
                </a:solidFill>
                <a:latin typeface="+mn-lt"/>
              </a:defRPr>
            </a:lvl7pPr>
            <a:lvl8pPr marL="3708400" indent="-508000" algn="l" rtl="0" fontAlgn="base">
              <a:spcBef>
                <a:spcPct val="20000"/>
              </a:spcBef>
              <a:spcAft>
                <a:spcPct val="0"/>
              </a:spcAft>
              <a:buClr>
                <a:schemeClr val="tx1"/>
              </a:buClr>
              <a:buSzPct val="100000"/>
              <a:buAutoNum type="romanLcPeriod"/>
              <a:defRPr sz="2000">
                <a:solidFill>
                  <a:schemeClr val="tx1"/>
                </a:solidFill>
                <a:latin typeface="+mn-lt"/>
              </a:defRPr>
            </a:lvl8pPr>
            <a:lvl9pPr marL="4165600" indent="-508000" algn="l" rtl="0" fontAlgn="base">
              <a:spcBef>
                <a:spcPct val="20000"/>
              </a:spcBef>
              <a:spcAft>
                <a:spcPct val="0"/>
              </a:spcAft>
              <a:buClr>
                <a:schemeClr val="tx1"/>
              </a:buClr>
              <a:buSzPct val="100000"/>
              <a:buAutoNum type="romanLcPeriod"/>
              <a:defRPr sz="2000">
                <a:solidFill>
                  <a:schemeClr val="tx1"/>
                </a:solidFill>
                <a:latin typeface="+mn-lt"/>
              </a:defRPr>
            </a:lvl9pPr>
          </a:lstStyle>
          <a:p>
            <a:pPr marL="0" indent="0" algn="ctr">
              <a:spcBef>
                <a:spcPct val="0"/>
              </a:spcBef>
              <a:spcAft>
                <a:spcPts val="600"/>
              </a:spcAft>
              <a:buNone/>
              <a:defRPr/>
            </a:pPr>
            <a:r>
              <a:rPr lang="en-US" sz="3600" dirty="0">
                <a:solidFill>
                  <a:srgbClr val="00FFFF"/>
                </a:solidFill>
                <a:effectLst>
                  <a:outerShdw blurRad="38100" dist="38100" dir="2700000" algn="tl">
                    <a:srgbClr val="000000">
                      <a:alpha val="43137"/>
                    </a:srgbClr>
                  </a:outerShdw>
                </a:effectLst>
              </a:rPr>
              <a:t>John Calvin</a:t>
            </a:r>
          </a:p>
          <a:p>
            <a:pPr marL="0" indent="0" algn="ctr" eaLnBrk="1" hangingPunct="1">
              <a:buNone/>
              <a:defRPr/>
            </a:pPr>
            <a:r>
              <a:rPr lang="en-US" sz="1800" dirty="0">
                <a:ea typeface="Calibri" panose="020F0502020204030204" pitchFamily="34" charset="0"/>
                <a:cs typeface="Times New Roman" panose="02020603050405020304" pitchFamily="18" charset="0"/>
              </a:rPr>
              <a:t>James 2:23 (Calvin Cath </a:t>
            </a:r>
            <a:r>
              <a:rPr lang="en-US" sz="1800" dirty="0" err="1">
                <a:ea typeface="Calibri" panose="020F0502020204030204" pitchFamily="34" charset="0"/>
                <a:cs typeface="Times New Roman" panose="02020603050405020304" pitchFamily="18" charset="0"/>
              </a:rPr>
              <a:t>Epist</a:t>
            </a:r>
            <a:r>
              <a:rPr lang="en-US" sz="1800" dirty="0">
                <a:ea typeface="Calibri" panose="020F0502020204030204" pitchFamily="34" charset="0"/>
                <a:cs typeface="Times New Roman" panose="02020603050405020304" pitchFamily="18" charset="0"/>
              </a:rPr>
              <a:t>)</a:t>
            </a:r>
          </a:p>
        </p:txBody>
      </p:sp>
      <p:pic>
        <p:nvPicPr>
          <p:cNvPr id="6" name="Picture 5">
            <a:extLst>
              <a:ext uri="{FF2B5EF4-FFF2-40B4-BE49-F238E27FC236}">
                <a16:creationId xmlns:a16="http://schemas.microsoft.com/office/drawing/2014/main" id="{FFBD122C-2ADB-4B53-F115-B6D9AAEA28D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766737" cy="1097280"/>
          </a:xfrm>
          <a:prstGeom prst="rect">
            <a:avLst/>
          </a:prstGeom>
          <a:solidFill>
            <a:srgbClr val="FFFFFF">
              <a:shade val="85000"/>
            </a:srgbClr>
          </a:solidFill>
          <a:ln w="19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522695838"/>
      </p:ext>
    </p:extLst>
  </p:cSld>
  <p:clrMapOvr>
    <a:masterClrMapping/>
  </p:clrMapOvr>
  <p:transition>
    <p:cut/>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a:extLst>
              <a:ext uri="{FF2B5EF4-FFF2-40B4-BE49-F238E27FC236}">
                <a16:creationId xmlns:a16="http://schemas.microsoft.com/office/drawing/2014/main" id="{9D008941-0CE6-46E0-818E-860D827DEFBE}"/>
              </a:ext>
            </a:extLst>
          </p:cNvPr>
          <p:cNvSpPr>
            <a:spLocks noGrp="1" noChangeArrowheads="1"/>
          </p:cNvSpPr>
          <p:nvPr>
            <p:ph type="title"/>
          </p:nvPr>
        </p:nvSpPr>
        <p:spPr>
          <a:xfrm>
            <a:off x="2209800" y="228600"/>
            <a:ext cx="7772400" cy="1143000"/>
          </a:xfrm>
        </p:spPr>
        <p:txBody>
          <a:bodyPr/>
          <a:lstStyle/>
          <a:p>
            <a:pPr algn="ctr" eaLnBrk="1" hangingPunct="1">
              <a:defRPr/>
            </a:pPr>
            <a:r>
              <a:rPr lang="en-US" altLang="en-US" sz="3600" dirty="0">
                <a:effectLst>
                  <a:outerShdw blurRad="38100" dist="38100" dir="2700000" algn="tl">
                    <a:srgbClr val="000000">
                      <a:alpha val="43137"/>
                    </a:srgbClr>
                  </a:outerShdw>
                </a:effectLst>
              </a:rPr>
              <a:t>Faith Manifesting Works</a:t>
            </a:r>
            <a:br>
              <a:rPr lang="en-US" altLang="en-US" sz="3600" dirty="0">
                <a:effectLst>
                  <a:outerShdw blurRad="38100" dist="38100" dir="2700000" algn="tl">
                    <a:srgbClr val="000000">
                      <a:alpha val="43137"/>
                    </a:srgbClr>
                  </a:outerShdw>
                </a:effectLst>
              </a:rPr>
            </a:br>
            <a:r>
              <a:rPr lang="en-US" altLang="en-US" sz="2800" dirty="0">
                <a:solidFill>
                  <a:schemeClr val="tx1"/>
                </a:solidFill>
                <a:effectLst>
                  <a:outerShdw blurRad="38100" dist="38100" dir="2700000" algn="tl">
                    <a:srgbClr val="000000">
                      <a:alpha val="43137"/>
                    </a:srgbClr>
                  </a:outerShdw>
                </a:effectLst>
              </a:rPr>
              <a:t>(James 2:14-26)</a:t>
            </a:r>
          </a:p>
        </p:txBody>
      </p:sp>
      <p:sp>
        <p:nvSpPr>
          <p:cNvPr id="8195" name="Rectangle 3">
            <a:extLst>
              <a:ext uri="{FF2B5EF4-FFF2-40B4-BE49-F238E27FC236}">
                <a16:creationId xmlns:a16="http://schemas.microsoft.com/office/drawing/2014/main" id="{BFD27B4F-7C69-46D7-9F36-B333C9BA69A0}"/>
              </a:ext>
            </a:extLst>
          </p:cNvPr>
          <p:cNvSpPr>
            <a:spLocks noGrp="1" noChangeArrowheads="1"/>
          </p:cNvSpPr>
          <p:nvPr>
            <p:ph type="body" idx="1"/>
          </p:nvPr>
        </p:nvSpPr>
        <p:spPr>
          <a:xfrm>
            <a:off x="609599" y="1524001"/>
            <a:ext cx="8153401" cy="4876799"/>
          </a:xfrm>
        </p:spPr>
        <p:txBody>
          <a:bodyPr/>
          <a:lstStyle/>
          <a:p>
            <a:pPr marL="457200" indent="-457200" eaLnBrk="1" hangingPunct="1">
              <a:spcBef>
                <a:spcPts val="0"/>
              </a:spcBef>
              <a:spcAft>
                <a:spcPts val="1200"/>
              </a:spcAft>
              <a:defRPr/>
            </a:pPr>
            <a:r>
              <a:rPr lang="en-US" dirty="0">
                <a:effectLst>
                  <a:outerShdw blurRad="38100" dist="38100" dir="2700000" algn="tl">
                    <a:srgbClr val="000000">
                      <a:alpha val="43137"/>
                    </a:srgbClr>
                  </a:outerShdw>
                </a:effectLst>
              </a:rPr>
              <a:t>Thesis: works accompany useful faith (2:14)</a:t>
            </a:r>
          </a:p>
          <a:p>
            <a:pPr marL="457200" indent="-457200" eaLnBrk="1" hangingPunct="1">
              <a:spcBef>
                <a:spcPts val="0"/>
              </a:spcBef>
              <a:spcAft>
                <a:spcPts val="1200"/>
              </a:spcAft>
              <a:defRPr/>
            </a:pPr>
            <a:r>
              <a:rPr lang="en-US" b="1" dirty="0">
                <a:solidFill>
                  <a:srgbClr val="FFFFCC"/>
                </a:solidFill>
                <a:effectLst>
                  <a:outerShdw blurRad="38100" dist="38100" dir="2700000" algn="tl">
                    <a:srgbClr val="000000">
                      <a:alpha val="43137"/>
                    </a:srgbClr>
                  </a:outerShdw>
                </a:effectLst>
              </a:rPr>
              <a:t>Five illustrations (2:15-26)</a:t>
            </a:r>
          </a:p>
          <a:p>
            <a:pPr marL="971550" lvl="1" indent="-514350" eaLnBrk="1" hangingPunct="1">
              <a:spcBef>
                <a:spcPts val="0"/>
              </a:spcBef>
              <a:spcAft>
                <a:spcPts val="1800"/>
              </a:spcAft>
              <a:buSzPct val="100000"/>
              <a:buFont typeface="+mj-lt"/>
              <a:buAutoNum type="arabicPeriod"/>
              <a:defRPr/>
            </a:pPr>
            <a:r>
              <a:rPr lang="en-US" dirty="0">
                <a:effectLst>
                  <a:outerShdw blurRad="38100" dist="38100" dir="2700000" algn="tl">
                    <a:srgbClr val="000000">
                      <a:alpha val="43137"/>
                    </a:srgbClr>
                  </a:outerShdw>
                </a:effectLst>
              </a:rPr>
              <a:t>Needy brother (2:15-17)</a:t>
            </a:r>
          </a:p>
          <a:p>
            <a:pPr marL="971550" lvl="1" indent="-514350" eaLnBrk="1" hangingPunct="1">
              <a:spcBef>
                <a:spcPts val="0"/>
              </a:spcBef>
              <a:spcAft>
                <a:spcPts val="1800"/>
              </a:spcAft>
              <a:buSzPct val="100000"/>
              <a:buFont typeface="+mj-lt"/>
              <a:buAutoNum type="arabicPeriod"/>
              <a:defRPr/>
            </a:pPr>
            <a:r>
              <a:rPr lang="en-US" dirty="0">
                <a:effectLst>
                  <a:outerShdw blurRad="38100" dist="38100" dir="2700000" algn="tl">
                    <a:srgbClr val="000000">
                      <a:alpha val="43137"/>
                    </a:srgbClr>
                  </a:outerShdw>
                </a:effectLst>
              </a:rPr>
              <a:t>Demonic monotheist (2:18-19)</a:t>
            </a:r>
          </a:p>
          <a:p>
            <a:pPr marL="971550" lvl="1" indent="-514350" eaLnBrk="1" hangingPunct="1">
              <a:spcBef>
                <a:spcPts val="0"/>
              </a:spcBef>
              <a:spcAft>
                <a:spcPts val="1800"/>
              </a:spcAft>
              <a:buSzPct val="100000"/>
              <a:buFont typeface="+mj-lt"/>
              <a:buAutoNum type="arabicPeriod"/>
              <a:defRPr/>
            </a:pPr>
            <a:r>
              <a:rPr lang="en-US" b="1" u="sng" dirty="0">
                <a:solidFill>
                  <a:srgbClr val="FFFFCC"/>
                </a:solidFill>
                <a:effectLst>
                  <a:outerShdw blurRad="38100" dist="38100" dir="2700000" algn="tl">
                    <a:srgbClr val="000000">
                      <a:alpha val="43137"/>
                    </a:srgbClr>
                  </a:outerShdw>
                </a:effectLst>
                <a:ea typeface="+mn-ea"/>
                <a:cs typeface="+mn-cs"/>
              </a:rPr>
              <a:t>Abraham (2:20-24)</a:t>
            </a:r>
          </a:p>
          <a:p>
            <a:pPr marL="971550" lvl="1" indent="-514350" eaLnBrk="1" hangingPunct="1">
              <a:spcBef>
                <a:spcPts val="0"/>
              </a:spcBef>
              <a:spcAft>
                <a:spcPts val="1800"/>
              </a:spcAft>
              <a:buSzPct val="100000"/>
              <a:buFont typeface="+mj-lt"/>
              <a:buAutoNum type="arabicPeriod"/>
              <a:defRPr/>
            </a:pPr>
            <a:r>
              <a:rPr lang="en-US" dirty="0">
                <a:effectLst>
                  <a:outerShdw blurRad="38100" dist="38100" dir="2700000" algn="tl">
                    <a:srgbClr val="000000">
                      <a:alpha val="43137"/>
                    </a:srgbClr>
                  </a:outerShdw>
                </a:effectLst>
              </a:rPr>
              <a:t>Rahab (2:25)</a:t>
            </a:r>
          </a:p>
          <a:p>
            <a:pPr marL="971550" lvl="1" indent="-514350" eaLnBrk="1" hangingPunct="1">
              <a:spcBef>
                <a:spcPts val="0"/>
              </a:spcBef>
              <a:spcAft>
                <a:spcPts val="1800"/>
              </a:spcAft>
              <a:buSzPct val="100000"/>
              <a:buFont typeface="+mj-lt"/>
              <a:buAutoNum type="arabicPeriod"/>
              <a:defRPr/>
            </a:pPr>
            <a:r>
              <a:rPr lang="en-US" dirty="0">
                <a:effectLst>
                  <a:outerShdw blurRad="38100" dist="38100" dir="2700000" algn="tl">
                    <a:srgbClr val="000000">
                      <a:alpha val="43137"/>
                    </a:srgbClr>
                  </a:outerShdw>
                </a:effectLst>
              </a:rPr>
              <a:t>Lifeless corpse (2:26)</a:t>
            </a:r>
          </a:p>
        </p:txBody>
      </p:sp>
      <p:pic>
        <p:nvPicPr>
          <p:cNvPr id="5" name="Picture 1">
            <a:extLst>
              <a:ext uri="{FF2B5EF4-FFF2-40B4-BE49-F238E27FC236}">
                <a16:creationId xmlns:a16="http://schemas.microsoft.com/office/drawing/2014/main" id="{AA0B6208-424A-445E-9EB2-00A7BCA8F744}"/>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239000" y="2514600"/>
            <a:ext cx="42672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48013833"/>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E49A613A-85F1-4E0D-982D-96A3538A6C49}"/>
              </a:ext>
            </a:extLst>
          </p:cNvPr>
          <p:cNvGraphicFramePr>
            <a:graphicFrameLocks noGrp="1"/>
          </p:cNvGraphicFramePr>
          <p:nvPr>
            <p:ph idx="1"/>
          </p:nvPr>
        </p:nvGraphicFramePr>
        <p:xfrm>
          <a:off x="746760" y="192605"/>
          <a:ext cx="10698480" cy="6451926"/>
        </p:xfrm>
        <a:graphic>
          <a:graphicData uri="http://schemas.openxmlformats.org/drawingml/2006/table">
            <a:tbl>
              <a:tblPr firstRow="1" bandRow="1">
                <a:tableStyleId>{5C22544A-7EE6-4342-B048-85BDC9FD1C3A}</a:tableStyleId>
              </a:tblPr>
              <a:tblGrid>
                <a:gridCol w="4297680">
                  <a:extLst>
                    <a:ext uri="{9D8B030D-6E8A-4147-A177-3AD203B41FA5}">
                      <a16:colId xmlns:a16="http://schemas.microsoft.com/office/drawing/2014/main" val="690753193"/>
                    </a:ext>
                  </a:extLst>
                </a:gridCol>
                <a:gridCol w="3200400">
                  <a:extLst>
                    <a:ext uri="{9D8B030D-6E8A-4147-A177-3AD203B41FA5}">
                      <a16:colId xmlns:a16="http://schemas.microsoft.com/office/drawing/2014/main" val="286287145"/>
                    </a:ext>
                  </a:extLst>
                </a:gridCol>
                <a:gridCol w="3200400">
                  <a:extLst>
                    <a:ext uri="{9D8B030D-6E8A-4147-A177-3AD203B41FA5}">
                      <a16:colId xmlns:a16="http://schemas.microsoft.com/office/drawing/2014/main" val="1804750111"/>
                    </a:ext>
                  </a:extLst>
                </a:gridCol>
              </a:tblGrid>
              <a:tr h="947238">
                <a:tc gridSpan="3">
                  <a:txBody>
                    <a:bodyPr/>
                    <a:lstStyle/>
                    <a:p>
                      <a:pPr algn="ctr"/>
                      <a:r>
                        <a:rPr lang="en-US" sz="3600" b="0" kern="1200" noProof="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How Genesis 22 is About Jesus Christ</a:t>
                      </a:r>
                      <a:endParaRPr lang="en-US" sz="3600" b="0" kern="12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endParaRPr>
                    </a:p>
                  </a:txBody>
                  <a:tcPr anchor="ctr">
                    <a:solidFill>
                      <a:schemeClr val="bg2"/>
                    </a:solidFill>
                  </a:tcPr>
                </a:tc>
                <a:tc hMerge="1">
                  <a:txBody>
                    <a:bodyPr/>
                    <a:lstStyle/>
                    <a:p>
                      <a:endParaRPr lang="en-US" dirty="0">
                        <a:latin typeface="Calibri" panose="020F0502020204030204" pitchFamily="34" charset="0"/>
                        <a:cs typeface="Calibri" panose="020F0502020204030204" pitchFamily="34" charset="0"/>
                      </a:endParaRPr>
                    </a:p>
                  </a:txBody>
                  <a:tcPr>
                    <a:solidFill>
                      <a:schemeClr val="bg2"/>
                    </a:solidFill>
                  </a:tcPr>
                </a:tc>
                <a:tc hMerge="1">
                  <a:txBody>
                    <a:bodyPr/>
                    <a:lstStyle/>
                    <a:p>
                      <a:endParaRPr lang="en-US" dirty="0">
                        <a:latin typeface="Calibri" panose="020F0502020204030204" pitchFamily="34" charset="0"/>
                        <a:cs typeface="Calibri" panose="020F0502020204030204" pitchFamily="34" charset="0"/>
                      </a:endParaRPr>
                    </a:p>
                  </a:txBody>
                  <a:tcPr>
                    <a:solidFill>
                      <a:schemeClr val="bg2"/>
                    </a:solidFill>
                  </a:tcPr>
                </a:tc>
                <a:extLst>
                  <a:ext uri="{0D108BD9-81ED-4DB2-BD59-A6C34878D82A}">
                    <a16:rowId xmlns:a16="http://schemas.microsoft.com/office/drawing/2014/main" val="2169232981"/>
                  </a:ext>
                </a:extLst>
              </a:tr>
              <a:tr h="786384">
                <a:tc>
                  <a:txBody>
                    <a:bodyPr/>
                    <a:lstStyle/>
                    <a:p>
                      <a:pPr marL="0" algn="ctr" defTabSz="914400" rtl="0" eaLnBrk="1" latinLnBrk="0" hangingPunct="1"/>
                      <a:r>
                        <a:rPr lang="en-US" sz="3200" b="1" kern="1200" dirty="0">
                          <a:solidFill>
                            <a:srgbClr val="0000CC"/>
                          </a:solidFill>
                          <a:latin typeface="Calibri" panose="020F0502020204030204" pitchFamily="34" charset="0"/>
                          <a:ea typeface="+mn-ea"/>
                          <a:cs typeface="Calibri" panose="020F0502020204030204" pitchFamily="34" charset="0"/>
                        </a:rPr>
                        <a:t>Typology</a:t>
                      </a:r>
                    </a:p>
                  </a:txBody>
                  <a:tcPr anchor="ctr"/>
                </a:tc>
                <a:tc>
                  <a:txBody>
                    <a:bodyPr/>
                    <a:lstStyle/>
                    <a:p>
                      <a:pPr marL="0" algn="ctr" defTabSz="914400" rtl="0" eaLnBrk="1" latinLnBrk="0" hangingPunct="1"/>
                      <a:r>
                        <a:rPr lang="en-US" sz="3200" b="1" kern="1200" dirty="0">
                          <a:solidFill>
                            <a:srgbClr val="0000CC"/>
                          </a:solidFill>
                          <a:latin typeface="Calibri" panose="020F0502020204030204" pitchFamily="34" charset="0"/>
                          <a:ea typeface="+mn-ea"/>
                          <a:cs typeface="Calibri" panose="020F0502020204030204" pitchFamily="34" charset="0"/>
                        </a:rPr>
                        <a:t>Genesis 22</a:t>
                      </a:r>
                    </a:p>
                  </a:txBody>
                  <a:tcPr anchor="ctr"/>
                </a:tc>
                <a:tc>
                  <a:txBody>
                    <a:bodyPr/>
                    <a:lstStyle/>
                    <a:p>
                      <a:pPr marL="0" algn="ctr" defTabSz="914400" rtl="0" eaLnBrk="1" latinLnBrk="0" hangingPunct="1"/>
                      <a:r>
                        <a:rPr lang="en-US" sz="3200" b="1" kern="1200" dirty="0">
                          <a:solidFill>
                            <a:srgbClr val="0000CC"/>
                          </a:solidFill>
                          <a:latin typeface="Calibri" panose="020F0502020204030204" pitchFamily="34" charset="0"/>
                          <a:ea typeface="+mn-ea"/>
                          <a:cs typeface="Calibri" panose="020F0502020204030204" pitchFamily="34" charset="0"/>
                        </a:rPr>
                        <a:t>Jesus</a:t>
                      </a:r>
                    </a:p>
                  </a:txBody>
                  <a:tcPr anchor="ctr"/>
                </a:tc>
                <a:extLst>
                  <a:ext uri="{0D108BD9-81ED-4DB2-BD59-A6C34878D82A}">
                    <a16:rowId xmlns:a16="http://schemas.microsoft.com/office/drawing/2014/main" val="1318531292"/>
                  </a:ext>
                </a:extLst>
              </a:tr>
              <a:tr h="786384">
                <a:tc>
                  <a:txBody>
                    <a:bodyPr/>
                    <a:lstStyle/>
                    <a:p>
                      <a:r>
                        <a:rPr lang="en-US" sz="2900" b="1" dirty="0">
                          <a:latin typeface="Calibri" panose="020F0502020204030204" pitchFamily="34" charset="0"/>
                          <a:cs typeface="Calibri" panose="020F0502020204030204" pitchFamily="34" charset="0"/>
                        </a:rPr>
                        <a:t>Isaac’s age</a:t>
                      </a:r>
                    </a:p>
                  </a:txBody>
                  <a:tcPr anchor="ctr"/>
                </a:tc>
                <a:tc>
                  <a:txBody>
                    <a:bodyPr/>
                    <a:lstStyle/>
                    <a:p>
                      <a:pPr algn="ctr"/>
                      <a:r>
                        <a:rPr lang="en-US" sz="2900" dirty="0">
                          <a:latin typeface="Calibri" panose="020F0502020204030204" pitchFamily="34" charset="0"/>
                          <a:cs typeface="Calibri" panose="020F0502020204030204" pitchFamily="34" charset="0"/>
                        </a:rPr>
                        <a:t>Gen. 22:1</a:t>
                      </a:r>
                    </a:p>
                  </a:txBody>
                  <a:tcPr anchor="ctr"/>
                </a:tc>
                <a:tc>
                  <a:txBody>
                    <a:bodyPr/>
                    <a:lstStyle/>
                    <a:p>
                      <a:pPr algn="ctr"/>
                      <a:r>
                        <a:rPr lang="en-US" sz="2900" dirty="0">
                          <a:latin typeface="Calibri" panose="020F0502020204030204" pitchFamily="34" charset="0"/>
                          <a:cs typeface="Calibri" panose="020F0502020204030204" pitchFamily="34" charset="0"/>
                        </a:rPr>
                        <a:t>Luke 3:23</a:t>
                      </a:r>
                    </a:p>
                  </a:txBody>
                  <a:tcPr anchor="ctr"/>
                </a:tc>
                <a:extLst>
                  <a:ext uri="{0D108BD9-81ED-4DB2-BD59-A6C34878D82A}">
                    <a16:rowId xmlns:a16="http://schemas.microsoft.com/office/drawing/2014/main" val="777567912"/>
                  </a:ext>
                </a:extLst>
              </a:tr>
              <a:tr h="786384">
                <a:tc>
                  <a:txBody>
                    <a:bodyPr/>
                    <a:lstStyle/>
                    <a:p>
                      <a:r>
                        <a:rPr lang="en-US" sz="2900" b="1" u="sng" dirty="0">
                          <a:latin typeface="Calibri" panose="020F0502020204030204" pitchFamily="34" charset="0"/>
                          <a:cs typeface="Calibri" panose="020F0502020204030204" pitchFamily="34" charset="0"/>
                        </a:rPr>
                        <a:t>Only Son</a:t>
                      </a:r>
                    </a:p>
                  </a:txBody>
                  <a:tcPr anchor="ctr">
                    <a:solidFill>
                      <a:srgbClr val="FFFFCC"/>
                    </a:solidFill>
                  </a:tcPr>
                </a:tc>
                <a:tc>
                  <a:txBody>
                    <a:bodyPr/>
                    <a:lstStyle/>
                    <a:p>
                      <a:pPr algn="ctr"/>
                      <a:r>
                        <a:rPr lang="en-US" sz="2900" b="1" u="sng" dirty="0">
                          <a:latin typeface="Calibri" panose="020F0502020204030204" pitchFamily="34" charset="0"/>
                          <a:cs typeface="Calibri" panose="020F0502020204030204" pitchFamily="34" charset="0"/>
                        </a:rPr>
                        <a:t>Gen. 22:2, 12, 16</a:t>
                      </a:r>
                    </a:p>
                  </a:txBody>
                  <a:tcPr anchor="ctr">
                    <a:solidFill>
                      <a:srgbClr val="FFFFCC"/>
                    </a:solidFill>
                  </a:tcPr>
                </a:tc>
                <a:tc>
                  <a:txBody>
                    <a:bodyPr/>
                    <a:lstStyle/>
                    <a:p>
                      <a:pPr algn="ctr"/>
                      <a:r>
                        <a:rPr lang="en-US" sz="2900" b="1" u="sng" dirty="0">
                          <a:latin typeface="Calibri" panose="020F0502020204030204" pitchFamily="34" charset="0"/>
                          <a:cs typeface="Calibri" panose="020F0502020204030204" pitchFamily="34" charset="0"/>
                        </a:rPr>
                        <a:t>John 1:14</a:t>
                      </a:r>
                    </a:p>
                  </a:txBody>
                  <a:tcPr anchor="ctr">
                    <a:solidFill>
                      <a:srgbClr val="FFFFCC"/>
                    </a:solidFill>
                  </a:tcPr>
                </a:tc>
                <a:extLst>
                  <a:ext uri="{0D108BD9-81ED-4DB2-BD59-A6C34878D82A}">
                    <a16:rowId xmlns:a16="http://schemas.microsoft.com/office/drawing/2014/main" val="2088523037"/>
                  </a:ext>
                </a:extLst>
              </a:tr>
              <a:tr h="786384">
                <a:tc>
                  <a:txBody>
                    <a:bodyPr/>
                    <a:lstStyle/>
                    <a:p>
                      <a:r>
                        <a:rPr lang="en-US" sz="2900" b="1" dirty="0">
                          <a:latin typeface="Calibri" panose="020F0502020204030204" pitchFamily="34" charset="0"/>
                          <a:cs typeface="Calibri" panose="020F0502020204030204" pitchFamily="34" charset="0"/>
                        </a:rPr>
                        <a:t>Place of execution</a:t>
                      </a:r>
                    </a:p>
                  </a:txBody>
                  <a:tcPr anchor="ctr"/>
                </a:tc>
                <a:tc>
                  <a:txBody>
                    <a:bodyPr/>
                    <a:lstStyle/>
                    <a:p>
                      <a:pPr algn="ctr"/>
                      <a:r>
                        <a:rPr lang="en-US" sz="2900" dirty="0">
                          <a:latin typeface="Calibri" panose="020F0502020204030204" pitchFamily="34" charset="0"/>
                          <a:cs typeface="Calibri" panose="020F0502020204030204" pitchFamily="34" charset="0"/>
                        </a:rPr>
                        <a:t>Gen. 22:2</a:t>
                      </a:r>
                    </a:p>
                  </a:txBody>
                  <a:tcPr anchor="ctr"/>
                </a:tc>
                <a:tc>
                  <a:txBody>
                    <a:bodyPr/>
                    <a:lstStyle/>
                    <a:p>
                      <a:pPr algn="ctr"/>
                      <a:r>
                        <a:rPr lang="en-US" sz="2900" dirty="0">
                          <a:latin typeface="Calibri" panose="020F0502020204030204" pitchFamily="34" charset="0"/>
                          <a:cs typeface="Calibri" panose="020F0502020204030204" pitchFamily="34" charset="0"/>
                        </a:rPr>
                        <a:t>2 Chron. 3:1</a:t>
                      </a:r>
                    </a:p>
                  </a:txBody>
                  <a:tcPr anchor="ctr"/>
                </a:tc>
                <a:extLst>
                  <a:ext uri="{0D108BD9-81ED-4DB2-BD59-A6C34878D82A}">
                    <a16:rowId xmlns:a16="http://schemas.microsoft.com/office/drawing/2014/main" val="228380202"/>
                  </a:ext>
                </a:extLst>
              </a:tr>
              <a:tr h="786384">
                <a:tc>
                  <a:txBody>
                    <a:bodyPr/>
                    <a:lstStyle/>
                    <a:p>
                      <a:r>
                        <a:rPr lang="en-US" sz="2900" b="1" dirty="0">
                          <a:latin typeface="Calibri" panose="020F0502020204030204" pitchFamily="34" charset="0"/>
                          <a:cs typeface="Calibri" panose="020F0502020204030204" pitchFamily="34" charset="0"/>
                        </a:rPr>
                        <a:t>Donkey</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900" dirty="0">
                          <a:latin typeface="Calibri" panose="020F0502020204030204" pitchFamily="34" charset="0"/>
                          <a:cs typeface="Calibri" panose="020F0502020204030204" pitchFamily="34" charset="0"/>
                        </a:rPr>
                        <a:t>Gen. 22:3</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900" dirty="0">
                          <a:latin typeface="Calibri" panose="020F0502020204030204" pitchFamily="34" charset="0"/>
                          <a:cs typeface="Calibri" panose="020F0502020204030204" pitchFamily="34" charset="0"/>
                        </a:rPr>
                        <a:t>Matt. 21:1-7</a:t>
                      </a:r>
                    </a:p>
                  </a:txBody>
                  <a:tcPr anchor="ctr"/>
                </a:tc>
                <a:extLst>
                  <a:ext uri="{0D108BD9-81ED-4DB2-BD59-A6C34878D82A}">
                    <a16:rowId xmlns:a16="http://schemas.microsoft.com/office/drawing/2014/main" val="3167288718"/>
                  </a:ext>
                </a:extLst>
              </a:tr>
              <a:tr h="786384">
                <a:tc>
                  <a:txBody>
                    <a:bodyPr/>
                    <a:lstStyle/>
                    <a:p>
                      <a:r>
                        <a:rPr lang="en-US" sz="2900" b="1" dirty="0">
                          <a:latin typeface="Calibri" panose="020F0502020204030204" pitchFamily="34" charset="0"/>
                          <a:cs typeface="Calibri" panose="020F0502020204030204" pitchFamily="34" charset="0"/>
                        </a:rPr>
                        <a:t>Third day</a:t>
                      </a:r>
                    </a:p>
                  </a:txBody>
                  <a:tcPr anchor="ctr"/>
                </a:tc>
                <a:tc>
                  <a:txBody>
                    <a:bodyPr/>
                    <a:lstStyle/>
                    <a:p>
                      <a:pPr algn="ctr"/>
                      <a:r>
                        <a:rPr lang="en-US" sz="2900" dirty="0">
                          <a:latin typeface="Calibri" panose="020F0502020204030204" pitchFamily="34" charset="0"/>
                          <a:cs typeface="Calibri" panose="020F0502020204030204" pitchFamily="34" charset="0"/>
                        </a:rPr>
                        <a:t>Genesis 22:4</a:t>
                      </a:r>
                    </a:p>
                  </a:txBody>
                  <a:tcPr anchor="ctr"/>
                </a:tc>
                <a:tc>
                  <a:txBody>
                    <a:bodyPr/>
                    <a:lstStyle/>
                    <a:p>
                      <a:pPr algn="ctr"/>
                      <a:r>
                        <a:rPr lang="en-US" sz="2900" dirty="0">
                          <a:latin typeface="Calibri" panose="020F0502020204030204" pitchFamily="34" charset="0"/>
                          <a:cs typeface="Calibri" panose="020F0502020204030204" pitchFamily="34" charset="0"/>
                        </a:rPr>
                        <a:t>Matt. 16:21</a:t>
                      </a:r>
                    </a:p>
                  </a:txBody>
                  <a:tcPr anchor="ctr"/>
                </a:tc>
                <a:extLst>
                  <a:ext uri="{0D108BD9-81ED-4DB2-BD59-A6C34878D82A}">
                    <a16:rowId xmlns:a16="http://schemas.microsoft.com/office/drawing/2014/main" val="1287159523"/>
                  </a:ext>
                </a:extLst>
              </a:tr>
              <a:tr h="786384">
                <a:tc>
                  <a:txBody>
                    <a:bodyPr/>
                    <a:lstStyle/>
                    <a:p>
                      <a:r>
                        <a:rPr lang="en-US" sz="2900" b="1" dirty="0">
                          <a:latin typeface="Calibri" panose="020F0502020204030204" pitchFamily="34" charset="0"/>
                          <a:cs typeface="Calibri" panose="020F0502020204030204" pitchFamily="34" charset="0"/>
                        </a:rPr>
                        <a:t>Resurrection</a:t>
                      </a:r>
                    </a:p>
                  </a:txBody>
                  <a:tcPr anchor="ctr"/>
                </a:tc>
                <a:tc>
                  <a:txBody>
                    <a:bodyPr/>
                    <a:lstStyle/>
                    <a:p>
                      <a:pPr algn="ctr"/>
                      <a:r>
                        <a:rPr lang="en-US" sz="2900" dirty="0">
                          <a:latin typeface="Calibri" panose="020F0502020204030204" pitchFamily="34" charset="0"/>
                          <a:cs typeface="Calibri" panose="020F0502020204030204" pitchFamily="34" charset="0"/>
                        </a:rPr>
                        <a:t>Gen. 22:5</a:t>
                      </a:r>
                    </a:p>
                  </a:txBody>
                  <a:tcPr anchor="ctr"/>
                </a:tc>
                <a:tc>
                  <a:txBody>
                    <a:bodyPr/>
                    <a:lstStyle/>
                    <a:p>
                      <a:pPr algn="ctr"/>
                      <a:r>
                        <a:rPr lang="en-US" sz="2900" dirty="0">
                          <a:latin typeface="Calibri" panose="020F0502020204030204" pitchFamily="34" charset="0"/>
                          <a:cs typeface="Calibri" panose="020F0502020204030204" pitchFamily="34" charset="0"/>
                        </a:rPr>
                        <a:t>1 Cor. 15:20, 23</a:t>
                      </a:r>
                    </a:p>
                  </a:txBody>
                  <a:tcPr anchor="ctr"/>
                </a:tc>
                <a:extLst>
                  <a:ext uri="{0D108BD9-81ED-4DB2-BD59-A6C34878D82A}">
                    <a16:rowId xmlns:a16="http://schemas.microsoft.com/office/drawing/2014/main" val="1793763941"/>
                  </a:ext>
                </a:extLst>
              </a:tr>
            </a:tbl>
          </a:graphicData>
        </a:graphic>
      </p:graphicFrame>
    </p:spTree>
    <p:extLst>
      <p:ext uri="{BB962C8B-B14F-4D97-AF65-F5344CB8AC3E}">
        <p14:creationId xmlns:p14="http://schemas.microsoft.com/office/powerpoint/2010/main" val="147925549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C40435E-C3A2-4487-B980-9D40B7DF1B5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2523768"/>
          </a:xfrm>
          <a:prstGeom prst="rect">
            <a:avLst/>
          </a:prstGeom>
          <a:noFill/>
          <a:ln w="28575">
            <a:noFill/>
            <a:miter lim="800000"/>
            <a:headEnd/>
            <a:tailEnd/>
          </a:ln>
        </p:spPr>
        <p:txBody>
          <a:bodyPr wrap="square">
            <a:spAutoFit/>
          </a:bodyPr>
          <a:lstStyle/>
          <a:p>
            <a:pPr algn="ctr" defTabSz="685800">
              <a:spcBef>
                <a:spcPts val="0"/>
              </a:spcBef>
              <a:spcAft>
                <a:spcPts val="12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John 1:14</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the Word became flesh, and dwelt among us, and we saw His glory, glory as of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only begotten [</a:t>
            </a:r>
            <a:r>
              <a:rPr lang="en-US" sz="36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monogenēs</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from the Father, full of grace and truth.”</a:t>
            </a:r>
          </a:p>
        </p:txBody>
      </p:sp>
      <p:pic>
        <p:nvPicPr>
          <p:cNvPr id="3" name="Picture 2">
            <a:extLst>
              <a:ext uri="{FF2B5EF4-FFF2-40B4-BE49-F238E27FC236}">
                <a16:creationId xmlns:a16="http://schemas.microsoft.com/office/drawing/2014/main" id="{54F6ABF8-639B-4229-82EC-679EE90DE06E}"/>
              </a:ext>
            </a:extLst>
          </p:cNvPr>
          <p:cNvPicPr>
            <a:picLocks noChangeAspect="1"/>
          </p:cNvPicPr>
          <p:nvPr/>
        </p:nvPicPr>
        <p:blipFill rotWithShape="1">
          <a:blip r:embed="rId3"/>
          <a:srcRect t="10000" r="10556"/>
          <a:stretch/>
        </p:blipFill>
        <p:spPr>
          <a:xfrm>
            <a:off x="4483279" y="2971800"/>
            <a:ext cx="3225442" cy="1828800"/>
          </a:xfrm>
          <a:prstGeom prst="rect">
            <a:avLst/>
          </a:prstGeom>
          <a:ln>
            <a:solidFill>
              <a:schemeClr val="tx1"/>
            </a:solidFill>
          </a:ln>
        </p:spPr>
      </p:pic>
    </p:spTree>
    <p:extLst>
      <p:ext uri="{BB962C8B-B14F-4D97-AF65-F5344CB8AC3E}">
        <p14:creationId xmlns:p14="http://schemas.microsoft.com/office/powerpoint/2010/main" val="14046198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304800"/>
            <a:ext cx="5657850" cy="914400"/>
          </a:xfrm>
        </p:spPr>
        <p:txBody>
          <a:bodyPr/>
          <a:lstStyle/>
          <a:p>
            <a:pPr algn="ctr" eaLnBrk="1" hangingPunct="1"/>
            <a:r>
              <a:rPr lang="en-US" sz="3600" dirty="0">
                <a:effectLst>
                  <a:outerShdw blurRad="38100" dist="38100" dir="2700000" algn="tl">
                    <a:srgbClr val="000000">
                      <a:alpha val="43137"/>
                    </a:srgbClr>
                  </a:outerShdw>
                </a:effectLst>
              </a:rPr>
              <a:t>Genesis 22:11-14</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Substitutionary Provision</a:t>
            </a:r>
          </a:p>
        </p:txBody>
      </p:sp>
      <p:sp>
        <p:nvSpPr>
          <p:cNvPr id="161795" name="Rectangle 3"/>
          <p:cNvSpPr>
            <a:spLocks noGrp="1" noChangeArrowheads="1"/>
          </p:cNvSpPr>
          <p:nvPr>
            <p:ph type="body" idx="1"/>
          </p:nvPr>
        </p:nvSpPr>
        <p:spPr>
          <a:xfrm>
            <a:off x="1057275" y="1600200"/>
            <a:ext cx="6867525" cy="3657600"/>
          </a:xfrm>
        </p:spPr>
        <p:txBody>
          <a:bodyPr/>
          <a:lstStyle/>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Call to Abraham (11)</a:t>
            </a:r>
          </a:p>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New instructions (12)</a:t>
            </a:r>
          </a:p>
          <a:p>
            <a:pPr marL="457200" lvl="2" indent="-457200" eaLnBrk="1" hangingPunct="1">
              <a:spcBef>
                <a:spcPts val="0"/>
              </a:spcBef>
              <a:spcAft>
                <a:spcPts val="36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Provision of the ram (13)</a:t>
            </a:r>
          </a:p>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Naming (14)</a:t>
            </a:r>
          </a:p>
        </p:txBody>
      </p:sp>
      <p:pic>
        <p:nvPicPr>
          <p:cNvPr id="5" name="Picture 4">
            <a:extLst>
              <a:ext uri="{FF2B5EF4-FFF2-40B4-BE49-F238E27FC236}">
                <a16:creationId xmlns:a16="http://schemas.microsoft.com/office/drawing/2014/main" id="{66576D2B-7AF3-4A7D-A3A3-D7CBD6B390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31273012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E49A613A-85F1-4E0D-982D-96A3538A6C49}"/>
              </a:ext>
            </a:extLst>
          </p:cNvPr>
          <p:cNvGraphicFramePr>
            <a:graphicFrameLocks noGrp="1"/>
          </p:cNvGraphicFramePr>
          <p:nvPr>
            <p:ph idx="1"/>
            <p:extLst>
              <p:ext uri="{D42A27DB-BD31-4B8C-83A1-F6EECF244321}">
                <p14:modId xmlns:p14="http://schemas.microsoft.com/office/powerpoint/2010/main" val="3657408485"/>
              </p:ext>
            </p:extLst>
          </p:nvPr>
        </p:nvGraphicFramePr>
        <p:xfrm>
          <a:off x="746760" y="203037"/>
          <a:ext cx="10698480" cy="6451926"/>
        </p:xfrm>
        <a:graphic>
          <a:graphicData uri="http://schemas.openxmlformats.org/drawingml/2006/table">
            <a:tbl>
              <a:tblPr firstRow="1" bandRow="1">
                <a:tableStyleId>{5C22544A-7EE6-4342-B048-85BDC9FD1C3A}</a:tableStyleId>
              </a:tblPr>
              <a:tblGrid>
                <a:gridCol w="4297680">
                  <a:extLst>
                    <a:ext uri="{9D8B030D-6E8A-4147-A177-3AD203B41FA5}">
                      <a16:colId xmlns:a16="http://schemas.microsoft.com/office/drawing/2014/main" val="690753193"/>
                    </a:ext>
                  </a:extLst>
                </a:gridCol>
                <a:gridCol w="3200400">
                  <a:extLst>
                    <a:ext uri="{9D8B030D-6E8A-4147-A177-3AD203B41FA5}">
                      <a16:colId xmlns:a16="http://schemas.microsoft.com/office/drawing/2014/main" val="286287145"/>
                    </a:ext>
                  </a:extLst>
                </a:gridCol>
                <a:gridCol w="3200400">
                  <a:extLst>
                    <a:ext uri="{9D8B030D-6E8A-4147-A177-3AD203B41FA5}">
                      <a16:colId xmlns:a16="http://schemas.microsoft.com/office/drawing/2014/main" val="1804750111"/>
                    </a:ext>
                  </a:extLst>
                </a:gridCol>
              </a:tblGrid>
              <a:tr h="947238">
                <a:tc gridSpan="3">
                  <a:txBody>
                    <a:bodyPr/>
                    <a:lstStyle/>
                    <a:p>
                      <a:pPr algn="ctr"/>
                      <a:r>
                        <a:rPr lang="en-US" sz="3600" b="0" kern="1200" noProof="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How Genesis 22 is About Jesus Christ</a:t>
                      </a:r>
                      <a:endParaRPr lang="en-US" sz="3600" b="0" kern="12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endParaRPr>
                    </a:p>
                  </a:txBody>
                  <a:tcPr anchor="ctr">
                    <a:solidFill>
                      <a:schemeClr val="bg2"/>
                    </a:solidFill>
                  </a:tcPr>
                </a:tc>
                <a:tc hMerge="1">
                  <a:txBody>
                    <a:bodyPr/>
                    <a:lstStyle/>
                    <a:p>
                      <a:endParaRPr lang="en-US" dirty="0">
                        <a:latin typeface="Calibri" panose="020F0502020204030204" pitchFamily="34" charset="0"/>
                        <a:cs typeface="Calibri" panose="020F0502020204030204" pitchFamily="34" charset="0"/>
                      </a:endParaRPr>
                    </a:p>
                  </a:txBody>
                  <a:tcPr>
                    <a:solidFill>
                      <a:schemeClr val="bg2"/>
                    </a:solidFill>
                  </a:tcPr>
                </a:tc>
                <a:tc hMerge="1">
                  <a:txBody>
                    <a:bodyPr/>
                    <a:lstStyle/>
                    <a:p>
                      <a:endParaRPr lang="en-US" dirty="0">
                        <a:latin typeface="Calibri" panose="020F0502020204030204" pitchFamily="34" charset="0"/>
                        <a:cs typeface="Calibri" panose="020F0502020204030204" pitchFamily="34" charset="0"/>
                      </a:endParaRPr>
                    </a:p>
                  </a:txBody>
                  <a:tcPr>
                    <a:solidFill>
                      <a:schemeClr val="bg2"/>
                    </a:solidFill>
                  </a:tcPr>
                </a:tc>
                <a:extLst>
                  <a:ext uri="{0D108BD9-81ED-4DB2-BD59-A6C34878D82A}">
                    <a16:rowId xmlns:a16="http://schemas.microsoft.com/office/drawing/2014/main" val="2169232981"/>
                  </a:ext>
                </a:extLst>
              </a:tr>
              <a:tr h="786384">
                <a:tc>
                  <a:txBody>
                    <a:bodyPr/>
                    <a:lstStyle/>
                    <a:p>
                      <a:pPr marL="0" algn="ctr" defTabSz="914400" rtl="0" eaLnBrk="1" latinLnBrk="0" hangingPunct="1"/>
                      <a:r>
                        <a:rPr lang="en-US" sz="3200" b="1" kern="1200" dirty="0">
                          <a:solidFill>
                            <a:srgbClr val="0000CC"/>
                          </a:solidFill>
                          <a:latin typeface="Calibri" panose="020F0502020204030204" pitchFamily="34" charset="0"/>
                          <a:ea typeface="+mn-ea"/>
                          <a:cs typeface="Calibri" panose="020F0502020204030204" pitchFamily="34" charset="0"/>
                        </a:rPr>
                        <a:t>Typology</a:t>
                      </a:r>
                    </a:p>
                  </a:txBody>
                  <a:tcPr anchor="ctr"/>
                </a:tc>
                <a:tc>
                  <a:txBody>
                    <a:bodyPr/>
                    <a:lstStyle/>
                    <a:p>
                      <a:pPr marL="0" algn="ctr" defTabSz="914400" rtl="0" eaLnBrk="1" latinLnBrk="0" hangingPunct="1"/>
                      <a:r>
                        <a:rPr lang="en-US" sz="3200" b="1" kern="1200" dirty="0">
                          <a:solidFill>
                            <a:srgbClr val="0000CC"/>
                          </a:solidFill>
                          <a:latin typeface="Calibri" panose="020F0502020204030204" pitchFamily="34" charset="0"/>
                          <a:ea typeface="+mn-ea"/>
                          <a:cs typeface="Calibri" panose="020F0502020204030204" pitchFamily="34" charset="0"/>
                        </a:rPr>
                        <a:t>Genesis 22</a:t>
                      </a:r>
                    </a:p>
                  </a:txBody>
                  <a:tcPr anchor="ctr"/>
                </a:tc>
                <a:tc>
                  <a:txBody>
                    <a:bodyPr/>
                    <a:lstStyle/>
                    <a:p>
                      <a:pPr marL="0" algn="ctr" defTabSz="914400" rtl="0" eaLnBrk="1" latinLnBrk="0" hangingPunct="1"/>
                      <a:r>
                        <a:rPr lang="en-US" sz="3200" b="1" kern="1200" dirty="0">
                          <a:solidFill>
                            <a:srgbClr val="0000CC"/>
                          </a:solidFill>
                          <a:latin typeface="Calibri" panose="020F0502020204030204" pitchFamily="34" charset="0"/>
                          <a:ea typeface="+mn-ea"/>
                          <a:cs typeface="Calibri" panose="020F0502020204030204" pitchFamily="34" charset="0"/>
                        </a:rPr>
                        <a:t>Jesus</a:t>
                      </a:r>
                    </a:p>
                  </a:txBody>
                  <a:tcPr anchor="ctr"/>
                </a:tc>
                <a:extLst>
                  <a:ext uri="{0D108BD9-81ED-4DB2-BD59-A6C34878D82A}">
                    <a16:rowId xmlns:a16="http://schemas.microsoft.com/office/drawing/2014/main" val="1318531292"/>
                  </a:ext>
                </a:extLst>
              </a:tr>
              <a:tr h="786384">
                <a:tc>
                  <a:txBody>
                    <a:bodyPr/>
                    <a:lstStyle/>
                    <a:p>
                      <a:r>
                        <a:rPr lang="en-US" sz="2900" b="1" dirty="0">
                          <a:latin typeface="Calibri" panose="020F0502020204030204" pitchFamily="34" charset="0"/>
                          <a:cs typeface="Calibri" panose="020F0502020204030204" pitchFamily="34" charset="0"/>
                        </a:rPr>
                        <a:t>Isaac’s carries the wood</a:t>
                      </a:r>
                    </a:p>
                  </a:txBody>
                  <a:tcPr anchor="ctr"/>
                </a:tc>
                <a:tc>
                  <a:txBody>
                    <a:bodyPr/>
                    <a:lstStyle/>
                    <a:p>
                      <a:pPr algn="ctr"/>
                      <a:r>
                        <a:rPr lang="en-US" sz="2900" dirty="0">
                          <a:latin typeface="Calibri" panose="020F0502020204030204" pitchFamily="34" charset="0"/>
                          <a:cs typeface="Calibri" panose="020F0502020204030204" pitchFamily="34" charset="0"/>
                        </a:rPr>
                        <a:t>Gen. 22:5</a:t>
                      </a:r>
                    </a:p>
                  </a:txBody>
                  <a:tcPr anchor="ctr"/>
                </a:tc>
                <a:tc>
                  <a:txBody>
                    <a:bodyPr/>
                    <a:lstStyle/>
                    <a:p>
                      <a:pPr algn="ctr"/>
                      <a:r>
                        <a:rPr lang="en-US" sz="2900" dirty="0">
                          <a:latin typeface="Calibri" panose="020F0502020204030204" pitchFamily="34" charset="0"/>
                          <a:cs typeface="Calibri" panose="020F0502020204030204" pitchFamily="34" charset="0"/>
                        </a:rPr>
                        <a:t>Matt. 27:32</a:t>
                      </a:r>
                    </a:p>
                  </a:txBody>
                  <a:tcPr anchor="ctr"/>
                </a:tc>
                <a:extLst>
                  <a:ext uri="{0D108BD9-81ED-4DB2-BD59-A6C34878D82A}">
                    <a16:rowId xmlns:a16="http://schemas.microsoft.com/office/drawing/2014/main" val="777567912"/>
                  </a:ext>
                </a:extLst>
              </a:tr>
              <a:tr h="786384">
                <a:tc>
                  <a:txBody>
                    <a:bodyPr/>
                    <a:lstStyle/>
                    <a:p>
                      <a:r>
                        <a:rPr lang="en-US" sz="2900" b="1" dirty="0">
                          <a:latin typeface="Calibri" panose="020F0502020204030204" pitchFamily="34" charset="0"/>
                          <a:cs typeface="Calibri" panose="020F0502020204030204" pitchFamily="34" charset="0"/>
                        </a:rPr>
                        <a:t>Father offers the Son</a:t>
                      </a:r>
                    </a:p>
                  </a:txBody>
                  <a:tcPr anchor="ctr"/>
                </a:tc>
                <a:tc>
                  <a:txBody>
                    <a:bodyPr/>
                    <a:lstStyle/>
                    <a:p>
                      <a:pPr algn="ctr"/>
                      <a:r>
                        <a:rPr lang="en-US" sz="2900" dirty="0">
                          <a:latin typeface="Calibri" panose="020F0502020204030204" pitchFamily="34" charset="0"/>
                          <a:cs typeface="Calibri" panose="020F0502020204030204" pitchFamily="34" charset="0"/>
                        </a:rPr>
                        <a:t>Gen. 22:6</a:t>
                      </a:r>
                    </a:p>
                  </a:txBody>
                  <a:tcPr anchor="ctr"/>
                </a:tc>
                <a:tc>
                  <a:txBody>
                    <a:bodyPr/>
                    <a:lstStyle/>
                    <a:p>
                      <a:pPr algn="ctr"/>
                      <a:r>
                        <a:rPr lang="en-US" sz="2900" dirty="0">
                          <a:latin typeface="Calibri" panose="020F0502020204030204" pitchFamily="34" charset="0"/>
                          <a:cs typeface="Calibri" panose="020F0502020204030204" pitchFamily="34" charset="0"/>
                        </a:rPr>
                        <a:t>Matt. 27:46</a:t>
                      </a:r>
                    </a:p>
                  </a:txBody>
                  <a:tcPr anchor="ctr"/>
                </a:tc>
                <a:extLst>
                  <a:ext uri="{0D108BD9-81ED-4DB2-BD59-A6C34878D82A}">
                    <a16:rowId xmlns:a16="http://schemas.microsoft.com/office/drawing/2014/main" val="2088523037"/>
                  </a:ext>
                </a:extLst>
              </a:tr>
              <a:tr h="786384">
                <a:tc>
                  <a:txBody>
                    <a:bodyPr/>
                    <a:lstStyle/>
                    <a:p>
                      <a:r>
                        <a:rPr lang="en-US" sz="2900" b="1" dirty="0">
                          <a:latin typeface="Calibri" panose="020F0502020204030204" pitchFamily="34" charset="0"/>
                          <a:cs typeface="Calibri" panose="020F0502020204030204" pitchFamily="34" charset="0"/>
                        </a:rPr>
                        <a:t>Isaac’s volition</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900" dirty="0">
                          <a:latin typeface="Calibri" panose="020F0502020204030204" pitchFamily="34" charset="0"/>
                          <a:cs typeface="Calibri" panose="020F0502020204030204" pitchFamily="34" charset="0"/>
                        </a:rPr>
                        <a:t>Gen. 22:6, 9</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900" dirty="0">
                          <a:latin typeface="Calibri" panose="020F0502020204030204" pitchFamily="34" charset="0"/>
                          <a:cs typeface="Calibri" panose="020F0502020204030204" pitchFamily="34" charset="0"/>
                        </a:rPr>
                        <a:t>John 10:17-18</a:t>
                      </a:r>
                    </a:p>
                  </a:txBody>
                  <a:tcPr anchor="ctr"/>
                </a:tc>
                <a:extLst>
                  <a:ext uri="{0D108BD9-81ED-4DB2-BD59-A6C34878D82A}">
                    <a16:rowId xmlns:a16="http://schemas.microsoft.com/office/drawing/2014/main" val="3167288718"/>
                  </a:ext>
                </a:extLst>
              </a:tr>
              <a:tr h="786384">
                <a:tc>
                  <a:txBody>
                    <a:bodyPr/>
                    <a:lstStyle/>
                    <a:p>
                      <a:r>
                        <a:rPr lang="en-US" sz="2900" b="1" dirty="0">
                          <a:latin typeface="Calibri" panose="020F0502020204030204" pitchFamily="34" charset="0"/>
                          <a:cs typeface="Calibri" panose="020F0502020204030204" pitchFamily="34" charset="0"/>
                        </a:rPr>
                        <a:t>Substitution</a:t>
                      </a:r>
                    </a:p>
                  </a:txBody>
                  <a:tcPr anchor="ctr"/>
                </a:tc>
                <a:tc>
                  <a:txBody>
                    <a:bodyPr/>
                    <a:lstStyle/>
                    <a:p>
                      <a:pPr algn="ctr"/>
                      <a:r>
                        <a:rPr lang="en-US" sz="2900" dirty="0">
                          <a:latin typeface="Calibri" panose="020F0502020204030204" pitchFamily="34" charset="0"/>
                          <a:cs typeface="Calibri" panose="020F0502020204030204" pitchFamily="34" charset="0"/>
                        </a:rPr>
                        <a:t>Genesis 22:8</a:t>
                      </a:r>
                    </a:p>
                  </a:txBody>
                  <a:tcPr anchor="ctr"/>
                </a:tc>
                <a:tc>
                  <a:txBody>
                    <a:bodyPr/>
                    <a:lstStyle/>
                    <a:p>
                      <a:pPr algn="ctr"/>
                      <a:r>
                        <a:rPr lang="en-US" sz="2900" dirty="0">
                          <a:latin typeface="Calibri" panose="020F0502020204030204" pitchFamily="34" charset="0"/>
                          <a:cs typeface="Calibri" panose="020F0502020204030204" pitchFamily="34" charset="0"/>
                        </a:rPr>
                        <a:t>Isa. 53:3-6</a:t>
                      </a:r>
                    </a:p>
                  </a:txBody>
                  <a:tcPr anchor="ctr"/>
                </a:tc>
                <a:extLst>
                  <a:ext uri="{0D108BD9-81ED-4DB2-BD59-A6C34878D82A}">
                    <a16:rowId xmlns:a16="http://schemas.microsoft.com/office/drawing/2014/main" val="1287159523"/>
                  </a:ext>
                </a:extLst>
              </a:tr>
              <a:tr h="786384">
                <a:tc>
                  <a:txBody>
                    <a:bodyPr/>
                    <a:lstStyle/>
                    <a:p>
                      <a:r>
                        <a:rPr lang="en-US" sz="2900" b="1" u="sng" dirty="0">
                          <a:latin typeface="Calibri" panose="020F0502020204030204" pitchFamily="34" charset="0"/>
                          <a:cs typeface="Calibri" panose="020F0502020204030204" pitchFamily="34" charset="0"/>
                        </a:rPr>
                        <a:t>Male sacrifice</a:t>
                      </a:r>
                    </a:p>
                  </a:txBody>
                  <a:tcPr anchor="ctr">
                    <a:solidFill>
                      <a:srgbClr val="FFFFCC"/>
                    </a:solidFill>
                  </a:tcPr>
                </a:tc>
                <a:tc>
                  <a:txBody>
                    <a:bodyPr/>
                    <a:lstStyle/>
                    <a:p>
                      <a:pPr algn="ctr"/>
                      <a:r>
                        <a:rPr lang="en-US" sz="2900" b="1" u="sng" dirty="0">
                          <a:latin typeface="Calibri" panose="020F0502020204030204" pitchFamily="34" charset="0"/>
                          <a:cs typeface="Calibri" panose="020F0502020204030204" pitchFamily="34" charset="0"/>
                        </a:rPr>
                        <a:t>Gen. 22:13</a:t>
                      </a:r>
                    </a:p>
                  </a:txBody>
                  <a:tcPr anchor="ctr">
                    <a:solidFill>
                      <a:srgbClr val="FFFFCC"/>
                    </a:solidFill>
                  </a:tcPr>
                </a:tc>
                <a:tc>
                  <a:txBody>
                    <a:bodyPr/>
                    <a:lstStyle/>
                    <a:p>
                      <a:pPr algn="ctr"/>
                      <a:r>
                        <a:rPr lang="en-US" sz="2900" b="1" u="sng" dirty="0">
                          <a:latin typeface="Calibri" panose="020F0502020204030204" pitchFamily="34" charset="0"/>
                          <a:cs typeface="Calibri" panose="020F0502020204030204" pitchFamily="34" charset="0"/>
                        </a:rPr>
                        <a:t>John 1:29</a:t>
                      </a:r>
                    </a:p>
                  </a:txBody>
                  <a:tcPr anchor="ctr">
                    <a:solidFill>
                      <a:srgbClr val="FFFFCC"/>
                    </a:solidFill>
                  </a:tcPr>
                </a:tc>
                <a:extLst>
                  <a:ext uri="{0D108BD9-81ED-4DB2-BD59-A6C34878D82A}">
                    <a16:rowId xmlns:a16="http://schemas.microsoft.com/office/drawing/2014/main" val="1793763941"/>
                  </a:ext>
                </a:extLst>
              </a:tr>
              <a:tr h="786384">
                <a:tc>
                  <a:txBody>
                    <a:bodyPr/>
                    <a:lstStyle/>
                    <a:p>
                      <a:r>
                        <a:rPr lang="en-US" sz="2900" b="1" dirty="0">
                          <a:latin typeface="Calibri" panose="020F0502020204030204" pitchFamily="34" charset="0"/>
                          <a:cs typeface="Calibri" panose="020F0502020204030204" pitchFamily="34" charset="0"/>
                        </a:rPr>
                        <a:t>Propitiation</a:t>
                      </a:r>
                    </a:p>
                  </a:txBody>
                  <a:tcPr anchor="ctr"/>
                </a:tc>
                <a:tc>
                  <a:txBody>
                    <a:bodyPr/>
                    <a:lstStyle/>
                    <a:p>
                      <a:pPr algn="ctr"/>
                      <a:r>
                        <a:rPr lang="en-US" sz="2900" dirty="0">
                          <a:latin typeface="Calibri" panose="020F0502020204030204" pitchFamily="34" charset="0"/>
                          <a:cs typeface="Calibri" panose="020F0502020204030204" pitchFamily="34" charset="0"/>
                        </a:rPr>
                        <a:t>Gen. 22:14</a:t>
                      </a:r>
                    </a:p>
                  </a:txBody>
                  <a:tcPr anchor="ctr"/>
                </a:tc>
                <a:tc>
                  <a:txBody>
                    <a:bodyPr/>
                    <a:lstStyle/>
                    <a:p>
                      <a:pPr algn="ctr"/>
                      <a:r>
                        <a:rPr lang="en-US" sz="2900" dirty="0">
                          <a:latin typeface="Calibri" panose="020F0502020204030204" pitchFamily="34" charset="0"/>
                          <a:cs typeface="Calibri" panose="020F0502020204030204" pitchFamily="34" charset="0"/>
                        </a:rPr>
                        <a:t>Rom. 3:25</a:t>
                      </a:r>
                    </a:p>
                  </a:txBody>
                  <a:tcPr anchor="ctr"/>
                </a:tc>
                <a:extLst>
                  <a:ext uri="{0D108BD9-81ED-4DB2-BD59-A6C34878D82A}">
                    <a16:rowId xmlns:a16="http://schemas.microsoft.com/office/drawing/2014/main" val="907852725"/>
                  </a:ext>
                </a:extLst>
              </a:tr>
            </a:tbl>
          </a:graphicData>
        </a:graphic>
      </p:graphicFrame>
    </p:spTree>
    <p:extLst>
      <p:ext uri="{BB962C8B-B14F-4D97-AF65-F5344CB8AC3E}">
        <p14:creationId xmlns:p14="http://schemas.microsoft.com/office/powerpoint/2010/main" val="7398659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6890C6A-F559-4628-9FB2-67DCB837C68C}"/>
              </a:ext>
            </a:extLst>
          </p:cNvPr>
          <p:cNvPicPr>
            <a:picLocks noChangeAspect="1"/>
          </p:cNvPicPr>
          <p:nvPr/>
        </p:nvPicPr>
        <p:blipFill>
          <a:blip r:embed="rId2"/>
          <a:stretch>
            <a:fillRect/>
          </a:stretch>
        </p:blipFill>
        <p:spPr>
          <a:xfrm>
            <a:off x="0" y="1"/>
            <a:ext cx="12192000" cy="6857999"/>
          </a:xfrm>
          <a:prstGeom prst="rect">
            <a:avLst/>
          </a:prstGeom>
        </p:spPr>
      </p:pic>
      <p:sp>
        <p:nvSpPr>
          <p:cNvPr id="3" name="Content Placeholder 2"/>
          <p:cNvSpPr>
            <a:spLocks noGrp="1"/>
          </p:cNvSpPr>
          <p:nvPr>
            <p:ph idx="1"/>
          </p:nvPr>
        </p:nvSpPr>
        <p:spPr>
          <a:xfrm>
            <a:off x="609600" y="0"/>
            <a:ext cx="10972800" cy="2133600"/>
          </a:xfrm>
        </p:spPr>
        <p:txBody>
          <a:bodyPr/>
          <a:lstStyle/>
          <a:p>
            <a:pPr marL="0" indent="0" algn="ctr" defTabSz="685800">
              <a:spcBef>
                <a:spcPct val="0"/>
              </a:spcBef>
              <a:spcAft>
                <a:spcPts val="1200"/>
              </a:spcAft>
              <a:buNone/>
              <a:defRPr/>
            </a:pPr>
            <a:r>
              <a:rPr lang="en-US" sz="4000" kern="1200" dirty="0">
                <a:solidFill>
                  <a:schemeClr val="tx2"/>
                </a:solidFill>
                <a:ea typeface="+mj-ea"/>
              </a:rPr>
              <a:t>Exodus 12:5</a:t>
            </a:r>
            <a:endParaRPr lang="en-US" sz="4000" kern="1200" dirty="0">
              <a:solidFill>
                <a:schemeClr val="tx2"/>
              </a:solidFill>
              <a:ea typeface="+mj-ea"/>
              <a:cs typeface="Calibri" panose="020F0502020204030204" pitchFamily="34" charset="0"/>
            </a:endParaRPr>
          </a:p>
          <a:p>
            <a:pPr marL="0" indent="0" algn="just">
              <a:spcBef>
                <a:spcPts val="0"/>
              </a:spcBef>
              <a:buNone/>
            </a:pPr>
            <a:r>
              <a:rPr lang="en-US" sz="3600" dirty="0"/>
              <a:t>“Your lamb shall be an </a:t>
            </a:r>
            <a:r>
              <a:rPr lang="en-US" sz="3600" b="1" u="sng" dirty="0">
                <a:solidFill>
                  <a:srgbClr val="FFFFCC"/>
                </a:solidFill>
              </a:rPr>
              <a:t>unblemished male</a:t>
            </a:r>
            <a:r>
              <a:rPr lang="en-US" sz="3600" b="1" dirty="0">
                <a:solidFill>
                  <a:srgbClr val="FFFFCC"/>
                </a:solidFill>
              </a:rPr>
              <a:t> </a:t>
            </a:r>
            <a:r>
              <a:rPr lang="en-US" sz="3600" dirty="0"/>
              <a:t>a year old; you may take it from the sheep or from the goats.”</a:t>
            </a:r>
            <a:endParaRPr lang="en-US" sz="3600" dirty="0">
              <a:effectLst>
                <a:outerShdw blurRad="38100" dist="38100" dir="2700000" algn="tl">
                  <a:srgbClr val="000000">
                    <a:alpha val="43137"/>
                  </a:srgbClr>
                </a:outerShdw>
              </a:effectLst>
            </a:endParaRPr>
          </a:p>
        </p:txBody>
      </p:sp>
      <p:pic>
        <p:nvPicPr>
          <p:cNvPr id="5" name="Picture 6" descr="Image result for passover lamb">
            <a:extLst>
              <a:ext uri="{FF2B5EF4-FFF2-40B4-BE49-F238E27FC236}">
                <a16:creationId xmlns:a16="http://schemas.microsoft.com/office/drawing/2014/main" id="{5FF4C3C5-0A6C-4DF0-BA2F-72A4F2DBBCDC}"/>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064000" y="2514600"/>
            <a:ext cx="4064000" cy="22860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37341761"/>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1066800" y="1371601"/>
            <a:ext cx="5791200" cy="4119563"/>
          </a:xfrm>
        </p:spPr>
        <p:txBody>
          <a:bodyPr/>
          <a:lstStyle/>
          <a:p>
            <a:pPr marL="457200" lvl="1" indent="-457200" eaLnBrk="1" hangingPunct="1">
              <a:spcBef>
                <a:spcPts val="0"/>
              </a:spcBef>
              <a:spcAft>
                <a:spcPts val="3000"/>
              </a:spcAft>
              <a:buClr>
                <a:schemeClr val="tx2"/>
              </a:buClr>
              <a:buSzPct val="100000"/>
              <a:buFont typeface="Wingdings" pitchFamily="2" charset="2"/>
              <a:buAutoNum type="romanUcPeriod"/>
              <a:defRPr/>
            </a:pPr>
            <a:r>
              <a:rPr lang="en-US" b="1" dirty="0">
                <a:solidFill>
                  <a:srgbClr val="FFFFCC"/>
                </a:solidFill>
                <a:effectLst>
                  <a:outerShdw blurRad="38100" dist="38100" dir="2700000" algn="tl">
                    <a:srgbClr val="000000">
                      <a:alpha val="43137"/>
                    </a:srgbClr>
                  </a:outerShdw>
                </a:effectLst>
              </a:rPr>
              <a:t>Genesis 1-11 (four events)</a:t>
            </a: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Creation (1-2)</a:t>
            </a: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Fall (3-5)</a:t>
            </a: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Flood (6-9)</a:t>
            </a: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National dispersion (10-11)</a:t>
            </a:r>
          </a:p>
        </p:txBody>
      </p:sp>
      <p:pic>
        <p:nvPicPr>
          <p:cNvPr id="2" name="Picture 4" descr="5 Bible Lessons to Learn From the Book of Genesis | Jack Wellman">
            <a:extLst>
              <a:ext uri="{FF2B5EF4-FFF2-40B4-BE49-F238E27FC236}">
                <a16:creationId xmlns:a16="http://schemas.microsoft.com/office/drawing/2014/main" id="{86B279D7-E07E-42EE-BC3D-7CC92BFCD41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692767" y="2286000"/>
            <a:ext cx="3432433" cy="22860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050">
            <a:extLst>
              <a:ext uri="{FF2B5EF4-FFF2-40B4-BE49-F238E27FC236}">
                <a16:creationId xmlns:a16="http://schemas.microsoft.com/office/drawing/2014/main" id="{7E2A6228-CB3B-4F20-9370-1D1ADE66104D}"/>
              </a:ext>
            </a:extLst>
          </p:cNvPr>
          <p:cNvSpPr>
            <a:spLocks noGrp="1" noChangeArrowheads="1"/>
          </p:cNvSpPr>
          <p:nvPr>
            <p:ph type="title"/>
          </p:nvPr>
        </p:nvSpPr>
        <p:spPr>
          <a:xfrm>
            <a:off x="3924300" y="304800"/>
            <a:ext cx="4343400" cy="914400"/>
          </a:xfrm>
        </p:spPr>
        <p:txBody>
          <a:bodyPr/>
          <a:lstStyle/>
          <a:p>
            <a:pPr algn="ctr" eaLnBrk="1" hangingPunct="1"/>
            <a:r>
              <a:rPr lang="en-US" sz="3600" dirty="0">
                <a:effectLst>
                  <a:outerShdw blurRad="38100" dist="38100" dir="2700000" algn="tl">
                    <a:srgbClr val="000000">
                      <a:alpha val="43137"/>
                    </a:srgbClr>
                  </a:outerShdw>
                </a:effectLst>
              </a:rPr>
              <a:t>GENESIS STRUCTURE</a:t>
            </a:r>
          </a:p>
        </p:txBody>
      </p:sp>
      <p:pic>
        <p:nvPicPr>
          <p:cNvPr id="9" name="Picture 8">
            <a:extLst>
              <a:ext uri="{FF2B5EF4-FFF2-40B4-BE49-F238E27FC236}">
                <a16:creationId xmlns:a16="http://schemas.microsoft.com/office/drawing/2014/main" id="{57E6D205-418D-486C-A1FC-476A121F41D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152400"/>
            <a:ext cx="1074928" cy="9144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3467100" y="228600"/>
            <a:ext cx="5257800" cy="914400"/>
          </a:xfrm>
        </p:spPr>
        <p:txBody>
          <a:bodyPr/>
          <a:lstStyle/>
          <a:p>
            <a:pPr algn="ctr" eaLnBrk="1" hangingPunct="1">
              <a:defRPr/>
            </a:pPr>
            <a:r>
              <a:rPr lang="en-US" altLang="en-US" sz="3600" kern="1200" dirty="0">
                <a:effectLst>
                  <a:outerShdw blurRad="38100" dist="38100" dir="2700000" algn="tl">
                    <a:srgbClr val="000000">
                      <a:alpha val="43137"/>
                    </a:srgbClr>
                  </a:outerShdw>
                </a:effectLst>
              </a:rPr>
              <a:t>Christ’s Atoning Death</a:t>
            </a:r>
          </a:p>
        </p:txBody>
      </p:sp>
      <p:sp>
        <p:nvSpPr>
          <p:cNvPr id="21507" name="Content Placeholder 2"/>
          <p:cNvSpPr>
            <a:spLocks noGrp="1"/>
          </p:cNvSpPr>
          <p:nvPr>
            <p:ph idx="1"/>
          </p:nvPr>
        </p:nvSpPr>
        <p:spPr>
          <a:xfrm>
            <a:off x="1524000" y="1600200"/>
            <a:ext cx="5410200" cy="3810000"/>
          </a:xfrm>
        </p:spPr>
        <p:txBody>
          <a:bodyPr/>
          <a:lstStyle/>
          <a:p>
            <a:pPr eaLnBrk="1" hangingPunct="1">
              <a:spcBef>
                <a:spcPts val="0"/>
              </a:spcBef>
              <a:spcAft>
                <a:spcPts val="3600"/>
              </a:spcAft>
              <a:buClr>
                <a:srgbClr val="00FFFF"/>
              </a:buClr>
              <a:defRPr/>
            </a:pPr>
            <a:r>
              <a:rPr lang="en-US" altLang="en-US" dirty="0">
                <a:effectLst>
                  <a:outerShdw blurRad="38100" dist="38100" dir="2700000" algn="tl">
                    <a:srgbClr val="000000">
                      <a:alpha val="43137"/>
                    </a:srgbClr>
                  </a:outerShdw>
                </a:effectLst>
              </a:rPr>
              <a:t>Substitution – Isa 53:3-6</a:t>
            </a:r>
          </a:p>
          <a:p>
            <a:pPr eaLnBrk="1" hangingPunct="1">
              <a:spcBef>
                <a:spcPts val="0"/>
              </a:spcBef>
              <a:spcAft>
                <a:spcPts val="3600"/>
              </a:spcAft>
              <a:buClr>
                <a:srgbClr val="00FFFF"/>
              </a:buClr>
              <a:defRPr/>
            </a:pPr>
            <a:r>
              <a:rPr lang="en-US" altLang="en-US" dirty="0">
                <a:effectLst>
                  <a:outerShdw blurRad="38100" dist="38100" dir="2700000" algn="tl">
                    <a:srgbClr val="000000">
                      <a:alpha val="43137"/>
                    </a:srgbClr>
                  </a:outerShdw>
                </a:effectLst>
              </a:rPr>
              <a:t>Illustrations</a:t>
            </a:r>
          </a:p>
          <a:p>
            <a:pPr lvl="1" eaLnBrk="1" hangingPunct="1">
              <a:spcBef>
                <a:spcPts val="0"/>
              </a:spcBef>
              <a:spcAft>
                <a:spcPts val="3600"/>
              </a:spcAft>
              <a:buClr>
                <a:srgbClr val="FF66FF"/>
              </a:buClr>
              <a:defRPr/>
            </a:pPr>
            <a:r>
              <a:rPr lang="en-US" altLang="en-US" dirty="0">
                <a:effectLst>
                  <a:outerShdw blurRad="38100" dist="38100" dir="2700000" algn="tl">
                    <a:srgbClr val="000000">
                      <a:alpha val="43137"/>
                    </a:srgbClr>
                  </a:outerShdw>
                </a:effectLst>
              </a:rPr>
              <a:t>Secret serviceman</a:t>
            </a:r>
          </a:p>
          <a:p>
            <a:pPr lvl="1" eaLnBrk="1" hangingPunct="1">
              <a:spcBef>
                <a:spcPts val="0"/>
              </a:spcBef>
              <a:spcAft>
                <a:spcPts val="3600"/>
              </a:spcAft>
              <a:buClr>
                <a:srgbClr val="FF66FF"/>
              </a:buClr>
              <a:defRPr/>
            </a:pPr>
            <a:r>
              <a:rPr lang="en-US" altLang="en-US" dirty="0">
                <a:effectLst>
                  <a:outerShdw blurRad="38100" dist="38100" dir="2700000" algn="tl">
                    <a:srgbClr val="000000">
                      <a:alpha val="43137"/>
                    </a:srgbClr>
                  </a:outerShdw>
                </a:effectLst>
              </a:rPr>
              <a:t>Bee sting</a:t>
            </a:r>
          </a:p>
        </p:txBody>
      </p:sp>
      <p:pic>
        <p:nvPicPr>
          <p:cNvPr id="6" name="Picture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153275" y="1752600"/>
            <a:ext cx="3133725" cy="22860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153275" y="4191000"/>
            <a:ext cx="3133725" cy="22860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464159088"/>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EAB8CC5-DC9E-7780-DF52-91ACC0B8B52C}"/>
              </a:ext>
            </a:extLst>
          </p:cNvPr>
          <p:cNvPicPr>
            <a:picLocks noChangeAspect="1"/>
          </p:cNvPicPr>
          <p:nvPr/>
        </p:nvPicPr>
        <p:blipFill>
          <a:blip r:embed="rId2"/>
          <a:stretch>
            <a:fillRect/>
          </a:stretch>
        </p:blipFill>
        <p:spPr>
          <a:xfrm>
            <a:off x="0" y="0"/>
            <a:ext cx="12192000" cy="6857999"/>
          </a:xfrm>
          <a:prstGeom prst="rect">
            <a:avLst/>
          </a:prstGeom>
        </p:spPr>
      </p:pic>
      <p:sp>
        <p:nvSpPr>
          <p:cNvPr id="6" name="Rectangle 5"/>
          <p:cNvSpPr/>
          <p:nvPr/>
        </p:nvSpPr>
        <p:spPr>
          <a:xfrm>
            <a:off x="609600" y="0"/>
            <a:ext cx="10972800" cy="5478423"/>
          </a:xfrm>
          <a:prstGeom prst="rect">
            <a:avLst/>
          </a:prstGeom>
          <a:noFill/>
        </p:spPr>
        <p:txBody>
          <a:bodyPr wrap="square">
            <a:spAutoFit/>
          </a:bodyPr>
          <a:lstStyle/>
          <a:p>
            <a:pPr algn="ctr" defTabSz="685800">
              <a:spcBef>
                <a:spcPts val="0"/>
              </a:spcBef>
              <a:spcAft>
                <a:spcPts val="1200"/>
              </a:spcAft>
              <a:buClr>
                <a:schemeClr val="tx2"/>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Isaiah 53:3–6</a:t>
            </a:r>
          </a:p>
          <a:p>
            <a:pPr algn="just">
              <a:spcBef>
                <a:spcPts val="0"/>
              </a:spcBef>
              <a:spcAft>
                <a:spcPts val="0"/>
              </a:spcAft>
            </a:pPr>
            <a:r>
              <a:rPr lang="en-US" sz="3000" baseline="30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3</a:t>
            </a:r>
            <a:r>
              <a:rPr lang="en-US" sz="3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He was despised and forsaken of men, A man of sorrows and acquainted with grief; And like one from whom men hide their face He was despised, and we did not esteem Him. </a:t>
            </a:r>
            <a:r>
              <a:rPr lang="en-US" sz="3000" baseline="30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4</a:t>
            </a:r>
            <a:r>
              <a:rPr lang="en-US" sz="3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Surely our griefs He Himself bore, And our sorrows He carried; Yet we ourselves esteemed Him stricken, Smitten of God, and afflicted. </a:t>
            </a:r>
            <a:r>
              <a:rPr lang="en-US" sz="3000" baseline="30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5</a:t>
            </a:r>
            <a:r>
              <a:rPr lang="en-US" sz="3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But He was pierced through for our transgressions, He was crushed for our iniquities; The chastening for our well-being </a:t>
            </a:r>
            <a:r>
              <a:rPr lang="en-US" sz="3000"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fell</a:t>
            </a:r>
            <a:r>
              <a:rPr lang="en-US" sz="3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upon Him, And by His scourging we are healed. </a:t>
            </a:r>
            <a:r>
              <a:rPr lang="en-US" sz="3000" baseline="30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6</a:t>
            </a:r>
            <a:r>
              <a:rPr lang="en-US" sz="3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All of us like sheep have gone astray, Each of us has turned to his own way; But the </a:t>
            </a:r>
            <a:r>
              <a:rPr lang="en-US" sz="3000" cap="small"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Lord</a:t>
            </a:r>
            <a:r>
              <a:rPr lang="en-US" sz="3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has caused the iniquity of us all To fall on Him. </a:t>
            </a:r>
          </a:p>
        </p:txBody>
      </p:sp>
    </p:spTree>
    <p:extLst>
      <p:ext uri="{BB962C8B-B14F-4D97-AF65-F5344CB8AC3E}">
        <p14:creationId xmlns:p14="http://schemas.microsoft.com/office/powerpoint/2010/main" val="1572583963"/>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1981200" y="228600"/>
            <a:ext cx="8229600" cy="719138"/>
          </a:xfrm>
        </p:spPr>
        <p:txBody>
          <a:bodyPr/>
          <a:lstStyle/>
          <a:p>
            <a:pPr algn="ctr" eaLnBrk="1" hangingPunct="1">
              <a:defRPr/>
            </a:pPr>
            <a:r>
              <a:rPr lang="en-US" altLang="en-US" sz="3600" kern="1200" dirty="0">
                <a:effectLst>
                  <a:outerShdw blurRad="38100" dist="38100" dir="2700000" algn="tl">
                    <a:srgbClr val="000000">
                      <a:alpha val="43137"/>
                    </a:srgbClr>
                  </a:outerShdw>
                </a:effectLst>
              </a:rPr>
              <a:t>Christ’s Atoning Death</a:t>
            </a:r>
          </a:p>
        </p:txBody>
      </p:sp>
      <p:sp>
        <p:nvSpPr>
          <p:cNvPr id="21507" name="Content Placeholder 2"/>
          <p:cNvSpPr>
            <a:spLocks noGrp="1"/>
          </p:cNvSpPr>
          <p:nvPr>
            <p:ph idx="1"/>
          </p:nvPr>
        </p:nvSpPr>
        <p:spPr>
          <a:xfrm>
            <a:off x="609600" y="947738"/>
            <a:ext cx="10972800" cy="5562599"/>
          </a:xfrm>
        </p:spPr>
        <p:txBody>
          <a:bodyPr/>
          <a:lstStyle/>
          <a:p>
            <a:pPr marL="457200" indent="-457200" eaLnBrk="1" hangingPunct="1">
              <a:spcBef>
                <a:spcPts val="0"/>
              </a:spcBef>
              <a:spcAft>
                <a:spcPts val="1200"/>
              </a:spcAft>
              <a:buClr>
                <a:srgbClr val="00FFFF"/>
              </a:buClr>
              <a:defRPr/>
            </a:pPr>
            <a:r>
              <a:rPr lang="en-US" altLang="en-US" dirty="0">
                <a:effectLst>
                  <a:outerShdw blurRad="38100" dist="38100" dir="2700000" algn="tl">
                    <a:srgbClr val="000000">
                      <a:alpha val="43137"/>
                    </a:srgbClr>
                  </a:outerShdw>
                </a:effectLst>
              </a:rPr>
              <a:t>False views of the atonement</a:t>
            </a:r>
          </a:p>
          <a:p>
            <a:pPr marL="914400" lvl="1" indent="-457200" eaLnBrk="1" hangingPunct="1">
              <a:spcBef>
                <a:spcPts val="0"/>
              </a:spcBef>
              <a:spcAft>
                <a:spcPts val="1200"/>
              </a:spcAft>
              <a:buClr>
                <a:srgbClr val="FF66FF"/>
              </a:buClr>
              <a:defRPr/>
            </a:pPr>
            <a:r>
              <a:rPr lang="en-US" altLang="en-US" dirty="0">
                <a:effectLst>
                  <a:outerShdw blurRad="38100" dist="38100" dir="2700000" algn="tl">
                    <a:srgbClr val="000000">
                      <a:alpha val="43137"/>
                    </a:srgbClr>
                  </a:outerShdw>
                </a:effectLst>
              </a:rPr>
              <a:t>Ransom to Satan – Christ’s death is a ransom to Satan and not the Father (A.D. 185‒54)</a:t>
            </a:r>
          </a:p>
          <a:p>
            <a:pPr marL="914400" lvl="1" indent="-457200" eaLnBrk="1" hangingPunct="1">
              <a:spcBef>
                <a:spcPts val="0"/>
              </a:spcBef>
              <a:spcAft>
                <a:spcPts val="1200"/>
              </a:spcAft>
              <a:buClr>
                <a:srgbClr val="FF66FF"/>
              </a:buClr>
              <a:defRPr/>
            </a:pPr>
            <a:r>
              <a:rPr lang="en-US" altLang="en-US" dirty="0">
                <a:effectLst>
                  <a:outerShdw blurRad="38100" dist="38100" dir="2700000" algn="tl">
                    <a:srgbClr val="000000">
                      <a:alpha val="43137"/>
                    </a:srgbClr>
                  </a:outerShdw>
                </a:effectLst>
              </a:rPr>
              <a:t>Moral influence – Christ’s death is an expression of God’s love (A.D. 1079‒1142)</a:t>
            </a:r>
          </a:p>
          <a:p>
            <a:pPr marL="914400" lvl="1" indent="-457200" eaLnBrk="1" hangingPunct="1">
              <a:spcBef>
                <a:spcPts val="0"/>
              </a:spcBef>
              <a:spcAft>
                <a:spcPts val="1200"/>
              </a:spcAft>
              <a:buClr>
                <a:srgbClr val="FF66FF"/>
              </a:buClr>
              <a:defRPr/>
            </a:pPr>
            <a:r>
              <a:rPr lang="en-US" altLang="en-US" dirty="0">
                <a:effectLst>
                  <a:outerShdw blurRad="38100" dist="38100" dir="2700000" algn="tl">
                    <a:srgbClr val="000000">
                      <a:alpha val="43137"/>
                    </a:srgbClr>
                  </a:outerShdw>
                </a:effectLst>
              </a:rPr>
              <a:t>Moral example – Christ’s death inspires us to be sacrificial (A.D. 1539‒1604)</a:t>
            </a:r>
          </a:p>
          <a:p>
            <a:pPr marL="914400" lvl="1" indent="-457200" eaLnBrk="1" hangingPunct="1">
              <a:spcBef>
                <a:spcPts val="0"/>
              </a:spcBef>
              <a:spcAft>
                <a:spcPts val="1200"/>
              </a:spcAft>
              <a:buClr>
                <a:srgbClr val="FF66FF"/>
              </a:buClr>
              <a:defRPr/>
            </a:pPr>
            <a:r>
              <a:rPr lang="en-US" altLang="en-US" dirty="0">
                <a:effectLst>
                  <a:outerShdw blurRad="38100" dist="38100" dir="2700000" algn="tl">
                    <a:srgbClr val="000000">
                      <a:alpha val="43137"/>
                    </a:srgbClr>
                  </a:outerShdw>
                </a:effectLst>
              </a:rPr>
              <a:t>Governmental – Christ’s death promotes respect for God’s Law (A.D. 1583‒1645)</a:t>
            </a:r>
          </a:p>
          <a:p>
            <a:pPr marL="914400" lvl="1" indent="-457200" eaLnBrk="1" hangingPunct="1">
              <a:spcBef>
                <a:spcPts val="0"/>
              </a:spcBef>
              <a:spcAft>
                <a:spcPts val="1200"/>
              </a:spcAft>
              <a:buClr>
                <a:srgbClr val="FF66FF"/>
              </a:buClr>
              <a:defRPr/>
            </a:pPr>
            <a:r>
              <a:rPr lang="en-US" altLang="en-US" dirty="0">
                <a:effectLst>
                  <a:outerShdw blurRad="38100" dist="38100" dir="2700000" algn="tl">
                    <a:srgbClr val="000000">
                      <a:alpha val="43137"/>
                    </a:srgbClr>
                  </a:outerShdw>
                </a:effectLst>
              </a:rPr>
              <a:t>Accidental – Fate accidently ended Christ’s life</a:t>
            </a:r>
          </a:p>
        </p:txBody>
      </p:sp>
    </p:spTree>
    <p:extLst>
      <p:ext uri="{BB962C8B-B14F-4D97-AF65-F5344CB8AC3E}">
        <p14:creationId xmlns:p14="http://schemas.microsoft.com/office/powerpoint/2010/main" val="3084927848"/>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304800"/>
            <a:ext cx="5657850" cy="914400"/>
          </a:xfrm>
        </p:spPr>
        <p:txBody>
          <a:bodyPr/>
          <a:lstStyle/>
          <a:p>
            <a:pPr algn="ctr" eaLnBrk="1" hangingPunct="1"/>
            <a:r>
              <a:rPr lang="en-US" sz="3600" dirty="0">
                <a:effectLst>
                  <a:outerShdw blurRad="38100" dist="38100" dir="2700000" algn="tl">
                    <a:srgbClr val="000000">
                      <a:alpha val="43137"/>
                    </a:srgbClr>
                  </a:outerShdw>
                </a:effectLst>
              </a:rPr>
              <a:t>Genesis 22:11-14</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Substitutionary Provision</a:t>
            </a:r>
          </a:p>
        </p:txBody>
      </p:sp>
      <p:sp>
        <p:nvSpPr>
          <p:cNvPr id="161795" name="Rectangle 3"/>
          <p:cNvSpPr>
            <a:spLocks noGrp="1" noChangeArrowheads="1"/>
          </p:cNvSpPr>
          <p:nvPr>
            <p:ph type="body" idx="1"/>
          </p:nvPr>
        </p:nvSpPr>
        <p:spPr>
          <a:xfrm>
            <a:off x="1057275" y="1600200"/>
            <a:ext cx="6867525" cy="3657600"/>
          </a:xfrm>
        </p:spPr>
        <p:txBody>
          <a:bodyPr/>
          <a:lstStyle/>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Call to Abraham (11)</a:t>
            </a:r>
          </a:p>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New instructions (12)</a:t>
            </a:r>
          </a:p>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Provision of the ram (13)</a:t>
            </a:r>
          </a:p>
          <a:p>
            <a:pPr marL="457200" lvl="2" indent="-457200" eaLnBrk="1" hangingPunct="1">
              <a:spcBef>
                <a:spcPts val="0"/>
              </a:spcBef>
              <a:spcAft>
                <a:spcPts val="36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Naming (14)</a:t>
            </a:r>
          </a:p>
        </p:txBody>
      </p:sp>
      <p:pic>
        <p:nvPicPr>
          <p:cNvPr id="5" name="Picture 4">
            <a:extLst>
              <a:ext uri="{FF2B5EF4-FFF2-40B4-BE49-F238E27FC236}">
                <a16:creationId xmlns:a16="http://schemas.microsoft.com/office/drawing/2014/main" id="{66576D2B-7AF3-4A7D-A3A3-D7CBD6B390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4786984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2B908C8-9ECA-0F66-6947-A0840ACF91E6}"/>
              </a:ext>
            </a:extLst>
          </p:cNvPr>
          <p:cNvPicPr>
            <a:picLocks noChangeAspect="1"/>
          </p:cNvPicPr>
          <p:nvPr/>
        </p:nvPicPr>
        <p:blipFill>
          <a:blip r:embed="rId2"/>
          <a:stretch>
            <a:fillRect/>
          </a:stretch>
        </p:blipFill>
        <p:spPr>
          <a:xfrm>
            <a:off x="718293" y="1280160"/>
            <a:ext cx="10755414" cy="4297680"/>
          </a:xfrm>
          <a:prstGeom prst="rect">
            <a:avLst/>
          </a:prstGeom>
        </p:spPr>
      </p:pic>
    </p:spTree>
    <p:extLst>
      <p:ext uri="{BB962C8B-B14F-4D97-AF65-F5344CB8AC3E}">
        <p14:creationId xmlns:p14="http://schemas.microsoft.com/office/powerpoint/2010/main" val="380765652"/>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E49A613A-85F1-4E0D-982D-96A3538A6C49}"/>
              </a:ext>
            </a:extLst>
          </p:cNvPr>
          <p:cNvGraphicFramePr>
            <a:graphicFrameLocks noGrp="1"/>
          </p:cNvGraphicFramePr>
          <p:nvPr>
            <p:ph idx="1"/>
          </p:nvPr>
        </p:nvGraphicFramePr>
        <p:xfrm>
          <a:off x="746760" y="192605"/>
          <a:ext cx="10698480" cy="6451926"/>
        </p:xfrm>
        <a:graphic>
          <a:graphicData uri="http://schemas.openxmlformats.org/drawingml/2006/table">
            <a:tbl>
              <a:tblPr firstRow="1" bandRow="1">
                <a:tableStyleId>{5C22544A-7EE6-4342-B048-85BDC9FD1C3A}</a:tableStyleId>
              </a:tblPr>
              <a:tblGrid>
                <a:gridCol w="4297680">
                  <a:extLst>
                    <a:ext uri="{9D8B030D-6E8A-4147-A177-3AD203B41FA5}">
                      <a16:colId xmlns:a16="http://schemas.microsoft.com/office/drawing/2014/main" val="690753193"/>
                    </a:ext>
                  </a:extLst>
                </a:gridCol>
                <a:gridCol w="3200400">
                  <a:extLst>
                    <a:ext uri="{9D8B030D-6E8A-4147-A177-3AD203B41FA5}">
                      <a16:colId xmlns:a16="http://schemas.microsoft.com/office/drawing/2014/main" val="286287145"/>
                    </a:ext>
                  </a:extLst>
                </a:gridCol>
                <a:gridCol w="3200400">
                  <a:extLst>
                    <a:ext uri="{9D8B030D-6E8A-4147-A177-3AD203B41FA5}">
                      <a16:colId xmlns:a16="http://schemas.microsoft.com/office/drawing/2014/main" val="1804750111"/>
                    </a:ext>
                  </a:extLst>
                </a:gridCol>
              </a:tblGrid>
              <a:tr h="947238">
                <a:tc gridSpan="3">
                  <a:txBody>
                    <a:bodyPr/>
                    <a:lstStyle/>
                    <a:p>
                      <a:pPr algn="ctr"/>
                      <a:r>
                        <a:rPr lang="en-US" sz="3600" b="0" kern="1200" noProof="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How Genesis 22 is About Jesus Christ</a:t>
                      </a:r>
                      <a:endParaRPr lang="en-US" sz="3600" b="0" kern="12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endParaRPr>
                    </a:p>
                  </a:txBody>
                  <a:tcPr anchor="ctr">
                    <a:solidFill>
                      <a:schemeClr val="bg2"/>
                    </a:solidFill>
                  </a:tcPr>
                </a:tc>
                <a:tc hMerge="1">
                  <a:txBody>
                    <a:bodyPr/>
                    <a:lstStyle/>
                    <a:p>
                      <a:endParaRPr lang="en-US" dirty="0">
                        <a:latin typeface="Calibri" panose="020F0502020204030204" pitchFamily="34" charset="0"/>
                        <a:cs typeface="Calibri" panose="020F0502020204030204" pitchFamily="34" charset="0"/>
                      </a:endParaRPr>
                    </a:p>
                  </a:txBody>
                  <a:tcPr>
                    <a:solidFill>
                      <a:schemeClr val="bg2"/>
                    </a:solidFill>
                  </a:tcPr>
                </a:tc>
                <a:tc hMerge="1">
                  <a:txBody>
                    <a:bodyPr/>
                    <a:lstStyle/>
                    <a:p>
                      <a:endParaRPr lang="en-US" dirty="0">
                        <a:latin typeface="Calibri" panose="020F0502020204030204" pitchFamily="34" charset="0"/>
                        <a:cs typeface="Calibri" panose="020F0502020204030204" pitchFamily="34" charset="0"/>
                      </a:endParaRPr>
                    </a:p>
                  </a:txBody>
                  <a:tcPr>
                    <a:solidFill>
                      <a:schemeClr val="bg2"/>
                    </a:solidFill>
                  </a:tcPr>
                </a:tc>
                <a:extLst>
                  <a:ext uri="{0D108BD9-81ED-4DB2-BD59-A6C34878D82A}">
                    <a16:rowId xmlns:a16="http://schemas.microsoft.com/office/drawing/2014/main" val="2169232981"/>
                  </a:ext>
                </a:extLst>
              </a:tr>
              <a:tr h="786384">
                <a:tc>
                  <a:txBody>
                    <a:bodyPr/>
                    <a:lstStyle/>
                    <a:p>
                      <a:pPr marL="0" algn="ctr" defTabSz="914400" rtl="0" eaLnBrk="1" latinLnBrk="0" hangingPunct="1"/>
                      <a:r>
                        <a:rPr lang="en-US" sz="3200" b="1" kern="1200" dirty="0">
                          <a:solidFill>
                            <a:srgbClr val="0000CC"/>
                          </a:solidFill>
                          <a:latin typeface="Calibri" panose="020F0502020204030204" pitchFamily="34" charset="0"/>
                          <a:ea typeface="+mn-ea"/>
                          <a:cs typeface="Calibri" panose="020F0502020204030204" pitchFamily="34" charset="0"/>
                        </a:rPr>
                        <a:t>Typology</a:t>
                      </a:r>
                    </a:p>
                  </a:txBody>
                  <a:tcPr anchor="ctr"/>
                </a:tc>
                <a:tc>
                  <a:txBody>
                    <a:bodyPr/>
                    <a:lstStyle/>
                    <a:p>
                      <a:pPr marL="0" algn="ctr" defTabSz="914400" rtl="0" eaLnBrk="1" latinLnBrk="0" hangingPunct="1"/>
                      <a:r>
                        <a:rPr lang="en-US" sz="3200" b="1" kern="1200" dirty="0">
                          <a:solidFill>
                            <a:srgbClr val="0000CC"/>
                          </a:solidFill>
                          <a:latin typeface="Calibri" panose="020F0502020204030204" pitchFamily="34" charset="0"/>
                          <a:ea typeface="+mn-ea"/>
                          <a:cs typeface="Calibri" panose="020F0502020204030204" pitchFamily="34" charset="0"/>
                        </a:rPr>
                        <a:t>Genesis 22</a:t>
                      </a:r>
                    </a:p>
                  </a:txBody>
                  <a:tcPr anchor="ctr"/>
                </a:tc>
                <a:tc>
                  <a:txBody>
                    <a:bodyPr/>
                    <a:lstStyle/>
                    <a:p>
                      <a:pPr marL="0" algn="ctr" defTabSz="914400" rtl="0" eaLnBrk="1" latinLnBrk="0" hangingPunct="1"/>
                      <a:r>
                        <a:rPr lang="en-US" sz="3200" b="1" kern="1200" dirty="0">
                          <a:solidFill>
                            <a:srgbClr val="0000CC"/>
                          </a:solidFill>
                          <a:latin typeface="Calibri" panose="020F0502020204030204" pitchFamily="34" charset="0"/>
                          <a:ea typeface="+mn-ea"/>
                          <a:cs typeface="Calibri" panose="020F0502020204030204" pitchFamily="34" charset="0"/>
                        </a:rPr>
                        <a:t>Jesus</a:t>
                      </a:r>
                    </a:p>
                  </a:txBody>
                  <a:tcPr anchor="ctr"/>
                </a:tc>
                <a:extLst>
                  <a:ext uri="{0D108BD9-81ED-4DB2-BD59-A6C34878D82A}">
                    <a16:rowId xmlns:a16="http://schemas.microsoft.com/office/drawing/2014/main" val="1318531292"/>
                  </a:ext>
                </a:extLst>
              </a:tr>
              <a:tr h="786384">
                <a:tc>
                  <a:txBody>
                    <a:bodyPr/>
                    <a:lstStyle/>
                    <a:p>
                      <a:r>
                        <a:rPr lang="en-US" sz="2900" b="1" dirty="0">
                          <a:latin typeface="Calibri" panose="020F0502020204030204" pitchFamily="34" charset="0"/>
                          <a:cs typeface="Calibri" panose="020F0502020204030204" pitchFamily="34" charset="0"/>
                        </a:rPr>
                        <a:t>Isaac’s age</a:t>
                      </a:r>
                    </a:p>
                  </a:txBody>
                  <a:tcPr anchor="ctr"/>
                </a:tc>
                <a:tc>
                  <a:txBody>
                    <a:bodyPr/>
                    <a:lstStyle/>
                    <a:p>
                      <a:pPr algn="ctr"/>
                      <a:r>
                        <a:rPr lang="en-US" sz="2900" dirty="0">
                          <a:latin typeface="Calibri" panose="020F0502020204030204" pitchFamily="34" charset="0"/>
                          <a:cs typeface="Calibri" panose="020F0502020204030204" pitchFamily="34" charset="0"/>
                        </a:rPr>
                        <a:t>Gen. 22:1</a:t>
                      </a:r>
                    </a:p>
                  </a:txBody>
                  <a:tcPr anchor="ctr"/>
                </a:tc>
                <a:tc>
                  <a:txBody>
                    <a:bodyPr/>
                    <a:lstStyle/>
                    <a:p>
                      <a:pPr algn="ctr"/>
                      <a:r>
                        <a:rPr lang="en-US" sz="2900" dirty="0">
                          <a:latin typeface="Calibri" panose="020F0502020204030204" pitchFamily="34" charset="0"/>
                          <a:cs typeface="Calibri" panose="020F0502020204030204" pitchFamily="34" charset="0"/>
                        </a:rPr>
                        <a:t>Luke 3:23</a:t>
                      </a:r>
                    </a:p>
                  </a:txBody>
                  <a:tcPr anchor="ctr"/>
                </a:tc>
                <a:extLst>
                  <a:ext uri="{0D108BD9-81ED-4DB2-BD59-A6C34878D82A}">
                    <a16:rowId xmlns:a16="http://schemas.microsoft.com/office/drawing/2014/main" val="777567912"/>
                  </a:ext>
                </a:extLst>
              </a:tr>
              <a:tr h="786384">
                <a:tc>
                  <a:txBody>
                    <a:bodyPr/>
                    <a:lstStyle/>
                    <a:p>
                      <a:r>
                        <a:rPr lang="en-US" sz="2900" b="1" dirty="0">
                          <a:latin typeface="Calibri" panose="020F0502020204030204" pitchFamily="34" charset="0"/>
                          <a:cs typeface="Calibri" panose="020F0502020204030204" pitchFamily="34" charset="0"/>
                        </a:rPr>
                        <a:t>Only Son</a:t>
                      </a:r>
                    </a:p>
                  </a:txBody>
                  <a:tcPr anchor="ctr"/>
                </a:tc>
                <a:tc>
                  <a:txBody>
                    <a:bodyPr/>
                    <a:lstStyle/>
                    <a:p>
                      <a:pPr algn="ctr"/>
                      <a:r>
                        <a:rPr lang="en-US" sz="2900" dirty="0">
                          <a:latin typeface="Calibri" panose="020F0502020204030204" pitchFamily="34" charset="0"/>
                          <a:cs typeface="Calibri" panose="020F0502020204030204" pitchFamily="34" charset="0"/>
                        </a:rPr>
                        <a:t>Gen. 22:2, 12, 16</a:t>
                      </a:r>
                    </a:p>
                  </a:txBody>
                  <a:tcPr anchor="ctr"/>
                </a:tc>
                <a:tc>
                  <a:txBody>
                    <a:bodyPr/>
                    <a:lstStyle/>
                    <a:p>
                      <a:pPr algn="ctr"/>
                      <a:r>
                        <a:rPr lang="en-US" sz="2900" dirty="0">
                          <a:latin typeface="Calibri" panose="020F0502020204030204" pitchFamily="34" charset="0"/>
                          <a:cs typeface="Calibri" panose="020F0502020204030204" pitchFamily="34" charset="0"/>
                        </a:rPr>
                        <a:t>John 1:14</a:t>
                      </a:r>
                    </a:p>
                  </a:txBody>
                  <a:tcPr anchor="ctr"/>
                </a:tc>
                <a:extLst>
                  <a:ext uri="{0D108BD9-81ED-4DB2-BD59-A6C34878D82A}">
                    <a16:rowId xmlns:a16="http://schemas.microsoft.com/office/drawing/2014/main" val="2088523037"/>
                  </a:ext>
                </a:extLst>
              </a:tr>
              <a:tr h="786384">
                <a:tc>
                  <a:txBody>
                    <a:bodyPr/>
                    <a:lstStyle/>
                    <a:p>
                      <a:r>
                        <a:rPr lang="en-US" sz="2900" b="1" u="sng" dirty="0">
                          <a:latin typeface="Calibri" panose="020F0502020204030204" pitchFamily="34" charset="0"/>
                          <a:cs typeface="Calibri" panose="020F0502020204030204" pitchFamily="34" charset="0"/>
                        </a:rPr>
                        <a:t>Place of execution</a:t>
                      </a:r>
                    </a:p>
                  </a:txBody>
                  <a:tcPr anchor="ctr">
                    <a:solidFill>
                      <a:srgbClr val="FFFFCC"/>
                    </a:solidFill>
                  </a:tcPr>
                </a:tc>
                <a:tc>
                  <a:txBody>
                    <a:bodyPr/>
                    <a:lstStyle/>
                    <a:p>
                      <a:pPr algn="ctr"/>
                      <a:r>
                        <a:rPr lang="en-US" sz="2900" b="1" u="sng" dirty="0">
                          <a:latin typeface="Calibri" panose="020F0502020204030204" pitchFamily="34" charset="0"/>
                          <a:cs typeface="Calibri" panose="020F0502020204030204" pitchFamily="34" charset="0"/>
                        </a:rPr>
                        <a:t>Gen. 22:2</a:t>
                      </a:r>
                    </a:p>
                  </a:txBody>
                  <a:tcPr anchor="ctr">
                    <a:solidFill>
                      <a:srgbClr val="FFFFCC"/>
                    </a:solidFill>
                  </a:tcPr>
                </a:tc>
                <a:tc>
                  <a:txBody>
                    <a:bodyPr/>
                    <a:lstStyle/>
                    <a:p>
                      <a:pPr algn="ctr"/>
                      <a:r>
                        <a:rPr lang="en-US" sz="2900" b="1" u="sng" dirty="0">
                          <a:latin typeface="Calibri" panose="020F0502020204030204" pitchFamily="34" charset="0"/>
                          <a:cs typeface="Calibri" panose="020F0502020204030204" pitchFamily="34" charset="0"/>
                        </a:rPr>
                        <a:t>2 Chron. 3:1</a:t>
                      </a:r>
                    </a:p>
                  </a:txBody>
                  <a:tcPr anchor="ctr">
                    <a:solidFill>
                      <a:srgbClr val="FFFFCC"/>
                    </a:solidFill>
                  </a:tcPr>
                </a:tc>
                <a:extLst>
                  <a:ext uri="{0D108BD9-81ED-4DB2-BD59-A6C34878D82A}">
                    <a16:rowId xmlns:a16="http://schemas.microsoft.com/office/drawing/2014/main" val="228380202"/>
                  </a:ext>
                </a:extLst>
              </a:tr>
              <a:tr h="786384">
                <a:tc>
                  <a:txBody>
                    <a:bodyPr/>
                    <a:lstStyle/>
                    <a:p>
                      <a:r>
                        <a:rPr lang="en-US" sz="2900" b="1" dirty="0">
                          <a:latin typeface="Calibri" panose="020F0502020204030204" pitchFamily="34" charset="0"/>
                          <a:cs typeface="Calibri" panose="020F0502020204030204" pitchFamily="34" charset="0"/>
                        </a:rPr>
                        <a:t>Donkey</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900" dirty="0">
                          <a:latin typeface="Calibri" panose="020F0502020204030204" pitchFamily="34" charset="0"/>
                          <a:cs typeface="Calibri" panose="020F0502020204030204" pitchFamily="34" charset="0"/>
                        </a:rPr>
                        <a:t>Gen. 22:3</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900" dirty="0">
                          <a:latin typeface="Calibri" panose="020F0502020204030204" pitchFamily="34" charset="0"/>
                          <a:cs typeface="Calibri" panose="020F0502020204030204" pitchFamily="34" charset="0"/>
                        </a:rPr>
                        <a:t>Matt. 21:1-7</a:t>
                      </a:r>
                    </a:p>
                  </a:txBody>
                  <a:tcPr anchor="ctr"/>
                </a:tc>
                <a:extLst>
                  <a:ext uri="{0D108BD9-81ED-4DB2-BD59-A6C34878D82A}">
                    <a16:rowId xmlns:a16="http://schemas.microsoft.com/office/drawing/2014/main" val="3167288718"/>
                  </a:ext>
                </a:extLst>
              </a:tr>
              <a:tr h="786384">
                <a:tc>
                  <a:txBody>
                    <a:bodyPr/>
                    <a:lstStyle/>
                    <a:p>
                      <a:r>
                        <a:rPr lang="en-US" sz="2900" b="1" dirty="0">
                          <a:latin typeface="Calibri" panose="020F0502020204030204" pitchFamily="34" charset="0"/>
                          <a:cs typeface="Calibri" panose="020F0502020204030204" pitchFamily="34" charset="0"/>
                        </a:rPr>
                        <a:t>Third day</a:t>
                      </a:r>
                    </a:p>
                  </a:txBody>
                  <a:tcPr anchor="ctr"/>
                </a:tc>
                <a:tc>
                  <a:txBody>
                    <a:bodyPr/>
                    <a:lstStyle/>
                    <a:p>
                      <a:pPr algn="ctr"/>
                      <a:r>
                        <a:rPr lang="en-US" sz="2900" dirty="0">
                          <a:latin typeface="Calibri" panose="020F0502020204030204" pitchFamily="34" charset="0"/>
                          <a:cs typeface="Calibri" panose="020F0502020204030204" pitchFamily="34" charset="0"/>
                        </a:rPr>
                        <a:t>Genesis 22:4</a:t>
                      </a:r>
                    </a:p>
                  </a:txBody>
                  <a:tcPr anchor="ctr"/>
                </a:tc>
                <a:tc>
                  <a:txBody>
                    <a:bodyPr/>
                    <a:lstStyle/>
                    <a:p>
                      <a:pPr algn="ctr"/>
                      <a:r>
                        <a:rPr lang="en-US" sz="2900" dirty="0">
                          <a:latin typeface="Calibri" panose="020F0502020204030204" pitchFamily="34" charset="0"/>
                          <a:cs typeface="Calibri" panose="020F0502020204030204" pitchFamily="34" charset="0"/>
                        </a:rPr>
                        <a:t>Matt. 16:21</a:t>
                      </a:r>
                    </a:p>
                  </a:txBody>
                  <a:tcPr anchor="ctr"/>
                </a:tc>
                <a:extLst>
                  <a:ext uri="{0D108BD9-81ED-4DB2-BD59-A6C34878D82A}">
                    <a16:rowId xmlns:a16="http://schemas.microsoft.com/office/drawing/2014/main" val="1287159523"/>
                  </a:ext>
                </a:extLst>
              </a:tr>
              <a:tr h="786384">
                <a:tc>
                  <a:txBody>
                    <a:bodyPr/>
                    <a:lstStyle/>
                    <a:p>
                      <a:r>
                        <a:rPr lang="en-US" sz="2900" b="1" dirty="0">
                          <a:latin typeface="Calibri" panose="020F0502020204030204" pitchFamily="34" charset="0"/>
                          <a:cs typeface="Calibri" panose="020F0502020204030204" pitchFamily="34" charset="0"/>
                        </a:rPr>
                        <a:t>Resurrection</a:t>
                      </a:r>
                    </a:p>
                  </a:txBody>
                  <a:tcPr anchor="ctr"/>
                </a:tc>
                <a:tc>
                  <a:txBody>
                    <a:bodyPr/>
                    <a:lstStyle/>
                    <a:p>
                      <a:pPr algn="ctr"/>
                      <a:r>
                        <a:rPr lang="en-US" sz="2900" dirty="0">
                          <a:latin typeface="Calibri" panose="020F0502020204030204" pitchFamily="34" charset="0"/>
                          <a:cs typeface="Calibri" panose="020F0502020204030204" pitchFamily="34" charset="0"/>
                        </a:rPr>
                        <a:t>Gen. 22:5</a:t>
                      </a:r>
                    </a:p>
                  </a:txBody>
                  <a:tcPr anchor="ctr"/>
                </a:tc>
                <a:tc>
                  <a:txBody>
                    <a:bodyPr/>
                    <a:lstStyle/>
                    <a:p>
                      <a:pPr algn="ctr"/>
                      <a:r>
                        <a:rPr lang="en-US" sz="2900" dirty="0">
                          <a:latin typeface="Calibri" panose="020F0502020204030204" pitchFamily="34" charset="0"/>
                          <a:cs typeface="Calibri" panose="020F0502020204030204" pitchFamily="34" charset="0"/>
                        </a:rPr>
                        <a:t>1 Cor. 15:20, 23</a:t>
                      </a:r>
                    </a:p>
                  </a:txBody>
                  <a:tcPr anchor="ctr"/>
                </a:tc>
                <a:extLst>
                  <a:ext uri="{0D108BD9-81ED-4DB2-BD59-A6C34878D82A}">
                    <a16:rowId xmlns:a16="http://schemas.microsoft.com/office/drawing/2014/main" val="1793763941"/>
                  </a:ext>
                </a:extLst>
              </a:tr>
            </a:tbl>
          </a:graphicData>
        </a:graphic>
      </p:graphicFrame>
    </p:spTree>
    <p:extLst>
      <p:ext uri="{BB962C8B-B14F-4D97-AF65-F5344CB8AC3E}">
        <p14:creationId xmlns:p14="http://schemas.microsoft.com/office/powerpoint/2010/main" val="222175205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AE081D7C-95E2-A050-3AFE-C465AD2DBA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97159" y="137160"/>
            <a:ext cx="4797683"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Oval 7">
            <a:extLst>
              <a:ext uri="{FF2B5EF4-FFF2-40B4-BE49-F238E27FC236}">
                <a16:creationId xmlns:a16="http://schemas.microsoft.com/office/drawing/2014/main" id="{166468F4-A57F-94A2-A360-E6472A5D86ED}"/>
              </a:ext>
            </a:extLst>
          </p:cNvPr>
          <p:cNvSpPr>
            <a:spLocks noChangeArrowheads="1"/>
          </p:cNvSpPr>
          <p:nvPr/>
        </p:nvSpPr>
        <p:spPr bwMode="auto">
          <a:xfrm>
            <a:off x="4343400" y="5922579"/>
            <a:ext cx="1600200" cy="706821"/>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4" name="Oval 7">
            <a:extLst>
              <a:ext uri="{FF2B5EF4-FFF2-40B4-BE49-F238E27FC236}">
                <a16:creationId xmlns:a16="http://schemas.microsoft.com/office/drawing/2014/main" id="{D2E81EA4-5EB2-E86A-D57E-BC835A04AA79}"/>
              </a:ext>
            </a:extLst>
          </p:cNvPr>
          <p:cNvSpPr>
            <a:spLocks noChangeArrowheads="1"/>
          </p:cNvSpPr>
          <p:nvPr/>
        </p:nvSpPr>
        <p:spPr bwMode="auto">
          <a:xfrm>
            <a:off x="5638800" y="4038601"/>
            <a:ext cx="1143000" cy="6096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Tree>
    <p:extLst>
      <p:ext uri="{BB962C8B-B14F-4D97-AF65-F5344CB8AC3E}">
        <p14:creationId xmlns:p14="http://schemas.microsoft.com/office/powerpoint/2010/main" val="4223123072"/>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E49A613A-85F1-4E0D-982D-96A3538A6C49}"/>
              </a:ext>
            </a:extLst>
          </p:cNvPr>
          <p:cNvGraphicFramePr>
            <a:graphicFrameLocks noGrp="1"/>
          </p:cNvGraphicFramePr>
          <p:nvPr>
            <p:ph idx="1"/>
            <p:extLst>
              <p:ext uri="{D42A27DB-BD31-4B8C-83A1-F6EECF244321}">
                <p14:modId xmlns:p14="http://schemas.microsoft.com/office/powerpoint/2010/main" val="1183673453"/>
              </p:ext>
            </p:extLst>
          </p:nvPr>
        </p:nvGraphicFramePr>
        <p:xfrm>
          <a:off x="746760" y="203037"/>
          <a:ext cx="10698480" cy="6451926"/>
        </p:xfrm>
        <a:graphic>
          <a:graphicData uri="http://schemas.openxmlformats.org/drawingml/2006/table">
            <a:tbl>
              <a:tblPr firstRow="1" bandRow="1">
                <a:tableStyleId>{5C22544A-7EE6-4342-B048-85BDC9FD1C3A}</a:tableStyleId>
              </a:tblPr>
              <a:tblGrid>
                <a:gridCol w="4297680">
                  <a:extLst>
                    <a:ext uri="{9D8B030D-6E8A-4147-A177-3AD203B41FA5}">
                      <a16:colId xmlns:a16="http://schemas.microsoft.com/office/drawing/2014/main" val="690753193"/>
                    </a:ext>
                  </a:extLst>
                </a:gridCol>
                <a:gridCol w="3200400">
                  <a:extLst>
                    <a:ext uri="{9D8B030D-6E8A-4147-A177-3AD203B41FA5}">
                      <a16:colId xmlns:a16="http://schemas.microsoft.com/office/drawing/2014/main" val="286287145"/>
                    </a:ext>
                  </a:extLst>
                </a:gridCol>
                <a:gridCol w="3200400">
                  <a:extLst>
                    <a:ext uri="{9D8B030D-6E8A-4147-A177-3AD203B41FA5}">
                      <a16:colId xmlns:a16="http://schemas.microsoft.com/office/drawing/2014/main" val="1804750111"/>
                    </a:ext>
                  </a:extLst>
                </a:gridCol>
              </a:tblGrid>
              <a:tr h="947238">
                <a:tc gridSpan="3">
                  <a:txBody>
                    <a:bodyPr/>
                    <a:lstStyle/>
                    <a:p>
                      <a:pPr algn="ctr"/>
                      <a:r>
                        <a:rPr lang="en-US" sz="3600" b="0" kern="1200" noProof="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How Genesis 22 is About Jesus Christ</a:t>
                      </a:r>
                      <a:endParaRPr lang="en-US" sz="3600" b="0" kern="12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endParaRPr>
                    </a:p>
                  </a:txBody>
                  <a:tcPr anchor="ctr">
                    <a:solidFill>
                      <a:schemeClr val="bg2"/>
                    </a:solidFill>
                  </a:tcPr>
                </a:tc>
                <a:tc hMerge="1">
                  <a:txBody>
                    <a:bodyPr/>
                    <a:lstStyle/>
                    <a:p>
                      <a:endParaRPr lang="en-US" dirty="0">
                        <a:latin typeface="Calibri" panose="020F0502020204030204" pitchFamily="34" charset="0"/>
                        <a:cs typeface="Calibri" panose="020F0502020204030204" pitchFamily="34" charset="0"/>
                      </a:endParaRPr>
                    </a:p>
                  </a:txBody>
                  <a:tcPr>
                    <a:solidFill>
                      <a:schemeClr val="bg2"/>
                    </a:solidFill>
                  </a:tcPr>
                </a:tc>
                <a:tc hMerge="1">
                  <a:txBody>
                    <a:bodyPr/>
                    <a:lstStyle/>
                    <a:p>
                      <a:endParaRPr lang="en-US" dirty="0">
                        <a:latin typeface="Calibri" panose="020F0502020204030204" pitchFamily="34" charset="0"/>
                        <a:cs typeface="Calibri" panose="020F0502020204030204" pitchFamily="34" charset="0"/>
                      </a:endParaRPr>
                    </a:p>
                  </a:txBody>
                  <a:tcPr>
                    <a:solidFill>
                      <a:schemeClr val="bg2"/>
                    </a:solidFill>
                  </a:tcPr>
                </a:tc>
                <a:extLst>
                  <a:ext uri="{0D108BD9-81ED-4DB2-BD59-A6C34878D82A}">
                    <a16:rowId xmlns:a16="http://schemas.microsoft.com/office/drawing/2014/main" val="2169232981"/>
                  </a:ext>
                </a:extLst>
              </a:tr>
              <a:tr h="786384">
                <a:tc>
                  <a:txBody>
                    <a:bodyPr/>
                    <a:lstStyle/>
                    <a:p>
                      <a:pPr marL="0" algn="ctr" defTabSz="914400" rtl="0" eaLnBrk="1" latinLnBrk="0" hangingPunct="1"/>
                      <a:r>
                        <a:rPr lang="en-US" sz="3200" b="1" kern="1200" dirty="0">
                          <a:solidFill>
                            <a:srgbClr val="0000CC"/>
                          </a:solidFill>
                          <a:latin typeface="Calibri" panose="020F0502020204030204" pitchFamily="34" charset="0"/>
                          <a:ea typeface="+mn-ea"/>
                          <a:cs typeface="Calibri" panose="020F0502020204030204" pitchFamily="34" charset="0"/>
                        </a:rPr>
                        <a:t>Typology</a:t>
                      </a:r>
                    </a:p>
                  </a:txBody>
                  <a:tcPr anchor="ctr"/>
                </a:tc>
                <a:tc>
                  <a:txBody>
                    <a:bodyPr/>
                    <a:lstStyle/>
                    <a:p>
                      <a:pPr marL="0" algn="ctr" defTabSz="914400" rtl="0" eaLnBrk="1" latinLnBrk="0" hangingPunct="1"/>
                      <a:r>
                        <a:rPr lang="en-US" sz="3200" b="1" kern="1200" dirty="0">
                          <a:solidFill>
                            <a:srgbClr val="0000CC"/>
                          </a:solidFill>
                          <a:latin typeface="Calibri" panose="020F0502020204030204" pitchFamily="34" charset="0"/>
                          <a:ea typeface="+mn-ea"/>
                          <a:cs typeface="Calibri" panose="020F0502020204030204" pitchFamily="34" charset="0"/>
                        </a:rPr>
                        <a:t>Genesis 22</a:t>
                      </a:r>
                    </a:p>
                  </a:txBody>
                  <a:tcPr anchor="ctr"/>
                </a:tc>
                <a:tc>
                  <a:txBody>
                    <a:bodyPr/>
                    <a:lstStyle/>
                    <a:p>
                      <a:pPr marL="0" algn="ctr" defTabSz="914400" rtl="0" eaLnBrk="1" latinLnBrk="0" hangingPunct="1"/>
                      <a:r>
                        <a:rPr lang="en-US" sz="3200" b="1" kern="1200" dirty="0">
                          <a:solidFill>
                            <a:srgbClr val="0000CC"/>
                          </a:solidFill>
                          <a:latin typeface="Calibri" panose="020F0502020204030204" pitchFamily="34" charset="0"/>
                          <a:ea typeface="+mn-ea"/>
                          <a:cs typeface="Calibri" panose="020F0502020204030204" pitchFamily="34" charset="0"/>
                        </a:rPr>
                        <a:t>Jesus</a:t>
                      </a:r>
                    </a:p>
                  </a:txBody>
                  <a:tcPr anchor="ctr"/>
                </a:tc>
                <a:extLst>
                  <a:ext uri="{0D108BD9-81ED-4DB2-BD59-A6C34878D82A}">
                    <a16:rowId xmlns:a16="http://schemas.microsoft.com/office/drawing/2014/main" val="1318531292"/>
                  </a:ext>
                </a:extLst>
              </a:tr>
              <a:tr h="786384">
                <a:tc>
                  <a:txBody>
                    <a:bodyPr/>
                    <a:lstStyle/>
                    <a:p>
                      <a:r>
                        <a:rPr lang="en-US" sz="2900" b="1" dirty="0">
                          <a:latin typeface="Calibri" panose="020F0502020204030204" pitchFamily="34" charset="0"/>
                          <a:cs typeface="Calibri" panose="020F0502020204030204" pitchFamily="34" charset="0"/>
                        </a:rPr>
                        <a:t>Isaac’s carries the wood</a:t>
                      </a:r>
                    </a:p>
                  </a:txBody>
                  <a:tcPr anchor="ctr"/>
                </a:tc>
                <a:tc>
                  <a:txBody>
                    <a:bodyPr/>
                    <a:lstStyle/>
                    <a:p>
                      <a:pPr algn="ctr"/>
                      <a:r>
                        <a:rPr lang="en-US" sz="2900" dirty="0">
                          <a:latin typeface="Calibri" panose="020F0502020204030204" pitchFamily="34" charset="0"/>
                          <a:cs typeface="Calibri" panose="020F0502020204030204" pitchFamily="34" charset="0"/>
                        </a:rPr>
                        <a:t>Gen. 22:5</a:t>
                      </a:r>
                    </a:p>
                  </a:txBody>
                  <a:tcPr anchor="ctr"/>
                </a:tc>
                <a:tc>
                  <a:txBody>
                    <a:bodyPr/>
                    <a:lstStyle/>
                    <a:p>
                      <a:pPr algn="ctr"/>
                      <a:r>
                        <a:rPr lang="en-US" sz="2900" dirty="0">
                          <a:latin typeface="Calibri" panose="020F0502020204030204" pitchFamily="34" charset="0"/>
                          <a:cs typeface="Calibri" panose="020F0502020204030204" pitchFamily="34" charset="0"/>
                        </a:rPr>
                        <a:t>Matt. 27:32</a:t>
                      </a:r>
                    </a:p>
                  </a:txBody>
                  <a:tcPr anchor="ctr"/>
                </a:tc>
                <a:extLst>
                  <a:ext uri="{0D108BD9-81ED-4DB2-BD59-A6C34878D82A}">
                    <a16:rowId xmlns:a16="http://schemas.microsoft.com/office/drawing/2014/main" val="777567912"/>
                  </a:ext>
                </a:extLst>
              </a:tr>
              <a:tr h="786384">
                <a:tc>
                  <a:txBody>
                    <a:bodyPr/>
                    <a:lstStyle/>
                    <a:p>
                      <a:r>
                        <a:rPr lang="en-US" sz="2900" b="1" dirty="0">
                          <a:latin typeface="Calibri" panose="020F0502020204030204" pitchFamily="34" charset="0"/>
                          <a:cs typeface="Calibri" panose="020F0502020204030204" pitchFamily="34" charset="0"/>
                        </a:rPr>
                        <a:t>Father offers the Son</a:t>
                      </a:r>
                    </a:p>
                  </a:txBody>
                  <a:tcPr anchor="ctr"/>
                </a:tc>
                <a:tc>
                  <a:txBody>
                    <a:bodyPr/>
                    <a:lstStyle/>
                    <a:p>
                      <a:pPr algn="ctr"/>
                      <a:r>
                        <a:rPr lang="en-US" sz="2900" dirty="0">
                          <a:latin typeface="Calibri" panose="020F0502020204030204" pitchFamily="34" charset="0"/>
                          <a:cs typeface="Calibri" panose="020F0502020204030204" pitchFamily="34" charset="0"/>
                        </a:rPr>
                        <a:t>Gen. 22:6</a:t>
                      </a:r>
                    </a:p>
                  </a:txBody>
                  <a:tcPr anchor="ctr"/>
                </a:tc>
                <a:tc>
                  <a:txBody>
                    <a:bodyPr/>
                    <a:lstStyle/>
                    <a:p>
                      <a:pPr algn="ctr"/>
                      <a:r>
                        <a:rPr lang="en-US" sz="2900" dirty="0">
                          <a:latin typeface="Calibri" panose="020F0502020204030204" pitchFamily="34" charset="0"/>
                          <a:cs typeface="Calibri" panose="020F0502020204030204" pitchFamily="34" charset="0"/>
                        </a:rPr>
                        <a:t>Matt. 27:46</a:t>
                      </a:r>
                    </a:p>
                  </a:txBody>
                  <a:tcPr anchor="ctr"/>
                </a:tc>
                <a:extLst>
                  <a:ext uri="{0D108BD9-81ED-4DB2-BD59-A6C34878D82A}">
                    <a16:rowId xmlns:a16="http://schemas.microsoft.com/office/drawing/2014/main" val="2088523037"/>
                  </a:ext>
                </a:extLst>
              </a:tr>
              <a:tr h="786384">
                <a:tc>
                  <a:txBody>
                    <a:bodyPr/>
                    <a:lstStyle/>
                    <a:p>
                      <a:r>
                        <a:rPr lang="en-US" sz="2900" b="1" dirty="0">
                          <a:latin typeface="Calibri" panose="020F0502020204030204" pitchFamily="34" charset="0"/>
                          <a:cs typeface="Calibri" panose="020F0502020204030204" pitchFamily="34" charset="0"/>
                        </a:rPr>
                        <a:t>Isaac’s volition</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900" dirty="0">
                          <a:latin typeface="Calibri" panose="020F0502020204030204" pitchFamily="34" charset="0"/>
                          <a:cs typeface="Calibri" panose="020F0502020204030204" pitchFamily="34" charset="0"/>
                        </a:rPr>
                        <a:t>Gen. 22:6, 9</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900" dirty="0">
                          <a:latin typeface="Calibri" panose="020F0502020204030204" pitchFamily="34" charset="0"/>
                          <a:cs typeface="Calibri" panose="020F0502020204030204" pitchFamily="34" charset="0"/>
                        </a:rPr>
                        <a:t>John 10:17-18</a:t>
                      </a:r>
                    </a:p>
                  </a:txBody>
                  <a:tcPr anchor="ctr"/>
                </a:tc>
                <a:extLst>
                  <a:ext uri="{0D108BD9-81ED-4DB2-BD59-A6C34878D82A}">
                    <a16:rowId xmlns:a16="http://schemas.microsoft.com/office/drawing/2014/main" val="3167288718"/>
                  </a:ext>
                </a:extLst>
              </a:tr>
              <a:tr h="786384">
                <a:tc>
                  <a:txBody>
                    <a:bodyPr/>
                    <a:lstStyle/>
                    <a:p>
                      <a:r>
                        <a:rPr lang="en-US" sz="2900" b="1" dirty="0">
                          <a:latin typeface="Calibri" panose="020F0502020204030204" pitchFamily="34" charset="0"/>
                          <a:cs typeface="Calibri" panose="020F0502020204030204" pitchFamily="34" charset="0"/>
                        </a:rPr>
                        <a:t>Substitution</a:t>
                      </a:r>
                    </a:p>
                  </a:txBody>
                  <a:tcPr anchor="ctr"/>
                </a:tc>
                <a:tc>
                  <a:txBody>
                    <a:bodyPr/>
                    <a:lstStyle/>
                    <a:p>
                      <a:pPr algn="ctr"/>
                      <a:r>
                        <a:rPr lang="en-US" sz="2900" dirty="0">
                          <a:latin typeface="Calibri" panose="020F0502020204030204" pitchFamily="34" charset="0"/>
                          <a:cs typeface="Calibri" panose="020F0502020204030204" pitchFamily="34" charset="0"/>
                        </a:rPr>
                        <a:t>Genesis 22:8</a:t>
                      </a:r>
                    </a:p>
                  </a:txBody>
                  <a:tcPr anchor="ctr"/>
                </a:tc>
                <a:tc>
                  <a:txBody>
                    <a:bodyPr/>
                    <a:lstStyle/>
                    <a:p>
                      <a:pPr algn="ctr"/>
                      <a:r>
                        <a:rPr lang="en-US" sz="2900" dirty="0">
                          <a:latin typeface="Calibri" panose="020F0502020204030204" pitchFamily="34" charset="0"/>
                          <a:cs typeface="Calibri" panose="020F0502020204030204" pitchFamily="34" charset="0"/>
                        </a:rPr>
                        <a:t>Isa. 53:3-6</a:t>
                      </a:r>
                    </a:p>
                  </a:txBody>
                  <a:tcPr anchor="ctr"/>
                </a:tc>
                <a:extLst>
                  <a:ext uri="{0D108BD9-81ED-4DB2-BD59-A6C34878D82A}">
                    <a16:rowId xmlns:a16="http://schemas.microsoft.com/office/drawing/2014/main" val="1287159523"/>
                  </a:ext>
                </a:extLst>
              </a:tr>
              <a:tr h="786384">
                <a:tc>
                  <a:txBody>
                    <a:bodyPr/>
                    <a:lstStyle/>
                    <a:p>
                      <a:r>
                        <a:rPr lang="en-US" sz="2900" b="1" dirty="0">
                          <a:latin typeface="Calibri" panose="020F0502020204030204" pitchFamily="34" charset="0"/>
                          <a:cs typeface="Calibri" panose="020F0502020204030204" pitchFamily="34" charset="0"/>
                        </a:rPr>
                        <a:t>Male sacrifice</a:t>
                      </a:r>
                    </a:p>
                  </a:txBody>
                  <a:tcPr anchor="ctr"/>
                </a:tc>
                <a:tc>
                  <a:txBody>
                    <a:bodyPr/>
                    <a:lstStyle/>
                    <a:p>
                      <a:pPr algn="ctr"/>
                      <a:r>
                        <a:rPr lang="en-US" sz="2900" dirty="0">
                          <a:latin typeface="Calibri" panose="020F0502020204030204" pitchFamily="34" charset="0"/>
                          <a:cs typeface="Calibri" panose="020F0502020204030204" pitchFamily="34" charset="0"/>
                        </a:rPr>
                        <a:t>Gen. 22:13</a:t>
                      </a:r>
                    </a:p>
                  </a:txBody>
                  <a:tcPr anchor="ctr"/>
                </a:tc>
                <a:tc>
                  <a:txBody>
                    <a:bodyPr/>
                    <a:lstStyle/>
                    <a:p>
                      <a:pPr algn="ctr"/>
                      <a:r>
                        <a:rPr lang="en-US" sz="2900" dirty="0">
                          <a:latin typeface="Calibri" panose="020F0502020204030204" pitchFamily="34" charset="0"/>
                          <a:cs typeface="Calibri" panose="020F0502020204030204" pitchFamily="34" charset="0"/>
                        </a:rPr>
                        <a:t>John 1:29</a:t>
                      </a:r>
                    </a:p>
                  </a:txBody>
                  <a:tcPr anchor="ctr"/>
                </a:tc>
                <a:extLst>
                  <a:ext uri="{0D108BD9-81ED-4DB2-BD59-A6C34878D82A}">
                    <a16:rowId xmlns:a16="http://schemas.microsoft.com/office/drawing/2014/main" val="1793763941"/>
                  </a:ext>
                </a:extLst>
              </a:tr>
              <a:tr h="786384">
                <a:tc>
                  <a:txBody>
                    <a:bodyPr/>
                    <a:lstStyle/>
                    <a:p>
                      <a:r>
                        <a:rPr lang="en-US" sz="2900" b="1" u="sng" dirty="0">
                          <a:latin typeface="Calibri" panose="020F0502020204030204" pitchFamily="34" charset="0"/>
                          <a:cs typeface="Calibri" panose="020F0502020204030204" pitchFamily="34" charset="0"/>
                        </a:rPr>
                        <a:t>Propitiation</a:t>
                      </a:r>
                    </a:p>
                  </a:txBody>
                  <a:tcPr anchor="ctr">
                    <a:solidFill>
                      <a:srgbClr val="FFFFCC"/>
                    </a:solidFill>
                  </a:tcPr>
                </a:tc>
                <a:tc>
                  <a:txBody>
                    <a:bodyPr/>
                    <a:lstStyle/>
                    <a:p>
                      <a:pPr algn="ctr"/>
                      <a:r>
                        <a:rPr lang="en-US" sz="2900" b="1" u="sng" dirty="0">
                          <a:latin typeface="Calibri" panose="020F0502020204030204" pitchFamily="34" charset="0"/>
                          <a:cs typeface="Calibri" panose="020F0502020204030204" pitchFamily="34" charset="0"/>
                        </a:rPr>
                        <a:t>Gen. 22:14</a:t>
                      </a:r>
                    </a:p>
                  </a:txBody>
                  <a:tcPr anchor="ctr">
                    <a:solidFill>
                      <a:srgbClr val="FFFFCC"/>
                    </a:solidFill>
                  </a:tcPr>
                </a:tc>
                <a:tc>
                  <a:txBody>
                    <a:bodyPr/>
                    <a:lstStyle/>
                    <a:p>
                      <a:pPr algn="ctr"/>
                      <a:r>
                        <a:rPr lang="en-US" sz="2900" b="1" u="sng" dirty="0">
                          <a:latin typeface="Calibri" panose="020F0502020204030204" pitchFamily="34" charset="0"/>
                          <a:cs typeface="Calibri" panose="020F0502020204030204" pitchFamily="34" charset="0"/>
                        </a:rPr>
                        <a:t>Rom. 3:25</a:t>
                      </a:r>
                    </a:p>
                  </a:txBody>
                  <a:tcPr anchor="ctr">
                    <a:solidFill>
                      <a:srgbClr val="FFFFCC"/>
                    </a:solidFill>
                  </a:tcPr>
                </a:tc>
                <a:extLst>
                  <a:ext uri="{0D108BD9-81ED-4DB2-BD59-A6C34878D82A}">
                    <a16:rowId xmlns:a16="http://schemas.microsoft.com/office/drawing/2014/main" val="907852725"/>
                  </a:ext>
                </a:extLst>
              </a:tr>
            </a:tbl>
          </a:graphicData>
        </a:graphic>
      </p:graphicFrame>
    </p:spTree>
    <p:extLst>
      <p:ext uri="{BB962C8B-B14F-4D97-AF65-F5344CB8AC3E}">
        <p14:creationId xmlns:p14="http://schemas.microsoft.com/office/powerpoint/2010/main" val="29158205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304800"/>
            <a:ext cx="5657850" cy="914400"/>
          </a:xfrm>
        </p:spPr>
        <p:txBody>
          <a:bodyPr/>
          <a:lstStyle/>
          <a:p>
            <a:pPr algn="ctr" eaLnBrk="1" hangingPunct="1"/>
            <a:r>
              <a:rPr lang="en-US" sz="3600" dirty="0">
                <a:effectLst>
                  <a:outerShdw blurRad="38100" dist="38100" dir="2700000" algn="tl">
                    <a:srgbClr val="000000">
                      <a:alpha val="43137"/>
                    </a:srgbClr>
                  </a:outerShdw>
                </a:effectLst>
              </a:rPr>
              <a:t>Genesis 22</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Abraham Sacrifices Isaac</a:t>
            </a:r>
          </a:p>
        </p:txBody>
      </p:sp>
      <p:sp>
        <p:nvSpPr>
          <p:cNvPr id="161795" name="Rectangle 3"/>
          <p:cNvSpPr>
            <a:spLocks noGrp="1" noChangeArrowheads="1"/>
          </p:cNvSpPr>
          <p:nvPr>
            <p:ph type="body" idx="1"/>
          </p:nvPr>
        </p:nvSpPr>
        <p:spPr>
          <a:xfrm>
            <a:off x="1066800" y="1600200"/>
            <a:ext cx="6934200" cy="3581400"/>
          </a:xfrm>
        </p:spPr>
        <p:txBody>
          <a:bodyPr/>
          <a:lstStyle/>
          <a:p>
            <a:pPr marL="571500" lvl="2" indent="-571500" eaLnBrk="1" hangingPunct="1">
              <a:spcBef>
                <a:spcPts val="0"/>
              </a:spcBef>
              <a:spcAft>
                <a:spcPts val="3600"/>
              </a:spcAft>
              <a:buClr>
                <a:srgbClr val="CC66FF"/>
              </a:buClr>
              <a:buSzPct val="100000"/>
              <a:buFont typeface="+mj-lt"/>
              <a:buAutoNum type="romanUcPeriod"/>
              <a:defRPr/>
            </a:pPr>
            <a:r>
              <a:rPr lang="en-US" dirty="0">
                <a:effectLst>
                  <a:outerShdw blurRad="38100" dist="38100" dir="2700000" algn="tl">
                    <a:srgbClr val="000000">
                      <a:alpha val="43137"/>
                    </a:srgbClr>
                  </a:outerShdw>
                </a:effectLst>
              </a:rPr>
              <a:t>Abraham tested (1-10)</a:t>
            </a:r>
          </a:p>
          <a:p>
            <a:pPr marL="571500" lvl="2" indent="-571500" eaLnBrk="1" hangingPunct="1">
              <a:spcBef>
                <a:spcPts val="0"/>
              </a:spcBef>
              <a:spcAft>
                <a:spcPts val="3600"/>
              </a:spcAft>
              <a:buClr>
                <a:srgbClr val="CC66FF"/>
              </a:buClr>
              <a:buSzPct val="100000"/>
              <a:buFont typeface="+mj-lt"/>
              <a:buAutoNum type="romanUcPeriod"/>
              <a:defRPr/>
            </a:pPr>
            <a:r>
              <a:rPr lang="en-US" dirty="0">
                <a:effectLst>
                  <a:outerShdw blurRad="38100" dist="38100" dir="2700000" algn="tl">
                    <a:srgbClr val="000000">
                      <a:alpha val="43137"/>
                    </a:srgbClr>
                  </a:outerShdw>
                </a:effectLst>
              </a:rPr>
              <a:t>Substitutionary provision (11-14)</a:t>
            </a:r>
          </a:p>
          <a:p>
            <a:pPr marL="571500" lvl="2" indent="-571500" eaLnBrk="1" hangingPunct="1">
              <a:spcBef>
                <a:spcPts val="0"/>
              </a:spcBef>
              <a:spcAft>
                <a:spcPts val="3600"/>
              </a:spcAft>
              <a:buClr>
                <a:srgbClr val="CC66FF"/>
              </a:buClr>
              <a:buSzPct val="100000"/>
              <a:buFont typeface="+mj-lt"/>
              <a:buAutoNum type="romanUcPeriod"/>
              <a:defRPr/>
            </a:pPr>
            <a:r>
              <a:rPr lang="en-US" b="1" u="sng" dirty="0">
                <a:solidFill>
                  <a:srgbClr val="FFFFCC"/>
                </a:solidFill>
                <a:effectLst>
                  <a:outerShdw blurRad="38100" dist="38100" dir="2700000" algn="tl">
                    <a:srgbClr val="000000">
                      <a:alpha val="43137"/>
                    </a:srgbClr>
                  </a:outerShdw>
                </a:effectLst>
              </a:rPr>
              <a:t>Covenant reaffirmed (15-19)</a:t>
            </a:r>
          </a:p>
          <a:p>
            <a:pPr marL="571500" lvl="2" indent="-571500" eaLnBrk="1" hangingPunct="1">
              <a:spcBef>
                <a:spcPts val="0"/>
              </a:spcBef>
              <a:spcAft>
                <a:spcPts val="3600"/>
              </a:spcAft>
              <a:buClr>
                <a:srgbClr val="CC66FF"/>
              </a:buClr>
              <a:buSzPct val="100000"/>
              <a:buFont typeface="+mj-lt"/>
              <a:buAutoNum type="romanUcPeriod"/>
              <a:defRPr/>
            </a:pPr>
            <a:r>
              <a:rPr lang="en-US" dirty="0">
                <a:effectLst>
                  <a:outerShdw blurRad="38100" dist="38100" dir="2700000" algn="tl">
                    <a:srgbClr val="000000">
                      <a:alpha val="43137"/>
                    </a:srgbClr>
                  </a:outerShdw>
                </a:effectLst>
              </a:rPr>
              <a:t>Rebekah’s lineage (20-24)</a:t>
            </a:r>
          </a:p>
        </p:txBody>
      </p:sp>
      <p:pic>
        <p:nvPicPr>
          <p:cNvPr id="5" name="Picture 4">
            <a:extLst>
              <a:ext uri="{FF2B5EF4-FFF2-40B4-BE49-F238E27FC236}">
                <a16:creationId xmlns:a16="http://schemas.microsoft.com/office/drawing/2014/main" id="{66576D2B-7AF3-4A7D-A3A3-D7CBD6B390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37161525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304800"/>
            <a:ext cx="5657850" cy="914400"/>
          </a:xfrm>
        </p:spPr>
        <p:txBody>
          <a:bodyPr/>
          <a:lstStyle/>
          <a:p>
            <a:pPr algn="ctr" eaLnBrk="1" hangingPunct="1"/>
            <a:r>
              <a:rPr lang="en-US" sz="3600" dirty="0">
                <a:effectLst>
                  <a:outerShdw blurRad="38100" dist="38100" dir="2700000" algn="tl">
                    <a:srgbClr val="000000">
                      <a:alpha val="43137"/>
                    </a:srgbClr>
                  </a:outerShdw>
                </a:effectLst>
              </a:rPr>
              <a:t>Genesis 22:15-19</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Covenant Reaffirmed</a:t>
            </a:r>
          </a:p>
        </p:txBody>
      </p:sp>
      <p:sp>
        <p:nvSpPr>
          <p:cNvPr id="161795" name="Rectangle 3"/>
          <p:cNvSpPr>
            <a:spLocks noGrp="1" noChangeArrowheads="1"/>
          </p:cNvSpPr>
          <p:nvPr>
            <p:ph type="body" idx="1"/>
          </p:nvPr>
        </p:nvSpPr>
        <p:spPr>
          <a:xfrm>
            <a:off x="990600" y="1600200"/>
            <a:ext cx="6934200" cy="4191000"/>
          </a:xfrm>
        </p:spPr>
        <p:txBody>
          <a:bodyPr/>
          <a:lstStyle/>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Call to Abraham (15)</a:t>
            </a:r>
          </a:p>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Basis (16)</a:t>
            </a:r>
          </a:p>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Provisions (17-18a)</a:t>
            </a:r>
          </a:p>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Basis restated (18b)</a:t>
            </a:r>
          </a:p>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Return to Beersheba (19)</a:t>
            </a:r>
          </a:p>
        </p:txBody>
      </p:sp>
      <p:pic>
        <p:nvPicPr>
          <p:cNvPr id="5" name="Picture 4">
            <a:extLst>
              <a:ext uri="{FF2B5EF4-FFF2-40B4-BE49-F238E27FC236}">
                <a16:creationId xmlns:a16="http://schemas.microsoft.com/office/drawing/2014/main" id="{66576D2B-7AF3-4A7D-A3A3-D7CBD6B390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34454282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AF89DDE-DAA5-41B9-9AAA-46E3B77AB93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64514" name="Rectangle 1"/>
          <p:cNvSpPr>
            <a:spLocks noChangeArrowheads="1"/>
          </p:cNvSpPr>
          <p:nvPr/>
        </p:nvSpPr>
        <p:spPr bwMode="auto">
          <a:xfrm>
            <a:off x="609600" y="0"/>
            <a:ext cx="10972800" cy="2523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spcAft>
                <a:spcPts val="1200"/>
              </a:spcAft>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3:15</a:t>
            </a:r>
          </a:p>
          <a:p>
            <a:pPr algn="just"/>
            <a:r>
              <a:rPr lang="en-US" altLang="en-US" sz="3600" dirty="0">
                <a:effectLst>
                  <a:outerShdw blurRad="38100" dist="38100" dir="2700000" algn="tl">
                    <a:srgbClr val="000000">
                      <a:alpha val="43137"/>
                    </a:srgbClr>
                  </a:outerShdw>
                </a:effectLst>
                <a:latin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rPr>
              <a:t>And I will put enmity Between you and the woman, And between your seed and her seed; He shall bruise you on the head, And you shall bruise him on the heel.</a:t>
            </a:r>
            <a:r>
              <a:rPr lang="en-US" altLang="en-US" sz="3600" dirty="0">
                <a:effectLst>
                  <a:outerShdw blurRad="38100" dist="38100" dir="2700000" algn="tl">
                    <a:srgbClr val="000000">
                      <a:alpha val="43137"/>
                    </a:srgbClr>
                  </a:outerShdw>
                </a:effectLst>
                <a:latin typeface="Calibri" panose="020F0502020204030204" pitchFamily="34" charset="0"/>
              </a:rPr>
              <a:t>”</a:t>
            </a:r>
          </a:p>
        </p:txBody>
      </p:sp>
      <p:pic>
        <p:nvPicPr>
          <p:cNvPr id="6" name="Picture 5">
            <a:extLst>
              <a:ext uri="{FF2B5EF4-FFF2-40B4-BE49-F238E27FC236}">
                <a16:creationId xmlns:a16="http://schemas.microsoft.com/office/drawing/2014/main" id="{2824A913-96BE-436F-BC65-6AF719E0826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98720" y="2590800"/>
            <a:ext cx="2194560" cy="2286000"/>
          </a:xfrm>
          <a:prstGeom prst="rect">
            <a:avLst/>
          </a:prstGeom>
        </p:spPr>
      </p:pic>
    </p:spTree>
    <p:extLst>
      <p:ext uri="{BB962C8B-B14F-4D97-AF65-F5344CB8AC3E}">
        <p14:creationId xmlns:p14="http://schemas.microsoft.com/office/powerpoint/2010/main" val="32114285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304800"/>
            <a:ext cx="5657850" cy="914400"/>
          </a:xfrm>
        </p:spPr>
        <p:txBody>
          <a:bodyPr/>
          <a:lstStyle/>
          <a:p>
            <a:pPr algn="ctr" eaLnBrk="1" hangingPunct="1"/>
            <a:r>
              <a:rPr lang="en-US" sz="3600" dirty="0">
                <a:effectLst>
                  <a:outerShdw blurRad="38100" dist="38100" dir="2700000" algn="tl">
                    <a:srgbClr val="000000">
                      <a:alpha val="43137"/>
                    </a:srgbClr>
                  </a:outerShdw>
                </a:effectLst>
              </a:rPr>
              <a:t>Genesis 22:15-19</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Covenant Reaffirmed</a:t>
            </a:r>
          </a:p>
        </p:txBody>
      </p:sp>
      <p:sp>
        <p:nvSpPr>
          <p:cNvPr id="161795" name="Rectangle 3"/>
          <p:cNvSpPr>
            <a:spLocks noGrp="1" noChangeArrowheads="1"/>
          </p:cNvSpPr>
          <p:nvPr>
            <p:ph type="body" idx="1"/>
          </p:nvPr>
        </p:nvSpPr>
        <p:spPr>
          <a:xfrm>
            <a:off x="990600" y="1600200"/>
            <a:ext cx="6934200" cy="4191000"/>
          </a:xfrm>
        </p:spPr>
        <p:txBody>
          <a:bodyPr/>
          <a:lstStyle/>
          <a:p>
            <a:pPr marL="457200" lvl="2" indent="-457200" eaLnBrk="1" hangingPunct="1">
              <a:spcBef>
                <a:spcPts val="0"/>
              </a:spcBef>
              <a:spcAft>
                <a:spcPts val="36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Call to Abraham (15)</a:t>
            </a:r>
          </a:p>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Basis (16)</a:t>
            </a:r>
          </a:p>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Provisions (17-18a)</a:t>
            </a:r>
          </a:p>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Basis restated (18b)</a:t>
            </a:r>
          </a:p>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Return to Beersheba (19)</a:t>
            </a:r>
          </a:p>
        </p:txBody>
      </p:sp>
      <p:pic>
        <p:nvPicPr>
          <p:cNvPr id="5" name="Picture 4">
            <a:extLst>
              <a:ext uri="{FF2B5EF4-FFF2-40B4-BE49-F238E27FC236}">
                <a16:creationId xmlns:a16="http://schemas.microsoft.com/office/drawing/2014/main" id="{66576D2B-7AF3-4A7D-A3A3-D7CBD6B390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35795701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4095750" y="228600"/>
            <a:ext cx="4000500" cy="914400"/>
          </a:xfrm>
        </p:spPr>
        <p:txBody>
          <a:bodyPr/>
          <a:lstStyle/>
          <a:p>
            <a:pPr algn="ctr" eaLnBrk="1" hangingPunct="1"/>
            <a:r>
              <a:rPr lang="en-US" sz="3600" dirty="0">
                <a:effectLst>
                  <a:outerShdw blurRad="38100" dist="38100" dir="2700000" algn="tl">
                    <a:srgbClr val="000000">
                      <a:alpha val="43137"/>
                    </a:srgbClr>
                  </a:outerShdw>
                </a:effectLst>
              </a:rPr>
              <a:t>VI. 8 New Promises</a:t>
            </a:r>
            <a:br>
              <a:rPr lang="en-US" sz="3600" dirty="0">
                <a:effectLst>
                  <a:outerShdw blurRad="38100" dist="38100" dir="2700000" algn="tl">
                    <a:srgbClr val="000000">
                      <a:alpha val="43137"/>
                    </a:srgbClr>
                  </a:outerShdw>
                </a:effectLst>
              </a:rPr>
            </a:br>
            <a:r>
              <a:rPr lang="en-US" sz="2800" b="1" dirty="0">
                <a:solidFill>
                  <a:srgbClr val="FFFFCC"/>
                </a:solidFill>
                <a:effectLst>
                  <a:outerShdw blurRad="38100" dist="38100" dir="2700000" algn="tl">
                    <a:srgbClr val="000000">
                      <a:alpha val="43137"/>
                    </a:srgbClr>
                  </a:outerShdw>
                </a:effectLst>
                <a:ea typeface="+mn-ea"/>
                <a:cs typeface="+mn-cs"/>
              </a:rPr>
              <a:t>Genesis 12:1-3</a:t>
            </a:r>
          </a:p>
        </p:txBody>
      </p:sp>
      <p:sp>
        <p:nvSpPr>
          <p:cNvPr id="161795" name="Rectangle 3"/>
          <p:cNvSpPr>
            <a:spLocks noGrp="1" noChangeArrowheads="1"/>
          </p:cNvSpPr>
          <p:nvPr>
            <p:ph type="body" idx="1"/>
          </p:nvPr>
        </p:nvSpPr>
        <p:spPr>
          <a:xfrm>
            <a:off x="585217" y="1295400"/>
            <a:ext cx="7187183" cy="5029200"/>
          </a:xfrm>
        </p:spPr>
        <p:txBody>
          <a:bodyPr/>
          <a:lstStyle/>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Land (Gen. 12:1b)</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Great nation (Gen. 12:2a)</a:t>
            </a:r>
          </a:p>
          <a:p>
            <a:pPr marL="457200" lvl="2" indent="-457200" eaLnBrk="1" hangingPunct="1">
              <a:spcBef>
                <a:spcPts val="0"/>
              </a:spcBef>
              <a:spcAft>
                <a:spcPts val="12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Personal blessing (Gen. 12:2b)</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Great name (Gen. 12:2c)</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Blessing to others (Gen. 12:2d)</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Blessing to blessers (Gen. 12:3a)</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Cursing to cursers (Gen. 12:3b)</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Blessing to the world (Gen. 12:3c)</a:t>
            </a:r>
          </a:p>
        </p:txBody>
      </p:sp>
      <p:pic>
        <p:nvPicPr>
          <p:cNvPr id="5" name="Picture 4">
            <a:extLst>
              <a:ext uri="{FF2B5EF4-FFF2-40B4-BE49-F238E27FC236}">
                <a16:creationId xmlns:a16="http://schemas.microsoft.com/office/drawing/2014/main" id="{EE27123E-9DB2-4BDE-9657-DD1FB4967A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58041465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524000"/>
            <a:ext cx="11019253" cy="4800600"/>
          </a:xfrm>
        </p:spPr>
        <p:txBody>
          <a:bodyPr/>
          <a:lstStyle/>
          <a:p>
            <a:pPr marL="0" indent="0" algn="just">
              <a:spcBef>
                <a:spcPts val="0"/>
              </a:spcBef>
              <a:spcAft>
                <a:spcPts val="0"/>
              </a:spcAft>
              <a:buNone/>
            </a:pPr>
            <a:r>
              <a:rPr lang="en-US" dirty="0">
                <a:effectLst>
                  <a:outerShdw blurRad="38100" dist="38100" dir="2700000" algn="tl">
                    <a:srgbClr val="000000">
                      <a:alpha val="43137"/>
                    </a:srgbClr>
                  </a:outerShdw>
                </a:effectLst>
              </a:rPr>
              <a:t>“This is the first of seven times that Abraham receives a direct revelation from God. In 12:1–3 is God’s initial call to Abram outside the Land of Canaan; in 12:7 is the first appearance to Abraham in the Land; in 13:14–17, Abraham encounters God after the separation of Lot; in 15:1–21, God signs and seals the Abrahamic Covenant; in 17:1–21, Abraham receives the token of the covenant; in 18:1–33, God speaks to him in conjunction with the destruction of Sodom; and in 22:1–2 and 22:11–18, God directs Abraham to offer Isaac.</a:t>
            </a:r>
            <a:r>
              <a:rPr lang="en-US" altLang="en-US" dirty="0">
                <a:effectLst>
                  <a:outerShdw blurRad="38100" dist="38100" dir="2700000" algn="tl">
                    <a:srgbClr val="000000">
                      <a:alpha val="43137"/>
                    </a:srgbClr>
                  </a:outerShdw>
                </a:effectLst>
                <a:cs typeface="Calibri" panose="020F0502020204030204" pitchFamily="34" charset="0"/>
              </a:rPr>
              <a:t>”</a:t>
            </a:r>
            <a:endParaRPr lang="en-US" altLang="en-US" dirty="0">
              <a:effectLst>
                <a:outerShdw blurRad="38100" dist="38100" dir="2700000" algn="tl">
                  <a:srgbClr val="000000">
                    <a:alpha val="43137"/>
                  </a:srgbClr>
                </a:outerShdw>
              </a:effectLst>
            </a:endParaRPr>
          </a:p>
        </p:txBody>
      </p:sp>
      <p:sp>
        <p:nvSpPr>
          <p:cNvPr id="4" name="Text Box 5"/>
          <p:cNvSpPr txBox="1">
            <a:spLocks noChangeArrowheads="1"/>
          </p:cNvSpPr>
          <p:nvPr/>
        </p:nvSpPr>
        <p:spPr bwMode="auto">
          <a:xfrm>
            <a:off x="3381375" y="2196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 </a:t>
            </a:r>
            <a:r>
              <a:rPr lang="en-US" altLang="en-US" sz="1800" dirty="0">
                <a:effectLst>
                  <a:outerShdw blurRad="38100" dist="38100" dir="2700000" algn="tl">
                    <a:srgbClr val="000000"/>
                  </a:outerShdw>
                </a:effectLst>
                <a:latin typeface="Calibri" panose="020F0502020204030204" pitchFamily="34" charset="0"/>
                <a:cs typeface="+mn-cs"/>
              </a:rPr>
              <a:t>240</a:t>
            </a: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DF2D6D1B-0318-472E-8E81-E3CCEE0E786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479586236"/>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304800"/>
            <a:ext cx="5657850" cy="914400"/>
          </a:xfrm>
        </p:spPr>
        <p:txBody>
          <a:bodyPr/>
          <a:lstStyle/>
          <a:p>
            <a:pPr algn="ctr" eaLnBrk="1" hangingPunct="1"/>
            <a:r>
              <a:rPr lang="en-US" sz="3600" dirty="0">
                <a:effectLst>
                  <a:outerShdw blurRad="38100" dist="38100" dir="2700000" algn="tl">
                    <a:srgbClr val="000000">
                      <a:alpha val="43137"/>
                    </a:srgbClr>
                  </a:outerShdw>
                </a:effectLst>
              </a:rPr>
              <a:t>Genesis 22:15-19</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Covenant Reaffirmed</a:t>
            </a:r>
          </a:p>
        </p:txBody>
      </p:sp>
      <p:sp>
        <p:nvSpPr>
          <p:cNvPr id="161795" name="Rectangle 3"/>
          <p:cNvSpPr>
            <a:spLocks noGrp="1" noChangeArrowheads="1"/>
          </p:cNvSpPr>
          <p:nvPr>
            <p:ph type="body" idx="1"/>
          </p:nvPr>
        </p:nvSpPr>
        <p:spPr>
          <a:xfrm>
            <a:off x="990600" y="1600200"/>
            <a:ext cx="6934200" cy="4191000"/>
          </a:xfrm>
        </p:spPr>
        <p:txBody>
          <a:bodyPr/>
          <a:lstStyle/>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Call to Abraham (15)</a:t>
            </a:r>
          </a:p>
          <a:p>
            <a:pPr marL="457200" lvl="2" indent="-457200" eaLnBrk="1" hangingPunct="1">
              <a:spcBef>
                <a:spcPts val="0"/>
              </a:spcBef>
              <a:spcAft>
                <a:spcPts val="36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Basis (16)</a:t>
            </a:r>
          </a:p>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Provisions (17-18a)</a:t>
            </a:r>
          </a:p>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Basis restated (18b)</a:t>
            </a:r>
          </a:p>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Return to Beersheba (19)</a:t>
            </a:r>
          </a:p>
        </p:txBody>
      </p:sp>
      <p:pic>
        <p:nvPicPr>
          <p:cNvPr id="5" name="Picture 4">
            <a:extLst>
              <a:ext uri="{FF2B5EF4-FFF2-40B4-BE49-F238E27FC236}">
                <a16:creationId xmlns:a16="http://schemas.microsoft.com/office/drawing/2014/main" id="{66576D2B-7AF3-4A7D-A3A3-D7CBD6B390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20365508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2209800" y="228600"/>
            <a:ext cx="7772400" cy="1143000"/>
          </a:xfrm>
        </p:spPr>
        <p:txBody>
          <a:bodyPr/>
          <a:lstStyle/>
          <a:p>
            <a:pPr algn="ctr"/>
            <a:r>
              <a:rPr lang="en-US" sz="3600" dirty="0">
                <a:effectLst>
                  <a:outerShdw blurRad="38100" dist="38100" dir="2700000" algn="tl">
                    <a:srgbClr val="000000">
                      <a:alpha val="43137"/>
                    </a:srgbClr>
                  </a:outerShdw>
                </a:effectLst>
              </a:rPr>
              <a:t>Evidence of Abrahamic Covenant’s Unconditional Nature</a:t>
            </a:r>
          </a:p>
        </p:txBody>
      </p:sp>
      <p:sp>
        <p:nvSpPr>
          <p:cNvPr id="34819" name="Rectangle 3"/>
          <p:cNvSpPr>
            <a:spLocks noGrp="1" noChangeArrowheads="1"/>
          </p:cNvSpPr>
          <p:nvPr>
            <p:ph type="body" idx="1"/>
          </p:nvPr>
        </p:nvSpPr>
        <p:spPr>
          <a:xfrm>
            <a:off x="609600" y="1600200"/>
            <a:ext cx="11201400" cy="3810001"/>
          </a:xfrm>
        </p:spPr>
        <p:txBody>
          <a:bodyPr/>
          <a:lstStyle/>
          <a:p>
            <a:pPr marL="457200" indent="-457200">
              <a:spcBef>
                <a:spcPts val="0"/>
              </a:spcBef>
              <a:spcAft>
                <a:spcPts val="1800"/>
              </a:spcAft>
              <a:defRPr/>
            </a:pPr>
            <a:r>
              <a:rPr lang="en-US" dirty="0">
                <a:effectLst>
                  <a:outerShdw blurRad="38100" dist="38100" dir="2700000" algn="tl">
                    <a:srgbClr val="000000">
                      <a:alpha val="43137"/>
                    </a:srgbClr>
                  </a:outerShdw>
                </a:effectLst>
              </a:rPr>
              <a:t>ANE covenant ratification ceremony (Gen 15)</a:t>
            </a:r>
          </a:p>
          <a:p>
            <a:pPr marL="457200" indent="-457200">
              <a:spcBef>
                <a:spcPts val="0"/>
              </a:spcBef>
              <a:spcAft>
                <a:spcPts val="1800"/>
              </a:spcAft>
              <a:defRPr/>
            </a:pPr>
            <a:r>
              <a:rPr lang="en-US" dirty="0">
                <a:effectLst>
                  <a:outerShdw blurRad="38100" dist="38100" dir="2700000" algn="tl">
                    <a:srgbClr val="000000">
                      <a:alpha val="43137"/>
                    </a:srgbClr>
                  </a:outerShdw>
                </a:effectLst>
              </a:rPr>
              <a:t>Lack of stated conditions for Israel’s obedience (Gen 15)</a:t>
            </a:r>
          </a:p>
          <a:p>
            <a:pPr marL="457200" indent="-457200">
              <a:spcBef>
                <a:spcPts val="0"/>
              </a:spcBef>
              <a:spcAft>
                <a:spcPts val="1800"/>
              </a:spcAft>
              <a:defRPr/>
            </a:pPr>
            <a:r>
              <a:rPr lang="en-US" dirty="0">
                <a:effectLst>
                  <a:outerShdw blurRad="38100" dist="38100" dir="2700000" algn="tl">
                    <a:srgbClr val="000000">
                      <a:alpha val="43137"/>
                    </a:srgbClr>
                  </a:outerShdw>
                </a:effectLst>
              </a:rPr>
              <a:t>Covenant's eternality (Gen 17:7, 13, 19; Ps. 90:2)</a:t>
            </a:r>
          </a:p>
          <a:p>
            <a:pPr marL="457200" indent="-457200">
              <a:spcBef>
                <a:spcPts val="0"/>
              </a:spcBef>
              <a:spcAft>
                <a:spcPts val="1800"/>
              </a:spcAft>
              <a:defRPr/>
            </a:pPr>
            <a:r>
              <a:rPr lang="en-US" dirty="0">
                <a:effectLst>
                  <a:outerShdw blurRad="38100" dist="38100" dir="2700000" algn="tl">
                    <a:srgbClr val="000000">
                      <a:alpha val="43137"/>
                    </a:srgbClr>
                  </a:outerShdw>
                </a:effectLst>
              </a:rPr>
              <a:t>Covenant's immutability (</a:t>
            </a:r>
            <a:r>
              <a:rPr lang="en-US" dirty="0" err="1">
                <a:effectLst>
                  <a:outerShdw blurRad="38100" dist="38100" dir="2700000" algn="tl">
                    <a:srgbClr val="000000">
                      <a:alpha val="43137"/>
                    </a:srgbClr>
                  </a:outerShdw>
                </a:effectLst>
              </a:rPr>
              <a:t>Heb</a:t>
            </a:r>
            <a:r>
              <a:rPr lang="en-US" dirty="0">
                <a:effectLst>
                  <a:outerShdw blurRad="38100" dist="38100" dir="2700000" algn="tl">
                    <a:srgbClr val="000000">
                      <a:alpha val="43137"/>
                    </a:srgbClr>
                  </a:outerShdw>
                </a:effectLst>
              </a:rPr>
              <a:t> 6:13-18; Mal. 3:6)</a:t>
            </a:r>
          </a:p>
          <a:p>
            <a:pPr marL="457200" indent="-457200">
              <a:spcBef>
                <a:spcPts val="0"/>
              </a:spcBef>
              <a:spcAft>
                <a:spcPts val="1800"/>
              </a:spcAft>
              <a:defRPr/>
            </a:pPr>
            <a:r>
              <a:rPr lang="en-US" dirty="0">
                <a:effectLst>
                  <a:outerShdw blurRad="38100" dist="38100" dir="2700000" algn="tl">
                    <a:srgbClr val="000000">
                      <a:alpha val="43137"/>
                    </a:srgbClr>
                  </a:outerShdw>
                </a:effectLst>
              </a:rPr>
              <a:t>Trans-generational reaffirmation despite perpetual national disobedience (</a:t>
            </a:r>
            <a:r>
              <a:rPr lang="en-US" dirty="0" err="1">
                <a:effectLst>
                  <a:outerShdw blurRad="38100" dist="38100" dir="2700000" algn="tl">
                    <a:srgbClr val="000000">
                      <a:alpha val="43137"/>
                    </a:srgbClr>
                  </a:outerShdw>
                </a:effectLst>
              </a:rPr>
              <a:t>Jer</a:t>
            </a:r>
            <a:r>
              <a:rPr lang="en-US" dirty="0">
                <a:effectLst>
                  <a:outerShdw blurRad="38100" dist="38100" dir="2700000" algn="tl">
                    <a:srgbClr val="000000">
                      <a:alpha val="43137"/>
                    </a:srgbClr>
                  </a:outerShdw>
                </a:effectLst>
              </a:rPr>
              <a:t> 31:35-37)</a:t>
            </a:r>
          </a:p>
        </p:txBody>
      </p:sp>
      <p:sp>
        <p:nvSpPr>
          <p:cNvPr id="30724" name="Text Box 4"/>
          <p:cNvSpPr txBox="1">
            <a:spLocks noChangeArrowheads="1"/>
          </p:cNvSpPr>
          <p:nvPr/>
        </p:nvSpPr>
        <p:spPr bwMode="auto">
          <a:xfrm>
            <a:off x="3314700" y="6400800"/>
            <a:ext cx="5562600" cy="369332"/>
          </a:xfrm>
          <a:prstGeom prst="rect">
            <a:avLst/>
          </a:prstGeom>
          <a:noFill/>
          <a:ln w="9525">
            <a:noFill/>
            <a:miter lim="800000"/>
            <a:headEnd/>
            <a:tailEnd/>
          </a:ln>
        </p:spPr>
        <p:txBody>
          <a:bodyPr wrap="square">
            <a:spAutoFit/>
          </a:bodyPr>
          <a:lstStyle/>
          <a:p>
            <a:pPr algn="ctr">
              <a:spcBef>
                <a:spcPct val="50000"/>
              </a:spcBef>
            </a:pPr>
            <a:r>
              <a:rPr lang="en-US" sz="1800" dirty="0">
                <a:effectLst>
                  <a:outerShdw blurRad="38100" dist="38100" dir="2700000" algn="tl">
                    <a:srgbClr val="000000">
                      <a:alpha val="43137"/>
                    </a:srgbClr>
                  </a:outerShdw>
                </a:effectLst>
                <a:latin typeface="Calibri" panose="020F0502020204030204" pitchFamily="34" charset="0"/>
              </a:rPr>
              <a:t>Walvoord, </a:t>
            </a:r>
            <a:r>
              <a:rPr lang="en-US" sz="1800" i="1" dirty="0">
                <a:effectLst>
                  <a:outerShdw blurRad="38100" dist="38100" dir="2700000" algn="tl">
                    <a:srgbClr val="000000">
                      <a:alpha val="43137"/>
                    </a:srgbClr>
                  </a:outerShdw>
                </a:effectLst>
                <a:latin typeface="Calibri" panose="020F0502020204030204" pitchFamily="34" charset="0"/>
              </a:rPr>
              <a:t>The Millennial Kingdom</a:t>
            </a:r>
            <a:r>
              <a:rPr lang="en-US" sz="1800" dirty="0">
                <a:effectLst>
                  <a:outerShdw blurRad="38100" dist="38100" dir="2700000" algn="tl">
                    <a:srgbClr val="000000">
                      <a:alpha val="43137"/>
                    </a:srgbClr>
                  </a:outerShdw>
                </a:effectLst>
                <a:latin typeface="Calibri" panose="020F0502020204030204" pitchFamily="34" charset="0"/>
              </a:rPr>
              <a:t>, 149-52</a:t>
            </a:r>
          </a:p>
        </p:txBody>
      </p:sp>
      <p:pic>
        <p:nvPicPr>
          <p:cNvPr id="5" name="Picture 2" descr="http://walvoordhistory.com/wp-content/uploads/2009/11/JohnFWalvoord-e1419653447886.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152400"/>
            <a:ext cx="920116" cy="1097280"/>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38470114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3009900" y="228600"/>
            <a:ext cx="6172200" cy="1143000"/>
          </a:xfrm>
        </p:spPr>
        <p:txBody>
          <a:bodyPr/>
          <a:lstStyle/>
          <a:p>
            <a:pPr algn="ctr"/>
            <a:r>
              <a:rPr lang="en-US" sz="3600" dirty="0"/>
              <a:t>J. Dwight Pentecost</a:t>
            </a:r>
            <a:br>
              <a:rPr lang="en-US" sz="3600" dirty="0"/>
            </a:br>
            <a:r>
              <a:rPr lang="en-US" sz="2000" i="1" dirty="0">
                <a:solidFill>
                  <a:schemeClr val="tx1"/>
                </a:solidFill>
              </a:rPr>
              <a:t>Thy Kingdom Come, </a:t>
            </a:r>
            <a:r>
              <a:rPr lang="en-US" sz="2000" dirty="0">
                <a:solidFill>
                  <a:schemeClr val="tx1"/>
                </a:solidFill>
              </a:rPr>
              <a:t>Page 66-67</a:t>
            </a:r>
          </a:p>
        </p:txBody>
      </p:sp>
      <p:sp>
        <p:nvSpPr>
          <p:cNvPr id="16387" name="Rectangle 3"/>
          <p:cNvSpPr>
            <a:spLocks noGrp="1" noChangeArrowheads="1"/>
          </p:cNvSpPr>
          <p:nvPr>
            <p:ph type="body" idx="1"/>
          </p:nvPr>
        </p:nvSpPr>
        <p:spPr>
          <a:xfrm>
            <a:off x="609600" y="1524000"/>
            <a:ext cx="10972800" cy="4876800"/>
          </a:xfrm>
        </p:spPr>
        <p:txBody>
          <a:bodyPr/>
          <a:lstStyle/>
          <a:p>
            <a:pPr marL="0" indent="0" algn="just">
              <a:buNone/>
              <a:defRPr/>
            </a:pPr>
            <a:r>
              <a:rPr lang="en-US" dirty="0">
                <a:effectLst/>
              </a:rPr>
              <a:t>“As before, God responded to the obedience of faith. He said to Abraham, ‘I swear by Myself, declares the Lord, that because you have done this and have not withheld your son, your only son, I will surely bless you and make your descendants as numerous as the stars in the sky and as the sand on the seashore. Your descendants will take possession of the cities of their enemies, and through your offspring all nations on earth will be blessed, because you have obeyed Me’ (Gen. 22:16–18)</a:t>
            </a:r>
            <a:r>
              <a:rPr lang="en-US" i="1" dirty="0"/>
              <a:t>.”</a:t>
            </a:r>
          </a:p>
        </p:txBody>
      </p:sp>
      <p:pic>
        <p:nvPicPr>
          <p:cNvPr id="5" name="Picture 4">
            <a:extLst>
              <a:ext uri="{FF2B5EF4-FFF2-40B4-BE49-F238E27FC236}">
                <a16:creationId xmlns:a16="http://schemas.microsoft.com/office/drawing/2014/main" id="{5074BCA5-0419-805D-23DB-0DF3E5EBF1C4}"/>
              </a:ext>
            </a:extLst>
          </p:cNvPr>
          <p:cNvPicPr>
            <a:picLocks noChangeAspect="1"/>
          </p:cNvPicPr>
          <p:nvPr/>
        </p:nvPicPr>
        <p:blipFill rotWithShape="1">
          <a:blip r:embed="rId2"/>
          <a:srcRect r="14286"/>
          <a:stretch/>
        </p:blipFill>
        <p:spPr>
          <a:xfrm>
            <a:off x="609600" y="104775"/>
            <a:ext cx="1400783" cy="914400"/>
          </a:xfrm>
          <a:prstGeom prst="rect">
            <a:avLst/>
          </a:prstGeom>
        </p:spPr>
      </p:pic>
    </p:spTree>
    <p:extLst>
      <p:ext uri="{BB962C8B-B14F-4D97-AF65-F5344CB8AC3E}">
        <p14:creationId xmlns:p14="http://schemas.microsoft.com/office/powerpoint/2010/main" val="2133051510"/>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3009900" y="228600"/>
            <a:ext cx="6172200" cy="1143000"/>
          </a:xfrm>
        </p:spPr>
        <p:txBody>
          <a:bodyPr/>
          <a:lstStyle/>
          <a:p>
            <a:pPr algn="ctr"/>
            <a:r>
              <a:rPr lang="en-US" sz="3600" dirty="0"/>
              <a:t>J. Dwight Pentecost</a:t>
            </a:r>
            <a:br>
              <a:rPr lang="en-US" sz="3600" dirty="0"/>
            </a:br>
            <a:r>
              <a:rPr lang="en-US" sz="2000" i="1" dirty="0">
                <a:solidFill>
                  <a:schemeClr val="tx1"/>
                </a:solidFill>
              </a:rPr>
              <a:t>Thy Kingdom Come, Page 66-67</a:t>
            </a:r>
          </a:p>
        </p:txBody>
      </p:sp>
      <p:sp>
        <p:nvSpPr>
          <p:cNvPr id="16387" name="Rectangle 3"/>
          <p:cNvSpPr>
            <a:spLocks noGrp="1" noChangeArrowheads="1"/>
          </p:cNvSpPr>
          <p:nvPr>
            <p:ph type="body" idx="1"/>
          </p:nvPr>
        </p:nvSpPr>
        <p:spPr>
          <a:xfrm>
            <a:off x="609600" y="1524000"/>
            <a:ext cx="10896600" cy="4876800"/>
          </a:xfrm>
        </p:spPr>
        <p:txBody>
          <a:bodyPr/>
          <a:lstStyle/>
          <a:p>
            <a:pPr marL="0" indent="0" algn="just">
              <a:buNone/>
              <a:defRPr/>
            </a:pPr>
            <a:r>
              <a:rPr lang="en-US" dirty="0">
                <a:effectLst/>
              </a:rPr>
              <a:t>“Here again God promised Abraham that he would become the recipient of the covenant blessings. The covenant was not based on obedience, nor was the perpetuity of the covenant based on obedience—but rather the reception of covenant blessings was conditioned on obedience. Remember, an unconditional covenant may have conditional blessings. Thus, on the basis of faith that had produced obedience, Abraham would experience the blessings of the promises and the covenant</a:t>
            </a:r>
            <a:r>
              <a:rPr lang="en-US" i="1" dirty="0"/>
              <a:t>.”</a:t>
            </a:r>
          </a:p>
        </p:txBody>
      </p:sp>
      <p:pic>
        <p:nvPicPr>
          <p:cNvPr id="2" name="Picture 1">
            <a:extLst>
              <a:ext uri="{FF2B5EF4-FFF2-40B4-BE49-F238E27FC236}">
                <a16:creationId xmlns:a16="http://schemas.microsoft.com/office/drawing/2014/main" id="{7EF58527-62CD-D963-5917-61FE3527A655}"/>
              </a:ext>
            </a:extLst>
          </p:cNvPr>
          <p:cNvPicPr>
            <a:picLocks noChangeAspect="1"/>
          </p:cNvPicPr>
          <p:nvPr/>
        </p:nvPicPr>
        <p:blipFill rotWithShape="1">
          <a:blip r:embed="rId2"/>
          <a:srcRect r="14286"/>
          <a:stretch/>
        </p:blipFill>
        <p:spPr>
          <a:xfrm>
            <a:off x="609600" y="104775"/>
            <a:ext cx="1400783" cy="914400"/>
          </a:xfrm>
          <a:prstGeom prst="rect">
            <a:avLst/>
          </a:prstGeom>
        </p:spPr>
      </p:pic>
    </p:spTree>
    <p:extLst>
      <p:ext uri="{BB962C8B-B14F-4D97-AF65-F5344CB8AC3E}">
        <p14:creationId xmlns:p14="http://schemas.microsoft.com/office/powerpoint/2010/main" val="2330220449"/>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idx="4294967295"/>
          </p:nvPr>
        </p:nvSpPr>
        <p:spPr>
          <a:xfrm>
            <a:off x="609600" y="228600"/>
            <a:ext cx="10972800" cy="914400"/>
          </a:xfrm>
        </p:spPr>
        <p:txBody>
          <a:bodyPr/>
          <a:lstStyle/>
          <a:p>
            <a:pPr algn="ctr"/>
            <a:r>
              <a:rPr lang="en-US" sz="3800" dirty="0"/>
              <a:t>Six Parts of a Suzerain-Vassal Treaty in Deuteronomy</a:t>
            </a:r>
          </a:p>
        </p:txBody>
      </p:sp>
      <p:sp>
        <p:nvSpPr>
          <p:cNvPr id="36867" name="Rectangle 3"/>
          <p:cNvSpPr>
            <a:spLocks noGrp="1" noChangeArrowheads="1"/>
          </p:cNvSpPr>
          <p:nvPr>
            <p:ph type="body" idx="4294967295"/>
          </p:nvPr>
        </p:nvSpPr>
        <p:spPr>
          <a:xfrm>
            <a:off x="1066800" y="1371599"/>
            <a:ext cx="6400800" cy="5029201"/>
          </a:xfrm>
          <a:noFill/>
        </p:spPr>
        <p:txBody>
          <a:bodyPr/>
          <a:lstStyle/>
          <a:p>
            <a:pPr marL="457200" indent="-457200">
              <a:spcBef>
                <a:spcPts val="0"/>
              </a:spcBef>
              <a:spcAft>
                <a:spcPts val="2400"/>
              </a:spcAft>
            </a:pPr>
            <a:r>
              <a:rPr lang="en-US" dirty="0">
                <a:effectLst/>
              </a:rPr>
              <a:t>Preamble (1:1-5)</a:t>
            </a:r>
          </a:p>
          <a:p>
            <a:pPr marL="457200" indent="-457200">
              <a:spcBef>
                <a:spcPts val="0"/>
              </a:spcBef>
              <a:spcAft>
                <a:spcPts val="2400"/>
              </a:spcAft>
            </a:pPr>
            <a:r>
              <a:rPr lang="en-US" dirty="0">
                <a:effectLst/>
              </a:rPr>
              <a:t>Prologue (1:6</a:t>
            </a:r>
            <a:r>
              <a:rPr lang="en-US" dirty="0">
                <a:effectLst/>
                <a:cs typeface="Times New Roman" pitchFamily="18" charset="0"/>
              </a:rPr>
              <a:t>–4:40)</a:t>
            </a:r>
            <a:endParaRPr lang="en-US" dirty="0">
              <a:effectLst/>
            </a:endParaRPr>
          </a:p>
          <a:p>
            <a:pPr marL="457200" indent="-457200">
              <a:spcBef>
                <a:spcPts val="0"/>
              </a:spcBef>
              <a:spcAft>
                <a:spcPts val="2400"/>
              </a:spcAft>
            </a:pPr>
            <a:r>
              <a:rPr lang="en-US" dirty="0">
                <a:effectLst/>
              </a:rPr>
              <a:t>Covenant obligations (5</a:t>
            </a:r>
            <a:r>
              <a:rPr lang="en-US" dirty="0">
                <a:effectLst/>
                <a:cs typeface="Times New Roman" pitchFamily="18" charset="0"/>
              </a:rPr>
              <a:t>–26)</a:t>
            </a:r>
            <a:endParaRPr lang="en-US" dirty="0">
              <a:effectLst/>
            </a:endParaRPr>
          </a:p>
          <a:p>
            <a:pPr marL="457200" indent="-457200">
              <a:spcBef>
                <a:spcPts val="0"/>
              </a:spcBef>
              <a:spcAft>
                <a:spcPts val="2400"/>
              </a:spcAft>
            </a:pPr>
            <a:r>
              <a:rPr lang="en-US" dirty="0">
                <a:effectLst/>
              </a:rPr>
              <a:t>Storage and reading instructions (27:2-3; 31:9, 24, 26)</a:t>
            </a:r>
          </a:p>
          <a:p>
            <a:pPr marL="457200" indent="-457200">
              <a:spcBef>
                <a:spcPts val="0"/>
              </a:spcBef>
              <a:spcAft>
                <a:spcPts val="2400"/>
              </a:spcAft>
            </a:pPr>
            <a:r>
              <a:rPr lang="en-US" dirty="0">
                <a:effectLst/>
              </a:rPr>
              <a:t>Witnesses (32:1)</a:t>
            </a:r>
          </a:p>
          <a:p>
            <a:pPr marL="457200" indent="-457200">
              <a:spcBef>
                <a:spcPts val="0"/>
              </a:spcBef>
              <a:spcAft>
                <a:spcPts val="2400"/>
              </a:spcAft>
            </a:pPr>
            <a:r>
              <a:rPr lang="en-US" b="1" i="1" u="sng" dirty="0">
                <a:solidFill>
                  <a:srgbClr val="FFFFCC"/>
                </a:solidFill>
                <a:effectLst/>
              </a:rPr>
              <a:t>Blessings and curses (28)</a:t>
            </a:r>
            <a:endParaRPr lang="en-US" sz="3600" b="1" i="1" u="sng" dirty="0">
              <a:solidFill>
                <a:srgbClr val="FFFFCC"/>
              </a:solidFill>
              <a:effectLst/>
            </a:endParaRPr>
          </a:p>
        </p:txBody>
      </p:sp>
      <p:pic>
        <p:nvPicPr>
          <p:cNvPr id="5" name="Picture 4" descr="C:\Documents and Settings\Owner\Application Data\Microsoft\Media Catalog\Downloaded Clips\cl0\SY01462_.wmf">
            <a:extLst>
              <a:ext uri="{FF2B5EF4-FFF2-40B4-BE49-F238E27FC236}">
                <a16:creationId xmlns:a16="http://schemas.microsoft.com/office/drawing/2014/main" id="{B7569C95-6A61-4FB9-B05A-15050A47969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912753" y="2057400"/>
            <a:ext cx="2669647" cy="2743200"/>
          </a:xfrm>
          <a:prstGeom prst="rect">
            <a:avLst/>
          </a:prstGeom>
          <a:noFill/>
          <a:ln w="9525">
            <a:noFill/>
            <a:miter lim="800000"/>
            <a:headEnd/>
            <a:tailEnd/>
          </a:ln>
        </p:spPr>
      </p:pic>
    </p:spTree>
    <p:extLst>
      <p:ext uri="{BB962C8B-B14F-4D97-AF65-F5344CB8AC3E}">
        <p14:creationId xmlns:p14="http://schemas.microsoft.com/office/powerpoint/2010/main" val="274140313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3DD2A88D-A347-4000-8512-01EE1A31668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76017" y="80621"/>
            <a:ext cx="8839966" cy="6663506"/>
          </a:xfrm>
          <a:prstGeom prst="rect">
            <a:avLst/>
          </a:prstGeom>
        </p:spPr>
      </p:pic>
    </p:spTree>
    <p:extLst>
      <p:ext uri="{BB962C8B-B14F-4D97-AF65-F5344CB8AC3E}">
        <p14:creationId xmlns:p14="http://schemas.microsoft.com/office/powerpoint/2010/main" val="1127737079"/>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304800"/>
            <a:ext cx="5657850" cy="914400"/>
          </a:xfrm>
        </p:spPr>
        <p:txBody>
          <a:bodyPr/>
          <a:lstStyle/>
          <a:p>
            <a:pPr algn="ctr" eaLnBrk="1" hangingPunct="1"/>
            <a:r>
              <a:rPr lang="en-US" sz="3600" dirty="0">
                <a:effectLst>
                  <a:outerShdw blurRad="38100" dist="38100" dir="2700000" algn="tl">
                    <a:srgbClr val="000000">
                      <a:alpha val="43137"/>
                    </a:srgbClr>
                  </a:outerShdw>
                </a:effectLst>
              </a:rPr>
              <a:t>Genesis 22:15-19</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Covenant Reaffirmed</a:t>
            </a:r>
          </a:p>
        </p:txBody>
      </p:sp>
      <p:sp>
        <p:nvSpPr>
          <p:cNvPr id="161795" name="Rectangle 3"/>
          <p:cNvSpPr>
            <a:spLocks noGrp="1" noChangeArrowheads="1"/>
          </p:cNvSpPr>
          <p:nvPr>
            <p:ph type="body" idx="1"/>
          </p:nvPr>
        </p:nvSpPr>
        <p:spPr>
          <a:xfrm>
            <a:off x="990600" y="1600200"/>
            <a:ext cx="6934200" cy="4191000"/>
          </a:xfrm>
        </p:spPr>
        <p:txBody>
          <a:bodyPr/>
          <a:lstStyle/>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Call to Abraham (15)</a:t>
            </a:r>
          </a:p>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Basis (16)</a:t>
            </a:r>
          </a:p>
          <a:p>
            <a:pPr marL="457200" lvl="2" indent="-457200" eaLnBrk="1" hangingPunct="1">
              <a:spcBef>
                <a:spcPts val="0"/>
              </a:spcBef>
              <a:spcAft>
                <a:spcPts val="36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Provisions (17-18a)</a:t>
            </a:r>
          </a:p>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Basis restated (18b)</a:t>
            </a:r>
          </a:p>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Return to Beersheba (19)</a:t>
            </a:r>
          </a:p>
        </p:txBody>
      </p:sp>
      <p:pic>
        <p:nvPicPr>
          <p:cNvPr id="5" name="Picture 4">
            <a:extLst>
              <a:ext uri="{FF2B5EF4-FFF2-40B4-BE49-F238E27FC236}">
                <a16:creationId xmlns:a16="http://schemas.microsoft.com/office/drawing/2014/main" id="{66576D2B-7AF3-4A7D-A3A3-D7CBD6B390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27115401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050"/>
          <p:cNvSpPr>
            <a:spLocks noGrp="1" noChangeArrowheads="1"/>
          </p:cNvSpPr>
          <p:nvPr>
            <p:ph type="title"/>
          </p:nvPr>
        </p:nvSpPr>
        <p:spPr>
          <a:xfrm>
            <a:off x="2209800" y="304800"/>
            <a:ext cx="7772400" cy="914400"/>
          </a:xfrm>
        </p:spPr>
        <p:txBody>
          <a:bodyPr/>
          <a:lstStyle/>
          <a:p>
            <a:pPr algn="ctr" eaLnBrk="1" hangingPunct="1"/>
            <a:r>
              <a:rPr lang="en-US" sz="3600" dirty="0"/>
              <a:t>GENESIS STRUCTURE</a:t>
            </a:r>
          </a:p>
        </p:txBody>
      </p:sp>
      <p:sp>
        <p:nvSpPr>
          <p:cNvPr id="92163" name="Rectangle 2051"/>
          <p:cNvSpPr>
            <a:spLocks noGrp="1" noChangeArrowheads="1"/>
          </p:cNvSpPr>
          <p:nvPr>
            <p:ph type="body" idx="1"/>
          </p:nvPr>
        </p:nvSpPr>
        <p:spPr>
          <a:xfrm>
            <a:off x="2019300" y="1600200"/>
            <a:ext cx="8153400" cy="1955864"/>
          </a:xfrm>
        </p:spPr>
        <p:txBody>
          <a:bodyPr/>
          <a:lstStyle/>
          <a:p>
            <a:pPr marL="457200" lvl="1" indent="-4572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cs typeface="Calibri" panose="020F0502020204030204" pitchFamily="34" charset="0"/>
              </a:rPr>
              <a:t>Beginning of the Human race (Gen. 1‒11)</a:t>
            </a:r>
          </a:p>
          <a:p>
            <a:pPr marL="457200" lvl="1" indent="-457200" eaLnBrk="1" hangingPunct="1">
              <a:spcBef>
                <a:spcPts val="0"/>
              </a:spcBef>
              <a:spcAft>
                <a:spcPts val="3600"/>
              </a:spcAft>
              <a:buClr>
                <a:schemeClr val="tx2"/>
              </a:buClr>
              <a:buSzPct val="100000"/>
              <a:buFont typeface="Wingdings" pitchFamily="2" charset="2"/>
              <a:buAutoNum type="romanUcPeriod"/>
              <a:defRPr/>
            </a:pPr>
            <a:r>
              <a:rPr lang="en-US"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Beginning of the Hebrew race (Gen. 12‒50)</a:t>
            </a:r>
          </a:p>
        </p:txBody>
      </p:sp>
      <p:pic>
        <p:nvPicPr>
          <p:cNvPr id="2" name="Picture 4" descr="5 Bible Lessons to Learn From the Book of Genesis | Jack Wellman">
            <a:extLst>
              <a:ext uri="{FF2B5EF4-FFF2-40B4-BE49-F238E27FC236}">
                <a16:creationId xmlns:a16="http://schemas.microsoft.com/office/drawing/2014/main" id="{8E86B3BC-9844-40CD-A11F-6CE7740863AE}"/>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379786" y="4191000"/>
            <a:ext cx="3432431" cy="2286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6252A684-4CDD-4290-ACF1-B09810BF96B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152400"/>
            <a:ext cx="1074928" cy="914400"/>
          </a:xfrm>
          <a:prstGeom prst="rect">
            <a:avLst/>
          </a:prstGeom>
        </p:spPr>
      </p:pic>
    </p:spTree>
    <p:extLst>
      <p:ext uri="{BB962C8B-B14F-4D97-AF65-F5344CB8AC3E}">
        <p14:creationId xmlns:p14="http://schemas.microsoft.com/office/powerpoint/2010/main" val="38346737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4095750" y="228600"/>
            <a:ext cx="4000500" cy="914400"/>
          </a:xfrm>
        </p:spPr>
        <p:txBody>
          <a:bodyPr/>
          <a:lstStyle/>
          <a:p>
            <a:pPr algn="ctr" eaLnBrk="1" hangingPunct="1"/>
            <a:r>
              <a:rPr lang="en-US" sz="3600" dirty="0">
                <a:effectLst>
                  <a:outerShdw blurRad="38100" dist="38100" dir="2700000" algn="tl">
                    <a:srgbClr val="000000">
                      <a:alpha val="43137"/>
                    </a:srgbClr>
                  </a:outerShdw>
                </a:effectLst>
              </a:rPr>
              <a:t>VI. 8 New Promises</a:t>
            </a:r>
            <a:br>
              <a:rPr lang="en-US" sz="3600" dirty="0">
                <a:effectLst>
                  <a:outerShdw blurRad="38100" dist="38100" dir="2700000" algn="tl">
                    <a:srgbClr val="000000">
                      <a:alpha val="43137"/>
                    </a:srgbClr>
                  </a:outerShdw>
                </a:effectLst>
              </a:rPr>
            </a:br>
            <a:r>
              <a:rPr lang="en-US" sz="2800" b="1" dirty="0">
                <a:solidFill>
                  <a:srgbClr val="FFFFCC"/>
                </a:solidFill>
                <a:effectLst>
                  <a:outerShdw blurRad="38100" dist="38100" dir="2700000" algn="tl">
                    <a:srgbClr val="000000">
                      <a:alpha val="43137"/>
                    </a:srgbClr>
                  </a:outerShdw>
                </a:effectLst>
                <a:ea typeface="+mn-ea"/>
                <a:cs typeface="+mn-cs"/>
              </a:rPr>
              <a:t>Genesis 12:1-3</a:t>
            </a:r>
          </a:p>
        </p:txBody>
      </p:sp>
      <p:sp>
        <p:nvSpPr>
          <p:cNvPr id="161795" name="Rectangle 3"/>
          <p:cNvSpPr>
            <a:spLocks noGrp="1" noChangeArrowheads="1"/>
          </p:cNvSpPr>
          <p:nvPr>
            <p:ph type="body" idx="1"/>
          </p:nvPr>
        </p:nvSpPr>
        <p:spPr>
          <a:xfrm>
            <a:off x="585217" y="1295400"/>
            <a:ext cx="7187183" cy="5029200"/>
          </a:xfrm>
        </p:spPr>
        <p:txBody>
          <a:bodyPr/>
          <a:lstStyle/>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Land (Gen. 12:1b)</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Great nation (Gen. 12:2a)</a:t>
            </a:r>
          </a:p>
          <a:p>
            <a:pPr marL="457200" lvl="2" indent="-457200" eaLnBrk="1" hangingPunct="1">
              <a:spcBef>
                <a:spcPts val="0"/>
              </a:spcBef>
              <a:spcAft>
                <a:spcPts val="12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Personal blessing (Gen. 12:2b)</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Great name (Gen. 12:2c)</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Blessing to others (Gen. 12:2d)</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Blessing to blessers (Gen. 12:3a)</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Cursing to cursers (Gen. 12:3b)</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Blessing to the world (Gen. 12:3c)</a:t>
            </a:r>
          </a:p>
        </p:txBody>
      </p:sp>
      <p:pic>
        <p:nvPicPr>
          <p:cNvPr id="5" name="Picture 4">
            <a:extLst>
              <a:ext uri="{FF2B5EF4-FFF2-40B4-BE49-F238E27FC236}">
                <a16:creationId xmlns:a16="http://schemas.microsoft.com/office/drawing/2014/main" id="{EE27123E-9DB2-4BDE-9657-DD1FB4967A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310389780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type="body" idx="1"/>
          </p:nvPr>
        </p:nvSpPr>
        <p:spPr>
          <a:xfrm>
            <a:off x="609600" y="1828800"/>
            <a:ext cx="10972800" cy="2971800"/>
          </a:xfrm>
        </p:spPr>
        <p:txBody>
          <a:bodyPr/>
          <a:lstStyle/>
          <a:p>
            <a:pPr marL="0" indent="0" algn="just">
              <a:spcBef>
                <a:spcPts val="0"/>
              </a:spcBef>
              <a:buNone/>
              <a:defRPr/>
            </a:pPr>
            <a:r>
              <a:rPr lang="en-US" b="1" dirty="0">
                <a:solidFill>
                  <a:srgbClr val="FFFFCC"/>
                </a:solidFill>
                <a:effectLst>
                  <a:outerShdw blurRad="38100" dist="38100" dir="2700000" algn="tl">
                    <a:srgbClr val="000000">
                      <a:alpha val="43137"/>
                    </a:srgbClr>
                  </a:outerShdw>
                </a:effectLst>
              </a:rPr>
              <a:t>Genesis 22:16-18 </a:t>
            </a:r>
            <a:r>
              <a:rPr lang="en-US" dirty="0">
                <a:effectLst>
                  <a:outerShdw blurRad="38100" dist="38100" dir="2700000" algn="tl">
                    <a:srgbClr val="000000">
                      <a:alpha val="43137"/>
                    </a:srgbClr>
                  </a:outerShdw>
                </a:effectLst>
              </a:rPr>
              <a:t>(RSB:NASB1995U): Genesis 22:16-18. “</a:t>
            </a:r>
            <a:r>
              <a:rPr lang="en-US" i="1" dirty="0">
                <a:effectLst>
                  <a:outerShdw blurRad="38100" dist="38100" dir="2700000" algn="tl">
                    <a:srgbClr val="000000">
                      <a:alpha val="43137"/>
                    </a:srgbClr>
                  </a:outerShdw>
                </a:effectLst>
              </a:rPr>
              <a:t>your seed shall possess the gate of their enemies</a:t>
            </a:r>
            <a:r>
              <a:rPr lang="en-US" dirty="0">
                <a:effectLst>
                  <a:outerShdw blurRad="38100" dist="38100" dir="2700000" algn="tl">
                    <a:srgbClr val="000000">
                      <a:alpha val="43137"/>
                    </a:srgbClr>
                  </a:outerShdw>
                </a:effectLst>
              </a:rPr>
              <a:t>. This anticipates the conquest of Canaan under Joshua.”</a:t>
            </a:r>
          </a:p>
        </p:txBody>
      </p:sp>
      <p:pic>
        <p:nvPicPr>
          <p:cNvPr id="29700"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152400"/>
            <a:ext cx="944563" cy="1143000"/>
          </a:xfrm>
          <a:prstGeom prst="rect">
            <a:avLst/>
          </a:prstGeom>
          <a:noFill/>
          <a:ln w="9525">
            <a:solidFill>
              <a:schemeClr val="tx1"/>
            </a:solidFill>
            <a:miter lim="800000"/>
            <a:headEnd/>
            <a:tailEnd/>
          </a:ln>
        </p:spPr>
      </p:pic>
      <p:sp>
        <p:nvSpPr>
          <p:cNvPr id="4" name="Rectangle 3">
            <a:extLst>
              <a:ext uri="{FF2B5EF4-FFF2-40B4-BE49-F238E27FC236}">
                <a16:creationId xmlns:a16="http://schemas.microsoft.com/office/drawing/2014/main" id="{DDED8C29-5312-47D5-972D-3ABE15909AE2}"/>
              </a:ext>
            </a:extLst>
          </p:cNvPr>
          <p:cNvSpPr/>
          <p:nvPr/>
        </p:nvSpPr>
        <p:spPr>
          <a:xfrm>
            <a:off x="3495675" y="228600"/>
            <a:ext cx="5200650" cy="1000274"/>
          </a:xfrm>
          <a:prstGeom prst="rect">
            <a:avLst/>
          </a:prstGeom>
        </p:spPr>
        <p:txBody>
          <a:bodyPr wrap="square">
            <a:spAutoFit/>
          </a:bodyPr>
          <a:lstStyle/>
          <a:p>
            <a:pPr algn="ctr">
              <a:spcAft>
                <a:spcPts val="600"/>
              </a:spcAft>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Charles Ryrie</a:t>
            </a:r>
          </a:p>
          <a:p>
            <a:pPr algn="ctr"/>
            <a:r>
              <a:rPr lang="en-US" sz="1800" i="1" dirty="0">
                <a:effectLst>
                  <a:outerShdw blurRad="38100" dist="38100" dir="2700000" algn="tl">
                    <a:srgbClr val="000000">
                      <a:alpha val="43137"/>
                    </a:srgbClr>
                  </a:outerShdw>
                </a:effectLst>
                <a:latin typeface="Calibri" panose="020F0502020204030204" pitchFamily="34" charset="0"/>
              </a:rPr>
              <a:t>The Ryrie Study Bible</a:t>
            </a:r>
            <a:r>
              <a:rPr lang="en-US" sz="1800" dirty="0">
                <a:effectLst>
                  <a:outerShdw blurRad="38100" dist="38100" dir="2700000" algn="tl">
                    <a:srgbClr val="000000">
                      <a:alpha val="43137"/>
                    </a:srgbClr>
                  </a:outerShdw>
                </a:effectLst>
                <a:latin typeface="Calibri" panose="020F0502020204030204" pitchFamily="34" charset="0"/>
              </a:rPr>
              <a:t>, page 28</a:t>
            </a:r>
            <a:endParaRPr 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92260251"/>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4095750" y="228600"/>
            <a:ext cx="4000500" cy="914400"/>
          </a:xfrm>
        </p:spPr>
        <p:txBody>
          <a:bodyPr/>
          <a:lstStyle/>
          <a:p>
            <a:pPr algn="ctr" eaLnBrk="1" hangingPunct="1"/>
            <a:r>
              <a:rPr lang="en-US" sz="3600" dirty="0">
                <a:effectLst>
                  <a:outerShdw blurRad="38100" dist="38100" dir="2700000" algn="tl">
                    <a:srgbClr val="000000">
                      <a:alpha val="43137"/>
                    </a:srgbClr>
                  </a:outerShdw>
                </a:effectLst>
              </a:rPr>
              <a:t>New Promises</a:t>
            </a:r>
            <a:br>
              <a:rPr lang="en-US" sz="3600" dirty="0">
                <a:effectLst>
                  <a:outerShdw blurRad="38100" dist="38100" dir="2700000" algn="tl">
                    <a:srgbClr val="000000">
                      <a:alpha val="43137"/>
                    </a:srgbClr>
                  </a:outerShdw>
                </a:effectLst>
              </a:rPr>
            </a:br>
            <a:r>
              <a:rPr lang="en-US" sz="2800" b="1" dirty="0">
                <a:solidFill>
                  <a:srgbClr val="FFFFCC"/>
                </a:solidFill>
                <a:effectLst>
                  <a:outerShdw blurRad="38100" dist="38100" dir="2700000" algn="tl">
                    <a:srgbClr val="000000">
                      <a:alpha val="43137"/>
                    </a:srgbClr>
                  </a:outerShdw>
                </a:effectLst>
                <a:ea typeface="+mn-ea"/>
                <a:cs typeface="+mn-cs"/>
              </a:rPr>
              <a:t>Genesis 12:1-3</a:t>
            </a:r>
          </a:p>
        </p:txBody>
      </p:sp>
      <p:sp>
        <p:nvSpPr>
          <p:cNvPr id="161795" name="Rectangle 3"/>
          <p:cNvSpPr>
            <a:spLocks noGrp="1" noChangeArrowheads="1"/>
          </p:cNvSpPr>
          <p:nvPr>
            <p:ph type="body" idx="1"/>
          </p:nvPr>
        </p:nvSpPr>
        <p:spPr>
          <a:xfrm>
            <a:off x="585217" y="1295400"/>
            <a:ext cx="7187183" cy="5029200"/>
          </a:xfrm>
        </p:spPr>
        <p:txBody>
          <a:bodyPr/>
          <a:lstStyle/>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Land (Gen. 12:1b)</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Great nation (Gen. 12:2a)</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Personal blessing (Gen. 12:2b)</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Great name (Gen. 12:2c)</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Blessing to others (Gen. 12:2d)</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Blessing to blessers (Gen. 12:3a)</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Cursing to cursers (Gen. 12:3b)</a:t>
            </a:r>
          </a:p>
          <a:p>
            <a:pPr marL="457200" lvl="2" indent="-457200" eaLnBrk="1" hangingPunct="1">
              <a:spcBef>
                <a:spcPts val="0"/>
              </a:spcBef>
              <a:spcAft>
                <a:spcPts val="12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Blessing to the world (Gen. 12:3c)</a:t>
            </a:r>
          </a:p>
        </p:txBody>
      </p:sp>
      <p:pic>
        <p:nvPicPr>
          <p:cNvPr id="5" name="Picture 4">
            <a:extLst>
              <a:ext uri="{FF2B5EF4-FFF2-40B4-BE49-F238E27FC236}">
                <a16:creationId xmlns:a16="http://schemas.microsoft.com/office/drawing/2014/main" id="{EE27123E-9DB2-4BDE-9657-DD1FB4967A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389434031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E9856C0-8DBA-44EE-B8F2-6FB365CF5B0D}"/>
              </a:ext>
            </a:extLst>
          </p:cNvPr>
          <p:cNvPicPr>
            <a:picLocks noChangeAspect="1"/>
          </p:cNvPicPr>
          <p:nvPr/>
        </p:nvPicPr>
        <p:blipFill>
          <a:blip r:embed="rId2"/>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799" cy="2523768"/>
          </a:xfrm>
          <a:prstGeom prst="rect">
            <a:avLst/>
          </a:prstGeom>
          <a:noFill/>
          <a:ln w="28575">
            <a:noFill/>
            <a:miter lim="800000"/>
            <a:headEnd/>
            <a:tailEnd/>
          </a:ln>
        </p:spPr>
        <p:txBody>
          <a:bodyPr wrap="square">
            <a:spAutoFit/>
          </a:bodyPr>
          <a:lstStyle/>
          <a:p>
            <a:pPr algn="ctr">
              <a:spcAft>
                <a:spcPts val="1200"/>
              </a:spcAft>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12:3</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I will bless those who bless you, And the one who curses you I will curse.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in you all the families of the earth will be blessed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3" name="Picture 2" descr="A close up of text on a white background&#10;&#10;Description automatically generated">
            <a:extLst>
              <a:ext uri="{FF2B5EF4-FFF2-40B4-BE49-F238E27FC236}">
                <a16:creationId xmlns:a16="http://schemas.microsoft.com/office/drawing/2014/main" id="{A525CB14-0D8D-4CF1-89E1-8E2BADA2D13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47132" y="2682240"/>
            <a:ext cx="1697736" cy="2194560"/>
          </a:xfrm>
          <a:prstGeom prst="rect">
            <a:avLst/>
          </a:prstGeom>
        </p:spPr>
      </p:pic>
    </p:spTree>
    <p:extLst>
      <p:ext uri="{BB962C8B-B14F-4D97-AF65-F5344CB8AC3E}">
        <p14:creationId xmlns:p14="http://schemas.microsoft.com/office/powerpoint/2010/main" val="8557459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304800"/>
            <a:ext cx="5657850" cy="914400"/>
          </a:xfrm>
        </p:spPr>
        <p:txBody>
          <a:bodyPr/>
          <a:lstStyle/>
          <a:p>
            <a:pPr algn="ctr" eaLnBrk="1" hangingPunct="1"/>
            <a:r>
              <a:rPr lang="en-US" sz="3600" dirty="0">
                <a:effectLst>
                  <a:outerShdw blurRad="38100" dist="38100" dir="2700000" algn="tl">
                    <a:srgbClr val="000000">
                      <a:alpha val="43137"/>
                    </a:srgbClr>
                  </a:outerShdw>
                </a:effectLst>
              </a:rPr>
              <a:t>Genesis 22:15-19</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Covenant Reaffirmed</a:t>
            </a:r>
          </a:p>
        </p:txBody>
      </p:sp>
      <p:sp>
        <p:nvSpPr>
          <p:cNvPr id="161795" name="Rectangle 3"/>
          <p:cNvSpPr>
            <a:spLocks noGrp="1" noChangeArrowheads="1"/>
          </p:cNvSpPr>
          <p:nvPr>
            <p:ph type="body" idx="1"/>
          </p:nvPr>
        </p:nvSpPr>
        <p:spPr>
          <a:xfrm>
            <a:off x="990600" y="1600200"/>
            <a:ext cx="6934200" cy="4191000"/>
          </a:xfrm>
        </p:spPr>
        <p:txBody>
          <a:bodyPr/>
          <a:lstStyle/>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Call to Abraham (15)</a:t>
            </a:r>
          </a:p>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Basis (16)</a:t>
            </a:r>
          </a:p>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Provisions (17-18a)</a:t>
            </a:r>
          </a:p>
          <a:p>
            <a:pPr marL="457200" lvl="2" indent="-457200" eaLnBrk="1" hangingPunct="1">
              <a:spcBef>
                <a:spcPts val="0"/>
              </a:spcBef>
              <a:spcAft>
                <a:spcPts val="36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Basis restated (18b)</a:t>
            </a:r>
          </a:p>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Return to Beersheba (19)</a:t>
            </a:r>
          </a:p>
        </p:txBody>
      </p:sp>
      <p:pic>
        <p:nvPicPr>
          <p:cNvPr id="5" name="Picture 4">
            <a:extLst>
              <a:ext uri="{FF2B5EF4-FFF2-40B4-BE49-F238E27FC236}">
                <a16:creationId xmlns:a16="http://schemas.microsoft.com/office/drawing/2014/main" id="{66576D2B-7AF3-4A7D-A3A3-D7CBD6B390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8523215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3009900" y="228600"/>
            <a:ext cx="6172200" cy="1143000"/>
          </a:xfrm>
        </p:spPr>
        <p:txBody>
          <a:bodyPr/>
          <a:lstStyle/>
          <a:p>
            <a:pPr algn="ctr"/>
            <a:r>
              <a:rPr lang="en-US" sz="3600" dirty="0"/>
              <a:t>J. Dwight Pentecost</a:t>
            </a:r>
            <a:br>
              <a:rPr lang="en-US" sz="3600" dirty="0"/>
            </a:br>
            <a:r>
              <a:rPr lang="en-US" sz="2000" i="1" dirty="0">
                <a:solidFill>
                  <a:schemeClr val="tx1"/>
                </a:solidFill>
              </a:rPr>
              <a:t>Thy Kingdom Come, </a:t>
            </a:r>
            <a:r>
              <a:rPr lang="en-US" sz="2000" dirty="0">
                <a:solidFill>
                  <a:schemeClr val="tx1"/>
                </a:solidFill>
              </a:rPr>
              <a:t>Page 66-67</a:t>
            </a:r>
          </a:p>
        </p:txBody>
      </p:sp>
      <p:sp>
        <p:nvSpPr>
          <p:cNvPr id="16387" name="Rectangle 3"/>
          <p:cNvSpPr>
            <a:spLocks noGrp="1" noChangeArrowheads="1"/>
          </p:cNvSpPr>
          <p:nvPr>
            <p:ph type="body" idx="1"/>
          </p:nvPr>
        </p:nvSpPr>
        <p:spPr>
          <a:xfrm>
            <a:off x="609600" y="1524000"/>
            <a:ext cx="10972800" cy="4876800"/>
          </a:xfrm>
        </p:spPr>
        <p:txBody>
          <a:bodyPr/>
          <a:lstStyle/>
          <a:p>
            <a:pPr marL="0" indent="0" algn="just">
              <a:buNone/>
              <a:defRPr/>
            </a:pPr>
            <a:r>
              <a:rPr lang="en-US" dirty="0">
                <a:effectLst/>
              </a:rPr>
              <a:t>“As before, God responded to the obedience of faith. He said to Abraham, ‘I swear by Myself, declares the Lord, that because you have done this and have not withheld your son, your only son, I will surely bless you and make your descendants as numerous as the stars in the sky and as the sand on the seashore. Your descendants will take possession of the cities of their enemies, and through your offspring all nations on earth will be blessed, because you have obeyed Me’ (Gen. 22:16–18)</a:t>
            </a:r>
            <a:r>
              <a:rPr lang="en-US" i="1" dirty="0"/>
              <a:t>.”</a:t>
            </a:r>
          </a:p>
        </p:txBody>
      </p:sp>
      <p:pic>
        <p:nvPicPr>
          <p:cNvPr id="5" name="Picture 4">
            <a:extLst>
              <a:ext uri="{FF2B5EF4-FFF2-40B4-BE49-F238E27FC236}">
                <a16:creationId xmlns:a16="http://schemas.microsoft.com/office/drawing/2014/main" id="{5074BCA5-0419-805D-23DB-0DF3E5EBF1C4}"/>
              </a:ext>
            </a:extLst>
          </p:cNvPr>
          <p:cNvPicPr>
            <a:picLocks noChangeAspect="1"/>
          </p:cNvPicPr>
          <p:nvPr/>
        </p:nvPicPr>
        <p:blipFill rotWithShape="1">
          <a:blip r:embed="rId2"/>
          <a:srcRect r="14286"/>
          <a:stretch/>
        </p:blipFill>
        <p:spPr>
          <a:xfrm>
            <a:off x="609600" y="104775"/>
            <a:ext cx="1400783" cy="914400"/>
          </a:xfrm>
          <a:prstGeom prst="rect">
            <a:avLst/>
          </a:prstGeom>
        </p:spPr>
      </p:pic>
    </p:spTree>
    <p:extLst>
      <p:ext uri="{BB962C8B-B14F-4D97-AF65-F5344CB8AC3E}">
        <p14:creationId xmlns:p14="http://schemas.microsoft.com/office/powerpoint/2010/main" val="3021276480"/>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3009900" y="228600"/>
            <a:ext cx="6172200" cy="1143000"/>
          </a:xfrm>
        </p:spPr>
        <p:txBody>
          <a:bodyPr/>
          <a:lstStyle/>
          <a:p>
            <a:pPr algn="ctr"/>
            <a:r>
              <a:rPr lang="en-US" sz="3600" dirty="0"/>
              <a:t>J. Dwight Pentecost</a:t>
            </a:r>
            <a:br>
              <a:rPr lang="en-US" sz="3600" dirty="0"/>
            </a:br>
            <a:r>
              <a:rPr lang="en-US" sz="2000" i="1" dirty="0">
                <a:solidFill>
                  <a:schemeClr val="tx1"/>
                </a:solidFill>
              </a:rPr>
              <a:t>Thy Kingdom Come, Page 66-67</a:t>
            </a:r>
          </a:p>
        </p:txBody>
      </p:sp>
      <p:sp>
        <p:nvSpPr>
          <p:cNvPr id="16387" name="Rectangle 3"/>
          <p:cNvSpPr>
            <a:spLocks noGrp="1" noChangeArrowheads="1"/>
          </p:cNvSpPr>
          <p:nvPr>
            <p:ph type="body" idx="1"/>
          </p:nvPr>
        </p:nvSpPr>
        <p:spPr>
          <a:xfrm>
            <a:off x="609600" y="1524000"/>
            <a:ext cx="10896600" cy="4876800"/>
          </a:xfrm>
        </p:spPr>
        <p:txBody>
          <a:bodyPr/>
          <a:lstStyle/>
          <a:p>
            <a:pPr marL="0" indent="0" algn="just">
              <a:buNone/>
              <a:defRPr/>
            </a:pPr>
            <a:r>
              <a:rPr lang="en-US" dirty="0">
                <a:effectLst/>
              </a:rPr>
              <a:t>“Here again God promised Abraham that he would become the recipient of the covenant blessings. The covenant was not based on obedience, nor was the perpetuity of the covenant based on obedience—but rather the reception of covenant blessings was conditioned on obedience. Remember, an unconditional covenant may have conditional blessings. Thus, on the basis of faith that had produced obedience, Abraham would experience the blessings of the promises and the covenant</a:t>
            </a:r>
            <a:r>
              <a:rPr lang="en-US" i="1" dirty="0"/>
              <a:t>.”</a:t>
            </a:r>
          </a:p>
        </p:txBody>
      </p:sp>
      <p:pic>
        <p:nvPicPr>
          <p:cNvPr id="2" name="Picture 1">
            <a:extLst>
              <a:ext uri="{FF2B5EF4-FFF2-40B4-BE49-F238E27FC236}">
                <a16:creationId xmlns:a16="http://schemas.microsoft.com/office/drawing/2014/main" id="{7EF58527-62CD-D963-5917-61FE3527A655}"/>
              </a:ext>
            </a:extLst>
          </p:cNvPr>
          <p:cNvPicPr>
            <a:picLocks noChangeAspect="1"/>
          </p:cNvPicPr>
          <p:nvPr/>
        </p:nvPicPr>
        <p:blipFill rotWithShape="1">
          <a:blip r:embed="rId2"/>
          <a:srcRect r="14286"/>
          <a:stretch/>
        </p:blipFill>
        <p:spPr>
          <a:xfrm>
            <a:off x="609600" y="104775"/>
            <a:ext cx="1400783" cy="914400"/>
          </a:xfrm>
          <a:prstGeom prst="rect">
            <a:avLst/>
          </a:prstGeom>
        </p:spPr>
      </p:pic>
    </p:spTree>
    <p:extLst>
      <p:ext uri="{BB962C8B-B14F-4D97-AF65-F5344CB8AC3E}">
        <p14:creationId xmlns:p14="http://schemas.microsoft.com/office/powerpoint/2010/main" val="135656531"/>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304800"/>
            <a:ext cx="5657850" cy="914400"/>
          </a:xfrm>
        </p:spPr>
        <p:txBody>
          <a:bodyPr/>
          <a:lstStyle/>
          <a:p>
            <a:pPr algn="ctr" eaLnBrk="1" hangingPunct="1"/>
            <a:r>
              <a:rPr lang="en-US" sz="3600" dirty="0">
                <a:effectLst>
                  <a:outerShdw blurRad="38100" dist="38100" dir="2700000" algn="tl">
                    <a:srgbClr val="000000">
                      <a:alpha val="43137"/>
                    </a:srgbClr>
                  </a:outerShdw>
                </a:effectLst>
              </a:rPr>
              <a:t>Genesis 22:15-19</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Covenant Reaffirmed</a:t>
            </a:r>
          </a:p>
        </p:txBody>
      </p:sp>
      <p:sp>
        <p:nvSpPr>
          <p:cNvPr id="161795" name="Rectangle 3"/>
          <p:cNvSpPr>
            <a:spLocks noGrp="1" noChangeArrowheads="1"/>
          </p:cNvSpPr>
          <p:nvPr>
            <p:ph type="body" idx="1"/>
          </p:nvPr>
        </p:nvSpPr>
        <p:spPr>
          <a:xfrm>
            <a:off x="990600" y="1600200"/>
            <a:ext cx="6934200" cy="4191000"/>
          </a:xfrm>
        </p:spPr>
        <p:txBody>
          <a:bodyPr/>
          <a:lstStyle/>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Call to Abraham (15)</a:t>
            </a:r>
          </a:p>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Basis (16)</a:t>
            </a:r>
          </a:p>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Provisions (17-18a)</a:t>
            </a:r>
          </a:p>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Basis restated (18b)</a:t>
            </a:r>
          </a:p>
          <a:p>
            <a:pPr marL="457200" lvl="2" indent="-457200" eaLnBrk="1" hangingPunct="1">
              <a:spcBef>
                <a:spcPts val="0"/>
              </a:spcBef>
              <a:spcAft>
                <a:spcPts val="36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Return to Beersheba (19)</a:t>
            </a:r>
          </a:p>
        </p:txBody>
      </p:sp>
      <p:pic>
        <p:nvPicPr>
          <p:cNvPr id="5" name="Picture 4">
            <a:extLst>
              <a:ext uri="{FF2B5EF4-FFF2-40B4-BE49-F238E27FC236}">
                <a16:creationId xmlns:a16="http://schemas.microsoft.com/office/drawing/2014/main" id="{66576D2B-7AF3-4A7D-A3A3-D7CBD6B390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36586013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1066800" y="2057400"/>
            <a:ext cx="6324600" cy="2743200"/>
          </a:xfrm>
        </p:spPr>
        <p:txBody>
          <a:bodyPr/>
          <a:lstStyle/>
          <a:p>
            <a:pPr marL="458788" lvl="2" indent="-458788" eaLnBrk="1" hangingPunct="1">
              <a:spcBef>
                <a:spcPts val="0"/>
              </a:spcBef>
              <a:spcAft>
                <a:spcPts val="36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Abraham plants (33a)</a:t>
            </a:r>
          </a:p>
          <a:p>
            <a:pPr marL="458788" lvl="2" indent="-458788" eaLnBrk="1" hangingPunct="1">
              <a:spcBef>
                <a:spcPts val="0"/>
              </a:spcBef>
              <a:spcAft>
                <a:spcPts val="36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Abraham worships (33b)</a:t>
            </a:r>
          </a:p>
          <a:p>
            <a:pPr marL="458788" lvl="2" indent="-458788" eaLnBrk="1" hangingPunct="1">
              <a:spcBef>
                <a:spcPts val="0"/>
              </a:spcBef>
              <a:spcAft>
                <a:spcPts val="36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Abraham sojourns (34)</a:t>
            </a:r>
          </a:p>
        </p:txBody>
      </p:sp>
      <p:sp>
        <p:nvSpPr>
          <p:cNvPr id="7" name="Rectangle 2">
            <a:extLst>
              <a:ext uri="{FF2B5EF4-FFF2-40B4-BE49-F238E27FC236}">
                <a16:creationId xmlns:a16="http://schemas.microsoft.com/office/drawing/2014/main" id="{97686A22-2BE5-4C51-AB58-0A64E5F67A24}"/>
              </a:ext>
            </a:extLst>
          </p:cNvPr>
          <p:cNvSpPr txBox="1">
            <a:spLocks noChangeArrowheads="1"/>
          </p:cNvSpPr>
          <p:nvPr/>
        </p:nvSpPr>
        <p:spPr bwMode="auto">
          <a:xfrm>
            <a:off x="3119438" y="304800"/>
            <a:ext cx="5953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marL="742950" indent="-742950" algn="ctr" eaLnBrk="1" hangingPunct="1">
              <a:buClr>
                <a:srgbClr val="CC66FF"/>
              </a:buClr>
              <a:buFont typeface="+mj-lt"/>
              <a:buAutoNum type="alphaUcPeriod" startAt="7"/>
            </a:pPr>
            <a:r>
              <a:rPr lang="en-US" sz="3600" kern="0" dirty="0">
                <a:effectLst>
                  <a:outerShdw blurRad="38100" dist="38100" dir="2700000" algn="tl">
                    <a:srgbClr val="000000">
                      <a:alpha val="43137"/>
                    </a:srgbClr>
                  </a:outerShdw>
                </a:effectLst>
                <a:cs typeface="Calibri" panose="020F0502020204030204" pitchFamily="34" charset="0"/>
              </a:rPr>
              <a:t>Covenant’s Results</a:t>
            </a:r>
            <a:br>
              <a:rPr lang="en-US" sz="3600" kern="0" dirty="0">
                <a:effectLst>
                  <a:outerShdw blurRad="38100" dist="38100" dir="2700000" algn="tl">
                    <a:srgbClr val="000000">
                      <a:alpha val="43137"/>
                    </a:srgbClr>
                  </a:outerShdw>
                </a:effectLst>
                <a:cs typeface="Calibri" panose="020F0502020204030204" pitchFamily="34" charset="0"/>
              </a:rPr>
            </a:br>
            <a:r>
              <a:rPr lang="en-US" sz="2800" b="1" kern="0" dirty="0">
                <a:solidFill>
                  <a:srgbClr val="FFFFCC"/>
                </a:solidFill>
                <a:effectLst>
                  <a:outerShdw blurRad="38100" dist="38100" dir="2700000" algn="tl">
                    <a:srgbClr val="000000">
                      <a:alpha val="43137"/>
                    </a:srgbClr>
                  </a:outerShdw>
                </a:effectLst>
                <a:ea typeface="+mn-ea"/>
                <a:cs typeface="+mn-cs"/>
              </a:rPr>
              <a:t>Genesis 21:33-34</a:t>
            </a:r>
          </a:p>
        </p:txBody>
      </p:sp>
      <p:pic>
        <p:nvPicPr>
          <p:cNvPr id="5" name="Picture 4">
            <a:extLst>
              <a:ext uri="{FF2B5EF4-FFF2-40B4-BE49-F238E27FC236}">
                <a16:creationId xmlns:a16="http://schemas.microsoft.com/office/drawing/2014/main" id="{6F422440-7828-4622-A45D-9ABFFDA55A6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37533142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AE081D7C-95E2-A050-3AFE-C465AD2DBA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97159" y="137160"/>
            <a:ext cx="4797683"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Oval 7">
            <a:extLst>
              <a:ext uri="{FF2B5EF4-FFF2-40B4-BE49-F238E27FC236}">
                <a16:creationId xmlns:a16="http://schemas.microsoft.com/office/drawing/2014/main" id="{166468F4-A57F-94A2-A360-E6472A5D86ED}"/>
              </a:ext>
            </a:extLst>
          </p:cNvPr>
          <p:cNvSpPr>
            <a:spLocks noChangeArrowheads="1"/>
          </p:cNvSpPr>
          <p:nvPr/>
        </p:nvSpPr>
        <p:spPr bwMode="auto">
          <a:xfrm>
            <a:off x="4343400" y="5922579"/>
            <a:ext cx="1600200" cy="706821"/>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4" name="Oval 7">
            <a:extLst>
              <a:ext uri="{FF2B5EF4-FFF2-40B4-BE49-F238E27FC236}">
                <a16:creationId xmlns:a16="http://schemas.microsoft.com/office/drawing/2014/main" id="{D2E81EA4-5EB2-E86A-D57E-BC835A04AA79}"/>
              </a:ext>
            </a:extLst>
          </p:cNvPr>
          <p:cNvSpPr>
            <a:spLocks noChangeArrowheads="1"/>
          </p:cNvSpPr>
          <p:nvPr/>
        </p:nvSpPr>
        <p:spPr bwMode="auto">
          <a:xfrm>
            <a:off x="5638800" y="4038601"/>
            <a:ext cx="1143000" cy="6096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Tree>
    <p:extLst>
      <p:ext uri="{BB962C8B-B14F-4D97-AF65-F5344CB8AC3E}">
        <p14:creationId xmlns:p14="http://schemas.microsoft.com/office/powerpoint/2010/main" val="3695940020"/>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3"/>
          <p:cNvSpPr>
            <a:spLocks noGrp="1" noChangeArrowheads="1"/>
          </p:cNvSpPr>
          <p:nvPr>
            <p:ph type="body" idx="1"/>
          </p:nvPr>
        </p:nvSpPr>
        <p:spPr>
          <a:xfrm>
            <a:off x="1066800" y="1371600"/>
            <a:ext cx="6477000" cy="4419600"/>
          </a:xfrm>
        </p:spPr>
        <p:txBody>
          <a:bodyPr/>
          <a:lstStyle/>
          <a:p>
            <a:pPr marL="457200" lvl="1" indent="-457200" eaLnBrk="1" hangingPunct="1">
              <a:spcBef>
                <a:spcPts val="0"/>
              </a:spcBef>
              <a:spcAft>
                <a:spcPts val="3000"/>
              </a:spcAft>
              <a:buClr>
                <a:schemeClr val="tx2"/>
              </a:buClr>
              <a:buSzPct val="100000"/>
              <a:buFont typeface="+mj-lt"/>
              <a:buAutoNum type="romanUcPeriod" startAt="2"/>
              <a:defRPr/>
            </a:pPr>
            <a:r>
              <a:rPr lang="en-US" b="1" u="sng" dirty="0">
                <a:solidFill>
                  <a:srgbClr val="FFFFCC"/>
                </a:solidFill>
                <a:effectLst>
                  <a:outerShdw blurRad="38100" dist="38100" dir="2700000" algn="tl">
                    <a:srgbClr val="000000">
                      <a:alpha val="43137"/>
                    </a:srgbClr>
                  </a:outerShdw>
                </a:effectLst>
              </a:rPr>
              <a:t>Genesis 12-50 (four people)</a:t>
            </a: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Abraham (12:1–25:11)</a:t>
            </a: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Isaac (25:12–26:35)</a:t>
            </a: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Jacob (27–36)</a:t>
            </a: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Joseph (37–50)</a:t>
            </a:r>
          </a:p>
        </p:txBody>
      </p:sp>
      <p:sp>
        <p:nvSpPr>
          <p:cNvPr id="7" name="Rectangle 2050">
            <a:extLst>
              <a:ext uri="{FF2B5EF4-FFF2-40B4-BE49-F238E27FC236}">
                <a16:creationId xmlns:a16="http://schemas.microsoft.com/office/drawing/2014/main" id="{82F6E191-4850-492E-80EC-DCA9B0ADC8BB}"/>
              </a:ext>
            </a:extLst>
          </p:cNvPr>
          <p:cNvSpPr>
            <a:spLocks noGrp="1" noChangeArrowheads="1"/>
          </p:cNvSpPr>
          <p:nvPr>
            <p:ph type="title"/>
          </p:nvPr>
        </p:nvSpPr>
        <p:spPr>
          <a:xfrm>
            <a:off x="3924300" y="304800"/>
            <a:ext cx="4343400" cy="914400"/>
          </a:xfrm>
        </p:spPr>
        <p:txBody>
          <a:bodyPr/>
          <a:lstStyle/>
          <a:p>
            <a:pPr algn="ctr" eaLnBrk="1" hangingPunct="1"/>
            <a:r>
              <a:rPr lang="en-US" sz="3600" dirty="0"/>
              <a:t>GENESIS STRUCTURE</a:t>
            </a:r>
          </a:p>
        </p:txBody>
      </p:sp>
      <p:pic>
        <p:nvPicPr>
          <p:cNvPr id="8" name="Picture 4" descr="5 Bible Lessons to Learn From the Book of Genesis | Jack Wellman">
            <a:extLst>
              <a:ext uri="{FF2B5EF4-FFF2-40B4-BE49-F238E27FC236}">
                <a16:creationId xmlns:a16="http://schemas.microsoft.com/office/drawing/2014/main" id="{39237039-C3D8-40A9-89D9-6312DC926CD4}"/>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708955" y="2286000"/>
            <a:ext cx="3432433" cy="2286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F8F7F49B-01B0-4DFB-8914-3EF5260CE88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152400"/>
            <a:ext cx="1074928" cy="914400"/>
          </a:xfrm>
          <a:prstGeom prst="rect">
            <a:avLst/>
          </a:prstGeom>
        </p:spPr>
      </p:pic>
    </p:spTree>
    <p:extLst>
      <p:ext uri="{BB962C8B-B14F-4D97-AF65-F5344CB8AC3E}">
        <p14:creationId xmlns:p14="http://schemas.microsoft.com/office/powerpoint/2010/main" val="35231746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304800"/>
            <a:ext cx="5657850" cy="914400"/>
          </a:xfrm>
        </p:spPr>
        <p:txBody>
          <a:bodyPr/>
          <a:lstStyle/>
          <a:p>
            <a:pPr algn="ctr" eaLnBrk="1" hangingPunct="1"/>
            <a:r>
              <a:rPr lang="en-US" sz="3600" dirty="0">
                <a:effectLst>
                  <a:outerShdw blurRad="38100" dist="38100" dir="2700000" algn="tl">
                    <a:srgbClr val="000000">
                      <a:alpha val="43137"/>
                    </a:srgbClr>
                  </a:outerShdw>
                </a:effectLst>
              </a:rPr>
              <a:t>Genesis 22</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Abraham Sacrifices Isaac</a:t>
            </a:r>
          </a:p>
        </p:txBody>
      </p:sp>
      <p:sp>
        <p:nvSpPr>
          <p:cNvPr id="161795" name="Rectangle 3"/>
          <p:cNvSpPr>
            <a:spLocks noGrp="1" noChangeArrowheads="1"/>
          </p:cNvSpPr>
          <p:nvPr>
            <p:ph type="body" idx="1"/>
          </p:nvPr>
        </p:nvSpPr>
        <p:spPr>
          <a:xfrm>
            <a:off x="1066800" y="2057400"/>
            <a:ext cx="6934200" cy="3505200"/>
          </a:xfrm>
        </p:spPr>
        <p:txBody>
          <a:bodyPr/>
          <a:lstStyle/>
          <a:p>
            <a:pPr marL="571500" lvl="2" indent="-571500" eaLnBrk="1" hangingPunct="1">
              <a:spcBef>
                <a:spcPts val="0"/>
              </a:spcBef>
              <a:spcAft>
                <a:spcPts val="3600"/>
              </a:spcAft>
              <a:buClr>
                <a:srgbClr val="CC66FF"/>
              </a:buClr>
              <a:buSzPct val="100000"/>
              <a:buFont typeface="+mj-lt"/>
              <a:buAutoNum type="romanUcPeriod"/>
              <a:defRPr/>
            </a:pPr>
            <a:r>
              <a:rPr lang="en-US" dirty="0">
                <a:effectLst>
                  <a:outerShdw blurRad="38100" dist="38100" dir="2700000" algn="tl">
                    <a:srgbClr val="000000">
                      <a:alpha val="43137"/>
                    </a:srgbClr>
                  </a:outerShdw>
                </a:effectLst>
              </a:rPr>
              <a:t>Abraham tested (1-10)</a:t>
            </a:r>
          </a:p>
          <a:p>
            <a:pPr marL="571500" lvl="2" indent="-571500" eaLnBrk="1" hangingPunct="1">
              <a:spcBef>
                <a:spcPts val="0"/>
              </a:spcBef>
              <a:spcAft>
                <a:spcPts val="3600"/>
              </a:spcAft>
              <a:buClr>
                <a:srgbClr val="CC66FF"/>
              </a:buClr>
              <a:buSzPct val="100000"/>
              <a:buFont typeface="+mj-lt"/>
              <a:buAutoNum type="romanUcPeriod"/>
              <a:defRPr/>
            </a:pPr>
            <a:r>
              <a:rPr lang="en-US" dirty="0">
                <a:effectLst>
                  <a:outerShdw blurRad="38100" dist="38100" dir="2700000" algn="tl">
                    <a:srgbClr val="000000">
                      <a:alpha val="43137"/>
                    </a:srgbClr>
                  </a:outerShdw>
                </a:effectLst>
              </a:rPr>
              <a:t>Substitutionary provision (11-14)</a:t>
            </a:r>
          </a:p>
          <a:p>
            <a:pPr marL="571500" lvl="2" indent="-571500" eaLnBrk="1" hangingPunct="1">
              <a:spcBef>
                <a:spcPts val="0"/>
              </a:spcBef>
              <a:spcAft>
                <a:spcPts val="3600"/>
              </a:spcAft>
              <a:buClr>
                <a:srgbClr val="CC66FF"/>
              </a:buClr>
              <a:buSzPct val="100000"/>
              <a:buFont typeface="+mj-lt"/>
              <a:buAutoNum type="romanUcPeriod"/>
              <a:defRPr/>
            </a:pPr>
            <a:r>
              <a:rPr lang="en-US" dirty="0">
                <a:effectLst>
                  <a:outerShdw blurRad="38100" dist="38100" dir="2700000" algn="tl">
                    <a:srgbClr val="000000">
                      <a:alpha val="43137"/>
                    </a:srgbClr>
                  </a:outerShdw>
                </a:effectLst>
              </a:rPr>
              <a:t>Covenant reaffirmed (15-19)</a:t>
            </a:r>
          </a:p>
          <a:p>
            <a:pPr marL="571500" lvl="2" indent="-571500" eaLnBrk="1" hangingPunct="1">
              <a:spcBef>
                <a:spcPts val="0"/>
              </a:spcBef>
              <a:spcAft>
                <a:spcPts val="3600"/>
              </a:spcAft>
              <a:buClr>
                <a:srgbClr val="CC66FF"/>
              </a:buClr>
              <a:buSzPct val="100000"/>
              <a:buFont typeface="+mj-lt"/>
              <a:buAutoNum type="romanUcPeriod"/>
              <a:defRPr/>
            </a:pPr>
            <a:r>
              <a:rPr lang="en-US" b="1" u="sng" dirty="0">
                <a:solidFill>
                  <a:srgbClr val="FFFFCC"/>
                </a:solidFill>
                <a:effectLst>
                  <a:outerShdw blurRad="38100" dist="38100" dir="2700000" algn="tl">
                    <a:srgbClr val="000000">
                      <a:alpha val="43137"/>
                    </a:srgbClr>
                  </a:outerShdw>
                </a:effectLst>
              </a:rPr>
              <a:t>Rebekah’s lineage (20-24)</a:t>
            </a:r>
          </a:p>
        </p:txBody>
      </p:sp>
      <p:pic>
        <p:nvPicPr>
          <p:cNvPr id="5" name="Picture 4">
            <a:extLst>
              <a:ext uri="{FF2B5EF4-FFF2-40B4-BE49-F238E27FC236}">
                <a16:creationId xmlns:a16="http://schemas.microsoft.com/office/drawing/2014/main" id="{66576D2B-7AF3-4A7D-A3A3-D7CBD6B390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26886757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304800"/>
            <a:ext cx="5657850" cy="914400"/>
          </a:xfrm>
        </p:spPr>
        <p:txBody>
          <a:bodyPr/>
          <a:lstStyle/>
          <a:p>
            <a:pPr algn="ctr" eaLnBrk="1" hangingPunct="1"/>
            <a:r>
              <a:rPr lang="en-US" sz="3600" dirty="0">
                <a:effectLst>
                  <a:outerShdw blurRad="38100" dist="38100" dir="2700000" algn="tl">
                    <a:srgbClr val="000000">
                      <a:alpha val="43137"/>
                    </a:srgbClr>
                  </a:outerShdw>
                </a:effectLst>
              </a:rPr>
              <a:t>Genesis 22:20-24</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Rebekah’s Lineage</a:t>
            </a:r>
          </a:p>
        </p:txBody>
      </p:sp>
      <p:sp>
        <p:nvSpPr>
          <p:cNvPr id="161795" name="Rectangle 3"/>
          <p:cNvSpPr>
            <a:spLocks noGrp="1" noChangeArrowheads="1"/>
          </p:cNvSpPr>
          <p:nvPr>
            <p:ph type="body" idx="1"/>
          </p:nvPr>
        </p:nvSpPr>
        <p:spPr>
          <a:xfrm>
            <a:off x="990600" y="1600200"/>
            <a:ext cx="6934200" cy="3657600"/>
          </a:xfrm>
        </p:spPr>
        <p:txBody>
          <a:bodyPr/>
          <a:lstStyle/>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Timing (20a)</a:t>
            </a:r>
          </a:p>
          <a:p>
            <a:pPr marL="457200" lvl="2" indent="-457200" eaLnBrk="1" hangingPunct="1">
              <a:spcBef>
                <a:spcPts val="0"/>
              </a:spcBef>
              <a:spcAft>
                <a:spcPts val="3600"/>
              </a:spcAft>
              <a:buClr>
                <a:srgbClr val="CC66FF"/>
              </a:buClr>
              <a:buSzPct val="100000"/>
              <a:buFont typeface="+mj-lt"/>
              <a:buAutoNum type="alphaUcPeriod"/>
              <a:defRPr/>
            </a:pPr>
            <a:r>
              <a:rPr lang="en-US" dirty="0" err="1">
                <a:effectLst>
                  <a:outerShdw blurRad="38100" dist="38100" dir="2700000" algn="tl">
                    <a:srgbClr val="000000">
                      <a:alpha val="43137"/>
                    </a:srgbClr>
                  </a:outerShdw>
                </a:effectLst>
              </a:rPr>
              <a:t>Nahor’s</a:t>
            </a:r>
            <a:r>
              <a:rPr lang="en-US" dirty="0">
                <a:effectLst>
                  <a:outerShdw blurRad="38100" dist="38100" dir="2700000" algn="tl">
                    <a:srgbClr val="000000">
                      <a:alpha val="43137"/>
                    </a:srgbClr>
                  </a:outerShdw>
                </a:effectLst>
              </a:rPr>
              <a:t> children (20b-24)</a:t>
            </a:r>
          </a:p>
          <a:p>
            <a:pPr marL="971550" lvl="3" indent="-514350" eaLnBrk="1" hangingPunct="1">
              <a:spcBef>
                <a:spcPts val="0"/>
              </a:spcBef>
              <a:spcAft>
                <a:spcPts val="3600"/>
              </a:spcAft>
              <a:buClr>
                <a:srgbClr val="00FF00"/>
              </a:buClr>
              <a:buFont typeface="+mj-lt"/>
              <a:buAutoNum type="arabicPeriod"/>
              <a:defRPr/>
            </a:pPr>
            <a:r>
              <a:rPr lang="en-US" dirty="0">
                <a:effectLst>
                  <a:outerShdw blurRad="38100" dist="38100" dir="2700000" algn="tl">
                    <a:srgbClr val="000000">
                      <a:alpha val="43137"/>
                    </a:srgbClr>
                  </a:outerShdw>
                </a:effectLst>
              </a:rPr>
              <a:t>From </a:t>
            </a:r>
            <a:r>
              <a:rPr lang="en-US" dirty="0" err="1">
                <a:effectLst>
                  <a:outerShdw blurRad="38100" dist="38100" dir="2700000" algn="tl">
                    <a:srgbClr val="000000">
                      <a:alpha val="43137"/>
                    </a:srgbClr>
                  </a:outerShdw>
                </a:effectLst>
              </a:rPr>
              <a:t>Milcah</a:t>
            </a:r>
            <a:r>
              <a:rPr lang="en-US" dirty="0">
                <a:effectLst>
                  <a:outerShdw blurRad="38100" dist="38100" dir="2700000" algn="tl">
                    <a:srgbClr val="000000">
                      <a:alpha val="43137"/>
                    </a:srgbClr>
                  </a:outerShdw>
                </a:effectLst>
              </a:rPr>
              <a:t> (20b-23)</a:t>
            </a:r>
          </a:p>
          <a:p>
            <a:pPr marL="971550" lvl="3" indent="-514350" eaLnBrk="1" hangingPunct="1">
              <a:spcBef>
                <a:spcPts val="0"/>
              </a:spcBef>
              <a:spcAft>
                <a:spcPts val="3600"/>
              </a:spcAft>
              <a:buClr>
                <a:srgbClr val="00FF00"/>
              </a:buClr>
              <a:buFont typeface="+mj-lt"/>
              <a:buAutoNum type="arabicPeriod"/>
              <a:defRPr/>
            </a:pPr>
            <a:r>
              <a:rPr lang="en-US" dirty="0">
                <a:effectLst>
                  <a:outerShdw blurRad="38100" dist="38100" dir="2700000" algn="tl">
                    <a:srgbClr val="000000">
                      <a:alpha val="43137"/>
                    </a:srgbClr>
                  </a:outerShdw>
                </a:effectLst>
              </a:rPr>
              <a:t>From </a:t>
            </a:r>
            <a:r>
              <a:rPr lang="en-US" dirty="0" err="1">
                <a:effectLst>
                  <a:outerShdw blurRad="38100" dist="38100" dir="2700000" algn="tl">
                    <a:srgbClr val="000000">
                      <a:alpha val="43137"/>
                    </a:srgbClr>
                  </a:outerShdw>
                </a:effectLst>
              </a:rPr>
              <a:t>Reumah</a:t>
            </a:r>
            <a:r>
              <a:rPr lang="en-US" dirty="0">
                <a:effectLst>
                  <a:outerShdw blurRad="38100" dist="38100" dir="2700000" algn="tl">
                    <a:srgbClr val="000000">
                      <a:alpha val="43137"/>
                    </a:srgbClr>
                  </a:outerShdw>
                </a:effectLst>
              </a:rPr>
              <a:t> (24)</a:t>
            </a:r>
          </a:p>
        </p:txBody>
      </p:sp>
      <p:pic>
        <p:nvPicPr>
          <p:cNvPr id="5" name="Picture 4">
            <a:extLst>
              <a:ext uri="{FF2B5EF4-FFF2-40B4-BE49-F238E27FC236}">
                <a16:creationId xmlns:a16="http://schemas.microsoft.com/office/drawing/2014/main" id="{66576D2B-7AF3-4A7D-A3A3-D7CBD6B390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11907399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304800"/>
            <a:ext cx="5657850" cy="914400"/>
          </a:xfrm>
        </p:spPr>
        <p:txBody>
          <a:bodyPr/>
          <a:lstStyle/>
          <a:p>
            <a:pPr algn="ctr" eaLnBrk="1" hangingPunct="1"/>
            <a:r>
              <a:rPr lang="en-US" sz="3600" dirty="0">
                <a:effectLst>
                  <a:outerShdw blurRad="38100" dist="38100" dir="2700000" algn="tl">
                    <a:srgbClr val="000000">
                      <a:alpha val="43137"/>
                    </a:srgbClr>
                  </a:outerShdw>
                </a:effectLst>
              </a:rPr>
              <a:t>Genesis 22:20-24</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Rebekah’s Lineage</a:t>
            </a:r>
          </a:p>
        </p:txBody>
      </p:sp>
      <p:sp>
        <p:nvSpPr>
          <p:cNvPr id="161795" name="Rectangle 3"/>
          <p:cNvSpPr>
            <a:spLocks noGrp="1" noChangeArrowheads="1"/>
          </p:cNvSpPr>
          <p:nvPr>
            <p:ph type="body" idx="1"/>
          </p:nvPr>
        </p:nvSpPr>
        <p:spPr>
          <a:xfrm>
            <a:off x="990600" y="1600200"/>
            <a:ext cx="6934200" cy="3657600"/>
          </a:xfrm>
        </p:spPr>
        <p:txBody>
          <a:bodyPr/>
          <a:lstStyle/>
          <a:p>
            <a:pPr marL="457200" lvl="2" indent="-457200" eaLnBrk="1" hangingPunct="1">
              <a:spcBef>
                <a:spcPts val="0"/>
              </a:spcBef>
              <a:spcAft>
                <a:spcPts val="36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Timing (20a)</a:t>
            </a:r>
          </a:p>
          <a:p>
            <a:pPr marL="457200" lvl="2" indent="-457200" eaLnBrk="1" hangingPunct="1">
              <a:spcBef>
                <a:spcPts val="0"/>
              </a:spcBef>
              <a:spcAft>
                <a:spcPts val="3600"/>
              </a:spcAft>
              <a:buClr>
                <a:srgbClr val="CC66FF"/>
              </a:buClr>
              <a:buSzPct val="100000"/>
              <a:buFont typeface="+mj-lt"/>
              <a:buAutoNum type="alphaUcPeriod"/>
              <a:defRPr/>
            </a:pPr>
            <a:r>
              <a:rPr lang="en-US" dirty="0" err="1">
                <a:effectLst>
                  <a:outerShdw blurRad="38100" dist="38100" dir="2700000" algn="tl">
                    <a:srgbClr val="000000">
                      <a:alpha val="43137"/>
                    </a:srgbClr>
                  </a:outerShdw>
                </a:effectLst>
              </a:rPr>
              <a:t>Nahor’s</a:t>
            </a:r>
            <a:r>
              <a:rPr lang="en-US" dirty="0">
                <a:effectLst>
                  <a:outerShdw blurRad="38100" dist="38100" dir="2700000" algn="tl">
                    <a:srgbClr val="000000">
                      <a:alpha val="43137"/>
                    </a:srgbClr>
                  </a:outerShdw>
                </a:effectLst>
              </a:rPr>
              <a:t> children (20b-24)</a:t>
            </a:r>
          </a:p>
          <a:p>
            <a:pPr marL="971550" lvl="3" indent="-514350" eaLnBrk="1" hangingPunct="1">
              <a:spcBef>
                <a:spcPts val="0"/>
              </a:spcBef>
              <a:spcAft>
                <a:spcPts val="3600"/>
              </a:spcAft>
              <a:buClr>
                <a:srgbClr val="00FF00"/>
              </a:buClr>
              <a:buFont typeface="+mj-lt"/>
              <a:buAutoNum type="arabicPeriod"/>
              <a:defRPr/>
            </a:pPr>
            <a:r>
              <a:rPr lang="en-US" dirty="0">
                <a:effectLst>
                  <a:outerShdw blurRad="38100" dist="38100" dir="2700000" algn="tl">
                    <a:srgbClr val="000000">
                      <a:alpha val="43137"/>
                    </a:srgbClr>
                  </a:outerShdw>
                </a:effectLst>
              </a:rPr>
              <a:t>From </a:t>
            </a:r>
            <a:r>
              <a:rPr lang="en-US" dirty="0" err="1">
                <a:effectLst>
                  <a:outerShdw blurRad="38100" dist="38100" dir="2700000" algn="tl">
                    <a:srgbClr val="000000">
                      <a:alpha val="43137"/>
                    </a:srgbClr>
                  </a:outerShdw>
                </a:effectLst>
              </a:rPr>
              <a:t>Milcah</a:t>
            </a:r>
            <a:r>
              <a:rPr lang="en-US" dirty="0">
                <a:effectLst>
                  <a:outerShdw blurRad="38100" dist="38100" dir="2700000" algn="tl">
                    <a:srgbClr val="000000">
                      <a:alpha val="43137"/>
                    </a:srgbClr>
                  </a:outerShdw>
                </a:effectLst>
              </a:rPr>
              <a:t> (20b-23)</a:t>
            </a:r>
          </a:p>
          <a:p>
            <a:pPr marL="971550" lvl="3" indent="-514350" eaLnBrk="1" hangingPunct="1">
              <a:spcBef>
                <a:spcPts val="0"/>
              </a:spcBef>
              <a:spcAft>
                <a:spcPts val="3600"/>
              </a:spcAft>
              <a:buClr>
                <a:srgbClr val="00FF00"/>
              </a:buClr>
              <a:buFont typeface="+mj-lt"/>
              <a:buAutoNum type="arabicPeriod"/>
              <a:defRPr/>
            </a:pPr>
            <a:r>
              <a:rPr lang="en-US" dirty="0">
                <a:effectLst>
                  <a:outerShdw blurRad="38100" dist="38100" dir="2700000" algn="tl">
                    <a:srgbClr val="000000">
                      <a:alpha val="43137"/>
                    </a:srgbClr>
                  </a:outerShdw>
                </a:effectLst>
              </a:rPr>
              <a:t>From </a:t>
            </a:r>
            <a:r>
              <a:rPr lang="en-US" dirty="0" err="1">
                <a:effectLst>
                  <a:outerShdw blurRad="38100" dist="38100" dir="2700000" algn="tl">
                    <a:srgbClr val="000000">
                      <a:alpha val="43137"/>
                    </a:srgbClr>
                  </a:outerShdw>
                </a:effectLst>
              </a:rPr>
              <a:t>Reumah</a:t>
            </a:r>
            <a:r>
              <a:rPr lang="en-US" dirty="0">
                <a:effectLst>
                  <a:outerShdw blurRad="38100" dist="38100" dir="2700000" algn="tl">
                    <a:srgbClr val="000000">
                      <a:alpha val="43137"/>
                    </a:srgbClr>
                  </a:outerShdw>
                </a:effectLst>
              </a:rPr>
              <a:t> (24)</a:t>
            </a:r>
          </a:p>
        </p:txBody>
      </p:sp>
      <p:pic>
        <p:nvPicPr>
          <p:cNvPr id="5" name="Picture 4">
            <a:extLst>
              <a:ext uri="{FF2B5EF4-FFF2-40B4-BE49-F238E27FC236}">
                <a16:creationId xmlns:a16="http://schemas.microsoft.com/office/drawing/2014/main" id="{66576D2B-7AF3-4A7D-A3A3-D7CBD6B390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3442735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29AEAC5-2B84-4B27-AF21-FFDFEA649607}"/>
              </a:ext>
            </a:extLst>
          </p:cNvPr>
          <p:cNvPicPr>
            <a:picLocks noChangeAspect="1"/>
          </p:cNvPicPr>
          <p:nvPr/>
        </p:nvPicPr>
        <p:blipFill rotWithShape="1">
          <a:blip r:embed="rId2"/>
          <a:srcRect l="1393" t="2903" r="1393" b="2903"/>
          <a:stretch/>
        </p:blipFill>
        <p:spPr>
          <a:xfrm>
            <a:off x="581463" y="868680"/>
            <a:ext cx="11029074" cy="51206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200451134"/>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304800"/>
            <a:ext cx="5657850" cy="914400"/>
          </a:xfrm>
        </p:spPr>
        <p:txBody>
          <a:bodyPr/>
          <a:lstStyle/>
          <a:p>
            <a:pPr algn="ctr" eaLnBrk="1" hangingPunct="1"/>
            <a:r>
              <a:rPr lang="en-US" sz="3600" dirty="0">
                <a:effectLst>
                  <a:outerShdw blurRad="38100" dist="38100" dir="2700000" algn="tl">
                    <a:srgbClr val="000000">
                      <a:alpha val="43137"/>
                    </a:srgbClr>
                  </a:outerShdw>
                </a:effectLst>
              </a:rPr>
              <a:t>Genesis 22:20-24</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Rebekah’s Lineage</a:t>
            </a:r>
          </a:p>
        </p:txBody>
      </p:sp>
      <p:sp>
        <p:nvSpPr>
          <p:cNvPr id="161795" name="Rectangle 3"/>
          <p:cNvSpPr>
            <a:spLocks noGrp="1" noChangeArrowheads="1"/>
          </p:cNvSpPr>
          <p:nvPr>
            <p:ph type="body" idx="1"/>
          </p:nvPr>
        </p:nvSpPr>
        <p:spPr>
          <a:xfrm>
            <a:off x="990600" y="1600200"/>
            <a:ext cx="6934200" cy="3657600"/>
          </a:xfrm>
        </p:spPr>
        <p:txBody>
          <a:bodyPr/>
          <a:lstStyle/>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Timing (20a)</a:t>
            </a:r>
          </a:p>
          <a:p>
            <a:pPr marL="457200" lvl="2" indent="-457200" eaLnBrk="1" hangingPunct="1">
              <a:spcBef>
                <a:spcPts val="0"/>
              </a:spcBef>
              <a:spcAft>
                <a:spcPts val="3600"/>
              </a:spcAft>
              <a:buClr>
                <a:srgbClr val="CC66FF"/>
              </a:buClr>
              <a:buSzPct val="100000"/>
              <a:buFont typeface="+mj-lt"/>
              <a:buAutoNum type="alphaUcPeriod"/>
              <a:defRPr/>
            </a:pPr>
            <a:r>
              <a:rPr lang="en-US" b="1" u="sng" dirty="0" err="1">
                <a:solidFill>
                  <a:srgbClr val="FFFFCC"/>
                </a:solidFill>
                <a:effectLst>
                  <a:outerShdw blurRad="38100" dist="38100" dir="2700000" algn="tl">
                    <a:srgbClr val="000000">
                      <a:alpha val="43137"/>
                    </a:srgbClr>
                  </a:outerShdw>
                </a:effectLst>
              </a:rPr>
              <a:t>Nahor’s</a:t>
            </a:r>
            <a:r>
              <a:rPr lang="en-US" b="1" u="sng" dirty="0">
                <a:solidFill>
                  <a:srgbClr val="FFFFCC"/>
                </a:solidFill>
                <a:effectLst>
                  <a:outerShdw blurRad="38100" dist="38100" dir="2700000" algn="tl">
                    <a:srgbClr val="000000">
                      <a:alpha val="43137"/>
                    </a:srgbClr>
                  </a:outerShdw>
                </a:effectLst>
              </a:rPr>
              <a:t> children (20b-24)</a:t>
            </a:r>
          </a:p>
          <a:p>
            <a:pPr marL="971550" lvl="3" indent="-514350" eaLnBrk="1" hangingPunct="1">
              <a:spcBef>
                <a:spcPts val="0"/>
              </a:spcBef>
              <a:spcAft>
                <a:spcPts val="3600"/>
              </a:spcAft>
              <a:buClr>
                <a:srgbClr val="00FF00"/>
              </a:buClr>
              <a:buFont typeface="+mj-lt"/>
              <a:buAutoNum type="arabicPeriod"/>
              <a:defRPr/>
            </a:pPr>
            <a:r>
              <a:rPr lang="en-US" dirty="0">
                <a:effectLst>
                  <a:outerShdw blurRad="38100" dist="38100" dir="2700000" algn="tl">
                    <a:srgbClr val="000000">
                      <a:alpha val="43137"/>
                    </a:srgbClr>
                  </a:outerShdw>
                </a:effectLst>
              </a:rPr>
              <a:t>From </a:t>
            </a:r>
            <a:r>
              <a:rPr lang="en-US" dirty="0" err="1">
                <a:effectLst>
                  <a:outerShdw blurRad="38100" dist="38100" dir="2700000" algn="tl">
                    <a:srgbClr val="000000">
                      <a:alpha val="43137"/>
                    </a:srgbClr>
                  </a:outerShdw>
                </a:effectLst>
              </a:rPr>
              <a:t>Milcah</a:t>
            </a:r>
            <a:r>
              <a:rPr lang="en-US" dirty="0">
                <a:effectLst>
                  <a:outerShdw blurRad="38100" dist="38100" dir="2700000" algn="tl">
                    <a:srgbClr val="000000">
                      <a:alpha val="43137"/>
                    </a:srgbClr>
                  </a:outerShdw>
                </a:effectLst>
              </a:rPr>
              <a:t> (20b-23)</a:t>
            </a:r>
          </a:p>
          <a:p>
            <a:pPr marL="971550" lvl="3" indent="-514350" eaLnBrk="1" hangingPunct="1">
              <a:spcBef>
                <a:spcPts val="0"/>
              </a:spcBef>
              <a:spcAft>
                <a:spcPts val="3600"/>
              </a:spcAft>
              <a:buClr>
                <a:srgbClr val="00FF00"/>
              </a:buClr>
              <a:buFont typeface="+mj-lt"/>
              <a:buAutoNum type="arabicPeriod"/>
              <a:defRPr/>
            </a:pPr>
            <a:r>
              <a:rPr lang="en-US" dirty="0">
                <a:effectLst>
                  <a:outerShdw blurRad="38100" dist="38100" dir="2700000" algn="tl">
                    <a:srgbClr val="000000">
                      <a:alpha val="43137"/>
                    </a:srgbClr>
                  </a:outerShdw>
                </a:effectLst>
              </a:rPr>
              <a:t>From </a:t>
            </a:r>
            <a:r>
              <a:rPr lang="en-US" dirty="0" err="1">
                <a:effectLst>
                  <a:outerShdw blurRad="38100" dist="38100" dir="2700000" algn="tl">
                    <a:srgbClr val="000000">
                      <a:alpha val="43137"/>
                    </a:srgbClr>
                  </a:outerShdw>
                </a:effectLst>
              </a:rPr>
              <a:t>Reumah</a:t>
            </a:r>
            <a:r>
              <a:rPr lang="en-US" dirty="0">
                <a:effectLst>
                  <a:outerShdw blurRad="38100" dist="38100" dir="2700000" algn="tl">
                    <a:srgbClr val="000000">
                      <a:alpha val="43137"/>
                    </a:srgbClr>
                  </a:outerShdw>
                </a:effectLst>
              </a:rPr>
              <a:t> (24)</a:t>
            </a:r>
          </a:p>
        </p:txBody>
      </p:sp>
      <p:pic>
        <p:nvPicPr>
          <p:cNvPr id="5" name="Picture 4">
            <a:extLst>
              <a:ext uri="{FF2B5EF4-FFF2-40B4-BE49-F238E27FC236}">
                <a16:creationId xmlns:a16="http://schemas.microsoft.com/office/drawing/2014/main" id="{66576D2B-7AF3-4A7D-A3A3-D7CBD6B390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37797997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29AEAC5-2B84-4B27-AF21-FFDFEA649607}"/>
              </a:ext>
            </a:extLst>
          </p:cNvPr>
          <p:cNvPicPr>
            <a:picLocks noChangeAspect="1"/>
          </p:cNvPicPr>
          <p:nvPr/>
        </p:nvPicPr>
        <p:blipFill rotWithShape="1">
          <a:blip r:embed="rId2"/>
          <a:srcRect l="1393" t="2903" r="1393" b="2903"/>
          <a:stretch/>
        </p:blipFill>
        <p:spPr>
          <a:xfrm>
            <a:off x="581463" y="868680"/>
            <a:ext cx="11029074" cy="51206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195566608"/>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304800"/>
            <a:ext cx="5657850" cy="914400"/>
          </a:xfrm>
        </p:spPr>
        <p:txBody>
          <a:bodyPr/>
          <a:lstStyle/>
          <a:p>
            <a:pPr algn="ctr" eaLnBrk="1" hangingPunct="1"/>
            <a:r>
              <a:rPr lang="en-US" sz="3600" dirty="0">
                <a:effectLst>
                  <a:outerShdw blurRad="38100" dist="38100" dir="2700000" algn="tl">
                    <a:srgbClr val="000000">
                      <a:alpha val="43137"/>
                    </a:srgbClr>
                  </a:outerShdw>
                </a:effectLst>
              </a:rPr>
              <a:t>Genesis 22:20-24</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Rebekah’s Lineage</a:t>
            </a:r>
          </a:p>
        </p:txBody>
      </p:sp>
      <p:sp>
        <p:nvSpPr>
          <p:cNvPr id="161795" name="Rectangle 3"/>
          <p:cNvSpPr>
            <a:spLocks noGrp="1" noChangeArrowheads="1"/>
          </p:cNvSpPr>
          <p:nvPr>
            <p:ph type="body" idx="1"/>
          </p:nvPr>
        </p:nvSpPr>
        <p:spPr>
          <a:xfrm>
            <a:off x="990600" y="1600200"/>
            <a:ext cx="6934200" cy="3657600"/>
          </a:xfrm>
        </p:spPr>
        <p:txBody>
          <a:bodyPr/>
          <a:lstStyle/>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Timing (20a)</a:t>
            </a:r>
          </a:p>
          <a:p>
            <a:pPr marL="457200" lvl="2" indent="-457200" eaLnBrk="1" hangingPunct="1">
              <a:spcBef>
                <a:spcPts val="0"/>
              </a:spcBef>
              <a:spcAft>
                <a:spcPts val="3600"/>
              </a:spcAft>
              <a:buClr>
                <a:srgbClr val="CC66FF"/>
              </a:buClr>
              <a:buSzPct val="100000"/>
              <a:buFont typeface="+mj-lt"/>
              <a:buAutoNum type="alphaUcPeriod"/>
              <a:defRPr/>
            </a:pPr>
            <a:r>
              <a:rPr lang="en-US" b="1" dirty="0" err="1">
                <a:solidFill>
                  <a:srgbClr val="FFFFCC"/>
                </a:solidFill>
                <a:effectLst>
                  <a:outerShdw blurRad="38100" dist="38100" dir="2700000" algn="tl">
                    <a:srgbClr val="000000">
                      <a:alpha val="43137"/>
                    </a:srgbClr>
                  </a:outerShdw>
                </a:effectLst>
              </a:rPr>
              <a:t>Nahor’s</a:t>
            </a:r>
            <a:r>
              <a:rPr lang="en-US" b="1" dirty="0">
                <a:solidFill>
                  <a:srgbClr val="FFFFCC"/>
                </a:solidFill>
                <a:effectLst>
                  <a:outerShdw blurRad="38100" dist="38100" dir="2700000" algn="tl">
                    <a:srgbClr val="000000">
                      <a:alpha val="43137"/>
                    </a:srgbClr>
                  </a:outerShdw>
                </a:effectLst>
              </a:rPr>
              <a:t> children (20b-24)</a:t>
            </a:r>
          </a:p>
          <a:p>
            <a:pPr marL="971550" lvl="3" indent="-514350" eaLnBrk="1" hangingPunct="1">
              <a:spcBef>
                <a:spcPts val="0"/>
              </a:spcBef>
              <a:spcAft>
                <a:spcPts val="36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From </a:t>
            </a:r>
            <a:r>
              <a:rPr lang="en-US" b="1" u="sng" dirty="0" err="1">
                <a:solidFill>
                  <a:srgbClr val="FFFFCC"/>
                </a:solidFill>
                <a:effectLst>
                  <a:outerShdw blurRad="38100" dist="38100" dir="2700000" algn="tl">
                    <a:srgbClr val="000000">
                      <a:alpha val="43137"/>
                    </a:srgbClr>
                  </a:outerShdw>
                </a:effectLst>
              </a:rPr>
              <a:t>Milcah</a:t>
            </a:r>
            <a:r>
              <a:rPr lang="en-US" b="1" u="sng" dirty="0">
                <a:solidFill>
                  <a:srgbClr val="FFFFCC"/>
                </a:solidFill>
                <a:effectLst>
                  <a:outerShdw blurRad="38100" dist="38100" dir="2700000" algn="tl">
                    <a:srgbClr val="000000">
                      <a:alpha val="43137"/>
                    </a:srgbClr>
                  </a:outerShdw>
                </a:effectLst>
              </a:rPr>
              <a:t> (20b-23)</a:t>
            </a:r>
          </a:p>
          <a:p>
            <a:pPr marL="971550" lvl="3" indent="-514350" eaLnBrk="1" hangingPunct="1">
              <a:spcBef>
                <a:spcPts val="0"/>
              </a:spcBef>
              <a:spcAft>
                <a:spcPts val="3600"/>
              </a:spcAft>
              <a:buClr>
                <a:srgbClr val="00FF00"/>
              </a:buClr>
              <a:buFont typeface="+mj-lt"/>
              <a:buAutoNum type="arabicPeriod"/>
              <a:defRPr/>
            </a:pPr>
            <a:r>
              <a:rPr lang="en-US" dirty="0">
                <a:effectLst>
                  <a:outerShdw blurRad="38100" dist="38100" dir="2700000" algn="tl">
                    <a:srgbClr val="000000">
                      <a:alpha val="43137"/>
                    </a:srgbClr>
                  </a:outerShdw>
                </a:effectLst>
              </a:rPr>
              <a:t>From </a:t>
            </a:r>
            <a:r>
              <a:rPr lang="en-US" dirty="0" err="1">
                <a:effectLst>
                  <a:outerShdw blurRad="38100" dist="38100" dir="2700000" algn="tl">
                    <a:srgbClr val="000000">
                      <a:alpha val="43137"/>
                    </a:srgbClr>
                  </a:outerShdw>
                </a:effectLst>
              </a:rPr>
              <a:t>Reumah</a:t>
            </a:r>
            <a:r>
              <a:rPr lang="en-US" dirty="0">
                <a:effectLst>
                  <a:outerShdw blurRad="38100" dist="38100" dir="2700000" algn="tl">
                    <a:srgbClr val="000000">
                      <a:alpha val="43137"/>
                    </a:srgbClr>
                  </a:outerShdw>
                </a:effectLst>
              </a:rPr>
              <a:t> (24)</a:t>
            </a:r>
          </a:p>
        </p:txBody>
      </p:sp>
      <p:pic>
        <p:nvPicPr>
          <p:cNvPr id="5" name="Picture 4">
            <a:extLst>
              <a:ext uri="{FF2B5EF4-FFF2-40B4-BE49-F238E27FC236}">
                <a16:creationId xmlns:a16="http://schemas.microsoft.com/office/drawing/2014/main" id="{66576D2B-7AF3-4A7D-A3A3-D7CBD6B390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30112582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63549E60-A8CA-E0A3-7D37-DE2A39C7746B}"/>
              </a:ext>
            </a:extLst>
          </p:cNvPr>
          <p:cNvGraphicFramePr>
            <a:graphicFrameLocks noGrp="1"/>
          </p:cNvGraphicFramePr>
          <p:nvPr>
            <p:ph idx="1"/>
            <p:extLst>
              <p:ext uri="{D42A27DB-BD31-4B8C-83A1-F6EECF244321}">
                <p14:modId xmlns:p14="http://schemas.microsoft.com/office/powerpoint/2010/main" val="2466330688"/>
              </p:ext>
            </p:extLst>
          </p:nvPr>
        </p:nvGraphicFramePr>
        <p:xfrm>
          <a:off x="1889760" y="797560"/>
          <a:ext cx="8412480" cy="5334000"/>
        </p:xfrm>
        <a:graphic>
          <a:graphicData uri="http://schemas.openxmlformats.org/drawingml/2006/table">
            <a:tbl>
              <a:tblPr firstRow="1" bandRow="1">
                <a:tableStyleId>{5C22544A-7EE6-4342-B048-85BDC9FD1C3A}</a:tableStyleId>
              </a:tblPr>
              <a:tblGrid>
                <a:gridCol w="4206240">
                  <a:extLst>
                    <a:ext uri="{9D8B030D-6E8A-4147-A177-3AD203B41FA5}">
                      <a16:colId xmlns:a16="http://schemas.microsoft.com/office/drawing/2014/main" val="553827751"/>
                    </a:ext>
                  </a:extLst>
                </a:gridCol>
                <a:gridCol w="4206240">
                  <a:extLst>
                    <a:ext uri="{9D8B030D-6E8A-4147-A177-3AD203B41FA5}">
                      <a16:colId xmlns:a16="http://schemas.microsoft.com/office/drawing/2014/main" val="2249653255"/>
                    </a:ext>
                  </a:extLst>
                </a:gridCol>
              </a:tblGrid>
              <a:tr h="1066800">
                <a:tc gridSpan="2">
                  <a:txBody>
                    <a:bodyPr/>
                    <a:lstStyle/>
                    <a:p>
                      <a:pPr algn="ctr"/>
                      <a:r>
                        <a:rPr lang="en-US" sz="3600" b="0" dirty="0" err="1">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Nahor’s</a:t>
                      </a:r>
                      <a:r>
                        <a:rPr lang="en-US" sz="3600" b="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 children through </a:t>
                      </a:r>
                      <a:r>
                        <a:rPr lang="en-US" sz="3600" b="0" dirty="0" err="1">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Milcah</a:t>
                      </a:r>
                      <a:r>
                        <a:rPr lang="en-US" sz="3600" b="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 </a:t>
                      </a:r>
                      <a:br>
                        <a:rPr lang="en-US" sz="1800" b="1" dirty="0">
                          <a:solidFill>
                            <a:schemeClr val="tx1"/>
                          </a:solidFill>
                          <a:effectLst>
                            <a:outerShdw blurRad="38100" dist="38100" dir="2700000" algn="tl">
                              <a:srgbClr val="000000">
                                <a:alpha val="43137"/>
                              </a:srgbClr>
                            </a:outerShdw>
                          </a:effectLst>
                        </a:rPr>
                      </a:br>
                      <a:r>
                        <a:rPr lang="en-US" sz="2800" b="0" dirty="0">
                          <a:solidFill>
                            <a:schemeClr val="tx1"/>
                          </a:solidFill>
                          <a:effectLst>
                            <a:outerShdw blurRad="38100" dist="38100" dir="2700000" algn="tl">
                              <a:srgbClr val="000000">
                                <a:alpha val="43137"/>
                              </a:srgbClr>
                            </a:outerShdw>
                          </a:effectLst>
                          <a:latin typeface="Calibri" panose="020F0502020204030204" pitchFamily="34" charset="0"/>
                          <a:ea typeface="+mj-ea"/>
                          <a:cs typeface="+mj-cs"/>
                        </a:rPr>
                        <a:t>(Gen. 22:20b-23)</a:t>
                      </a:r>
                    </a:p>
                  </a:txBody>
                  <a:tcPr>
                    <a:solidFill>
                      <a:schemeClr val="bg2"/>
                    </a:solidFill>
                  </a:tcPr>
                </a:tc>
                <a:tc hMerge="1">
                  <a:txBody>
                    <a:bodyPr/>
                    <a:lstStyle/>
                    <a:p>
                      <a:endParaRPr lang="en-US" dirty="0"/>
                    </a:p>
                  </a:txBody>
                  <a:tcPr/>
                </a:tc>
                <a:extLst>
                  <a:ext uri="{0D108BD9-81ED-4DB2-BD59-A6C34878D82A}">
                    <a16:rowId xmlns:a16="http://schemas.microsoft.com/office/drawing/2014/main" val="3498365085"/>
                  </a:ext>
                </a:extLst>
              </a:tr>
              <a:tr h="1066800">
                <a:tc>
                  <a:txBody>
                    <a:bodyPr/>
                    <a:lstStyle/>
                    <a:p>
                      <a:pPr marL="457200" lvl="1" indent="0" eaLnBrk="1" hangingPunct="1">
                        <a:spcBef>
                          <a:spcPts val="0"/>
                        </a:spcBef>
                        <a:spcAft>
                          <a:spcPts val="1200"/>
                        </a:spcAft>
                        <a:buClr>
                          <a:schemeClr val="tx2"/>
                        </a:buClr>
                        <a:buSzPct val="100000"/>
                        <a:buFont typeface="+mj-lt"/>
                        <a:buNone/>
                        <a:defRPr/>
                      </a:pPr>
                      <a:r>
                        <a:rPr lang="en-US" sz="2800" dirty="0">
                          <a:latin typeface="Calibri" panose="020F0502020204030204" pitchFamily="34" charset="0"/>
                          <a:ea typeface="Calibri" panose="020F0502020204030204" pitchFamily="34" charset="0"/>
                          <a:cs typeface="Calibri" panose="020F0502020204030204" pitchFamily="34" charset="0"/>
                        </a:rPr>
                        <a:t>1. </a:t>
                      </a:r>
                      <a:r>
                        <a:rPr lang="en-US" sz="2800" dirty="0" err="1">
                          <a:latin typeface="Calibri" panose="020F0502020204030204" pitchFamily="34" charset="0"/>
                          <a:ea typeface="Calibri" panose="020F0502020204030204" pitchFamily="34" charset="0"/>
                          <a:cs typeface="Calibri" panose="020F0502020204030204" pitchFamily="34" charset="0"/>
                        </a:rPr>
                        <a:t>Uz</a:t>
                      </a:r>
                      <a:r>
                        <a:rPr lang="en-US" sz="2800" dirty="0">
                          <a:latin typeface="Calibri" panose="020F0502020204030204" pitchFamily="34" charset="0"/>
                          <a:ea typeface="Calibri" panose="020F0502020204030204" pitchFamily="34" charset="0"/>
                          <a:cs typeface="Calibri" panose="020F0502020204030204" pitchFamily="34" charset="0"/>
                        </a:rPr>
                        <a:t> (Job 1:1)</a:t>
                      </a:r>
                    </a:p>
                  </a:txBody>
                  <a:tcPr anchor="ctr"/>
                </a:tc>
                <a:tc>
                  <a:txBody>
                    <a:bodyPr/>
                    <a:lstStyle/>
                    <a:p>
                      <a:pPr marL="457200" lvl="1" indent="0" algn="l" defTabSz="914400" rtl="0" eaLnBrk="1" latinLnBrk="0" hangingPunct="1">
                        <a:spcBef>
                          <a:spcPts val="0"/>
                        </a:spcBef>
                        <a:spcAft>
                          <a:spcPts val="1200"/>
                        </a:spcAft>
                        <a:buClr>
                          <a:schemeClr val="tx2"/>
                        </a:buClr>
                        <a:buSzPct val="100000"/>
                        <a:buFont typeface="+mj-lt"/>
                        <a:buNone/>
                        <a:defRPr/>
                      </a:pPr>
                      <a:r>
                        <a:rPr lang="en-US" sz="2800" kern="1200" dirty="0">
                          <a:solidFill>
                            <a:schemeClr val="dk1"/>
                          </a:solidFill>
                          <a:latin typeface="Calibri" panose="020F0502020204030204" pitchFamily="34" charset="0"/>
                          <a:ea typeface="Calibri" panose="020F0502020204030204" pitchFamily="34" charset="0"/>
                          <a:cs typeface="Calibri" panose="020F0502020204030204" pitchFamily="34" charset="0"/>
                        </a:rPr>
                        <a:t>5. </a:t>
                      </a:r>
                      <a:r>
                        <a:rPr lang="en-US" sz="2800" kern="1200" dirty="0" err="1">
                          <a:solidFill>
                            <a:schemeClr val="dk1"/>
                          </a:solidFill>
                          <a:latin typeface="Calibri" panose="020F0502020204030204" pitchFamily="34" charset="0"/>
                          <a:ea typeface="Calibri" panose="020F0502020204030204" pitchFamily="34" charset="0"/>
                          <a:cs typeface="Calibri" panose="020F0502020204030204" pitchFamily="34" charset="0"/>
                        </a:rPr>
                        <a:t>Hazo</a:t>
                      </a:r>
                      <a:endParaRPr lang="en-US" sz="2800" kern="1200" dirty="0">
                        <a:solidFill>
                          <a:schemeClr val="dk1"/>
                        </a:solidFill>
                        <a:latin typeface="Calibri" panose="020F0502020204030204" pitchFamily="34" charset="0"/>
                        <a:ea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1766866729"/>
                  </a:ext>
                </a:extLst>
              </a:tr>
              <a:tr h="1066800">
                <a:tc>
                  <a:txBody>
                    <a:bodyPr/>
                    <a:lstStyle/>
                    <a:p>
                      <a:pPr marL="457200" lvl="1" indent="0" algn="l" defTabSz="914400" rtl="0" eaLnBrk="1" latinLnBrk="0" hangingPunct="1">
                        <a:spcBef>
                          <a:spcPts val="0"/>
                        </a:spcBef>
                        <a:spcAft>
                          <a:spcPts val="1200"/>
                        </a:spcAft>
                        <a:buClr>
                          <a:schemeClr val="tx2"/>
                        </a:buClr>
                        <a:buSzPct val="100000"/>
                        <a:buFont typeface="+mj-lt"/>
                        <a:buNone/>
                        <a:defRPr/>
                      </a:pPr>
                      <a:r>
                        <a:rPr lang="en-US" sz="2800" kern="1200" dirty="0">
                          <a:solidFill>
                            <a:schemeClr val="dk1"/>
                          </a:solidFill>
                          <a:latin typeface="Calibri" panose="020F0502020204030204" pitchFamily="34" charset="0"/>
                          <a:ea typeface="Calibri" panose="020F0502020204030204" pitchFamily="34" charset="0"/>
                          <a:cs typeface="Calibri" panose="020F0502020204030204" pitchFamily="34" charset="0"/>
                        </a:rPr>
                        <a:t>2. </a:t>
                      </a:r>
                      <a:r>
                        <a:rPr lang="en-US" sz="2800" kern="1200" dirty="0" err="1">
                          <a:solidFill>
                            <a:schemeClr val="dk1"/>
                          </a:solidFill>
                          <a:latin typeface="Calibri" panose="020F0502020204030204" pitchFamily="34" charset="0"/>
                          <a:ea typeface="Calibri" panose="020F0502020204030204" pitchFamily="34" charset="0"/>
                          <a:cs typeface="Calibri" panose="020F0502020204030204" pitchFamily="34" charset="0"/>
                        </a:rPr>
                        <a:t>Buz</a:t>
                      </a:r>
                      <a:endParaRPr lang="en-US" sz="2800" kern="1200" dirty="0">
                        <a:solidFill>
                          <a:schemeClr val="dk1"/>
                        </a:solidFill>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pPr marL="457200" lvl="1" indent="0" algn="l" defTabSz="914400" rtl="0" eaLnBrk="1" latinLnBrk="0" hangingPunct="1">
                        <a:spcBef>
                          <a:spcPts val="0"/>
                        </a:spcBef>
                        <a:spcAft>
                          <a:spcPts val="1200"/>
                        </a:spcAft>
                        <a:buClr>
                          <a:schemeClr val="tx2"/>
                        </a:buClr>
                        <a:buSzPct val="100000"/>
                        <a:buFont typeface="+mj-lt"/>
                        <a:buNone/>
                        <a:defRPr/>
                      </a:pPr>
                      <a:r>
                        <a:rPr lang="en-US" sz="2800" kern="1200" dirty="0">
                          <a:solidFill>
                            <a:schemeClr val="dk1"/>
                          </a:solidFill>
                          <a:latin typeface="Calibri" panose="020F0502020204030204" pitchFamily="34" charset="0"/>
                          <a:ea typeface="Calibri" panose="020F0502020204030204" pitchFamily="34" charset="0"/>
                          <a:cs typeface="Calibri" panose="020F0502020204030204" pitchFamily="34" charset="0"/>
                        </a:rPr>
                        <a:t>6. </a:t>
                      </a:r>
                      <a:r>
                        <a:rPr lang="en-US" sz="2800" kern="1200" dirty="0" err="1">
                          <a:solidFill>
                            <a:schemeClr val="dk1"/>
                          </a:solidFill>
                          <a:latin typeface="Calibri" panose="020F0502020204030204" pitchFamily="34" charset="0"/>
                          <a:ea typeface="Calibri" panose="020F0502020204030204" pitchFamily="34" charset="0"/>
                          <a:cs typeface="Calibri" panose="020F0502020204030204" pitchFamily="34" charset="0"/>
                        </a:rPr>
                        <a:t>Pildash</a:t>
                      </a:r>
                      <a:endParaRPr lang="en-US" sz="2800" kern="1200" dirty="0">
                        <a:solidFill>
                          <a:schemeClr val="dk1"/>
                        </a:solidFill>
                        <a:latin typeface="Calibri" panose="020F0502020204030204" pitchFamily="34" charset="0"/>
                        <a:ea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662697024"/>
                  </a:ext>
                </a:extLst>
              </a:tr>
              <a:tr h="1066800">
                <a:tc>
                  <a:txBody>
                    <a:bodyPr/>
                    <a:lstStyle/>
                    <a:p>
                      <a:pPr marL="457200" lvl="1" indent="0" algn="l" defTabSz="914400" rtl="0" eaLnBrk="1" latinLnBrk="0" hangingPunct="1">
                        <a:spcBef>
                          <a:spcPts val="0"/>
                        </a:spcBef>
                        <a:spcAft>
                          <a:spcPts val="1200"/>
                        </a:spcAft>
                        <a:buClr>
                          <a:schemeClr val="tx2"/>
                        </a:buClr>
                        <a:buSzPct val="100000"/>
                        <a:buFont typeface="+mj-lt"/>
                        <a:buNone/>
                        <a:defRPr/>
                      </a:pPr>
                      <a:r>
                        <a:rPr lang="en-US" sz="2800" kern="1200" dirty="0">
                          <a:solidFill>
                            <a:schemeClr val="dk1"/>
                          </a:solidFill>
                          <a:latin typeface="Calibri" panose="020F0502020204030204" pitchFamily="34" charset="0"/>
                          <a:ea typeface="Calibri" panose="020F0502020204030204" pitchFamily="34" charset="0"/>
                          <a:cs typeface="Calibri" panose="020F0502020204030204" pitchFamily="34" charset="0"/>
                        </a:rPr>
                        <a:t>3. Aram</a:t>
                      </a:r>
                    </a:p>
                  </a:txBody>
                  <a:tcPr anchor="ctr"/>
                </a:tc>
                <a:tc>
                  <a:txBody>
                    <a:bodyPr/>
                    <a:lstStyle/>
                    <a:p>
                      <a:pPr marL="457200" lvl="1" indent="0" algn="l" defTabSz="914400" rtl="0" eaLnBrk="1" latinLnBrk="0" hangingPunct="1">
                        <a:spcBef>
                          <a:spcPts val="0"/>
                        </a:spcBef>
                        <a:spcAft>
                          <a:spcPts val="1200"/>
                        </a:spcAft>
                        <a:buClr>
                          <a:schemeClr val="tx2"/>
                        </a:buClr>
                        <a:buSzPct val="100000"/>
                        <a:buFont typeface="+mj-lt"/>
                        <a:buNone/>
                        <a:defRPr/>
                      </a:pPr>
                      <a:r>
                        <a:rPr lang="en-US" sz="2800" kern="1200" dirty="0">
                          <a:solidFill>
                            <a:schemeClr val="dk1"/>
                          </a:solidFill>
                          <a:latin typeface="Calibri" panose="020F0502020204030204" pitchFamily="34" charset="0"/>
                          <a:ea typeface="Calibri" panose="020F0502020204030204" pitchFamily="34" charset="0"/>
                          <a:cs typeface="Calibri" panose="020F0502020204030204" pitchFamily="34" charset="0"/>
                        </a:rPr>
                        <a:t>7. </a:t>
                      </a:r>
                      <a:r>
                        <a:rPr lang="en-US" sz="2800" kern="1200" dirty="0" err="1">
                          <a:solidFill>
                            <a:schemeClr val="dk1"/>
                          </a:solidFill>
                          <a:latin typeface="Calibri" panose="020F0502020204030204" pitchFamily="34" charset="0"/>
                          <a:ea typeface="Calibri" panose="020F0502020204030204" pitchFamily="34" charset="0"/>
                          <a:cs typeface="Calibri" panose="020F0502020204030204" pitchFamily="34" charset="0"/>
                        </a:rPr>
                        <a:t>Jidlaph</a:t>
                      </a:r>
                      <a:endParaRPr lang="en-US" sz="2800" kern="1200" dirty="0">
                        <a:solidFill>
                          <a:schemeClr val="dk1"/>
                        </a:solidFill>
                        <a:latin typeface="Calibri" panose="020F0502020204030204" pitchFamily="34" charset="0"/>
                        <a:ea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3496408826"/>
                  </a:ext>
                </a:extLst>
              </a:tr>
              <a:tr h="1066800">
                <a:tc>
                  <a:txBody>
                    <a:bodyPr/>
                    <a:lstStyle/>
                    <a:p>
                      <a:pPr marL="457200" lvl="1" indent="0" algn="l" defTabSz="914400" rtl="0" eaLnBrk="1" latinLnBrk="0" hangingPunct="1">
                        <a:spcBef>
                          <a:spcPts val="0"/>
                        </a:spcBef>
                        <a:spcAft>
                          <a:spcPts val="1200"/>
                        </a:spcAft>
                        <a:buClr>
                          <a:schemeClr val="tx2"/>
                        </a:buClr>
                        <a:buSzPct val="100000"/>
                        <a:buFont typeface="+mj-lt"/>
                        <a:buNone/>
                        <a:defRPr/>
                      </a:pPr>
                      <a:r>
                        <a:rPr lang="en-US" sz="2800" kern="1200" dirty="0">
                          <a:solidFill>
                            <a:schemeClr val="dk1"/>
                          </a:solidFill>
                          <a:latin typeface="Calibri" panose="020F0502020204030204" pitchFamily="34" charset="0"/>
                          <a:ea typeface="Calibri" panose="020F0502020204030204" pitchFamily="34" charset="0"/>
                          <a:cs typeface="Calibri" panose="020F0502020204030204" pitchFamily="34" charset="0"/>
                        </a:rPr>
                        <a:t>4. </a:t>
                      </a:r>
                      <a:r>
                        <a:rPr lang="en-US" sz="2800" kern="1200" dirty="0" err="1">
                          <a:solidFill>
                            <a:schemeClr val="dk1"/>
                          </a:solidFill>
                          <a:latin typeface="Calibri" panose="020F0502020204030204" pitchFamily="34" charset="0"/>
                          <a:ea typeface="Calibri" panose="020F0502020204030204" pitchFamily="34" charset="0"/>
                          <a:cs typeface="Calibri" panose="020F0502020204030204" pitchFamily="34" charset="0"/>
                        </a:rPr>
                        <a:t>Chesed</a:t>
                      </a:r>
                      <a:endParaRPr lang="en-US" sz="2800" kern="1200" dirty="0">
                        <a:solidFill>
                          <a:schemeClr val="dk1"/>
                        </a:solidFill>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pPr marL="457200" marR="0" lvl="1" indent="0" algn="l" defTabSz="914400" rtl="0" eaLnBrk="1" fontAlgn="auto" latinLnBrk="0" hangingPunct="1">
                        <a:lnSpc>
                          <a:spcPct val="100000"/>
                        </a:lnSpc>
                        <a:spcBef>
                          <a:spcPts val="0"/>
                        </a:spcBef>
                        <a:spcAft>
                          <a:spcPts val="1200"/>
                        </a:spcAft>
                        <a:buClr>
                          <a:schemeClr val="tx2"/>
                        </a:buClr>
                        <a:buSzPct val="100000"/>
                        <a:buFont typeface="+mj-lt"/>
                        <a:buNone/>
                        <a:tabLst/>
                        <a:defRPr/>
                      </a:pPr>
                      <a:r>
                        <a:rPr lang="en-US" sz="2800" kern="1200" dirty="0">
                          <a:solidFill>
                            <a:schemeClr val="dk1"/>
                          </a:solidFill>
                          <a:latin typeface="Calibri" panose="020F0502020204030204" pitchFamily="34" charset="0"/>
                          <a:ea typeface="Calibri" panose="020F0502020204030204" pitchFamily="34" charset="0"/>
                          <a:cs typeface="Calibri" panose="020F0502020204030204" pitchFamily="34" charset="0"/>
                        </a:rPr>
                        <a:t>8. </a:t>
                      </a:r>
                      <a:r>
                        <a:rPr lang="en-US" sz="2800" kern="1200" dirty="0" err="1">
                          <a:solidFill>
                            <a:schemeClr val="dk1"/>
                          </a:solidFill>
                          <a:latin typeface="Calibri" panose="020F0502020204030204" pitchFamily="34" charset="0"/>
                          <a:ea typeface="Calibri" panose="020F0502020204030204" pitchFamily="34" charset="0"/>
                          <a:cs typeface="Calibri" panose="020F0502020204030204" pitchFamily="34" charset="0"/>
                        </a:rPr>
                        <a:t>Bethuel</a:t>
                      </a:r>
                      <a:r>
                        <a:rPr lang="en-US" sz="2800" kern="1200" dirty="0">
                          <a:solidFill>
                            <a:schemeClr val="dk1"/>
                          </a:solidFill>
                          <a:latin typeface="Calibri" panose="020F0502020204030204" pitchFamily="34" charset="0"/>
                          <a:ea typeface="Calibri" panose="020F0502020204030204" pitchFamily="34" charset="0"/>
                          <a:cs typeface="Calibri" panose="020F0502020204030204" pitchFamily="34" charset="0"/>
                        </a:rPr>
                        <a:t> (Gen. 24)</a:t>
                      </a:r>
                    </a:p>
                  </a:txBody>
                  <a:tcPr anchor="ctr"/>
                </a:tc>
                <a:extLst>
                  <a:ext uri="{0D108BD9-81ED-4DB2-BD59-A6C34878D82A}">
                    <a16:rowId xmlns:a16="http://schemas.microsoft.com/office/drawing/2014/main" val="3149127766"/>
                  </a:ext>
                </a:extLst>
              </a:tr>
            </a:tbl>
          </a:graphicData>
        </a:graphic>
      </p:graphicFrame>
      <p:pic>
        <p:nvPicPr>
          <p:cNvPr id="5" name="Picture 4">
            <a:extLst>
              <a:ext uri="{FF2B5EF4-FFF2-40B4-BE49-F238E27FC236}">
                <a16:creationId xmlns:a16="http://schemas.microsoft.com/office/drawing/2014/main" id="{10B1E50A-C2E2-1F1A-4C63-C30A648CC24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pic>
        <p:nvPicPr>
          <p:cNvPr id="6" name="Picture 4" descr="5 Bible Lessons to Learn From the Book of Genesis | Jack Wellman">
            <a:extLst>
              <a:ext uri="{FF2B5EF4-FFF2-40B4-BE49-F238E27FC236}">
                <a16:creationId xmlns:a16="http://schemas.microsoft.com/office/drawing/2014/main" id="{654FE944-51A4-5788-DF20-DE20A72D1678}"/>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85800" y="76200"/>
            <a:ext cx="1075765" cy="91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0679602"/>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304800"/>
            <a:ext cx="5657850" cy="914400"/>
          </a:xfrm>
        </p:spPr>
        <p:txBody>
          <a:bodyPr/>
          <a:lstStyle/>
          <a:p>
            <a:pPr algn="ctr" eaLnBrk="1" hangingPunct="1"/>
            <a:r>
              <a:rPr lang="en-US" sz="3600" dirty="0">
                <a:effectLst>
                  <a:outerShdw blurRad="38100" dist="38100" dir="2700000" algn="tl">
                    <a:srgbClr val="000000">
                      <a:alpha val="43137"/>
                    </a:srgbClr>
                  </a:outerShdw>
                </a:effectLst>
              </a:rPr>
              <a:t>Genesis 22:20-24</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Rebekah’s Lineage</a:t>
            </a:r>
          </a:p>
        </p:txBody>
      </p:sp>
      <p:sp>
        <p:nvSpPr>
          <p:cNvPr id="161795" name="Rectangle 3"/>
          <p:cNvSpPr>
            <a:spLocks noGrp="1" noChangeArrowheads="1"/>
          </p:cNvSpPr>
          <p:nvPr>
            <p:ph type="body" idx="1"/>
          </p:nvPr>
        </p:nvSpPr>
        <p:spPr>
          <a:xfrm>
            <a:off x="990600" y="1600200"/>
            <a:ext cx="6934200" cy="3657600"/>
          </a:xfrm>
        </p:spPr>
        <p:txBody>
          <a:bodyPr/>
          <a:lstStyle/>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Timing (20a)</a:t>
            </a:r>
          </a:p>
          <a:p>
            <a:pPr marL="457200" lvl="2" indent="-457200" eaLnBrk="1" hangingPunct="1">
              <a:spcBef>
                <a:spcPts val="0"/>
              </a:spcBef>
              <a:spcAft>
                <a:spcPts val="3600"/>
              </a:spcAft>
              <a:buClr>
                <a:srgbClr val="CC66FF"/>
              </a:buClr>
              <a:buSzPct val="100000"/>
              <a:buFont typeface="+mj-lt"/>
              <a:buAutoNum type="alphaUcPeriod"/>
              <a:defRPr/>
            </a:pPr>
            <a:r>
              <a:rPr lang="en-US" b="1" dirty="0" err="1">
                <a:solidFill>
                  <a:srgbClr val="FFFFCC"/>
                </a:solidFill>
                <a:effectLst>
                  <a:outerShdw blurRad="38100" dist="38100" dir="2700000" algn="tl">
                    <a:srgbClr val="000000">
                      <a:alpha val="43137"/>
                    </a:srgbClr>
                  </a:outerShdw>
                </a:effectLst>
              </a:rPr>
              <a:t>Nahor’s</a:t>
            </a:r>
            <a:r>
              <a:rPr lang="en-US" b="1" dirty="0">
                <a:solidFill>
                  <a:srgbClr val="FFFFCC"/>
                </a:solidFill>
                <a:effectLst>
                  <a:outerShdw blurRad="38100" dist="38100" dir="2700000" algn="tl">
                    <a:srgbClr val="000000">
                      <a:alpha val="43137"/>
                    </a:srgbClr>
                  </a:outerShdw>
                </a:effectLst>
              </a:rPr>
              <a:t> children (20b-24)</a:t>
            </a:r>
          </a:p>
          <a:p>
            <a:pPr marL="971550" lvl="3" indent="-514350" eaLnBrk="1" hangingPunct="1">
              <a:spcBef>
                <a:spcPts val="0"/>
              </a:spcBef>
              <a:spcAft>
                <a:spcPts val="3600"/>
              </a:spcAft>
              <a:buClr>
                <a:srgbClr val="00FF00"/>
              </a:buClr>
              <a:buFont typeface="+mj-lt"/>
              <a:buAutoNum type="arabicPeriod"/>
              <a:defRPr/>
            </a:pPr>
            <a:r>
              <a:rPr lang="en-US" dirty="0">
                <a:effectLst>
                  <a:outerShdw blurRad="38100" dist="38100" dir="2700000" algn="tl">
                    <a:srgbClr val="000000">
                      <a:alpha val="43137"/>
                    </a:srgbClr>
                  </a:outerShdw>
                </a:effectLst>
              </a:rPr>
              <a:t>From </a:t>
            </a:r>
            <a:r>
              <a:rPr lang="en-US" dirty="0" err="1">
                <a:effectLst>
                  <a:outerShdw blurRad="38100" dist="38100" dir="2700000" algn="tl">
                    <a:srgbClr val="000000">
                      <a:alpha val="43137"/>
                    </a:srgbClr>
                  </a:outerShdw>
                </a:effectLst>
              </a:rPr>
              <a:t>Milcah</a:t>
            </a:r>
            <a:r>
              <a:rPr lang="en-US" dirty="0">
                <a:effectLst>
                  <a:outerShdw blurRad="38100" dist="38100" dir="2700000" algn="tl">
                    <a:srgbClr val="000000">
                      <a:alpha val="43137"/>
                    </a:srgbClr>
                  </a:outerShdw>
                </a:effectLst>
              </a:rPr>
              <a:t> (20b-23)</a:t>
            </a:r>
          </a:p>
          <a:p>
            <a:pPr marL="971550" lvl="3" indent="-514350" eaLnBrk="1" hangingPunct="1">
              <a:spcBef>
                <a:spcPts val="0"/>
              </a:spcBef>
              <a:spcAft>
                <a:spcPts val="36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From </a:t>
            </a:r>
            <a:r>
              <a:rPr lang="en-US" b="1" u="sng" dirty="0" err="1">
                <a:solidFill>
                  <a:srgbClr val="FFFFCC"/>
                </a:solidFill>
                <a:effectLst>
                  <a:outerShdw blurRad="38100" dist="38100" dir="2700000" algn="tl">
                    <a:srgbClr val="000000">
                      <a:alpha val="43137"/>
                    </a:srgbClr>
                  </a:outerShdw>
                </a:effectLst>
              </a:rPr>
              <a:t>Reumah</a:t>
            </a:r>
            <a:r>
              <a:rPr lang="en-US" b="1" u="sng" dirty="0">
                <a:solidFill>
                  <a:srgbClr val="FFFFCC"/>
                </a:solidFill>
                <a:effectLst>
                  <a:outerShdw blurRad="38100" dist="38100" dir="2700000" algn="tl">
                    <a:srgbClr val="000000">
                      <a:alpha val="43137"/>
                    </a:srgbClr>
                  </a:outerShdw>
                </a:effectLst>
              </a:rPr>
              <a:t> (24)</a:t>
            </a:r>
          </a:p>
        </p:txBody>
      </p:sp>
      <p:pic>
        <p:nvPicPr>
          <p:cNvPr id="5" name="Picture 4">
            <a:extLst>
              <a:ext uri="{FF2B5EF4-FFF2-40B4-BE49-F238E27FC236}">
                <a16:creationId xmlns:a16="http://schemas.microsoft.com/office/drawing/2014/main" id="{66576D2B-7AF3-4A7D-A3A3-D7CBD6B390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16212104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26742" y="137160"/>
            <a:ext cx="8938517" cy="6583680"/>
          </a:xfrm>
          <a:prstGeom prst="rect">
            <a:avLst/>
          </a:prstGeom>
        </p:spPr>
      </p:pic>
    </p:spTree>
    <p:extLst>
      <p:ext uri="{BB962C8B-B14F-4D97-AF65-F5344CB8AC3E}">
        <p14:creationId xmlns:p14="http://schemas.microsoft.com/office/powerpoint/2010/main" val="20572267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B1F0E6A-6FEF-418B-9CC7-F5A4576B350A}"/>
              </a:ext>
            </a:extLst>
          </p:cNvPr>
          <p:cNvPicPr>
            <a:picLocks noChangeAspect="1"/>
          </p:cNvPicPr>
          <p:nvPr/>
        </p:nvPicPr>
        <p:blipFill>
          <a:blip r:embed="rId3"/>
          <a:stretch>
            <a:fillRect/>
          </a:stretch>
        </p:blipFill>
        <p:spPr>
          <a:xfrm>
            <a:off x="12191" y="0"/>
            <a:ext cx="12167617" cy="6858000"/>
          </a:xfrm>
          <a:prstGeom prst="rect">
            <a:avLst/>
          </a:prstGeom>
        </p:spPr>
      </p:pic>
      <p:sp>
        <p:nvSpPr>
          <p:cNvPr id="134147" name="Rectangle 1"/>
          <p:cNvSpPr>
            <a:spLocks noChangeArrowheads="1"/>
          </p:cNvSpPr>
          <p:nvPr/>
        </p:nvSpPr>
        <p:spPr bwMode="auto">
          <a:xfrm>
            <a:off x="609600" y="0"/>
            <a:ext cx="10972800" cy="3077766"/>
          </a:xfrm>
          <a:prstGeom prst="rect">
            <a:avLst/>
          </a:prstGeom>
          <a:noFill/>
          <a:ln w="28575">
            <a:noFill/>
            <a:miter lim="800000"/>
            <a:headEnd/>
            <a:tailEnd/>
          </a:ln>
        </p:spPr>
        <p:txBody>
          <a:bodyPr wrap="square">
            <a:spAutoFit/>
          </a:bodyPr>
          <a:lstStyle/>
          <a:p>
            <a:pPr algn="ctr">
              <a:spcAft>
                <a:spcPts val="1200"/>
              </a:spcAft>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Isaiah 43:1</a:t>
            </a:r>
          </a:p>
          <a:p>
            <a:pPr algn="just">
              <a:spcBef>
                <a:spcPts val="0"/>
              </a:spcBef>
              <a:spcAft>
                <a:spcPts val="0"/>
              </a:spcAft>
            </a:pPr>
            <a:r>
              <a:rPr lang="en-US" altLang="en-US" sz="3600" dirty="0">
                <a:effectLst>
                  <a:outerShdw blurRad="38100" dist="38100" dir="2700000" algn="tl">
                    <a:srgbClr val="000000">
                      <a:alpha val="43137"/>
                    </a:srgbClr>
                  </a:outerShdw>
                </a:effectLst>
                <a:latin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rPr>
              <a:t>But now, thus says the Lord,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your Creator, O Jacob, And He who formed you, O Israel</a:t>
            </a:r>
            <a:r>
              <a:rPr lang="en-US" sz="3600" dirty="0">
                <a:effectLst>
                  <a:outerShdw blurRad="38100" dist="38100" dir="2700000" algn="tl">
                    <a:srgbClr val="000000">
                      <a:alpha val="43137"/>
                    </a:srgbClr>
                  </a:outerShdw>
                </a:effectLst>
                <a:latin typeface="Calibri" panose="020F0502020204030204" pitchFamily="34" charset="0"/>
              </a:rPr>
              <a:t>, 'Do not fear, for I have redeemed you; I have called you by name; you are Mine!'”</a:t>
            </a:r>
            <a:endParaRPr lang="en-US" altLang="en-US" sz="3600" dirty="0">
              <a:effectLst>
                <a:outerShdw blurRad="38100" dist="38100" dir="2700000" algn="tl">
                  <a:srgbClr val="000000">
                    <a:alpha val="43137"/>
                  </a:srgbClr>
                </a:outerShdw>
              </a:effectLst>
              <a:latin typeface="Calibri" panose="020F0502020204030204" pitchFamily="34" charset="0"/>
            </a:endParaRPr>
          </a:p>
        </p:txBody>
      </p:sp>
      <p:pic>
        <p:nvPicPr>
          <p:cNvPr id="3" name="Picture 2">
            <a:extLst>
              <a:ext uri="{FF2B5EF4-FFF2-40B4-BE49-F238E27FC236}">
                <a16:creationId xmlns:a16="http://schemas.microsoft.com/office/drawing/2014/main" id="{3C8C4205-0307-40A2-984C-8A7D15AAF5D8}"/>
              </a:ext>
            </a:extLst>
          </p:cNvPr>
          <p:cNvPicPr>
            <a:picLocks noChangeAspect="1"/>
          </p:cNvPicPr>
          <p:nvPr/>
        </p:nvPicPr>
        <p:blipFill>
          <a:blip r:embed="rId4"/>
          <a:stretch>
            <a:fillRect/>
          </a:stretch>
        </p:blipFill>
        <p:spPr>
          <a:xfrm>
            <a:off x="4559716" y="2971800"/>
            <a:ext cx="3072568" cy="1828800"/>
          </a:xfrm>
          <a:prstGeom prst="rect">
            <a:avLst/>
          </a:prstGeom>
          <a:ln>
            <a:solidFill>
              <a:schemeClr val="tx1"/>
            </a:solidFill>
          </a:ln>
        </p:spPr>
      </p:pic>
    </p:spTree>
    <p:extLst>
      <p:ext uri="{BB962C8B-B14F-4D97-AF65-F5344CB8AC3E}">
        <p14:creationId xmlns:p14="http://schemas.microsoft.com/office/powerpoint/2010/main" val="17653476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63549E60-A8CA-E0A3-7D37-DE2A39C7746B}"/>
              </a:ext>
            </a:extLst>
          </p:cNvPr>
          <p:cNvGraphicFramePr>
            <a:graphicFrameLocks noGrp="1"/>
          </p:cNvGraphicFramePr>
          <p:nvPr>
            <p:ph idx="1"/>
            <p:extLst>
              <p:ext uri="{D42A27DB-BD31-4B8C-83A1-F6EECF244321}">
                <p14:modId xmlns:p14="http://schemas.microsoft.com/office/powerpoint/2010/main" val="1267066466"/>
              </p:ext>
            </p:extLst>
          </p:nvPr>
        </p:nvGraphicFramePr>
        <p:xfrm>
          <a:off x="1935480" y="797560"/>
          <a:ext cx="8321040" cy="5334000"/>
        </p:xfrm>
        <a:graphic>
          <a:graphicData uri="http://schemas.openxmlformats.org/drawingml/2006/table">
            <a:tbl>
              <a:tblPr firstRow="1" bandRow="1">
                <a:tableStyleId>{5C22544A-7EE6-4342-B048-85BDC9FD1C3A}</a:tableStyleId>
              </a:tblPr>
              <a:tblGrid>
                <a:gridCol w="8321040">
                  <a:extLst>
                    <a:ext uri="{9D8B030D-6E8A-4147-A177-3AD203B41FA5}">
                      <a16:colId xmlns:a16="http://schemas.microsoft.com/office/drawing/2014/main" val="553827751"/>
                    </a:ext>
                  </a:extLst>
                </a:gridCol>
              </a:tblGrid>
              <a:tr h="1066800">
                <a:tc>
                  <a:txBody>
                    <a:bodyPr/>
                    <a:lstStyle/>
                    <a:p>
                      <a:pPr algn="ctr"/>
                      <a:r>
                        <a:rPr lang="en-US" sz="3600" b="0" dirty="0" err="1">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Nahor’s</a:t>
                      </a:r>
                      <a:r>
                        <a:rPr lang="en-US" sz="3600" b="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 children </a:t>
                      </a:r>
                      <a:r>
                        <a:rPr lang="en-US" sz="3600" b="0" kern="12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through </a:t>
                      </a:r>
                      <a:r>
                        <a:rPr lang="en-US" sz="3600" b="0" kern="1200" dirty="0" err="1">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Reumah</a:t>
                      </a:r>
                      <a:r>
                        <a:rPr lang="en-US" sz="3600" b="0" kern="12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 </a:t>
                      </a:r>
                      <a:br>
                        <a:rPr lang="en-US" sz="1800" b="1" dirty="0">
                          <a:solidFill>
                            <a:schemeClr val="tx1"/>
                          </a:solidFill>
                          <a:effectLst>
                            <a:outerShdw blurRad="38100" dist="38100" dir="2700000" algn="tl">
                              <a:srgbClr val="000000">
                                <a:alpha val="43137"/>
                              </a:srgbClr>
                            </a:outerShdw>
                          </a:effectLst>
                        </a:rPr>
                      </a:br>
                      <a:r>
                        <a:rPr lang="en-US" sz="2800" b="0" dirty="0">
                          <a:solidFill>
                            <a:schemeClr val="tx1"/>
                          </a:solidFill>
                          <a:effectLst>
                            <a:outerShdw blurRad="38100" dist="38100" dir="2700000" algn="tl">
                              <a:srgbClr val="000000">
                                <a:alpha val="43137"/>
                              </a:srgbClr>
                            </a:outerShdw>
                          </a:effectLst>
                          <a:latin typeface="Calibri" panose="020F0502020204030204" pitchFamily="34" charset="0"/>
                          <a:ea typeface="+mj-ea"/>
                          <a:cs typeface="+mj-cs"/>
                        </a:rPr>
                        <a:t>(Gen. 22:20b-23)</a:t>
                      </a:r>
                    </a:p>
                  </a:txBody>
                  <a:tcPr anchor="ctr">
                    <a:solidFill>
                      <a:schemeClr val="bg2"/>
                    </a:solidFill>
                  </a:tcPr>
                </a:tc>
                <a:extLst>
                  <a:ext uri="{0D108BD9-81ED-4DB2-BD59-A6C34878D82A}">
                    <a16:rowId xmlns:a16="http://schemas.microsoft.com/office/drawing/2014/main" val="3498365085"/>
                  </a:ext>
                </a:extLst>
              </a:tr>
              <a:tr h="1066800">
                <a:tc>
                  <a:txBody>
                    <a:bodyPr/>
                    <a:lstStyle/>
                    <a:p>
                      <a:pPr marL="3200400" lvl="7" indent="0" algn="l" defTabSz="914400" rtl="0" eaLnBrk="1" latinLnBrk="0" hangingPunct="1">
                        <a:lnSpc>
                          <a:spcPct val="200000"/>
                        </a:lnSpc>
                        <a:spcBef>
                          <a:spcPts val="0"/>
                        </a:spcBef>
                        <a:spcAft>
                          <a:spcPts val="1200"/>
                        </a:spcAft>
                        <a:buClr>
                          <a:schemeClr val="tx2"/>
                        </a:buClr>
                        <a:buSzPct val="100000"/>
                        <a:buFont typeface="+mj-lt"/>
                        <a:buNone/>
                        <a:defRPr/>
                      </a:pPr>
                      <a:r>
                        <a:rPr lang="en-US" sz="2800" kern="1200" dirty="0">
                          <a:solidFill>
                            <a:schemeClr val="dk1"/>
                          </a:solidFill>
                          <a:latin typeface="Calibri" panose="020F0502020204030204" pitchFamily="34" charset="0"/>
                          <a:ea typeface="Calibri" panose="020F0502020204030204" pitchFamily="34" charset="0"/>
                          <a:cs typeface="Calibri" panose="020F0502020204030204" pitchFamily="34" charset="0"/>
                        </a:rPr>
                        <a:t>1. </a:t>
                      </a:r>
                      <a:r>
                        <a:rPr lang="en-US" sz="2800" kern="1200" dirty="0" err="1">
                          <a:solidFill>
                            <a:schemeClr val="dk1"/>
                          </a:solidFill>
                          <a:latin typeface="Calibri" panose="020F0502020204030204" pitchFamily="34" charset="0"/>
                          <a:ea typeface="Calibri" panose="020F0502020204030204" pitchFamily="34" charset="0"/>
                          <a:cs typeface="Calibri" panose="020F0502020204030204" pitchFamily="34" charset="0"/>
                        </a:rPr>
                        <a:t>Tebah</a:t>
                      </a:r>
                      <a:endParaRPr lang="en-US" sz="2800" kern="1200" dirty="0">
                        <a:solidFill>
                          <a:schemeClr val="dk1"/>
                        </a:solidFill>
                        <a:latin typeface="Calibri" panose="020F0502020204030204" pitchFamily="34" charset="0"/>
                        <a:ea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766866729"/>
                  </a:ext>
                </a:extLst>
              </a:tr>
              <a:tr h="1066800">
                <a:tc>
                  <a:txBody>
                    <a:bodyPr/>
                    <a:lstStyle/>
                    <a:p>
                      <a:pPr marL="3200400" lvl="7" indent="0" algn="l" defTabSz="914400" rtl="0" eaLnBrk="1" latinLnBrk="0" hangingPunct="1">
                        <a:lnSpc>
                          <a:spcPct val="200000"/>
                        </a:lnSpc>
                        <a:spcBef>
                          <a:spcPts val="0"/>
                        </a:spcBef>
                        <a:spcAft>
                          <a:spcPts val="1200"/>
                        </a:spcAft>
                        <a:buClr>
                          <a:schemeClr val="tx2"/>
                        </a:buClr>
                        <a:buSzPct val="100000"/>
                        <a:buFont typeface="+mj-lt"/>
                        <a:buNone/>
                        <a:defRPr/>
                      </a:pPr>
                      <a:r>
                        <a:rPr lang="en-US" sz="2800" kern="1200" dirty="0">
                          <a:solidFill>
                            <a:schemeClr val="dk1"/>
                          </a:solidFill>
                          <a:latin typeface="Calibri" panose="020F0502020204030204" pitchFamily="34" charset="0"/>
                          <a:ea typeface="Calibri" panose="020F0502020204030204" pitchFamily="34" charset="0"/>
                          <a:cs typeface="Calibri" panose="020F0502020204030204" pitchFamily="34" charset="0"/>
                        </a:rPr>
                        <a:t>2. </a:t>
                      </a:r>
                      <a:r>
                        <a:rPr lang="en-US" sz="2800" kern="1200" dirty="0" err="1">
                          <a:solidFill>
                            <a:schemeClr val="dk1"/>
                          </a:solidFill>
                          <a:latin typeface="Calibri" panose="020F0502020204030204" pitchFamily="34" charset="0"/>
                          <a:ea typeface="Calibri" panose="020F0502020204030204" pitchFamily="34" charset="0"/>
                          <a:cs typeface="Calibri" panose="020F0502020204030204" pitchFamily="34" charset="0"/>
                        </a:rPr>
                        <a:t>Gaham</a:t>
                      </a:r>
                      <a:endParaRPr lang="en-US" sz="2800" kern="1200" dirty="0">
                        <a:solidFill>
                          <a:schemeClr val="dk1"/>
                        </a:solidFill>
                        <a:latin typeface="Calibri" panose="020F0502020204030204" pitchFamily="34" charset="0"/>
                        <a:ea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3995105853"/>
                  </a:ext>
                </a:extLst>
              </a:tr>
              <a:tr h="1066800">
                <a:tc>
                  <a:txBody>
                    <a:bodyPr/>
                    <a:lstStyle/>
                    <a:p>
                      <a:pPr marL="3200400" lvl="7" indent="0" algn="l" defTabSz="914400" rtl="0" eaLnBrk="1" latinLnBrk="0" hangingPunct="1">
                        <a:lnSpc>
                          <a:spcPct val="200000"/>
                        </a:lnSpc>
                        <a:spcBef>
                          <a:spcPts val="0"/>
                        </a:spcBef>
                        <a:spcAft>
                          <a:spcPts val="1200"/>
                        </a:spcAft>
                        <a:buClr>
                          <a:schemeClr val="tx2"/>
                        </a:buClr>
                        <a:buSzPct val="100000"/>
                        <a:buFont typeface="+mj-lt"/>
                        <a:buNone/>
                        <a:defRPr/>
                      </a:pPr>
                      <a:r>
                        <a:rPr lang="en-US" sz="2800" kern="1200" dirty="0">
                          <a:solidFill>
                            <a:schemeClr val="dk1"/>
                          </a:solidFill>
                          <a:latin typeface="Calibri" panose="020F0502020204030204" pitchFamily="34" charset="0"/>
                          <a:ea typeface="Calibri" panose="020F0502020204030204" pitchFamily="34" charset="0"/>
                          <a:cs typeface="Calibri" panose="020F0502020204030204" pitchFamily="34" charset="0"/>
                        </a:rPr>
                        <a:t>3. </a:t>
                      </a:r>
                      <a:r>
                        <a:rPr lang="en-US" sz="2800" kern="1200" dirty="0" err="1">
                          <a:solidFill>
                            <a:schemeClr val="dk1"/>
                          </a:solidFill>
                          <a:latin typeface="Calibri" panose="020F0502020204030204" pitchFamily="34" charset="0"/>
                          <a:ea typeface="Calibri" panose="020F0502020204030204" pitchFamily="34" charset="0"/>
                          <a:cs typeface="Calibri" panose="020F0502020204030204" pitchFamily="34" charset="0"/>
                        </a:rPr>
                        <a:t>Tahash</a:t>
                      </a:r>
                      <a:endParaRPr lang="en-US" sz="2800" kern="1200" dirty="0">
                        <a:solidFill>
                          <a:schemeClr val="dk1"/>
                        </a:solidFill>
                        <a:latin typeface="Calibri" panose="020F0502020204030204" pitchFamily="34" charset="0"/>
                        <a:ea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2000272915"/>
                  </a:ext>
                </a:extLst>
              </a:tr>
              <a:tr h="1066800">
                <a:tc>
                  <a:txBody>
                    <a:bodyPr/>
                    <a:lstStyle/>
                    <a:p>
                      <a:pPr marL="3200400" marR="0" lvl="7" indent="0" algn="l" defTabSz="914400" rtl="0" eaLnBrk="1" fontAlgn="auto" latinLnBrk="0" hangingPunct="1">
                        <a:lnSpc>
                          <a:spcPct val="200000"/>
                        </a:lnSpc>
                        <a:spcBef>
                          <a:spcPts val="0"/>
                        </a:spcBef>
                        <a:spcAft>
                          <a:spcPts val="1200"/>
                        </a:spcAft>
                        <a:buClr>
                          <a:schemeClr val="tx2"/>
                        </a:buClr>
                        <a:buSzPct val="100000"/>
                        <a:buFont typeface="+mj-lt"/>
                        <a:buNone/>
                        <a:tabLst/>
                        <a:defRPr/>
                      </a:pPr>
                      <a:r>
                        <a:rPr lang="en-US" sz="2800" kern="1200" dirty="0">
                          <a:solidFill>
                            <a:schemeClr val="dk1"/>
                          </a:solidFill>
                          <a:latin typeface="Calibri" panose="020F0502020204030204" pitchFamily="34" charset="0"/>
                          <a:ea typeface="Calibri" panose="020F0502020204030204" pitchFamily="34" charset="0"/>
                          <a:cs typeface="Calibri" panose="020F0502020204030204" pitchFamily="34" charset="0"/>
                        </a:rPr>
                        <a:t>4. </a:t>
                      </a:r>
                      <a:r>
                        <a:rPr lang="en-US" sz="2800" kern="1200" dirty="0" err="1">
                          <a:solidFill>
                            <a:schemeClr val="dk1"/>
                          </a:solidFill>
                          <a:latin typeface="Calibri" panose="020F0502020204030204" pitchFamily="34" charset="0"/>
                          <a:ea typeface="Calibri" panose="020F0502020204030204" pitchFamily="34" charset="0"/>
                          <a:cs typeface="Calibri" panose="020F0502020204030204" pitchFamily="34" charset="0"/>
                        </a:rPr>
                        <a:t>Maacah</a:t>
                      </a:r>
                      <a:endParaRPr lang="en-US" sz="2800" kern="1200" dirty="0">
                        <a:solidFill>
                          <a:schemeClr val="dk1"/>
                        </a:solidFill>
                        <a:latin typeface="Calibri" panose="020F0502020204030204" pitchFamily="34" charset="0"/>
                        <a:ea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3526583657"/>
                  </a:ext>
                </a:extLst>
              </a:tr>
            </a:tbl>
          </a:graphicData>
        </a:graphic>
      </p:graphicFrame>
      <p:pic>
        <p:nvPicPr>
          <p:cNvPr id="5" name="Picture 4">
            <a:extLst>
              <a:ext uri="{FF2B5EF4-FFF2-40B4-BE49-F238E27FC236}">
                <a16:creationId xmlns:a16="http://schemas.microsoft.com/office/drawing/2014/main" id="{10B1E50A-C2E2-1F1A-4C63-C30A648CC24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pic>
        <p:nvPicPr>
          <p:cNvPr id="6" name="Picture 4" descr="5 Bible Lessons to Learn From the Book of Genesis | Jack Wellman">
            <a:extLst>
              <a:ext uri="{FF2B5EF4-FFF2-40B4-BE49-F238E27FC236}">
                <a16:creationId xmlns:a16="http://schemas.microsoft.com/office/drawing/2014/main" id="{654FE944-51A4-5788-DF20-DE20A72D1678}"/>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85800" y="76200"/>
            <a:ext cx="1075765" cy="91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518083"/>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itle 1"/>
          <p:cNvSpPr>
            <a:spLocks noGrp="1"/>
          </p:cNvSpPr>
          <p:nvPr>
            <p:ph type="title" idx="4294967295"/>
          </p:nvPr>
        </p:nvSpPr>
        <p:spPr>
          <a:xfrm>
            <a:off x="2209800" y="2857500"/>
            <a:ext cx="7772400" cy="1143000"/>
          </a:xfrm>
        </p:spPr>
        <p:txBody>
          <a:bodyPr/>
          <a:lstStyle/>
          <a:p>
            <a:pPr algn="ctr"/>
            <a:r>
              <a:rPr lang="en-US" altLang="en-US" sz="6000">
                <a:effectLst>
                  <a:outerShdw blurRad="38100" dist="38100" dir="2700000" algn="tl">
                    <a:srgbClr val="000000">
                      <a:alpha val="43137"/>
                    </a:srgbClr>
                  </a:outerShdw>
                </a:effectLst>
              </a:rPr>
              <a:t>Conclusion</a:t>
            </a:r>
          </a:p>
        </p:txBody>
      </p:sp>
    </p:spTree>
    <p:extLst>
      <p:ext uri="{BB962C8B-B14F-4D97-AF65-F5344CB8AC3E}">
        <p14:creationId xmlns:p14="http://schemas.microsoft.com/office/powerpoint/2010/main" val="42466020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4095750" y="228600"/>
            <a:ext cx="4000500" cy="914400"/>
          </a:xfrm>
        </p:spPr>
        <p:txBody>
          <a:bodyPr/>
          <a:lstStyle/>
          <a:p>
            <a:pPr algn="ctr" eaLnBrk="1" hangingPunct="1"/>
            <a:r>
              <a:rPr lang="en-US" sz="3200" dirty="0">
                <a:effectLst>
                  <a:outerShdw blurRad="38100" dist="38100" dir="2700000" algn="tl">
                    <a:srgbClr val="000000">
                      <a:alpha val="43137"/>
                    </a:srgbClr>
                  </a:outerShdw>
                </a:effectLst>
              </a:rPr>
              <a:t>Genesis 12</a:t>
            </a:r>
            <a:r>
              <a:rPr lang="en-US" sz="3200" dirty="0">
                <a:effectLst>
                  <a:outerShdw blurRad="38100" dist="38100" dir="2700000" algn="tl">
                    <a:srgbClr val="000000">
                      <a:alpha val="43137"/>
                    </a:srgbClr>
                  </a:outerShdw>
                </a:effectLst>
                <a:cs typeface="Calibri" panose="020F0502020204030204" pitchFamily="34" charset="0"/>
              </a:rPr>
              <a:t>‒21</a:t>
            </a:r>
            <a:br>
              <a:rPr lang="en-US" sz="3200" dirty="0">
                <a:effectLst>
                  <a:outerShdw blurRad="38100" dist="38100" dir="2700000" algn="tl">
                    <a:srgbClr val="000000">
                      <a:alpha val="43137"/>
                    </a:srgbClr>
                  </a:outerShdw>
                </a:effectLst>
                <a:cs typeface="Calibri" panose="020F0502020204030204" pitchFamily="34" charset="0"/>
              </a:rPr>
            </a:br>
            <a:r>
              <a:rPr lang="en-US" sz="2400" b="1" dirty="0">
                <a:solidFill>
                  <a:srgbClr val="FFFFCC"/>
                </a:solidFill>
                <a:effectLst>
                  <a:outerShdw blurRad="38100" dist="38100" dir="2700000" algn="tl">
                    <a:srgbClr val="000000">
                      <a:alpha val="43137"/>
                    </a:srgbClr>
                  </a:outerShdw>
                </a:effectLst>
                <a:ea typeface="+mn-ea"/>
                <a:cs typeface="+mn-cs"/>
              </a:rPr>
              <a:t>Abraham’s Early Journeys</a:t>
            </a:r>
          </a:p>
        </p:txBody>
      </p:sp>
      <p:pic>
        <p:nvPicPr>
          <p:cNvPr id="6" name="Picture 5">
            <a:extLst>
              <a:ext uri="{FF2B5EF4-FFF2-40B4-BE49-F238E27FC236}">
                <a16:creationId xmlns:a16="http://schemas.microsoft.com/office/drawing/2014/main" id="{47546BD8-01E6-4589-930B-9B8EB20E28B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15600" y="152400"/>
            <a:ext cx="1074928" cy="914400"/>
          </a:xfrm>
          <a:prstGeom prst="rect">
            <a:avLst/>
          </a:prstGeom>
        </p:spPr>
      </p:pic>
      <p:graphicFrame>
        <p:nvGraphicFramePr>
          <p:cNvPr id="4" name="Table 4">
            <a:extLst>
              <a:ext uri="{FF2B5EF4-FFF2-40B4-BE49-F238E27FC236}">
                <a16:creationId xmlns:a16="http://schemas.microsoft.com/office/drawing/2014/main" id="{B1CD723D-B839-526A-B1A0-831FDAA799C5}"/>
              </a:ext>
            </a:extLst>
          </p:cNvPr>
          <p:cNvGraphicFramePr>
            <a:graphicFrameLocks noGrp="1"/>
          </p:cNvGraphicFramePr>
          <p:nvPr>
            <p:ph idx="1"/>
            <p:extLst>
              <p:ext uri="{D42A27DB-BD31-4B8C-83A1-F6EECF244321}">
                <p14:modId xmlns:p14="http://schemas.microsoft.com/office/powerpoint/2010/main" val="1871196237"/>
              </p:ext>
            </p:extLst>
          </p:nvPr>
        </p:nvGraphicFramePr>
        <p:xfrm>
          <a:off x="609600" y="1351280"/>
          <a:ext cx="11353800" cy="5374640"/>
        </p:xfrm>
        <a:graphic>
          <a:graphicData uri="http://schemas.openxmlformats.org/drawingml/2006/table">
            <a:tbl>
              <a:tblPr firstRow="1" bandRow="1">
                <a:tableStyleId>{5940675A-B579-460E-94D1-54222C63F5DA}</a:tableStyleId>
              </a:tblPr>
              <a:tblGrid>
                <a:gridCol w="5676900">
                  <a:extLst>
                    <a:ext uri="{9D8B030D-6E8A-4147-A177-3AD203B41FA5}">
                      <a16:colId xmlns:a16="http://schemas.microsoft.com/office/drawing/2014/main" val="3038107700"/>
                    </a:ext>
                  </a:extLst>
                </a:gridCol>
                <a:gridCol w="5676900">
                  <a:extLst>
                    <a:ext uri="{9D8B030D-6E8A-4147-A177-3AD203B41FA5}">
                      <a16:colId xmlns:a16="http://schemas.microsoft.com/office/drawing/2014/main" val="1663733028"/>
                    </a:ext>
                  </a:extLst>
                </a:gridCol>
              </a:tblGrid>
              <a:tr h="4516120">
                <a:tc>
                  <a:txBody>
                    <a:bodyPr/>
                    <a:lstStyle/>
                    <a:p>
                      <a:pPr marL="457200" marR="0" lvl="1" indent="-457200" algn="l" defTabSz="914400" rtl="0" eaLnBrk="1" fontAlgn="base" latinLnBrk="0" hangingPunct="1">
                        <a:lnSpc>
                          <a:spcPct val="100000"/>
                        </a:lnSpc>
                        <a:spcBef>
                          <a:spcPts val="0"/>
                        </a:spcBef>
                        <a:spcAft>
                          <a:spcPts val="16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Unconditional promises (Gen. 12:1-3)</a:t>
                      </a:r>
                    </a:p>
                    <a:p>
                      <a:pPr marL="457200" marR="0" lvl="1" indent="-457200" algn="l" defTabSz="914400" rtl="0" eaLnBrk="1" fontAlgn="base" latinLnBrk="0" hangingPunct="1">
                        <a:lnSpc>
                          <a:spcPct val="100000"/>
                        </a:lnSpc>
                        <a:spcBef>
                          <a:spcPts val="0"/>
                        </a:spcBef>
                        <a:spcAft>
                          <a:spcPts val="16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From Haran to Canaan (Gen. 12:4-5)</a:t>
                      </a:r>
                    </a:p>
                    <a:p>
                      <a:pPr marL="457200" marR="0" lvl="1" indent="-457200" algn="l" defTabSz="914400" rtl="0" eaLnBrk="1" fontAlgn="base" latinLnBrk="0" hangingPunct="1">
                        <a:lnSpc>
                          <a:spcPct val="100000"/>
                        </a:lnSpc>
                        <a:spcBef>
                          <a:spcPts val="0"/>
                        </a:spcBef>
                        <a:spcAft>
                          <a:spcPts val="16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In Canaan (Gen. 12:6-9)</a:t>
                      </a:r>
                    </a:p>
                    <a:p>
                      <a:pPr marL="457200" marR="0" lvl="1" indent="-457200" algn="l" defTabSz="914400" rtl="0" eaLnBrk="1" fontAlgn="base" latinLnBrk="0" hangingPunct="1">
                        <a:lnSpc>
                          <a:spcPct val="100000"/>
                        </a:lnSpc>
                        <a:spcBef>
                          <a:spcPts val="0"/>
                        </a:spcBef>
                        <a:spcAft>
                          <a:spcPts val="16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In Egypt (Gen. 12:10-20)</a:t>
                      </a:r>
                    </a:p>
                    <a:p>
                      <a:pPr marL="457200" marR="0" lvl="1" indent="-457200" algn="l" defTabSz="914400" rtl="0" eaLnBrk="1" fontAlgn="base" latinLnBrk="0" hangingPunct="1">
                        <a:lnSpc>
                          <a:spcPct val="100000"/>
                        </a:lnSpc>
                        <a:spcBef>
                          <a:spcPts val="0"/>
                        </a:spcBef>
                        <a:spcAft>
                          <a:spcPts val="16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Abram and Lot Separate (Gen. 13:1-13)</a:t>
                      </a:r>
                    </a:p>
                    <a:p>
                      <a:pPr marL="457200" marR="0" lvl="1" indent="-457200" algn="l" defTabSz="914400" rtl="0" eaLnBrk="1" fontAlgn="base" latinLnBrk="0" hangingPunct="1">
                        <a:lnSpc>
                          <a:spcPct val="100000"/>
                        </a:lnSpc>
                        <a:spcBef>
                          <a:spcPts val="0"/>
                        </a:spcBef>
                        <a:spcAft>
                          <a:spcPts val="16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Reaffirmation of Abram’s promises (Gen. 13:14-18)</a:t>
                      </a:r>
                    </a:p>
                    <a:p>
                      <a:pPr marL="457200" marR="0" lvl="1" indent="-457200" algn="l" defTabSz="914400" rtl="0" eaLnBrk="1" fontAlgn="base" latinLnBrk="0" hangingPunct="1">
                        <a:lnSpc>
                          <a:spcPct val="100000"/>
                        </a:lnSpc>
                        <a:spcBef>
                          <a:spcPts val="0"/>
                        </a:spcBef>
                        <a:spcAft>
                          <a:spcPts val="16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Abram Rescues Lot (14:1-24)</a:t>
                      </a:r>
                    </a:p>
                    <a:p>
                      <a:pPr marL="457200" marR="0" lvl="1" indent="-457200" algn="l" defTabSz="914400" rtl="0" eaLnBrk="1" fontAlgn="base" latinLnBrk="0" hangingPunct="1">
                        <a:lnSpc>
                          <a:spcPct val="100000"/>
                        </a:lnSpc>
                        <a:spcBef>
                          <a:spcPts val="0"/>
                        </a:spcBef>
                        <a:spcAft>
                          <a:spcPts val="16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Abrahamic Covenant (15:1-21)</a:t>
                      </a:r>
                    </a:p>
                    <a:p>
                      <a:pPr marL="457200" marR="0" lvl="1" indent="-457200" algn="l" defTabSz="914400" rtl="0" eaLnBrk="1" fontAlgn="base" latinLnBrk="0" hangingPunct="1">
                        <a:lnSpc>
                          <a:spcPct val="100000"/>
                        </a:lnSpc>
                        <a:spcBef>
                          <a:spcPts val="0"/>
                        </a:spcBef>
                        <a:spcAft>
                          <a:spcPts val="16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Hagar &amp; Ishmael (16:1-16)</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574675" marR="0" lvl="1" indent="-574675" algn="l" defTabSz="914400" rtl="0" eaLnBrk="1" fontAlgn="base" latinLnBrk="0" hangingPunct="1">
                        <a:lnSpc>
                          <a:spcPct val="100000"/>
                        </a:lnSpc>
                        <a:spcBef>
                          <a:spcPts val="0"/>
                        </a:spcBef>
                        <a:spcAft>
                          <a:spcPts val="1600"/>
                        </a:spcAft>
                        <a:buClr>
                          <a:srgbClr val="00FFFF"/>
                        </a:buClr>
                        <a:buSzPct val="100000"/>
                        <a:buFont typeface="+mj-lt"/>
                        <a:buAutoNum type="romanUcPeriod" startAt="9"/>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Circumcision  (Gen. 17:1-27)</a:t>
                      </a:r>
                    </a:p>
                    <a:p>
                      <a:pPr marL="574675" marR="0" lvl="1" indent="-574675" algn="l" defTabSz="914400" rtl="0" eaLnBrk="1" fontAlgn="base" latinLnBrk="0" hangingPunct="1">
                        <a:lnSpc>
                          <a:spcPct val="100000"/>
                        </a:lnSpc>
                        <a:spcBef>
                          <a:spcPts val="0"/>
                        </a:spcBef>
                        <a:spcAft>
                          <a:spcPts val="1600"/>
                        </a:spcAft>
                        <a:buClr>
                          <a:srgbClr val="00FFFF"/>
                        </a:buClr>
                        <a:buSzPct val="100000"/>
                        <a:buFont typeface="+mj-lt"/>
                        <a:buAutoNum type="romanUcPeriod" startAt="9"/>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Sodom  &amp; Gomorrah (Gen. 18‒19)</a:t>
                      </a:r>
                    </a:p>
                    <a:p>
                      <a:pPr marL="574675" marR="0" lvl="1" indent="-574675" algn="l" defTabSz="914400" rtl="0" eaLnBrk="1" fontAlgn="base" latinLnBrk="0" hangingPunct="1">
                        <a:lnSpc>
                          <a:spcPct val="100000"/>
                        </a:lnSpc>
                        <a:spcBef>
                          <a:spcPts val="0"/>
                        </a:spcBef>
                        <a:spcAft>
                          <a:spcPts val="1600"/>
                        </a:spcAft>
                        <a:buClr>
                          <a:srgbClr val="00FFFF"/>
                        </a:buClr>
                        <a:buSzPct val="100000"/>
                        <a:buFont typeface="+mj-lt"/>
                        <a:buAutoNum type="romanUcPeriod" startAt="9"/>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Abraham &amp; Abimelech (Gen. 20)</a:t>
                      </a:r>
                    </a:p>
                    <a:p>
                      <a:pPr marL="574675" marR="0" lvl="1" indent="-574675" algn="l" defTabSz="914400" rtl="0" eaLnBrk="1" fontAlgn="base" latinLnBrk="0" hangingPunct="1">
                        <a:lnSpc>
                          <a:spcPct val="100000"/>
                        </a:lnSpc>
                        <a:spcBef>
                          <a:spcPts val="0"/>
                        </a:spcBef>
                        <a:spcAft>
                          <a:spcPts val="1600"/>
                        </a:spcAft>
                        <a:buClr>
                          <a:srgbClr val="00FFFF"/>
                        </a:buClr>
                        <a:buSzPct val="100000"/>
                        <a:buFont typeface="+mj-lt"/>
                        <a:buAutoNum type="romanUcPeriod" startAt="9"/>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Isaac’s birth (Gen. 21:1-7)</a:t>
                      </a:r>
                    </a:p>
                    <a:p>
                      <a:pPr marL="574675" marR="0" lvl="1" indent="-574675" algn="l" defTabSz="914400" rtl="0" eaLnBrk="1" fontAlgn="base" latinLnBrk="0" hangingPunct="1">
                        <a:lnSpc>
                          <a:spcPct val="100000"/>
                        </a:lnSpc>
                        <a:spcBef>
                          <a:spcPts val="0"/>
                        </a:spcBef>
                        <a:spcAft>
                          <a:spcPts val="1600"/>
                        </a:spcAft>
                        <a:buClr>
                          <a:srgbClr val="00FFFF"/>
                        </a:buClr>
                        <a:buSzPct val="100000"/>
                        <a:buFont typeface="+mj-lt"/>
                        <a:buAutoNum type="romanUcPeriod" startAt="9"/>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Ishmael’s expulsion (21:8-21)</a:t>
                      </a:r>
                    </a:p>
                    <a:p>
                      <a:pPr marL="574675" marR="0" lvl="1" indent="-574675" algn="l" defTabSz="914400" rtl="0" eaLnBrk="1" fontAlgn="base" latinLnBrk="0" hangingPunct="1">
                        <a:lnSpc>
                          <a:spcPct val="100000"/>
                        </a:lnSpc>
                        <a:spcBef>
                          <a:spcPts val="0"/>
                        </a:spcBef>
                        <a:spcAft>
                          <a:spcPts val="1600"/>
                        </a:spcAft>
                        <a:buClr>
                          <a:srgbClr val="00FFFF"/>
                        </a:buClr>
                        <a:buSzPct val="100000"/>
                        <a:buFont typeface="+mj-lt"/>
                        <a:buAutoNum type="romanUcPeriod" startAt="9"/>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Abraham &amp; Abimelech’s covenant (21:22-34)</a:t>
                      </a:r>
                    </a:p>
                    <a:p>
                      <a:pPr marL="574675" marR="0" lvl="1" indent="-574675" algn="l" defTabSz="914400" rtl="0" eaLnBrk="1" fontAlgn="base" latinLnBrk="0" hangingPunct="1">
                        <a:lnSpc>
                          <a:spcPct val="100000"/>
                        </a:lnSpc>
                        <a:spcBef>
                          <a:spcPts val="0"/>
                        </a:spcBef>
                        <a:spcAft>
                          <a:spcPts val="1600"/>
                        </a:spcAft>
                        <a:buClr>
                          <a:srgbClr val="00FFFF"/>
                        </a:buClr>
                        <a:buSzPct val="100000"/>
                        <a:buFont typeface="+mj-lt"/>
                        <a:buAutoNum type="romanUcPeriod" startAt="9"/>
                        <a:tabLst/>
                        <a:defRPr/>
                      </a:pPr>
                      <a:r>
                        <a:rPr kumimoji="0" lang="en-US" sz="2400" b="1" i="0" u="sng" strike="noStrike" kern="0" cap="none" spc="0" normalizeH="0" baseline="0" noProof="0" dirty="0">
                          <a:ln>
                            <a:noFill/>
                          </a:ln>
                          <a:solidFill>
                            <a:srgbClr val="FFFFCC"/>
                          </a:solidFill>
                          <a:effectLst>
                            <a:outerShdw blurRad="38100" dist="38100" dir="2700000" algn="tl">
                              <a:srgbClr val="000000"/>
                            </a:outerShdw>
                          </a:effectLst>
                          <a:uLnTx/>
                          <a:uFillTx/>
                          <a:latin typeface="Calibri" panose="020F0502020204030204" pitchFamily="34" charset="0"/>
                          <a:ea typeface="+mn-ea"/>
                          <a:cs typeface="Calibri" panose="020F0502020204030204" pitchFamily="34" charset="0"/>
                        </a:rPr>
                        <a:t>Abraham sacrifices Isaac (22)</a:t>
                      </a:r>
                    </a:p>
                    <a:p>
                      <a:pPr marL="574675" marR="0" lvl="1" indent="-574675" algn="l" defTabSz="914400" rtl="0" eaLnBrk="1" fontAlgn="base" latinLnBrk="0" hangingPunct="1">
                        <a:lnSpc>
                          <a:spcPct val="100000"/>
                        </a:lnSpc>
                        <a:spcBef>
                          <a:spcPts val="0"/>
                        </a:spcBef>
                        <a:spcAft>
                          <a:spcPts val="1600"/>
                        </a:spcAft>
                        <a:buClr>
                          <a:srgbClr val="00FFFF"/>
                        </a:buClr>
                        <a:buSzPct val="100000"/>
                        <a:buFont typeface="+mj-lt"/>
                        <a:buAutoNum type="romanUcPeriod" startAt="9"/>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Sarah’s death (23)</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809511595"/>
                  </a:ext>
                </a:extLst>
              </a:tr>
            </a:tbl>
          </a:graphicData>
        </a:graphic>
      </p:graphicFrame>
    </p:spTree>
    <p:extLst>
      <p:ext uri="{BB962C8B-B14F-4D97-AF65-F5344CB8AC3E}">
        <p14:creationId xmlns:p14="http://schemas.microsoft.com/office/powerpoint/2010/main" val="13582283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304800"/>
            <a:ext cx="5657850" cy="914400"/>
          </a:xfrm>
        </p:spPr>
        <p:txBody>
          <a:bodyPr/>
          <a:lstStyle/>
          <a:p>
            <a:pPr algn="ctr" eaLnBrk="1" hangingPunct="1"/>
            <a:r>
              <a:rPr lang="en-US" sz="3600" dirty="0">
                <a:effectLst>
                  <a:outerShdw blurRad="38100" dist="38100" dir="2700000" algn="tl">
                    <a:srgbClr val="000000">
                      <a:alpha val="43137"/>
                    </a:srgbClr>
                  </a:outerShdw>
                </a:effectLst>
              </a:rPr>
              <a:t>Genesis 22</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Abraham Sacrifices Isaac</a:t>
            </a:r>
          </a:p>
        </p:txBody>
      </p:sp>
      <p:sp>
        <p:nvSpPr>
          <p:cNvPr id="161795" name="Rectangle 3"/>
          <p:cNvSpPr>
            <a:spLocks noGrp="1" noChangeArrowheads="1"/>
          </p:cNvSpPr>
          <p:nvPr>
            <p:ph type="body" idx="1"/>
          </p:nvPr>
        </p:nvSpPr>
        <p:spPr>
          <a:xfrm>
            <a:off x="1066800" y="2057400"/>
            <a:ext cx="6934200" cy="3505200"/>
          </a:xfrm>
        </p:spPr>
        <p:txBody>
          <a:bodyPr/>
          <a:lstStyle/>
          <a:p>
            <a:pPr marL="571500" lvl="2" indent="-571500" eaLnBrk="1" hangingPunct="1">
              <a:spcBef>
                <a:spcPts val="0"/>
              </a:spcBef>
              <a:spcAft>
                <a:spcPts val="3600"/>
              </a:spcAft>
              <a:buClr>
                <a:srgbClr val="CC66FF"/>
              </a:buClr>
              <a:buSzPct val="100000"/>
              <a:buFont typeface="+mj-lt"/>
              <a:buAutoNum type="romanUcPeriod"/>
              <a:defRPr/>
            </a:pPr>
            <a:r>
              <a:rPr lang="en-US" dirty="0">
                <a:effectLst>
                  <a:outerShdw blurRad="38100" dist="38100" dir="2700000" algn="tl">
                    <a:srgbClr val="000000">
                      <a:alpha val="43137"/>
                    </a:srgbClr>
                  </a:outerShdw>
                </a:effectLst>
              </a:rPr>
              <a:t>Abraham tested (1-10)</a:t>
            </a:r>
          </a:p>
          <a:p>
            <a:pPr marL="571500" lvl="2" indent="-571500" eaLnBrk="1" hangingPunct="1">
              <a:spcBef>
                <a:spcPts val="0"/>
              </a:spcBef>
              <a:spcAft>
                <a:spcPts val="3600"/>
              </a:spcAft>
              <a:buClr>
                <a:srgbClr val="CC66FF"/>
              </a:buClr>
              <a:buSzPct val="100000"/>
              <a:buFont typeface="+mj-lt"/>
              <a:buAutoNum type="romanUcPeriod"/>
              <a:defRPr/>
            </a:pPr>
            <a:r>
              <a:rPr lang="en-US" dirty="0">
                <a:effectLst>
                  <a:outerShdw blurRad="38100" dist="38100" dir="2700000" algn="tl">
                    <a:srgbClr val="000000">
                      <a:alpha val="43137"/>
                    </a:srgbClr>
                  </a:outerShdw>
                </a:effectLst>
              </a:rPr>
              <a:t>Substitutionary provision (11-14)</a:t>
            </a:r>
          </a:p>
          <a:p>
            <a:pPr marL="571500" lvl="2" indent="-571500" eaLnBrk="1" hangingPunct="1">
              <a:spcBef>
                <a:spcPts val="0"/>
              </a:spcBef>
              <a:spcAft>
                <a:spcPts val="3600"/>
              </a:spcAft>
              <a:buClr>
                <a:srgbClr val="CC66FF"/>
              </a:buClr>
              <a:buSzPct val="100000"/>
              <a:buFont typeface="+mj-lt"/>
              <a:buAutoNum type="romanUcPeriod"/>
              <a:defRPr/>
            </a:pPr>
            <a:r>
              <a:rPr lang="en-US" dirty="0">
                <a:effectLst>
                  <a:outerShdw blurRad="38100" dist="38100" dir="2700000" algn="tl">
                    <a:srgbClr val="000000">
                      <a:alpha val="43137"/>
                    </a:srgbClr>
                  </a:outerShdw>
                </a:effectLst>
              </a:rPr>
              <a:t>Covenant reaffirmed (15-19)</a:t>
            </a:r>
          </a:p>
          <a:p>
            <a:pPr marL="571500" lvl="2" indent="-571500" eaLnBrk="1" hangingPunct="1">
              <a:spcBef>
                <a:spcPts val="0"/>
              </a:spcBef>
              <a:spcAft>
                <a:spcPts val="3600"/>
              </a:spcAft>
              <a:buClr>
                <a:srgbClr val="CC66FF"/>
              </a:buClr>
              <a:buSzPct val="100000"/>
              <a:buFont typeface="+mj-lt"/>
              <a:buAutoNum type="romanUcPeriod"/>
              <a:defRPr/>
            </a:pPr>
            <a:r>
              <a:rPr lang="en-US" dirty="0">
                <a:effectLst>
                  <a:outerShdw blurRad="38100" dist="38100" dir="2700000" algn="tl">
                    <a:srgbClr val="000000">
                      <a:alpha val="43137"/>
                    </a:srgbClr>
                  </a:outerShdw>
                </a:effectLst>
              </a:rPr>
              <a:t>Rebekah’s lineage (20-24)</a:t>
            </a:r>
          </a:p>
        </p:txBody>
      </p:sp>
      <p:pic>
        <p:nvPicPr>
          <p:cNvPr id="5" name="Picture 4">
            <a:extLst>
              <a:ext uri="{FF2B5EF4-FFF2-40B4-BE49-F238E27FC236}">
                <a16:creationId xmlns:a16="http://schemas.microsoft.com/office/drawing/2014/main" id="{66576D2B-7AF3-4A7D-A3A3-D7CBD6B390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25444720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4095750" y="228600"/>
            <a:ext cx="4000500" cy="914400"/>
          </a:xfrm>
        </p:spPr>
        <p:txBody>
          <a:bodyPr/>
          <a:lstStyle/>
          <a:p>
            <a:pPr algn="ctr" eaLnBrk="1" hangingPunct="1"/>
            <a:r>
              <a:rPr lang="en-US" sz="3200" dirty="0">
                <a:effectLst>
                  <a:outerShdw blurRad="38100" dist="38100" dir="2700000" algn="tl">
                    <a:srgbClr val="000000">
                      <a:alpha val="43137"/>
                    </a:srgbClr>
                  </a:outerShdw>
                </a:effectLst>
              </a:rPr>
              <a:t>Genesis 12</a:t>
            </a:r>
            <a:r>
              <a:rPr lang="en-US" sz="3200" dirty="0">
                <a:effectLst>
                  <a:outerShdw blurRad="38100" dist="38100" dir="2700000" algn="tl">
                    <a:srgbClr val="000000">
                      <a:alpha val="43137"/>
                    </a:srgbClr>
                  </a:outerShdw>
                </a:effectLst>
                <a:cs typeface="Calibri" panose="020F0502020204030204" pitchFamily="34" charset="0"/>
              </a:rPr>
              <a:t>‒21</a:t>
            </a:r>
            <a:br>
              <a:rPr lang="en-US" sz="3200" dirty="0">
                <a:effectLst>
                  <a:outerShdw blurRad="38100" dist="38100" dir="2700000" algn="tl">
                    <a:srgbClr val="000000">
                      <a:alpha val="43137"/>
                    </a:srgbClr>
                  </a:outerShdw>
                </a:effectLst>
                <a:cs typeface="Calibri" panose="020F0502020204030204" pitchFamily="34" charset="0"/>
              </a:rPr>
            </a:br>
            <a:r>
              <a:rPr lang="en-US" sz="2400" b="1" dirty="0">
                <a:solidFill>
                  <a:srgbClr val="FFFFCC"/>
                </a:solidFill>
                <a:effectLst>
                  <a:outerShdw blurRad="38100" dist="38100" dir="2700000" algn="tl">
                    <a:srgbClr val="000000">
                      <a:alpha val="43137"/>
                    </a:srgbClr>
                  </a:outerShdw>
                </a:effectLst>
                <a:ea typeface="+mn-ea"/>
                <a:cs typeface="+mn-cs"/>
              </a:rPr>
              <a:t>Abraham’s Early Journeys</a:t>
            </a:r>
          </a:p>
        </p:txBody>
      </p:sp>
      <p:pic>
        <p:nvPicPr>
          <p:cNvPr id="6" name="Picture 5">
            <a:extLst>
              <a:ext uri="{FF2B5EF4-FFF2-40B4-BE49-F238E27FC236}">
                <a16:creationId xmlns:a16="http://schemas.microsoft.com/office/drawing/2014/main" id="{47546BD8-01E6-4589-930B-9B8EB20E28B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15600" y="152400"/>
            <a:ext cx="1074928" cy="914400"/>
          </a:xfrm>
          <a:prstGeom prst="rect">
            <a:avLst/>
          </a:prstGeom>
        </p:spPr>
      </p:pic>
      <p:graphicFrame>
        <p:nvGraphicFramePr>
          <p:cNvPr id="4" name="Table 4">
            <a:extLst>
              <a:ext uri="{FF2B5EF4-FFF2-40B4-BE49-F238E27FC236}">
                <a16:creationId xmlns:a16="http://schemas.microsoft.com/office/drawing/2014/main" id="{B1CD723D-B839-526A-B1A0-831FDAA799C5}"/>
              </a:ext>
            </a:extLst>
          </p:cNvPr>
          <p:cNvGraphicFramePr>
            <a:graphicFrameLocks noGrp="1"/>
          </p:cNvGraphicFramePr>
          <p:nvPr>
            <p:ph idx="1"/>
          </p:nvPr>
        </p:nvGraphicFramePr>
        <p:xfrm>
          <a:off x="609600" y="1351280"/>
          <a:ext cx="11353800" cy="5374640"/>
        </p:xfrm>
        <a:graphic>
          <a:graphicData uri="http://schemas.openxmlformats.org/drawingml/2006/table">
            <a:tbl>
              <a:tblPr firstRow="1" bandRow="1">
                <a:tableStyleId>{5940675A-B579-460E-94D1-54222C63F5DA}</a:tableStyleId>
              </a:tblPr>
              <a:tblGrid>
                <a:gridCol w="5676900">
                  <a:extLst>
                    <a:ext uri="{9D8B030D-6E8A-4147-A177-3AD203B41FA5}">
                      <a16:colId xmlns:a16="http://schemas.microsoft.com/office/drawing/2014/main" val="3038107700"/>
                    </a:ext>
                  </a:extLst>
                </a:gridCol>
                <a:gridCol w="5676900">
                  <a:extLst>
                    <a:ext uri="{9D8B030D-6E8A-4147-A177-3AD203B41FA5}">
                      <a16:colId xmlns:a16="http://schemas.microsoft.com/office/drawing/2014/main" val="1663733028"/>
                    </a:ext>
                  </a:extLst>
                </a:gridCol>
              </a:tblGrid>
              <a:tr h="4516120">
                <a:tc>
                  <a:txBody>
                    <a:bodyPr/>
                    <a:lstStyle/>
                    <a:p>
                      <a:pPr marL="457200" marR="0" lvl="1" indent="-457200" algn="l" defTabSz="914400" rtl="0" eaLnBrk="1" fontAlgn="base" latinLnBrk="0" hangingPunct="1">
                        <a:lnSpc>
                          <a:spcPct val="100000"/>
                        </a:lnSpc>
                        <a:spcBef>
                          <a:spcPts val="0"/>
                        </a:spcBef>
                        <a:spcAft>
                          <a:spcPts val="16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Unconditional promises (Gen. 12:1-3)</a:t>
                      </a:r>
                    </a:p>
                    <a:p>
                      <a:pPr marL="457200" marR="0" lvl="1" indent="-457200" algn="l" defTabSz="914400" rtl="0" eaLnBrk="1" fontAlgn="base" latinLnBrk="0" hangingPunct="1">
                        <a:lnSpc>
                          <a:spcPct val="100000"/>
                        </a:lnSpc>
                        <a:spcBef>
                          <a:spcPts val="0"/>
                        </a:spcBef>
                        <a:spcAft>
                          <a:spcPts val="16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From Haran to Canaan (Gen. 12:4-5)</a:t>
                      </a:r>
                    </a:p>
                    <a:p>
                      <a:pPr marL="457200" marR="0" lvl="1" indent="-457200" algn="l" defTabSz="914400" rtl="0" eaLnBrk="1" fontAlgn="base" latinLnBrk="0" hangingPunct="1">
                        <a:lnSpc>
                          <a:spcPct val="100000"/>
                        </a:lnSpc>
                        <a:spcBef>
                          <a:spcPts val="0"/>
                        </a:spcBef>
                        <a:spcAft>
                          <a:spcPts val="16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In Canaan (Gen. 12:6-9)</a:t>
                      </a:r>
                    </a:p>
                    <a:p>
                      <a:pPr marL="457200" marR="0" lvl="1" indent="-457200" algn="l" defTabSz="914400" rtl="0" eaLnBrk="1" fontAlgn="base" latinLnBrk="0" hangingPunct="1">
                        <a:lnSpc>
                          <a:spcPct val="100000"/>
                        </a:lnSpc>
                        <a:spcBef>
                          <a:spcPts val="0"/>
                        </a:spcBef>
                        <a:spcAft>
                          <a:spcPts val="16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In Egypt (Gen. 12:10-20)</a:t>
                      </a:r>
                    </a:p>
                    <a:p>
                      <a:pPr marL="457200" marR="0" lvl="1" indent="-457200" algn="l" defTabSz="914400" rtl="0" eaLnBrk="1" fontAlgn="base" latinLnBrk="0" hangingPunct="1">
                        <a:lnSpc>
                          <a:spcPct val="100000"/>
                        </a:lnSpc>
                        <a:spcBef>
                          <a:spcPts val="0"/>
                        </a:spcBef>
                        <a:spcAft>
                          <a:spcPts val="16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Abram and Lot Separate (Gen. 13:1-13)</a:t>
                      </a:r>
                    </a:p>
                    <a:p>
                      <a:pPr marL="457200" marR="0" lvl="1" indent="-457200" algn="l" defTabSz="914400" rtl="0" eaLnBrk="1" fontAlgn="base" latinLnBrk="0" hangingPunct="1">
                        <a:lnSpc>
                          <a:spcPct val="100000"/>
                        </a:lnSpc>
                        <a:spcBef>
                          <a:spcPts val="0"/>
                        </a:spcBef>
                        <a:spcAft>
                          <a:spcPts val="16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Reaffirmation of Abram’s promises (Gen. 13:14-18)</a:t>
                      </a:r>
                    </a:p>
                    <a:p>
                      <a:pPr marL="457200" marR="0" lvl="1" indent="-457200" algn="l" defTabSz="914400" rtl="0" eaLnBrk="1" fontAlgn="base" latinLnBrk="0" hangingPunct="1">
                        <a:lnSpc>
                          <a:spcPct val="100000"/>
                        </a:lnSpc>
                        <a:spcBef>
                          <a:spcPts val="0"/>
                        </a:spcBef>
                        <a:spcAft>
                          <a:spcPts val="16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Abram Rescues Lot (14:1-24)</a:t>
                      </a:r>
                    </a:p>
                    <a:p>
                      <a:pPr marL="457200" marR="0" lvl="1" indent="-457200" algn="l" defTabSz="914400" rtl="0" eaLnBrk="1" fontAlgn="base" latinLnBrk="0" hangingPunct="1">
                        <a:lnSpc>
                          <a:spcPct val="100000"/>
                        </a:lnSpc>
                        <a:spcBef>
                          <a:spcPts val="0"/>
                        </a:spcBef>
                        <a:spcAft>
                          <a:spcPts val="16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Abrahamic Covenant (15:1-21)</a:t>
                      </a:r>
                    </a:p>
                    <a:p>
                      <a:pPr marL="457200" marR="0" lvl="1" indent="-457200" algn="l" defTabSz="914400" rtl="0" eaLnBrk="1" fontAlgn="base" latinLnBrk="0" hangingPunct="1">
                        <a:lnSpc>
                          <a:spcPct val="100000"/>
                        </a:lnSpc>
                        <a:spcBef>
                          <a:spcPts val="0"/>
                        </a:spcBef>
                        <a:spcAft>
                          <a:spcPts val="16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Hagar &amp; Ishmael (16:1-16)</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574675" marR="0" lvl="1" indent="-574675" algn="l" defTabSz="914400" rtl="0" eaLnBrk="1" fontAlgn="base" latinLnBrk="0" hangingPunct="1">
                        <a:lnSpc>
                          <a:spcPct val="100000"/>
                        </a:lnSpc>
                        <a:spcBef>
                          <a:spcPts val="0"/>
                        </a:spcBef>
                        <a:spcAft>
                          <a:spcPts val="1600"/>
                        </a:spcAft>
                        <a:buClr>
                          <a:srgbClr val="00FFFF"/>
                        </a:buClr>
                        <a:buSzPct val="100000"/>
                        <a:buFont typeface="+mj-lt"/>
                        <a:buAutoNum type="romanUcPeriod" startAt="9"/>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Circumcision  (Gen. 17:1-27)</a:t>
                      </a:r>
                    </a:p>
                    <a:p>
                      <a:pPr marL="574675" marR="0" lvl="1" indent="-574675" algn="l" defTabSz="914400" rtl="0" eaLnBrk="1" fontAlgn="base" latinLnBrk="0" hangingPunct="1">
                        <a:lnSpc>
                          <a:spcPct val="100000"/>
                        </a:lnSpc>
                        <a:spcBef>
                          <a:spcPts val="0"/>
                        </a:spcBef>
                        <a:spcAft>
                          <a:spcPts val="1600"/>
                        </a:spcAft>
                        <a:buClr>
                          <a:srgbClr val="00FFFF"/>
                        </a:buClr>
                        <a:buSzPct val="100000"/>
                        <a:buFont typeface="+mj-lt"/>
                        <a:buAutoNum type="romanUcPeriod" startAt="9"/>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Sodom  &amp; Gomorrah (Gen. 18‒19)</a:t>
                      </a:r>
                    </a:p>
                    <a:p>
                      <a:pPr marL="574675" marR="0" lvl="1" indent="-574675" algn="l" defTabSz="914400" rtl="0" eaLnBrk="1" fontAlgn="base" latinLnBrk="0" hangingPunct="1">
                        <a:lnSpc>
                          <a:spcPct val="100000"/>
                        </a:lnSpc>
                        <a:spcBef>
                          <a:spcPts val="0"/>
                        </a:spcBef>
                        <a:spcAft>
                          <a:spcPts val="1600"/>
                        </a:spcAft>
                        <a:buClr>
                          <a:srgbClr val="00FFFF"/>
                        </a:buClr>
                        <a:buSzPct val="100000"/>
                        <a:buFont typeface="+mj-lt"/>
                        <a:buAutoNum type="romanUcPeriod" startAt="9"/>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Abraham &amp; Abimelech (Gen. 20)</a:t>
                      </a:r>
                    </a:p>
                    <a:p>
                      <a:pPr marL="574675" marR="0" lvl="1" indent="-574675" algn="l" defTabSz="914400" rtl="0" eaLnBrk="1" fontAlgn="base" latinLnBrk="0" hangingPunct="1">
                        <a:lnSpc>
                          <a:spcPct val="100000"/>
                        </a:lnSpc>
                        <a:spcBef>
                          <a:spcPts val="0"/>
                        </a:spcBef>
                        <a:spcAft>
                          <a:spcPts val="1600"/>
                        </a:spcAft>
                        <a:buClr>
                          <a:srgbClr val="00FFFF"/>
                        </a:buClr>
                        <a:buSzPct val="100000"/>
                        <a:buFont typeface="+mj-lt"/>
                        <a:buAutoNum type="romanUcPeriod" startAt="9"/>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Isaac’s birth (Gen. 21:1-7)</a:t>
                      </a:r>
                    </a:p>
                    <a:p>
                      <a:pPr marL="574675" marR="0" lvl="1" indent="-574675" algn="l" defTabSz="914400" rtl="0" eaLnBrk="1" fontAlgn="base" latinLnBrk="0" hangingPunct="1">
                        <a:lnSpc>
                          <a:spcPct val="100000"/>
                        </a:lnSpc>
                        <a:spcBef>
                          <a:spcPts val="0"/>
                        </a:spcBef>
                        <a:spcAft>
                          <a:spcPts val="1600"/>
                        </a:spcAft>
                        <a:buClr>
                          <a:srgbClr val="00FFFF"/>
                        </a:buClr>
                        <a:buSzPct val="100000"/>
                        <a:buFont typeface="+mj-lt"/>
                        <a:buAutoNum type="romanUcPeriod" startAt="9"/>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Ishmael’s expulsion (21:8-21)</a:t>
                      </a:r>
                    </a:p>
                    <a:p>
                      <a:pPr marL="574675" marR="0" lvl="1" indent="-574675" algn="l" defTabSz="914400" rtl="0" eaLnBrk="1" fontAlgn="base" latinLnBrk="0" hangingPunct="1">
                        <a:lnSpc>
                          <a:spcPct val="100000"/>
                        </a:lnSpc>
                        <a:spcBef>
                          <a:spcPts val="0"/>
                        </a:spcBef>
                        <a:spcAft>
                          <a:spcPts val="1600"/>
                        </a:spcAft>
                        <a:buClr>
                          <a:srgbClr val="00FFFF"/>
                        </a:buClr>
                        <a:buSzPct val="100000"/>
                        <a:buFont typeface="+mj-lt"/>
                        <a:buAutoNum type="romanUcPeriod" startAt="9"/>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Abraham &amp; Abimelech’s covenant (21:22-34)</a:t>
                      </a:r>
                    </a:p>
                    <a:p>
                      <a:pPr marL="574675" marR="0" lvl="1" indent="-574675" algn="l" defTabSz="914400" rtl="0" eaLnBrk="1" fontAlgn="base" latinLnBrk="0" hangingPunct="1">
                        <a:lnSpc>
                          <a:spcPct val="100000"/>
                        </a:lnSpc>
                        <a:spcBef>
                          <a:spcPts val="0"/>
                        </a:spcBef>
                        <a:spcAft>
                          <a:spcPts val="1600"/>
                        </a:spcAft>
                        <a:buClr>
                          <a:srgbClr val="00FFFF"/>
                        </a:buClr>
                        <a:buSzPct val="100000"/>
                        <a:buFont typeface="+mj-lt"/>
                        <a:buAutoNum type="romanUcPeriod" startAt="9"/>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Abraham sacrifices Isaac (22)</a:t>
                      </a:r>
                    </a:p>
                    <a:p>
                      <a:pPr marL="574675" marR="0" lvl="1" indent="-574675" algn="l" defTabSz="914400" rtl="0" eaLnBrk="1" fontAlgn="base" latinLnBrk="0" hangingPunct="1">
                        <a:lnSpc>
                          <a:spcPct val="100000"/>
                        </a:lnSpc>
                        <a:spcBef>
                          <a:spcPts val="0"/>
                        </a:spcBef>
                        <a:spcAft>
                          <a:spcPts val="1600"/>
                        </a:spcAft>
                        <a:buClr>
                          <a:srgbClr val="00FFFF"/>
                        </a:buClr>
                        <a:buSzPct val="100000"/>
                        <a:buFont typeface="+mj-lt"/>
                        <a:buAutoNum type="romanUcPeriod" startAt="9"/>
                        <a:tabLst/>
                        <a:defRPr/>
                      </a:pPr>
                      <a:r>
                        <a:rPr kumimoji="0" lang="en-US" sz="2400" b="1" i="0" u="sng" strike="noStrike" kern="0" cap="none" spc="0" normalizeH="0" baseline="0" noProof="0" dirty="0">
                          <a:ln>
                            <a:noFill/>
                          </a:ln>
                          <a:solidFill>
                            <a:srgbClr val="FFFFCC"/>
                          </a:solidFill>
                          <a:effectLst>
                            <a:outerShdw blurRad="38100" dist="38100" dir="2700000" algn="tl">
                              <a:srgbClr val="000000"/>
                            </a:outerShdw>
                          </a:effectLst>
                          <a:uLnTx/>
                          <a:uFillTx/>
                          <a:latin typeface="Calibri" panose="020F0502020204030204" pitchFamily="34" charset="0"/>
                          <a:cs typeface="Calibri" panose="020F0502020204030204" pitchFamily="34" charset="0"/>
                        </a:rPr>
                        <a:t>Sarah’s death (23)</a:t>
                      </a:r>
                      <a:endParaRPr kumimoji="0" lang="en-US" sz="2400" b="1" i="0" u="sng" strike="noStrike" kern="0" cap="none" spc="0" normalizeH="0" baseline="0" noProof="0" dirty="0">
                        <a:ln>
                          <a:noFill/>
                        </a:ln>
                        <a:solidFill>
                          <a:srgbClr val="FFFFCC"/>
                        </a:solidFill>
                        <a:effectLst>
                          <a:outerShdw blurRad="38100" dist="38100" dir="2700000" algn="tl">
                            <a:srgbClr val="000000"/>
                          </a:outerShdw>
                        </a:effectLst>
                        <a:uLnTx/>
                        <a:uFillTx/>
                        <a:latin typeface="Calibri" panose="020F050202020403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809511595"/>
                  </a:ext>
                </a:extLst>
              </a:tr>
            </a:tbl>
          </a:graphicData>
        </a:graphic>
      </p:graphicFrame>
    </p:spTree>
    <p:extLst>
      <p:ext uri="{BB962C8B-B14F-4D97-AF65-F5344CB8AC3E}">
        <p14:creationId xmlns:p14="http://schemas.microsoft.com/office/powerpoint/2010/main" val="38914008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09600" y="4087346"/>
            <a:ext cx="10972800" cy="2313454"/>
          </a:xfrm>
          <a:prstGeom prst="rect">
            <a:avLst/>
          </a:prstGeom>
        </p:spPr>
        <p:txBody>
          <a:bodyPr wrap="square">
            <a:spAutoFit/>
          </a:bodyPr>
          <a:lstStyle/>
          <a:p>
            <a:pPr algn="just">
              <a:spcBef>
                <a:spcPts val="0"/>
              </a:spcBef>
              <a:spcAft>
                <a:spcPts val="1000"/>
              </a:spcAft>
            </a:pPr>
            <a:r>
              <a:rPr lang="en-US" sz="3600" u="none" strike="noStrike" baseline="30000" dirty="0">
                <a:effectLst/>
                <a:latin typeface="Calibri" panose="020F0502020204030204" pitchFamily="34" charset="0"/>
              </a:rPr>
              <a:t>24</a:t>
            </a:r>
            <a:r>
              <a:rPr lang="en-US" sz="3600" u="none" strike="noStrike" dirty="0">
                <a:effectLst/>
                <a:latin typeface="Calibri" panose="020F0502020204030204" pitchFamily="34" charset="0"/>
              </a:rPr>
              <a:t> </a:t>
            </a:r>
            <a:r>
              <a:rPr lang="en-US" sz="3600" dirty="0">
                <a:effectLst/>
                <a:latin typeface="Calibri" panose="020F0502020204030204" pitchFamily="34" charset="0"/>
              </a:rPr>
              <a:t>The </a:t>
            </a:r>
            <a:r>
              <a:rPr lang="en-US" sz="3600" cap="small" dirty="0">
                <a:effectLst/>
                <a:latin typeface="Calibri" panose="020F0502020204030204" pitchFamily="34" charset="0"/>
              </a:rPr>
              <a:t>Lord</a:t>
            </a:r>
            <a:r>
              <a:rPr lang="en-US" sz="3600" dirty="0">
                <a:effectLst/>
                <a:latin typeface="Calibri" panose="020F0502020204030204" pitchFamily="34" charset="0"/>
              </a:rPr>
              <a:t> bless you, and keep you; </a:t>
            </a:r>
            <a:r>
              <a:rPr lang="en-US" sz="3600" u="none" strike="noStrike" baseline="30000" dirty="0">
                <a:effectLst/>
                <a:latin typeface="Calibri" panose="020F0502020204030204" pitchFamily="34" charset="0"/>
              </a:rPr>
              <a:t>25</a:t>
            </a:r>
            <a:r>
              <a:rPr lang="en-US" sz="3600" u="none" strike="noStrike" dirty="0">
                <a:effectLst/>
                <a:latin typeface="Calibri" panose="020F0502020204030204" pitchFamily="34" charset="0"/>
              </a:rPr>
              <a:t> </a:t>
            </a:r>
            <a:r>
              <a:rPr lang="en-US" sz="3600" dirty="0">
                <a:effectLst/>
                <a:latin typeface="Calibri" panose="020F0502020204030204" pitchFamily="34" charset="0"/>
              </a:rPr>
              <a:t>The </a:t>
            </a:r>
            <a:r>
              <a:rPr lang="en-US" sz="3600" cap="small" dirty="0">
                <a:effectLst/>
                <a:latin typeface="Calibri" panose="020F0502020204030204" pitchFamily="34" charset="0"/>
              </a:rPr>
              <a:t>Lord</a:t>
            </a:r>
            <a:r>
              <a:rPr lang="en-US" sz="3600" dirty="0">
                <a:effectLst/>
                <a:latin typeface="Calibri" panose="020F0502020204030204" pitchFamily="34" charset="0"/>
              </a:rPr>
              <a:t> make His face shine on you, And be gracious to you; </a:t>
            </a:r>
            <a:r>
              <a:rPr lang="en-US" sz="3600" u="none" strike="noStrike" baseline="30000" dirty="0">
                <a:effectLst/>
                <a:latin typeface="Calibri" panose="020F0502020204030204" pitchFamily="34" charset="0"/>
              </a:rPr>
              <a:t>26</a:t>
            </a:r>
            <a:r>
              <a:rPr lang="en-US" sz="3600" u="none" strike="noStrike" dirty="0">
                <a:effectLst/>
                <a:latin typeface="Calibri" panose="020F0502020204030204" pitchFamily="34" charset="0"/>
              </a:rPr>
              <a:t> </a:t>
            </a:r>
            <a:r>
              <a:rPr lang="en-US" sz="3600" dirty="0">
                <a:effectLst/>
                <a:latin typeface="Calibri" panose="020F0502020204030204" pitchFamily="34" charset="0"/>
              </a:rPr>
              <a:t>The </a:t>
            </a:r>
            <a:r>
              <a:rPr lang="en-US" sz="3600" cap="small" dirty="0">
                <a:effectLst/>
                <a:latin typeface="Calibri" panose="020F0502020204030204" pitchFamily="34" charset="0"/>
              </a:rPr>
              <a:t>Lord</a:t>
            </a:r>
            <a:r>
              <a:rPr lang="en-US" sz="3600" dirty="0">
                <a:effectLst/>
                <a:latin typeface="Calibri" panose="020F0502020204030204" pitchFamily="34" charset="0"/>
              </a:rPr>
              <a:t> lift up His countenance on you, And give you peace</a:t>
            </a:r>
            <a:r>
              <a:rPr lang="en-US" sz="3600" dirty="0">
                <a:latin typeface="Calibri" panose="020F0502020204030204" pitchFamily="34" charset="0"/>
              </a:rPr>
              <a:t>. </a:t>
            </a:r>
          </a:p>
          <a:p>
            <a:pPr algn="r">
              <a:spcBef>
                <a:spcPts val="0"/>
              </a:spcBef>
              <a:spcAft>
                <a:spcPts val="1000"/>
              </a:spcAft>
            </a:pPr>
            <a:r>
              <a:rPr lang="en-US" sz="2800" dirty="0">
                <a:latin typeface="Calibri" panose="020F0502020204030204" pitchFamily="34" charset="0"/>
              </a:rPr>
              <a:t>Numbers 6:24–26 (NASB95)</a:t>
            </a:r>
            <a:endParaRPr lang="en-US" sz="2800" dirty="0">
              <a:effectLst/>
              <a:latin typeface="Calibri" panose="020F0502020204030204" pitchFamily="34" charset="0"/>
            </a:endParaRPr>
          </a:p>
        </p:txBody>
      </p:sp>
      <p:pic>
        <p:nvPicPr>
          <p:cNvPr id="2" name="Picture 1">
            <a:extLst>
              <a:ext uri="{FF2B5EF4-FFF2-40B4-BE49-F238E27FC236}">
                <a16:creationId xmlns:a16="http://schemas.microsoft.com/office/drawing/2014/main" id="{3580A0FF-365B-4E3B-8121-89E750C5118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138254" y="533400"/>
            <a:ext cx="5915492" cy="3200400"/>
          </a:xfrm>
          <a:prstGeom prst="rect">
            <a:avLst/>
          </a:prstGeom>
        </p:spPr>
      </p:pic>
    </p:spTree>
    <p:extLst>
      <p:ext uri="{BB962C8B-B14F-4D97-AF65-F5344CB8AC3E}">
        <p14:creationId xmlns:p14="http://schemas.microsoft.com/office/powerpoint/2010/main" val="34803727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3"/>
          <p:cNvSpPr>
            <a:spLocks noGrp="1" noChangeArrowheads="1"/>
          </p:cNvSpPr>
          <p:nvPr>
            <p:ph type="body" idx="1"/>
          </p:nvPr>
        </p:nvSpPr>
        <p:spPr>
          <a:xfrm>
            <a:off x="1066800" y="1371600"/>
            <a:ext cx="6477000" cy="4419600"/>
          </a:xfrm>
        </p:spPr>
        <p:txBody>
          <a:bodyPr/>
          <a:lstStyle/>
          <a:p>
            <a:pPr marL="457200" lvl="1" indent="-457200" eaLnBrk="1" hangingPunct="1">
              <a:spcBef>
                <a:spcPts val="0"/>
              </a:spcBef>
              <a:spcAft>
                <a:spcPts val="3000"/>
              </a:spcAft>
              <a:buClr>
                <a:schemeClr val="tx2"/>
              </a:buClr>
              <a:buSzPct val="100000"/>
              <a:buFont typeface="+mj-lt"/>
              <a:buAutoNum type="romanUcPeriod" startAt="2"/>
              <a:defRPr/>
            </a:pPr>
            <a:r>
              <a:rPr lang="en-US" b="1" dirty="0">
                <a:solidFill>
                  <a:srgbClr val="FFFFCC"/>
                </a:solidFill>
                <a:effectLst>
                  <a:outerShdw blurRad="38100" dist="38100" dir="2700000" algn="tl">
                    <a:srgbClr val="000000">
                      <a:alpha val="43137"/>
                    </a:srgbClr>
                  </a:outerShdw>
                </a:effectLst>
              </a:rPr>
              <a:t>Genesis 12-50 (four people)</a:t>
            </a:r>
          </a:p>
          <a:p>
            <a:pPr marL="914400" lvl="2" indent="-457200" eaLnBrk="1" hangingPunct="1">
              <a:spcBef>
                <a:spcPts val="0"/>
              </a:spcBef>
              <a:spcAft>
                <a:spcPts val="3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Abraham (12:1–25:11)</a:t>
            </a: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Isaac (25:12–26:35)</a:t>
            </a: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Jacob (27–36)</a:t>
            </a: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Joseph (37–50)</a:t>
            </a:r>
          </a:p>
        </p:txBody>
      </p:sp>
      <p:sp>
        <p:nvSpPr>
          <p:cNvPr id="7" name="Rectangle 2050">
            <a:extLst>
              <a:ext uri="{FF2B5EF4-FFF2-40B4-BE49-F238E27FC236}">
                <a16:creationId xmlns:a16="http://schemas.microsoft.com/office/drawing/2014/main" id="{82F6E191-4850-492E-80EC-DCA9B0ADC8BB}"/>
              </a:ext>
            </a:extLst>
          </p:cNvPr>
          <p:cNvSpPr>
            <a:spLocks noGrp="1" noChangeArrowheads="1"/>
          </p:cNvSpPr>
          <p:nvPr>
            <p:ph type="title"/>
          </p:nvPr>
        </p:nvSpPr>
        <p:spPr>
          <a:xfrm>
            <a:off x="3924300" y="304800"/>
            <a:ext cx="4343400" cy="914400"/>
          </a:xfrm>
        </p:spPr>
        <p:txBody>
          <a:bodyPr/>
          <a:lstStyle/>
          <a:p>
            <a:pPr algn="ctr" eaLnBrk="1" hangingPunct="1"/>
            <a:r>
              <a:rPr lang="en-US" sz="3600" dirty="0"/>
              <a:t>GENESIS STRUCTURE</a:t>
            </a:r>
          </a:p>
        </p:txBody>
      </p:sp>
      <p:pic>
        <p:nvPicPr>
          <p:cNvPr id="8" name="Picture 4" descr="5 Bible Lessons to Learn From the Book of Genesis | Jack Wellman">
            <a:extLst>
              <a:ext uri="{FF2B5EF4-FFF2-40B4-BE49-F238E27FC236}">
                <a16:creationId xmlns:a16="http://schemas.microsoft.com/office/drawing/2014/main" id="{39237039-C3D8-40A9-89D9-6312DC926CD4}"/>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708955" y="2286000"/>
            <a:ext cx="3432433" cy="2286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F8F7F49B-01B0-4DFB-8914-3EF5260CE88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152400"/>
            <a:ext cx="1074928" cy="914400"/>
          </a:xfrm>
          <a:prstGeom prst="rect">
            <a:avLst/>
          </a:prstGeom>
        </p:spPr>
      </p:pic>
    </p:spTree>
    <p:extLst>
      <p:ext uri="{BB962C8B-B14F-4D97-AF65-F5344CB8AC3E}">
        <p14:creationId xmlns:p14="http://schemas.microsoft.com/office/powerpoint/2010/main" val="26895733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4095750" y="228600"/>
            <a:ext cx="4000500" cy="914400"/>
          </a:xfrm>
        </p:spPr>
        <p:txBody>
          <a:bodyPr/>
          <a:lstStyle/>
          <a:p>
            <a:pPr algn="ctr" eaLnBrk="1" hangingPunct="1"/>
            <a:r>
              <a:rPr lang="en-US" sz="3200" dirty="0">
                <a:effectLst>
                  <a:outerShdw blurRad="38100" dist="38100" dir="2700000" algn="tl">
                    <a:srgbClr val="000000">
                      <a:alpha val="43137"/>
                    </a:srgbClr>
                  </a:outerShdw>
                </a:effectLst>
              </a:rPr>
              <a:t>Genesis 12</a:t>
            </a:r>
            <a:r>
              <a:rPr lang="en-US" sz="3200" dirty="0">
                <a:effectLst>
                  <a:outerShdw blurRad="38100" dist="38100" dir="2700000" algn="tl">
                    <a:srgbClr val="000000">
                      <a:alpha val="43137"/>
                    </a:srgbClr>
                  </a:outerShdw>
                </a:effectLst>
                <a:cs typeface="Calibri" panose="020F0502020204030204" pitchFamily="34" charset="0"/>
              </a:rPr>
              <a:t>‒21</a:t>
            </a:r>
            <a:br>
              <a:rPr lang="en-US" sz="3200" dirty="0">
                <a:effectLst>
                  <a:outerShdw blurRad="38100" dist="38100" dir="2700000" algn="tl">
                    <a:srgbClr val="000000">
                      <a:alpha val="43137"/>
                    </a:srgbClr>
                  </a:outerShdw>
                </a:effectLst>
                <a:cs typeface="Calibri" panose="020F0502020204030204" pitchFamily="34" charset="0"/>
              </a:rPr>
            </a:br>
            <a:r>
              <a:rPr lang="en-US" sz="2400" b="1" dirty="0">
                <a:solidFill>
                  <a:srgbClr val="FFFFCC"/>
                </a:solidFill>
                <a:effectLst>
                  <a:outerShdw blurRad="38100" dist="38100" dir="2700000" algn="tl">
                    <a:srgbClr val="000000">
                      <a:alpha val="43137"/>
                    </a:srgbClr>
                  </a:outerShdw>
                </a:effectLst>
                <a:ea typeface="+mn-ea"/>
                <a:cs typeface="+mn-cs"/>
              </a:rPr>
              <a:t>Abraham’s Early Journeys</a:t>
            </a:r>
          </a:p>
        </p:txBody>
      </p:sp>
      <p:pic>
        <p:nvPicPr>
          <p:cNvPr id="6" name="Picture 5">
            <a:extLst>
              <a:ext uri="{FF2B5EF4-FFF2-40B4-BE49-F238E27FC236}">
                <a16:creationId xmlns:a16="http://schemas.microsoft.com/office/drawing/2014/main" id="{47546BD8-01E6-4589-930B-9B8EB20E28B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15600" y="152400"/>
            <a:ext cx="1074928" cy="914400"/>
          </a:xfrm>
          <a:prstGeom prst="rect">
            <a:avLst/>
          </a:prstGeom>
        </p:spPr>
      </p:pic>
      <p:graphicFrame>
        <p:nvGraphicFramePr>
          <p:cNvPr id="4" name="Table 4">
            <a:extLst>
              <a:ext uri="{FF2B5EF4-FFF2-40B4-BE49-F238E27FC236}">
                <a16:creationId xmlns:a16="http://schemas.microsoft.com/office/drawing/2014/main" id="{B1CD723D-B839-526A-B1A0-831FDAA799C5}"/>
              </a:ext>
            </a:extLst>
          </p:cNvPr>
          <p:cNvGraphicFramePr>
            <a:graphicFrameLocks noGrp="1"/>
          </p:cNvGraphicFramePr>
          <p:nvPr>
            <p:ph idx="1"/>
            <p:extLst>
              <p:ext uri="{D42A27DB-BD31-4B8C-83A1-F6EECF244321}">
                <p14:modId xmlns:p14="http://schemas.microsoft.com/office/powerpoint/2010/main" val="1810535559"/>
              </p:ext>
            </p:extLst>
          </p:nvPr>
        </p:nvGraphicFramePr>
        <p:xfrm>
          <a:off x="609600" y="1351280"/>
          <a:ext cx="11353800" cy="5374640"/>
        </p:xfrm>
        <a:graphic>
          <a:graphicData uri="http://schemas.openxmlformats.org/drawingml/2006/table">
            <a:tbl>
              <a:tblPr firstRow="1" bandRow="1">
                <a:tableStyleId>{5940675A-B579-460E-94D1-54222C63F5DA}</a:tableStyleId>
              </a:tblPr>
              <a:tblGrid>
                <a:gridCol w="5676900">
                  <a:extLst>
                    <a:ext uri="{9D8B030D-6E8A-4147-A177-3AD203B41FA5}">
                      <a16:colId xmlns:a16="http://schemas.microsoft.com/office/drawing/2014/main" val="3038107700"/>
                    </a:ext>
                  </a:extLst>
                </a:gridCol>
                <a:gridCol w="5676900">
                  <a:extLst>
                    <a:ext uri="{9D8B030D-6E8A-4147-A177-3AD203B41FA5}">
                      <a16:colId xmlns:a16="http://schemas.microsoft.com/office/drawing/2014/main" val="1663733028"/>
                    </a:ext>
                  </a:extLst>
                </a:gridCol>
              </a:tblGrid>
              <a:tr h="4516120">
                <a:tc>
                  <a:txBody>
                    <a:bodyPr/>
                    <a:lstStyle/>
                    <a:p>
                      <a:pPr marL="457200" marR="0" lvl="1" indent="-457200" algn="l" defTabSz="914400" rtl="0" eaLnBrk="1" fontAlgn="base" latinLnBrk="0" hangingPunct="1">
                        <a:lnSpc>
                          <a:spcPct val="100000"/>
                        </a:lnSpc>
                        <a:spcBef>
                          <a:spcPts val="0"/>
                        </a:spcBef>
                        <a:spcAft>
                          <a:spcPts val="16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Unconditional promises (Gen. 12:1-3)</a:t>
                      </a:r>
                    </a:p>
                    <a:p>
                      <a:pPr marL="457200" marR="0" lvl="1" indent="-457200" algn="l" defTabSz="914400" rtl="0" eaLnBrk="1" fontAlgn="base" latinLnBrk="0" hangingPunct="1">
                        <a:lnSpc>
                          <a:spcPct val="100000"/>
                        </a:lnSpc>
                        <a:spcBef>
                          <a:spcPts val="0"/>
                        </a:spcBef>
                        <a:spcAft>
                          <a:spcPts val="16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From Haran to Canaan (Gen. 12:4-5)</a:t>
                      </a:r>
                    </a:p>
                    <a:p>
                      <a:pPr marL="457200" marR="0" lvl="1" indent="-457200" algn="l" defTabSz="914400" rtl="0" eaLnBrk="1" fontAlgn="base" latinLnBrk="0" hangingPunct="1">
                        <a:lnSpc>
                          <a:spcPct val="100000"/>
                        </a:lnSpc>
                        <a:spcBef>
                          <a:spcPts val="0"/>
                        </a:spcBef>
                        <a:spcAft>
                          <a:spcPts val="16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In Canaan (Gen. 12:6-9)</a:t>
                      </a:r>
                    </a:p>
                    <a:p>
                      <a:pPr marL="457200" marR="0" lvl="1" indent="-457200" algn="l" defTabSz="914400" rtl="0" eaLnBrk="1" fontAlgn="base" latinLnBrk="0" hangingPunct="1">
                        <a:lnSpc>
                          <a:spcPct val="100000"/>
                        </a:lnSpc>
                        <a:spcBef>
                          <a:spcPts val="0"/>
                        </a:spcBef>
                        <a:spcAft>
                          <a:spcPts val="16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In Egypt (Gen. 12:10-20)</a:t>
                      </a:r>
                    </a:p>
                    <a:p>
                      <a:pPr marL="457200" marR="0" lvl="1" indent="-457200" algn="l" defTabSz="914400" rtl="0" eaLnBrk="1" fontAlgn="base" latinLnBrk="0" hangingPunct="1">
                        <a:lnSpc>
                          <a:spcPct val="100000"/>
                        </a:lnSpc>
                        <a:spcBef>
                          <a:spcPts val="0"/>
                        </a:spcBef>
                        <a:spcAft>
                          <a:spcPts val="16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Abram and Lot Separate (Gen. 13:1-13)</a:t>
                      </a:r>
                    </a:p>
                    <a:p>
                      <a:pPr marL="457200" marR="0" lvl="1" indent="-457200" algn="l" defTabSz="914400" rtl="0" eaLnBrk="1" fontAlgn="base" latinLnBrk="0" hangingPunct="1">
                        <a:lnSpc>
                          <a:spcPct val="100000"/>
                        </a:lnSpc>
                        <a:spcBef>
                          <a:spcPts val="0"/>
                        </a:spcBef>
                        <a:spcAft>
                          <a:spcPts val="16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Reaffirmation of Abram’s promises (Gen. 13:14-18)</a:t>
                      </a:r>
                    </a:p>
                    <a:p>
                      <a:pPr marL="457200" marR="0" lvl="1" indent="-457200" algn="l" defTabSz="914400" rtl="0" eaLnBrk="1" fontAlgn="base" latinLnBrk="0" hangingPunct="1">
                        <a:lnSpc>
                          <a:spcPct val="100000"/>
                        </a:lnSpc>
                        <a:spcBef>
                          <a:spcPts val="0"/>
                        </a:spcBef>
                        <a:spcAft>
                          <a:spcPts val="16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Abram Rescues Lot (14:1-24)</a:t>
                      </a:r>
                    </a:p>
                    <a:p>
                      <a:pPr marL="457200" marR="0" lvl="1" indent="-457200" algn="l" defTabSz="914400" rtl="0" eaLnBrk="1" fontAlgn="base" latinLnBrk="0" hangingPunct="1">
                        <a:lnSpc>
                          <a:spcPct val="100000"/>
                        </a:lnSpc>
                        <a:spcBef>
                          <a:spcPts val="0"/>
                        </a:spcBef>
                        <a:spcAft>
                          <a:spcPts val="16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Abrahamic Covenant (15:1-21)</a:t>
                      </a:r>
                    </a:p>
                    <a:p>
                      <a:pPr marL="457200" marR="0" lvl="1" indent="-457200" algn="l" defTabSz="914400" rtl="0" eaLnBrk="1" fontAlgn="base" latinLnBrk="0" hangingPunct="1">
                        <a:lnSpc>
                          <a:spcPct val="100000"/>
                        </a:lnSpc>
                        <a:spcBef>
                          <a:spcPts val="0"/>
                        </a:spcBef>
                        <a:spcAft>
                          <a:spcPts val="1600"/>
                        </a:spcAft>
                        <a:buClr>
                          <a:srgbClr val="00FFFF"/>
                        </a:buClr>
                        <a:buSzPct val="100000"/>
                        <a:buFont typeface="+mj-lt"/>
                        <a:buAutoNum type="romanUcPeriod"/>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Hagar &amp; Ishmael (16:1-16)</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574675" marR="0" lvl="1" indent="-574675" algn="l" defTabSz="914400" rtl="0" eaLnBrk="1" fontAlgn="base" latinLnBrk="0" hangingPunct="1">
                        <a:lnSpc>
                          <a:spcPct val="100000"/>
                        </a:lnSpc>
                        <a:spcBef>
                          <a:spcPts val="0"/>
                        </a:spcBef>
                        <a:spcAft>
                          <a:spcPts val="1600"/>
                        </a:spcAft>
                        <a:buClr>
                          <a:srgbClr val="00FFFF"/>
                        </a:buClr>
                        <a:buSzPct val="100000"/>
                        <a:buFont typeface="+mj-lt"/>
                        <a:buAutoNum type="romanUcPeriod" startAt="9"/>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Circumcision  (Gen. 17:1-27)</a:t>
                      </a:r>
                    </a:p>
                    <a:p>
                      <a:pPr marL="574675" marR="0" lvl="1" indent="-574675" algn="l" defTabSz="914400" rtl="0" eaLnBrk="1" fontAlgn="base" latinLnBrk="0" hangingPunct="1">
                        <a:lnSpc>
                          <a:spcPct val="100000"/>
                        </a:lnSpc>
                        <a:spcBef>
                          <a:spcPts val="0"/>
                        </a:spcBef>
                        <a:spcAft>
                          <a:spcPts val="1600"/>
                        </a:spcAft>
                        <a:buClr>
                          <a:srgbClr val="00FFFF"/>
                        </a:buClr>
                        <a:buSzPct val="100000"/>
                        <a:buFont typeface="+mj-lt"/>
                        <a:buAutoNum type="romanUcPeriod" startAt="9"/>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Sodom  &amp; Gomorrah (Gen. 18‒19)</a:t>
                      </a:r>
                    </a:p>
                    <a:p>
                      <a:pPr marL="574675" marR="0" lvl="1" indent="-574675" algn="l" defTabSz="914400" rtl="0" eaLnBrk="1" fontAlgn="base" latinLnBrk="0" hangingPunct="1">
                        <a:lnSpc>
                          <a:spcPct val="100000"/>
                        </a:lnSpc>
                        <a:spcBef>
                          <a:spcPts val="0"/>
                        </a:spcBef>
                        <a:spcAft>
                          <a:spcPts val="1600"/>
                        </a:spcAft>
                        <a:buClr>
                          <a:srgbClr val="00FFFF"/>
                        </a:buClr>
                        <a:buSzPct val="100000"/>
                        <a:buFont typeface="+mj-lt"/>
                        <a:buAutoNum type="romanUcPeriod" startAt="9"/>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rPr>
                        <a:t>Abraham &amp; Abimelech (Gen. 20)</a:t>
                      </a:r>
                    </a:p>
                    <a:p>
                      <a:pPr marL="574675" marR="0" lvl="1" indent="-574675" algn="l" defTabSz="914400" rtl="0" eaLnBrk="1" fontAlgn="base" latinLnBrk="0" hangingPunct="1">
                        <a:lnSpc>
                          <a:spcPct val="100000"/>
                        </a:lnSpc>
                        <a:spcBef>
                          <a:spcPts val="0"/>
                        </a:spcBef>
                        <a:spcAft>
                          <a:spcPts val="1600"/>
                        </a:spcAft>
                        <a:buClr>
                          <a:srgbClr val="00FFFF"/>
                        </a:buClr>
                        <a:buSzPct val="100000"/>
                        <a:buFont typeface="+mj-lt"/>
                        <a:buAutoNum type="romanUcPeriod" startAt="9"/>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Isaac’s birth (Gen. 21:1-7)</a:t>
                      </a:r>
                    </a:p>
                    <a:p>
                      <a:pPr marL="574675" marR="0" lvl="1" indent="-574675" algn="l" defTabSz="914400" rtl="0" eaLnBrk="1" fontAlgn="base" latinLnBrk="0" hangingPunct="1">
                        <a:lnSpc>
                          <a:spcPct val="100000"/>
                        </a:lnSpc>
                        <a:spcBef>
                          <a:spcPts val="0"/>
                        </a:spcBef>
                        <a:spcAft>
                          <a:spcPts val="1600"/>
                        </a:spcAft>
                        <a:buClr>
                          <a:srgbClr val="00FFFF"/>
                        </a:buClr>
                        <a:buSzPct val="100000"/>
                        <a:buFont typeface="+mj-lt"/>
                        <a:buAutoNum type="romanUcPeriod" startAt="9"/>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Ishmael’s expulsion (21:8-21)</a:t>
                      </a:r>
                    </a:p>
                    <a:p>
                      <a:pPr marL="574675" marR="0" lvl="1" indent="-574675" algn="l" defTabSz="914400" rtl="0" eaLnBrk="1" fontAlgn="base" latinLnBrk="0" hangingPunct="1">
                        <a:lnSpc>
                          <a:spcPct val="100000"/>
                        </a:lnSpc>
                        <a:spcBef>
                          <a:spcPts val="0"/>
                        </a:spcBef>
                        <a:spcAft>
                          <a:spcPts val="1600"/>
                        </a:spcAft>
                        <a:buClr>
                          <a:srgbClr val="00FFFF"/>
                        </a:buClr>
                        <a:buSzPct val="100000"/>
                        <a:buFont typeface="+mj-lt"/>
                        <a:buAutoNum type="romanUcPeriod" startAt="9"/>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Abraham &amp; Abimelech’s covenant (21:22-34)</a:t>
                      </a:r>
                    </a:p>
                    <a:p>
                      <a:pPr marL="574675" marR="0" lvl="1" indent="-574675" algn="l" defTabSz="914400" rtl="0" eaLnBrk="1" fontAlgn="base" latinLnBrk="0" hangingPunct="1">
                        <a:lnSpc>
                          <a:spcPct val="100000"/>
                        </a:lnSpc>
                        <a:spcBef>
                          <a:spcPts val="0"/>
                        </a:spcBef>
                        <a:spcAft>
                          <a:spcPts val="1600"/>
                        </a:spcAft>
                        <a:buClr>
                          <a:srgbClr val="00FFFF"/>
                        </a:buClr>
                        <a:buSzPct val="100000"/>
                        <a:buFont typeface="+mj-lt"/>
                        <a:buAutoNum type="romanUcPeriod" startAt="9"/>
                        <a:tabLst/>
                        <a:defRPr/>
                      </a:pPr>
                      <a:r>
                        <a:rPr kumimoji="0" lang="en-US" sz="2400" b="1" i="0" u="sng" strike="noStrike" kern="0" cap="none" spc="0" normalizeH="0" baseline="0" noProof="0" dirty="0">
                          <a:ln>
                            <a:noFill/>
                          </a:ln>
                          <a:solidFill>
                            <a:srgbClr val="FFFFCC"/>
                          </a:solidFill>
                          <a:effectLst>
                            <a:outerShdw blurRad="38100" dist="38100" dir="2700000" algn="tl">
                              <a:srgbClr val="000000"/>
                            </a:outerShdw>
                          </a:effectLst>
                          <a:uLnTx/>
                          <a:uFillTx/>
                          <a:latin typeface="Calibri" panose="020F0502020204030204" pitchFamily="34" charset="0"/>
                          <a:ea typeface="+mn-ea"/>
                          <a:cs typeface="Calibri" panose="020F0502020204030204" pitchFamily="34" charset="0"/>
                        </a:rPr>
                        <a:t>Abraham sacrifices Isaac (22)</a:t>
                      </a:r>
                    </a:p>
                    <a:p>
                      <a:pPr marL="574675" marR="0" lvl="1" indent="-574675" algn="l" defTabSz="914400" rtl="0" eaLnBrk="1" fontAlgn="base" latinLnBrk="0" hangingPunct="1">
                        <a:lnSpc>
                          <a:spcPct val="100000"/>
                        </a:lnSpc>
                        <a:spcBef>
                          <a:spcPts val="0"/>
                        </a:spcBef>
                        <a:spcAft>
                          <a:spcPts val="1600"/>
                        </a:spcAft>
                        <a:buClr>
                          <a:srgbClr val="00FFFF"/>
                        </a:buClr>
                        <a:buSzPct val="100000"/>
                        <a:buFont typeface="+mj-lt"/>
                        <a:buAutoNum type="romanUcPeriod" startAt="9"/>
                        <a:tabLst/>
                        <a:defRPr/>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Sarah’s death (23)</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809511595"/>
                  </a:ext>
                </a:extLst>
              </a:tr>
            </a:tbl>
          </a:graphicData>
        </a:graphic>
      </p:graphicFrame>
    </p:spTree>
    <p:extLst>
      <p:ext uri="{BB962C8B-B14F-4D97-AF65-F5344CB8AC3E}">
        <p14:creationId xmlns:p14="http://schemas.microsoft.com/office/powerpoint/2010/main" val="36154935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PREVIOUS_ACTIVE_SLIDE" val="7975"/>
</p:tagLst>
</file>

<file path=ppt/theme/theme1.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Designs\Azure.pot</Template>
  <TotalTime>27436</TotalTime>
  <Words>5996</Words>
  <Application>Microsoft Office PowerPoint</Application>
  <PresentationFormat>Widescreen</PresentationFormat>
  <Paragraphs>843</Paragraphs>
  <Slides>75</Slides>
  <Notes>7</Notes>
  <HiddenSlides>0</HiddenSlides>
  <MMClips>0</MMClips>
  <ScaleCrop>false</ScaleCrop>
  <HeadingPairs>
    <vt:vector size="4" baseType="variant">
      <vt:variant>
        <vt:lpstr>Theme</vt:lpstr>
      </vt:variant>
      <vt:variant>
        <vt:i4>1</vt:i4>
      </vt:variant>
      <vt:variant>
        <vt:lpstr>Slide Titles</vt:lpstr>
      </vt:variant>
      <vt:variant>
        <vt:i4>75</vt:i4>
      </vt:variant>
    </vt:vector>
  </HeadingPairs>
  <TitlesOfParts>
    <vt:vector size="76" baseType="lpstr">
      <vt:lpstr>Azure</vt:lpstr>
      <vt:lpstr>PowerPoint Presentation</vt:lpstr>
      <vt:lpstr>GENESIS STRUCTURE</vt:lpstr>
      <vt:lpstr>GENESIS STRUCTURE</vt:lpstr>
      <vt:lpstr>PowerPoint Presentation</vt:lpstr>
      <vt:lpstr>GENESIS STRUCTURE</vt:lpstr>
      <vt:lpstr>GENESIS STRUCTURE</vt:lpstr>
      <vt:lpstr>PowerPoint Presentation</vt:lpstr>
      <vt:lpstr>GENESIS STRUCTURE</vt:lpstr>
      <vt:lpstr>Genesis 12‒21 Abraham’s Early Journeys</vt:lpstr>
      <vt:lpstr>Genesis 22 Abraham Sacrifices Isaac</vt:lpstr>
      <vt:lpstr>Genesis 22 Abraham Sacrifices Isaac</vt:lpstr>
      <vt:lpstr>Genesis 22:1-10 Abraham Tested</vt:lpstr>
      <vt:lpstr>Genesis 22 Abraham Sacrifices Isaac</vt:lpstr>
      <vt:lpstr>Genesis 22:11-14 Substitutionary Provision</vt:lpstr>
      <vt:lpstr>Genesis 22:11-14 Substitutionary Provision</vt:lpstr>
      <vt:lpstr>VI. 8 New Promises Genesis 12:1-3</vt:lpstr>
      <vt:lpstr>PowerPoint Presentation</vt:lpstr>
      <vt:lpstr>Genesis 22:11-14 Substitutionary Provision</vt:lpstr>
      <vt:lpstr>PowerPoint Presentation</vt:lpstr>
      <vt:lpstr>PowerPoint Presentation</vt:lpstr>
      <vt:lpstr>PowerPoint Presentation</vt:lpstr>
      <vt:lpstr>PowerPoint Presentation</vt:lpstr>
      <vt:lpstr>PowerPoint Presentation</vt:lpstr>
      <vt:lpstr>Faith Manifesting Works (James 2:14-26)</vt:lpstr>
      <vt:lpstr>PowerPoint Presentation</vt:lpstr>
      <vt:lpstr>PowerPoint Presentation</vt:lpstr>
      <vt:lpstr>Genesis 22:11-14 Substitutionary Provision</vt:lpstr>
      <vt:lpstr>PowerPoint Presentation</vt:lpstr>
      <vt:lpstr>PowerPoint Presentation</vt:lpstr>
      <vt:lpstr>Christ’s Atoning Death</vt:lpstr>
      <vt:lpstr>PowerPoint Presentation</vt:lpstr>
      <vt:lpstr>Christ’s Atoning Death</vt:lpstr>
      <vt:lpstr>Genesis 22:11-14 Substitutionary Provision</vt:lpstr>
      <vt:lpstr>PowerPoint Presentation</vt:lpstr>
      <vt:lpstr>PowerPoint Presentation</vt:lpstr>
      <vt:lpstr>PowerPoint Presentation</vt:lpstr>
      <vt:lpstr>PowerPoint Presentation</vt:lpstr>
      <vt:lpstr>Genesis 22 Abraham Sacrifices Isaac</vt:lpstr>
      <vt:lpstr>Genesis 22:15-19 Covenant Reaffirmed</vt:lpstr>
      <vt:lpstr>Genesis 22:15-19 Covenant Reaffirmed</vt:lpstr>
      <vt:lpstr>VI. 8 New Promises Genesis 12:1-3</vt:lpstr>
      <vt:lpstr>PowerPoint Presentation</vt:lpstr>
      <vt:lpstr>Genesis 22:15-19 Covenant Reaffirmed</vt:lpstr>
      <vt:lpstr>Evidence of Abrahamic Covenant’s Unconditional Nature</vt:lpstr>
      <vt:lpstr>J. Dwight Pentecost Thy Kingdom Come, Page 66-67</vt:lpstr>
      <vt:lpstr>J. Dwight Pentecost Thy Kingdom Come, Page 66-67</vt:lpstr>
      <vt:lpstr>Six Parts of a Suzerain-Vassal Treaty in Deuteronomy</vt:lpstr>
      <vt:lpstr>PowerPoint Presentation</vt:lpstr>
      <vt:lpstr>Genesis 22:15-19 Covenant Reaffirmed</vt:lpstr>
      <vt:lpstr>VI. 8 New Promises Genesis 12:1-3</vt:lpstr>
      <vt:lpstr>PowerPoint Presentation</vt:lpstr>
      <vt:lpstr>New Promises Genesis 12:1-3</vt:lpstr>
      <vt:lpstr>PowerPoint Presentation</vt:lpstr>
      <vt:lpstr>Genesis 22:15-19 Covenant Reaffirmed</vt:lpstr>
      <vt:lpstr>J. Dwight Pentecost Thy Kingdom Come, Page 66-67</vt:lpstr>
      <vt:lpstr>J. Dwight Pentecost Thy Kingdom Come, Page 66-67</vt:lpstr>
      <vt:lpstr>Genesis 22:15-19 Covenant Reaffirmed</vt:lpstr>
      <vt:lpstr>PowerPoint Presentation</vt:lpstr>
      <vt:lpstr>PowerPoint Presentation</vt:lpstr>
      <vt:lpstr>Genesis 22 Abraham Sacrifices Isaac</vt:lpstr>
      <vt:lpstr>Genesis 22:20-24 Rebekah’s Lineage</vt:lpstr>
      <vt:lpstr>Genesis 22:20-24 Rebekah’s Lineage</vt:lpstr>
      <vt:lpstr>PowerPoint Presentation</vt:lpstr>
      <vt:lpstr>Genesis 22:20-24 Rebekah’s Lineage</vt:lpstr>
      <vt:lpstr>PowerPoint Presentation</vt:lpstr>
      <vt:lpstr>Genesis 22:20-24 Rebekah’s Lineage</vt:lpstr>
      <vt:lpstr>PowerPoint Presentation</vt:lpstr>
      <vt:lpstr>Genesis 22:20-24 Rebekah’s Lineage</vt:lpstr>
      <vt:lpstr>PowerPoint Presentation</vt:lpstr>
      <vt:lpstr>PowerPoint Presentation</vt:lpstr>
      <vt:lpstr>Conclusion</vt:lpstr>
      <vt:lpstr>Genesis 12‒21 Abraham’s Early Journeys</vt:lpstr>
      <vt:lpstr>Genesis 22 Abraham Sacrifices Isaac</vt:lpstr>
      <vt:lpstr>Genesis 12‒21 Abraham’s Early Journeys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Genesis 086 - 22v1-18 - 16x9</dc:title>
  <dc:subject>Genesis 22</dc:subject>
  <dc:creator>A. Woods</dc:creator>
  <dc:description>Modified by Jim McGowan</dc:description>
  <cp:lastModifiedBy>anne woods</cp:lastModifiedBy>
  <cp:revision>2758</cp:revision>
  <cp:lastPrinted>2022-07-21T13:57:32Z</cp:lastPrinted>
  <dcterms:created xsi:type="dcterms:W3CDTF">2009-03-17T12:21:13Z</dcterms:created>
  <dcterms:modified xsi:type="dcterms:W3CDTF">2022-07-30T13:30:16Z</dcterms:modified>
</cp:coreProperties>
</file>