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7"/>
  </p:notesMasterIdLst>
  <p:handoutMasterIdLst>
    <p:handoutMasterId r:id="rId118"/>
  </p:handoutMasterIdLst>
  <p:sldIdLst>
    <p:sldId id="2094" r:id="rId2"/>
    <p:sldId id="2064" r:id="rId3"/>
    <p:sldId id="1984" r:id="rId4"/>
    <p:sldId id="7886" r:id="rId5"/>
    <p:sldId id="7802" r:id="rId6"/>
    <p:sldId id="1985" r:id="rId7"/>
    <p:sldId id="2039" r:id="rId8"/>
    <p:sldId id="7909" r:id="rId9"/>
    <p:sldId id="8984" r:id="rId10"/>
    <p:sldId id="8501" r:id="rId11"/>
    <p:sldId id="8896" r:id="rId12"/>
    <p:sldId id="8901" r:id="rId13"/>
    <p:sldId id="8902" r:id="rId14"/>
    <p:sldId id="8987" r:id="rId15"/>
    <p:sldId id="7998" r:id="rId16"/>
    <p:sldId id="1503" r:id="rId17"/>
    <p:sldId id="5224" r:id="rId18"/>
    <p:sldId id="8927" r:id="rId19"/>
    <p:sldId id="8928" r:id="rId20"/>
    <p:sldId id="8894" r:id="rId21"/>
    <p:sldId id="492" r:id="rId22"/>
    <p:sldId id="4669" r:id="rId23"/>
    <p:sldId id="7999" r:id="rId24"/>
    <p:sldId id="8940" r:id="rId25"/>
    <p:sldId id="8985" r:id="rId26"/>
    <p:sldId id="8929" r:id="rId27"/>
    <p:sldId id="5260" r:id="rId28"/>
    <p:sldId id="3866" r:id="rId29"/>
    <p:sldId id="8942" r:id="rId30"/>
    <p:sldId id="8943" r:id="rId31"/>
    <p:sldId id="8238" r:id="rId32"/>
    <p:sldId id="8930" r:id="rId33"/>
    <p:sldId id="8359" r:id="rId34"/>
    <p:sldId id="8944" r:id="rId35"/>
    <p:sldId id="8308" r:id="rId36"/>
    <p:sldId id="8903" r:id="rId37"/>
    <p:sldId id="8931" r:id="rId38"/>
    <p:sldId id="8904" r:id="rId39"/>
    <p:sldId id="8945" r:id="rId40"/>
    <p:sldId id="8932" r:id="rId41"/>
    <p:sldId id="8905" r:id="rId42"/>
    <p:sldId id="8612" r:id="rId43"/>
    <p:sldId id="8933" r:id="rId44"/>
    <p:sldId id="6925" r:id="rId45"/>
    <p:sldId id="8906" r:id="rId46"/>
    <p:sldId id="8934" r:id="rId47"/>
    <p:sldId id="8935" r:id="rId48"/>
    <p:sldId id="8936" r:id="rId49"/>
    <p:sldId id="8907" r:id="rId50"/>
    <p:sldId id="8946" r:id="rId51"/>
    <p:sldId id="8937" r:id="rId52"/>
    <p:sldId id="728" r:id="rId53"/>
    <p:sldId id="731" r:id="rId54"/>
    <p:sldId id="680" r:id="rId55"/>
    <p:sldId id="8908" r:id="rId56"/>
    <p:sldId id="8961" r:id="rId57"/>
    <p:sldId id="8962" r:id="rId58"/>
    <p:sldId id="8897" r:id="rId59"/>
    <p:sldId id="8909" r:id="rId60"/>
    <p:sldId id="8947" r:id="rId61"/>
    <p:sldId id="8963" r:id="rId62"/>
    <p:sldId id="8964" r:id="rId63"/>
    <p:sldId id="8948" r:id="rId64"/>
    <p:sldId id="8965" r:id="rId65"/>
    <p:sldId id="4241" r:id="rId66"/>
    <p:sldId id="6986" r:id="rId67"/>
    <p:sldId id="1066" r:id="rId68"/>
    <p:sldId id="6961" r:id="rId69"/>
    <p:sldId id="8989" r:id="rId70"/>
    <p:sldId id="8949" r:id="rId71"/>
    <p:sldId id="8938" r:id="rId72"/>
    <p:sldId id="5610" r:id="rId73"/>
    <p:sldId id="8967" r:id="rId74"/>
    <p:sldId id="8968" r:id="rId75"/>
    <p:sldId id="8950" r:id="rId76"/>
    <p:sldId id="8969" r:id="rId77"/>
    <p:sldId id="8939" r:id="rId78"/>
    <p:sldId id="8951" r:id="rId79"/>
    <p:sldId id="8914" r:id="rId80"/>
    <p:sldId id="8952" r:id="rId81"/>
    <p:sldId id="8970" r:id="rId82"/>
    <p:sldId id="8971" r:id="rId83"/>
    <p:sldId id="8953" r:id="rId84"/>
    <p:sldId id="8972" r:id="rId85"/>
    <p:sldId id="2309" r:id="rId86"/>
    <p:sldId id="8973" r:id="rId87"/>
    <p:sldId id="8584" r:id="rId88"/>
    <p:sldId id="8974" r:id="rId89"/>
    <p:sldId id="8954" r:id="rId90"/>
    <p:sldId id="8975" r:id="rId91"/>
    <p:sldId id="8976" r:id="rId92"/>
    <p:sldId id="8977" r:id="rId93"/>
    <p:sldId id="7907" r:id="rId94"/>
    <p:sldId id="8955" r:id="rId95"/>
    <p:sldId id="8978" r:id="rId96"/>
    <p:sldId id="8979" r:id="rId97"/>
    <p:sldId id="8956" r:id="rId98"/>
    <p:sldId id="8503" r:id="rId99"/>
    <p:sldId id="8988" r:id="rId100"/>
    <p:sldId id="8899" r:id="rId101"/>
    <p:sldId id="8920" r:id="rId102"/>
    <p:sldId id="8957" r:id="rId103"/>
    <p:sldId id="7918" r:id="rId104"/>
    <p:sldId id="8958" r:id="rId105"/>
    <p:sldId id="8980" r:id="rId106"/>
    <p:sldId id="8959" r:id="rId107"/>
    <p:sldId id="8981" r:id="rId108"/>
    <p:sldId id="8960" r:id="rId109"/>
    <p:sldId id="8982" r:id="rId110"/>
    <p:sldId id="8983" r:id="rId111"/>
    <p:sldId id="8695" r:id="rId112"/>
    <p:sldId id="8874" r:id="rId113"/>
    <p:sldId id="8900" r:id="rId114"/>
    <p:sldId id="8986" r:id="rId115"/>
    <p:sldId id="7975" r:id="rId116"/>
  </p:sldIdLst>
  <p:sldSz cx="12192000" cy="6858000"/>
  <p:notesSz cx="7315200" cy="9601200"/>
  <p:custDataLst>
    <p:tags r:id="rId119"/>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FF00"/>
    <a:srgbClr val="99FFCC"/>
    <a:srgbClr val="FF99FF"/>
    <a:srgbClr val="FF00FF"/>
    <a:srgbClr val="00CCFF"/>
    <a:srgbClr val="000066"/>
    <a:srgbClr val="4D4D4D"/>
    <a:srgbClr val="0000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7" autoAdjust="0"/>
    <p:restoredTop sz="95428" autoAdjust="0"/>
  </p:normalViewPr>
  <p:slideViewPr>
    <p:cSldViewPr>
      <p:cViewPr varScale="1">
        <p:scale>
          <a:sx n="61" d="100"/>
          <a:sy n="61" d="100"/>
        </p:scale>
        <p:origin x="78"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834" y="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gs" Target="tags/tag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086 - 22v1-18 </a:t>
            </a:r>
          </a:p>
          <a:p>
            <a:pPr>
              <a:defRPr/>
            </a:pPr>
            <a:r>
              <a:rPr lang="en-US" sz="1600" dirty="0"/>
              <a:t>07-24-2022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7/23/22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67</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Outline</a:t>
            </a:r>
          </a:p>
          <a:p>
            <a:endParaRPr lang="en-US" altLang="en-US" dirty="0"/>
          </a:p>
        </p:txBody>
      </p:sp>
    </p:spTree>
    <p:extLst>
      <p:ext uri="{BB962C8B-B14F-4D97-AF65-F5344CB8AC3E}">
        <p14:creationId xmlns:p14="http://schemas.microsoft.com/office/powerpoint/2010/main" val="1797863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Outline</a:t>
            </a:r>
          </a:p>
          <a:p>
            <a:endParaRPr lang="en-US" altLang="en-US" dirty="0"/>
          </a:p>
        </p:txBody>
      </p:sp>
    </p:spTree>
    <p:extLst>
      <p:ext uri="{BB962C8B-B14F-4D97-AF65-F5344CB8AC3E}">
        <p14:creationId xmlns:p14="http://schemas.microsoft.com/office/powerpoint/2010/main" val="2686889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82</a:t>
            </a:fld>
            <a:endParaRPr lang="en-US" altLang="en-US" dirty="0"/>
          </a:p>
        </p:txBody>
      </p:sp>
    </p:spTree>
    <p:extLst>
      <p:ext uri="{BB962C8B-B14F-4D97-AF65-F5344CB8AC3E}">
        <p14:creationId xmlns:p14="http://schemas.microsoft.com/office/powerpoint/2010/main" val="40628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115</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69285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1105255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2576805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34</a:t>
            </a:fld>
            <a:endParaRPr lang="en-US" altLang="en-US" dirty="0"/>
          </a:p>
        </p:txBody>
      </p:sp>
    </p:spTree>
    <p:extLst>
      <p:ext uri="{BB962C8B-B14F-4D97-AF65-F5344CB8AC3E}">
        <p14:creationId xmlns:p14="http://schemas.microsoft.com/office/powerpoint/2010/main" val="3207167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50</a:t>
            </a:fld>
            <a:endParaRPr lang="en-US" altLang="en-US" dirty="0"/>
          </a:p>
        </p:txBody>
      </p:sp>
    </p:spTree>
    <p:extLst>
      <p:ext uri="{BB962C8B-B14F-4D97-AF65-F5344CB8AC3E}">
        <p14:creationId xmlns:p14="http://schemas.microsoft.com/office/powerpoint/2010/main" val="2669212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56</a:t>
            </a:fld>
            <a:endParaRPr lang="en-US" altLang="en-US" dirty="0"/>
          </a:p>
        </p:txBody>
      </p:sp>
    </p:spTree>
    <p:extLst>
      <p:ext uri="{BB962C8B-B14F-4D97-AF65-F5344CB8AC3E}">
        <p14:creationId xmlns:p14="http://schemas.microsoft.com/office/powerpoint/2010/main" val="3398087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62</a:t>
            </a:fld>
            <a:endParaRPr lang="en-US" altLang="en-US" dirty="0"/>
          </a:p>
        </p:txBody>
      </p:sp>
    </p:spTree>
    <p:extLst>
      <p:ext uri="{BB962C8B-B14F-4D97-AF65-F5344CB8AC3E}">
        <p14:creationId xmlns:p14="http://schemas.microsoft.com/office/powerpoint/2010/main" val="1766813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64</a:t>
            </a:fld>
            <a:endParaRPr lang="en-US" altLang="en-US" dirty="0"/>
          </a:p>
        </p:txBody>
      </p:sp>
    </p:spTree>
    <p:extLst>
      <p:ext uri="{BB962C8B-B14F-4D97-AF65-F5344CB8AC3E}">
        <p14:creationId xmlns:p14="http://schemas.microsoft.com/office/powerpoint/2010/main" val="2420562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7/23/22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166517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Sacrifices Isaac</a:t>
            </a:r>
          </a:p>
        </p:txBody>
      </p:sp>
      <p:sp>
        <p:nvSpPr>
          <p:cNvPr id="161795" name="Rectangle 3"/>
          <p:cNvSpPr>
            <a:spLocks noGrp="1" noChangeArrowheads="1"/>
          </p:cNvSpPr>
          <p:nvPr>
            <p:ph type="body" idx="1"/>
          </p:nvPr>
        </p:nvSpPr>
        <p:spPr>
          <a:xfrm>
            <a:off x="1066800" y="1600200"/>
            <a:ext cx="6934200" cy="3581400"/>
          </a:xfrm>
        </p:spPr>
        <p:txBody>
          <a:bodyPr/>
          <a:lstStyle/>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Abraham tested (1-10)</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Substitutionary provision (11-14)</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Covenant reaffirmed (15-19)</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Rebekah’s lineage (20-24)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4645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Sacrifices Isaac</a:t>
            </a:r>
          </a:p>
        </p:txBody>
      </p:sp>
      <p:sp>
        <p:nvSpPr>
          <p:cNvPr id="161795" name="Rectangle 3"/>
          <p:cNvSpPr>
            <a:spLocks noGrp="1" noChangeArrowheads="1"/>
          </p:cNvSpPr>
          <p:nvPr>
            <p:ph type="body" idx="1"/>
          </p:nvPr>
        </p:nvSpPr>
        <p:spPr>
          <a:xfrm>
            <a:off x="1066800" y="2057400"/>
            <a:ext cx="6934200" cy="3505200"/>
          </a:xfrm>
        </p:spPr>
        <p:txBody>
          <a:bodyPr/>
          <a:lstStyle/>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Abraham tested (1-10)</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Substitutionary provision (11-14)</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Covenant reaffirmed (15-19)</a:t>
            </a:r>
          </a:p>
          <a:p>
            <a:pPr marL="571500" lvl="2" indent="-571500" eaLnBrk="1" hangingPunct="1">
              <a:spcBef>
                <a:spcPts val="0"/>
              </a:spcBef>
              <a:spcAft>
                <a:spcPts val="3600"/>
              </a:spcAft>
              <a:buClr>
                <a:srgbClr val="CC66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Rebekah’s lineage (20-24)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688675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22:20-24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Lineage</a:t>
            </a:r>
          </a:p>
        </p:txBody>
      </p:sp>
      <p:sp>
        <p:nvSpPr>
          <p:cNvPr id="161795" name="Rectangle 3"/>
          <p:cNvSpPr>
            <a:spLocks noGrp="1" noChangeArrowheads="1"/>
          </p:cNvSpPr>
          <p:nvPr>
            <p:ph type="body" idx="1"/>
          </p:nvPr>
        </p:nvSpPr>
        <p:spPr>
          <a:xfrm>
            <a:off x="990600" y="1600200"/>
            <a:ext cx="6934200"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Timing (20a)</a:t>
            </a:r>
          </a:p>
          <a:p>
            <a:pPr marL="457200" lvl="2" indent="-457200" eaLnBrk="1" hangingPunct="1">
              <a:spcBef>
                <a:spcPts val="0"/>
              </a:spcBef>
              <a:spcAft>
                <a:spcPts val="36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Nahor’s</a:t>
            </a:r>
            <a:r>
              <a:rPr lang="en-US" dirty="0">
                <a:effectLst>
                  <a:outerShdw blurRad="38100" dist="38100" dir="2700000" algn="tl">
                    <a:srgbClr val="000000">
                      <a:alpha val="43137"/>
                    </a:srgbClr>
                  </a:outerShdw>
                </a:effectLst>
              </a:rPr>
              <a:t> children (20b-24)</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Milcah</a:t>
            </a:r>
            <a:r>
              <a:rPr lang="en-US" dirty="0">
                <a:effectLst>
                  <a:outerShdw blurRad="38100" dist="38100" dir="2700000" algn="tl">
                    <a:srgbClr val="000000">
                      <a:alpha val="43137"/>
                    </a:srgbClr>
                  </a:outerShdw>
                </a:effectLst>
              </a:rPr>
              <a:t> (20b-23)</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Reumah</a:t>
            </a:r>
            <a:r>
              <a:rPr lang="en-US" dirty="0">
                <a:effectLst>
                  <a:outerShdw blurRad="38100" dist="38100" dir="2700000" algn="tl">
                    <a:srgbClr val="000000">
                      <a:alpha val="43137"/>
                    </a:srgbClr>
                  </a:outerShdw>
                </a:effectLst>
              </a:rPr>
              <a:t>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190739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22:20-24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Lineage</a:t>
            </a:r>
          </a:p>
        </p:txBody>
      </p:sp>
      <p:sp>
        <p:nvSpPr>
          <p:cNvPr id="161795" name="Rectangle 3"/>
          <p:cNvSpPr>
            <a:spLocks noGrp="1" noChangeArrowheads="1"/>
          </p:cNvSpPr>
          <p:nvPr>
            <p:ph type="body" idx="1"/>
          </p:nvPr>
        </p:nvSpPr>
        <p:spPr>
          <a:xfrm>
            <a:off x="990600" y="1600200"/>
            <a:ext cx="6934200"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Timing (20a)</a:t>
            </a:r>
          </a:p>
          <a:p>
            <a:pPr marL="457200" lvl="2" indent="-457200" eaLnBrk="1" hangingPunct="1">
              <a:spcBef>
                <a:spcPts val="0"/>
              </a:spcBef>
              <a:spcAft>
                <a:spcPts val="36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Nahor’s</a:t>
            </a:r>
            <a:r>
              <a:rPr lang="en-US" dirty="0">
                <a:effectLst>
                  <a:outerShdw blurRad="38100" dist="38100" dir="2700000" algn="tl">
                    <a:srgbClr val="000000">
                      <a:alpha val="43137"/>
                    </a:srgbClr>
                  </a:outerShdw>
                </a:effectLst>
              </a:rPr>
              <a:t> children (20b-24)</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Milcah</a:t>
            </a:r>
            <a:r>
              <a:rPr lang="en-US" dirty="0">
                <a:effectLst>
                  <a:outerShdw blurRad="38100" dist="38100" dir="2700000" algn="tl">
                    <a:srgbClr val="000000">
                      <a:alpha val="43137"/>
                    </a:srgbClr>
                  </a:outerShdw>
                </a:effectLst>
              </a:rPr>
              <a:t> (20b-23)</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Reumah</a:t>
            </a:r>
            <a:r>
              <a:rPr lang="en-US" dirty="0">
                <a:effectLst>
                  <a:outerShdw blurRad="38100" dist="38100" dir="2700000" algn="tl">
                    <a:srgbClr val="000000">
                      <a:alpha val="43137"/>
                    </a:srgbClr>
                  </a:outerShdw>
                </a:effectLst>
              </a:rPr>
              <a:t>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44273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581463" y="868680"/>
            <a:ext cx="11029074"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0451134"/>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22:20-24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Lineage</a:t>
            </a:r>
          </a:p>
        </p:txBody>
      </p:sp>
      <p:sp>
        <p:nvSpPr>
          <p:cNvPr id="161795" name="Rectangle 3"/>
          <p:cNvSpPr>
            <a:spLocks noGrp="1" noChangeArrowheads="1"/>
          </p:cNvSpPr>
          <p:nvPr>
            <p:ph type="body" idx="1"/>
          </p:nvPr>
        </p:nvSpPr>
        <p:spPr>
          <a:xfrm>
            <a:off x="990600" y="1600200"/>
            <a:ext cx="6934200"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Timing (20a)</a:t>
            </a:r>
          </a:p>
          <a:p>
            <a:pPr marL="457200" lvl="2" indent="-457200" eaLnBrk="1" hangingPunct="1">
              <a:spcBef>
                <a:spcPts val="0"/>
              </a:spcBef>
              <a:spcAft>
                <a:spcPts val="3600"/>
              </a:spcAft>
              <a:buClr>
                <a:srgbClr val="CC66FF"/>
              </a:buClr>
              <a:buSzPct val="100000"/>
              <a:buFont typeface="+mj-lt"/>
              <a:buAutoNum type="alphaUcPeriod"/>
              <a:defRPr/>
            </a:pPr>
            <a:r>
              <a:rPr lang="en-US" b="1" u="sng" dirty="0" err="1">
                <a:solidFill>
                  <a:srgbClr val="FFFFCC"/>
                </a:solidFill>
                <a:effectLst>
                  <a:outerShdw blurRad="38100" dist="38100" dir="2700000" algn="tl">
                    <a:srgbClr val="000000">
                      <a:alpha val="43137"/>
                    </a:srgbClr>
                  </a:outerShdw>
                </a:effectLst>
              </a:rPr>
              <a:t>Nahor’s</a:t>
            </a:r>
            <a:r>
              <a:rPr lang="en-US" b="1" u="sng" dirty="0">
                <a:solidFill>
                  <a:srgbClr val="FFFFCC"/>
                </a:solidFill>
                <a:effectLst>
                  <a:outerShdw blurRad="38100" dist="38100" dir="2700000" algn="tl">
                    <a:srgbClr val="000000">
                      <a:alpha val="43137"/>
                    </a:srgbClr>
                  </a:outerShdw>
                </a:effectLst>
              </a:rPr>
              <a:t> children (20b-24)</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Milcah</a:t>
            </a:r>
            <a:r>
              <a:rPr lang="en-US" dirty="0">
                <a:effectLst>
                  <a:outerShdw blurRad="38100" dist="38100" dir="2700000" algn="tl">
                    <a:srgbClr val="000000">
                      <a:alpha val="43137"/>
                    </a:srgbClr>
                  </a:outerShdw>
                </a:effectLst>
              </a:rPr>
              <a:t> (20b-23)</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Reumah</a:t>
            </a:r>
            <a:r>
              <a:rPr lang="en-US" dirty="0">
                <a:effectLst>
                  <a:outerShdw blurRad="38100" dist="38100" dir="2700000" algn="tl">
                    <a:srgbClr val="000000">
                      <a:alpha val="43137"/>
                    </a:srgbClr>
                  </a:outerShdw>
                </a:effectLst>
              </a:rPr>
              <a:t>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79799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581463" y="868680"/>
            <a:ext cx="11029074"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556660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22:20-24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Lineage</a:t>
            </a:r>
          </a:p>
        </p:txBody>
      </p:sp>
      <p:sp>
        <p:nvSpPr>
          <p:cNvPr id="161795" name="Rectangle 3"/>
          <p:cNvSpPr>
            <a:spLocks noGrp="1" noChangeArrowheads="1"/>
          </p:cNvSpPr>
          <p:nvPr>
            <p:ph type="body" idx="1"/>
          </p:nvPr>
        </p:nvSpPr>
        <p:spPr>
          <a:xfrm>
            <a:off x="990600" y="1600200"/>
            <a:ext cx="6934200"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Timing (20a)</a:t>
            </a:r>
          </a:p>
          <a:p>
            <a:pPr marL="457200" lvl="2" indent="-457200" eaLnBrk="1" hangingPunct="1">
              <a:spcBef>
                <a:spcPts val="0"/>
              </a:spcBef>
              <a:spcAft>
                <a:spcPts val="3600"/>
              </a:spcAft>
              <a:buClr>
                <a:srgbClr val="CC66FF"/>
              </a:buClr>
              <a:buSzPct val="100000"/>
              <a:buFont typeface="+mj-lt"/>
              <a:buAutoNum type="alphaUcPeriod"/>
              <a:defRPr/>
            </a:pPr>
            <a:r>
              <a:rPr lang="en-US" b="1" dirty="0" err="1">
                <a:solidFill>
                  <a:srgbClr val="FFFFCC"/>
                </a:solidFill>
                <a:effectLst>
                  <a:outerShdw blurRad="38100" dist="38100" dir="2700000" algn="tl">
                    <a:srgbClr val="000000">
                      <a:alpha val="43137"/>
                    </a:srgbClr>
                  </a:outerShdw>
                </a:effectLst>
              </a:rPr>
              <a:t>Nahor’s</a:t>
            </a:r>
            <a:r>
              <a:rPr lang="en-US" b="1" dirty="0">
                <a:solidFill>
                  <a:srgbClr val="FFFFCC"/>
                </a:solidFill>
                <a:effectLst>
                  <a:outerShdw blurRad="38100" dist="38100" dir="2700000" algn="tl">
                    <a:srgbClr val="000000">
                      <a:alpha val="43137"/>
                    </a:srgbClr>
                  </a:outerShdw>
                </a:effectLst>
              </a:rPr>
              <a:t> children (20b-24)</a:t>
            </a:r>
          </a:p>
          <a:p>
            <a:pPr marL="971550" lvl="3" indent="-51435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From </a:t>
            </a:r>
            <a:r>
              <a:rPr lang="en-US" b="1" u="sng" dirty="0" err="1">
                <a:solidFill>
                  <a:srgbClr val="FFFFCC"/>
                </a:solidFill>
                <a:effectLst>
                  <a:outerShdw blurRad="38100" dist="38100" dir="2700000" algn="tl">
                    <a:srgbClr val="000000">
                      <a:alpha val="43137"/>
                    </a:srgbClr>
                  </a:outerShdw>
                </a:effectLst>
              </a:rPr>
              <a:t>Milcah</a:t>
            </a:r>
            <a:r>
              <a:rPr lang="en-US" b="1" u="sng" dirty="0">
                <a:solidFill>
                  <a:srgbClr val="FFFFCC"/>
                </a:solidFill>
                <a:effectLst>
                  <a:outerShdw blurRad="38100" dist="38100" dir="2700000" algn="tl">
                    <a:srgbClr val="000000">
                      <a:alpha val="43137"/>
                    </a:srgbClr>
                  </a:outerShdw>
                </a:effectLst>
              </a:rPr>
              <a:t> (20b-23)</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Reumah</a:t>
            </a:r>
            <a:r>
              <a:rPr lang="en-US" dirty="0">
                <a:effectLst>
                  <a:outerShdw blurRad="38100" dist="38100" dir="2700000" algn="tl">
                    <a:srgbClr val="000000">
                      <a:alpha val="43137"/>
                    </a:srgbClr>
                  </a:outerShdw>
                </a:effectLst>
              </a:rPr>
              <a:t>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011258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3549E60-A8CA-E0A3-7D37-DE2A39C7746B}"/>
              </a:ext>
            </a:extLst>
          </p:cNvPr>
          <p:cNvGraphicFramePr>
            <a:graphicFrameLocks noGrp="1"/>
          </p:cNvGraphicFramePr>
          <p:nvPr>
            <p:ph idx="1"/>
            <p:extLst>
              <p:ext uri="{D42A27DB-BD31-4B8C-83A1-F6EECF244321}">
                <p14:modId xmlns:p14="http://schemas.microsoft.com/office/powerpoint/2010/main" val="2466330688"/>
              </p:ext>
            </p:extLst>
          </p:nvPr>
        </p:nvGraphicFramePr>
        <p:xfrm>
          <a:off x="1889760" y="797560"/>
          <a:ext cx="8412480" cy="5334000"/>
        </p:xfrm>
        <a:graphic>
          <a:graphicData uri="http://schemas.openxmlformats.org/drawingml/2006/table">
            <a:tbl>
              <a:tblPr firstRow="1" bandRow="1">
                <a:tableStyleId>{5C22544A-7EE6-4342-B048-85BDC9FD1C3A}</a:tableStyleId>
              </a:tblPr>
              <a:tblGrid>
                <a:gridCol w="4206240">
                  <a:extLst>
                    <a:ext uri="{9D8B030D-6E8A-4147-A177-3AD203B41FA5}">
                      <a16:colId xmlns:a16="http://schemas.microsoft.com/office/drawing/2014/main" val="553827751"/>
                    </a:ext>
                  </a:extLst>
                </a:gridCol>
                <a:gridCol w="4206240">
                  <a:extLst>
                    <a:ext uri="{9D8B030D-6E8A-4147-A177-3AD203B41FA5}">
                      <a16:colId xmlns:a16="http://schemas.microsoft.com/office/drawing/2014/main" val="2249653255"/>
                    </a:ext>
                  </a:extLst>
                </a:gridCol>
              </a:tblGrid>
              <a:tr h="1066800">
                <a:tc gridSpan="2">
                  <a:txBody>
                    <a:bodyPr/>
                    <a:lstStyle/>
                    <a:p>
                      <a:pPr algn="ct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Nahor’s</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children through </a:t>
                      </a: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Milcah</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br>
                        <a:rPr lang="en-US" sz="1800" b="1" dirty="0">
                          <a:solidFill>
                            <a:schemeClr val="tx1"/>
                          </a:solidFill>
                          <a:effectLst>
                            <a:outerShdw blurRad="38100" dist="38100" dir="2700000" algn="tl">
                              <a:srgbClr val="000000">
                                <a:alpha val="43137"/>
                              </a:srgbClr>
                            </a:outerShdw>
                          </a:effectLst>
                        </a:rPr>
                      </a:br>
                      <a:r>
                        <a:rPr lang="en-US" sz="28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(Gen. 22:20b-23)</a:t>
                      </a:r>
                    </a:p>
                  </a:txBody>
                  <a:tcPr>
                    <a:solidFill>
                      <a:schemeClr val="bg2"/>
                    </a:solidFill>
                  </a:tcPr>
                </a:tc>
                <a:tc hMerge="1">
                  <a:txBody>
                    <a:bodyPr/>
                    <a:lstStyle/>
                    <a:p>
                      <a:endParaRPr lang="en-US" dirty="0"/>
                    </a:p>
                  </a:txBody>
                  <a:tcPr/>
                </a:tc>
                <a:extLst>
                  <a:ext uri="{0D108BD9-81ED-4DB2-BD59-A6C34878D82A}">
                    <a16:rowId xmlns:a16="http://schemas.microsoft.com/office/drawing/2014/main" val="3498365085"/>
                  </a:ext>
                </a:extLst>
              </a:tr>
              <a:tr h="1066800">
                <a:tc>
                  <a:txBody>
                    <a:bodyPr/>
                    <a:lstStyle/>
                    <a:p>
                      <a:pPr marL="457200" lvl="1" indent="0" eaLnBrk="1" hangingPunct="1">
                        <a:spcBef>
                          <a:spcPts val="0"/>
                        </a:spcBef>
                        <a:spcAft>
                          <a:spcPts val="1200"/>
                        </a:spcAft>
                        <a:buClr>
                          <a:schemeClr val="tx2"/>
                        </a:buClr>
                        <a:buSzPct val="100000"/>
                        <a:buFont typeface="+mj-lt"/>
                        <a:buNone/>
                        <a:defRPr/>
                      </a:pPr>
                      <a:r>
                        <a:rPr lang="en-US" sz="2800" dirty="0">
                          <a:latin typeface="Calibri" panose="020F0502020204030204" pitchFamily="34" charset="0"/>
                          <a:ea typeface="Calibri" panose="020F0502020204030204" pitchFamily="34" charset="0"/>
                          <a:cs typeface="Calibri" panose="020F0502020204030204" pitchFamily="34" charset="0"/>
                        </a:rPr>
                        <a:t>1. </a:t>
                      </a:r>
                      <a:r>
                        <a:rPr lang="en-US" sz="2800" dirty="0" err="1">
                          <a:latin typeface="Calibri" panose="020F0502020204030204" pitchFamily="34" charset="0"/>
                          <a:ea typeface="Calibri" panose="020F0502020204030204" pitchFamily="34" charset="0"/>
                          <a:cs typeface="Calibri" panose="020F0502020204030204" pitchFamily="34" charset="0"/>
                        </a:rPr>
                        <a:t>Uz</a:t>
                      </a:r>
                      <a:r>
                        <a:rPr lang="en-US" sz="2800" dirty="0">
                          <a:latin typeface="Calibri" panose="020F0502020204030204" pitchFamily="34" charset="0"/>
                          <a:ea typeface="Calibri" panose="020F0502020204030204" pitchFamily="34" charset="0"/>
                          <a:cs typeface="Calibri" panose="020F0502020204030204" pitchFamily="34" charset="0"/>
                        </a:rPr>
                        <a:t> (Job 1:1)</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5.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Hazo</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66866729"/>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Buz</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6.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Pildash</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662697024"/>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Aram</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7.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Jidlaph</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96408826"/>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Chesed</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marR="0" lvl="1" indent="0" algn="l" defTabSz="914400" rtl="0" eaLnBrk="1" fontAlgn="auto" latinLnBrk="0" hangingPunct="1">
                        <a:lnSpc>
                          <a:spcPct val="100000"/>
                        </a:lnSpc>
                        <a:spcBef>
                          <a:spcPts val="0"/>
                        </a:spcBef>
                        <a:spcAft>
                          <a:spcPts val="1200"/>
                        </a:spcAft>
                        <a:buClr>
                          <a:schemeClr val="tx2"/>
                        </a:buClr>
                        <a:buSzPct val="100000"/>
                        <a:buFont typeface="+mj-lt"/>
                        <a:buNone/>
                        <a:tabLst/>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8.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Bethuel</a:t>
                      </a: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 (Gen. 24)</a:t>
                      </a:r>
                    </a:p>
                  </a:txBody>
                  <a:tcPr anchor="ctr"/>
                </a:tc>
                <a:extLst>
                  <a:ext uri="{0D108BD9-81ED-4DB2-BD59-A6C34878D82A}">
                    <a16:rowId xmlns:a16="http://schemas.microsoft.com/office/drawing/2014/main" val="3149127766"/>
                  </a:ext>
                </a:extLst>
              </a:tr>
            </a:tbl>
          </a:graphicData>
        </a:graphic>
      </p:graphicFrame>
      <p:pic>
        <p:nvPicPr>
          <p:cNvPr id="5" name="Picture 4">
            <a:extLst>
              <a:ext uri="{FF2B5EF4-FFF2-40B4-BE49-F238E27FC236}">
                <a16:creationId xmlns:a16="http://schemas.microsoft.com/office/drawing/2014/main" id="{10B1E50A-C2E2-1F1A-4C63-C30A648CC2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6" name="Picture 4" descr="5 Bible Lessons to Learn From the Book of Genesis | Jack Wellman">
            <a:extLst>
              <a:ext uri="{FF2B5EF4-FFF2-40B4-BE49-F238E27FC236}">
                <a16:creationId xmlns:a16="http://schemas.microsoft.com/office/drawing/2014/main" id="{654FE944-51A4-5788-DF20-DE20A72D16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76200"/>
            <a:ext cx="107576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67960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22:20-24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Lineage</a:t>
            </a:r>
          </a:p>
        </p:txBody>
      </p:sp>
      <p:sp>
        <p:nvSpPr>
          <p:cNvPr id="161795" name="Rectangle 3"/>
          <p:cNvSpPr>
            <a:spLocks noGrp="1" noChangeArrowheads="1"/>
          </p:cNvSpPr>
          <p:nvPr>
            <p:ph type="body" idx="1"/>
          </p:nvPr>
        </p:nvSpPr>
        <p:spPr>
          <a:xfrm>
            <a:off x="990600" y="1600200"/>
            <a:ext cx="6934200"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Timing (20a)</a:t>
            </a:r>
          </a:p>
          <a:p>
            <a:pPr marL="457200" lvl="2" indent="-457200" eaLnBrk="1" hangingPunct="1">
              <a:spcBef>
                <a:spcPts val="0"/>
              </a:spcBef>
              <a:spcAft>
                <a:spcPts val="3600"/>
              </a:spcAft>
              <a:buClr>
                <a:srgbClr val="CC66FF"/>
              </a:buClr>
              <a:buSzPct val="100000"/>
              <a:buFont typeface="+mj-lt"/>
              <a:buAutoNum type="alphaUcPeriod"/>
              <a:defRPr/>
            </a:pPr>
            <a:r>
              <a:rPr lang="en-US" b="1" dirty="0" err="1">
                <a:solidFill>
                  <a:srgbClr val="FFFFCC"/>
                </a:solidFill>
                <a:effectLst>
                  <a:outerShdw blurRad="38100" dist="38100" dir="2700000" algn="tl">
                    <a:srgbClr val="000000">
                      <a:alpha val="43137"/>
                    </a:srgbClr>
                  </a:outerShdw>
                </a:effectLst>
              </a:rPr>
              <a:t>Nahor’s</a:t>
            </a:r>
            <a:r>
              <a:rPr lang="en-US" b="1" dirty="0">
                <a:solidFill>
                  <a:srgbClr val="FFFFCC"/>
                </a:solidFill>
                <a:effectLst>
                  <a:outerShdw blurRad="38100" dist="38100" dir="2700000" algn="tl">
                    <a:srgbClr val="000000">
                      <a:alpha val="43137"/>
                    </a:srgbClr>
                  </a:outerShdw>
                </a:effectLst>
              </a:rPr>
              <a:t> children (20b-24)</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Milcah</a:t>
            </a:r>
            <a:r>
              <a:rPr lang="en-US" dirty="0">
                <a:effectLst>
                  <a:outerShdw blurRad="38100" dist="38100" dir="2700000" algn="tl">
                    <a:srgbClr val="000000">
                      <a:alpha val="43137"/>
                    </a:srgbClr>
                  </a:outerShdw>
                </a:effectLst>
              </a:rPr>
              <a:t> (20b-23)</a:t>
            </a:r>
          </a:p>
          <a:p>
            <a:pPr marL="971550" lvl="3" indent="-51435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From </a:t>
            </a:r>
            <a:r>
              <a:rPr lang="en-US" b="1" u="sng" dirty="0" err="1">
                <a:solidFill>
                  <a:srgbClr val="FFFFCC"/>
                </a:solidFill>
                <a:effectLst>
                  <a:outerShdw blurRad="38100" dist="38100" dir="2700000" algn="tl">
                    <a:srgbClr val="000000">
                      <a:alpha val="43137"/>
                    </a:srgbClr>
                  </a:outerShdw>
                </a:effectLst>
              </a:rPr>
              <a:t>Reumah</a:t>
            </a:r>
            <a:r>
              <a:rPr lang="en-US" b="1" u="sng" dirty="0">
                <a:solidFill>
                  <a:srgbClr val="FFFFCC"/>
                </a:solidFill>
                <a:effectLst>
                  <a:outerShdw blurRad="38100" dist="38100" dir="2700000" algn="tl">
                    <a:srgbClr val="000000">
                      <a:alpha val="43137"/>
                    </a:srgbClr>
                  </a:outerShdw>
                </a:effectLst>
              </a:rPr>
              <a:t>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621210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Tree>
    <p:extLst>
      <p:ext uri="{BB962C8B-B14F-4D97-AF65-F5344CB8AC3E}">
        <p14:creationId xmlns:p14="http://schemas.microsoft.com/office/powerpoint/2010/main" val="2057226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Sacrifices Isaac</a:t>
            </a:r>
          </a:p>
        </p:txBody>
      </p:sp>
      <p:sp>
        <p:nvSpPr>
          <p:cNvPr id="161795" name="Rectangle 3"/>
          <p:cNvSpPr>
            <a:spLocks noGrp="1" noChangeArrowheads="1"/>
          </p:cNvSpPr>
          <p:nvPr>
            <p:ph type="body" idx="1"/>
          </p:nvPr>
        </p:nvSpPr>
        <p:spPr>
          <a:xfrm>
            <a:off x="1066800" y="1600200"/>
            <a:ext cx="6934200" cy="3581400"/>
          </a:xfrm>
        </p:spPr>
        <p:txBody>
          <a:bodyPr/>
          <a:lstStyle/>
          <a:p>
            <a:pPr marL="571500" lvl="2" indent="-571500" eaLnBrk="1" hangingPunct="1">
              <a:spcBef>
                <a:spcPts val="0"/>
              </a:spcBef>
              <a:spcAft>
                <a:spcPts val="3600"/>
              </a:spcAft>
              <a:buClr>
                <a:srgbClr val="CC66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Abraham tested (1-10)</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Substitutionary provision (11-14)</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Covenant reaffirmed (15-19)</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Rebekah’s lineage (20-24)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507106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3549E60-A8CA-E0A3-7D37-DE2A39C7746B}"/>
              </a:ext>
            </a:extLst>
          </p:cNvPr>
          <p:cNvGraphicFramePr>
            <a:graphicFrameLocks noGrp="1"/>
          </p:cNvGraphicFramePr>
          <p:nvPr>
            <p:ph idx="1"/>
            <p:extLst>
              <p:ext uri="{D42A27DB-BD31-4B8C-83A1-F6EECF244321}">
                <p14:modId xmlns:p14="http://schemas.microsoft.com/office/powerpoint/2010/main" val="1267066466"/>
              </p:ext>
            </p:extLst>
          </p:nvPr>
        </p:nvGraphicFramePr>
        <p:xfrm>
          <a:off x="1935480" y="797560"/>
          <a:ext cx="8321040" cy="5334000"/>
        </p:xfrm>
        <a:graphic>
          <a:graphicData uri="http://schemas.openxmlformats.org/drawingml/2006/table">
            <a:tbl>
              <a:tblPr firstRow="1" bandRow="1">
                <a:tableStyleId>{5C22544A-7EE6-4342-B048-85BDC9FD1C3A}</a:tableStyleId>
              </a:tblPr>
              <a:tblGrid>
                <a:gridCol w="8321040">
                  <a:extLst>
                    <a:ext uri="{9D8B030D-6E8A-4147-A177-3AD203B41FA5}">
                      <a16:colId xmlns:a16="http://schemas.microsoft.com/office/drawing/2014/main" val="553827751"/>
                    </a:ext>
                  </a:extLst>
                </a:gridCol>
              </a:tblGrid>
              <a:tr h="1066800">
                <a:tc>
                  <a:txBody>
                    <a:bodyPr/>
                    <a:lstStyle/>
                    <a:p>
                      <a:pPr algn="ct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Nahor’s</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children </a:t>
                      </a: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through </a:t>
                      </a:r>
                      <a:r>
                        <a:rPr lang="en-US" sz="36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Reumah</a:t>
                      </a: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br>
                        <a:rPr lang="en-US" sz="1800" b="1" dirty="0">
                          <a:solidFill>
                            <a:schemeClr val="tx1"/>
                          </a:solidFill>
                          <a:effectLst>
                            <a:outerShdw blurRad="38100" dist="38100" dir="2700000" algn="tl">
                              <a:srgbClr val="000000">
                                <a:alpha val="43137"/>
                              </a:srgbClr>
                            </a:outerShdw>
                          </a:effectLst>
                        </a:rPr>
                      </a:br>
                      <a:r>
                        <a:rPr lang="en-US" sz="28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(Gen. 22:20b-23)</a:t>
                      </a:r>
                    </a:p>
                  </a:txBody>
                  <a:tcPr anchor="ctr">
                    <a:solidFill>
                      <a:schemeClr val="bg2"/>
                    </a:solidFill>
                  </a:tcPr>
                </a:tc>
                <a:extLst>
                  <a:ext uri="{0D108BD9-81ED-4DB2-BD59-A6C34878D82A}">
                    <a16:rowId xmlns:a16="http://schemas.microsoft.com/office/drawing/2014/main" val="3498365085"/>
                  </a:ext>
                </a:extLst>
              </a:tr>
              <a:tr h="1066800">
                <a:tc>
                  <a:txBody>
                    <a:bodyPr/>
                    <a:lstStyle/>
                    <a:p>
                      <a:pPr marL="3200400" lvl="7" indent="0" algn="l" defTabSz="914400" rtl="0" eaLnBrk="1" latinLnBrk="0" hangingPunct="1">
                        <a:lnSpc>
                          <a:spcPct val="200000"/>
                        </a:lnSpc>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1.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Tebah</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66866729"/>
                  </a:ext>
                </a:extLst>
              </a:tr>
              <a:tr h="1066800">
                <a:tc>
                  <a:txBody>
                    <a:bodyPr/>
                    <a:lstStyle/>
                    <a:p>
                      <a:pPr marL="3200400" lvl="7" indent="0" algn="l" defTabSz="914400" rtl="0" eaLnBrk="1" latinLnBrk="0" hangingPunct="1">
                        <a:lnSpc>
                          <a:spcPct val="200000"/>
                        </a:lnSpc>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Gaham</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95105853"/>
                  </a:ext>
                </a:extLst>
              </a:tr>
              <a:tr h="1066800">
                <a:tc>
                  <a:txBody>
                    <a:bodyPr/>
                    <a:lstStyle/>
                    <a:p>
                      <a:pPr marL="3200400" lvl="7" indent="0" algn="l" defTabSz="914400" rtl="0" eaLnBrk="1" latinLnBrk="0" hangingPunct="1">
                        <a:lnSpc>
                          <a:spcPct val="200000"/>
                        </a:lnSpc>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Tahash</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000272915"/>
                  </a:ext>
                </a:extLst>
              </a:tr>
              <a:tr h="1066800">
                <a:tc>
                  <a:txBody>
                    <a:bodyPr/>
                    <a:lstStyle/>
                    <a:p>
                      <a:pPr marL="3200400" marR="0" lvl="7" indent="0" algn="l" defTabSz="914400" rtl="0" eaLnBrk="1" fontAlgn="auto" latinLnBrk="0" hangingPunct="1">
                        <a:lnSpc>
                          <a:spcPct val="200000"/>
                        </a:lnSpc>
                        <a:spcBef>
                          <a:spcPts val="0"/>
                        </a:spcBef>
                        <a:spcAft>
                          <a:spcPts val="1200"/>
                        </a:spcAft>
                        <a:buClr>
                          <a:schemeClr val="tx2"/>
                        </a:buClr>
                        <a:buSzPct val="100000"/>
                        <a:buFont typeface="+mj-lt"/>
                        <a:buNone/>
                        <a:tabLst/>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Maacah</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26583657"/>
                  </a:ext>
                </a:extLst>
              </a:tr>
            </a:tbl>
          </a:graphicData>
        </a:graphic>
      </p:graphicFrame>
      <p:pic>
        <p:nvPicPr>
          <p:cNvPr id="5" name="Picture 4">
            <a:extLst>
              <a:ext uri="{FF2B5EF4-FFF2-40B4-BE49-F238E27FC236}">
                <a16:creationId xmlns:a16="http://schemas.microsoft.com/office/drawing/2014/main" id="{10B1E50A-C2E2-1F1A-4C63-C30A648CC2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6" name="Picture 4" descr="5 Bible Lessons to Learn From the Book of Genesis | Jack Wellman">
            <a:extLst>
              <a:ext uri="{FF2B5EF4-FFF2-40B4-BE49-F238E27FC236}">
                <a16:creationId xmlns:a16="http://schemas.microsoft.com/office/drawing/2014/main" id="{654FE944-51A4-5788-DF20-DE20A72D16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76200"/>
            <a:ext cx="107576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1808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‒21</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1871196237"/>
              </p:ext>
            </p:extLst>
          </p:nvPr>
        </p:nvGraphicFramePr>
        <p:xfrm>
          <a:off x="609600" y="1351280"/>
          <a:ext cx="11353800" cy="537464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 sacrifices Isaac (22)</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1358228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Sacrifices Isaac</a:t>
            </a:r>
          </a:p>
        </p:txBody>
      </p:sp>
      <p:sp>
        <p:nvSpPr>
          <p:cNvPr id="161795" name="Rectangle 3"/>
          <p:cNvSpPr>
            <a:spLocks noGrp="1" noChangeArrowheads="1"/>
          </p:cNvSpPr>
          <p:nvPr>
            <p:ph type="body" idx="1"/>
          </p:nvPr>
        </p:nvSpPr>
        <p:spPr>
          <a:xfrm>
            <a:off x="1066800" y="2057400"/>
            <a:ext cx="6934200" cy="3505200"/>
          </a:xfrm>
        </p:spPr>
        <p:txBody>
          <a:bodyPr/>
          <a:lstStyle/>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Abraham tested (1-10)</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Substitutionary provision (11-14)</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Covenant reaffirmed (15-19)</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Rebekah’s lineage (20-24)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44472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‒21</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nvPr>
        </p:nvGraphicFramePr>
        <p:xfrm>
          <a:off x="609600" y="1351280"/>
          <a:ext cx="11353800" cy="537464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cs typeface="Calibri" panose="020F0502020204030204" pitchFamily="34" charset="0"/>
                        </a:rPr>
                        <a:t>Sarah’s death (23)</a:t>
                      </a:r>
                      <a:endPar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891400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Tested</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instructed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obedience (3)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destination (4)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instructions (5)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Continuation of journey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Conversation (7-8)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Offering prepared (9-10)</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274150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Tested</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instructed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obedience (3)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destination (4)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instructions (5)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Continuation of journey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Conversation (7-8)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Offering prepared (9-10)</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713510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‒21</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3049061237"/>
              </p:ext>
            </p:extLst>
          </p:nvPr>
        </p:nvGraphicFramePr>
        <p:xfrm>
          <a:off x="609600" y="1351280"/>
          <a:ext cx="11353800" cy="537464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Isaac’s birth (Gen. 21:1-7)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Ishmael’s expulsion (21:8-21)</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 &amp; Abimelech’s covenant (21:22-34)</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5784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timing was: </a:t>
            </a:r>
            <a:r>
              <a:rPr lang="en-US" i="1" dirty="0">
                <a:effectLst>
                  <a:outerShdw blurRad="38100" dist="38100" dir="2700000" algn="tl">
                    <a:srgbClr val="000000">
                      <a:alpha val="43137"/>
                    </a:srgbClr>
                  </a:outerShdw>
                </a:effectLst>
              </a:rPr>
              <a:t>And it came to pass after these things</a:t>
            </a:r>
            <a:r>
              <a:rPr lang="en-US" dirty="0">
                <a:effectLst>
                  <a:outerShdw blurRad="38100" dist="38100" dir="2700000" algn="tl">
                    <a:srgbClr val="000000">
                      <a:alpha val="43137"/>
                    </a:srgbClr>
                  </a:outerShdw>
                </a:effectLst>
              </a:rPr>
              <a:t>, meaning after the events of Isaac, Ishmael, and Abimelech in chapter 21. Moreover, these two introductory verses cover a gap of time of about thirty to thirty-one years.</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352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67846982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001095"/>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24:27, 44</a:t>
            </a:r>
          </a:p>
          <a:p>
            <a:pPr algn="just" eaLnBrk="1" fontAlgn="auto" hangingPunct="1">
              <a:spcBef>
                <a:spcPts val="0"/>
              </a:spcBef>
              <a:spcAft>
                <a:spcPts val="0"/>
              </a:spcAft>
              <a:defRPr/>
            </a:pPr>
            <a:r>
              <a:rPr lang="en-US" altLang="en-US" sz="34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400" baseline="30000" dirty="0">
                <a:latin typeface="Calibri" panose="020F0502020204030204" pitchFamily="34" charset="0"/>
                <a:ea typeface="Calibri" panose="020F0502020204030204" pitchFamily="34" charset="0"/>
                <a:cs typeface="Calibri" panose="020F0502020204030204" pitchFamily="34" charset="0"/>
              </a:rPr>
              <a:t>27</a:t>
            </a:r>
            <a:r>
              <a:rPr lang="en-US" sz="3400" b="1" baseline="30000" dirty="0">
                <a:latin typeface="Calibri" panose="020F0502020204030204" pitchFamily="34" charset="0"/>
                <a:ea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beginning with Moses and with all the prophets, He explained to them the things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concerning Himself in all the Scriptures</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400" baseline="30000" dirty="0">
                <a:latin typeface="Calibri" panose="020F0502020204030204" pitchFamily="34" charset="0"/>
                <a:ea typeface="Calibri" panose="020F0502020204030204" pitchFamily="34" charset="0"/>
                <a:cs typeface="Calibri" panose="020F0502020204030204" pitchFamily="34" charset="0"/>
              </a:rPr>
              <a:t>44 </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written about Me</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Law of Moses</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Prophets</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Psalms</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must be fulfilled.’”</a:t>
            </a:r>
            <a:endParaRPr lang="en-US" alt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3330929353"/>
              </p:ext>
            </p:extLst>
          </p:nvPr>
        </p:nvGraphicFramePr>
        <p:xfrm>
          <a:off x="746760" y="192605"/>
          <a:ext cx="10698480" cy="6472793"/>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9365">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9365">
                <a:tc>
                  <a:txBody>
                    <a:bodyPr/>
                    <a:lstStyle/>
                    <a:p>
                      <a:r>
                        <a:rPr lang="en-US" sz="2900" b="1" dirty="0">
                          <a:latin typeface="Calibri" panose="020F0502020204030204" pitchFamily="34" charset="0"/>
                          <a:cs typeface="Calibri" panose="020F0502020204030204" pitchFamily="34" charset="0"/>
                        </a:rPr>
                        <a:t>Isaac’s age</a:t>
                      </a:r>
                    </a:p>
                  </a:txBody>
                  <a:tcPr anchor="ctr"/>
                </a:tc>
                <a:tc>
                  <a:txBody>
                    <a:bodyPr/>
                    <a:lstStyle/>
                    <a:p>
                      <a:pPr algn="ctr"/>
                      <a:r>
                        <a:rPr lang="en-US" sz="2900" dirty="0">
                          <a:latin typeface="Calibri" panose="020F0502020204030204" pitchFamily="34" charset="0"/>
                          <a:cs typeface="Calibri" panose="020F0502020204030204" pitchFamily="34" charset="0"/>
                        </a:rPr>
                        <a:t>Gen. 22:1</a:t>
                      </a:r>
                    </a:p>
                  </a:txBody>
                  <a:tcPr anchor="ctr"/>
                </a:tc>
                <a:tc>
                  <a:txBody>
                    <a:bodyPr/>
                    <a:lstStyle/>
                    <a:p>
                      <a:pPr algn="ctr"/>
                      <a:r>
                        <a:rPr lang="en-US" sz="2900" dirty="0">
                          <a:latin typeface="Calibri" panose="020F0502020204030204" pitchFamily="34" charset="0"/>
                          <a:cs typeface="Calibri" panose="020F0502020204030204" pitchFamily="34" charset="0"/>
                        </a:rPr>
                        <a:t>Luke 3:23</a:t>
                      </a:r>
                    </a:p>
                  </a:txBody>
                  <a:tcPr anchor="ctr"/>
                </a:tc>
                <a:extLst>
                  <a:ext uri="{0D108BD9-81ED-4DB2-BD59-A6C34878D82A}">
                    <a16:rowId xmlns:a16="http://schemas.microsoft.com/office/drawing/2014/main" val="777567912"/>
                  </a:ext>
                </a:extLst>
              </a:tr>
              <a:tr h="789365">
                <a:tc>
                  <a:txBody>
                    <a:bodyPr/>
                    <a:lstStyle/>
                    <a:p>
                      <a:r>
                        <a:rPr lang="en-US" sz="2900" b="1" dirty="0">
                          <a:latin typeface="Calibri" panose="020F0502020204030204" pitchFamily="34" charset="0"/>
                          <a:cs typeface="Calibri" panose="020F0502020204030204" pitchFamily="34" charset="0"/>
                        </a:rPr>
                        <a:t>Only Son</a:t>
                      </a:r>
                    </a:p>
                  </a:txBody>
                  <a:tcPr anchor="ctr"/>
                </a:tc>
                <a:tc>
                  <a:txBody>
                    <a:bodyPr/>
                    <a:lstStyle/>
                    <a:p>
                      <a:pPr algn="ctr"/>
                      <a:r>
                        <a:rPr lang="en-US" sz="2900" dirty="0">
                          <a:latin typeface="Calibri" panose="020F0502020204030204" pitchFamily="34" charset="0"/>
                          <a:cs typeface="Calibri" panose="020F0502020204030204" pitchFamily="34" charset="0"/>
                        </a:rPr>
                        <a:t>Gen. 22:2, 12, 16</a:t>
                      </a:r>
                    </a:p>
                  </a:txBody>
                  <a:tcPr anchor="ctr"/>
                </a:tc>
                <a:tc>
                  <a:txBody>
                    <a:bodyPr/>
                    <a:lstStyle/>
                    <a:p>
                      <a:pPr algn="ctr"/>
                      <a:r>
                        <a:rPr lang="en-US" sz="2900" dirty="0">
                          <a:latin typeface="Calibri" panose="020F0502020204030204" pitchFamily="34" charset="0"/>
                          <a:cs typeface="Calibri" panose="020F0502020204030204" pitchFamily="34" charset="0"/>
                        </a:rPr>
                        <a:t>John 1:14</a:t>
                      </a:r>
                    </a:p>
                  </a:txBody>
                  <a:tcPr anchor="ctr"/>
                </a:tc>
                <a:extLst>
                  <a:ext uri="{0D108BD9-81ED-4DB2-BD59-A6C34878D82A}">
                    <a16:rowId xmlns:a16="http://schemas.microsoft.com/office/drawing/2014/main" val="2088523037"/>
                  </a:ext>
                </a:extLst>
              </a:tr>
              <a:tr h="789365">
                <a:tc>
                  <a:txBody>
                    <a:bodyPr/>
                    <a:lstStyle/>
                    <a:p>
                      <a:r>
                        <a:rPr lang="en-US" sz="2900" b="1" dirty="0">
                          <a:latin typeface="Calibri" panose="020F0502020204030204" pitchFamily="34" charset="0"/>
                          <a:cs typeface="Calibri" panose="020F0502020204030204" pitchFamily="34" charset="0"/>
                        </a:rPr>
                        <a:t>Place of execution</a:t>
                      </a:r>
                    </a:p>
                  </a:txBody>
                  <a:tcPr anchor="ctr"/>
                </a:tc>
                <a:tc>
                  <a:txBody>
                    <a:bodyPr/>
                    <a:lstStyle/>
                    <a:p>
                      <a:pPr algn="ctr"/>
                      <a:r>
                        <a:rPr lang="en-US" sz="2900" dirty="0">
                          <a:latin typeface="Calibri" panose="020F0502020204030204" pitchFamily="34" charset="0"/>
                          <a:cs typeface="Calibri" panose="020F0502020204030204" pitchFamily="34" charset="0"/>
                        </a:rPr>
                        <a:t>Gen. 22:2</a:t>
                      </a:r>
                    </a:p>
                  </a:txBody>
                  <a:tcPr anchor="ctr"/>
                </a:tc>
                <a:tc>
                  <a:txBody>
                    <a:bodyPr/>
                    <a:lstStyle/>
                    <a:p>
                      <a:pPr algn="ctr"/>
                      <a:r>
                        <a:rPr lang="en-US" sz="2900" dirty="0">
                          <a:latin typeface="Calibri" panose="020F0502020204030204" pitchFamily="34" charset="0"/>
                          <a:cs typeface="Calibri" panose="020F0502020204030204" pitchFamily="34" charset="0"/>
                        </a:rPr>
                        <a:t>2 Chron. 3:1</a:t>
                      </a:r>
                    </a:p>
                  </a:txBody>
                  <a:tcPr anchor="ctr"/>
                </a:tc>
                <a:extLst>
                  <a:ext uri="{0D108BD9-81ED-4DB2-BD59-A6C34878D82A}">
                    <a16:rowId xmlns:a16="http://schemas.microsoft.com/office/drawing/2014/main" val="228380202"/>
                  </a:ext>
                </a:extLst>
              </a:tr>
              <a:tr h="789365">
                <a:tc>
                  <a:txBody>
                    <a:bodyPr/>
                    <a:lstStyle/>
                    <a:p>
                      <a:r>
                        <a:rPr lang="en-US" sz="2900" b="1" dirty="0">
                          <a:latin typeface="Calibri" panose="020F0502020204030204" pitchFamily="34" charset="0"/>
                          <a:cs typeface="Calibri" panose="020F0502020204030204" pitchFamily="34" charset="0"/>
                        </a:rPr>
                        <a:t>Donkey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Matt. 21:1-7</a:t>
                      </a:r>
                    </a:p>
                  </a:txBody>
                  <a:tcPr anchor="ctr"/>
                </a:tc>
                <a:extLst>
                  <a:ext uri="{0D108BD9-81ED-4DB2-BD59-A6C34878D82A}">
                    <a16:rowId xmlns:a16="http://schemas.microsoft.com/office/drawing/2014/main" val="3167288718"/>
                  </a:ext>
                </a:extLst>
              </a:tr>
              <a:tr h="789365">
                <a:tc>
                  <a:txBody>
                    <a:bodyPr/>
                    <a:lstStyle/>
                    <a:p>
                      <a:r>
                        <a:rPr lang="en-US" sz="2900" b="1" dirty="0">
                          <a:latin typeface="Calibri" panose="020F0502020204030204" pitchFamily="34" charset="0"/>
                          <a:cs typeface="Calibri" panose="020F0502020204030204" pitchFamily="34" charset="0"/>
                        </a:rPr>
                        <a:t>Third day</a:t>
                      </a:r>
                    </a:p>
                  </a:txBody>
                  <a:tcPr anchor="ctr"/>
                </a:tc>
                <a:tc>
                  <a:txBody>
                    <a:bodyPr/>
                    <a:lstStyle/>
                    <a:p>
                      <a:pPr algn="ctr"/>
                      <a:r>
                        <a:rPr lang="en-US" sz="2900" dirty="0">
                          <a:latin typeface="Calibri" panose="020F0502020204030204" pitchFamily="34" charset="0"/>
                          <a:cs typeface="Calibri" panose="020F0502020204030204" pitchFamily="34" charset="0"/>
                        </a:rPr>
                        <a:t>Genesis 22:4</a:t>
                      </a:r>
                    </a:p>
                  </a:txBody>
                  <a:tcPr anchor="ctr"/>
                </a:tc>
                <a:tc>
                  <a:txBody>
                    <a:bodyPr/>
                    <a:lstStyle/>
                    <a:p>
                      <a:pPr algn="ctr"/>
                      <a:r>
                        <a:rPr lang="en-US" sz="2900" dirty="0">
                          <a:latin typeface="Calibri" panose="020F0502020204030204" pitchFamily="34" charset="0"/>
                          <a:cs typeface="Calibri" panose="020F0502020204030204" pitchFamily="34" charset="0"/>
                        </a:rPr>
                        <a:t>Matt. 16:21</a:t>
                      </a:r>
                    </a:p>
                  </a:txBody>
                  <a:tcPr anchor="ctr"/>
                </a:tc>
                <a:extLst>
                  <a:ext uri="{0D108BD9-81ED-4DB2-BD59-A6C34878D82A}">
                    <a16:rowId xmlns:a16="http://schemas.microsoft.com/office/drawing/2014/main" val="1287159523"/>
                  </a:ext>
                </a:extLst>
              </a:tr>
              <a:tr h="789365">
                <a:tc>
                  <a:txBody>
                    <a:bodyPr/>
                    <a:lstStyle/>
                    <a:p>
                      <a:r>
                        <a:rPr lang="en-US" sz="2900" b="1" dirty="0">
                          <a:latin typeface="Calibri" panose="020F0502020204030204" pitchFamily="34" charset="0"/>
                          <a:cs typeface="Calibri" panose="020F0502020204030204" pitchFamily="34" charset="0"/>
                        </a:rPr>
                        <a:t>Resurrection</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1 Cor. 15:20, 23</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813116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2066128266"/>
              </p:ext>
            </p:extLst>
          </p:nvPr>
        </p:nvGraphicFramePr>
        <p:xfrm>
          <a:off x="746760" y="203037"/>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carries the wood</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Matt. 27:32</a:t>
                      </a:r>
                    </a:p>
                  </a:txBody>
                  <a:tcPr anchor="ctr"/>
                </a:tc>
                <a:extLst>
                  <a:ext uri="{0D108BD9-81ED-4DB2-BD59-A6C34878D82A}">
                    <a16:rowId xmlns:a16="http://schemas.microsoft.com/office/drawing/2014/main" val="777567912"/>
                  </a:ext>
                </a:extLst>
              </a:tr>
              <a:tr h="786384">
                <a:tc>
                  <a:txBody>
                    <a:bodyPr/>
                    <a:lstStyle/>
                    <a:p>
                      <a:r>
                        <a:rPr lang="en-US" sz="2900" b="1" dirty="0">
                          <a:latin typeface="Calibri" panose="020F0502020204030204" pitchFamily="34" charset="0"/>
                          <a:cs typeface="Calibri" panose="020F0502020204030204" pitchFamily="34" charset="0"/>
                        </a:rPr>
                        <a:t>Father offers the Son</a:t>
                      </a:r>
                    </a:p>
                  </a:txBody>
                  <a:tcPr anchor="ctr"/>
                </a:tc>
                <a:tc>
                  <a:txBody>
                    <a:bodyPr/>
                    <a:lstStyle/>
                    <a:p>
                      <a:pPr algn="ctr"/>
                      <a:r>
                        <a:rPr lang="en-US" sz="2900" dirty="0">
                          <a:latin typeface="Calibri" panose="020F0502020204030204" pitchFamily="34" charset="0"/>
                          <a:cs typeface="Calibri" panose="020F0502020204030204" pitchFamily="34" charset="0"/>
                        </a:rPr>
                        <a:t>Gen. 22:6</a:t>
                      </a:r>
                    </a:p>
                  </a:txBody>
                  <a:tcPr anchor="ctr"/>
                </a:tc>
                <a:tc>
                  <a:txBody>
                    <a:bodyPr/>
                    <a:lstStyle/>
                    <a:p>
                      <a:pPr algn="ctr"/>
                      <a:r>
                        <a:rPr lang="en-US" sz="2900" dirty="0">
                          <a:latin typeface="Calibri" panose="020F0502020204030204" pitchFamily="34" charset="0"/>
                          <a:cs typeface="Calibri" panose="020F0502020204030204" pitchFamily="34" charset="0"/>
                        </a:rPr>
                        <a:t>Matt. 27:46</a:t>
                      </a:r>
                    </a:p>
                  </a:txBody>
                  <a:tcPr anchor="ctr"/>
                </a:tc>
                <a:extLst>
                  <a:ext uri="{0D108BD9-81ED-4DB2-BD59-A6C34878D82A}">
                    <a16:rowId xmlns:a16="http://schemas.microsoft.com/office/drawing/2014/main" val="2088523037"/>
                  </a:ext>
                </a:extLst>
              </a:tr>
              <a:tr h="786384">
                <a:tc>
                  <a:txBody>
                    <a:bodyPr/>
                    <a:lstStyle/>
                    <a:p>
                      <a:r>
                        <a:rPr lang="en-US" sz="2900" b="1" dirty="0">
                          <a:latin typeface="Calibri" panose="020F0502020204030204" pitchFamily="34" charset="0"/>
                          <a:cs typeface="Calibri" panose="020F0502020204030204" pitchFamily="34" charset="0"/>
                        </a:rPr>
                        <a:t>Isaac’s volition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22:6, 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John 10:17-18</a:t>
                      </a:r>
                    </a:p>
                  </a:txBody>
                  <a:tcPr anchor="ct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Substitution</a:t>
                      </a:r>
                    </a:p>
                  </a:txBody>
                  <a:tcPr anchor="ctr"/>
                </a:tc>
                <a:tc>
                  <a:txBody>
                    <a:bodyPr/>
                    <a:lstStyle/>
                    <a:p>
                      <a:pPr algn="ctr"/>
                      <a:r>
                        <a:rPr lang="en-US" sz="2900" dirty="0">
                          <a:latin typeface="Calibri" panose="020F0502020204030204" pitchFamily="34" charset="0"/>
                          <a:cs typeface="Calibri" panose="020F0502020204030204" pitchFamily="34" charset="0"/>
                        </a:rPr>
                        <a:t>Genesis 22:8</a:t>
                      </a:r>
                    </a:p>
                  </a:txBody>
                  <a:tcPr anchor="ctr"/>
                </a:tc>
                <a:tc>
                  <a:txBody>
                    <a:bodyPr/>
                    <a:lstStyle/>
                    <a:p>
                      <a:pPr algn="ctr"/>
                      <a:r>
                        <a:rPr lang="en-US" sz="2900" dirty="0">
                          <a:latin typeface="Calibri" panose="020F0502020204030204" pitchFamily="34" charset="0"/>
                          <a:cs typeface="Calibri" panose="020F0502020204030204" pitchFamily="34" charset="0"/>
                        </a:rPr>
                        <a:t>Isa. 53:3-6</a:t>
                      </a:r>
                    </a:p>
                  </a:txBody>
                  <a:tcPr anchor="ctr"/>
                </a:tc>
                <a:extLst>
                  <a:ext uri="{0D108BD9-81ED-4DB2-BD59-A6C34878D82A}">
                    <a16:rowId xmlns:a16="http://schemas.microsoft.com/office/drawing/2014/main" val="1287159523"/>
                  </a:ext>
                </a:extLst>
              </a:tr>
              <a:tr h="786384">
                <a:tc>
                  <a:txBody>
                    <a:bodyPr/>
                    <a:lstStyle/>
                    <a:p>
                      <a:r>
                        <a:rPr lang="en-US" sz="2900" b="1" dirty="0">
                          <a:latin typeface="Calibri" panose="020F0502020204030204" pitchFamily="34" charset="0"/>
                          <a:cs typeface="Calibri" panose="020F0502020204030204" pitchFamily="34" charset="0"/>
                        </a:rPr>
                        <a:t>Male sacrifice</a:t>
                      </a:r>
                    </a:p>
                  </a:txBody>
                  <a:tcPr anchor="ctr"/>
                </a:tc>
                <a:tc>
                  <a:txBody>
                    <a:bodyPr/>
                    <a:lstStyle/>
                    <a:p>
                      <a:pPr algn="ctr"/>
                      <a:r>
                        <a:rPr lang="en-US" sz="2900" dirty="0">
                          <a:latin typeface="Calibri" panose="020F0502020204030204" pitchFamily="34" charset="0"/>
                          <a:cs typeface="Calibri" panose="020F0502020204030204" pitchFamily="34" charset="0"/>
                        </a:rPr>
                        <a:t>Gen. 22:13</a:t>
                      </a:r>
                    </a:p>
                  </a:txBody>
                  <a:tcPr anchor="ctr"/>
                </a:tc>
                <a:tc>
                  <a:txBody>
                    <a:bodyPr/>
                    <a:lstStyle/>
                    <a:p>
                      <a:pPr algn="ctr"/>
                      <a:r>
                        <a:rPr lang="en-US" sz="2900" dirty="0">
                          <a:latin typeface="Calibri" panose="020F0502020204030204" pitchFamily="34" charset="0"/>
                          <a:cs typeface="Calibri" panose="020F0502020204030204" pitchFamily="34" charset="0"/>
                        </a:rPr>
                        <a:t>John 1:29</a:t>
                      </a:r>
                    </a:p>
                  </a:txBody>
                  <a:tcPr anchor="ctr"/>
                </a:tc>
                <a:extLst>
                  <a:ext uri="{0D108BD9-81ED-4DB2-BD59-A6C34878D82A}">
                    <a16:rowId xmlns:a16="http://schemas.microsoft.com/office/drawing/2014/main" val="1793763941"/>
                  </a:ext>
                </a:extLst>
              </a:tr>
              <a:tr h="786384">
                <a:tc>
                  <a:txBody>
                    <a:bodyPr/>
                    <a:lstStyle/>
                    <a:p>
                      <a:r>
                        <a:rPr lang="en-US" sz="2900" b="1" dirty="0">
                          <a:latin typeface="Calibri" panose="020F0502020204030204" pitchFamily="34" charset="0"/>
                          <a:cs typeface="Calibri" panose="020F0502020204030204" pitchFamily="34" charset="0"/>
                        </a:rPr>
                        <a:t>Propitiation</a:t>
                      </a:r>
                    </a:p>
                  </a:txBody>
                  <a:tcPr anchor="ctr"/>
                </a:tc>
                <a:tc>
                  <a:txBody>
                    <a:bodyPr/>
                    <a:lstStyle/>
                    <a:p>
                      <a:pPr algn="ctr"/>
                      <a:r>
                        <a:rPr lang="en-US" sz="2900" dirty="0">
                          <a:latin typeface="Calibri" panose="020F0502020204030204" pitchFamily="34" charset="0"/>
                          <a:cs typeface="Calibri" panose="020F0502020204030204" pitchFamily="34" charset="0"/>
                        </a:rPr>
                        <a:t>Gen. 22:14</a:t>
                      </a:r>
                    </a:p>
                  </a:txBody>
                  <a:tcPr anchor="ctr"/>
                </a:tc>
                <a:tc>
                  <a:txBody>
                    <a:bodyPr/>
                    <a:lstStyle/>
                    <a:p>
                      <a:pPr algn="ctr"/>
                      <a:r>
                        <a:rPr lang="en-US" sz="2900" dirty="0">
                          <a:latin typeface="Calibri" panose="020F0502020204030204" pitchFamily="34" charset="0"/>
                          <a:cs typeface="Calibri" panose="020F0502020204030204" pitchFamily="34" charset="0"/>
                        </a:rPr>
                        <a:t>Rom. 3:25</a:t>
                      </a:r>
                    </a:p>
                  </a:txBody>
                  <a:tcPr anchor="ctr"/>
                </a:tc>
                <a:extLst>
                  <a:ext uri="{0D108BD9-81ED-4DB2-BD59-A6C34878D82A}">
                    <a16:rowId xmlns:a16="http://schemas.microsoft.com/office/drawing/2014/main" val="907852725"/>
                  </a:ext>
                </a:extLst>
              </a:tr>
            </a:tbl>
          </a:graphicData>
        </a:graphic>
      </p:graphicFrame>
    </p:spTree>
    <p:extLst>
      <p:ext uri="{BB962C8B-B14F-4D97-AF65-F5344CB8AC3E}">
        <p14:creationId xmlns:p14="http://schemas.microsoft.com/office/powerpoint/2010/main" val="1838468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467389046"/>
              </p:ext>
            </p:extLst>
          </p:nvPr>
        </p:nvGraphicFramePr>
        <p:xfrm>
          <a:off x="746760" y="192605"/>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u="sng" dirty="0">
                          <a:latin typeface="Calibri" panose="020F0502020204030204" pitchFamily="34" charset="0"/>
                          <a:cs typeface="Calibri" panose="020F0502020204030204" pitchFamily="34" charset="0"/>
                        </a:rPr>
                        <a:t>Isaac’s age</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Gen. 22:1</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Luke 3:23</a:t>
                      </a:r>
                    </a:p>
                  </a:txBody>
                  <a:tcPr anchor="ctr">
                    <a:solidFill>
                      <a:srgbClr val="FFFFCC"/>
                    </a:solidFill>
                  </a:tcPr>
                </a:tc>
                <a:extLst>
                  <a:ext uri="{0D108BD9-81ED-4DB2-BD59-A6C34878D82A}">
                    <a16:rowId xmlns:a16="http://schemas.microsoft.com/office/drawing/2014/main" val="777567912"/>
                  </a:ext>
                </a:extLst>
              </a:tr>
              <a:tr h="786384">
                <a:tc>
                  <a:txBody>
                    <a:bodyPr/>
                    <a:lstStyle/>
                    <a:p>
                      <a:r>
                        <a:rPr lang="en-US" sz="2900" b="1" dirty="0">
                          <a:latin typeface="Calibri" panose="020F0502020204030204" pitchFamily="34" charset="0"/>
                          <a:cs typeface="Calibri" panose="020F0502020204030204" pitchFamily="34" charset="0"/>
                        </a:rPr>
                        <a:t>Only Son</a:t>
                      </a:r>
                    </a:p>
                  </a:txBody>
                  <a:tcPr anchor="ctr"/>
                </a:tc>
                <a:tc>
                  <a:txBody>
                    <a:bodyPr/>
                    <a:lstStyle/>
                    <a:p>
                      <a:pPr algn="ctr"/>
                      <a:r>
                        <a:rPr lang="en-US" sz="2900" dirty="0">
                          <a:latin typeface="Calibri" panose="020F0502020204030204" pitchFamily="34" charset="0"/>
                          <a:cs typeface="Calibri" panose="020F0502020204030204" pitchFamily="34" charset="0"/>
                        </a:rPr>
                        <a:t>Gen. 22:2, 12, 16</a:t>
                      </a:r>
                    </a:p>
                  </a:txBody>
                  <a:tcPr anchor="ctr"/>
                </a:tc>
                <a:tc>
                  <a:txBody>
                    <a:bodyPr/>
                    <a:lstStyle/>
                    <a:p>
                      <a:pPr algn="ctr"/>
                      <a:r>
                        <a:rPr lang="en-US" sz="2900" dirty="0">
                          <a:latin typeface="Calibri" panose="020F0502020204030204" pitchFamily="34" charset="0"/>
                          <a:cs typeface="Calibri" panose="020F0502020204030204" pitchFamily="34" charset="0"/>
                        </a:rPr>
                        <a:t>John 1:14</a:t>
                      </a:r>
                    </a:p>
                  </a:txBody>
                  <a:tcPr anchor="ctr"/>
                </a:tc>
                <a:extLst>
                  <a:ext uri="{0D108BD9-81ED-4DB2-BD59-A6C34878D82A}">
                    <a16:rowId xmlns:a16="http://schemas.microsoft.com/office/drawing/2014/main" val="2088523037"/>
                  </a:ext>
                </a:extLst>
              </a:tr>
              <a:tr h="786384">
                <a:tc>
                  <a:txBody>
                    <a:bodyPr/>
                    <a:lstStyle/>
                    <a:p>
                      <a:r>
                        <a:rPr lang="en-US" sz="2900" b="1" dirty="0">
                          <a:latin typeface="Calibri" panose="020F0502020204030204" pitchFamily="34" charset="0"/>
                          <a:cs typeface="Calibri" panose="020F0502020204030204" pitchFamily="34" charset="0"/>
                        </a:rPr>
                        <a:t>Place of execution</a:t>
                      </a:r>
                    </a:p>
                  </a:txBody>
                  <a:tcPr anchor="ctr"/>
                </a:tc>
                <a:tc>
                  <a:txBody>
                    <a:bodyPr/>
                    <a:lstStyle/>
                    <a:p>
                      <a:pPr algn="ctr"/>
                      <a:r>
                        <a:rPr lang="en-US" sz="2900" dirty="0">
                          <a:latin typeface="Calibri" panose="020F0502020204030204" pitchFamily="34" charset="0"/>
                          <a:cs typeface="Calibri" panose="020F0502020204030204" pitchFamily="34" charset="0"/>
                        </a:rPr>
                        <a:t>Gen. 22:2</a:t>
                      </a:r>
                    </a:p>
                  </a:txBody>
                  <a:tcPr anchor="ctr"/>
                </a:tc>
                <a:tc>
                  <a:txBody>
                    <a:bodyPr/>
                    <a:lstStyle/>
                    <a:p>
                      <a:pPr algn="ctr"/>
                      <a:r>
                        <a:rPr lang="en-US" sz="2900" dirty="0">
                          <a:latin typeface="Calibri" panose="020F0502020204030204" pitchFamily="34" charset="0"/>
                          <a:cs typeface="Calibri" panose="020F0502020204030204" pitchFamily="34" charset="0"/>
                        </a:rPr>
                        <a:t>2 Chron. 3:1</a:t>
                      </a:r>
                    </a:p>
                  </a:txBody>
                  <a:tcPr anchor="ctr"/>
                </a:tc>
                <a:extLst>
                  <a:ext uri="{0D108BD9-81ED-4DB2-BD59-A6C34878D82A}">
                    <a16:rowId xmlns:a16="http://schemas.microsoft.com/office/drawing/2014/main" val="228380202"/>
                  </a:ext>
                </a:extLst>
              </a:tr>
              <a:tr h="786384">
                <a:tc>
                  <a:txBody>
                    <a:bodyPr/>
                    <a:lstStyle/>
                    <a:p>
                      <a:r>
                        <a:rPr lang="en-US" sz="2900" b="1" dirty="0">
                          <a:latin typeface="Calibri" panose="020F0502020204030204" pitchFamily="34" charset="0"/>
                          <a:cs typeface="Calibri" panose="020F0502020204030204" pitchFamily="34" charset="0"/>
                        </a:rPr>
                        <a:t>Donkey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Matt. 21:1-7</a:t>
                      </a:r>
                    </a:p>
                  </a:txBody>
                  <a:tcPr anchor="ct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Third day</a:t>
                      </a:r>
                    </a:p>
                  </a:txBody>
                  <a:tcPr anchor="ctr"/>
                </a:tc>
                <a:tc>
                  <a:txBody>
                    <a:bodyPr/>
                    <a:lstStyle/>
                    <a:p>
                      <a:pPr algn="ctr"/>
                      <a:r>
                        <a:rPr lang="en-US" sz="2900" dirty="0">
                          <a:latin typeface="Calibri" panose="020F0502020204030204" pitchFamily="34" charset="0"/>
                          <a:cs typeface="Calibri" panose="020F0502020204030204" pitchFamily="34" charset="0"/>
                        </a:rPr>
                        <a:t>Genesis 22:4</a:t>
                      </a:r>
                    </a:p>
                  </a:txBody>
                  <a:tcPr anchor="ctr"/>
                </a:tc>
                <a:tc>
                  <a:txBody>
                    <a:bodyPr/>
                    <a:lstStyle/>
                    <a:p>
                      <a:pPr algn="ctr"/>
                      <a:r>
                        <a:rPr lang="en-US" sz="2900" dirty="0">
                          <a:latin typeface="Calibri" panose="020F0502020204030204" pitchFamily="34" charset="0"/>
                          <a:cs typeface="Calibri" panose="020F0502020204030204" pitchFamily="34" charset="0"/>
                        </a:rPr>
                        <a:t>Matt. 16:21</a:t>
                      </a:r>
                    </a:p>
                  </a:txBody>
                  <a:tcPr anchor="ctr"/>
                </a:tc>
                <a:extLst>
                  <a:ext uri="{0D108BD9-81ED-4DB2-BD59-A6C34878D82A}">
                    <a16:rowId xmlns:a16="http://schemas.microsoft.com/office/drawing/2014/main" val="1287159523"/>
                  </a:ext>
                </a:extLst>
              </a:tr>
              <a:tr h="786384">
                <a:tc>
                  <a:txBody>
                    <a:bodyPr/>
                    <a:lstStyle/>
                    <a:p>
                      <a:r>
                        <a:rPr lang="en-US" sz="2900" b="1" dirty="0">
                          <a:latin typeface="Calibri" panose="020F0502020204030204" pitchFamily="34" charset="0"/>
                          <a:cs typeface="Calibri" panose="020F0502020204030204" pitchFamily="34" charset="0"/>
                        </a:rPr>
                        <a:t>Resurrection</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1 Cor. 15:20, 23</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881812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Genesis 22:1 </a:t>
            </a:r>
            <a:r>
              <a:rPr lang="en-US" dirty="0">
                <a:effectLst>
                  <a:outerShdw blurRad="38100" dist="38100" dir="2700000" algn="tl">
                    <a:srgbClr val="000000">
                      <a:alpha val="43137"/>
                    </a:srgbClr>
                  </a:outerShdw>
                </a:effectLst>
              </a:rPr>
              <a:t>(RSB:NASB1995U): Genesis 22:1. “God tested Abraham. God does not tempt anyone with evil (see note on James 1:13), but in certain instances He does test, try, or prove us, as in this case with Abraham.” </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The Ryrie Study Bible</a:t>
            </a:r>
            <a:r>
              <a:rPr lang="en-US" sz="1800" dirty="0">
                <a:effectLst>
                  <a:outerShdw blurRad="38100" dist="38100" dir="2700000" algn="tl">
                    <a:srgbClr val="000000">
                      <a:alpha val="43137"/>
                    </a:srgbClr>
                  </a:outerShdw>
                </a:effectLst>
                <a:latin typeface="Calibri" panose="020F0502020204030204" pitchFamily="34" charset="0"/>
              </a:rPr>
              <a:t>, page 28</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560966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096000" y="3581400"/>
            <a:ext cx="15240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780E5A7D-6A3A-48AC-9DF9-CAEB7CC09539}"/>
              </a:ext>
            </a:extLst>
          </p:cNvPr>
          <p:cNvSpPr/>
          <p:nvPr/>
        </p:nvSpPr>
        <p:spPr>
          <a:xfrm>
            <a:off x="609600" y="1"/>
            <a:ext cx="10972800" cy="3077766"/>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3:10 </a:t>
            </a:r>
          </a:p>
          <a:p>
            <a:pPr algn="just">
              <a:spcBef>
                <a:spcPts val="0"/>
              </a:spcBef>
              <a:spcAft>
                <a:spcPts val="0"/>
              </a:spcAft>
            </a:pP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you have kept the word of My perseverance</a:t>
            </a:r>
            <a:r>
              <a:rPr lang="en-US" sz="3600" dirty="0">
                <a:latin typeface="Calibri" panose="020F0502020204030204" pitchFamily="34" charset="0"/>
              </a:rPr>
              <a:t>, I also will keep you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a:t>
            </a:r>
            <a:r>
              <a:rPr lang="en-US" sz="36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ek</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rPr>
              <a:t>the hour of testing, that </a:t>
            </a:r>
            <a:r>
              <a:rPr lang="en-US" sz="3600" i="1" dirty="0">
                <a:latin typeface="Calibri" panose="020F0502020204030204" pitchFamily="34" charset="0"/>
              </a:rPr>
              <a:t>hour</a:t>
            </a:r>
            <a:r>
              <a:rPr lang="en-US" sz="3600" dirty="0">
                <a:latin typeface="Calibri" panose="020F0502020204030204" pitchFamily="34" charset="0"/>
              </a:rPr>
              <a:t> which is about to come upon the whole world, to test those who dwell on the earth. </a:t>
            </a:r>
          </a:p>
        </p:txBody>
      </p:sp>
      <p:pic>
        <p:nvPicPr>
          <p:cNvPr id="5" name="Picture 2" descr="Image result for church of philadelphia">
            <a:extLst>
              <a:ext uri="{FF2B5EF4-FFF2-40B4-BE49-F238E27FC236}">
                <a16:creationId xmlns:a16="http://schemas.microsoft.com/office/drawing/2014/main" id="{F84B275B-7BC2-41B4-A13B-CA3DA0D7874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2960" y="3200400"/>
            <a:ext cx="2926080"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240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440492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is the first of seven times that Abraham receives a direct revelation from God. In 12:1–3 is God’s initial call to Abram outside the Land of Canaan; in 12:7 is the first appearance to Abraham in the Land; in 13:14–17, Abraham encounters God after the separation of Lot; in 15:1–21, God signs and seals the Abrahamic Covenant; in 17:1–21, Abraham receives the token of the covenant; in 18:1–33, God speaks to him in conjunction with the destruction of Sodom; and in 22:1–2 and 22:11–18, God directs Abraham to offer Isaac.</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7903749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‒21</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362082880"/>
              </p:ext>
            </p:extLst>
          </p:nvPr>
        </p:nvGraphicFramePr>
        <p:xfrm>
          <a:off x="609600" y="1351280"/>
          <a:ext cx="11353800" cy="537464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Hagar &amp; Ishmael (16:1-16)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534120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3807171376"/>
              </p:ext>
            </p:extLst>
          </p:nvPr>
        </p:nvGraphicFramePr>
        <p:xfrm>
          <a:off x="746760" y="192605"/>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age</a:t>
                      </a:r>
                    </a:p>
                  </a:txBody>
                  <a:tcPr anchor="ctr"/>
                </a:tc>
                <a:tc>
                  <a:txBody>
                    <a:bodyPr/>
                    <a:lstStyle/>
                    <a:p>
                      <a:pPr algn="ctr"/>
                      <a:r>
                        <a:rPr lang="en-US" sz="2900" dirty="0">
                          <a:latin typeface="Calibri" panose="020F0502020204030204" pitchFamily="34" charset="0"/>
                          <a:cs typeface="Calibri" panose="020F0502020204030204" pitchFamily="34" charset="0"/>
                        </a:rPr>
                        <a:t>Gen. 22:1</a:t>
                      </a:r>
                    </a:p>
                  </a:txBody>
                  <a:tcPr anchor="ctr"/>
                </a:tc>
                <a:tc>
                  <a:txBody>
                    <a:bodyPr/>
                    <a:lstStyle/>
                    <a:p>
                      <a:pPr algn="ctr"/>
                      <a:r>
                        <a:rPr lang="en-US" sz="2900" dirty="0">
                          <a:latin typeface="Calibri" panose="020F0502020204030204" pitchFamily="34" charset="0"/>
                          <a:cs typeface="Calibri" panose="020F0502020204030204" pitchFamily="34" charset="0"/>
                        </a:rPr>
                        <a:t>Luke 3:23</a:t>
                      </a:r>
                    </a:p>
                  </a:txBody>
                  <a:tcPr anchor="ctr"/>
                </a:tc>
                <a:extLst>
                  <a:ext uri="{0D108BD9-81ED-4DB2-BD59-A6C34878D82A}">
                    <a16:rowId xmlns:a16="http://schemas.microsoft.com/office/drawing/2014/main" val="777567912"/>
                  </a:ext>
                </a:extLst>
              </a:tr>
              <a:tr h="786384">
                <a:tc>
                  <a:txBody>
                    <a:bodyPr/>
                    <a:lstStyle/>
                    <a:p>
                      <a:r>
                        <a:rPr lang="en-US" sz="2900" b="1" u="sng" dirty="0">
                          <a:latin typeface="Calibri" panose="020F0502020204030204" pitchFamily="34" charset="0"/>
                          <a:cs typeface="Calibri" panose="020F0502020204030204" pitchFamily="34" charset="0"/>
                        </a:rPr>
                        <a:t>Only Son</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Gen. 22:2, 12, 16</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John 1:14</a:t>
                      </a:r>
                    </a:p>
                  </a:txBody>
                  <a:tcPr anchor="ctr">
                    <a:solidFill>
                      <a:srgbClr val="FFFFCC"/>
                    </a:solidFill>
                  </a:tcPr>
                </a:tc>
                <a:extLst>
                  <a:ext uri="{0D108BD9-81ED-4DB2-BD59-A6C34878D82A}">
                    <a16:rowId xmlns:a16="http://schemas.microsoft.com/office/drawing/2014/main" val="2088523037"/>
                  </a:ext>
                </a:extLst>
              </a:tr>
              <a:tr h="786384">
                <a:tc>
                  <a:txBody>
                    <a:bodyPr/>
                    <a:lstStyle/>
                    <a:p>
                      <a:r>
                        <a:rPr lang="en-US" sz="2900" b="1" dirty="0">
                          <a:latin typeface="Calibri" panose="020F0502020204030204" pitchFamily="34" charset="0"/>
                          <a:cs typeface="Calibri" panose="020F0502020204030204" pitchFamily="34" charset="0"/>
                        </a:rPr>
                        <a:t>Place of execution</a:t>
                      </a:r>
                    </a:p>
                  </a:txBody>
                  <a:tcPr anchor="ctr"/>
                </a:tc>
                <a:tc>
                  <a:txBody>
                    <a:bodyPr/>
                    <a:lstStyle/>
                    <a:p>
                      <a:pPr algn="ctr"/>
                      <a:r>
                        <a:rPr lang="en-US" sz="2900" dirty="0">
                          <a:latin typeface="Calibri" panose="020F0502020204030204" pitchFamily="34" charset="0"/>
                          <a:cs typeface="Calibri" panose="020F0502020204030204" pitchFamily="34" charset="0"/>
                        </a:rPr>
                        <a:t>Gen. 22:2</a:t>
                      </a:r>
                    </a:p>
                  </a:txBody>
                  <a:tcPr anchor="ctr"/>
                </a:tc>
                <a:tc>
                  <a:txBody>
                    <a:bodyPr/>
                    <a:lstStyle/>
                    <a:p>
                      <a:pPr algn="ctr"/>
                      <a:r>
                        <a:rPr lang="en-US" sz="2900" dirty="0">
                          <a:latin typeface="Calibri" panose="020F0502020204030204" pitchFamily="34" charset="0"/>
                          <a:cs typeface="Calibri" panose="020F0502020204030204" pitchFamily="34" charset="0"/>
                        </a:rPr>
                        <a:t>2 Chron. 3:1</a:t>
                      </a:r>
                    </a:p>
                  </a:txBody>
                  <a:tcPr anchor="ctr"/>
                </a:tc>
                <a:extLst>
                  <a:ext uri="{0D108BD9-81ED-4DB2-BD59-A6C34878D82A}">
                    <a16:rowId xmlns:a16="http://schemas.microsoft.com/office/drawing/2014/main" val="228380202"/>
                  </a:ext>
                </a:extLst>
              </a:tr>
              <a:tr h="786384">
                <a:tc>
                  <a:txBody>
                    <a:bodyPr/>
                    <a:lstStyle/>
                    <a:p>
                      <a:r>
                        <a:rPr lang="en-US" sz="2900" b="1" dirty="0">
                          <a:latin typeface="Calibri" panose="020F0502020204030204" pitchFamily="34" charset="0"/>
                          <a:cs typeface="Calibri" panose="020F0502020204030204" pitchFamily="34" charset="0"/>
                        </a:rPr>
                        <a:t>Donkey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Matt. 21:1-7</a:t>
                      </a:r>
                    </a:p>
                  </a:txBody>
                  <a:tcPr anchor="ct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Third day</a:t>
                      </a:r>
                    </a:p>
                  </a:txBody>
                  <a:tcPr anchor="ctr"/>
                </a:tc>
                <a:tc>
                  <a:txBody>
                    <a:bodyPr/>
                    <a:lstStyle/>
                    <a:p>
                      <a:pPr algn="ctr"/>
                      <a:r>
                        <a:rPr lang="en-US" sz="2900" dirty="0">
                          <a:latin typeface="Calibri" panose="020F0502020204030204" pitchFamily="34" charset="0"/>
                          <a:cs typeface="Calibri" panose="020F0502020204030204" pitchFamily="34" charset="0"/>
                        </a:rPr>
                        <a:t>Genesis 22:4</a:t>
                      </a:r>
                    </a:p>
                  </a:txBody>
                  <a:tcPr anchor="ctr"/>
                </a:tc>
                <a:tc>
                  <a:txBody>
                    <a:bodyPr/>
                    <a:lstStyle/>
                    <a:p>
                      <a:pPr algn="ctr"/>
                      <a:r>
                        <a:rPr lang="en-US" sz="2900" dirty="0">
                          <a:latin typeface="Calibri" panose="020F0502020204030204" pitchFamily="34" charset="0"/>
                          <a:cs typeface="Calibri" panose="020F0502020204030204" pitchFamily="34" charset="0"/>
                        </a:rPr>
                        <a:t>Matt. 16:21</a:t>
                      </a:r>
                    </a:p>
                  </a:txBody>
                  <a:tcPr anchor="ctr"/>
                </a:tc>
                <a:extLst>
                  <a:ext uri="{0D108BD9-81ED-4DB2-BD59-A6C34878D82A}">
                    <a16:rowId xmlns:a16="http://schemas.microsoft.com/office/drawing/2014/main" val="1287159523"/>
                  </a:ext>
                </a:extLst>
              </a:tr>
              <a:tr h="786384">
                <a:tc>
                  <a:txBody>
                    <a:bodyPr/>
                    <a:lstStyle/>
                    <a:p>
                      <a:r>
                        <a:rPr lang="en-US" sz="2900" b="1" dirty="0">
                          <a:latin typeface="Calibri" panose="020F0502020204030204" pitchFamily="34" charset="0"/>
                          <a:cs typeface="Calibri" panose="020F0502020204030204" pitchFamily="34" charset="0"/>
                        </a:rPr>
                        <a:t>Resurrection</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1 Cor. 15:20, 23</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479255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Word became flesh, and dwelt among us, and we saw His glory, glory as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 begotten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Father, full of grace and truth.”</a:t>
            </a:r>
          </a:p>
        </p:txBody>
      </p:sp>
      <p:pic>
        <p:nvPicPr>
          <p:cNvPr id="3" name="Picture 2">
            <a:extLst>
              <a:ext uri="{FF2B5EF4-FFF2-40B4-BE49-F238E27FC236}">
                <a16:creationId xmlns:a16="http://schemas.microsoft.com/office/drawing/2014/main" id="{54F6ABF8-639B-4229-82EC-679EE90DE06E}"/>
              </a:ext>
            </a:extLst>
          </p:cNvPr>
          <p:cNvPicPr>
            <a:picLocks noChangeAspect="1"/>
          </p:cNvPicPr>
          <p:nvPr/>
        </p:nvPicPr>
        <p:blipFill rotWithShape="1">
          <a:blip r:embed="rId3"/>
          <a:srcRect t="10000" r="10556"/>
          <a:stretch/>
        </p:blipFill>
        <p:spPr>
          <a:xfrm>
            <a:off x="4483279" y="2971800"/>
            <a:ext cx="3225442" cy="1828800"/>
          </a:xfrm>
          <a:prstGeom prst="rect">
            <a:avLst/>
          </a:prstGeom>
          <a:ln>
            <a:solidFill>
              <a:schemeClr val="tx1"/>
            </a:solidFill>
          </a:ln>
        </p:spPr>
      </p:pic>
    </p:spTree>
    <p:extLst>
      <p:ext uri="{BB962C8B-B14F-4D97-AF65-F5344CB8AC3E}">
        <p14:creationId xmlns:p14="http://schemas.microsoft.com/office/powerpoint/2010/main" val="140461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E21F9-F08B-4BF0-B672-7CBC5CDA2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Aft>
                <a:spcPts val="1200"/>
              </a:spcAf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3:10-15</a:t>
            </a:r>
          </a:p>
          <a:p>
            <a:pPr algn="just">
              <a:defRPr/>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1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grace of God which was given to me, like a wise master builder I laid a foundation, and another is building on it. But each man must be careful how he builds on it.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1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man can lay a foundation other than the one which is laid, which is Jesus Christ.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1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if any man builds on the foundation with gold, silver, precious stones, wood, hay, straw…</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1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which he has built on it remains, he will receive a reward. </a:t>
            </a:r>
            <a:r>
              <a:rPr lang="en-US" sz="31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fire.”</a:t>
            </a:r>
          </a:p>
        </p:txBody>
      </p:sp>
    </p:spTree>
    <p:extLst>
      <p:ext uri="{BB962C8B-B14F-4D97-AF65-F5344CB8AC3E}">
        <p14:creationId xmlns:p14="http://schemas.microsoft.com/office/powerpoint/2010/main" val="221867528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Genesis 22:2 </a:t>
            </a:r>
            <a:r>
              <a:rPr lang="en-US" dirty="0">
                <a:effectLst>
                  <a:outerShdw blurRad="38100" dist="38100" dir="2700000" algn="tl">
                    <a:srgbClr val="000000">
                      <a:alpha val="43137"/>
                    </a:srgbClr>
                  </a:outerShdw>
                </a:effectLst>
              </a:rPr>
              <a:t>(RSB:NASB1995U): Genesis 22:2. “God’s intention here was to see if Abraham loved Him more than he loved Isaac and to try Abraham’s faith in His promise concerning descendants.”</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The Ryrie Study Bible</a:t>
            </a:r>
            <a:r>
              <a:rPr lang="en-US" sz="1800" dirty="0">
                <a:effectLst>
                  <a:outerShdw blurRad="38100" dist="38100" dir="2700000" algn="tl">
                    <a:srgbClr val="000000">
                      <a:alpha val="43137"/>
                    </a:srgbClr>
                  </a:outerShdw>
                </a:effectLst>
                <a:latin typeface="Calibri" panose="020F0502020204030204" pitchFamily="34" charset="0"/>
              </a:rPr>
              <a:t>, page 28</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73909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3048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“Abraham was told where to take Isaac: </a:t>
            </a:r>
            <a:r>
              <a:rPr lang="en-US" i="1" dirty="0">
                <a:effectLst>
                  <a:outerShdw blurRad="38100" dist="38100" dir="2700000" algn="tl">
                    <a:srgbClr val="000000">
                      <a:alpha val="43137"/>
                    </a:srgbClr>
                  </a:outerShdw>
                </a:effectLst>
              </a:rPr>
              <a:t>Get you into the land of Moriah</a:t>
            </a:r>
            <a:r>
              <a:rPr lang="en-US" dirty="0">
                <a:effectLst>
                  <a:outerShdw blurRad="38100" dist="38100" dir="2700000" algn="tl">
                    <a:srgbClr val="000000">
                      <a:alpha val="43137"/>
                    </a:srgbClr>
                  </a:outerShdw>
                </a:effectLst>
              </a:rPr>
              <a:t>. The Hebrew here is </a:t>
            </a:r>
            <a:r>
              <a:rPr lang="en-US" i="1" dirty="0">
                <a:effectLst>
                  <a:outerShdw blurRad="38100" dist="38100" dir="2700000" algn="tl">
                    <a:srgbClr val="000000">
                      <a:alpha val="43137"/>
                    </a:srgbClr>
                  </a:outerShdw>
                </a:effectLst>
              </a:rPr>
              <a:t>lech </a:t>
            </a:r>
            <a:r>
              <a:rPr lang="en-US" i="1" dirty="0" err="1">
                <a:effectLst>
                  <a:outerShdw blurRad="38100" dist="38100" dir="2700000" algn="tl">
                    <a:srgbClr val="000000">
                      <a:alpha val="43137"/>
                    </a:srgbClr>
                  </a:outerShdw>
                </a:effectLst>
              </a:rPr>
              <a:t>lecha</a:t>
            </a:r>
            <a:r>
              <a:rPr lang="en-US" dirty="0">
                <a:effectLst>
                  <a:outerShdw blurRad="38100" dist="38100" dir="2700000" algn="tl">
                    <a:srgbClr val="000000">
                      <a:alpha val="43137"/>
                    </a:srgbClr>
                  </a:outerShdw>
                </a:effectLst>
              </a:rPr>
              <a:t>, the same form He used to call Abraham in 12:1 when He first told him to go out from the land of his home. These two usages are the only places the phrase is found in the Hebrew text.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353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37734107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Tree>
    <p:extLst>
      <p:ext uri="{BB962C8B-B14F-4D97-AF65-F5344CB8AC3E}">
        <p14:creationId xmlns:p14="http://schemas.microsoft.com/office/powerpoint/2010/main" val="494041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3990399535"/>
              </p:ext>
            </p:extLst>
          </p:nvPr>
        </p:nvGraphicFramePr>
        <p:xfrm>
          <a:off x="746760" y="192605"/>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age</a:t>
                      </a:r>
                    </a:p>
                  </a:txBody>
                  <a:tcPr anchor="ctr"/>
                </a:tc>
                <a:tc>
                  <a:txBody>
                    <a:bodyPr/>
                    <a:lstStyle/>
                    <a:p>
                      <a:pPr algn="ctr"/>
                      <a:r>
                        <a:rPr lang="en-US" sz="2900" dirty="0">
                          <a:latin typeface="Calibri" panose="020F0502020204030204" pitchFamily="34" charset="0"/>
                          <a:cs typeface="Calibri" panose="020F0502020204030204" pitchFamily="34" charset="0"/>
                        </a:rPr>
                        <a:t>Gen. 22:1</a:t>
                      </a:r>
                    </a:p>
                  </a:txBody>
                  <a:tcPr anchor="ctr"/>
                </a:tc>
                <a:tc>
                  <a:txBody>
                    <a:bodyPr/>
                    <a:lstStyle/>
                    <a:p>
                      <a:pPr algn="ctr"/>
                      <a:r>
                        <a:rPr lang="en-US" sz="2900" dirty="0">
                          <a:latin typeface="Calibri" panose="020F0502020204030204" pitchFamily="34" charset="0"/>
                          <a:cs typeface="Calibri" panose="020F0502020204030204" pitchFamily="34" charset="0"/>
                        </a:rPr>
                        <a:t>Luke 3:23</a:t>
                      </a:r>
                    </a:p>
                  </a:txBody>
                  <a:tcPr anchor="ctr"/>
                </a:tc>
                <a:extLst>
                  <a:ext uri="{0D108BD9-81ED-4DB2-BD59-A6C34878D82A}">
                    <a16:rowId xmlns:a16="http://schemas.microsoft.com/office/drawing/2014/main" val="777567912"/>
                  </a:ext>
                </a:extLst>
              </a:tr>
              <a:tr h="786384">
                <a:tc>
                  <a:txBody>
                    <a:bodyPr/>
                    <a:lstStyle/>
                    <a:p>
                      <a:r>
                        <a:rPr lang="en-US" sz="2900" b="1" dirty="0">
                          <a:latin typeface="Calibri" panose="020F0502020204030204" pitchFamily="34" charset="0"/>
                          <a:cs typeface="Calibri" panose="020F0502020204030204" pitchFamily="34" charset="0"/>
                        </a:rPr>
                        <a:t>Only Son</a:t>
                      </a:r>
                    </a:p>
                  </a:txBody>
                  <a:tcPr anchor="ctr"/>
                </a:tc>
                <a:tc>
                  <a:txBody>
                    <a:bodyPr/>
                    <a:lstStyle/>
                    <a:p>
                      <a:pPr algn="ctr"/>
                      <a:r>
                        <a:rPr lang="en-US" sz="2900" dirty="0">
                          <a:latin typeface="Calibri" panose="020F0502020204030204" pitchFamily="34" charset="0"/>
                          <a:cs typeface="Calibri" panose="020F0502020204030204" pitchFamily="34" charset="0"/>
                        </a:rPr>
                        <a:t>Gen. 22:2, 12, 16</a:t>
                      </a:r>
                    </a:p>
                  </a:txBody>
                  <a:tcPr anchor="ctr"/>
                </a:tc>
                <a:tc>
                  <a:txBody>
                    <a:bodyPr/>
                    <a:lstStyle/>
                    <a:p>
                      <a:pPr algn="ctr"/>
                      <a:r>
                        <a:rPr lang="en-US" sz="2900" dirty="0">
                          <a:latin typeface="Calibri" panose="020F0502020204030204" pitchFamily="34" charset="0"/>
                          <a:cs typeface="Calibri" panose="020F0502020204030204" pitchFamily="34" charset="0"/>
                        </a:rPr>
                        <a:t>John 1:14</a:t>
                      </a:r>
                    </a:p>
                  </a:txBody>
                  <a:tcPr anchor="ctr"/>
                </a:tc>
                <a:extLst>
                  <a:ext uri="{0D108BD9-81ED-4DB2-BD59-A6C34878D82A}">
                    <a16:rowId xmlns:a16="http://schemas.microsoft.com/office/drawing/2014/main" val="2088523037"/>
                  </a:ext>
                </a:extLst>
              </a:tr>
              <a:tr h="786384">
                <a:tc>
                  <a:txBody>
                    <a:bodyPr/>
                    <a:lstStyle/>
                    <a:p>
                      <a:r>
                        <a:rPr lang="en-US" sz="2900" b="1" u="sng" dirty="0">
                          <a:latin typeface="Calibri" panose="020F0502020204030204" pitchFamily="34" charset="0"/>
                          <a:cs typeface="Calibri" panose="020F0502020204030204" pitchFamily="34" charset="0"/>
                        </a:rPr>
                        <a:t>Place of execution</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Gen. 22:2</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2 Chron. 3:1</a:t>
                      </a:r>
                    </a:p>
                  </a:txBody>
                  <a:tcPr anchor="ctr">
                    <a:solidFill>
                      <a:srgbClr val="FFFFCC"/>
                    </a:solidFill>
                  </a:tcPr>
                </a:tc>
                <a:extLst>
                  <a:ext uri="{0D108BD9-81ED-4DB2-BD59-A6C34878D82A}">
                    <a16:rowId xmlns:a16="http://schemas.microsoft.com/office/drawing/2014/main" val="228380202"/>
                  </a:ext>
                </a:extLst>
              </a:tr>
              <a:tr h="786384">
                <a:tc>
                  <a:txBody>
                    <a:bodyPr/>
                    <a:lstStyle/>
                    <a:p>
                      <a:r>
                        <a:rPr lang="en-US" sz="2900" b="1" dirty="0">
                          <a:latin typeface="Calibri" panose="020F0502020204030204" pitchFamily="34" charset="0"/>
                          <a:cs typeface="Calibri" panose="020F0502020204030204" pitchFamily="34" charset="0"/>
                        </a:rPr>
                        <a:t>Donkey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Matt. 21:1-7</a:t>
                      </a:r>
                    </a:p>
                  </a:txBody>
                  <a:tcPr anchor="ct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Third day</a:t>
                      </a:r>
                    </a:p>
                  </a:txBody>
                  <a:tcPr anchor="ctr"/>
                </a:tc>
                <a:tc>
                  <a:txBody>
                    <a:bodyPr/>
                    <a:lstStyle/>
                    <a:p>
                      <a:pPr algn="ctr"/>
                      <a:r>
                        <a:rPr lang="en-US" sz="2900" dirty="0">
                          <a:latin typeface="Calibri" panose="020F0502020204030204" pitchFamily="34" charset="0"/>
                          <a:cs typeface="Calibri" panose="020F0502020204030204" pitchFamily="34" charset="0"/>
                        </a:rPr>
                        <a:t>Genesis 22:4</a:t>
                      </a:r>
                    </a:p>
                  </a:txBody>
                  <a:tcPr anchor="ctr"/>
                </a:tc>
                <a:tc>
                  <a:txBody>
                    <a:bodyPr/>
                    <a:lstStyle/>
                    <a:p>
                      <a:pPr algn="ctr"/>
                      <a:r>
                        <a:rPr lang="en-US" sz="2900" dirty="0">
                          <a:latin typeface="Calibri" panose="020F0502020204030204" pitchFamily="34" charset="0"/>
                          <a:cs typeface="Calibri" panose="020F0502020204030204" pitchFamily="34" charset="0"/>
                        </a:rPr>
                        <a:t>Matt. 16:21</a:t>
                      </a:r>
                    </a:p>
                  </a:txBody>
                  <a:tcPr anchor="ctr"/>
                </a:tc>
                <a:extLst>
                  <a:ext uri="{0D108BD9-81ED-4DB2-BD59-A6C34878D82A}">
                    <a16:rowId xmlns:a16="http://schemas.microsoft.com/office/drawing/2014/main" val="1287159523"/>
                  </a:ext>
                </a:extLst>
              </a:tr>
              <a:tr h="786384">
                <a:tc>
                  <a:txBody>
                    <a:bodyPr/>
                    <a:lstStyle/>
                    <a:p>
                      <a:r>
                        <a:rPr lang="en-US" sz="2900" b="1" dirty="0">
                          <a:latin typeface="Calibri" panose="020F0502020204030204" pitchFamily="34" charset="0"/>
                          <a:cs typeface="Calibri" panose="020F0502020204030204" pitchFamily="34" charset="0"/>
                        </a:rPr>
                        <a:t>Resurrection</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1 Cor. 15:20, 23</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221752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9C147-5AC6-405D-AD7B-C7140D04E22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2:5-6</a:t>
            </a:r>
          </a:p>
          <a:p>
            <a:pPr algn="just" eaLnBrk="1" hangingPunct="1">
              <a:defRPr/>
            </a:pPr>
            <a:r>
              <a:rPr lang="en-US" sz="3600" dirty="0">
                <a:latin typeface="Calibri" panose="020F0502020204030204" pitchFamily="34" charset="0"/>
                <a:cs typeface="Calibri" panose="020F0502020204030204" pitchFamily="34" charset="0"/>
              </a:rPr>
              <a:t>“</a:t>
            </a:r>
            <a:r>
              <a:rPr lang="en-US" sz="3300" baseline="30000" dirty="0">
                <a:effectLst>
                  <a:outerShdw blurRad="38100" dist="38100" dir="2700000" algn="tl">
                    <a:srgbClr val="000000">
                      <a:alpha val="43137"/>
                    </a:srgbClr>
                  </a:outerShdw>
                </a:effectLst>
                <a:latin typeface="Calibri" panose="020F0502020204030204" pitchFamily="34" charset="0"/>
              </a:rPr>
              <a:t>5</a:t>
            </a:r>
            <a:r>
              <a:rPr lang="en-US" sz="3600" dirty="0">
                <a:latin typeface="Calibri" panose="020F0502020204030204" pitchFamily="34" charset="0"/>
                <a:cs typeface="Calibri" panose="020F0502020204030204" pitchFamily="34" charset="0"/>
              </a:rPr>
              <a:t> Now no shrub of the field was yet in the earth, and no plant of the field had yet sprouted, for the Lord God had not sent rain upon the earth, and there was no man to cultivate the ground. </a:t>
            </a:r>
            <a:r>
              <a:rPr lang="en-US" sz="3300" baseline="30000" dirty="0">
                <a:effectLst>
                  <a:outerShdw blurRad="38100" dist="38100" dir="2700000" algn="tl">
                    <a:srgbClr val="000000">
                      <a:alpha val="43137"/>
                    </a:srgbClr>
                  </a:outerShdw>
                </a:effectLst>
                <a:latin typeface="Calibri" panose="020F0502020204030204" pitchFamily="34" charset="0"/>
              </a:rPr>
              <a:t>6</a:t>
            </a:r>
            <a:r>
              <a:rPr lang="en-US" sz="3600" dirty="0">
                <a:latin typeface="Calibri" panose="020F0502020204030204" pitchFamily="34" charset="0"/>
                <a:cs typeface="Calibri" panose="020F0502020204030204" pitchFamily="34" charset="0"/>
              </a:rPr>
              <a:t> But a mist used to rise from the earth and water the whole surface of the ground.”</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086777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“At this point of progressive revelation, God did not actually forbid human sacrifice, which was later prohibited by the Law of Moses (Lev. 18:21, 20:1–5; Deut. 18:10).</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353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67608996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p:spPr>
      </p:pic>
    </p:spTree>
    <p:extLst>
      <p:ext uri="{BB962C8B-B14F-4D97-AF65-F5344CB8AC3E}">
        <p14:creationId xmlns:p14="http://schemas.microsoft.com/office/powerpoint/2010/main" val="92903056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Tested</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instructed (1-2)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Abraham's obedience (3)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destination (4)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instructions (5)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Continuation of journey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Conversation (7-8)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Offering prepared (9-10)</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695215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600476491"/>
              </p:ext>
            </p:extLst>
          </p:nvPr>
        </p:nvGraphicFramePr>
        <p:xfrm>
          <a:off x="746760" y="192605"/>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age</a:t>
                      </a:r>
                    </a:p>
                  </a:txBody>
                  <a:tcPr anchor="ctr"/>
                </a:tc>
                <a:tc>
                  <a:txBody>
                    <a:bodyPr/>
                    <a:lstStyle/>
                    <a:p>
                      <a:pPr algn="ctr"/>
                      <a:r>
                        <a:rPr lang="en-US" sz="2900" dirty="0">
                          <a:latin typeface="Calibri" panose="020F0502020204030204" pitchFamily="34" charset="0"/>
                          <a:cs typeface="Calibri" panose="020F0502020204030204" pitchFamily="34" charset="0"/>
                        </a:rPr>
                        <a:t>Gen. 22:1</a:t>
                      </a:r>
                    </a:p>
                  </a:txBody>
                  <a:tcPr anchor="ctr"/>
                </a:tc>
                <a:tc>
                  <a:txBody>
                    <a:bodyPr/>
                    <a:lstStyle/>
                    <a:p>
                      <a:pPr algn="ctr"/>
                      <a:r>
                        <a:rPr lang="en-US" sz="2900" dirty="0">
                          <a:latin typeface="Calibri" panose="020F0502020204030204" pitchFamily="34" charset="0"/>
                          <a:cs typeface="Calibri" panose="020F0502020204030204" pitchFamily="34" charset="0"/>
                        </a:rPr>
                        <a:t>Luke 3:23</a:t>
                      </a:r>
                    </a:p>
                  </a:txBody>
                  <a:tcPr anchor="ctr"/>
                </a:tc>
                <a:extLst>
                  <a:ext uri="{0D108BD9-81ED-4DB2-BD59-A6C34878D82A}">
                    <a16:rowId xmlns:a16="http://schemas.microsoft.com/office/drawing/2014/main" val="777567912"/>
                  </a:ext>
                </a:extLst>
              </a:tr>
              <a:tr h="786384">
                <a:tc>
                  <a:txBody>
                    <a:bodyPr/>
                    <a:lstStyle/>
                    <a:p>
                      <a:r>
                        <a:rPr lang="en-US" sz="2900" b="1" dirty="0">
                          <a:latin typeface="Calibri" panose="020F0502020204030204" pitchFamily="34" charset="0"/>
                          <a:cs typeface="Calibri" panose="020F0502020204030204" pitchFamily="34" charset="0"/>
                        </a:rPr>
                        <a:t>Only Son</a:t>
                      </a:r>
                    </a:p>
                  </a:txBody>
                  <a:tcPr anchor="ctr"/>
                </a:tc>
                <a:tc>
                  <a:txBody>
                    <a:bodyPr/>
                    <a:lstStyle/>
                    <a:p>
                      <a:pPr algn="ctr"/>
                      <a:r>
                        <a:rPr lang="en-US" sz="2900" dirty="0">
                          <a:latin typeface="Calibri" panose="020F0502020204030204" pitchFamily="34" charset="0"/>
                          <a:cs typeface="Calibri" panose="020F0502020204030204" pitchFamily="34" charset="0"/>
                        </a:rPr>
                        <a:t>Gen. 22:2, 12, 16</a:t>
                      </a:r>
                    </a:p>
                  </a:txBody>
                  <a:tcPr anchor="ctr"/>
                </a:tc>
                <a:tc>
                  <a:txBody>
                    <a:bodyPr/>
                    <a:lstStyle/>
                    <a:p>
                      <a:pPr algn="ctr"/>
                      <a:r>
                        <a:rPr lang="en-US" sz="2900" dirty="0">
                          <a:latin typeface="Calibri" panose="020F0502020204030204" pitchFamily="34" charset="0"/>
                          <a:cs typeface="Calibri" panose="020F0502020204030204" pitchFamily="34" charset="0"/>
                        </a:rPr>
                        <a:t>John 1:14</a:t>
                      </a:r>
                    </a:p>
                  </a:txBody>
                  <a:tcPr anchor="ctr"/>
                </a:tc>
                <a:extLst>
                  <a:ext uri="{0D108BD9-81ED-4DB2-BD59-A6C34878D82A}">
                    <a16:rowId xmlns:a16="http://schemas.microsoft.com/office/drawing/2014/main" val="2088523037"/>
                  </a:ext>
                </a:extLst>
              </a:tr>
              <a:tr h="786384">
                <a:tc>
                  <a:txBody>
                    <a:bodyPr/>
                    <a:lstStyle/>
                    <a:p>
                      <a:r>
                        <a:rPr lang="en-US" sz="2900" b="1" dirty="0">
                          <a:latin typeface="Calibri" panose="020F0502020204030204" pitchFamily="34" charset="0"/>
                          <a:cs typeface="Calibri" panose="020F0502020204030204" pitchFamily="34" charset="0"/>
                        </a:rPr>
                        <a:t>Place of execution</a:t>
                      </a:r>
                    </a:p>
                  </a:txBody>
                  <a:tcPr anchor="ctr"/>
                </a:tc>
                <a:tc>
                  <a:txBody>
                    <a:bodyPr/>
                    <a:lstStyle/>
                    <a:p>
                      <a:pPr algn="ctr"/>
                      <a:r>
                        <a:rPr lang="en-US" sz="2900" dirty="0">
                          <a:latin typeface="Calibri" panose="020F0502020204030204" pitchFamily="34" charset="0"/>
                          <a:cs typeface="Calibri" panose="020F0502020204030204" pitchFamily="34" charset="0"/>
                        </a:rPr>
                        <a:t>Gen. 22:2</a:t>
                      </a:r>
                    </a:p>
                  </a:txBody>
                  <a:tcPr anchor="ctr"/>
                </a:tc>
                <a:tc>
                  <a:txBody>
                    <a:bodyPr/>
                    <a:lstStyle/>
                    <a:p>
                      <a:pPr algn="ctr"/>
                      <a:r>
                        <a:rPr lang="en-US" sz="2900" dirty="0">
                          <a:latin typeface="Calibri" panose="020F0502020204030204" pitchFamily="34" charset="0"/>
                          <a:cs typeface="Calibri" panose="020F0502020204030204" pitchFamily="34" charset="0"/>
                        </a:rPr>
                        <a:t>2 Chron. 3:1</a:t>
                      </a:r>
                    </a:p>
                  </a:txBody>
                  <a:tcPr anchor="ctr"/>
                </a:tc>
                <a:extLst>
                  <a:ext uri="{0D108BD9-81ED-4DB2-BD59-A6C34878D82A}">
                    <a16:rowId xmlns:a16="http://schemas.microsoft.com/office/drawing/2014/main" val="228380202"/>
                  </a:ext>
                </a:extLst>
              </a:tr>
              <a:tr h="786384">
                <a:tc>
                  <a:txBody>
                    <a:bodyPr/>
                    <a:lstStyle/>
                    <a:p>
                      <a:r>
                        <a:rPr lang="en-US" sz="2900" b="1" u="sng" dirty="0">
                          <a:latin typeface="Calibri" panose="020F0502020204030204" pitchFamily="34" charset="0"/>
                          <a:cs typeface="Calibri" panose="020F0502020204030204" pitchFamily="34" charset="0"/>
                        </a:rPr>
                        <a:t>Donkey</a:t>
                      </a:r>
                    </a:p>
                  </a:txBody>
                  <a:tcPr anchor="ct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b="1" u="sng" dirty="0">
                          <a:latin typeface="Calibri" panose="020F0502020204030204" pitchFamily="34" charset="0"/>
                          <a:cs typeface="Calibri" panose="020F0502020204030204" pitchFamily="34" charset="0"/>
                        </a:rPr>
                        <a:t>Gen. 22:3</a:t>
                      </a:r>
                    </a:p>
                  </a:txBody>
                  <a:tcPr anchor="ct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b="1" u="sng" dirty="0">
                          <a:latin typeface="Calibri" panose="020F0502020204030204" pitchFamily="34" charset="0"/>
                          <a:cs typeface="Calibri" panose="020F0502020204030204" pitchFamily="34" charset="0"/>
                        </a:rPr>
                        <a:t>Matt. 21:1-7</a:t>
                      </a:r>
                    </a:p>
                  </a:txBody>
                  <a:tcPr anchor="ctr">
                    <a:solidFill>
                      <a:srgbClr val="FFFFCC"/>
                    </a:solidFill>
                  </a:tcP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Third day</a:t>
                      </a:r>
                    </a:p>
                  </a:txBody>
                  <a:tcPr anchor="ctr"/>
                </a:tc>
                <a:tc>
                  <a:txBody>
                    <a:bodyPr/>
                    <a:lstStyle/>
                    <a:p>
                      <a:pPr algn="ctr"/>
                      <a:r>
                        <a:rPr lang="en-US" sz="2900" dirty="0">
                          <a:latin typeface="Calibri" panose="020F0502020204030204" pitchFamily="34" charset="0"/>
                          <a:cs typeface="Calibri" panose="020F0502020204030204" pitchFamily="34" charset="0"/>
                        </a:rPr>
                        <a:t>Genesis 22:4</a:t>
                      </a:r>
                    </a:p>
                  </a:txBody>
                  <a:tcPr anchor="ctr"/>
                </a:tc>
                <a:tc>
                  <a:txBody>
                    <a:bodyPr/>
                    <a:lstStyle/>
                    <a:p>
                      <a:pPr algn="ctr"/>
                      <a:r>
                        <a:rPr lang="en-US" sz="2900" dirty="0">
                          <a:latin typeface="Calibri" panose="020F0502020204030204" pitchFamily="34" charset="0"/>
                          <a:cs typeface="Calibri" panose="020F0502020204030204" pitchFamily="34" charset="0"/>
                        </a:rPr>
                        <a:t>Matt. 16:21</a:t>
                      </a:r>
                    </a:p>
                  </a:txBody>
                  <a:tcPr anchor="ctr"/>
                </a:tc>
                <a:extLst>
                  <a:ext uri="{0D108BD9-81ED-4DB2-BD59-A6C34878D82A}">
                    <a16:rowId xmlns:a16="http://schemas.microsoft.com/office/drawing/2014/main" val="1287159523"/>
                  </a:ext>
                </a:extLst>
              </a:tr>
              <a:tr h="786384">
                <a:tc>
                  <a:txBody>
                    <a:bodyPr/>
                    <a:lstStyle/>
                    <a:p>
                      <a:r>
                        <a:rPr lang="en-US" sz="2900" b="1" dirty="0">
                          <a:latin typeface="Calibri" panose="020F0502020204030204" pitchFamily="34" charset="0"/>
                          <a:cs typeface="Calibri" panose="020F0502020204030204" pitchFamily="34" charset="0"/>
                        </a:rPr>
                        <a:t>Resurrection</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1 Cor. 15:20, 23</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732439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Tested</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instructed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obedience (3)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Arrival at destination (4)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instructions (5)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Continuation of journey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Conversation (7-8)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Offering prepared (9-10)</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115771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E081D7C-95E2-A050-3AFE-C465AD2DB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159" y="137160"/>
            <a:ext cx="4797683"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166468F4-A57F-94A2-A360-E6472A5D86ED}"/>
              </a:ext>
            </a:extLst>
          </p:cNvPr>
          <p:cNvSpPr>
            <a:spLocks noChangeArrowheads="1"/>
          </p:cNvSpPr>
          <p:nvPr/>
        </p:nvSpPr>
        <p:spPr bwMode="auto">
          <a:xfrm>
            <a:off x="4343400" y="5922579"/>
            <a:ext cx="1600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 name="Oval 7">
            <a:extLst>
              <a:ext uri="{FF2B5EF4-FFF2-40B4-BE49-F238E27FC236}">
                <a16:creationId xmlns:a16="http://schemas.microsoft.com/office/drawing/2014/main" id="{D2E81EA4-5EB2-E86A-D57E-BC835A04AA79}"/>
              </a:ext>
            </a:extLst>
          </p:cNvPr>
          <p:cNvSpPr>
            <a:spLocks noChangeArrowheads="1"/>
          </p:cNvSpPr>
          <p:nvPr/>
        </p:nvSpPr>
        <p:spPr bwMode="auto">
          <a:xfrm>
            <a:off x="5638800" y="4038601"/>
            <a:ext cx="11430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16639291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024954054"/>
              </p:ext>
            </p:extLst>
          </p:nvPr>
        </p:nvGraphicFramePr>
        <p:xfrm>
          <a:off x="746760" y="192605"/>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age</a:t>
                      </a:r>
                    </a:p>
                  </a:txBody>
                  <a:tcPr anchor="ctr"/>
                </a:tc>
                <a:tc>
                  <a:txBody>
                    <a:bodyPr/>
                    <a:lstStyle/>
                    <a:p>
                      <a:pPr algn="ctr"/>
                      <a:r>
                        <a:rPr lang="en-US" sz="2900" dirty="0">
                          <a:latin typeface="Calibri" panose="020F0502020204030204" pitchFamily="34" charset="0"/>
                          <a:cs typeface="Calibri" panose="020F0502020204030204" pitchFamily="34" charset="0"/>
                        </a:rPr>
                        <a:t>Gen. 22:1</a:t>
                      </a:r>
                    </a:p>
                  </a:txBody>
                  <a:tcPr anchor="ctr"/>
                </a:tc>
                <a:tc>
                  <a:txBody>
                    <a:bodyPr/>
                    <a:lstStyle/>
                    <a:p>
                      <a:pPr algn="ctr"/>
                      <a:r>
                        <a:rPr lang="en-US" sz="2900" dirty="0">
                          <a:latin typeface="Calibri" panose="020F0502020204030204" pitchFamily="34" charset="0"/>
                          <a:cs typeface="Calibri" panose="020F0502020204030204" pitchFamily="34" charset="0"/>
                        </a:rPr>
                        <a:t>Luke 3:23</a:t>
                      </a:r>
                    </a:p>
                  </a:txBody>
                  <a:tcPr anchor="ctr"/>
                </a:tc>
                <a:extLst>
                  <a:ext uri="{0D108BD9-81ED-4DB2-BD59-A6C34878D82A}">
                    <a16:rowId xmlns:a16="http://schemas.microsoft.com/office/drawing/2014/main" val="777567912"/>
                  </a:ext>
                </a:extLst>
              </a:tr>
              <a:tr h="786384">
                <a:tc>
                  <a:txBody>
                    <a:bodyPr/>
                    <a:lstStyle/>
                    <a:p>
                      <a:r>
                        <a:rPr lang="en-US" sz="2900" b="1" dirty="0">
                          <a:latin typeface="Calibri" panose="020F0502020204030204" pitchFamily="34" charset="0"/>
                          <a:cs typeface="Calibri" panose="020F0502020204030204" pitchFamily="34" charset="0"/>
                        </a:rPr>
                        <a:t>Only Son</a:t>
                      </a:r>
                    </a:p>
                  </a:txBody>
                  <a:tcPr anchor="ctr"/>
                </a:tc>
                <a:tc>
                  <a:txBody>
                    <a:bodyPr/>
                    <a:lstStyle/>
                    <a:p>
                      <a:pPr algn="ctr"/>
                      <a:r>
                        <a:rPr lang="en-US" sz="2900" dirty="0">
                          <a:latin typeface="Calibri" panose="020F0502020204030204" pitchFamily="34" charset="0"/>
                          <a:cs typeface="Calibri" panose="020F0502020204030204" pitchFamily="34" charset="0"/>
                        </a:rPr>
                        <a:t>Gen. 22:2, 12, 16</a:t>
                      </a:r>
                    </a:p>
                  </a:txBody>
                  <a:tcPr anchor="ctr"/>
                </a:tc>
                <a:tc>
                  <a:txBody>
                    <a:bodyPr/>
                    <a:lstStyle/>
                    <a:p>
                      <a:pPr algn="ctr"/>
                      <a:r>
                        <a:rPr lang="en-US" sz="2900" dirty="0">
                          <a:latin typeface="Calibri" panose="020F0502020204030204" pitchFamily="34" charset="0"/>
                          <a:cs typeface="Calibri" panose="020F0502020204030204" pitchFamily="34" charset="0"/>
                        </a:rPr>
                        <a:t>John 1:14</a:t>
                      </a:r>
                    </a:p>
                  </a:txBody>
                  <a:tcPr anchor="ctr"/>
                </a:tc>
                <a:extLst>
                  <a:ext uri="{0D108BD9-81ED-4DB2-BD59-A6C34878D82A}">
                    <a16:rowId xmlns:a16="http://schemas.microsoft.com/office/drawing/2014/main" val="2088523037"/>
                  </a:ext>
                </a:extLst>
              </a:tr>
              <a:tr h="786384">
                <a:tc>
                  <a:txBody>
                    <a:bodyPr/>
                    <a:lstStyle/>
                    <a:p>
                      <a:r>
                        <a:rPr lang="en-US" sz="2900" b="1" dirty="0">
                          <a:latin typeface="Calibri" panose="020F0502020204030204" pitchFamily="34" charset="0"/>
                          <a:cs typeface="Calibri" panose="020F0502020204030204" pitchFamily="34" charset="0"/>
                        </a:rPr>
                        <a:t>Place of execution</a:t>
                      </a:r>
                    </a:p>
                  </a:txBody>
                  <a:tcPr anchor="ctr"/>
                </a:tc>
                <a:tc>
                  <a:txBody>
                    <a:bodyPr/>
                    <a:lstStyle/>
                    <a:p>
                      <a:pPr algn="ctr"/>
                      <a:r>
                        <a:rPr lang="en-US" sz="2900" dirty="0">
                          <a:latin typeface="Calibri" panose="020F0502020204030204" pitchFamily="34" charset="0"/>
                          <a:cs typeface="Calibri" panose="020F0502020204030204" pitchFamily="34" charset="0"/>
                        </a:rPr>
                        <a:t>Gen. 22:2</a:t>
                      </a:r>
                    </a:p>
                  </a:txBody>
                  <a:tcPr anchor="ctr"/>
                </a:tc>
                <a:tc>
                  <a:txBody>
                    <a:bodyPr/>
                    <a:lstStyle/>
                    <a:p>
                      <a:pPr algn="ctr"/>
                      <a:r>
                        <a:rPr lang="en-US" sz="2900" dirty="0">
                          <a:latin typeface="Calibri" panose="020F0502020204030204" pitchFamily="34" charset="0"/>
                          <a:cs typeface="Calibri" panose="020F0502020204030204" pitchFamily="34" charset="0"/>
                        </a:rPr>
                        <a:t>2 Chron. 3:1</a:t>
                      </a:r>
                    </a:p>
                  </a:txBody>
                  <a:tcPr anchor="ctr"/>
                </a:tc>
                <a:extLst>
                  <a:ext uri="{0D108BD9-81ED-4DB2-BD59-A6C34878D82A}">
                    <a16:rowId xmlns:a16="http://schemas.microsoft.com/office/drawing/2014/main" val="228380202"/>
                  </a:ext>
                </a:extLst>
              </a:tr>
              <a:tr h="786384">
                <a:tc>
                  <a:txBody>
                    <a:bodyPr/>
                    <a:lstStyle/>
                    <a:p>
                      <a:r>
                        <a:rPr lang="en-US" sz="2900" b="1" dirty="0">
                          <a:latin typeface="Calibri" panose="020F0502020204030204" pitchFamily="34" charset="0"/>
                          <a:cs typeface="Calibri" panose="020F0502020204030204" pitchFamily="34" charset="0"/>
                        </a:rPr>
                        <a:t>Donkey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Matt. 21:1-7</a:t>
                      </a:r>
                    </a:p>
                  </a:txBody>
                  <a:tcPr anchor="ctr"/>
                </a:tc>
                <a:extLst>
                  <a:ext uri="{0D108BD9-81ED-4DB2-BD59-A6C34878D82A}">
                    <a16:rowId xmlns:a16="http://schemas.microsoft.com/office/drawing/2014/main" val="3167288718"/>
                  </a:ext>
                </a:extLst>
              </a:tr>
              <a:tr h="786384">
                <a:tc>
                  <a:txBody>
                    <a:bodyPr/>
                    <a:lstStyle/>
                    <a:p>
                      <a:r>
                        <a:rPr lang="en-US" sz="2900" b="1" u="sng" dirty="0">
                          <a:latin typeface="Calibri" panose="020F0502020204030204" pitchFamily="34" charset="0"/>
                          <a:cs typeface="Calibri" panose="020F0502020204030204" pitchFamily="34" charset="0"/>
                        </a:rPr>
                        <a:t>Third day</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Genesis 22:4</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Matt. 16:21</a:t>
                      </a:r>
                    </a:p>
                  </a:txBody>
                  <a:tcPr anchor="ctr">
                    <a:solidFill>
                      <a:srgbClr val="FFFFCC"/>
                    </a:solidFill>
                  </a:tcPr>
                </a:tc>
                <a:extLst>
                  <a:ext uri="{0D108BD9-81ED-4DB2-BD59-A6C34878D82A}">
                    <a16:rowId xmlns:a16="http://schemas.microsoft.com/office/drawing/2014/main" val="1287159523"/>
                  </a:ext>
                </a:extLst>
              </a:tr>
              <a:tr h="786384">
                <a:tc>
                  <a:txBody>
                    <a:bodyPr/>
                    <a:lstStyle/>
                    <a:p>
                      <a:r>
                        <a:rPr lang="en-US" sz="2900" b="1" dirty="0">
                          <a:latin typeface="Calibri" panose="020F0502020204030204" pitchFamily="34" charset="0"/>
                          <a:cs typeface="Calibri" panose="020F0502020204030204" pitchFamily="34" charset="0"/>
                        </a:rPr>
                        <a:t>Resurrection</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1 Cor. 15:20, 23</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80564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Tested</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instructed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obedience (3)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destination (4)</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Abraham’s instructions (5)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Continuation of journey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Conversation (7-8)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Offering prepared (9-10)</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4053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everlasting life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and everlasting contempt.”</a:t>
            </a:r>
          </a:p>
        </p:txBody>
      </p:sp>
    </p:spTree>
    <p:extLst>
      <p:ext uri="{BB962C8B-B14F-4D97-AF65-F5344CB8AC3E}">
        <p14:creationId xmlns:p14="http://schemas.microsoft.com/office/powerpoint/2010/main" val="68975769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3299118472"/>
              </p:ext>
            </p:extLst>
          </p:nvPr>
        </p:nvGraphicFramePr>
        <p:xfrm>
          <a:off x="746760" y="192605"/>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age</a:t>
                      </a:r>
                    </a:p>
                  </a:txBody>
                  <a:tcPr anchor="ctr"/>
                </a:tc>
                <a:tc>
                  <a:txBody>
                    <a:bodyPr/>
                    <a:lstStyle/>
                    <a:p>
                      <a:pPr algn="ctr"/>
                      <a:r>
                        <a:rPr lang="en-US" sz="2900" dirty="0">
                          <a:latin typeface="Calibri" panose="020F0502020204030204" pitchFamily="34" charset="0"/>
                          <a:cs typeface="Calibri" panose="020F0502020204030204" pitchFamily="34" charset="0"/>
                        </a:rPr>
                        <a:t>Gen. 22:1</a:t>
                      </a:r>
                    </a:p>
                  </a:txBody>
                  <a:tcPr anchor="ctr"/>
                </a:tc>
                <a:tc>
                  <a:txBody>
                    <a:bodyPr/>
                    <a:lstStyle/>
                    <a:p>
                      <a:pPr algn="ctr"/>
                      <a:r>
                        <a:rPr lang="en-US" sz="2900" dirty="0">
                          <a:latin typeface="Calibri" panose="020F0502020204030204" pitchFamily="34" charset="0"/>
                          <a:cs typeface="Calibri" panose="020F0502020204030204" pitchFamily="34" charset="0"/>
                        </a:rPr>
                        <a:t>Luke 3:23</a:t>
                      </a:r>
                    </a:p>
                  </a:txBody>
                  <a:tcPr anchor="ctr"/>
                </a:tc>
                <a:extLst>
                  <a:ext uri="{0D108BD9-81ED-4DB2-BD59-A6C34878D82A}">
                    <a16:rowId xmlns:a16="http://schemas.microsoft.com/office/drawing/2014/main" val="777567912"/>
                  </a:ext>
                </a:extLst>
              </a:tr>
              <a:tr h="786384">
                <a:tc>
                  <a:txBody>
                    <a:bodyPr/>
                    <a:lstStyle/>
                    <a:p>
                      <a:r>
                        <a:rPr lang="en-US" sz="2900" b="1" dirty="0">
                          <a:latin typeface="Calibri" panose="020F0502020204030204" pitchFamily="34" charset="0"/>
                          <a:cs typeface="Calibri" panose="020F0502020204030204" pitchFamily="34" charset="0"/>
                        </a:rPr>
                        <a:t>Only Son</a:t>
                      </a:r>
                    </a:p>
                  </a:txBody>
                  <a:tcPr anchor="ctr"/>
                </a:tc>
                <a:tc>
                  <a:txBody>
                    <a:bodyPr/>
                    <a:lstStyle/>
                    <a:p>
                      <a:pPr algn="ctr"/>
                      <a:r>
                        <a:rPr lang="en-US" sz="2900" dirty="0">
                          <a:latin typeface="Calibri" panose="020F0502020204030204" pitchFamily="34" charset="0"/>
                          <a:cs typeface="Calibri" panose="020F0502020204030204" pitchFamily="34" charset="0"/>
                        </a:rPr>
                        <a:t>Gen. 22:2, 12, 16</a:t>
                      </a:r>
                    </a:p>
                  </a:txBody>
                  <a:tcPr anchor="ctr"/>
                </a:tc>
                <a:tc>
                  <a:txBody>
                    <a:bodyPr/>
                    <a:lstStyle/>
                    <a:p>
                      <a:pPr algn="ctr"/>
                      <a:r>
                        <a:rPr lang="en-US" sz="2900" dirty="0">
                          <a:latin typeface="Calibri" panose="020F0502020204030204" pitchFamily="34" charset="0"/>
                          <a:cs typeface="Calibri" panose="020F0502020204030204" pitchFamily="34" charset="0"/>
                        </a:rPr>
                        <a:t>John 1:14</a:t>
                      </a:r>
                    </a:p>
                  </a:txBody>
                  <a:tcPr anchor="ctr"/>
                </a:tc>
                <a:extLst>
                  <a:ext uri="{0D108BD9-81ED-4DB2-BD59-A6C34878D82A}">
                    <a16:rowId xmlns:a16="http://schemas.microsoft.com/office/drawing/2014/main" val="2088523037"/>
                  </a:ext>
                </a:extLst>
              </a:tr>
              <a:tr h="786384">
                <a:tc>
                  <a:txBody>
                    <a:bodyPr/>
                    <a:lstStyle/>
                    <a:p>
                      <a:r>
                        <a:rPr lang="en-US" sz="2900" b="1" dirty="0">
                          <a:latin typeface="Calibri" panose="020F0502020204030204" pitchFamily="34" charset="0"/>
                          <a:cs typeface="Calibri" panose="020F0502020204030204" pitchFamily="34" charset="0"/>
                        </a:rPr>
                        <a:t>Place of execution</a:t>
                      </a:r>
                    </a:p>
                  </a:txBody>
                  <a:tcPr anchor="ctr"/>
                </a:tc>
                <a:tc>
                  <a:txBody>
                    <a:bodyPr/>
                    <a:lstStyle/>
                    <a:p>
                      <a:pPr algn="ctr"/>
                      <a:r>
                        <a:rPr lang="en-US" sz="2900" dirty="0">
                          <a:latin typeface="Calibri" panose="020F0502020204030204" pitchFamily="34" charset="0"/>
                          <a:cs typeface="Calibri" panose="020F0502020204030204" pitchFamily="34" charset="0"/>
                        </a:rPr>
                        <a:t>Gen. 22:2</a:t>
                      </a:r>
                    </a:p>
                  </a:txBody>
                  <a:tcPr anchor="ctr"/>
                </a:tc>
                <a:tc>
                  <a:txBody>
                    <a:bodyPr/>
                    <a:lstStyle/>
                    <a:p>
                      <a:pPr algn="ctr"/>
                      <a:r>
                        <a:rPr lang="en-US" sz="2900" dirty="0">
                          <a:latin typeface="Calibri" panose="020F0502020204030204" pitchFamily="34" charset="0"/>
                          <a:cs typeface="Calibri" panose="020F0502020204030204" pitchFamily="34" charset="0"/>
                        </a:rPr>
                        <a:t>2 Chron. 3:1</a:t>
                      </a:r>
                    </a:p>
                  </a:txBody>
                  <a:tcPr anchor="ctr"/>
                </a:tc>
                <a:extLst>
                  <a:ext uri="{0D108BD9-81ED-4DB2-BD59-A6C34878D82A}">
                    <a16:rowId xmlns:a16="http://schemas.microsoft.com/office/drawing/2014/main" val="228380202"/>
                  </a:ext>
                </a:extLst>
              </a:tr>
              <a:tr h="786384">
                <a:tc>
                  <a:txBody>
                    <a:bodyPr/>
                    <a:lstStyle/>
                    <a:p>
                      <a:r>
                        <a:rPr lang="en-US" sz="2900" b="1" dirty="0">
                          <a:latin typeface="Calibri" panose="020F0502020204030204" pitchFamily="34" charset="0"/>
                          <a:cs typeface="Calibri" panose="020F0502020204030204" pitchFamily="34" charset="0"/>
                        </a:rPr>
                        <a:t>Donkey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Matt. 21:1-7</a:t>
                      </a:r>
                    </a:p>
                  </a:txBody>
                  <a:tcPr anchor="ct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Third day</a:t>
                      </a:r>
                    </a:p>
                  </a:txBody>
                  <a:tcPr anchor="ctr"/>
                </a:tc>
                <a:tc>
                  <a:txBody>
                    <a:bodyPr/>
                    <a:lstStyle/>
                    <a:p>
                      <a:pPr algn="ctr"/>
                      <a:r>
                        <a:rPr lang="en-US" sz="2900" dirty="0">
                          <a:latin typeface="Calibri" panose="020F0502020204030204" pitchFamily="34" charset="0"/>
                          <a:cs typeface="Calibri" panose="020F0502020204030204" pitchFamily="34" charset="0"/>
                        </a:rPr>
                        <a:t>Genesis 22:4</a:t>
                      </a:r>
                    </a:p>
                  </a:txBody>
                  <a:tcPr anchor="ctr"/>
                </a:tc>
                <a:tc>
                  <a:txBody>
                    <a:bodyPr/>
                    <a:lstStyle/>
                    <a:p>
                      <a:pPr algn="ctr"/>
                      <a:r>
                        <a:rPr lang="en-US" sz="2900" dirty="0">
                          <a:latin typeface="Calibri" panose="020F0502020204030204" pitchFamily="34" charset="0"/>
                          <a:cs typeface="Calibri" panose="020F0502020204030204" pitchFamily="34" charset="0"/>
                        </a:rPr>
                        <a:t>Matt. 16:21</a:t>
                      </a:r>
                    </a:p>
                  </a:txBody>
                  <a:tcPr anchor="ctr"/>
                </a:tc>
                <a:extLst>
                  <a:ext uri="{0D108BD9-81ED-4DB2-BD59-A6C34878D82A}">
                    <a16:rowId xmlns:a16="http://schemas.microsoft.com/office/drawing/2014/main" val="1287159523"/>
                  </a:ext>
                </a:extLst>
              </a:tr>
              <a:tr h="786384">
                <a:tc>
                  <a:txBody>
                    <a:bodyPr/>
                    <a:lstStyle/>
                    <a:p>
                      <a:r>
                        <a:rPr lang="en-US" sz="2900" b="1" u="sng" dirty="0">
                          <a:latin typeface="Calibri" panose="020F0502020204030204" pitchFamily="34" charset="0"/>
                          <a:cs typeface="Calibri" panose="020F0502020204030204" pitchFamily="34" charset="0"/>
                        </a:rPr>
                        <a:t>Resurrection</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Gen. 22:5</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1 Cor. 15:20, 23</a:t>
                      </a:r>
                    </a:p>
                  </a:txBody>
                  <a:tcPr anchor="ctr">
                    <a:solidFill>
                      <a:srgbClr val="FFFFCC"/>
                    </a:solidFill>
                  </a:tcP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342594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9D008941-0CE6-46E0-818E-860D827DEFBE}"/>
              </a:ext>
            </a:extLst>
          </p:cNvPr>
          <p:cNvSpPr>
            <a:spLocks noGrp="1" noChangeArrowheads="1"/>
          </p:cNvSpPr>
          <p:nvPr>
            <p:ph type="title"/>
          </p:nvPr>
        </p:nvSpPr>
        <p:spPr>
          <a:xfrm>
            <a:off x="2209800" y="228600"/>
            <a:ext cx="7772400" cy="1143000"/>
          </a:xfrm>
        </p:spPr>
        <p:txBody>
          <a:bodyPr/>
          <a:lstStyle/>
          <a:p>
            <a:pPr algn="ctr" eaLnBrk="1" hangingPunct="1">
              <a:defRPr/>
            </a:pPr>
            <a:r>
              <a:rPr lang="en-US" altLang="en-US" sz="3600" dirty="0">
                <a:effectLst>
                  <a:outerShdw blurRad="38100" dist="38100" dir="2700000" algn="tl">
                    <a:srgbClr val="000000">
                      <a:alpha val="43137"/>
                    </a:srgbClr>
                  </a:outerShdw>
                </a:effectLst>
              </a:rPr>
              <a:t>Faith Manifesting Works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(James 2:14-26)</a:t>
            </a:r>
          </a:p>
        </p:txBody>
      </p:sp>
      <p:sp>
        <p:nvSpPr>
          <p:cNvPr id="8195" name="Rectangle 3">
            <a:extLst>
              <a:ext uri="{FF2B5EF4-FFF2-40B4-BE49-F238E27FC236}">
                <a16:creationId xmlns:a16="http://schemas.microsoft.com/office/drawing/2014/main" id="{BFD27B4F-7C69-46D7-9F36-B333C9BA69A0}"/>
              </a:ext>
            </a:extLst>
          </p:cNvPr>
          <p:cNvSpPr>
            <a:spLocks noGrp="1" noChangeArrowheads="1"/>
          </p:cNvSpPr>
          <p:nvPr>
            <p:ph type="body" idx="1"/>
          </p:nvPr>
        </p:nvSpPr>
        <p:spPr>
          <a:xfrm>
            <a:off x="2133600" y="1524001"/>
            <a:ext cx="7924800" cy="4460875"/>
          </a:xfrm>
        </p:spPr>
        <p:txBody>
          <a:bodyPr/>
          <a:lstStyle/>
          <a:p>
            <a:pPr marL="457200" indent="-457200" eaLnBrk="1" hangingPunct="1">
              <a:spcBef>
                <a:spcPts val="0"/>
              </a:spcBef>
              <a:spcAft>
                <a:spcPts val="1200"/>
              </a:spcAft>
              <a:defRPr/>
            </a:pPr>
            <a:r>
              <a:rPr lang="en-US" dirty="0">
                <a:effectLst>
                  <a:outerShdw blurRad="38100" dist="38100" dir="2700000" algn="tl">
                    <a:srgbClr val="000000">
                      <a:alpha val="43137"/>
                    </a:srgbClr>
                  </a:outerShdw>
                </a:effectLst>
              </a:rPr>
              <a:t>Thesis: works accompany useful faith (2:14)</a:t>
            </a:r>
          </a:p>
          <a:p>
            <a:pPr marL="457200" indent="-457200" eaLnBrk="1" hangingPunct="1">
              <a:spcBef>
                <a:spcPts val="0"/>
              </a:spcBef>
              <a:spcAft>
                <a:spcPts val="1200"/>
              </a:spcAft>
              <a:defRPr/>
            </a:pPr>
            <a:r>
              <a:rPr lang="en-US" b="1" dirty="0">
                <a:solidFill>
                  <a:srgbClr val="FFFFCC"/>
                </a:solidFill>
                <a:effectLst>
                  <a:outerShdw blurRad="38100" dist="38100" dir="2700000" algn="tl">
                    <a:srgbClr val="000000">
                      <a:alpha val="43137"/>
                    </a:srgbClr>
                  </a:outerShdw>
                </a:effectLst>
              </a:rPr>
              <a:t>Five illustrations (2:15-26)</a:t>
            </a:r>
          </a:p>
          <a:p>
            <a:pPr marL="971550" lvl="1"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Needy brother (2:15-17)</a:t>
            </a:r>
          </a:p>
          <a:p>
            <a:pPr marL="971550" lvl="1"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Demonic monotheist (2:18-19)</a:t>
            </a:r>
          </a:p>
          <a:p>
            <a:pPr marL="971550" lvl="1" indent="-51435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Abraham (2:20-24)</a:t>
            </a:r>
          </a:p>
          <a:p>
            <a:pPr marL="971550" lvl="1"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Rahab (2:25)</a:t>
            </a:r>
          </a:p>
          <a:p>
            <a:pPr marL="971550" lvl="1"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Lifeless corpse (2:26)</a:t>
            </a:r>
          </a:p>
        </p:txBody>
      </p:sp>
      <p:pic>
        <p:nvPicPr>
          <p:cNvPr id="5" name="Picture 1">
            <a:extLst>
              <a:ext uri="{FF2B5EF4-FFF2-40B4-BE49-F238E27FC236}">
                <a16:creationId xmlns:a16="http://schemas.microsoft.com/office/drawing/2014/main" id="{AA0B6208-424A-445E-9EB2-00A7BCA8F74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91400" y="4572000"/>
            <a:ext cx="2844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055576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Tested</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instructed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obedience (3)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destination (4)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instructions (5)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Continuation of journey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Conversation (7-8)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Offering prepared (9-10)</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129404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3818486571"/>
              </p:ext>
            </p:extLst>
          </p:nvPr>
        </p:nvGraphicFramePr>
        <p:xfrm>
          <a:off x="746760" y="203037"/>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u="sng" dirty="0">
                          <a:latin typeface="Calibri" panose="020F0502020204030204" pitchFamily="34" charset="0"/>
                          <a:cs typeface="Calibri" panose="020F0502020204030204" pitchFamily="34" charset="0"/>
                        </a:rPr>
                        <a:t>Isaac’s carries the wood</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Gen. 22:5</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Matt. 27:32</a:t>
                      </a:r>
                    </a:p>
                  </a:txBody>
                  <a:tcPr anchor="ctr">
                    <a:solidFill>
                      <a:srgbClr val="FFFFCC"/>
                    </a:solidFill>
                  </a:tcPr>
                </a:tc>
                <a:extLst>
                  <a:ext uri="{0D108BD9-81ED-4DB2-BD59-A6C34878D82A}">
                    <a16:rowId xmlns:a16="http://schemas.microsoft.com/office/drawing/2014/main" val="777567912"/>
                  </a:ext>
                </a:extLst>
              </a:tr>
              <a:tr h="786384">
                <a:tc>
                  <a:txBody>
                    <a:bodyPr/>
                    <a:lstStyle/>
                    <a:p>
                      <a:r>
                        <a:rPr lang="en-US" sz="2900" b="1" dirty="0">
                          <a:latin typeface="Calibri" panose="020F0502020204030204" pitchFamily="34" charset="0"/>
                          <a:cs typeface="Calibri" panose="020F0502020204030204" pitchFamily="34" charset="0"/>
                        </a:rPr>
                        <a:t>Father offers the Son</a:t>
                      </a:r>
                    </a:p>
                  </a:txBody>
                  <a:tcPr anchor="ctr"/>
                </a:tc>
                <a:tc>
                  <a:txBody>
                    <a:bodyPr/>
                    <a:lstStyle/>
                    <a:p>
                      <a:pPr algn="ctr"/>
                      <a:r>
                        <a:rPr lang="en-US" sz="2900" dirty="0">
                          <a:latin typeface="Calibri" panose="020F0502020204030204" pitchFamily="34" charset="0"/>
                          <a:cs typeface="Calibri" panose="020F0502020204030204" pitchFamily="34" charset="0"/>
                        </a:rPr>
                        <a:t>Gen. 22:6</a:t>
                      </a:r>
                    </a:p>
                  </a:txBody>
                  <a:tcPr anchor="ctr"/>
                </a:tc>
                <a:tc>
                  <a:txBody>
                    <a:bodyPr/>
                    <a:lstStyle/>
                    <a:p>
                      <a:pPr algn="ctr"/>
                      <a:r>
                        <a:rPr lang="en-US" sz="2900" dirty="0">
                          <a:latin typeface="Calibri" panose="020F0502020204030204" pitchFamily="34" charset="0"/>
                          <a:cs typeface="Calibri" panose="020F0502020204030204" pitchFamily="34" charset="0"/>
                        </a:rPr>
                        <a:t>Matt. 27:46</a:t>
                      </a:r>
                    </a:p>
                  </a:txBody>
                  <a:tcPr anchor="ctr"/>
                </a:tc>
                <a:extLst>
                  <a:ext uri="{0D108BD9-81ED-4DB2-BD59-A6C34878D82A}">
                    <a16:rowId xmlns:a16="http://schemas.microsoft.com/office/drawing/2014/main" val="2088523037"/>
                  </a:ext>
                </a:extLst>
              </a:tr>
              <a:tr h="786384">
                <a:tc>
                  <a:txBody>
                    <a:bodyPr/>
                    <a:lstStyle/>
                    <a:p>
                      <a:r>
                        <a:rPr lang="en-US" sz="2900" b="1" dirty="0">
                          <a:latin typeface="Calibri" panose="020F0502020204030204" pitchFamily="34" charset="0"/>
                          <a:cs typeface="Calibri" panose="020F0502020204030204" pitchFamily="34" charset="0"/>
                        </a:rPr>
                        <a:t>Isaac’s volition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22:6, 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John 10:17-18</a:t>
                      </a:r>
                    </a:p>
                  </a:txBody>
                  <a:tcPr anchor="ct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Substitution</a:t>
                      </a:r>
                    </a:p>
                  </a:txBody>
                  <a:tcPr anchor="ctr"/>
                </a:tc>
                <a:tc>
                  <a:txBody>
                    <a:bodyPr/>
                    <a:lstStyle/>
                    <a:p>
                      <a:pPr algn="ctr"/>
                      <a:r>
                        <a:rPr lang="en-US" sz="2900" dirty="0">
                          <a:latin typeface="Calibri" panose="020F0502020204030204" pitchFamily="34" charset="0"/>
                          <a:cs typeface="Calibri" panose="020F0502020204030204" pitchFamily="34" charset="0"/>
                        </a:rPr>
                        <a:t>Genesis 22:8</a:t>
                      </a:r>
                    </a:p>
                  </a:txBody>
                  <a:tcPr anchor="ctr"/>
                </a:tc>
                <a:tc>
                  <a:txBody>
                    <a:bodyPr/>
                    <a:lstStyle/>
                    <a:p>
                      <a:pPr algn="ctr"/>
                      <a:r>
                        <a:rPr lang="en-US" sz="2900" dirty="0">
                          <a:latin typeface="Calibri" panose="020F0502020204030204" pitchFamily="34" charset="0"/>
                          <a:cs typeface="Calibri" panose="020F0502020204030204" pitchFamily="34" charset="0"/>
                        </a:rPr>
                        <a:t>Isa. 53:3-6</a:t>
                      </a:r>
                    </a:p>
                  </a:txBody>
                  <a:tcPr anchor="ctr"/>
                </a:tc>
                <a:extLst>
                  <a:ext uri="{0D108BD9-81ED-4DB2-BD59-A6C34878D82A}">
                    <a16:rowId xmlns:a16="http://schemas.microsoft.com/office/drawing/2014/main" val="1287159523"/>
                  </a:ext>
                </a:extLst>
              </a:tr>
              <a:tr h="786384">
                <a:tc>
                  <a:txBody>
                    <a:bodyPr/>
                    <a:lstStyle/>
                    <a:p>
                      <a:r>
                        <a:rPr lang="en-US" sz="2900" b="1" dirty="0">
                          <a:latin typeface="Calibri" panose="020F0502020204030204" pitchFamily="34" charset="0"/>
                          <a:cs typeface="Calibri" panose="020F0502020204030204" pitchFamily="34" charset="0"/>
                        </a:rPr>
                        <a:t>Male sacrifice</a:t>
                      </a:r>
                    </a:p>
                  </a:txBody>
                  <a:tcPr anchor="ctr"/>
                </a:tc>
                <a:tc>
                  <a:txBody>
                    <a:bodyPr/>
                    <a:lstStyle/>
                    <a:p>
                      <a:pPr algn="ctr"/>
                      <a:r>
                        <a:rPr lang="en-US" sz="2900" dirty="0">
                          <a:latin typeface="Calibri" panose="020F0502020204030204" pitchFamily="34" charset="0"/>
                          <a:cs typeface="Calibri" panose="020F0502020204030204" pitchFamily="34" charset="0"/>
                        </a:rPr>
                        <a:t>Gen. 22:13</a:t>
                      </a:r>
                    </a:p>
                  </a:txBody>
                  <a:tcPr anchor="ctr"/>
                </a:tc>
                <a:tc>
                  <a:txBody>
                    <a:bodyPr/>
                    <a:lstStyle/>
                    <a:p>
                      <a:pPr algn="ctr"/>
                      <a:r>
                        <a:rPr lang="en-US" sz="2900" dirty="0">
                          <a:latin typeface="Calibri" panose="020F0502020204030204" pitchFamily="34" charset="0"/>
                          <a:cs typeface="Calibri" panose="020F0502020204030204" pitchFamily="34" charset="0"/>
                        </a:rPr>
                        <a:t>John 1:29</a:t>
                      </a:r>
                    </a:p>
                  </a:txBody>
                  <a:tcPr anchor="ctr"/>
                </a:tc>
                <a:extLst>
                  <a:ext uri="{0D108BD9-81ED-4DB2-BD59-A6C34878D82A}">
                    <a16:rowId xmlns:a16="http://schemas.microsoft.com/office/drawing/2014/main" val="1793763941"/>
                  </a:ext>
                </a:extLst>
              </a:tr>
              <a:tr h="786384">
                <a:tc>
                  <a:txBody>
                    <a:bodyPr/>
                    <a:lstStyle/>
                    <a:p>
                      <a:r>
                        <a:rPr lang="en-US" sz="2900" b="1" dirty="0">
                          <a:latin typeface="Calibri" panose="020F0502020204030204" pitchFamily="34" charset="0"/>
                          <a:cs typeface="Calibri" panose="020F0502020204030204" pitchFamily="34" charset="0"/>
                        </a:rPr>
                        <a:t>Propitiation</a:t>
                      </a:r>
                    </a:p>
                  </a:txBody>
                  <a:tcPr anchor="ctr"/>
                </a:tc>
                <a:tc>
                  <a:txBody>
                    <a:bodyPr/>
                    <a:lstStyle/>
                    <a:p>
                      <a:pPr algn="ctr"/>
                      <a:r>
                        <a:rPr lang="en-US" sz="2900" dirty="0">
                          <a:latin typeface="Calibri" panose="020F0502020204030204" pitchFamily="34" charset="0"/>
                          <a:cs typeface="Calibri" panose="020F0502020204030204" pitchFamily="34" charset="0"/>
                        </a:rPr>
                        <a:t>Gen. 22:14</a:t>
                      </a:r>
                    </a:p>
                  </a:txBody>
                  <a:tcPr anchor="ctr"/>
                </a:tc>
                <a:tc>
                  <a:txBody>
                    <a:bodyPr/>
                    <a:lstStyle/>
                    <a:p>
                      <a:pPr algn="ctr"/>
                      <a:r>
                        <a:rPr lang="en-US" sz="2900" dirty="0">
                          <a:latin typeface="Calibri" panose="020F0502020204030204" pitchFamily="34" charset="0"/>
                          <a:cs typeface="Calibri" panose="020F0502020204030204" pitchFamily="34" charset="0"/>
                        </a:rPr>
                        <a:t>Rom. 3:25</a:t>
                      </a:r>
                    </a:p>
                  </a:txBody>
                  <a:tcPr anchor="ctr"/>
                </a:tc>
                <a:extLst>
                  <a:ext uri="{0D108BD9-81ED-4DB2-BD59-A6C34878D82A}">
                    <a16:rowId xmlns:a16="http://schemas.microsoft.com/office/drawing/2014/main" val="907852725"/>
                  </a:ext>
                </a:extLst>
              </a:tr>
            </a:tbl>
          </a:graphicData>
        </a:graphic>
      </p:graphicFrame>
    </p:spTree>
    <p:extLst>
      <p:ext uri="{BB962C8B-B14F-4D97-AF65-F5344CB8AC3E}">
        <p14:creationId xmlns:p14="http://schemas.microsoft.com/office/powerpoint/2010/main" val="602186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788831255"/>
              </p:ext>
            </p:extLst>
          </p:nvPr>
        </p:nvGraphicFramePr>
        <p:xfrm>
          <a:off x="746760" y="203037"/>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carries the wood</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Matt. 27:32</a:t>
                      </a:r>
                    </a:p>
                  </a:txBody>
                  <a:tcPr anchor="ctr"/>
                </a:tc>
                <a:extLst>
                  <a:ext uri="{0D108BD9-81ED-4DB2-BD59-A6C34878D82A}">
                    <a16:rowId xmlns:a16="http://schemas.microsoft.com/office/drawing/2014/main" val="777567912"/>
                  </a:ext>
                </a:extLst>
              </a:tr>
              <a:tr h="786384">
                <a:tc>
                  <a:txBody>
                    <a:bodyPr/>
                    <a:lstStyle/>
                    <a:p>
                      <a:r>
                        <a:rPr lang="en-US" sz="2900" b="1" u="sng" dirty="0">
                          <a:latin typeface="Calibri" panose="020F0502020204030204" pitchFamily="34" charset="0"/>
                          <a:cs typeface="Calibri" panose="020F0502020204030204" pitchFamily="34" charset="0"/>
                        </a:rPr>
                        <a:t>Father offers the Son</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Gen. 22:6</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Matt. 27:46</a:t>
                      </a:r>
                    </a:p>
                  </a:txBody>
                  <a:tcPr anchor="ctr">
                    <a:solidFill>
                      <a:srgbClr val="FFFFCC"/>
                    </a:solidFill>
                  </a:tcPr>
                </a:tc>
                <a:extLst>
                  <a:ext uri="{0D108BD9-81ED-4DB2-BD59-A6C34878D82A}">
                    <a16:rowId xmlns:a16="http://schemas.microsoft.com/office/drawing/2014/main" val="2088523037"/>
                  </a:ext>
                </a:extLst>
              </a:tr>
              <a:tr h="786384">
                <a:tc>
                  <a:txBody>
                    <a:bodyPr/>
                    <a:lstStyle/>
                    <a:p>
                      <a:r>
                        <a:rPr lang="en-US" sz="2900" b="1" dirty="0">
                          <a:latin typeface="Calibri" panose="020F0502020204030204" pitchFamily="34" charset="0"/>
                          <a:cs typeface="Calibri" panose="020F0502020204030204" pitchFamily="34" charset="0"/>
                        </a:rPr>
                        <a:t>Isaac’s volition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22:6, 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John 10:17-18</a:t>
                      </a:r>
                    </a:p>
                  </a:txBody>
                  <a:tcPr anchor="ct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Substitution</a:t>
                      </a:r>
                    </a:p>
                  </a:txBody>
                  <a:tcPr anchor="ctr"/>
                </a:tc>
                <a:tc>
                  <a:txBody>
                    <a:bodyPr/>
                    <a:lstStyle/>
                    <a:p>
                      <a:pPr algn="ctr"/>
                      <a:r>
                        <a:rPr lang="en-US" sz="2900" dirty="0">
                          <a:latin typeface="Calibri" panose="020F0502020204030204" pitchFamily="34" charset="0"/>
                          <a:cs typeface="Calibri" panose="020F0502020204030204" pitchFamily="34" charset="0"/>
                        </a:rPr>
                        <a:t>Genesis 22:8</a:t>
                      </a:r>
                    </a:p>
                  </a:txBody>
                  <a:tcPr anchor="ctr"/>
                </a:tc>
                <a:tc>
                  <a:txBody>
                    <a:bodyPr/>
                    <a:lstStyle/>
                    <a:p>
                      <a:pPr algn="ctr"/>
                      <a:r>
                        <a:rPr lang="en-US" sz="2900" dirty="0">
                          <a:latin typeface="Calibri" panose="020F0502020204030204" pitchFamily="34" charset="0"/>
                          <a:cs typeface="Calibri" panose="020F0502020204030204" pitchFamily="34" charset="0"/>
                        </a:rPr>
                        <a:t>Isa. 53:3-6</a:t>
                      </a:r>
                    </a:p>
                  </a:txBody>
                  <a:tcPr anchor="ctr"/>
                </a:tc>
                <a:extLst>
                  <a:ext uri="{0D108BD9-81ED-4DB2-BD59-A6C34878D82A}">
                    <a16:rowId xmlns:a16="http://schemas.microsoft.com/office/drawing/2014/main" val="1287159523"/>
                  </a:ext>
                </a:extLst>
              </a:tr>
              <a:tr h="786384">
                <a:tc>
                  <a:txBody>
                    <a:bodyPr/>
                    <a:lstStyle/>
                    <a:p>
                      <a:r>
                        <a:rPr lang="en-US" sz="2900" b="1" dirty="0">
                          <a:latin typeface="Calibri" panose="020F0502020204030204" pitchFamily="34" charset="0"/>
                          <a:cs typeface="Calibri" panose="020F0502020204030204" pitchFamily="34" charset="0"/>
                        </a:rPr>
                        <a:t>Male sacrifice</a:t>
                      </a:r>
                    </a:p>
                  </a:txBody>
                  <a:tcPr anchor="ctr"/>
                </a:tc>
                <a:tc>
                  <a:txBody>
                    <a:bodyPr/>
                    <a:lstStyle/>
                    <a:p>
                      <a:pPr algn="ctr"/>
                      <a:r>
                        <a:rPr lang="en-US" sz="2900" dirty="0">
                          <a:latin typeface="Calibri" panose="020F0502020204030204" pitchFamily="34" charset="0"/>
                          <a:cs typeface="Calibri" panose="020F0502020204030204" pitchFamily="34" charset="0"/>
                        </a:rPr>
                        <a:t>Gen. 22:13</a:t>
                      </a:r>
                    </a:p>
                  </a:txBody>
                  <a:tcPr anchor="ctr"/>
                </a:tc>
                <a:tc>
                  <a:txBody>
                    <a:bodyPr/>
                    <a:lstStyle/>
                    <a:p>
                      <a:pPr algn="ctr"/>
                      <a:r>
                        <a:rPr lang="en-US" sz="2900" dirty="0">
                          <a:latin typeface="Calibri" panose="020F0502020204030204" pitchFamily="34" charset="0"/>
                          <a:cs typeface="Calibri" panose="020F0502020204030204" pitchFamily="34" charset="0"/>
                        </a:rPr>
                        <a:t>John 1:29</a:t>
                      </a:r>
                    </a:p>
                  </a:txBody>
                  <a:tcPr anchor="ctr"/>
                </a:tc>
                <a:extLst>
                  <a:ext uri="{0D108BD9-81ED-4DB2-BD59-A6C34878D82A}">
                    <a16:rowId xmlns:a16="http://schemas.microsoft.com/office/drawing/2014/main" val="1793763941"/>
                  </a:ext>
                </a:extLst>
              </a:tr>
              <a:tr h="786384">
                <a:tc>
                  <a:txBody>
                    <a:bodyPr/>
                    <a:lstStyle/>
                    <a:p>
                      <a:r>
                        <a:rPr lang="en-US" sz="2900" b="1" dirty="0">
                          <a:latin typeface="Calibri" panose="020F0502020204030204" pitchFamily="34" charset="0"/>
                          <a:cs typeface="Calibri" panose="020F0502020204030204" pitchFamily="34" charset="0"/>
                        </a:rPr>
                        <a:t>Propitiation</a:t>
                      </a:r>
                    </a:p>
                  </a:txBody>
                  <a:tcPr anchor="ctr"/>
                </a:tc>
                <a:tc>
                  <a:txBody>
                    <a:bodyPr/>
                    <a:lstStyle/>
                    <a:p>
                      <a:pPr algn="ctr"/>
                      <a:r>
                        <a:rPr lang="en-US" sz="2900" dirty="0">
                          <a:latin typeface="Calibri" panose="020F0502020204030204" pitchFamily="34" charset="0"/>
                          <a:cs typeface="Calibri" panose="020F0502020204030204" pitchFamily="34" charset="0"/>
                        </a:rPr>
                        <a:t>Gen. 22:14</a:t>
                      </a:r>
                    </a:p>
                  </a:txBody>
                  <a:tcPr anchor="ctr"/>
                </a:tc>
                <a:tc>
                  <a:txBody>
                    <a:bodyPr/>
                    <a:lstStyle/>
                    <a:p>
                      <a:pPr algn="ctr"/>
                      <a:r>
                        <a:rPr lang="en-US" sz="2900" dirty="0">
                          <a:latin typeface="Calibri" panose="020F0502020204030204" pitchFamily="34" charset="0"/>
                          <a:cs typeface="Calibri" panose="020F0502020204030204" pitchFamily="34" charset="0"/>
                        </a:rPr>
                        <a:t>Rom. 3:25</a:t>
                      </a:r>
                    </a:p>
                  </a:txBody>
                  <a:tcPr anchor="ctr"/>
                </a:tc>
                <a:extLst>
                  <a:ext uri="{0D108BD9-81ED-4DB2-BD59-A6C34878D82A}">
                    <a16:rowId xmlns:a16="http://schemas.microsoft.com/office/drawing/2014/main" val="907852725"/>
                  </a:ext>
                </a:extLst>
              </a:tr>
            </a:tbl>
          </a:graphicData>
        </a:graphic>
      </p:graphicFrame>
    </p:spTree>
    <p:extLst>
      <p:ext uri="{BB962C8B-B14F-4D97-AF65-F5344CB8AC3E}">
        <p14:creationId xmlns:p14="http://schemas.microsoft.com/office/powerpoint/2010/main" val="3979108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409009458"/>
              </p:ext>
            </p:extLst>
          </p:nvPr>
        </p:nvGraphicFramePr>
        <p:xfrm>
          <a:off x="746760" y="203037"/>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carries the wood</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Matt. 27:32</a:t>
                      </a:r>
                    </a:p>
                  </a:txBody>
                  <a:tcPr anchor="ctr"/>
                </a:tc>
                <a:extLst>
                  <a:ext uri="{0D108BD9-81ED-4DB2-BD59-A6C34878D82A}">
                    <a16:rowId xmlns:a16="http://schemas.microsoft.com/office/drawing/2014/main" val="777567912"/>
                  </a:ext>
                </a:extLst>
              </a:tr>
              <a:tr h="786384">
                <a:tc>
                  <a:txBody>
                    <a:bodyPr/>
                    <a:lstStyle/>
                    <a:p>
                      <a:r>
                        <a:rPr lang="en-US" sz="2900" b="1" dirty="0">
                          <a:latin typeface="Calibri" panose="020F0502020204030204" pitchFamily="34" charset="0"/>
                          <a:cs typeface="Calibri" panose="020F0502020204030204" pitchFamily="34" charset="0"/>
                        </a:rPr>
                        <a:t>Father offers the Son</a:t>
                      </a:r>
                    </a:p>
                  </a:txBody>
                  <a:tcPr anchor="ctr"/>
                </a:tc>
                <a:tc>
                  <a:txBody>
                    <a:bodyPr/>
                    <a:lstStyle/>
                    <a:p>
                      <a:pPr algn="ctr"/>
                      <a:r>
                        <a:rPr lang="en-US" sz="2900" dirty="0">
                          <a:latin typeface="Calibri" panose="020F0502020204030204" pitchFamily="34" charset="0"/>
                          <a:cs typeface="Calibri" panose="020F0502020204030204" pitchFamily="34" charset="0"/>
                        </a:rPr>
                        <a:t>Gen. 22:6</a:t>
                      </a:r>
                    </a:p>
                  </a:txBody>
                  <a:tcPr anchor="ctr"/>
                </a:tc>
                <a:tc>
                  <a:txBody>
                    <a:bodyPr/>
                    <a:lstStyle/>
                    <a:p>
                      <a:pPr algn="ctr"/>
                      <a:r>
                        <a:rPr lang="en-US" sz="2900" dirty="0">
                          <a:latin typeface="Calibri" panose="020F0502020204030204" pitchFamily="34" charset="0"/>
                          <a:cs typeface="Calibri" panose="020F0502020204030204" pitchFamily="34" charset="0"/>
                        </a:rPr>
                        <a:t>Matt. 27:46</a:t>
                      </a:r>
                    </a:p>
                  </a:txBody>
                  <a:tcPr anchor="ctr"/>
                </a:tc>
                <a:extLst>
                  <a:ext uri="{0D108BD9-81ED-4DB2-BD59-A6C34878D82A}">
                    <a16:rowId xmlns:a16="http://schemas.microsoft.com/office/drawing/2014/main" val="2088523037"/>
                  </a:ext>
                </a:extLst>
              </a:tr>
              <a:tr h="786384">
                <a:tc>
                  <a:txBody>
                    <a:bodyPr/>
                    <a:lstStyle/>
                    <a:p>
                      <a:r>
                        <a:rPr lang="en-US" sz="2900" b="1" u="sng" dirty="0">
                          <a:latin typeface="Calibri" panose="020F0502020204030204" pitchFamily="34" charset="0"/>
                          <a:cs typeface="Calibri" panose="020F0502020204030204" pitchFamily="34" charset="0"/>
                        </a:rPr>
                        <a:t>Isaac’s volition</a:t>
                      </a:r>
                    </a:p>
                  </a:txBody>
                  <a:tcPr anchor="ct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b="1" u="sng" dirty="0">
                          <a:latin typeface="Calibri" panose="020F0502020204030204" pitchFamily="34" charset="0"/>
                          <a:cs typeface="Calibri" panose="020F0502020204030204" pitchFamily="34" charset="0"/>
                        </a:rPr>
                        <a:t>Gen. 22:6, 9</a:t>
                      </a:r>
                    </a:p>
                  </a:txBody>
                  <a:tcPr anchor="ct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b="1" u="sng" dirty="0">
                          <a:latin typeface="Calibri" panose="020F0502020204030204" pitchFamily="34" charset="0"/>
                          <a:cs typeface="Calibri" panose="020F0502020204030204" pitchFamily="34" charset="0"/>
                        </a:rPr>
                        <a:t>John 10:17-18</a:t>
                      </a:r>
                    </a:p>
                  </a:txBody>
                  <a:tcPr anchor="ctr">
                    <a:solidFill>
                      <a:srgbClr val="FFFFCC"/>
                    </a:solidFill>
                  </a:tcP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Substitution</a:t>
                      </a:r>
                    </a:p>
                  </a:txBody>
                  <a:tcPr anchor="ctr"/>
                </a:tc>
                <a:tc>
                  <a:txBody>
                    <a:bodyPr/>
                    <a:lstStyle/>
                    <a:p>
                      <a:pPr algn="ctr"/>
                      <a:r>
                        <a:rPr lang="en-US" sz="2900" dirty="0">
                          <a:latin typeface="Calibri" panose="020F0502020204030204" pitchFamily="34" charset="0"/>
                          <a:cs typeface="Calibri" panose="020F0502020204030204" pitchFamily="34" charset="0"/>
                        </a:rPr>
                        <a:t>Genesis 22:8</a:t>
                      </a:r>
                    </a:p>
                  </a:txBody>
                  <a:tcPr anchor="ctr"/>
                </a:tc>
                <a:tc>
                  <a:txBody>
                    <a:bodyPr/>
                    <a:lstStyle/>
                    <a:p>
                      <a:pPr algn="ctr"/>
                      <a:r>
                        <a:rPr lang="en-US" sz="2900" dirty="0">
                          <a:latin typeface="Calibri" panose="020F0502020204030204" pitchFamily="34" charset="0"/>
                          <a:cs typeface="Calibri" panose="020F0502020204030204" pitchFamily="34" charset="0"/>
                        </a:rPr>
                        <a:t>Isa. 53:3-6</a:t>
                      </a:r>
                    </a:p>
                  </a:txBody>
                  <a:tcPr anchor="ctr"/>
                </a:tc>
                <a:extLst>
                  <a:ext uri="{0D108BD9-81ED-4DB2-BD59-A6C34878D82A}">
                    <a16:rowId xmlns:a16="http://schemas.microsoft.com/office/drawing/2014/main" val="1287159523"/>
                  </a:ext>
                </a:extLst>
              </a:tr>
              <a:tr h="786384">
                <a:tc>
                  <a:txBody>
                    <a:bodyPr/>
                    <a:lstStyle/>
                    <a:p>
                      <a:r>
                        <a:rPr lang="en-US" sz="2900" b="1" dirty="0">
                          <a:latin typeface="Calibri" panose="020F0502020204030204" pitchFamily="34" charset="0"/>
                          <a:cs typeface="Calibri" panose="020F0502020204030204" pitchFamily="34" charset="0"/>
                        </a:rPr>
                        <a:t>Male sacrifice</a:t>
                      </a:r>
                    </a:p>
                  </a:txBody>
                  <a:tcPr anchor="ctr"/>
                </a:tc>
                <a:tc>
                  <a:txBody>
                    <a:bodyPr/>
                    <a:lstStyle/>
                    <a:p>
                      <a:pPr algn="ctr"/>
                      <a:r>
                        <a:rPr lang="en-US" sz="2900" dirty="0">
                          <a:latin typeface="Calibri" panose="020F0502020204030204" pitchFamily="34" charset="0"/>
                          <a:cs typeface="Calibri" panose="020F0502020204030204" pitchFamily="34" charset="0"/>
                        </a:rPr>
                        <a:t>Gen. 22:13</a:t>
                      </a:r>
                    </a:p>
                  </a:txBody>
                  <a:tcPr anchor="ctr"/>
                </a:tc>
                <a:tc>
                  <a:txBody>
                    <a:bodyPr/>
                    <a:lstStyle/>
                    <a:p>
                      <a:pPr algn="ctr"/>
                      <a:r>
                        <a:rPr lang="en-US" sz="2900" dirty="0">
                          <a:latin typeface="Calibri" panose="020F0502020204030204" pitchFamily="34" charset="0"/>
                          <a:cs typeface="Calibri" panose="020F0502020204030204" pitchFamily="34" charset="0"/>
                        </a:rPr>
                        <a:t>John 1:29</a:t>
                      </a:r>
                    </a:p>
                  </a:txBody>
                  <a:tcPr anchor="ctr"/>
                </a:tc>
                <a:extLst>
                  <a:ext uri="{0D108BD9-81ED-4DB2-BD59-A6C34878D82A}">
                    <a16:rowId xmlns:a16="http://schemas.microsoft.com/office/drawing/2014/main" val="1793763941"/>
                  </a:ext>
                </a:extLst>
              </a:tr>
              <a:tr h="786384">
                <a:tc>
                  <a:txBody>
                    <a:bodyPr/>
                    <a:lstStyle/>
                    <a:p>
                      <a:r>
                        <a:rPr lang="en-US" sz="2900" b="1" dirty="0">
                          <a:latin typeface="Calibri" panose="020F0502020204030204" pitchFamily="34" charset="0"/>
                          <a:cs typeface="Calibri" panose="020F0502020204030204" pitchFamily="34" charset="0"/>
                        </a:rPr>
                        <a:t>Propitiation</a:t>
                      </a:r>
                    </a:p>
                  </a:txBody>
                  <a:tcPr anchor="ctr"/>
                </a:tc>
                <a:tc>
                  <a:txBody>
                    <a:bodyPr/>
                    <a:lstStyle/>
                    <a:p>
                      <a:pPr algn="ctr"/>
                      <a:r>
                        <a:rPr lang="en-US" sz="2900" dirty="0">
                          <a:latin typeface="Calibri" panose="020F0502020204030204" pitchFamily="34" charset="0"/>
                          <a:cs typeface="Calibri" panose="020F0502020204030204" pitchFamily="34" charset="0"/>
                        </a:rPr>
                        <a:t>Gen. 22:14</a:t>
                      </a:r>
                    </a:p>
                  </a:txBody>
                  <a:tcPr anchor="ctr"/>
                </a:tc>
                <a:tc>
                  <a:txBody>
                    <a:bodyPr/>
                    <a:lstStyle/>
                    <a:p>
                      <a:pPr algn="ctr"/>
                      <a:r>
                        <a:rPr lang="en-US" sz="2900" dirty="0">
                          <a:latin typeface="Calibri" panose="020F0502020204030204" pitchFamily="34" charset="0"/>
                          <a:cs typeface="Calibri" panose="020F0502020204030204" pitchFamily="34" charset="0"/>
                        </a:rPr>
                        <a:t>Rom. 3:25</a:t>
                      </a:r>
                    </a:p>
                  </a:txBody>
                  <a:tcPr anchor="ctr"/>
                </a:tc>
                <a:extLst>
                  <a:ext uri="{0D108BD9-81ED-4DB2-BD59-A6C34878D82A}">
                    <a16:rowId xmlns:a16="http://schemas.microsoft.com/office/drawing/2014/main" val="907852725"/>
                  </a:ext>
                </a:extLst>
              </a:tr>
            </a:tbl>
          </a:graphicData>
        </a:graphic>
      </p:graphicFrame>
    </p:spTree>
    <p:extLst>
      <p:ext uri="{BB962C8B-B14F-4D97-AF65-F5344CB8AC3E}">
        <p14:creationId xmlns:p14="http://schemas.microsoft.com/office/powerpoint/2010/main" val="1074906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Tested</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instructed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obedience (3)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destination (4)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instructions (5)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Continuation of journey (6)</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Conversation (7-8)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Offering prepared (9-10)</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552046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came Isaac’s inquiry: </a:t>
            </a:r>
            <a:r>
              <a:rPr lang="en-US" i="1" dirty="0">
                <a:effectLst>
                  <a:outerShdw blurRad="38100" dist="38100" dir="2700000" algn="tl">
                    <a:srgbClr val="000000">
                      <a:alpha val="43137"/>
                    </a:srgbClr>
                  </a:outerShdw>
                </a:effectLst>
              </a:rPr>
              <a:t>And he said, Behold, the fire and the wood: but where is the lamb for a burnt-offering</a:t>
            </a:r>
            <a:r>
              <a:rPr lang="en-US" dirty="0">
                <a:effectLst>
                  <a:outerShdw blurRad="38100" dist="38100" dir="2700000" algn="tl">
                    <a:srgbClr val="000000">
                      <a:alpha val="43137"/>
                    </a:srgbClr>
                  </a:outerShdw>
                </a:effectLst>
              </a:rPr>
              <a:t>? Abraham’s answer was: </a:t>
            </a:r>
            <a:r>
              <a:rPr lang="en-US" i="1" dirty="0">
                <a:effectLst>
                  <a:outerShdw blurRad="38100" dist="38100" dir="2700000" algn="tl">
                    <a:srgbClr val="000000">
                      <a:alpha val="43137"/>
                    </a:srgbClr>
                  </a:outerShdw>
                </a:effectLst>
              </a:rPr>
              <a:t>And Abraham said, God will provide himself the lamb for a burnt-offering, my son</a:t>
            </a:r>
            <a:r>
              <a:rPr lang="en-US" dirty="0">
                <a:effectLst>
                  <a:outerShdw blurRad="38100" dist="38100" dir="2700000" algn="tl">
                    <a:srgbClr val="000000">
                      <a:alpha val="43137"/>
                    </a:srgbClr>
                  </a:outerShdw>
                </a:effectLst>
              </a:rPr>
              <a:t>. In Hebrew, it reads </a:t>
            </a:r>
            <a:r>
              <a:rPr lang="en-US" i="1" dirty="0" err="1">
                <a:effectLst>
                  <a:outerShdw blurRad="38100" dist="38100" dir="2700000" algn="tl">
                    <a:srgbClr val="000000">
                      <a:alpha val="43137"/>
                    </a:srgbClr>
                  </a:outerShdw>
                </a:effectLst>
              </a:rPr>
              <a:t>yireh</a:t>
            </a:r>
            <a:r>
              <a:rPr lang="en-US" i="1" dirty="0">
                <a:effectLst>
                  <a:outerShdw blurRad="38100" dist="38100" dir="2700000" algn="tl">
                    <a:srgbClr val="000000">
                      <a:alpha val="43137"/>
                    </a:srgbClr>
                  </a:outerShdw>
                </a:effectLst>
              </a:rPr>
              <a:t>-lo</a:t>
            </a:r>
            <a:r>
              <a:rPr lang="en-US" dirty="0">
                <a:effectLst>
                  <a:outerShdw blurRad="38100" dist="38100" dir="2700000" algn="tl">
                    <a:srgbClr val="000000">
                      <a:alpha val="43137"/>
                    </a:srgbClr>
                  </a:outerShdw>
                </a:effectLst>
              </a:rPr>
              <a:t>, which allows for two options. The first option is that God will provide for Himself or, second, that </a:t>
            </a:r>
            <a:r>
              <a:rPr lang="en-US" b="1" u="sng" dirty="0">
                <a:solidFill>
                  <a:srgbClr val="FFFFCC"/>
                </a:solidFill>
                <a:effectLst>
                  <a:outerShdw blurRad="38100" dist="38100" dir="2700000" algn="tl">
                    <a:srgbClr val="000000">
                      <a:alpha val="43137"/>
                    </a:srgbClr>
                  </a:outerShdw>
                </a:effectLst>
              </a:rPr>
              <a:t>God will provide Himself as an offering</a:t>
            </a:r>
            <a:r>
              <a:rPr lang="en-US" dirty="0">
                <a:effectLst>
                  <a:outerShdw blurRad="38100" dist="38100" dir="2700000" algn="tl">
                    <a:srgbClr val="000000">
                      <a:alpha val="43137"/>
                    </a:srgbClr>
                  </a:outerShdw>
                </a:effectLst>
              </a:rPr>
              <a:t>. It was a divine provision either way. Isaac inquired no further...</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354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6055752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807478335"/>
              </p:ext>
            </p:extLst>
          </p:nvPr>
        </p:nvGraphicFramePr>
        <p:xfrm>
          <a:off x="746760" y="203037"/>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carries the wood</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Matt. 27:32</a:t>
                      </a:r>
                    </a:p>
                  </a:txBody>
                  <a:tcPr anchor="ctr"/>
                </a:tc>
                <a:extLst>
                  <a:ext uri="{0D108BD9-81ED-4DB2-BD59-A6C34878D82A}">
                    <a16:rowId xmlns:a16="http://schemas.microsoft.com/office/drawing/2014/main" val="777567912"/>
                  </a:ext>
                </a:extLst>
              </a:tr>
              <a:tr h="786384">
                <a:tc>
                  <a:txBody>
                    <a:bodyPr/>
                    <a:lstStyle/>
                    <a:p>
                      <a:r>
                        <a:rPr lang="en-US" sz="2900" b="1" dirty="0">
                          <a:latin typeface="Calibri" panose="020F0502020204030204" pitchFamily="34" charset="0"/>
                          <a:cs typeface="Calibri" panose="020F0502020204030204" pitchFamily="34" charset="0"/>
                        </a:rPr>
                        <a:t>Father offers the Son</a:t>
                      </a:r>
                    </a:p>
                  </a:txBody>
                  <a:tcPr anchor="ctr"/>
                </a:tc>
                <a:tc>
                  <a:txBody>
                    <a:bodyPr/>
                    <a:lstStyle/>
                    <a:p>
                      <a:pPr algn="ctr"/>
                      <a:r>
                        <a:rPr lang="en-US" sz="2900" dirty="0">
                          <a:latin typeface="Calibri" panose="020F0502020204030204" pitchFamily="34" charset="0"/>
                          <a:cs typeface="Calibri" panose="020F0502020204030204" pitchFamily="34" charset="0"/>
                        </a:rPr>
                        <a:t>Gen. 22:6</a:t>
                      </a:r>
                    </a:p>
                  </a:txBody>
                  <a:tcPr anchor="ctr"/>
                </a:tc>
                <a:tc>
                  <a:txBody>
                    <a:bodyPr/>
                    <a:lstStyle/>
                    <a:p>
                      <a:pPr algn="ctr"/>
                      <a:r>
                        <a:rPr lang="en-US" sz="2900" dirty="0">
                          <a:latin typeface="Calibri" panose="020F0502020204030204" pitchFamily="34" charset="0"/>
                          <a:cs typeface="Calibri" panose="020F0502020204030204" pitchFamily="34" charset="0"/>
                        </a:rPr>
                        <a:t>Matt. 27:46</a:t>
                      </a:r>
                    </a:p>
                  </a:txBody>
                  <a:tcPr anchor="ctr"/>
                </a:tc>
                <a:extLst>
                  <a:ext uri="{0D108BD9-81ED-4DB2-BD59-A6C34878D82A}">
                    <a16:rowId xmlns:a16="http://schemas.microsoft.com/office/drawing/2014/main" val="2088523037"/>
                  </a:ext>
                </a:extLst>
              </a:tr>
              <a:tr h="786384">
                <a:tc>
                  <a:txBody>
                    <a:bodyPr/>
                    <a:lstStyle/>
                    <a:p>
                      <a:r>
                        <a:rPr lang="en-US" sz="2900" b="1" dirty="0">
                          <a:latin typeface="Calibri" panose="020F0502020204030204" pitchFamily="34" charset="0"/>
                          <a:cs typeface="Calibri" panose="020F0502020204030204" pitchFamily="34" charset="0"/>
                        </a:rPr>
                        <a:t>Isaac’s volition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22:6, 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John 10:17-18</a:t>
                      </a:r>
                    </a:p>
                  </a:txBody>
                  <a:tcPr anchor="ctr"/>
                </a:tc>
                <a:extLst>
                  <a:ext uri="{0D108BD9-81ED-4DB2-BD59-A6C34878D82A}">
                    <a16:rowId xmlns:a16="http://schemas.microsoft.com/office/drawing/2014/main" val="3167288718"/>
                  </a:ext>
                </a:extLst>
              </a:tr>
              <a:tr h="786384">
                <a:tc>
                  <a:txBody>
                    <a:bodyPr/>
                    <a:lstStyle/>
                    <a:p>
                      <a:r>
                        <a:rPr lang="en-US" sz="2900" b="1" u="sng" dirty="0">
                          <a:latin typeface="Calibri" panose="020F0502020204030204" pitchFamily="34" charset="0"/>
                          <a:cs typeface="Calibri" panose="020F0502020204030204" pitchFamily="34" charset="0"/>
                        </a:rPr>
                        <a:t>Substitution</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Genesis 22:8</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Isa. 53:3-6</a:t>
                      </a:r>
                    </a:p>
                  </a:txBody>
                  <a:tcPr anchor="ctr">
                    <a:solidFill>
                      <a:srgbClr val="FFFFCC"/>
                    </a:solidFill>
                  </a:tcPr>
                </a:tc>
                <a:extLst>
                  <a:ext uri="{0D108BD9-81ED-4DB2-BD59-A6C34878D82A}">
                    <a16:rowId xmlns:a16="http://schemas.microsoft.com/office/drawing/2014/main" val="1287159523"/>
                  </a:ext>
                </a:extLst>
              </a:tr>
              <a:tr h="786384">
                <a:tc>
                  <a:txBody>
                    <a:bodyPr/>
                    <a:lstStyle/>
                    <a:p>
                      <a:r>
                        <a:rPr lang="en-US" sz="2900" b="1" dirty="0">
                          <a:latin typeface="Calibri" panose="020F0502020204030204" pitchFamily="34" charset="0"/>
                          <a:cs typeface="Calibri" panose="020F0502020204030204" pitchFamily="34" charset="0"/>
                        </a:rPr>
                        <a:t>Male sacrifice</a:t>
                      </a:r>
                    </a:p>
                  </a:txBody>
                  <a:tcPr anchor="ctr"/>
                </a:tc>
                <a:tc>
                  <a:txBody>
                    <a:bodyPr/>
                    <a:lstStyle/>
                    <a:p>
                      <a:pPr algn="ctr"/>
                      <a:r>
                        <a:rPr lang="en-US" sz="2900" dirty="0">
                          <a:latin typeface="Calibri" panose="020F0502020204030204" pitchFamily="34" charset="0"/>
                          <a:cs typeface="Calibri" panose="020F0502020204030204" pitchFamily="34" charset="0"/>
                        </a:rPr>
                        <a:t>Gen. 22:13</a:t>
                      </a:r>
                    </a:p>
                  </a:txBody>
                  <a:tcPr anchor="ctr"/>
                </a:tc>
                <a:tc>
                  <a:txBody>
                    <a:bodyPr/>
                    <a:lstStyle/>
                    <a:p>
                      <a:pPr algn="ctr"/>
                      <a:r>
                        <a:rPr lang="en-US" sz="2900" dirty="0">
                          <a:latin typeface="Calibri" panose="020F0502020204030204" pitchFamily="34" charset="0"/>
                          <a:cs typeface="Calibri" panose="020F0502020204030204" pitchFamily="34" charset="0"/>
                        </a:rPr>
                        <a:t>John 1:29</a:t>
                      </a:r>
                    </a:p>
                  </a:txBody>
                  <a:tcPr anchor="ctr"/>
                </a:tc>
                <a:extLst>
                  <a:ext uri="{0D108BD9-81ED-4DB2-BD59-A6C34878D82A}">
                    <a16:rowId xmlns:a16="http://schemas.microsoft.com/office/drawing/2014/main" val="1793763941"/>
                  </a:ext>
                </a:extLst>
              </a:tr>
              <a:tr h="786384">
                <a:tc>
                  <a:txBody>
                    <a:bodyPr/>
                    <a:lstStyle/>
                    <a:p>
                      <a:r>
                        <a:rPr lang="en-US" sz="2900" b="1" dirty="0">
                          <a:latin typeface="Calibri" panose="020F0502020204030204" pitchFamily="34" charset="0"/>
                          <a:cs typeface="Calibri" panose="020F0502020204030204" pitchFamily="34" charset="0"/>
                        </a:rPr>
                        <a:t>Propitiation</a:t>
                      </a:r>
                    </a:p>
                  </a:txBody>
                  <a:tcPr anchor="ctr"/>
                </a:tc>
                <a:tc>
                  <a:txBody>
                    <a:bodyPr/>
                    <a:lstStyle/>
                    <a:p>
                      <a:pPr algn="ctr"/>
                      <a:r>
                        <a:rPr lang="en-US" sz="2900" dirty="0">
                          <a:latin typeface="Calibri" panose="020F0502020204030204" pitchFamily="34" charset="0"/>
                          <a:cs typeface="Calibri" panose="020F0502020204030204" pitchFamily="34" charset="0"/>
                        </a:rPr>
                        <a:t>Gen. 22:14</a:t>
                      </a:r>
                    </a:p>
                  </a:txBody>
                  <a:tcPr anchor="ctr"/>
                </a:tc>
                <a:tc>
                  <a:txBody>
                    <a:bodyPr/>
                    <a:lstStyle/>
                    <a:p>
                      <a:pPr algn="ctr"/>
                      <a:r>
                        <a:rPr lang="en-US" sz="2900" dirty="0">
                          <a:latin typeface="Calibri" panose="020F0502020204030204" pitchFamily="34" charset="0"/>
                          <a:cs typeface="Calibri" panose="020F0502020204030204" pitchFamily="34" charset="0"/>
                        </a:rPr>
                        <a:t>Rom. 3:25</a:t>
                      </a:r>
                    </a:p>
                  </a:txBody>
                  <a:tcPr anchor="ctr"/>
                </a:tc>
                <a:extLst>
                  <a:ext uri="{0D108BD9-81ED-4DB2-BD59-A6C34878D82A}">
                    <a16:rowId xmlns:a16="http://schemas.microsoft.com/office/drawing/2014/main" val="907852725"/>
                  </a:ext>
                </a:extLst>
              </a:tr>
            </a:tbl>
          </a:graphicData>
        </a:graphic>
      </p:graphicFrame>
    </p:spTree>
    <p:extLst>
      <p:ext uri="{BB962C8B-B14F-4D97-AF65-F5344CB8AC3E}">
        <p14:creationId xmlns:p14="http://schemas.microsoft.com/office/powerpoint/2010/main" val="71849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AB8CC5-DC9E-7780-DF52-91ACC0B8B52C}"/>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p:cNvSpPr/>
          <p:nvPr/>
        </p:nvSpPr>
        <p:spPr>
          <a:xfrm>
            <a:off x="609600" y="0"/>
            <a:ext cx="10972800" cy="5478423"/>
          </a:xfrm>
          <a:prstGeom prst="rect">
            <a:avLst/>
          </a:prstGeom>
          <a:noFill/>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53:3–6</a:t>
            </a:r>
          </a:p>
          <a:p>
            <a:pPr algn="just">
              <a:spcBef>
                <a:spcPts val="0"/>
              </a:spcBef>
              <a:spcAft>
                <a:spcPts val="0"/>
              </a:spcAft>
            </a:pP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He was despised and forsaken of men, A man of sorrows and acquainted with grief; And like one from whom men hide their face He was despised, and we did not esteem Him. </a:t>
            </a: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4</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Surely our griefs He Himself bore, And our sorrows He carried; Yet we ourselves esteemed Him stricken, Smitten of God, and afflicted. </a:t>
            </a: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5</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He was pierced through for our transgressions, He was crushed for our iniquities; The chastening for our well-being </a:t>
            </a:r>
            <a:r>
              <a:rPr lang="en-US" sz="3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fell</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upon Him, And by His scourging we are healed. </a:t>
            </a: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6</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All of us like sheep have gone astray, Each of us has turned to his own way; But the </a:t>
            </a:r>
            <a:r>
              <a:rPr lang="en-US" sz="3000" cap="small"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Lord</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has caused the iniquity of us all To fall on Him. </a:t>
            </a:r>
          </a:p>
        </p:txBody>
      </p:sp>
    </p:spTree>
    <p:extLst>
      <p:ext uri="{BB962C8B-B14F-4D97-AF65-F5344CB8AC3E}">
        <p14:creationId xmlns:p14="http://schemas.microsoft.com/office/powerpoint/2010/main" val="157258396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467100" y="228600"/>
            <a:ext cx="5257800" cy="914400"/>
          </a:xfrm>
        </p:spPr>
        <p:txBody>
          <a:bodyPr/>
          <a:lstStyle/>
          <a:p>
            <a:pPr algn="ctr" eaLnBrk="1" hangingPunct="1">
              <a:defRPr/>
            </a:pPr>
            <a:r>
              <a:rPr lang="en-US" altLang="en-US" sz="3600" kern="1200" dirty="0">
                <a:effectLst>
                  <a:outerShdw blurRad="38100" dist="38100" dir="2700000" algn="tl">
                    <a:srgbClr val="000000">
                      <a:alpha val="43137"/>
                    </a:srgbClr>
                  </a:outerShdw>
                </a:effectLst>
              </a:rPr>
              <a:t>Christ’s Atoning Death</a:t>
            </a:r>
          </a:p>
        </p:txBody>
      </p:sp>
      <p:sp>
        <p:nvSpPr>
          <p:cNvPr id="21507" name="Content Placeholder 2"/>
          <p:cNvSpPr>
            <a:spLocks noGrp="1"/>
          </p:cNvSpPr>
          <p:nvPr>
            <p:ph idx="1"/>
          </p:nvPr>
        </p:nvSpPr>
        <p:spPr>
          <a:xfrm>
            <a:off x="1524000" y="1600200"/>
            <a:ext cx="5410200" cy="3810000"/>
          </a:xfrm>
        </p:spPr>
        <p:txBody>
          <a:bodyPr/>
          <a:lstStyle/>
          <a:p>
            <a:pPr eaLnBrk="1" hangingPunct="1">
              <a:spcBef>
                <a:spcPts val="0"/>
              </a:spcBef>
              <a:spcAft>
                <a:spcPts val="3600"/>
              </a:spcAft>
              <a:buClr>
                <a:srgbClr val="00FFFF"/>
              </a:buClr>
              <a:defRPr/>
            </a:pPr>
            <a:r>
              <a:rPr lang="en-US" altLang="en-US" dirty="0">
                <a:effectLst>
                  <a:outerShdw blurRad="38100" dist="38100" dir="2700000" algn="tl">
                    <a:srgbClr val="000000">
                      <a:alpha val="43137"/>
                    </a:srgbClr>
                  </a:outerShdw>
                </a:effectLst>
              </a:rPr>
              <a:t>Substitution – Isa 53:3-6</a:t>
            </a:r>
          </a:p>
          <a:p>
            <a:pPr eaLnBrk="1" hangingPunct="1">
              <a:spcBef>
                <a:spcPts val="0"/>
              </a:spcBef>
              <a:spcAft>
                <a:spcPts val="3600"/>
              </a:spcAft>
              <a:buClr>
                <a:srgbClr val="00FFFF"/>
              </a:buClr>
              <a:defRPr/>
            </a:pPr>
            <a:r>
              <a:rPr lang="en-US" altLang="en-US" dirty="0">
                <a:effectLst>
                  <a:outerShdw blurRad="38100" dist="38100" dir="2700000" algn="tl">
                    <a:srgbClr val="000000">
                      <a:alpha val="43137"/>
                    </a:srgbClr>
                  </a:outerShdw>
                </a:effectLst>
              </a:rPr>
              <a:t>Illustrations</a:t>
            </a:r>
          </a:p>
          <a:p>
            <a:pPr lvl="1" eaLnBrk="1" hangingPunct="1">
              <a:spcBef>
                <a:spcPts val="0"/>
              </a:spcBef>
              <a:spcAft>
                <a:spcPts val="3600"/>
              </a:spcAft>
              <a:buClr>
                <a:srgbClr val="FF66FF"/>
              </a:buClr>
              <a:defRPr/>
            </a:pPr>
            <a:r>
              <a:rPr lang="en-US" altLang="en-US" dirty="0">
                <a:effectLst>
                  <a:outerShdw blurRad="38100" dist="38100" dir="2700000" algn="tl">
                    <a:srgbClr val="000000">
                      <a:alpha val="43137"/>
                    </a:srgbClr>
                  </a:outerShdw>
                </a:effectLst>
              </a:rPr>
              <a:t>Secret serviceman</a:t>
            </a:r>
          </a:p>
          <a:p>
            <a:pPr lvl="1" eaLnBrk="1" hangingPunct="1">
              <a:spcBef>
                <a:spcPts val="0"/>
              </a:spcBef>
              <a:spcAft>
                <a:spcPts val="3600"/>
              </a:spcAft>
              <a:buClr>
                <a:srgbClr val="FF66FF"/>
              </a:buClr>
              <a:defRPr/>
            </a:pPr>
            <a:r>
              <a:rPr lang="en-US" altLang="en-US" dirty="0">
                <a:effectLst>
                  <a:outerShdw blurRad="38100" dist="38100" dir="2700000" algn="tl">
                    <a:srgbClr val="000000">
                      <a:alpha val="43137"/>
                    </a:srgbClr>
                  </a:outerShdw>
                </a:effectLst>
              </a:rPr>
              <a:t>Bee sting</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3275" y="1752600"/>
            <a:ext cx="313372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3275" y="4191000"/>
            <a:ext cx="313372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11074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228600"/>
            <a:ext cx="8229600" cy="719138"/>
          </a:xfrm>
        </p:spPr>
        <p:txBody>
          <a:bodyPr/>
          <a:lstStyle/>
          <a:p>
            <a:pPr algn="ctr" eaLnBrk="1" hangingPunct="1">
              <a:defRPr/>
            </a:pPr>
            <a:r>
              <a:rPr lang="en-US" altLang="en-US" sz="3600" kern="1200" dirty="0">
                <a:effectLst>
                  <a:outerShdw blurRad="38100" dist="38100" dir="2700000" algn="tl">
                    <a:srgbClr val="000000">
                      <a:alpha val="43137"/>
                    </a:srgbClr>
                  </a:outerShdw>
                </a:effectLst>
              </a:rPr>
              <a:t>Christ’s Atoning Death</a:t>
            </a:r>
          </a:p>
        </p:txBody>
      </p:sp>
      <p:sp>
        <p:nvSpPr>
          <p:cNvPr id="21507" name="Content Placeholder 2"/>
          <p:cNvSpPr>
            <a:spLocks noGrp="1"/>
          </p:cNvSpPr>
          <p:nvPr>
            <p:ph idx="1"/>
          </p:nvPr>
        </p:nvSpPr>
        <p:spPr>
          <a:xfrm>
            <a:off x="609600" y="947738"/>
            <a:ext cx="10972800" cy="5562599"/>
          </a:xfrm>
        </p:spPr>
        <p:txBody>
          <a:bodyPr/>
          <a:lstStyle/>
          <a:p>
            <a:pPr marL="457200" indent="-457200" eaLnBrk="1" hangingPunct="1">
              <a:spcBef>
                <a:spcPts val="0"/>
              </a:spcBef>
              <a:spcAft>
                <a:spcPts val="1200"/>
              </a:spcAft>
              <a:buClr>
                <a:srgbClr val="00FFFF"/>
              </a:buClr>
              <a:defRPr/>
            </a:pPr>
            <a:r>
              <a:rPr lang="en-US" altLang="en-US" dirty="0">
                <a:effectLst>
                  <a:outerShdw blurRad="38100" dist="38100" dir="2700000" algn="tl">
                    <a:srgbClr val="000000">
                      <a:alpha val="43137"/>
                    </a:srgbClr>
                  </a:outerShdw>
                </a:effectLst>
              </a:rPr>
              <a:t>False views of the atonement</a:t>
            </a:r>
          </a:p>
          <a:p>
            <a:pPr marL="914400" lvl="1" indent="-457200" eaLnBrk="1" hangingPunct="1">
              <a:spcBef>
                <a:spcPts val="0"/>
              </a:spcBef>
              <a:spcAft>
                <a:spcPts val="1200"/>
              </a:spcAft>
              <a:buClr>
                <a:srgbClr val="FF66FF"/>
              </a:buClr>
              <a:defRPr/>
            </a:pPr>
            <a:r>
              <a:rPr lang="en-US" altLang="en-US" dirty="0">
                <a:effectLst>
                  <a:outerShdw blurRad="38100" dist="38100" dir="2700000" algn="tl">
                    <a:srgbClr val="000000">
                      <a:alpha val="43137"/>
                    </a:srgbClr>
                  </a:outerShdw>
                </a:effectLst>
              </a:rPr>
              <a:t>Ransom to Satan – Christ’s death is a ransom to Satan and not the Father (A.D. 185‒54)</a:t>
            </a:r>
          </a:p>
          <a:p>
            <a:pPr marL="914400" lvl="1" indent="-457200" eaLnBrk="1" hangingPunct="1">
              <a:spcBef>
                <a:spcPts val="0"/>
              </a:spcBef>
              <a:spcAft>
                <a:spcPts val="1200"/>
              </a:spcAft>
              <a:buClr>
                <a:srgbClr val="FF66FF"/>
              </a:buClr>
              <a:defRPr/>
            </a:pPr>
            <a:r>
              <a:rPr lang="en-US" altLang="en-US" dirty="0">
                <a:effectLst>
                  <a:outerShdw blurRad="38100" dist="38100" dir="2700000" algn="tl">
                    <a:srgbClr val="000000">
                      <a:alpha val="43137"/>
                    </a:srgbClr>
                  </a:outerShdw>
                </a:effectLst>
              </a:rPr>
              <a:t>Moral influence – Christ’s death is an expression of God’s love (A.D. 1079‒1142)</a:t>
            </a:r>
          </a:p>
          <a:p>
            <a:pPr marL="914400" lvl="1" indent="-457200" eaLnBrk="1" hangingPunct="1">
              <a:spcBef>
                <a:spcPts val="0"/>
              </a:spcBef>
              <a:spcAft>
                <a:spcPts val="1200"/>
              </a:spcAft>
              <a:buClr>
                <a:srgbClr val="FF66FF"/>
              </a:buClr>
              <a:defRPr/>
            </a:pPr>
            <a:r>
              <a:rPr lang="en-US" altLang="en-US" dirty="0">
                <a:effectLst>
                  <a:outerShdw blurRad="38100" dist="38100" dir="2700000" algn="tl">
                    <a:srgbClr val="000000">
                      <a:alpha val="43137"/>
                    </a:srgbClr>
                  </a:outerShdw>
                </a:effectLst>
              </a:rPr>
              <a:t>Moral example – Christ’s death inspires us to be sacrificial (A.D. 1539‒1604)</a:t>
            </a:r>
          </a:p>
          <a:p>
            <a:pPr marL="914400" lvl="1" indent="-457200" eaLnBrk="1" hangingPunct="1">
              <a:spcBef>
                <a:spcPts val="0"/>
              </a:spcBef>
              <a:spcAft>
                <a:spcPts val="1200"/>
              </a:spcAft>
              <a:buClr>
                <a:srgbClr val="FF66FF"/>
              </a:buClr>
              <a:defRPr/>
            </a:pPr>
            <a:r>
              <a:rPr lang="en-US" altLang="en-US" dirty="0">
                <a:effectLst>
                  <a:outerShdw blurRad="38100" dist="38100" dir="2700000" algn="tl">
                    <a:srgbClr val="000000">
                      <a:alpha val="43137"/>
                    </a:srgbClr>
                  </a:outerShdw>
                </a:effectLst>
              </a:rPr>
              <a:t>Governmental – Christ’s death promotes respect for God’s Law (A.D. 1583‒1645)</a:t>
            </a:r>
          </a:p>
          <a:p>
            <a:pPr marL="914400" lvl="1" indent="-457200" eaLnBrk="1" hangingPunct="1">
              <a:spcBef>
                <a:spcPts val="0"/>
              </a:spcBef>
              <a:spcAft>
                <a:spcPts val="1200"/>
              </a:spcAft>
              <a:buClr>
                <a:srgbClr val="FF66FF"/>
              </a:buClr>
              <a:defRPr/>
            </a:pPr>
            <a:r>
              <a:rPr lang="en-US" altLang="en-US" dirty="0">
                <a:effectLst>
                  <a:outerShdw blurRad="38100" dist="38100" dir="2700000" algn="tl">
                    <a:srgbClr val="000000">
                      <a:alpha val="43137"/>
                    </a:srgbClr>
                  </a:outerShdw>
                </a:effectLst>
              </a:rPr>
              <a:t>Accidental – Fate accidently ended Christ’s life</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Tested</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instructed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obedience (3)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destination (4)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instructions (5)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Continuation of journey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Conversation (7-8)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Offering prepared (9-10)</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104278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“Next, </a:t>
            </a:r>
            <a:r>
              <a:rPr lang="en-US" i="1" dirty="0">
                <a:effectLst>
                  <a:outerShdw blurRad="38100" dist="38100" dir="2700000" algn="tl">
                    <a:srgbClr val="000000">
                      <a:alpha val="43137"/>
                    </a:srgbClr>
                  </a:outerShdw>
                </a:effectLst>
              </a:rPr>
              <a:t>Abraham laid him on the altar, upon the wood</a:t>
            </a:r>
            <a:r>
              <a:rPr lang="en-US" dirty="0">
                <a:effectLst>
                  <a:outerShdw blurRad="38100" dist="38100" dir="2700000" algn="tl">
                    <a:srgbClr val="000000">
                      <a:alpha val="43137"/>
                    </a:srgbClr>
                  </a:outerShdw>
                </a:effectLst>
              </a:rPr>
              <a:t>. Isaac was not a child anymore, but a young man with enough strength to be able to resist what his father was doing to him. But Isaac submitted to what his father was doing to him, and obviously trusted him.</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354-55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8713320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618434898"/>
              </p:ext>
            </p:extLst>
          </p:nvPr>
        </p:nvGraphicFramePr>
        <p:xfrm>
          <a:off x="746760" y="203037"/>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carries the wood</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Matt. 27:32</a:t>
                      </a:r>
                    </a:p>
                  </a:txBody>
                  <a:tcPr anchor="ctr"/>
                </a:tc>
                <a:extLst>
                  <a:ext uri="{0D108BD9-81ED-4DB2-BD59-A6C34878D82A}">
                    <a16:rowId xmlns:a16="http://schemas.microsoft.com/office/drawing/2014/main" val="777567912"/>
                  </a:ext>
                </a:extLst>
              </a:tr>
              <a:tr h="786384">
                <a:tc>
                  <a:txBody>
                    <a:bodyPr/>
                    <a:lstStyle/>
                    <a:p>
                      <a:r>
                        <a:rPr lang="en-US" sz="2900" b="1" dirty="0">
                          <a:latin typeface="Calibri" panose="020F0502020204030204" pitchFamily="34" charset="0"/>
                          <a:cs typeface="Calibri" panose="020F0502020204030204" pitchFamily="34" charset="0"/>
                        </a:rPr>
                        <a:t>Father offers the Son</a:t>
                      </a:r>
                    </a:p>
                  </a:txBody>
                  <a:tcPr anchor="ctr"/>
                </a:tc>
                <a:tc>
                  <a:txBody>
                    <a:bodyPr/>
                    <a:lstStyle/>
                    <a:p>
                      <a:pPr algn="ctr"/>
                      <a:r>
                        <a:rPr lang="en-US" sz="2900" dirty="0">
                          <a:latin typeface="Calibri" panose="020F0502020204030204" pitchFamily="34" charset="0"/>
                          <a:cs typeface="Calibri" panose="020F0502020204030204" pitchFamily="34" charset="0"/>
                        </a:rPr>
                        <a:t>Gen. 22:6</a:t>
                      </a:r>
                    </a:p>
                  </a:txBody>
                  <a:tcPr anchor="ctr"/>
                </a:tc>
                <a:tc>
                  <a:txBody>
                    <a:bodyPr/>
                    <a:lstStyle/>
                    <a:p>
                      <a:pPr algn="ctr"/>
                      <a:r>
                        <a:rPr lang="en-US" sz="2900" dirty="0">
                          <a:latin typeface="Calibri" panose="020F0502020204030204" pitchFamily="34" charset="0"/>
                          <a:cs typeface="Calibri" panose="020F0502020204030204" pitchFamily="34" charset="0"/>
                        </a:rPr>
                        <a:t>Matt. 27:46</a:t>
                      </a:r>
                    </a:p>
                  </a:txBody>
                  <a:tcPr anchor="ctr"/>
                </a:tc>
                <a:extLst>
                  <a:ext uri="{0D108BD9-81ED-4DB2-BD59-A6C34878D82A}">
                    <a16:rowId xmlns:a16="http://schemas.microsoft.com/office/drawing/2014/main" val="2088523037"/>
                  </a:ext>
                </a:extLst>
              </a:tr>
              <a:tr h="786384">
                <a:tc>
                  <a:txBody>
                    <a:bodyPr/>
                    <a:lstStyle/>
                    <a:p>
                      <a:r>
                        <a:rPr lang="en-US" sz="2900" b="1" u="sng" dirty="0">
                          <a:latin typeface="Calibri" panose="020F0502020204030204" pitchFamily="34" charset="0"/>
                          <a:cs typeface="Calibri" panose="020F0502020204030204" pitchFamily="34" charset="0"/>
                        </a:rPr>
                        <a:t>Isaac’s volition</a:t>
                      </a:r>
                    </a:p>
                  </a:txBody>
                  <a:tcPr anchor="ct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b="1" u="sng" dirty="0">
                          <a:latin typeface="Calibri" panose="020F0502020204030204" pitchFamily="34" charset="0"/>
                          <a:cs typeface="Calibri" panose="020F0502020204030204" pitchFamily="34" charset="0"/>
                        </a:rPr>
                        <a:t>Gen. 22:6, 9</a:t>
                      </a:r>
                    </a:p>
                  </a:txBody>
                  <a:tcPr anchor="ct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b="1" u="sng" dirty="0">
                          <a:latin typeface="Calibri" panose="020F0502020204030204" pitchFamily="34" charset="0"/>
                          <a:cs typeface="Calibri" panose="020F0502020204030204" pitchFamily="34" charset="0"/>
                        </a:rPr>
                        <a:t>John 10:17-18</a:t>
                      </a:r>
                    </a:p>
                  </a:txBody>
                  <a:tcPr anchor="ctr">
                    <a:solidFill>
                      <a:srgbClr val="FFFFCC"/>
                    </a:solidFill>
                  </a:tcP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Substitution</a:t>
                      </a:r>
                    </a:p>
                  </a:txBody>
                  <a:tcPr anchor="ctr"/>
                </a:tc>
                <a:tc>
                  <a:txBody>
                    <a:bodyPr/>
                    <a:lstStyle/>
                    <a:p>
                      <a:pPr algn="ctr"/>
                      <a:r>
                        <a:rPr lang="en-US" sz="2900" dirty="0">
                          <a:latin typeface="Calibri" panose="020F0502020204030204" pitchFamily="34" charset="0"/>
                          <a:cs typeface="Calibri" panose="020F0502020204030204" pitchFamily="34" charset="0"/>
                        </a:rPr>
                        <a:t>Genesis 22:8</a:t>
                      </a:r>
                    </a:p>
                  </a:txBody>
                  <a:tcPr anchor="ctr"/>
                </a:tc>
                <a:tc>
                  <a:txBody>
                    <a:bodyPr/>
                    <a:lstStyle/>
                    <a:p>
                      <a:pPr algn="ctr"/>
                      <a:r>
                        <a:rPr lang="en-US" sz="2900" dirty="0">
                          <a:latin typeface="Calibri" panose="020F0502020204030204" pitchFamily="34" charset="0"/>
                          <a:cs typeface="Calibri" panose="020F0502020204030204" pitchFamily="34" charset="0"/>
                        </a:rPr>
                        <a:t>Isa. 53:3-6</a:t>
                      </a:r>
                    </a:p>
                  </a:txBody>
                  <a:tcPr anchor="ctr"/>
                </a:tc>
                <a:extLst>
                  <a:ext uri="{0D108BD9-81ED-4DB2-BD59-A6C34878D82A}">
                    <a16:rowId xmlns:a16="http://schemas.microsoft.com/office/drawing/2014/main" val="1287159523"/>
                  </a:ext>
                </a:extLst>
              </a:tr>
              <a:tr h="786384">
                <a:tc>
                  <a:txBody>
                    <a:bodyPr/>
                    <a:lstStyle/>
                    <a:p>
                      <a:r>
                        <a:rPr lang="en-US" sz="2900" b="1" dirty="0">
                          <a:latin typeface="Calibri" panose="020F0502020204030204" pitchFamily="34" charset="0"/>
                          <a:cs typeface="Calibri" panose="020F0502020204030204" pitchFamily="34" charset="0"/>
                        </a:rPr>
                        <a:t>Male sacrifice</a:t>
                      </a:r>
                    </a:p>
                  </a:txBody>
                  <a:tcPr anchor="ctr"/>
                </a:tc>
                <a:tc>
                  <a:txBody>
                    <a:bodyPr/>
                    <a:lstStyle/>
                    <a:p>
                      <a:pPr algn="ctr"/>
                      <a:r>
                        <a:rPr lang="en-US" sz="2900" dirty="0">
                          <a:latin typeface="Calibri" panose="020F0502020204030204" pitchFamily="34" charset="0"/>
                          <a:cs typeface="Calibri" panose="020F0502020204030204" pitchFamily="34" charset="0"/>
                        </a:rPr>
                        <a:t>Gen. 22:13</a:t>
                      </a:r>
                    </a:p>
                  </a:txBody>
                  <a:tcPr anchor="ctr"/>
                </a:tc>
                <a:tc>
                  <a:txBody>
                    <a:bodyPr/>
                    <a:lstStyle/>
                    <a:p>
                      <a:pPr algn="ctr"/>
                      <a:r>
                        <a:rPr lang="en-US" sz="2900" dirty="0">
                          <a:latin typeface="Calibri" panose="020F0502020204030204" pitchFamily="34" charset="0"/>
                          <a:cs typeface="Calibri" panose="020F0502020204030204" pitchFamily="34" charset="0"/>
                        </a:rPr>
                        <a:t>John 1:29</a:t>
                      </a:r>
                    </a:p>
                  </a:txBody>
                  <a:tcPr anchor="ctr"/>
                </a:tc>
                <a:extLst>
                  <a:ext uri="{0D108BD9-81ED-4DB2-BD59-A6C34878D82A}">
                    <a16:rowId xmlns:a16="http://schemas.microsoft.com/office/drawing/2014/main" val="1793763941"/>
                  </a:ext>
                </a:extLst>
              </a:tr>
              <a:tr h="786384">
                <a:tc>
                  <a:txBody>
                    <a:bodyPr/>
                    <a:lstStyle/>
                    <a:p>
                      <a:r>
                        <a:rPr lang="en-US" sz="2900" b="1" dirty="0">
                          <a:latin typeface="Calibri" panose="020F0502020204030204" pitchFamily="34" charset="0"/>
                          <a:cs typeface="Calibri" panose="020F0502020204030204" pitchFamily="34" charset="0"/>
                        </a:rPr>
                        <a:t>Propitiation</a:t>
                      </a:r>
                    </a:p>
                  </a:txBody>
                  <a:tcPr anchor="ctr"/>
                </a:tc>
                <a:tc>
                  <a:txBody>
                    <a:bodyPr/>
                    <a:lstStyle/>
                    <a:p>
                      <a:pPr algn="ctr"/>
                      <a:r>
                        <a:rPr lang="en-US" sz="2900" dirty="0">
                          <a:latin typeface="Calibri" panose="020F0502020204030204" pitchFamily="34" charset="0"/>
                          <a:cs typeface="Calibri" panose="020F0502020204030204" pitchFamily="34" charset="0"/>
                        </a:rPr>
                        <a:t>Gen. 22:14</a:t>
                      </a:r>
                    </a:p>
                  </a:txBody>
                  <a:tcPr anchor="ctr"/>
                </a:tc>
                <a:tc>
                  <a:txBody>
                    <a:bodyPr/>
                    <a:lstStyle/>
                    <a:p>
                      <a:pPr algn="ctr"/>
                      <a:r>
                        <a:rPr lang="en-US" sz="2900" dirty="0">
                          <a:latin typeface="Calibri" panose="020F0502020204030204" pitchFamily="34" charset="0"/>
                          <a:cs typeface="Calibri" panose="020F0502020204030204" pitchFamily="34" charset="0"/>
                        </a:rPr>
                        <a:t>Rom. 3:25</a:t>
                      </a:r>
                    </a:p>
                  </a:txBody>
                  <a:tcPr anchor="ctr"/>
                </a:tc>
                <a:extLst>
                  <a:ext uri="{0D108BD9-81ED-4DB2-BD59-A6C34878D82A}">
                    <a16:rowId xmlns:a16="http://schemas.microsoft.com/office/drawing/2014/main" val="907852725"/>
                  </a:ext>
                </a:extLst>
              </a:tr>
            </a:tbl>
          </a:graphicData>
        </a:graphic>
      </p:graphicFrame>
    </p:spTree>
    <p:extLst>
      <p:ext uri="{BB962C8B-B14F-4D97-AF65-F5344CB8AC3E}">
        <p14:creationId xmlns:p14="http://schemas.microsoft.com/office/powerpoint/2010/main" val="2717890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Sacrifices Isaac</a:t>
            </a:r>
          </a:p>
        </p:txBody>
      </p:sp>
      <p:sp>
        <p:nvSpPr>
          <p:cNvPr id="161795" name="Rectangle 3"/>
          <p:cNvSpPr>
            <a:spLocks noGrp="1" noChangeArrowheads="1"/>
          </p:cNvSpPr>
          <p:nvPr>
            <p:ph type="body" idx="1"/>
          </p:nvPr>
        </p:nvSpPr>
        <p:spPr>
          <a:xfrm>
            <a:off x="1066800" y="1600200"/>
            <a:ext cx="6934200" cy="3581400"/>
          </a:xfrm>
        </p:spPr>
        <p:txBody>
          <a:bodyPr/>
          <a:lstStyle/>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Abraham tested (1-10)</a:t>
            </a:r>
          </a:p>
          <a:p>
            <a:pPr marL="571500" lvl="2" indent="-571500" eaLnBrk="1" hangingPunct="1">
              <a:spcBef>
                <a:spcPts val="0"/>
              </a:spcBef>
              <a:spcAft>
                <a:spcPts val="3600"/>
              </a:spcAft>
              <a:buClr>
                <a:srgbClr val="CC66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Substitutionary provision (11-14)</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Covenant reaffirmed (15-19)</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Rebekah’s lineage (20-24)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290758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Substitutionary Provision</a:t>
            </a:r>
          </a:p>
        </p:txBody>
      </p:sp>
      <p:sp>
        <p:nvSpPr>
          <p:cNvPr id="161795" name="Rectangle 3"/>
          <p:cNvSpPr>
            <a:spLocks noGrp="1" noChangeArrowheads="1"/>
          </p:cNvSpPr>
          <p:nvPr>
            <p:ph type="body" idx="1"/>
          </p:nvPr>
        </p:nvSpPr>
        <p:spPr>
          <a:xfrm>
            <a:off x="1057275" y="1600200"/>
            <a:ext cx="6867525"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New instructions (12)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 of the ram (13)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(14)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663429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u="sng"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3048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Substitutionary Provision</a:t>
            </a:r>
          </a:p>
        </p:txBody>
      </p:sp>
      <p:sp>
        <p:nvSpPr>
          <p:cNvPr id="161795" name="Rectangle 3"/>
          <p:cNvSpPr>
            <a:spLocks noGrp="1" noChangeArrowheads="1"/>
          </p:cNvSpPr>
          <p:nvPr>
            <p:ph type="body" idx="1"/>
          </p:nvPr>
        </p:nvSpPr>
        <p:spPr>
          <a:xfrm>
            <a:off x="1057275" y="1600200"/>
            <a:ext cx="6867525"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Call to Abraham (11)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New instructions (12)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 of the ram (13)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(14)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211210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778803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is the first of seven times that Abraham receives a direct revelation from God. In 12:1–3 is God’s initial call to Abram outside the Land of Canaan; in 12:7 is the first appearance to Abraham in the Land; in 13:14–17, Abraham encounters God after the separation of Lot; in 15:1–21, God signs and seals the Abrahamic Covenant; in 17:1–21, Abraham receives the token of the covenant; in 18:1–33, God speaks to him in conjunction with the destruction of Sodom; and in 22:1–2 and 22:11–18, God directs Abraham to offer Isaac.</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614298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Substitutionary Provision</a:t>
            </a:r>
          </a:p>
        </p:txBody>
      </p:sp>
      <p:sp>
        <p:nvSpPr>
          <p:cNvPr id="161795" name="Rectangle 3"/>
          <p:cNvSpPr>
            <a:spLocks noGrp="1" noChangeArrowheads="1"/>
          </p:cNvSpPr>
          <p:nvPr>
            <p:ph type="body" idx="1"/>
          </p:nvPr>
        </p:nvSpPr>
        <p:spPr>
          <a:xfrm>
            <a:off x="1057275" y="1600200"/>
            <a:ext cx="6867525"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(11)</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New instructions (12)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 of the ram (13)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(14)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326153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God gave the reason: </a:t>
            </a:r>
            <a:r>
              <a:rPr lang="en-US" i="1" dirty="0">
                <a:effectLst>
                  <a:outerShdw blurRad="38100" dist="38100" dir="2700000" algn="tl">
                    <a:srgbClr val="000000">
                      <a:alpha val="43137"/>
                    </a:srgbClr>
                  </a:outerShdw>
                </a:effectLst>
              </a:rPr>
              <a:t>For now I know that you fear God</a:t>
            </a:r>
            <a:r>
              <a:rPr lang="en-US" dirty="0">
                <a:effectLst>
                  <a:outerShdw blurRad="38100" dist="38100" dir="2700000" algn="tl">
                    <a:srgbClr val="000000">
                      <a:alpha val="43137"/>
                    </a:srgbClr>
                  </a:outerShdw>
                </a:effectLst>
              </a:rPr>
              <a:t>. God already knew this, but now it is known by experience. The evidence was: seeing you have not withheld your son, your only son, from me.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355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27587496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0" y="1371600"/>
            <a:ext cx="10972800" cy="5105400"/>
          </a:xfrm>
        </p:spPr>
        <p:txBody>
          <a:bodyPr/>
          <a:lstStyle/>
          <a:p>
            <a:pPr marL="0" indent="0" algn="just" eaLnBrk="1" hangingPunct="1">
              <a:spcBef>
                <a:spcPts val="0"/>
              </a:spcBef>
              <a:buNone/>
              <a:defRPr/>
            </a:pPr>
            <a:r>
              <a:rPr lang="en-US" dirty="0">
                <a:effectLst>
                  <a:outerShdw blurRad="38100" dist="38100" dir="2700000" algn="tl">
                    <a:srgbClr val="000000">
                      <a:alpha val="43137"/>
                    </a:srgbClr>
                  </a:outerShdw>
                </a:effectLst>
              </a:rPr>
              <a:t>“‘Abraham’ was declared righteous more than once. Most interpreters understand the first scriptural statement of his justification as describing his ‘new birth,’ to use the New Testament term (Gen. 15:6). This is when God declared Abraham righteous. James explained that </a:t>
            </a:r>
            <a:r>
              <a:rPr lang="en-US" b="1" u="sng" dirty="0">
                <a:solidFill>
                  <a:srgbClr val="FFFFCC"/>
                </a:solidFill>
                <a:effectLst>
                  <a:outerShdw blurRad="38100" dist="38100" dir="2700000" algn="tl">
                    <a:srgbClr val="000000">
                      <a:alpha val="43137"/>
                    </a:srgbClr>
                  </a:outerShdw>
                </a:effectLst>
              </a:rPr>
              <a:t>about 20 years</a:t>
            </a:r>
            <a:r>
              <a:rPr lang="en-US" u="sng" dirty="0">
                <a:effectLst>
                  <a:outerShdw blurRad="38100" dist="38100" dir="2700000" algn="tl">
                    <a:srgbClr val="000000">
                      <a:alpha val="43137"/>
                    </a:srgbClr>
                  </a:outerShdw>
                </a:effectLst>
              </a:rPr>
              <a:t> </a:t>
            </a:r>
            <a:r>
              <a:rPr lang="en-US" b="1" u="sng" dirty="0">
                <a:solidFill>
                  <a:srgbClr val="FFFFCC"/>
                </a:solidFill>
                <a:effectLst>
                  <a:outerShdw blurRad="38100" dist="38100" dir="2700000" algn="tl">
                    <a:srgbClr val="000000">
                      <a:alpha val="43137"/>
                    </a:srgbClr>
                  </a:outerShdw>
                </a:effectLst>
              </a:rPr>
              <a:t>after</a:t>
            </a:r>
            <a:r>
              <a:rPr lang="en-US" dirty="0">
                <a:effectLst>
                  <a:outerShdw blurRad="38100" dist="38100" dir="2700000" algn="tl">
                    <a:srgbClr val="000000">
                      <a:alpha val="43137"/>
                    </a:srgbClr>
                  </a:outerShdw>
                </a:effectLst>
              </a:rPr>
              <a:t> Abraham was declared righteous, he was ‘justified’ again. Scripture consistently teaches that believers whom God declares righteous never lose their righteous standing before God (Rom. 5:1; 8:1; et al.). They do not need to be saved again. Abraham's subsequent, second ‘justification,’ evidently refers to a second declaration. . .</a:t>
            </a:r>
          </a:p>
        </p:txBody>
      </p:sp>
      <p:pic>
        <p:nvPicPr>
          <p:cNvPr id="1026" name="Picture 2" descr="Preaching the Parables: From Responsible Interpretation to ...">
            <a:extLst>
              <a:ext uri="{FF2B5EF4-FFF2-40B4-BE49-F238E27FC236}">
                <a16:creationId xmlns:a16="http://schemas.microsoft.com/office/drawing/2014/main" id="{1184D616-C748-4110-9780-14DDB76E22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45720"/>
            <a:ext cx="914400" cy="9144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FEBA52AE-1AB0-4067-908E-A0883E59A786}"/>
              </a:ext>
            </a:extLst>
          </p:cNvPr>
          <p:cNvSpPr txBox="1">
            <a:spLocks noChangeArrowheads="1"/>
          </p:cNvSpPr>
          <p:nvPr/>
        </p:nvSpPr>
        <p:spPr bwMode="auto">
          <a:xfrm>
            <a:off x="3162300" y="228600"/>
            <a:ext cx="5867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defRPr/>
            </a:pPr>
            <a:r>
              <a:rPr lang="en-US" altLang="en-US" sz="3600" kern="0" dirty="0">
                <a:effectLst>
                  <a:outerShdw blurRad="38100" dist="38100" dir="2700000" algn="tl">
                    <a:srgbClr val="000000">
                      <a:alpha val="43137"/>
                    </a:srgbClr>
                  </a:outerShdw>
                </a:effectLst>
              </a:rPr>
              <a:t>Thomas L. Constable</a:t>
            </a:r>
          </a:p>
          <a:p>
            <a:pPr algn="ctr" eaLnBrk="1" hangingPunct="1">
              <a:spcAft>
                <a:spcPts val="0"/>
              </a:spcAft>
              <a:defRPr/>
            </a:pPr>
            <a:r>
              <a:rPr lang="en-US" sz="1800" i="1" kern="0" dirty="0">
                <a:solidFill>
                  <a:srgbClr val="FFFFFF"/>
                </a:solidFill>
                <a:effectLst>
                  <a:outerShdw blurRad="38100" dist="38100" dir="2700000" algn="tl">
                    <a:srgbClr val="000000">
                      <a:alpha val="43137"/>
                    </a:srgbClr>
                  </a:outerShdw>
                </a:effectLst>
              </a:rPr>
              <a:t>James</a:t>
            </a:r>
            <a:r>
              <a:rPr lang="en-US" sz="1800" kern="0" dirty="0">
                <a:solidFill>
                  <a:srgbClr val="FFFFFF"/>
                </a:solidFill>
                <a:effectLst>
                  <a:outerShdw blurRad="38100" dist="38100" dir="2700000" algn="tl">
                    <a:srgbClr val="000000">
                      <a:alpha val="43137"/>
                    </a:srgbClr>
                  </a:outerShdw>
                </a:effectLst>
              </a:rPr>
              <a:t> notes, www.soniclight.com, 58.</a:t>
            </a:r>
            <a:endParaRPr lang="en-US" altLang="en-US" sz="36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755746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0" y="1371600"/>
            <a:ext cx="10972800" cy="4724400"/>
          </a:xfrm>
        </p:spPr>
        <p:txBody>
          <a:bodyPr/>
          <a:lstStyle/>
          <a:p>
            <a:pPr marL="0" indent="0" algn="just" eaLnBrk="1" hangingPunct="1">
              <a:spcBef>
                <a:spcPts val="0"/>
              </a:spcBef>
              <a:buNone/>
              <a:defRPr/>
            </a:pPr>
            <a:r>
              <a:rPr lang="en-US" dirty="0">
                <a:effectLst>
                  <a:outerShdw blurRad="38100" dist="38100" dir="2700000" algn="tl">
                    <a:srgbClr val="000000">
                      <a:alpha val="43137"/>
                    </a:srgbClr>
                  </a:outerShdw>
                </a:effectLst>
              </a:rPr>
              <a:t>“... of his righteousness. James said this second time Abraham's works declared him righteous. They gave testimony (bore witness) to his faith. Works do not always evidence faith (v. 19), but sometimes they do. They do so, whenever a person who has become a believer by faith, continues to live by faith. Abraham is a good example of a believer whose good works (obedience to God) bore witness to his righteousness. He continued to live by faith, just as he had been declared righteous by faith.”</a:t>
            </a:r>
          </a:p>
        </p:txBody>
      </p:sp>
      <p:sp>
        <p:nvSpPr>
          <p:cNvPr id="2" name="AutoShape 2" descr="Thomas L. Constable - DTS Voice">
            <a:extLst>
              <a:ext uri="{FF2B5EF4-FFF2-40B4-BE49-F238E27FC236}">
                <a16:creationId xmlns:a16="http://schemas.microsoft.com/office/drawing/2014/main" id="{869D1CC2-0B2F-4684-BCAE-B2CF883AEE5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homas L. Constable - DTS Voice">
            <a:extLst>
              <a:ext uri="{FF2B5EF4-FFF2-40B4-BE49-F238E27FC236}">
                <a16:creationId xmlns:a16="http://schemas.microsoft.com/office/drawing/2014/main" id="{7BB4F639-D19D-41BF-AD24-E119F308F9A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2" descr="Preaching the Parables: From Responsible Interpretation to ...">
            <a:extLst>
              <a:ext uri="{FF2B5EF4-FFF2-40B4-BE49-F238E27FC236}">
                <a16:creationId xmlns:a16="http://schemas.microsoft.com/office/drawing/2014/main" id="{19DC0172-2A40-4B2D-A7EE-9842383960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45720"/>
            <a:ext cx="914400" cy="9144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5F8D23D5-8D2C-4752-B1A3-7D5D9712991A}"/>
              </a:ext>
            </a:extLst>
          </p:cNvPr>
          <p:cNvSpPr txBox="1">
            <a:spLocks noChangeArrowheads="1"/>
          </p:cNvSpPr>
          <p:nvPr/>
        </p:nvSpPr>
        <p:spPr bwMode="auto">
          <a:xfrm>
            <a:off x="3162300" y="228600"/>
            <a:ext cx="5867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defRPr/>
            </a:pPr>
            <a:r>
              <a:rPr lang="en-US" altLang="en-US" sz="3600" kern="0" dirty="0">
                <a:effectLst>
                  <a:outerShdw blurRad="38100" dist="38100" dir="2700000" algn="tl">
                    <a:srgbClr val="000000">
                      <a:alpha val="43137"/>
                    </a:srgbClr>
                  </a:outerShdw>
                </a:effectLst>
              </a:rPr>
              <a:t>Thomas L. Constable</a:t>
            </a:r>
          </a:p>
          <a:p>
            <a:pPr algn="ctr" eaLnBrk="1" hangingPunct="1">
              <a:spcAft>
                <a:spcPts val="0"/>
              </a:spcAft>
              <a:defRPr/>
            </a:pPr>
            <a:r>
              <a:rPr lang="en-US" sz="1800" i="1" kern="0" dirty="0">
                <a:solidFill>
                  <a:srgbClr val="FFFFFF"/>
                </a:solidFill>
                <a:effectLst>
                  <a:outerShdw blurRad="38100" dist="38100" dir="2700000" algn="tl">
                    <a:srgbClr val="000000">
                      <a:alpha val="43137"/>
                    </a:srgbClr>
                  </a:outerShdw>
                </a:effectLst>
              </a:rPr>
              <a:t>James</a:t>
            </a:r>
            <a:r>
              <a:rPr lang="en-US" sz="1800" kern="0" dirty="0">
                <a:solidFill>
                  <a:srgbClr val="FFFFFF"/>
                </a:solidFill>
                <a:effectLst>
                  <a:outerShdw blurRad="38100" dist="38100" dir="2700000" algn="tl">
                    <a:srgbClr val="000000">
                      <a:alpha val="43137"/>
                    </a:srgbClr>
                  </a:outerShdw>
                </a:effectLst>
              </a:rPr>
              <a:t> notes, www.soniclight.com, 58.</a:t>
            </a:r>
            <a:endParaRPr lang="en-US" altLang="en-US" sz="36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436168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3C51CFE-4BA5-4F01-9C13-10EF847E34A4}"/>
              </a:ext>
            </a:extLst>
          </p:cNvPr>
          <p:cNvSpPr txBox="1">
            <a:spLocks noChangeArrowheads="1"/>
          </p:cNvSpPr>
          <p:nvPr/>
        </p:nvSpPr>
        <p:spPr bwMode="auto">
          <a:xfrm>
            <a:off x="609600" y="1295400"/>
            <a:ext cx="10972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eaLnBrk="1" hangingPunct="1">
              <a:lnSpc>
                <a:spcPct val="100000"/>
              </a:lnSpc>
            </a:pPr>
            <a:r>
              <a:rPr lang="en-US" sz="3100" b="0" kern="0" dirty="0">
                <a:solidFill>
                  <a:schemeClr val="tx1"/>
                </a:solidFill>
                <a:effectLst>
                  <a:outerShdw blurRad="38100" dist="38100" dir="2700000" algn="tl">
                    <a:srgbClr val="000000">
                      <a:alpha val="43137"/>
                    </a:srgbClr>
                  </a:outerShdw>
                </a:effectLst>
              </a:rPr>
              <a:t>“They who seek to prove from this passage of James that the works of Abraham were imputed for righteousness, must necessarily confess that Scripture is perverted by him; for however they may turn and twist, they can never make the effect to be its own cause. The passage is quoted from Moses. (Gen. 15:6.) The imputation of righteousness which Moses mentions, preceded </a:t>
            </a:r>
            <a:r>
              <a:rPr lang="en-US" sz="3100" u="sng" kern="0" dirty="0">
                <a:solidFill>
                  <a:srgbClr val="FFFFCC"/>
                </a:solidFill>
                <a:effectLst>
                  <a:outerShdw blurRad="38100" dist="38100" dir="2700000" algn="tl">
                    <a:srgbClr val="000000">
                      <a:alpha val="43137"/>
                    </a:srgbClr>
                  </a:outerShdw>
                </a:effectLst>
              </a:rPr>
              <a:t>more than thirty years</a:t>
            </a:r>
            <a:r>
              <a:rPr lang="en-US" sz="3100" b="0" kern="0" dirty="0">
                <a:solidFill>
                  <a:schemeClr val="tx1"/>
                </a:solidFill>
                <a:effectLst>
                  <a:outerShdw blurRad="38100" dist="38100" dir="2700000" algn="tl">
                    <a:srgbClr val="000000">
                      <a:alpha val="43137"/>
                    </a:srgbClr>
                  </a:outerShdw>
                </a:effectLst>
              </a:rPr>
              <a:t> the work by which they would have Abraham to have been justified. Since faith was imputed to Abraham fifteen years before the birth of Isaac, this could not surely have been done through the work of sacrificing him.”</a:t>
            </a:r>
            <a:endParaRPr lang="en-US" altLang="en-US" sz="3100" b="0" kern="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573EAF30-6351-4E46-90D6-ED36881D69E3}"/>
              </a:ext>
            </a:extLst>
          </p:cNvPr>
          <p:cNvSpPr txBox="1">
            <a:spLocks noChangeArrowheads="1"/>
          </p:cNvSpPr>
          <p:nvPr/>
        </p:nvSpPr>
        <p:spPr bwMode="auto">
          <a:xfrm>
            <a:off x="3124200" y="228600"/>
            <a:ext cx="594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800" dirty="0">
                <a:ea typeface="Calibri" panose="020F0502020204030204" pitchFamily="34" charset="0"/>
                <a:cs typeface="Times New Roman" panose="02020603050405020304" pitchFamily="18" charset="0"/>
              </a:rPr>
              <a:t>James 2:23 (Calvin Cath </a:t>
            </a:r>
            <a:r>
              <a:rPr lang="en-US" sz="1800" dirty="0" err="1">
                <a:ea typeface="Calibri" panose="020F0502020204030204" pitchFamily="34" charset="0"/>
                <a:cs typeface="Times New Roman" panose="02020603050405020304" pitchFamily="18" charset="0"/>
              </a:rPr>
              <a:t>Epist</a:t>
            </a:r>
            <a:r>
              <a:rPr lang="en-US" sz="1800" dirty="0">
                <a:ea typeface="Calibri" panose="020F0502020204030204"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id="{F35B6EED-590A-4077-A4C3-226A526D8C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766737"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815532"/>
      </p:ext>
    </p:extLst>
  </p:cSld>
  <p:clrMapOvr>
    <a:masterClrMapping/>
  </p:clrMapOvr>
  <p:transition>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3C51CFE-4BA5-4F01-9C13-10EF847E34A4}"/>
              </a:ext>
            </a:extLst>
          </p:cNvPr>
          <p:cNvSpPr txBox="1">
            <a:spLocks noChangeArrowheads="1"/>
          </p:cNvSpPr>
          <p:nvPr/>
        </p:nvSpPr>
        <p:spPr bwMode="auto">
          <a:xfrm>
            <a:off x="609600" y="1371600"/>
            <a:ext cx="10972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eaLnBrk="1" hangingPunct="1">
              <a:lnSpc>
                <a:spcPct val="100000"/>
              </a:lnSpc>
            </a:pPr>
            <a:r>
              <a:rPr lang="en-US" sz="3200" b="0" kern="0" dirty="0">
                <a:solidFill>
                  <a:schemeClr val="tx1"/>
                </a:solidFill>
                <a:effectLst>
                  <a:outerShdw blurRad="38100" dist="38100" dir="2700000" algn="tl">
                    <a:srgbClr val="000000">
                      <a:alpha val="43137"/>
                    </a:srgbClr>
                  </a:outerShdw>
                </a:effectLst>
              </a:rPr>
              <a:t>“I consider that all those are bound fast by an indissoluble knot, who imagine that righteousness was imputed to Abraham before God, because he sacrificed his son Isaac, who was not yet born when the Holy Spirit declared that Abraham was justified. It hence necessarily follows that something posterior is pointed out here.”</a:t>
            </a:r>
            <a:endParaRPr lang="en-US" altLang="en-US" sz="3200" b="0" kern="0" dirty="0">
              <a:solidFill>
                <a:schemeClr val="tx1"/>
              </a:solidFill>
              <a:effectLst>
                <a:outerShdw blurRad="38100" dist="38100" dir="2700000" algn="tl">
                  <a:srgbClr val="000000">
                    <a:alpha val="43137"/>
                  </a:srgbClr>
                </a:outerShdw>
              </a:effectLst>
            </a:endParaRPr>
          </a:p>
        </p:txBody>
      </p:sp>
      <p:sp>
        <p:nvSpPr>
          <p:cNvPr id="8" name="Rectangle 3">
            <a:extLst>
              <a:ext uri="{FF2B5EF4-FFF2-40B4-BE49-F238E27FC236}">
                <a16:creationId xmlns:a16="http://schemas.microsoft.com/office/drawing/2014/main" id="{B7D3353E-6DA6-4168-A7C0-02BB3DE25E32}"/>
              </a:ext>
            </a:extLst>
          </p:cNvPr>
          <p:cNvSpPr txBox="1">
            <a:spLocks noChangeArrowheads="1"/>
          </p:cNvSpPr>
          <p:nvPr/>
        </p:nvSpPr>
        <p:spPr bwMode="auto">
          <a:xfrm>
            <a:off x="3124200" y="228600"/>
            <a:ext cx="594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800" dirty="0">
                <a:ea typeface="Calibri" panose="020F0502020204030204" pitchFamily="34" charset="0"/>
                <a:cs typeface="Times New Roman" panose="02020603050405020304" pitchFamily="18" charset="0"/>
              </a:rPr>
              <a:t>James 2:23 (Calvin Cath </a:t>
            </a:r>
            <a:r>
              <a:rPr lang="en-US" sz="1800" dirty="0" err="1">
                <a:ea typeface="Calibri" panose="020F0502020204030204" pitchFamily="34" charset="0"/>
                <a:cs typeface="Times New Roman" panose="02020603050405020304" pitchFamily="18" charset="0"/>
              </a:rPr>
              <a:t>Epist</a:t>
            </a:r>
            <a:r>
              <a:rPr lang="en-US" sz="1800" dirty="0">
                <a:ea typeface="Calibri" panose="020F0502020204030204"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FFBD122C-2ADB-4B53-F115-B6D9AAEA2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766737"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2695838"/>
      </p:ext>
    </p:extLst>
  </p:cSld>
  <p:clrMapOvr>
    <a:masterClrMapping/>
  </p:clrMapOvr>
  <p:transition>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9D008941-0CE6-46E0-818E-860D827DEFBE}"/>
              </a:ext>
            </a:extLst>
          </p:cNvPr>
          <p:cNvSpPr>
            <a:spLocks noGrp="1" noChangeArrowheads="1"/>
          </p:cNvSpPr>
          <p:nvPr>
            <p:ph type="title"/>
          </p:nvPr>
        </p:nvSpPr>
        <p:spPr>
          <a:xfrm>
            <a:off x="2209800" y="228600"/>
            <a:ext cx="7772400" cy="1143000"/>
          </a:xfrm>
        </p:spPr>
        <p:txBody>
          <a:bodyPr/>
          <a:lstStyle/>
          <a:p>
            <a:pPr algn="ctr" eaLnBrk="1" hangingPunct="1">
              <a:defRPr/>
            </a:pPr>
            <a:r>
              <a:rPr lang="en-US" altLang="en-US" sz="3600" dirty="0">
                <a:effectLst>
                  <a:outerShdw blurRad="38100" dist="38100" dir="2700000" algn="tl">
                    <a:srgbClr val="000000">
                      <a:alpha val="43137"/>
                    </a:srgbClr>
                  </a:outerShdw>
                </a:effectLst>
              </a:rPr>
              <a:t>Faith Manifesting Works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(James 2:14-26)</a:t>
            </a:r>
          </a:p>
        </p:txBody>
      </p:sp>
      <p:sp>
        <p:nvSpPr>
          <p:cNvPr id="8195" name="Rectangle 3">
            <a:extLst>
              <a:ext uri="{FF2B5EF4-FFF2-40B4-BE49-F238E27FC236}">
                <a16:creationId xmlns:a16="http://schemas.microsoft.com/office/drawing/2014/main" id="{BFD27B4F-7C69-46D7-9F36-B333C9BA69A0}"/>
              </a:ext>
            </a:extLst>
          </p:cNvPr>
          <p:cNvSpPr>
            <a:spLocks noGrp="1" noChangeArrowheads="1"/>
          </p:cNvSpPr>
          <p:nvPr>
            <p:ph type="body" idx="1"/>
          </p:nvPr>
        </p:nvSpPr>
        <p:spPr>
          <a:xfrm>
            <a:off x="2133600" y="1524001"/>
            <a:ext cx="7924800" cy="4460875"/>
          </a:xfrm>
        </p:spPr>
        <p:txBody>
          <a:bodyPr/>
          <a:lstStyle/>
          <a:p>
            <a:pPr marL="457200" indent="-457200" eaLnBrk="1" hangingPunct="1">
              <a:spcBef>
                <a:spcPts val="0"/>
              </a:spcBef>
              <a:spcAft>
                <a:spcPts val="1200"/>
              </a:spcAft>
              <a:defRPr/>
            </a:pPr>
            <a:r>
              <a:rPr lang="en-US" dirty="0">
                <a:effectLst>
                  <a:outerShdw blurRad="38100" dist="38100" dir="2700000" algn="tl">
                    <a:srgbClr val="000000">
                      <a:alpha val="43137"/>
                    </a:srgbClr>
                  </a:outerShdw>
                </a:effectLst>
              </a:rPr>
              <a:t>Thesis: works accompany useful faith (2:14)</a:t>
            </a:r>
          </a:p>
          <a:p>
            <a:pPr marL="457200" indent="-457200" eaLnBrk="1" hangingPunct="1">
              <a:spcBef>
                <a:spcPts val="0"/>
              </a:spcBef>
              <a:spcAft>
                <a:spcPts val="1200"/>
              </a:spcAft>
              <a:defRPr/>
            </a:pPr>
            <a:r>
              <a:rPr lang="en-US" b="1" dirty="0">
                <a:solidFill>
                  <a:srgbClr val="FFFFCC"/>
                </a:solidFill>
                <a:effectLst>
                  <a:outerShdw blurRad="38100" dist="38100" dir="2700000" algn="tl">
                    <a:srgbClr val="000000">
                      <a:alpha val="43137"/>
                    </a:srgbClr>
                  </a:outerShdw>
                </a:effectLst>
              </a:rPr>
              <a:t>Five illustrations (2:15-26)</a:t>
            </a:r>
          </a:p>
          <a:p>
            <a:pPr marL="971550" lvl="1"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Needy brother (2:15-17)</a:t>
            </a:r>
          </a:p>
          <a:p>
            <a:pPr marL="971550" lvl="1"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Demonic monotheist (2:18-19)</a:t>
            </a:r>
          </a:p>
          <a:p>
            <a:pPr marL="971550" lvl="1" indent="-51435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Abraham (2:20-24)</a:t>
            </a:r>
          </a:p>
          <a:p>
            <a:pPr marL="971550" lvl="1"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Rahab (2:25)</a:t>
            </a:r>
          </a:p>
          <a:p>
            <a:pPr marL="971550" lvl="1"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Lifeless corpse (2:26)</a:t>
            </a:r>
          </a:p>
        </p:txBody>
      </p:sp>
      <p:pic>
        <p:nvPicPr>
          <p:cNvPr id="5" name="Picture 1">
            <a:extLst>
              <a:ext uri="{FF2B5EF4-FFF2-40B4-BE49-F238E27FC236}">
                <a16:creationId xmlns:a16="http://schemas.microsoft.com/office/drawing/2014/main" id="{AA0B6208-424A-445E-9EB2-00A7BCA8F74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91400" y="4572000"/>
            <a:ext cx="2844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1715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Substitutionary Provision</a:t>
            </a:r>
          </a:p>
        </p:txBody>
      </p:sp>
      <p:sp>
        <p:nvSpPr>
          <p:cNvPr id="161795" name="Rectangle 3"/>
          <p:cNvSpPr>
            <a:spLocks noGrp="1" noChangeArrowheads="1"/>
          </p:cNvSpPr>
          <p:nvPr>
            <p:ph type="body" idx="1"/>
          </p:nvPr>
        </p:nvSpPr>
        <p:spPr>
          <a:xfrm>
            <a:off x="1057275" y="1600200"/>
            <a:ext cx="6867525"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New instructions (12)</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Provision of the ram (13)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(14)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27301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3657408485"/>
              </p:ext>
            </p:extLst>
          </p:nvPr>
        </p:nvGraphicFramePr>
        <p:xfrm>
          <a:off x="746760" y="203037"/>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carries the wood</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Matt. 27:32</a:t>
                      </a:r>
                    </a:p>
                  </a:txBody>
                  <a:tcPr anchor="ctr"/>
                </a:tc>
                <a:extLst>
                  <a:ext uri="{0D108BD9-81ED-4DB2-BD59-A6C34878D82A}">
                    <a16:rowId xmlns:a16="http://schemas.microsoft.com/office/drawing/2014/main" val="777567912"/>
                  </a:ext>
                </a:extLst>
              </a:tr>
              <a:tr h="786384">
                <a:tc>
                  <a:txBody>
                    <a:bodyPr/>
                    <a:lstStyle/>
                    <a:p>
                      <a:r>
                        <a:rPr lang="en-US" sz="2900" b="1" dirty="0">
                          <a:latin typeface="Calibri" panose="020F0502020204030204" pitchFamily="34" charset="0"/>
                          <a:cs typeface="Calibri" panose="020F0502020204030204" pitchFamily="34" charset="0"/>
                        </a:rPr>
                        <a:t>Father offers the Son</a:t>
                      </a:r>
                    </a:p>
                  </a:txBody>
                  <a:tcPr anchor="ctr"/>
                </a:tc>
                <a:tc>
                  <a:txBody>
                    <a:bodyPr/>
                    <a:lstStyle/>
                    <a:p>
                      <a:pPr algn="ctr"/>
                      <a:r>
                        <a:rPr lang="en-US" sz="2900" dirty="0">
                          <a:latin typeface="Calibri" panose="020F0502020204030204" pitchFamily="34" charset="0"/>
                          <a:cs typeface="Calibri" panose="020F0502020204030204" pitchFamily="34" charset="0"/>
                        </a:rPr>
                        <a:t>Gen. 22:6</a:t>
                      </a:r>
                    </a:p>
                  </a:txBody>
                  <a:tcPr anchor="ctr"/>
                </a:tc>
                <a:tc>
                  <a:txBody>
                    <a:bodyPr/>
                    <a:lstStyle/>
                    <a:p>
                      <a:pPr algn="ctr"/>
                      <a:r>
                        <a:rPr lang="en-US" sz="2900" dirty="0">
                          <a:latin typeface="Calibri" panose="020F0502020204030204" pitchFamily="34" charset="0"/>
                          <a:cs typeface="Calibri" panose="020F0502020204030204" pitchFamily="34" charset="0"/>
                        </a:rPr>
                        <a:t>Matt. 27:46</a:t>
                      </a:r>
                    </a:p>
                  </a:txBody>
                  <a:tcPr anchor="ctr"/>
                </a:tc>
                <a:extLst>
                  <a:ext uri="{0D108BD9-81ED-4DB2-BD59-A6C34878D82A}">
                    <a16:rowId xmlns:a16="http://schemas.microsoft.com/office/drawing/2014/main" val="2088523037"/>
                  </a:ext>
                </a:extLst>
              </a:tr>
              <a:tr h="786384">
                <a:tc>
                  <a:txBody>
                    <a:bodyPr/>
                    <a:lstStyle/>
                    <a:p>
                      <a:r>
                        <a:rPr lang="en-US" sz="2900" b="1" dirty="0">
                          <a:latin typeface="Calibri" panose="020F0502020204030204" pitchFamily="34" charset="0"/>
                          <a:cs typeface="Calibri" panose="020F0502020204030204" pitchFamily="34" charset="0"/>
                        </a:rPr>
                        <a:t>Isaac’s volition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22:6, 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John 10:17-18</a:t>
                      </a:r>
                    </a:p>
                  </a:txBody>
                  <a:tcPr anchor="ct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Substitution</a:t>
                      </a:r>
                    </a:p>
                  </a:txBody>
                  <a:tcPr anchor="ctr"/>
                </a:tc>
                <a:tc>
                  <a:txBody>
                    <a:bodyPr/>
                    <a:lstStyle/>
                    <a:p>
                      <a:pPr algn="ctr"/>
                      <a:r>
                        <a:rPr lang="en-US" sz="2900" dirty="0">
                          <a:latin typeface="Calibri" panose="020F0502020204030204" pitchFamily="34" charset="0"/>
                          <a:cs typeface="Calibri" panose="020F0502020204030204" pitchFamily="34" charset="0"/>
                        </a:rPr>
                        <a:t>Genesis 22:8</a:t>
                      </a:r>
                    </a:p>
                  </a:txBody>
                  <a:tcPr anchor="ctr"/>
                </a:tc>
                <a:tc>
                  <a:txBody>
                    <a:bodyPr/>
                    <a:lstStyle/>
                    <a:p>
                      <a:pPr algn="ctr"/>
                      <a:r>
                        <a:rPr lang="en-US" sz="2900" dirty="0">
                          <a:latin typeface="Calibri" panose="020F0502020204030204" pitchFamily="34" charset="0"/>
                          <a:cs typeface="Calibri" panose="020F0502020204030204" pitchFamily="34" charset="0"/>
                        </a:rPr>
                        <a:t>Isa. 53:3-6</a:t>
                      </a:r>
                    </a:p>
                  </a:txBody>
                  <a:tcPr anchor="ctr"/>
                </a:tc>
                <a:extLst>
                  <a:ext uri="{0D108BD9-81ED-4DB2-BD59-A6C34878D82A}">
                    <a16:rowId xmlns:a16="http://schemas.microsoft.com/office/drawing/2014/main" val="1287159523"/>
                  </a:ext>
                </a:extLst>
              </a:tr>
              <a:tr h="786384">
                <a:tc>
                  <a:txBody>
                    <a:bodyPr/>
                    <a:lstStyle/>
                    <a:p>
                      <a:r>
                        <a:rPr lang="en-US" sz="2900" b="1" u="sng" dirty="0">
                          <a:latin typeface="Calibri" panose="020F0502020204030204" pitchFamily="34" charset="0"/>
                          <a:cs typeface="Calibri" panose="020F0502020204030204" pitchFamily="34" charset="0"/>
                        </a:rPr>
                        <a:t>Male sacrifice</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Gen. 22:13</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John 1:29</a:t>
                      </a:r>
                    </a:p>
                  </a:txBody>
                  <a:tcPr anchor="ctr">
                    <a:solidFill>
                      <a:srgbClr val="FFFFCC"/>
                    </a:solidFill>
                  </a:tcPr>
                </a:tc>
                <a:extLst>
                  <a:ext uri="{0D108BD9-81ED-4DB2-BD59-A6C34878D82A}">
                    <a16:rowId xmlns:a16="http://schemas.microsoft.com/office/drawing/2014/main" val="1793763941"/>
                  </a:ext>
                </a:extLst>
              </a:tr>
              <a:tr h="786384">
                <a:tc>
                  <a:txBody>
                    <a:bodyPr/>
                    <a:lstStyle/>
                    <a:p>
                      <a:r>
                        <a:rPr lang="en-US" sz="2900" b="1" dirty="0">
                          <a:latin typeface="Calibri" panose="020F0502020204030204" pitchFamily="34" charset="0"/>
                          <a:cs typeface="Calibri" panose="020F0502020204030204" pitchFamily="34" charset="0"/>
                        </a:rPr>
                        <a:t>Propitiation</a:t>
                      </a:r>
                    </a:p>
                  </a:txBody>
                  <a:tcPr anchor="ctr"/>
                </a:tc>
                <a:tc>
                  <a:txBody>
                    <a:bodyPr/>
                    <a:lstStyle/>
                    <a:p>
                      <a:pPr algn="ctr"/>
                      <a:r>
                        <a:rPr lang="en-US" sz="2900" dirty="0">
                          <a:latin typeface="Calibri" panose="020F0502020204030204" pitchFamily="34" charset="0"/>
                          <a:cs typeface="Calibri" panose="020F0502020204030204" pitchFamily="34" charset="0"/>
                        </a:rPr>
                        <a:t>Gen. 22:14</a:t>
                      </a:r>
                    </a:p>
                  </a:txBody>
                  <a:tcPr anchor="ctr"/>
                </a:tc>
                <a:tc>
                  <a:txBody>
                    <a:bodyPr/>
                    <a:lstStyle/>
                    <a:p>
                      <a:pPr algn="ctr"/>
                      <a:r>
                        <a:rPr lang="en-US" sz="2900" dirty="0">
                          <a:latin typeface="Calibri" panose="020F0502020204030204" pitchFamily="34" charset="0"/>
                          <a:cs typeface="Calibri" panose="020F0502020204030204" pitchFamily="34" charset="0"/>
                        </a:rPr>
                        <a:t>Rom. 3:25</a:t>
                      </a:r>
                    </a:p>
                  </a:txBody>
                  <a:tcPr anchor="ctr"/>
                </a:tc>
                <a:extLst>
                  <a:ext uri="{0D108BD9-81ED-4DB2-BD59-A6C34878D82A}">
                    <a16:rowId xmlns:a16="http://schemas.microsoft.com/office/drawing/2014/main" val="907852725"/>
                  </a:ext>
                </a:extLst>
              </a:tr>
            </a:tbl>
          </a:graphicData>
        </a:graphic>
      </p:graphicFrame>
    </p:spTree>
    <p:extLst>
      <p:ext uri="{BB962C8B-B14F-4D97-AF65-F5344CB8AC3E}">
        <p14:creationId xmlns:p14="http://schemas.microsoft.com/office/powerpoint/2010/main" val="739865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2133600"/>
          </a:xfrm>
        </p:spPr>
        <p:txBody>
          <a:bodyPr/>
          <a:lstStyle/>
          <a:p>
            <a:pPr marL="0" indent="0" algn="ctr" defTabSz="685800">
              <a:spcBef>
                <a:spcPct val="0"/>
              </a:spcBef>
              <a:spcAft>
                <a:spcPts val="1200"/>
              </a:spcAft>
              <a:buNone/>
              <a:defRPr/>
            </a:pPr>
            <a:r>
              <a:rPr lang="en-US" sz="4000" kern="1200" dirty="0">
                <a:solidFill>
                  <a:schemeClr val="tx2"/>
                </a:solidFill>
                <a:ea typeface="+mj-ea"/>
              </a:rPr>
              <a:t>Exodus 12:5</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“Your lamb shall be an </a:t>
            </a:r>
            <a:r>
              <a:rPr lang="en-US" sz="3600" b="1" u="sng" dirty="0">
                <a:solidFill>
                  <a:srgbClr val="FFFFCC"/>
                </a:solidFill>
              </a:rPr>
              <a:t>unblemished male</a:t>
            </a:r>
            <a:r>
              <a:rPr lang="en-US" sz="3600" b="1" dirty="0">
                <a:solidFill>
                  <a:srgbClr val="FFFFCC"/>
                </a:solidFill>
              </a:rPr>
              <a:t> </a:t>
            </a:r>
            <a:r>
              <a:rPr lang="en-US" sz="3600" dirty="0"/>
              <a:t>a year old; you may take it from the sheep or from the goats.”</a:t>
            </a:r>
            <a:endParaRPr lang="en-US" sz="3600" dirty="0">
              <a:effectLst>
                <a:outerShdw blurRad="38100" dist="38100" dir="2700000" algn="tl">
                  <a:srgbClr val="000000">
                    <a:alpha val="43137"/>
                  </a:srgbClr>
                </a:outerShdw>
              </a:effectLst>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64000" y="2514600"/>
            <a:ext cx="4064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734176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467100" y="228600"/>
            <a:ext cx="5257800" cy="914400"/>
          </a:xfrm>
        </p:spPr>
        <p:txBody>
          <a:bodyPr/>
          <a:lstStyle/>
          <a:p>
            <a:pPr algn="ctr" eaLnBrk="1" hangingPunct="1">
              <a:defRPr/>
            </a:pPr>
            <a:r>
              <a:rPr lang="en-US" altLang="en-US" sz="3600" kern="1200" dirty="0">
                <a:effectLst>
                  <a:outerShdw blurRad="38100" dist="38100" dir="2700000" algn="tl">
                    <a:srgbClr val="000000">
                      <a:alpha val="43137"/>
                    </a:srgbClr>
                  </a:outerShdw>
                </a:effectLst>
              </a:rPr>
              <a:t>Christ’s Atoning Death</a:t>
            </a:r>
          </a:p>
        </p:txBody>
      </p:sp>
      <p:sp>
        <p:nvSpPr>
          <p:cNvPr id="21507" name="Content Placeholder 2"/>
          <p:cNvSpPr>
            <a:spLocks noGrp="1"/>
          </p:cNvSpPr>
          <p:nvPr>
            <p:ph idx="1"/>
          </p:nvPr>
        </p:nvSpPr>
        <p:spPr>
          <a:xfrm>
            <a:off x="1524000" y="1600200"/>
            <a:ext cx="5410200" cy="3810000"/>
          </a:xfrm>
        </p:spPr>
        <p:txBody>
          <a:bodyPr/>
          <a:lstStyle/>
          <a:p>
            <a:pPr eaLnBrk="1" hangingPunct="1">
              <a:spcBef>
                <a:spcPts val="0"/>
              </a:spcBef>
              <a:spcAft>
                <a:spcPts val="3600"/>
              </a:spcAft>
              <a:buClr>
                <a:srgbClr val="00FFFF"/>
              </a:buClr>
              <a:defRPr/>
            </a:pPr>
            <a:r>
              <a:rPr lang="en-US" altLang="en-US" dirty="0">
                <a:effectLst>
                  <a:outerShdw blurRad="38100" dist="38100" dir="2700000" algn="tl">
                    <a:srgbClr val="000000">
                      <a:alpha val="43137"/>
                    </a:srgbClr>
                  </a:outerShdw>
                </a:effectLst>
              </a:rPr>
              <a:t>Substitution – Isa 53:3-6</a:t>
            </a:r>
          </a:p>
          <a:p>
            <a:pPr eaLnBrk="1" hangingPunct="1">
              <a:spcBef>
                <a:spcPts val="0"/>
              </a:spcBef>
              <a:spcAft>
                <a:spcPts val="3600"/>
              </a:spcAft>
              <a:buClr>
                <a:srgbClr val="00FFFF"/>
              </a:buClr>
              <a:defRPr/>
            </a:pPr>
            <a:r>
              <a:rPr lang="en-US" altLang="en-US" dirty="0">
                <a:effectLst>
                  <a:outerShdw blurRad="38100" dist="38100" dir="2700000" algn="tl">
                    <a:srgbClr val="000000">
                      <a:alpha val="43137"/>
                    </a:srgbClr>
                  </a:outerShdw>
                </a:effectLst>
              </a:rPr>
              <a:t>Illustrations</a:t>
            </a:r>
          </a:p>
          <a:p>
            <a:pPr lvl="1" eaLnBrk="1" hangingPunct="1">
              <a:spcBef>
                <a:spcPts val="0"/>
              </a:spcBef>
              <a:spcAft>
                <a:spcPts val="3600"/>
              </a:spcAft>
              <a:buClr>
                <a:srgbClr val="FF66FF"/>
              </a:buClr>
              <a:defRPr/>
            </a:pPr>
            <a:r>
              <a:rPr lang="en-US" altLang="en-US" dirty="0">
                <a:effectLst>
                  <a:outerShdw blurRad="38100" dist="38100" dir="2700000" algn="tl">
                    <a:srgbClr val="000000">
                      <a:alpha val="43137"/>
                    </a:srgbClr>
                  </a:outerShdw>
                </a:effectLst>
              </a:rPr>
              <a:t>Secret serviceman</a:t>
            </a:r>
          </a:p>
          <a:p>
            <a:pPr lvl="1" eaLnBrk="1" hangingPunct="1">
              <a:spcBef>
                <a:spcPts val="0"/>
              </a:spcBef>
              <a:spcAft>
                <a:spcPts val="3600"/>
              </a:spcAft>
              <a:buClr>
                <a:srgbClr val="FF66FF"/>
              </a:buClr>
              <a:defRPr/>
            </a:pPr>
            <a:r>
              <a:rPr lang="en-US" altLang="en-US" dirty="0">
                <a:effectLst>
                  <a:outerShdw blurRad="38100" dist="38100" dir="2700000" algn="tl">
                    <a:srgbClr val="000000">
                      <a:alpha val="43137"/>
                    </a:srgbClr>
                  </a:outerShdw>
                </a:effectLst>
              </a:rPr>
              <a:t>Bee sting</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3275" y="1752600"/>
            <a:ext cx="313372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3275" y="4191000"/>
            <a:ext cx="313372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415908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228600"/>
            <a:ext cx="8229600" cy="719138"/>
          </a:xfrm>
        </p:spPr>
        <p:txBody>
          <a:bodyPr/>
          <a:lstStyle/>
          <a:p>
            <a:pPr algn="ctr" eaLnBrk="1" hangingPunct="1">
              <a:defRPr/>
            </a:pPr>
            <a:r>
              <a:rPr lang="en-US" altLang="en-US" sz="3600" kern="1200" dirty="0">
                <a:effectLst>
                  <a:outerShdw blurRad="38100" dist="38100" dir="2700000" algn="tl">
                    <a:srgbClr val="000000">
                      <a:alpha val="43137"/>
                    </a:srgbClr>
                  </a:outerShdw>
                </a:effectLst>
              </a:rPr>
              <a:t>Christ’s Atoning Death</a:t>
            </a:r>
          </a:p>
        </p:txBody>
      </p:sp>
      <p:sp>
        <p:nvSpPr>
          <p:cNvPr id="21507" name="Content Placeholder 2"/>
          <p:cNvSpPr>
            <a:spLocks noGrp="1"/>
          </p:cNvSpPr>
          <p:nvPr>
            <p:ph idx="1"/>
          </p:nvPr>
        </p:nvSpPr>
        <p:spPr>
          <a:xfrm>
            <a:off x="609600" y="947738"/>
            <a:ext cx="10972800" cy="5562599"/>
          </a:xfrm>
        </p:spPr>
        <p:txBody>
          <a:bodyPr/>
          <a:lstStyle/>
          <a:p>
            <a:pPr marL="457200" indent="-457200" eaLnBrk="1" hangingPunct="1">
              <a:spcBef>
                <a:spcPts val="0"/>
              </a:spcBef>
              <a:spcAft>
                <a:spcPts val="1200"/>
              </a:spcAft>
              <a:buClr>
                <a:srgbClr val="00FFFF"/>
              </a:buClr>
              <a:defRPr/>
            </a:pPr>
            <a:r>
              <a:rPr lang="en-US" altLang="en-US" dirty="0">
                <a:effectLst>
                  <a:outerShdw blurRad="38100" dist="38100" dir="2700000" algn="tl">
                    <a:srgbClr val="000000">
                      <a:alpha val="43137"/>
                    </a:srgbClr>
                  </a:outerShdw>
                </a:effectLst>
              </a:rPr>
              <a:t>False views of the atonement</a:t>
            </a:r>
          </a:p>
          <a:p>
            <a:pPr marL="914400" lvl="1" indent="-457200" eaLnBrk="1" hangingPunct="1">
              <a:spcBef>
                <a:spcPts val="0"/>
              </a:spcBef>
              <a:spcAft>
                <a:spcPts val="1200"/>
              </a:spcAft>
              <a:buClr>
                <a:srgbClr val="FF66FF"/>
              </a:buClr>
              <a:defRPr/>
            </a:pPr>
            <a:r>
              <a:rPr lang="en-US" altLang="en-US" dirty="0">
                <a:effectLst>
                  <a:outerShdw blurRad="38100" dist="38100" dir="2700000" algn="tl">
                    <a:srgbClr val="000000">
                      <a:alpha val="43137"/>
                    </a:srgbClr>
                  </a:outerShdw>
                </a:effectLst>
              </a:rPr>
              <a:t>Ransom to Satan – Christ’s death is a ransom to Satan and not the Father (A.D. 185‒54)</a:t>
            </a:r>
          </a:p>
          <a:p>
            <a:pPr marL="914400" lvl="1" indent="-457200" eaLnBrk="1" hangingPunct="1">
              <a:spcBef>
                <a:spcPts val="0"/>
              </a:spcBef>
              <a:spcAft>
                <a:spcPts val="1200"/>
              </a:spcAft>
              <a:buClr>
                <a:srgbClr val="FF66FF"/>
              </a:buClr>
              <a:defRPr/>
            </a:pPr>
            <a:r>
              <a:rPr lang="en-US" altLang="en-US" dirty="0">
                <a:effectLst>
                  <a:outerShdw blurRad="38100" dist="38100" dir="2700000" algn="tl">
                    <a:srgbClr val="000000">
                      <a:alpha val="43137"/>
                    </a:srgbClr>
                  </a:outerShdw>
                </a:effectLst>
              </a:rPr>
              <a:t>Moral influence – Christ’s death is an expression of God’s love (A.D. 1079‒1142)</a:t>
            </a:r>
          </a:p>
          <a:p>
            <a:pPr marL="914400" lvl="1" indent="-457200" eaLnBrk="1" hangingPunct="1">
              <a:spcBef>
                <a:spcPts val="0"/>
              </a:spcBef>
              <a:spcAft>
                <a:spcPts val="1200"/>
              </a:spcAft>
              <a:buClr>
                <a:srgbClr val="FF66FF"/>
              </a:buClr>
              <a:defRPr/>
            </a:pPr>
            <a:r>
              <a:rPr lang="en-US" altLang="en-US" dirty="0">
                <a:effectLst>
                  <a:outerShdw blurRad="38100" dist="38100" dir="2700000" algn="tl">
                    <a:srgbClr val="000000">
                      <a:alpha val="43137"/>
                    </a:srgbClr>
                  </a:outerShdw>
                </a:effectLst>
              </a:rPr>
              <a:t>Moral example – Christ’s death inspires us to be sacrificial (A.D. 1539‒1604)</a:t>
            </a:r>
          </a:p>
          <a:p>
            <a:pPr marL="914400" lvl="1" indent="-457200" eaLnBrk="1" hangingPunct="1">
              <a:spcBef>
                <a:spcPts val="0"/>
              </a:spcBef>
              <a:spcAft>
                <a:spcPts val="1200"/>
              </a:spcAft>
              <a:buClr>
                <a:srgbClr val="FF66FF"/>
              </a:buClr>
              <a:defRPr/>
            </a:pPr>
            <a:r>
              <a:rPr lang="en-US" altLang="en-US" dirty="0">
                <a:effectLst>
                  <a:outerShdw blurRad="38100" dist="38100" dir="2700000" algn="tl">
                    <a:srgbClr val="000000">
                      <a:alpha val="43137"/>
                    </a:srgbClr>
                  </a:outerShdw>
                </a:effectLst>
              </a:rPr>
              <a:t>Governmental – Christ’s death promotes respect for God’s Law (A.D. 1583‒1645)</a:t>
            </a:r>
          </a:p>
          <a:p>
            <a:pPr marL="914400" lvl="1" indent="-457200" eaLnBrk="1" hangingPunct="1">
              <a:spcBef>
                <a:spcPts val="0"/>
              </a:spcBef>
              <a:spcAft>
                <a:spcPts val="1200"/>
              </a:spcAft>
              <a:buClr>
                <a:srgbClr val="FF66FF"/>
              </a:buClr>
              <a:defRPr/>
            </a:pPr>
            <a:r>
              <a:rPr lang="en-US" altLang="en-US" dirty="0">
                <a:effectLst>
                  <a:outerShdw blurRad="38100" dist="38100" dir="2700000" algn="tl">
                    <a:srgbClr val="000000">
                      <a:alpha val="43137"/>
                    </a:srgbClr>
                  </a:outerShdw>
                </a:effectLst>
              </a:rPr>
              <a:t>Accidental – Fate accidently ended Christ’s life</a:t>
            </a:r>
          </a:p>
        </p:txBody>
      </p:sp>
    </p:spTree>
    <p:extLst>
      <p:ext uri="{BB962C8B-B14F-4D97-AF65-F5344CB8AC3E}">
        <p14:creationId xmlns:p14="http://schemas.microsoft.com/office/powerpoint/2010/main" val="308492784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Substitutionary Provision</a:t>
            </a:r>
          </a:p>
        </p:txBody>
      </p:sp>
      <p:sp>
        <p:nvSpPr>
          <p:cNvPr id="161795" name="Rectangle 3"/>
          <p:cNvSpPr>
            <a:spLocks noGrp="1" noChangeArrowheads="1"/>
          </p:cNvSpPr>
          <p:nvPr>
            <p:ph type="body" idx="1"/>
          </p:nvPr>
        </p:nvSpPr>
        <p:spPr>
          <a:xfrm>
            <a:off x="1057275" y="1600200"/>
            <a:ext cx="6867525"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New instructions (12)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 of the ram (13)</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Naming (14)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78698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a:blip r:embed="rId2"/>
          <a:stretch>
            <a:fillRect/>
          </a:stretch>
        </p:blipFill>
        <p:spPr>
          <a:xfrm>
            <a:off x="718293" y="1280160"/>
            <a:ext cx="10755414" cy="4297680"/>
          </a:xfrm>
          <a:prstGeom prst="rect">
            <a:avLst/>
          </a:prstGeom>
        </p:spPr>
      </p:pic>
    </p:spTree>
    <p:extLst>
      <p:ext uri="{BB962C8B-B14F-4D97-AF65-F5344CB8AC3E}">
        <p14:creationId xmlns:p14="http://schemas.microsoft.com/office/powerpoint/2010/main" val="38076565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183673453"/>
              </p:ext>
            </p:extLst>
          </p:nvPr>
        </p:nvGraphicFramePr>
        <p:xfrm>
          <a:off x="746760" y="203037"/>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carries the wood</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Matt. 27:32</a:t>
                      </a:r>
                    </a:p>
                  </a:txBody>
                  <a:tcPr anchor="ctr"/>
                </a:tc>
                <a:extLst>
                  <a:ext uri="{0D108BD9-81ED-4DB2-BD59-A6C34878D82A}">
                    <a16:rowId xmlns:a16="http://schemas.microsoft.com/office/drawing/2014/main" val="777567912"/>
                  </a:ext>
                </a:extLst>
              </a:tr>
              <a:tr h="786384">
                <a:tc>
                  <a:txBody>
                    <a:bodyPr/>
                    <a:lstStyle/>
                    <a:p>
                      <a:r>
                        <a:rPr lang="en-US" sz="2900" b="1" dirty="0">
                          <a:latin typeface="Calibri" panose="020F0502020204030204" pitchFamily="34" charset="0"/>
                          <a:cs typeface="Calibri" panose="020F0502020204030204" pitchFamily="34" charset="0"/>
                        </a:rPr>
                        <a:t>Father offers the Son</a:t>
                      </a:r>
                    </a:p>
                  </a:txBody>
                  <a:tcPr anchor="ctr"/>
                </a:tc>
                <a:tc>
                  <a:txBody>
                    <a:bodyPr/>
                    <a:lstStyle/>
                    <a:p>
                      <a:pPr algn="ctr"/>
                      <a:r>
                        <a:rPr lang="en-US" sz="2900" dirty="0">
                          <a:latin typeface="Calibri" panose="020F0502020204030204" pitchFamily="34" charset="0"/>
                          <a:cs typeface="Calibri" panose="020F0502020204030204" pitchFamily="34" charset="0"/>
                        </a:rPr>
                        <a:t>Gen. 22:6</a:t>
                      </a:r>
                    </a:p>
                  </a:txBody>
                  <a:tcPr anchor="ctr"/>
                </a:tc>
                <a:tc>
                  <a:txBody>
                    <a:bodyPr/>
                    <a:lstStyle/>
                    <a:p>
                      <a:pPr algn="ctr"/>
                      <a:r>
                        <a:rPr lang="en-US" sz="2900" dirty="0">
                          <a:latin typeface="Calibri" panose="020F0502020204030204" pitchFamily="34" charset="0"/>
                          <a:cs typeface="Calibri" panose="020F0502020204030204" pitchFamily="34" charset="0"/>
                        </a:rPr>
                        <a:t>Matt. 27:46</a:t>
                      </a:r>
                    </a:p>
                  </a:txBody>
                  <a:tcPr anchor="ctr"/>
                </a:tc>
                <a:extLst>
                  <a:ext uri="{0D108BD9-81ED-4DB2-BD59-A6C34878D82A}">
                    <a16:rowId xmlns:a16="http://schemas.microsoft.com/office/drawing/2014/main" val="2088523037"/>
                  </a:ext>
                </a:extLst>
              </a:tr>
              <a:tr h="786384">
                <a:tc>
                  <a:txBody>
                    <a:bodyPr/>
                    <a:lstStyle/>
                    <a:p>
                      <a:r>
                        <a:rPr lang="en-US" sz="2900" b="1" dirty="0">
                          <a:latin typeface="Calibri" panose="020F0502020204030204" pitchFamily="34" charset="0"/>
                          <a:cs typeface="Calibri" panose="020F0502020204030204" pitchFamily="34" charset="0"/>
                        </a:rPr>
                        <a:t>Isaac’s volition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22:6, 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John 10:17-18</a:t>
                      </a:r>
                    </a:p>
                  </a:txBody>
                  <a:tcPr anchor="ct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Substitution</a:t>
                      </a:r>
                    </a:p>
                  </a:txBody>
                  <a:tcPr anchor="ctr"/>
                </a:tc>
                <a:tc>
                  <a:txBody>
                    <a:bodyPr/>
                    <a:lstStyle/>
                    <a:p>
                      <a:pPr algn="ctr"/>
                      <a:r>
                        <a:rPr lang="en-US" sz="2900" dirty="0">
                          <a:latin typeface="Calibri" panose="020F0502020204030204" pitchFamily="34" charset="0"/>
                          <a:cs typeface="Calibri" panose="020F0502020204030204" pitchFamily="34" charset="0"/>
                        </a:rPr>
                        <a:t>Genesis 22:8</a:t>
                      </a:r>
                    </a:p>
                  </a:txBody>
                  <a:tcPr anchor="ctr"/>
                </a:tc>
                <a:tc>
                  <a:txBody>
                    <a:bodyPr/>
                    <a:lstStyle/>
                    <a:p>
                      <a:pPr algn="ctr"/>
                      <a:r>
                        <a:rPr lang="en-US" sz="2900" dirty="0">
                          <a:latin typeface="Calibri" panose="020F0502020204030204" pitchFamily="34" charset="0"/>
                          <a:cs typeface="Calibri" panose="020F0502020204030204" pitchFamily="34" charset="0"/>
                        </a:rPr>
                        <a:t>Isa. 53:3-6</a:t>
                      </a:r>
                    </a:p>
                  </a:txBody>
                  <a:tcPr anchor="ctr"/>
                </a:tc>
                <a:extLst>
                  <a:ext uri="{0D108BD9-81ED-4DB2-BD59-A6C34878D82A}">
                    <a16:rowId xmlns:a16="http://schemas.microsoft.com/office/drawing/2014/main" val="1287159523"/>
                  </a:ext>
                </a:extLst>
              </a:tr>
              <a:tr h="786384">
                <a:tc>
                  <a:txBody>
                    <a:bodyPr/>
                    <a:lstStyle/>
                    <a:p>
                      <a:r>
                        <a:rPr lang="en-US" sz="2900" b="1" dirty="0">
                          <a:latin typeface="Calibri" panose="020F0502020204030204" pitchFamily="34" charset="0"/>
                          <a:cs typeface="Calibri" panose="020F0502020204030204" pitchFamily="34" charset="0"/>
                        </a:rPr>
                        <a:t>Male sacrifice</a:t>
                      </a:r>
                    </a:p>
                  </a:txBody>
                  <a:tcPr anchor="ctr"/>
                </a:tc>
                <a:tc>
                  <a:txBody>
                    <a:bodyPr/>
                    <a:lstStyle/>
                    <a:p>
                      <a:pPr algn="ctr"/>
                      <a:r>
                        <a:rPr lang="en-US" sz="2900" dirty="0">
                          <a:latin typeface="Calibri" panose="020F0502020204030204" pitchFamily="34" charset="0"/>
                          <a:cs typeface="Calibri" panose="020F0502020204030204" pitchFamily="34" charset="0"/>
                        </a:rPr>
                        <a:t>Gen. 22:13</a:t>
                      </a:r>
                    </a:p>
                  </a:txBody>
                  <a:tcPr anchor="ctr"/>
                </a:tc>
                <a:tc>
                  <a:txBody>
                    <a:bodyPr/>
                    <a:lstStyle/>
                    <a:p>
                      <a:pPr algn="ctr"/>
                      <a:r>
                        <a:rPr lang="en-US" sz="2900" dirty="0">
                          <a:latin typeface="Calibri" panose="020F0502020204030204" pitchFamily="34" charset="0"/>
                          <a:cs typeface="Calibri" panose="020F0502020204030204" pitchFamily="34" charset="0"/>
                        </a:rPr>
                        <a:t>John 1:29</a:t>
                      </a:r>
                    </a:p>
                  </a:txBody>
                  <a:tcPr anchor="ctr"/>
                </a:tc>
                <a:extLst>
                  <a:ext uri="{0D108BD9-81ED-4DB2-BD59-A6C34878D82A}">
                    <a16:rowId xmlns:a16="http://schemas.microsoft.com/office/drawing/2014/main" val="1793763941"/>
                  </a:ext>
                </a:extLst>
              </a:tr>
              <a:tr h="786384">
                <a:tc>
                  <a:txBody>
                    <a:bodyPr/>
                    <a:lstStyle/>
                    <a:p>
                      <a:r>
                        <a:rPr lang="en-US" sz="2900" b="1" u="sng" dirty="0">
                          <a:latin typeface="Calibri" panose="020F0502020204030204" pitchFamily="34" charset="0"/>
                          <a:cs typeface="Calibri" panose="020F0502020204030204" pitchFamily="34" charset="0"/>
                        </a:rPr>
                        <a:t>Propitiation</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Gen. 22:14</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Rom. 3:25</a:t>
                      </a:r>
                    </a:p>
                  </a:txBody>
                  <a:tcPr anchor="ctr">
                    <a:solidFill>
                      <a:srgbClr val="FFFFCC"/>
                    </a:solidFill>
                  </a:tcPr>
                </a:tc>
                <a:extLst>
                  <a:ext uri="{0D108BD9-81ED-4DB2-BD59-A6C34878D82A}">
                    <a16:rowId xmlns:a16="http://schemas.microsoft.com/office/drawing/2014/main" val="907852725"/>
                  </a:ext>
                </a:extLst>
              </a:tr>
            </a:tbl>
          </a:graphicData>
        </a:graphic>
      </p:graphicFrame>
    </p:spTree>
    <p:extLst>
      <p:ext uri="{BB962C8B-B14F-4D97-AF65-F5344CB8AC3E}">
        <p14:creationId xmlns:p14="http://schemas.microsoft.com/office/powerpoint/2010/main" val="2915820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Sacrifices Isaac</a:t>
            </a:r>
          </a:p>
        </p:txBody>
      </p:sp>
      <p:sp>
        <p:nvSpPr>
          <p:cNvPr id="161795" name="Rectangle 3"/>
          <p:cNvSpPr>
            <a:spLocks noGrp="1" noChangeArrowheads="1"/>
          </p:cNvSpPr>
          <p:nvPr>
            <p:ph type="body" idx="1"/>
          </p:nvPr>
        </p:nvSpPr>
        <p:spPr>
          <a:xfrm>
            <a:off x="1066800" y="1600200"/>
            <a:ext cx="6934200" cy="3581400"/>
          </a:xfrm>
        </p:spPr>
        <p:txBody>
          <a:bodyPr/>
          <a:lstStyle/>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Abraham tested (1-10)</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Substitutionary provision (11-14)</a:t>
            </a:r>
          </a:p>
          <a:p>
            <a:pPr marL="571500" lvl="2" indent="-571500" eaLnBrk="1" hangingPunct="1">
              <a:spcBef>
                <a:spcPts val="0"/>
              </a:spcBef>
              <a:spcAft>
                <a:spcPts val="3600"/>
              </a:spcAft>
              <a:buClr>
                <a:srgbClr val="CC66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Covenant reaffirmed (15-19)</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Rebekah’s lineage (20-24)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16152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22:15-19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990600" y="1600200"/>
            <a:ext cx="6934200" cy="41910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(17-18a)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restated (18b)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Beersheba (19)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445428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3048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22:15-19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990600" y="1600200"/>
            <a:ext cx="6934200" cy="41910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Call to Abraham (15)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(17-18a)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restated (18b)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Beersheba (19)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579570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5804146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is the first of seven times that Abraham receives a direct revelation from God. In 12:1–3 is God’s initial call to Abram outside the Land of Canaan; in 12:7 is the first appearance to Abraham in the Land; in 13:14–17, Abraham encounters God after the separation of Lot; in 15:1–21, God signs and seals the Abrahamic Covenant; in 17:1–21, Abraham receives the token of the covenant; in 18:1–33, God speaks to him in conjunction with the destruction of Sodom; and in 22:1–2 and 22:11–18, God directs Abraham to offer Isaac.</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7958623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22:15-19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990600" y="1600200"/>
            <a:ext cx="6934200" cy="41910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(15)</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Basis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(17-18a)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restated (18b)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Beersheba (19)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036550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847011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t>J. Dwight Pentecost</a:t>
            </a:r>
            <a:br>
              <a:rPr lang="en-US" sz="3600" dirty="0"/>
            </a:br>
            <a:r>
              <a:rPr lang="en-US" sz="2000" i="1" dirty="0">
                <a:solidFill>
                  <a:schemeClr val="tx1"/>
                </a:solidFill>
              </a:rPr>
              <a:t>Thy Kingdom Come, </a:t>
            </a:r>
            <a:r>
              <a:rPr lang="en-US" sz="2000" dirty="0">
                <a:solidFill>
                  <a:schemeClr val="tx1"/>
                </a:solidFill>
              </a:rPr>
              <a:t>Page 66-67</a:t>
            </a:r>
          </a:p>
        </p:txBody>
      </p:sp>
      <p:sp>
        <p:nvSpPr>
          <p:cNvPr id="16387" name="Rectangle 3"/>
          <p:cNvSpPr>
            <a:spLocks noGrp="1" noChangeArrowheads="1"/>
          </p:cNvSpPr>
          <p:nvPr>
            <p:ph type="body" idx="1"/>
          </p:nvPr>
        </p:nvSpPr>
        <p:spPr>
          <a:xfrm>
            <a:off x="609600" y="1524000"/>
            <a:ext cx="10972800" cy="4876800"/>
          </a:xfrm>
        </p:spPr>
        <p:txBody>
          <a:bodyPr/>
          <a:lstStyle/>
          <a:p>
            <a:pPr marL="0" indent="0" algn="just">
              <a:buNone/>
              <a:defRPr/>
            </a:pPr>
            <a:r>
              <a:rPr lang="en-US" dirty="0">
                <a:effectLst/>
              </a:rPr>
              <a:t>“As before, God responded to the obedience of faith. He said to Abraham, ‘I swear by Myself, declares the Lord, that because you have done this and have not withheld your son, your only son, I will surely bless you and make your descendants as numerous as the stars in the sky and as the sand on the seashore. Your descendants will take possession of the cities of their enemies, and through your offspring all nations on earth will be blessed, because you have obeyed Me’ (Gen. 22:16–18)</a:t>
            </a:r>
            <a:r>
              <a:rPr lang="en-US" i="1" dirty="0"/>
              <a:t>.”</a:t>
            </a:r>
          </a:p>
        </p:txBody>
      </p:sp>
      <p:pic>
        <p:nvPicPr>
          <p:cNvPr id="5" name="Picture 4">
            <a:extLst>
              <a:ext uri="{FF2B5EF4-FFF2-40B4-BE49-F238E27FC236}">
                <a16:creationId xmlns:a16="http://schemas.microsoft.com/office/drawing/2014/main" id="{5074BCA5-0419-805D-23DB-0DF3E5EBF1C4}"/>
              </a:ext>
            </a:extLst>
          </p:cNvPr>
          <p:cNvPicPr>
            <a:picLocks noChangeAspect="1"/>
          </p:cNvPicPr>
          <p:nvPr/>
        </p:nvPicPr>
        <p:blipFill rotWithShape="1">
          <a:blip r:embed="rId2"/>
          <a:srcRect r="14286"/>
          <a:stretch/>
        </p:blipFill>
        <p:spPr>
          <a:xfrm>
            <a:off x="609600" y="104775"/>
            <a:ext cx="1400783" cy="914400"/>
          </a:xfrm>
          <a:prstGeom prst="rect">
            <a:avLst/>
          </a:prstGeom>
        </p:spPr>
      </p:pic>
    </p:spTree>
    <p:extLst>
      <p:ext uri="{BB962C8B-B14F-4D97-AF65-F5344CB8AC3E}">
        <p14:creationId xmlns:p14="http://schemas.microsoft.com/office/powerpoint/2010/main" val="213305151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t>J. Dwight Pentecost</a:t>
            </a:r>
            <a:br>
              <a:rPr lang="en-US" sz="3600" dirty="0"/>
            </a:br>
            <a:r>
              <a:rPr lang="en-US" sz="2000" i="1" dirty="0">
                <a:solidFill>
                  <a:schemeClr val="tx1"/>
                </a:solidFill>
              </a:rPr>
              <a:t>Thy Kingdom Come, Page 66-67</a:t>
            </a:r>
          </a:p>
        </p:txBody>
      </p:sp>
      <p:sp>
        <p:nvSpPr>
          <p:cNvPr id="16387" name="Rectangle 3"/>
          <p:cNvSpPr>
            <a:spLocks noGrp="1" noChangeArrowheads="1"/>
          </p:cNvSpPr>
          <p:nvPr>
            <p:ph type="body" idx="1"/>
          </p:nvPr>
        </p:nvSpPr>
        <p:spPr>
          <a:xfrm>
            <a:off x="609600" y="1524000"/>
            <a:ext cx="10896600" cy="4876800"/>
          </a:xfrm>
        </p:spPr>
        <p:txBody>
          <a:bodyPr/>
          <a:lstStyle/>
          <a:p>
            <a:pPr marL="0" indent="0" algn="just">
              <a:buNone/>
              <a:defRPr/>
            </a:pPr>
            <a:r>
              <a:rPr lang="en-US" dirty="0">
                <a:effectLst/>
              </a:rPr>
              <a:t>“Here again God promised Abraham that he would become the recipient of the covenant blessings. The covenant was not based on obedience, nor was the perpetuity of the covenant based on obedience—but rather the reception of covenant blessings was conditioned on obedience. Remember, an unconditional covenant may have conditional blessings. Thus, on the basis of faith that had produced obedience, Abraham would experience the blessings of the promises and the covenant</a:t>
            </a:r>
            <a:r>
              <a:rPr lang="en-US" i="1" dirty="0"/>
              <a:t>.”</a:t>
            </a:r>
          </a:p>
        </p:txBody>
      </p:sp>
      <p:pic>
        <p:nvPicPr>
          <p:cNvPr id="2" name="Picture 1">
            <a:extLst>
              <a:ext uri="{FF2B5EF4-FFF2-40B4-BE49-F238E27FC236}">
                <a16:creationId xmlns:a16="http://schemas.microsoft.com/office/drawing/2014/main" id="{7EF58527-62CD-D963-5917-61FE3527A655}"/>
              </a:ext>
            </a:extLst>
          </p:cNvPr>
          <p:cNvPicPr>
            <a:picLocks noChangeAspect="1"/>
          </p:cNvPicPr>
          <p:nvPr/>
        </p:nvPicPr>
        <p:blipFill rotWithShape="1">
          <a:blip r:embed="rId2"/>
          <a:srcRect r="14286"/>
          <a:stretch/>
        </p:blipFill>
        <p:spPr>
          <a:xfrm>
            <a:off x="609600" y="104775"/>
            <a:ext cx="1400783" cy="914400"/>
          </a:xfrm>
          <a:prstGeom prst="rect">
            <a:avLst/>
          </a:prstGeom>
        </p:spPr>
      </p:pic>
    </p:spTree>
    <p:extLst>
      <p:ext uri="{BB962C8B-B14F-4D97-AF65-F5344CB8AC3E}">
        <p14:creationId xmlns:p14="http://schemas.microsoft.com/office/powerpoint/2010/main" val="2330220449"/>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B7569C95-6A61-4FB9-B05A-15050A47969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2753" y="2057400"/>
            <a:ext cx="2669647" cy="2743200"/>
          </a:xfrm>
          <a:prstGeom prst="rect">
            <a:avLst/>
          </a:prstGeom>
          <a:noFill/>
          <a:ln w="9525">
            <a:noFill/>
            <a:miter lim="800000"/>
            <a:headEnd/>
            <a:tailEnd/>
          </a:ln>
        </p:spPr>
      </p:pic>
    </p:spTree>
    <p:extLst>
      <p:ext uri="{BB962C8B-B14F-4D97-AF65-F5344CB8AC3E}">
        <p14:creationId xmlns:p14="http://schemas.microsoft.com/office/powerpoint/2010/main" val="27414031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p:spPr>
      </p:pic>
    </p:spTree>
    <p:extLst>
      <p:ext uri="{BB962C8B-B14F-4D97-AF65-F5344CB8AC3E}">
        <p14:creationId xmlns:p14="http://schemas.microsoft.com/office/powerpoint/2010/main" val="112773707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22:15-19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990600" y="1600200"/>
            <a:ext cx="6934200" cy="41910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(16)</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Provisions (17-18a)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restated (18b)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Beersheba (19)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711540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‒21</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1810535559"/>
              </p:ext>
            </p:extLst>
          </p:nvPr>
        </p:nvGraphicFramePr>
        <p:xfrm>
          <a:off x="609600" y="1351280"/>
          <a:ext cx="11353800" cy="537464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 sacrifices Isaac (22)</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615493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038978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Genesis 22:16-18 </a:t>
            </a:r>
            <a:r>
              <a:rPr lang="en-US" dirty="0">
                <a:effectLst>
                  <a:outerShdw blurRad="38100" dist="38100" dir="2700000" algn="tl">
                    <a:srgbClr val="000000">
                      <a:alpha val="43137"/>
                    </a:srgbClr>
                  </a:outerShdw>
                </a:effectLst>
              </a:rPr>
              <a:t>(RSB:NASB1995U): Genesis 22:16-18. “</a:t>
            </a:r>
            <a:r>
              <a:rPr lang="en-US" i="1" dirty="0">
                <a:effectLst>
                  <a:outerShdw blurRad="38100" dist="38100" dir="2700000" algn="tl">
                    <a:srgbClr val="000000">
                      <a:alpha val="43137"/>
                    </a:srgbClr>
                  </a:outerShdw>
                </a:effectLst>
              </a:rPr>
              <a:t>your seed shall possess the gate of their enemies</a:t>
            </a:r>
            <a:r>
              <a:rPr lang="en-US" dirty="0">
                <a:effectLst>
                  <a:outerShdw blurRad="38100" dist="38100" dir="2700000" algn="tl">
                    <a:srgbClr val="000000">
                      <a:alpha val="43137"/>
                    </a:srgbClr>
                  </a:outerShdw>
                </a:effectLst>
              </a:rPr>
              <a:t>. This anticipates the conquest of Canaan under Joshua.”</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The Ryrie Study Bible</a:t>
            </a:r>
            <a:r>
              <a:rPr lang="en-US" sz="1800" dirty="0">
                <a:effectLst>
                  <a:outerShdw blurRad="38100" dist="38100" dir="2700000" algn="tl">
                    <a:srgbClr val="000000">
                      <a:alpha val="43137"/>
                    </a:srgbClr>
                  </a:outerShdw>
                </a:effectLst>
                <a:latin typeface="Calibri" panose="020F0502020204030204" pitchFamily="34" charset="0"/>
              </a:rPr>
              <a:t>, page 28</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26025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8943403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22:15-19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990600" y="1600200"/>
            <a:ext cx="6934200" cy="41910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(17-18a)</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Basis restated (18b)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Beersheba (19)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852321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t>J. Dwight Pentecost</a:t>
            </a:r>
            <a:br>
              <a:rPr lang="en-US" sz="3600" dirty="0"/>
            </a:br>
            <a:r>
              <a:rPr lang="en-US" sz="2000" i="1" dirty="0">
                <a:solidFill>
                  <a:schemeClr val="tx1"/>
                </a:solidFill>
              </a:rPr>
              <a:t>Thy Kingdom Come, </a:t>
            </a:r>
            <a:r>
              <a:rPr lang="en-US" sz="2000" dirty="0">
                <a:solidFill>
                  <a:schemeClr val="tx1"/>
                </a:solidFill>
              </a:rPr>
              <a:t>Page 66-67</a:t>
            </a:r>
          </a:p>
        </p:txBody>
      </p:sp>
      <p:sp>
        <p:nvSpPr>
          <p:cNvPr id="16387" name="Rectangle 3"/>
          <p:cNvSpPr>
            <a:spLocks noGrp="1" noChangeArrowheads="1"/>
          </p:cNvSpPr>
          <p:nvPr>
            <p:ph type="body" idx="1"/>
          </p:nvPr>
        </p:nvSpPr>
        <p:spPr>
          <a:xfrm>
            <a:off x="609600" y="1524000"/>
            <a:ext cx="10972800" cy="4876800"/>
          </a:xfrm>
        </p:spPr>
        <p:txBody>
          <a:bodyPr/>
          <a:lstStyle/>
          <a:p>
            <a:pPr marL="0" indent="0" algn="just">
              <a:buNone/>
              <a:defRPr/>
            </a:pPr>
            <a:r>
              <a:rPr lang="en-US" dirty="0">
                <a:effectLst/>
              </a:rPr>
              <a:t>“As before, God responded to the obedience of faith. He said to Abraham, ‘I swear by Myself, declares the Lord, that because you have done this and have not withheld your son, your only son, I will surely bless you and make your descendants as numerous as the stars in the sky and as the sand on the seashore. Your descendants will take possession of the cities of their enemies, and through your offspring all nations on earth will be blessed, because you have obeyed Me’ (Gen. 22:16–18)</a:t>
            </a:r>
            <a:r>
              <a:rPr lang="en-US" i="1" dirty="0"/>
              <a:t>.”</a:t>
            </a:r>
          </a:p>
        </p:txBody>
      </p:sp>
      <p:pic>
        <p:nvPicPr>
          <p:cNvPr id="5" name="Picture 4">
            <a:extLst>
              <a:ext uri="{FF2B5EF4-FFF2-40B4-BE49-F238E27FC236}">
                <a16:creationId xmlns:a16="http://schemas.microsoft.com/office/drawing/2014/main" id="{5074BCA5-0419-805D-23DB-0DF3E5EBF1C4}"/>
              </a:ext>
            </a:extLst>
          </p:cNvPr>
          <p:cNvPicPr>
            <a:picLocks noChangeAspect="1"/>
          </p:cNvPicPr>
          <p:nvPr/>
        </p:nvPicPr>
        <p:blipFill rotWithShape="1">
          <a:blip r:embed="rId2"/>
          <a:srcRect r="14286"/>
          <a:stretch/>
        </p:blipFill>
        <p:spPr>
          <a:xfrm>
            <a:off x="609600" y="104775"/>
            <a:ext cx="1400783" cy="914400"/>
          </a:xfrm>
          <a:prstGeom prst="rect">
            <a:avLst/>
          </a:prstGeom>
        </p:spPr>
      </p:pic>
    </p:spTree>
    <p:extLst>
      <p:ext uri="{BB962C8B-B14F-4D97-AF65-F5344CB8AC3E}">
        <p14:creationId xmlns:p14="http://schemas.microsoft.com/office/powerpoint/2010/main" val="302127648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t>J. Dwight Pentecost</a:t>
            </a:r>
            <a:br>
              <a:rPr lang="en-US" sz="3600" dirty="0"/>
            </a:br>
            <a:r>
              <a:rPr lang="en-US" sz="2000" i="1" dirty="0">
                <a:solidFill>
                  <a:schemeClr val="tx1"/>
                </a:solidFill>
              </a:rPr>
              <a:t>Thy Kingdom Come, Page 66-67</a:t>
            </a:r>
          </a:p>
        </p:txBody>
      </p:sp>
      <p:sp>
        <p:nvSpPr>
          <p:cNvPr id="16387" name="Rectangle 3"/>
          <p:cNvSpPr>
            <a:spLocks noGrp="1" noChangeArrowheads="1"/>
          </p:cNvSpPr>
          <p:nvPr>
            <p:ph type="body" idx="1"/>
          </p:nvPr>
        </p:nvSpPr>
        <p:spPr>
          <a:xfrm>
            <a:off x="609600" y="1524000"/>
            <a:ext cx="10896600" cy="4876800"/>
          </a:xfrm>
        </p:spPr>
        <p:txBody>
          <a:bodyPr/>
          <a:lstStyle/>
          <a:p>
            <a:pPr marL="0" indent="0" algn="just">
              <a:buNone/>
              <a:defRPr/>
            </a:pPr>
            <a:r>
              <a:rPr lang="en-US" dirty="0">
                <a:effectLst/>
              </a:rPr>
              <a:t>“Here again God promised Abraham that he would become the recipient of the covenant blessings. The covenant was not based on obedience, nor was the perpetuity of the covenant based on obedience—but rather the reception of covenant blessings was conditioned on obedience. Remember, an unconditional covenant may have conditional blessings. Thus, on the basis of faith that had produced obedience, Abraham would experience the blessings of the promises and the covenant</a:t>
            </a:r>
            <a:r>
              <a:rPr lang="en-US" i="1" dirty="0"/>
              <a:t>.”</a:t>
            </a:r>
          </a:p>
        </p:txBody>
      </p:sp>
      <p:pic>
        <p:nvPicPr>
          <p:cNvPr id="2" name="Picture 1">
            <a:extLst>
              <a:ext uri="{FF2B5EF4-FFF2-40B4-BE49-F238E27FC236}">
                <a16:creationId xmlns:a16="http://schemas.microsoft.com/office/drawing/2014/main" id="{7EF58527-62CD-D963-5917-61FE3527A655}"/>
              </a:ext>
            </a:extLst>
          </p:cNvPr>
          <p:cNvPicPr>
            <a:picLocks noChangeAspect="1"/>
          </p:cNvPicPr>
          <p:nvPr/>
        </p:nvPicPr>
        <p:blipFill rotWithShape="1">
          <a:blip r:embed="rId2"/>
          <a:srcRect r="14286"/>
          <a:stretch/>
        </p:blipFill>
        <p:spPr>
          <a:xfrm>
            <a:off x="609600" y="104775"/>
            <a:ext cx="1400783" cy="914400"/>
          </a:xfrm>
          <a:prstGeom prst="rect">
            <a:avLst/>
          </a:prstGeom>
        </p:spPr>
      </p:pic>
    </p:spTree>
    <p:extLst>
      <p:ext uri="{BB962C8B-B14F-4D97-AF65-F5344CB8AC3E}">
        <p14:creationId xmlns:p14="http://schemas.microsoft.com/office/powerpoint/2010/main" val="13565653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22:15-19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990600" y="1600200"/>
            <a:ext cx="6934200" cy="41910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(17-18a)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restated (18b)</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Return to Beersheba (19)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658601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3246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plants (33a)</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worships (33b)</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sojourns (34)</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7"/>
            </a:pPr>
            <a:r>
              <a:rPr lang="en-US" sz="3600" kern="0" dirty="0">
                <a:effectLst>
                  <a:outerShdw blurRad="38100" dist="38100" dir="2700000" algn="tl">
                    <a:srgbClr val="000000">
                      <a:alpha val="43137"/>
                    </a:srgbClr>
                  </a:outerShdw>
                </a:effectLst>
                <a:cs typeface="Calibri" panose="020F0502020204030204" pitchFamily="34" charset="0"/>
              </a:rPr>
              <a:t>Covenant’s Results</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21:33-34</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53314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E081D7C-95E2-A050-3AFE-C465AD2DB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159" y="137160"/>
            <a:ext cx="4797683"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166468F4-A57F-94A2-A360-E6472A5D86ED}"/>
              </a:ext>
            </a:extLst>
          </p:cNvPr>
          <p:cNvSpPr>
            <a:spLocks noChangeArrowheads="1"/>
          </p:cNvSpPr>
          <p:nvPr/>
        </p:nvSpPr>
        <p:spPr bwMode="auto">
          <a:xfrm>
            <a:off x="4343400" y="5922579"/>
            <a:ext cx="1600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 name="Oval 7">
            <a:extLst>
              <a:ext uri="{FF2B5EF4-FFF2-40B4-BE49-F238E27FC236}">
                <a16:creationId xmlns:a16="http://schemas.microsoft.com/office/drawing/2014/main" id="{D2E81EA4-5EB2-E86A-D57E-BC835A04AA79}"/>
              </a:ext>
            </a:extLst>
          </p:cNvPr>
          <p:cNvSpPr>
            <a:spLocks noChangeArrowheads="1"/>
          </p:cNvSpPr>
          <p:nvPr/>
        </p:nvSpPr>
        <p:spPr bwMode="auto">
          <a:xfrm>
            <a:off x="5638800" y="4038601"/>
            <a:ext cx="11430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69594002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27374</TotalTime>
  <Words>5948</Words>
  <Application>Microsoft Office PowerPoint</Application>
  <PresentationFormat>Widescreen</PresentationFormat>
  <Paragraphs>834</Paragraphs>
  <Slides>115</Slides>
  <Notes>13</Notes>
  <HiddenSlides>0</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12‒21 Abraham’s Early Journeys</vt:lpstr>
      <vt:lpstr>Genesis 22 Abraham Sacrifices Isaac</vt:lpstr>
      <vt:lpstr>Genesis 22 Abraham Sacrifices Isaac</vt:lpstr>
      <vt:lpstr>Genesis 22:1-10 Abraham Tested</vt:lpstr>
      <vt:lpstr>Genesis 22:1-10 Abraham Tested</vt:lpstr>
      <vt:lpstr>Genesis 12‒21 Abraham’s Early Journeys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 8 New Promises Genesis 12:1-3</vt:lpstr>
      <vt:lpstr>PowerPoint Presentation</vt:lpstr>
      <vt:lpstr>Genesis 12‒21 Abraham’s Early Journeys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22:1-10 Abraham Tested</vt:lpstr>
      <vt:lpstr>PowerPoint Presentation</vt:lpstr>
      <vt:lpstr>Genesis 22:1-10 Abraham Tested</vt:lpstr>
      <vt:lpstr>PowerPoint Presentation</vt:lpstr>
      <vt:lpstr>PowerPoint Presentation</vt:lpstr>
      <vt:lpstr>Genesis 22:1-10 Abraham Tested</vt:lpstr>
      <vt:lpstr>PowerPoint Presentation</vt:lpstr>
      <vt:lpstr>PowerPoint Presentation</vt:lpstr>
      <vt:lpstr>Faith Manifesting Works (James 2:14-26)</vt:lpstr>
      <vt:lpstr>Genesis 22:1-10 Abraham Tested</vt:lpstr>
      <vt:lpstr>PowerPoint Presentation</vt:lpstr>
      <vt:lpstr>PowerPoint Presentation</vt:lpstr>
      <vt:lpstr>PowerPoint Presentation</vt:lpstr>
      <vt:lpstr>Genesis 22:1-10 Abraham Tested</vt:lpstr>
      <vt:lpstr>PowerPoint Presentation</vt:lpstr>
      <vt:lpstr>PowerPoint Presentation</vt:lpstr>
      <vt:lpstr>PowerPoint Presentation</vt:lpstr>
      <vt:lpstr>Christ’s Atoning Death</vt:lpstr>
      <vt:lpstr>Christ’s Atoning Death</vt:lpstr>
      <vt:lpstr>Genesis 22:1-10 Abraham Tested</vt:lpstr>
      <vt:lpstr>PowerPoint Presentation</vt:lpstr>
      <vt:lpstr>PowerPoint Presentation</vt:lpstr>
      <vt:lpstr>Genesis 22 Abraham Sacrifices Isaac</vt:lpstr>
      <vt:lpstr>Genesis 22:11-14 Substitutionary Provision</vt:lpstr>
      <vt:lpstr>Genesis 22:11-14 Substitutionary Provision</vt:lpstr>
      <vt:lpstr>VI. 8 New Promises Genesis 12:1-3</vt:lpstr>
      <vt:lpstr>PowerPoint Presentation</vt:lpstr>
      <vt:lpstr>Genesis 22:11-14 Substitutionary Provision</vt:lpstr>
      <vt:lpstr>PowerPoint Presentation</vt:lpstr>
      <vt:lpstr>PowerPoint Presentation</vt:lpstr>
      <vt:lpstr>PowerPoint Presentation</vt:lpstr>
      <vt:lpstr>PowerPoint Presentation</vt:lpstr>
      <vt:lpstr>PowerPoint Presentation</vt:lpstr>
      <vt:lpstr>Faith Manifesting Works (James 2:14-26)</vt:lpstr>
      <vt:lpstr>Genesis 22:11-14 Substitutionary Provision</vt:lpstr>
      <vt:lpstr>PowerPoint Presentation</vt:lpstr>
      <vt:lpstr>PowerPoint Presentation</vt:lpstr>
      <vt:lpstr>Christ’s Atoning Death</vt:lpstr>
      <vt:lpstr>Christ’s Atoning Death</vt:lpstr>
      <vt:lpstr>Genesis 22:11-14 Substitutionary Provision</vt:lpstr>
      <vt:lpstr>PowerPoint Presentation</vt:lpstr>
      <vt:lpstr>PowerPoint Presentation</vt:lpstr>
      <vt:lpstr>Genesis 22 Abraham Sacrifices Isaac</vt:lpstr>
      <vt:lpstr>Genesis 22:15-19 Covenant Reaffirmed</vt:lpstr>
      <vt:lpstr>Genesis 22:15-19 Covenant Reaffirmed</vt:lpstr>
      <vt:lpstr>VI. 8 New Promises Genesis 12:1-3</vt:lpstr>
      <vt:lpstr>PowerPoint Presentation</vt:lpstr>
      <vt:lpstr>Genesis 22:15-19 Covenant Reaffirmed</vt:lpstr>
      <vt:lpstr>Evidence of Abrahamic Covenant’s Unconditional Nature</vt:lpstr>
      <vt:lpstr>J. Dwight Pentecost Thy Kingdom Come, Page 66-67</vt:lpstr>
      <vt:lpstr>J. Dwight Pentecost Thy Kingdom Come, Page 66-67</vt:lpstr>
      <vt:lpstr>Six Parts of a Suzerain-Vassal Treaty in Deuteronomy</vt:lpstr>
      <vt:lpstr>PowerPoint Presentation</vt:lpstr>
      <vt:lpstr>Genesis 22:15-19 Covenant Reaffirmed</vt:lpstr>
      <vt:lpstr>VI. 8 New Promises Genesis 12:1-3</vt:lpstr>
      <vt:lpstr>PowerPoint Presentation</vt:lpstr>
      <vt:lpstr>New Promises Genesis 12:1-3</vt:lpstr>
      <vt:lpstr>PowerPoint Presentation</vt:lpstr>
      <vt:lpstr>Genesis 22:15-19 Covenant Reaffirmed</vt:lpstr>
      <vt:lpstr>J. Dwight Pentecost Thy Kingdom Come, Page 66-67</vt:lpstr>
      <vt:lpstr>J. Dwight Pentecost Thy Kingdom Come, Page 66-67</vt:lpstr>
      <vt:lpstr>Genesis 22:15-19 Covenant Reaffirmed</vt:lpstr>
      <vt:lpstr>PowerPoint Presentation</vt:lpstr>
      <vt:lpstr>PowerPoint Presentation</vt:lpstr>
      <vt:lpstr>Genesis 22 Abraham Sacrifices Isaac</vt:lpstr>
      <vt:lpstr>Genesis 22:20-24 Rebekah’s Lineage</vt:lpstr>
      <vt:lpstr>Genesis 22:20-24 Rebekah’s Lineage</vt:lpstr>
      <vt:lpstr>PowerPoint Presentation</vt:lpstr>
      <vt:lpstr>Genesis 22:20-24 Rebekah’s Lineage</vt:lpstr>
      <vt:lpstr>PowerPoint Presentation</vt:lpstr>
      <vt:lpstr>Genesis 22:20-24 Rebekah’s Lineage</vt:lpstr>
      <vt:lpstr>PowerPoint Presentation</vt:lpstr>
      <vt:lpstr>Genesis 22:20-24 Rebekah’s Lineage</vt:lpstr>
      <vt:lpstr>PowerPoint Presentation</vt:lpstr>
      <vt:lpstr>PowerPoint Presentation</vt:lpstr>
      <vt:lpstr>Conclusion</vt:lpstr>
      <vt:lpstr>Genesis 12‒21 Abraham’s Early Journeys</vt:lpstr>
      <vt:lpstr>Genesis 22 Abraham Sacrifices Isaac</vt:lpstr>
      <vt:lpstr>Genesis 12‒21 Abraham’s Early Journeys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086 - 22v1-18 - 16x9</dc:title>
  <dc:subject>Genesis 22</dc:subject>
  <dc:creator>A. Woods</dc:creator>
  <dc:description>Modified by Jim McGowan</dc:description>
  <cp:lastModifiedBy>anne woods</cp:lastModifiedBy>
  <cp:revision>2753</cp:revision>
  <cp:lastPrinted>2022-07-21T13:57:32Z</cp:lastPrinted>
  <dcterms:created xsi:type="dcterms:W3CDTF">2009-03-17T12:21:13Z</dcterms:created>
  <dcterms:modified xsi:type="dcterms:W3CDTF">2022-07-23T15:53:31Z</dcterms:modified>
</cp:coreProperties>
</file>