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2067" r:id="rId2"/>
    <p:sldId id="7306" r:id="rId3"/>
    <p:sldId id="8642" r:id="rId4"/>
    <p:sldId id="8665" r:id="rId5"/>
    <p:sldId id="7481" r:id="rId6"/>
    <p:sldId id="8239" r:id="rId7"/>
    <p:sldId id="8262" r:id="rId8"/>
    <p:sldId id="6475" r:id="rId9"/>
    <p:sldId id="8651" r:id="rId10"/>
    <p:sldId id="3741" r:id="rId11"/>
    <p:sldId id="8664" r:id="rId12"/>
    <p:sldId id="5937" r:id="rId13"/>
    <p:sldId id="8652" r:id="rId14"/>
    <p:sldId id="8041" r:id="rId15"/>
    <p:sldId id="3071" r:id="rId16"/>
    <p:sldId id="342" r:id="rId17"/>
    <p:sldId id="2307" r:id="rId18"/>
    <p:sldId id="8667" r:id="rId19"/>
    <p:sldId id="8653" r:id="rId20"/>
    <p:sldId id="8654" r:id="rId21"/>
    <p:sldId id="3105" r:id="rId22"/>
    <p:sldId id="2814" r:id="rId23"/>
    <p:sldId id="8655" r:id="rId24"/>
    <p:sldId id="7358" r:id="rId25"/>
    <p:sldId id="2047" r:id="rId26"/>
    <p:sldId id="1266" r:id="rId27"/>
    <p:sldId id="1267" r:id="rId28"/>
    <p:sldId id="8603" r:id="rId29"/>
    <p:sldId id="8666" r:id="rId30"/>
    <p:sldId id="8657" r:id="rId31"/>
    <p:sldId id="8656" r:id="rId32"/>
    <p:sldId id="8668" r:id="rId33"/>
    <p:sldId id="284" r:id="rId34"/>
    <p:sldId id="6428" r:id="rId35"/>
    <p:sldId id="6296" r:id="rId36"/>
    <p:sldId id="6314" r:id="rId37"/>
    <p:sldId id="1262" r:id="rId38"/>
    <p:sldId id="2627" r:id="rId39"/>
    <p:sldId id="7440" r:id="rId40"/>
    <p:sldId id="8620" r:id="rId41"/>
    <p:sldId id="8669" r:id="rId42"/>
    <p:sldId id="3638" r:id="rId43"/>
    <p:sldId id="3639" r:id="rId44"/>
    <p:sldId id="8308" r:id="rId45"/>
    <p:sldId id="3637" r:id="rId46"/>
    <p:sldId id="8661" r:id="rId47"/>
    <p:sldId id="2817" r:id="rId48"/>
    <p:sldId id="2056" r:id="rId49"/>
    <p:sldId id="7785" r:id="rId50"/>
    <p:sldId id="8670" r:id="rId51"/>
  </p:sldIdLst>
  <p:sldSz cx="12192000" cy="6858000"/>
  <p:notesSz cx="7315200" cy="9601200"/>
  <p:custDataLst>
    <p:tags r:id="rId5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99"/>
    <a:srgbClr val="66CCFF"/>
    <a:srgbClr val="00FF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4457" autoAdjust="0"/>
  </p:normalViewPr>
  <p:slideViewPr>
    <p:cSldViewPr>
      <p:cViewPr varScale="1">
        <p:scale>
          <a:sx n="61" d="100"/>
          <a:sy n="61" d="100"/>
        </p:scale>
        <p:origin x="114" y="7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p:scale>
          <a:sx n="100" d="100"/>
          <a:sy n="100" d="100"/>
        </p:scale>
        <p:origin x="3149" y="1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cs typeface="Calibri" panose="020F0502020204030204" pitchFamily="34" charset="0"/>
              </a:rPr>
              <a:t>Middle East Meltdown 023 – Q&amp;A – Part 4</a:t>
            </a:r>
          </a:p>
          <a:p>
            <a:pPr algn="ctr">
              <a:defRPr/>
            </a:pPr>
            <a:r>
              <a:rPr lang="en-US" sz="1400" dirty="0">
                <a:latin typeface="Calibri" panose="020F0502020204030204" pitchFamily="34" charset="0"/>
                <a:cs typeface="Calibri" panose="020F0502020204030204" pitchFamily="34" charset="0"/>
              </a:rPr>
              <a:t>07-17-2022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230799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250864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7/23/2022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2224568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265297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4221470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306465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7" r:id="rId12"/>
    <p:sldLayoutId id="2147492678" r:id="rId13"/>
    <p:sldLayoutId id="2147492679" r:id="rId14"/>
    <p:sldLayoutId id="2147492680" r:id="rId15"/>
    <p:sldLayoutId id="2147492681"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solidFill>
                  <a:srgbClr val="00FFFF"/>
                </a:solidFill>
              </a:rPr>
              <a:t>Ezekiel 36</a:t>
            </a:r>
            <a:r>
              <a:rPr lang="en-US" dirty="0">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E255C-62D7-1E4A-C6DB-E95FC1E0E60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47536"/>
          </a:xfrm>
          <a:prstGeom prst="rect">
            <a:avLst/>
          </a:prstGeom>
          <a:noFill/>
          <a:ln w="28575">
            <a:noFill/>
            <a:miter lim="800000"/>
            <a:headEnd/>
            <a:tailEnd/>
          </a:ln>
        </p:spPr>
        <p:txBody>
          <a:bodyPr wrap="square">
            <a:spAutoFit/>
          </a:bodyPr>
          <a:lstStyle/>
          <a:p>
            <a:pPr algn="ctr">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599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609600" y="1325565"/>
            <a:ext cx="10134600" cy="4999036"/>
          </a:xfrm>
        </p:spPr>
        <p:txBody>
          <a:bodyPr/>
          <a:lstStyle/>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3000" b="1" u="sng" kern="1200" dirty="0">
                <a:solidFill>
                  <a:srgbClr val="FFFFCC"/>
                </a:solidFill>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08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373398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3" cy="1828800"/>
          </a:xfrm>
          <a:prstGeom prst="rect">
            <a:avLst/>
          </a:prstGeom>
        </p:spPr>
      </p:pic>
    </p:spTree>
    <p:extLst>
      <p:ext uri="{BB962C8B-B14F-4D97-AF65-F5344CB8AC3E}">
        <p14:creationId xmlns:p14="http://schemas.microsoft.com/office/powerpoint/2010/main" val="77453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Hosea 5:15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go away and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acknowledge their guilt and seek My face; In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affliction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earnestly seek Me.”</a:t>
            </a:r>
          </a:p>
        </p:txBody>
      </p:sp>
      <p:pic>
        <p:nvPicPr>
          <p:cNvPr id="4" name="Picture 3">
            <a:extLst>
              <a:ext uri="{FF2B5EF4-FFF2-40B4-BE49-F238E27FC236}">
                <a16:creationId xmlns:a16="http://schemas.microsoft.com/office/drawing/2014/main" id="{EFB66E8C-FA9F-44AF-A9EC-FBCEAC2F7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3048000"/>
            <a:ext cx="2461193" cy="1828800"/>
          </a:xfrm>
          <a:prstGeom prst="rect">
            <a:avLst/>
          </a:prstGeom>
        </p:spPr>
      </p:pic>
    </p:spTree>
    <p:extLst>
      <p:ext uri="{BB962C8B-B14F-4D97-AF65-F5344CB8AC3E}">
        <p14:creationId xmlns:p14="http://schemas.microsoft.com/office/powerpoint/2010/main" val="3530885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t>The language would appear to reach into the Millennium, when the Israelites will indeed repent before God and seek His face (cf. 1:10-11; 2:14- 23).”</a:t>
            </a:r>
          </a:p>
          <a:p>
            <a:pPr algn="just">
              <a:spcBef>
                <a:spcPct val="0"/>
              </a:spcBef>
              <a:buClrTx/>
              <a:buSzTx/>
              <a:buNone/>
            </a:pPr>
            <a:endParaRPr lang="en-US" dirty="0"/>
          </a:p>
          <a:p>
            <a:pPr algn="just">
              <a:spcBef>
                <a:spcPct val="0"/>
              </a:spcBef>
              <a:buClrTx/>
              <a:buSzTx/>
              <a:buNone/>
            </a:pPr>
            <a:r>
              <a:rPr lang="en-US" dirty="0"/>
              <a:t>“Taken with Mt. 23:37-39, this passage gives in broad outline the course of Israel's future restoration to God.”</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Hosea, </a:t>
            </a:r>
            <a:r>
              <a:rPr lang="en-US" altLang="en-US" sz="1800" dirty="0">
                <a:effectLst>
                  <a:outerShdw blurRad="38100" dist="38100" dir="2700000" algn="tl">
                    <a:srgbClr val="000000">
                      <a:alpha val="43137"/>
                    </a:srgbClr>
                  </a:outerShdw>
                </a:effectLst>
                <a:cs typeface="Calibri" panose="020F0502020204030204" pitchFamily="34" charset="0"/>
              </a:rPr>
              <a:t>p. 55.</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312480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idx="4294967295"/>
          </p:nvPr>
        </p:nvSpPr>
        <p:spPr>
          <a:xfrm>
            <a:off x="3200400" y="228600"/>
            <a:ext cx="5791200" cy="838200"/>
          </a:xfrm>
        </p:spPr>
        <p:txBody>
          <a:bodyPr/>
          <a:lstStyle/>
          <a:p>
            <a:pPr algn="ctr"/>
            <a:r>
              <a:rPr lang="en-US" altLang="en-US" sz="4000" dirty="0">
                <a:effectLst>
                  <a:outerShdw blurRad="38100" dist="38100" dir="2700000" algn="tl">
                    <a:srgbClr val="000000">
                      <a:alpha val="43137"/>
                    </a:srgbClr>
                  </a:outerShdw>
                </a:effectLst>
              </a:rPr>
              <a:t>Christ’s Three Offices</a:t>
            </a:r>
          </a:p>
        </p:txBody>
      </p:sp>
      <p:sp>
        <p:nvSpPr>
          <p:cNvPr id="6" name="Content Placeholder 5"/>
          <p:cNvSpPr>
            <a:spLocks noGrp="1"/>
          </p:cNvSpPr>
          <p:nvPr>
            <p:ph idx="4294967295"/>
          </p:nvPr>
        </p:nvSpPr>
        <p:spPr>
          <a:xfrm>
            <a:off x="1828800" y="1143000"/>
            <a:ext cx="8534400" cy="2895600"/>
          </a:xfrm>
        </p:spPr>
        <p:txBody>
          <a:bodyPr/>
          <a:lstStyle/>
          <a:p>
            <a:pPr marL="463550" indent="-463550" eaLnBrk="1" hangingPunct="1">
              <a:spcBef>
                <a:spcPts val="0"/>
              </a:spcBef>
              <a:spcAft>
                <a:spcPts val="3600"/>
              </a:spcAft>
              <a:buSzPct val="100000"/>
              <a:buFont typeface="+mj-lt"/>
              <a:buAutoNum type="arabicPeriod"/>
              <a:defRPr/>
            </a:pPr>
            <a:r>
              <a:rPr lang="en-US" sz="3600" dirty="0"/>
              <a:t>Prophet – 1</a:t>
            </a:r>
            <a:r>
              <a:rPr lang="en-US" sz="3600" baseline="30000" dirty="0"/>
              <a:t>st</a:t>
            </a:r>
            <a:r>
              <a:rPr lang="en-US" sz="3600" dirty="0"/>
              <a:t> Coming (Matt. 4:17)</a:t>
            </a:r>
          </a:p>
          <a:p>
            <a:pPr marL="463550" indent="-463550" eaLnBrk="1" hangingPunct="1">
              <a:spcBef>
                <a:spcPts val="0"/>
              </a:spcBef>
              <a:spcAft>
                <a:spcPts val="3600"/>
              </a:spcAft>
              <a:buSzPct val="100000"/>
              <a:buFont typeface="+mj-lt"/>
              <a:buAutoNum type="arabicPeriod"/>
              <a:defRPr/>
            </a:pPr>
            <a:r>
              <a:rPr lang="en-US" sz="3600" dirty="0"/>
              <a:t>Priest – Present Session (Heb. 4:15)</a:t>
            </a:r>
          </a:p>
          <a:p>
            <a:pPr marL="463550" indent="-463550" eaLnBrk="1" hangingPunct="1">
              <a:spcBef>
                <a:spcPts val="0"/>
              </a:spcBef>
              <a:spcAft>
                <a:spcPts val="3600"/>
              </a:spcAft>
              <a:buSzPct val="100000"/>
              <a:buFont typeface="+mj-lt"/>
              <a:buAutoNum type="arabicPeriod"/>
              <a:defRPr/>
            </a:pPr>
            <a:r>
              <a:rPr lang="en-US" sz="3600" dirty="0"/>
              <a:t> King – 2</a:t>
            </a:r>
            <a:r>
              <a:rPr lang="en-US" sz="3600" baseline="30000" dirty="0"/>
              <a:t>nd</a:t>
            </a:r>
            <a:r>
              <a:rPr lang="en-US" sz="3600" dirty="0"/>
              <a:t> Coming (Isa. 9:6-7; Matt. 25:31)</a:t>
            </a:r>
          </a:p>
        </p:txBody>
      </p:sp>
      <p:pic>
        <p:nvPicPr>
          <p:cNvPr id="5" name="Picture 4" descr="King_of_Kings[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89814" y="3962400"/>
            <a:ext cx="2025786" cy="2743200"/>
          </a:xfrm>
          <a:prstGeom prst="rect">
            <a:avLst/>
          </a:prstGeom>
          <a:noFill/>
          <a:ln w="9525">
            <a:noFill/>
            <a:miter lim="800000"/>
            <a:headEnd/>
            <a:tailEnd/>
          </a:ln>
          <a:effectLst/>
        </p:spPr>
      </p:pic>
    </p:spTree>
    <p:extLst>
      <p:ext uri="{BB962C8B-B14F-4D97-AF65-F5344CB8AC3E}">
        <p14:creationId xmlns:p14="http://schemas.microsoft.com/office/powerpoint/2010/main" val="2495872512"/>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C5470-1B8D-2B9E-6187-BFFA54F1B19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2"/>
            <a:ext cx="10972800" cy="5232202"/>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“Jerusalem, Jerusalem,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29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447800"/>
          </a:xfrm>
        </p:spPr>
        <p:txBody>
          <a:bodyPr/>
          <a:lstStyle/>
          <a:p>
            <a:pPr algn="ctr" eaLnBrk="1" hangingPunct="1"/>
            <a:r>
              <a:rPr lang="en-US" sz="3200" dirty="0"/>
              <a:t>Names &amp; Titles Demonstrating Satan’s </a:t>
            </a:r>
            <a:br>
              <a:rPr lang="en-US" sz="3200" dirty="0"/>
            </a:br>
            <a:r>
              <a:rPr lang="en-US" sz="3200" dirty="0"/>
              <a:t>Post-Fall, Earthly Authority </a:t>
            </a:r>
            <a:br>
              <a:rPr lang="en-US" sz="2800" dirty="0"/>
            </a:br>
            <a:r>
              <a:rPr lang="en-US" sz="2000" dirty="0">
                <a:solidFill>
                  <a:schemeClr val="tx1"/>
                </a:solidFill>
                <a:ea typeface="+mn-ea"/>
                <a:cs typeface="+mn-cs"/>
              </a:rPr>
              <a:t>(Job 1:7; 2:2; Luke 4:5-8; Rom. 8:19-22)</a:t>
            </a:r>
            <a:endParaRPr lang="en-US" sz="2800" dirty="0">
              <a:solidFill>
                <a:schemeClr val="tx1"/>
              </a:solidFill>
              <a:ea typeface="+mn-ea"/>
              <a:cs typeface="+mn-cs"/>
            </a:endParaRPr>
          </a:p>
        </p:txBody>
      </p:sp>
      <p:sp>
        <p:nvSpPr>
          <p:cNvPr id="6147" name="Rectangle 3"/>
          <p:cNvSpPr>
            <a:spLocks noGrp="1" noChangeArrowheads="1"/>
          </p:cNvSpPr>
          <p:nvPr>
            <p:ph type="body" idx="1"/>
          </p:nvPr>
        </p:nvSpPr>
        <p:spPr>
          <a:xfrm>
            <a:off x="2362200" y="1828800"/>
            <a:ext cx="9220200" cy="4648200"/>
          </a:xfrm>
        </p:spPr>
        <p:txBody>
          <a:bodyPr/>
          <a:lstStyle/>
          <a:p>
            <a:pPr marL="461963" indent="-461963">
              <a:spcBef>
                <a:spcPts val="0"/>
              </a:spcBef>
              <a:spcAft>
                <a:spcPts val="2400"/>
              </a:spcAft>
              <a:defRPr/>
            </a:pPr>
            <a:r>
              <a:rPr lang="en-US" dirty="0">
                <a:effectLst/>
              </a:rPr>
              <a:t>Prince of this world (John 12:31; 14:30; 16:11)</a:t>
            </a:r>
          </a:p>
          <a:p>
            <a:pPr marL="461963" indent="-461963">
              <a:spcBef>
                <a:spcPts val="0"/>
              </a:spcBef>
              <a:spcAft>
                <a:spcPts val="2400"/>
              </a:spcAft>
              <a:defRPr/>
            </a:pPr>
            <a:r>
              <a:rPr lang="en-US" dirty="0">
                <a:effectLst/>
              </a:rPr>
              <a:t>God of this age (2 Cor. 4:4)</a:t>
            </a:r>
          </a:p>
          <a:p>
            <a:pPr marL="461963" indent="-461963">
              <a:spcBef>
                <a:spcPts val="0"/>
              </a:spcBef>
              <a:spcAft>
                <a:spcPts val="2400"/>
              </a:spcAft>
              <a:defRPr/>
            </a:pPr>
            <a:r>
              <a:rPr lang="en-US" dirty="0">
                <a:effectLst/>
              </a:rPr>
              <a:t>Prince and power of the air (Eph. 2:2)</a:t>
            </a:r>
          </a:p>
          <a:p>
            <a:pPr marL="461963" indent="-461963">
              <a:spcBef>
                <a:spcPts val="0"/>
              </a:spcBef>
              <a:spcAft>
                <a:spcPts val="2400"/>
              </a:spcAft>
              <a:defRPr/>
            </a:pPr>
            <a:r>
              <a:rPr lang="en-US" dirty="0">
                <a:effectLst/>
              </a:rPr>
              <a:t>Who the believer wrestles with (Eph. 6:12)</a:t>
            </a:r>
          </a:p>
          <a:p>
            <a:pPr marL="461963" indent="-461963">
              <a:spcBef>
                <a:spcPts val="0"/>
              </a:spcBef>
              <a:spcAft>
                <a:spcPts val="2400"/>
              </a:spcAft>
              <a:defRPr/>
            </a:pPr>
            <a:r>
              <a:rPr lang="en-US" dirty="0">
                <a:effectLst/>
              </a:rPr>
              <a:t>Roaring lion (1 Pet. 5:8)</a:t>
            </a:r>
          </a:p>
          <a:p>
            <a:pPr marL="461963" indent="-461963">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33600"/>
            <a:ext cx="1479176" cy="1905000"/>
          </a:xfrm>
          <a:prstGeom prst="rect">
            <a:avLst/>
          </a:prstGeom>
          <a:noFill/>
          <a:ln w="9525">
            <a:noFill/>
            <a:miter lim="800000"/>
            <a:headEnd/>
            <a:tailEnd/>
          </a:ln>
        </p:spPr>
      </p:pic>
    </p:spTree>
    <p:extLst>
      <p:ext uri="{BB962C8B-B14F-4D97-AF65-F5344CB8AC3E}">
        <p14:creationId xmlns:p14="http://schemas.microsoft.com/office/powerpoint/2010/main" val="347447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1698439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228600"/>
            <a:ext cx="10363200" cy="914400"/>
          </a:xfrm>
        </p:spPr>
        <p:txBody>
          <a:bodyPr/>
          <a:lstStyle/>
          <a:p>
            <a:pPr algn="ctr" eaLnBrk="1" hangingPunct="1"/>
            <a:r>
              <a:rPr lang="en-US" altLang="en-US" sz="4000" dirty="0">
                <a:effectLst>
                  <a:outerShdw blurRad="38100" dist="38100" dir="2700000" algn="tl">
                    <a:srgbClr val="000000">
                      <a:alpha val="43137"/>
                    </a:srgbClr>
                  </a:outerShdw>
                </a:effectLst>
              </a:rPr>
              <a:t>When?  </a:t>
            </a:r>
          </a:p>
        </p:txBody>
      </p:sp>
      <p:sp>
        <p:nvSpPr>
          <p:cNvPr id="7171" name="Rectangle 3"/>
          <p:cNvSpPr>
            <a:spLocks noGrp="1" noChangeArrowheads="1"/>
          </p:cNvSpPr>
          <p:nvPr>
            <p:ph type="body" idx="1"/>
          </p:nvPr>
        </p:nvSpPr>
        <p:spPr>
          <a:xfrm>
            <a:off x="1066800" y="1143000"/>
            <a:ext cx="6324600" cy="4572000"/>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Beginning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Millennium</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End of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Before the Tribulation</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rPr>
              <a:t>First half of the Tribulation</a:t>
            </a:r>
          </a:p>
          <a:p>
            <a:pPr marL="461963" indent="-461963"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Two phase view</a:t>
            </a:r>
          </a:p>
        </p:txBody>
      </p:sp>
      <p:pic>
        <p:nvPicPr>
          <p:cNvPr id="29700" name="Picture 4" descr="C:\Program Files\Common Files\Microsoft Shared\Clipart\cagcat50\BS00559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0494" y="240665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034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FFFFCC"/>
                </a:solidFill>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228600"/>
            <a:ext cx="8534400" cy="838200"/>
          </a:xfrm>
        </p:spPr>
        <p:txBody>
          <a:bodyPr/>
          <a:lstStyle/>
          <a:p>
            <a:pPr algn="ctr"/>
            <a:r>
              <a:rPr lang="en-US" sz="36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DCC51-712D-75C9-C612-EA463DE5C8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824630" y="137160"/>
            <a:ext cx="45427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012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4188"/>
            <a:ext cx="9144000" cy="6649629"/>
          </a:xfrm>
          <a:prstGeom prst="rect">
            <a:avLst/>
          </a:prstGeom>
          <a:ln w="19050">
            <a:solidFill>
              <a:schemeClr val="tx1"/>
            </a:solidFill>
          </a:ln>
        </p:spPr>
      </p:pic>
    </p:spTree>
    <p:extLst>
      <p:ext uri="{BB962C8B-B14F-4D97-AF65-F5344CB8AC3E}">
        <p14:creationId xmlns:p14="http://schemas.microsoft.com/office/powerpoint/2010/main" val="3734457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732BEE7-79CD-1821-4677-B62BA0CAA349}"/>
              </a:ext>
            </a:extLst>
          </p:cNvPr>
          <p:cNvGraphicFramePr>
            <a:graphicFrameLocks noGrp="1"/>
          </p:cNvGraphicFramePr>
          <p:nvPr>
            <p:extLst>
              <p:ext uri="{D42A27DB-BD31-4B8C-83A1-F6EECF244321}">
                <p14:modId xmlns:p14="http://schemas.microsoft.com/office/powerpoint/2010/main" val="3901473550"/>
              </p:ext>
            </p:extLst>
          </p:nvPr>
        </p:nvGraphicFramePr>
        <p:xfrm>
          <a:off x="1905000" y="228600"/>
          <a:ext cx="8382000" cy="4572000"/>
        </p:xfrm>
        <a:graphic>
          <a:graphicData uri="http://schemas.openxmlformats.org/drawingml/2006/table">
            <a:tbl>
              <a:tblPr firstRow="1" bandRow="1">
                <a:tableStyleId>{073A0DAA-6AF3-43AB-8588-CEC1D06C72B9}</a:tableStyleId>
              </a:tblPr>
              <a:tblGrid>
                <a:gridCol w="4191000">
                  <a:extLst>
                    <a:ext uri="{9D8B030D-6E8A-4147-A177-3AD203B41FA5}">
                      <a16:colId xmlns:a16="http://schemas.microsoft.com/office/drawing/2014/main" val="734851304"/>
                    </a:ext>
                  </a:extLst>
                </a:gridCol>
                <a:gridCol w="4191000">
                  <a:extLst>
                    <a:ext uri="{9D8B030D-6E8A-4147-A177-3AD203B41FA5}">
                      <a16:colId xmlns:a16="http://schemas.microsoft.com/office/drawing/2014/main" val="1693749081"/>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Pre-Daniel’s 70</a:t>
                      </a:r>
                      <a:r>
                        <a:rPr kumimoji="0" lang="en-US" altLang="en-US" sz="3600" b="0" i="0" u="none" strike="noStrike" kern="0" cap="none" spc="0" normalizeH="0" baseline="30000" noProof="0" dirty="0">
                          <a:ln>
                            <a:noFill/>
                          </a:ln>
                          <a:solidFill>
                            <a:srgbClr val="00FFFF"/>
                          </a:solidFill>
                          <a:effectLst/>
                          <a:uLnTx/>
                          <a:uFillTx/>
                          <a:latin typeface="Calibri" panose="020F0502020204030204" pitchFamily="34" charset="0"/>
                          <a:ea typeface="+mj-ea"/>
                          <a:cs typeface="+mj-cs"/>
                        </a:rPr>
                        <a:t>th</a:t>
                      </a: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 Week Advocates</a:t>
                      </a:r>
                      <a:endParaRPr lang="en-US" sz="3600" dirty="0"/>
                    </a:p>
                  </a:txBody>
                  <a:tcPr anchor="ctr"/>
                </a:tc>
                <a:tc hMerge="1">
                  <a:txBody>
                    <a:bodyPr/>
                    <a:lstStyle/>
                    <a:p>
                      <a:endParaRPr lang="en-US" dirty="0"/>
                    </a:p>
                  </a:txBody>
                  <a:tcPr/>
                </a:tc>
                <a:extLst>
                  <a:ext uri="{0D108BD9-81ED-4DB2-BD59-A6C34878D82A}">
                    <a16:rowId xmlns:a16="http://schemas.microsoft.com/office/drawing/2014/main" val="2739007181"/>
                  </a:ext>
                </a:extLst>
              </a:tr>
              <a:tr h="640080">
                <a:tc>
                  <a:txBody>
                    <a:bodyPr/>
                    <a:lstStyle/>
                    <a:p>
                      <a:pPr eaLnBrk="1" hangingPunct="1">
                        <a:buFontTx/>
                        <a:buNone/>
                      </a:pPr>
                      <a:r>
                        <a:rPr lang="en-US" altLang="en-US" sz="2600" b="0" dirty="0">
                          <a:latin typeface="Calibri" panose="020F0502020204030204" pitchFamily="34" charset="0"/>
                          <a:ea typeface="Calibri" panose="020F0502020204030204" pitchFamily="34" charset="0"/>
                          <a:cs typeface="Calibri" panose="020F0502020204030204" pitchFamily="34" charset="0"/>
                        </a:rPr>
                        <a:t>1.  Tim LaHaye</a:t>
                      </a:r>
                      <a:endParaRPr lang="en-US" sz="26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7.  Mal Couch</a:t>
                      </a:r>
                    </a:p>
                  </a:txBody>
                  <a:tcPr anchor="ctr"/>
                </a:tc>
                <a:extLst>
                  <a:ext uri="{0D108BD9-81ED-4DB2-BD59-A6C34878D82A}">
                    <a16:rowId xmlns:a16="http://schemas.microsoft.com/office/drawing/2014/main" val="1418537337"/>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Chuck </a:t>
                      </a:r>
                      <a:r>
                        <a:rPr lang="en-US" altLang="en-US" sz="26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Missler</a:t>
                      </a:r>
                      <a:endParaRPr 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8.  Joel Rosenberg </a:t>
                      </a:r>
                    </a:p>
                  </a:txBody>
                  <a:tcPr anchor="ctr"/>
                </a:tc>
                <a:extLst>
                  <a:ext uri="{0D108BD9-81ED-4DB2-BD59-A6C34878D82A}">
                    <a16:rowId xmlns:a16="http://schemas.microsoft.com/office/drawing/2014/main" val="3087445010"/>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Thomas Ice</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9.  Ron Rhodes</a:t>
                      </a:r>
                    </a:p>
                  </a:txBody>
                  <a:tcPr anchor="ctr"/>
                </a:tc>
                <a:extLst>
                  <a:ext uri="{0D108BD9-81ED-4DB2-BD59-A6C34878D82A}">
                    <a16:rowId xmlns:a16="http://schemas.microsoft.com/office/drawing/2014/main" val="2312335960"/>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Randall Price</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10.  </a:t>
                      </a:r>
                      <a:r>
                        <a:rPr lang="en-US" sz="2600" b="0" dirty="0" err="1">
                          <a:latin typeface="Calibri" panose="020F0502020204030204" pitchFamily="34" charset="0"/>
                          <a:ea typeface="Calibri" panose="020F0502020204030204" pitchFamily="34" charset="0"/>
                          <a:cs typeface="Calibri" panose="020F0502020204030204" pitchFamily="34" charset="0"/>
                        </a:rPr>
                        <a:t>Stanely</a:t>
                      </a:r>
                      <a:r>
                        <a:rPr lang="en-US" sz="2600" b="0" dirty="0">
                          <a:latin typeface="Calibri" panose="020F0502020204030204" pitchFamily="34" charset="0"/>
                          <a:ea typeface="Calibri" panose="020F0502020204030204" pitchFamily="34" charset="0"/>
                          <a:cs typeface="Calibri" panose="020F0502020204030204" pitchFamily="34" charset="0"/>
                        </a:rPr>
                        <a:t> Maughan</a:t>
                      </a:r>
                    </a:p>
                  </a:txBody>
                  <a:tcPr anchor="ctr"/>
                </a:tc>
                <a:extLst>
                  <a:ext uri="{0D108BD9-81ED-4DB2-BD59-A6C34878D82A}">
                    <a16:rowId xmlns:a16="http://schemas.microsoft.com/office/drawing/2014/main" val="686266234"/>
                  </a:ext>
                </a:extLst>
              </a:tr>
              <a:tr h="640080">
                <a:tc>
                  <a:txBody>
                    <a:bodyPr/>
                    <a:lstStyle/>
                    <a:p>
                      <a:pPr marL="0" algn="l" defTabSz="914400" rtl="0" eaLnBrk="1" latinLnBrk="0" hangingPunct="1">
                        <a:buFontTx/>
                        <a:buNone/>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  Zola Levitt</a:t>
                      </a:r>
                    </a:p>
                  </a:txBody>
                  <a:tcPr anchor="ctr"/>
                </a:tc>
                <a:tc>
                  <a:txBody>
                    <a:bodyPr/>
                    <a:lstStyle/>
                    <a:p>
                      <a:r>
                        <a:rPr lang="en-US" sz="2600" b="0" dirty="0">
                          <a:latin typeface="Calibri" panose="020F0502020204030204" pitchFamily="34" charset="0"/>
                          <a:ea typeface="Calibri" panose="020F0502020204030204" pitchFamily="34" charset="0"/>
                          <a:cs typeface="Calibri" panose="020F0502020204030204" pitchFamily="34" charset="0"/>
                        </a:rPr>
                        <a:t>11.  David Cooper</a:t>
                      </a:r>
                    </a:p>
                  </a:txBody>
                  <a:tcPr anchor="ctr"/>
                </a:tc>
                <a:extLst>
                  <a:ext uri="{0D108BD9-81ED-4DB2-BD59-A6C34878D82A}">
                    <a16:rowId xmlns:a16="http://schemas.microsoft.com/office/drawing/2014/main" val="1091047106"/>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  Tom McCall</a:t>
                      </a:r>
                      <a:endParaRPr lang="en-US" sz="26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a:latin typeface="Calibri" panose="020F0502020204030204" pitchFamily="34" charset="0"/>
                          <a:ea typeface="Calibri" panose="020F0502020204030204" pitchFamily="34" charset="0"/>
                          <a:cs typeface="Calibri" panose="020F0502020204030204" pitchFamily="34" charset="0"/>
                        </a:rPr>
                        <a:t>12.  Arnold </a:t>
                      </a:r>
                      <a:r>
                        <a:rPr lang="en-US" sz="2600" b="0" dirty="0" err="1">
                          <a:latin typeface="Calibri" panose="020F0502020204030204" pitchFamily="34" charset="0"/>
                          <a:ea typeface="Calibri" panose="020F0502020204030204" pitchFamily="34" charset="0"/>
                          <a:cs typeface="Calibri" panose="020F0502020204030204" pitchFamily="34" charset="0"/>
                        </a:rPr>
                        <a:t>Fruchtenbaum</a:t>
                      </a:r>
                      <a:endParaRPr lang="en-US" sz="2600" b="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844383872"/>
                  </a:ext>
                </a:extLst>
              </a:tr>
            </a:tbl>
          </a:graphicData>
        </a:graphic>
      </p:graphicFrame>
      <p:pic>
        <p:nvPicPr>
          <p:cNvPr id="5" name="Picture 4">
            <a:extLst>
              <a:ext uri="{FF2B5EF4-FFF2-40B4-BE49-F238E27FC236}">
                <a16:creationId xmlns:a16="http://schemas.microsoft.com/office/drawing/2014/main" id="{CBDE0EF8-3199-FE18-EA46-207B48C851B8}"/>
              </a:ext>
            </a:extLst>
          </p:cNvPr>
          <p:cNvPicPr>
            <a:picLocks noChangeAspect="1"/>
          </p:cNvPicPr>
          <p:nvPr/>
        </p:nvPicPr>
        <p:blipFill>
          <a:blip r:embed="rId2"/>
          <a:stretch>
            <a:fillRect/>
          </a:stretch>
        </p:blipFill>
        <p:spPr>
          <a:xfrm>
            <a:off x="4645762" y="4983480"/>
            <a:ext cx="2900476" cy="16459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44808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Now there is presented the third emphasis of the greatness of the invasion and the subsequent slaughter at the hand of the Lord. Incidentally, the figure gives a clue as to the time setting for the entire passage.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is the same scene as that a Revelation 19, the great supper of God, and the chronology is clear. The events will transpire at the end of the great tribulation and just before the millennial reign of the Messiah of Israel</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230-31.</a:t>
            </a:r>
          </a:p>
        </p:txBody>
      </p:sp>
      <p:pic>
        <p:nvPicPr>
          <p:cNvPr id="5" name="Picture 4">
            <a:extLst>
              <a:ext uri="{FF2B5EF4-FFF2-40B4-BE49-F238E27FC236}">
                <a16:creationId xmlns:a16="http://schemas.microsoft.com/office/drawing/2014/main" id="{FA53875A-199E-4181-B92B-F032E49D52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spTree>
    <p:extLst>
      <p:ext uri="{BB962C8B-B14F-4D97-AF65-F5344CB8AC3E}">
        <p14:creationId xmlns:p14="http://schemas.microsoft.com/office/powerpoint/2010/main" val="352091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ts val="0"/>
              </a:spcBef>
              <a:spcAft>
                <a:spcPts val="1200"/>
              </a:spcAft>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533400" y="0"/>
            <a:ext cx="11125200" cy="5570756"/>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75" dirty="0">
                <a:effectLst>
                  <a:outerShdw blurRad="38100" dist="38100" dir="2700000" algn="tl">
                    <a:srgbClr val="000000">
                      <a:alpha val="43137"/>
                    </a:srgbClr>
                  </a:outerShdw>
                </a:effectLst>
                <a:latin typeface="Calibri" panose="020F0502020204030204" pitchFamily="34" charset="0"/>
              </a:rPr>
              <a:t>“For I will take you from the nations,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75"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75" b="1" baseline="30000" dirty="0">
                <a:effectLst>
                  <a:outerShdw blurRad="38100" dist="38100" dir="2700000" algn="tl">
                    <a:srgbClr val="000000">
                      <a:alpha val="43137"/>
                    </a:srgbClr>
                  </a:outerShdw>
                </a:effectLst>
                <a:latin typeface="Calibri" panose="020F0502020204030204" pitchFamily="34" charset="0"/>
              </a:rPr>
              <a:t>25 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75"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75" baseline="30000" dirty="0">
                <a:effectLst>
                  <a:outerShdw blurRad="38100" dist="38100" dir="2700000" algn="tl">
                    <a:srgbClr val="000000">
                      <a:alpha val="43137"/>
                    </a:srgbClr>
                  </a:outerShdw>
                </a:effectLst>
                <a:latin typeface="Calibri" panose="020F0502020204030204" pitchFamily="34" charset="0"/>
              </a:rPr>
              <a:t>26 </a:t>
            </a:r>
            <a:r>
              <a:rPr lang="en-US" sz="3075"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75"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75"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75" baseline="30000" dirty="0">
                <a:effectLst>
                  <a:outerShdw blurRad="38100" dist="38100" dir="2700000" algn="tl">
                    <a:srgbClr val="000000">
                      <a:alpha val="43137"/>
                    </a:srgbClr>
                  </a:outerShdw>
                </a:effectLst>
                <a:latin typeface="Calibri" panose="020F0502020204030204" pitchFamily="34" charset="0"/>
              </a:rPr>
              <a:t>27 </a:t>
            </a:r>
            <a:r>
              <a:rPr lang="en-US" sz="3075"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75" baseline="30000" dirty="0">
                <a:effectLst>
                  <a:outerShdw blurRad="38100" dist="38100" dir="2700000" algn="tl">
                    <a:srgbClr val="000000">
                      <a:alpha val="43137"/>
                    </a:srgbClr>
                  </a:outerShdw>
                </a:effectLst>
                <a:latin typeface="Calibri" panose="020F0502020204030204" pitchFamily="34" charset="0"/>
              </a:rPr>
              <a:t>28 </a:t>
            </a:r>
            <a:r>
              <a:rPr lang="en-US" sz="3075"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75"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4699748"/>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I was commanded; and as I prophesied, there was a</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19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come to life.”’” </a:t>
            </a:r>
            <a:r>
              <a:rPr lang="en-US" sz="319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19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 . .</a:t>
            </a:r>
            <a:endParaRPr lang="en-US" sz="319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0280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C642F-A93E-4E4F-984E-083C5A9C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1" y="0"/>
            <a:ext cx="10972800" cy="3247043"/>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commanded me, and the breath came into them, and they came to life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What are bone lesions? Causes and symptoms">
            <a:extLst>
              <a:ext uri="{FF2B5EF4-FFF2-40B4-BE49-F238E27FC236}">
                <a16:creationId xmlns:a16="http://schemas.microsoft.com/office/drawing/2014/main" id="{373E4499-BD40-4307-8EAF-367F111AA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306" y="3181350"/>
            <a:ext cx="219738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31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156912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181988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1A69ACA-5559-8190-1C79-F05E3706A0F0}"/>
              </a:ext>
            </a:extLst>
          </p:cNvPr>
          <p:cNvGraphicFramePr>
            <a:graphicFrameLocks noGrp="1"/>
          </p:cNvGraphicFramePr>
          <p:nvPr>
            <p:ph idx="1"/>
            <p:extLst>
              <p:ext uri="{D42A27DB-BD31-4B8C-83A1-F6EECF244321}">
                <p14:modId xmlns:p14="http://schemas.microsoft.com/office/powerpoint/2010/main" val="934724474"/>
              </p:ext>
            </p:extLst>
          </p:nvPr>
        </p:nvGraphicFramePr>
        <p:xfrm>
          <a:off x="883920" y="114300"/>
          <a:ext cx="10424160" cy="6629400"/>
        </p:xfrm>
        <a:graphic>
          <a:graphicData uri="http://schemas.openxmlformats.org/drawingml/2006/table">
            <a:tbl>
              <a:tblPr firstRow="1" bandRow="1">
                <a:tableStyleId>{073A0DAA-6AF3-43AB-8588-CEC1D06C72B9}</a:tableStyleId>
              </a:tblPr>
              <a:tblGrid>
                <a:gridCol w="5029200">
                  <a:extLst>
                    <a:ext uri="{9D8B030D-6E8A-4147-A177-3AD203B41FA5}">
                      <a16:colId xmlns:a16="http://schemas.microsoft.com/office/drawing/2014/main" val="20000"/>
                    </a:ext>
                  </a:extLst>
                </a:gridCol>
                <a:gridCol w="365760">
                  <a:extLst>
                    <a:ext uri="{9D8B030D-6E8A-4147-A177-3AD203B41FA5}">
                      <a16:colId xmlns:a16="http://schemas.microsoft.com/office/drawing/2014/main" val="1202684765"/>
                    </a:ext>
                  </a:extLst>
                </a:gridCol>
                <a:gridCol w="5029200">
                  <a:extLst>
                    <a:ext uri="{9D8B030D-6E8A-4147-A177-3AD203B41FA5}">
                      <a16:colId xmlns:a16="http://schemas.microsoft.com/office/drawing/2014/main" val="20001"/>
                    </a:ext>
                  </a:extLst>
                </a:gridCol>
              </a:tblGrid>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Armageddon?</a:t>
                      </a:r>
                    </a:p>
                  </a:txBody>
                  <a:tcPr/>
                </a:tc>
                <a:tc hMerge="1">
                  <a:txBody>
                    <a:bodyPr/>
                    <a:lstStyle/>
                    <a:p>
                      <a:endParaRPr lang="en-US"/>
                    </a:p>
                  </a:txBody>
                  <a:tcPr/>
                </a:tc>
                <a:tc hMerge="1">
                  <a:txBody>
                    <a:bodyPr/>
                    <a:lstStyle/>
                    <a:p>
                      <a:endParaRPr lang="en-US" dirty="0"/>
                    </a:p>
                  </a:txBody>
                  <a:tcPr>
                    <a:solidFill>
                      <a:schemeClr val="bg2"/>
                    </a:solidFill>
                  </a:tcPr>
                </a:tc>
                <a:extLst>
                  <a:ext uri="{0D108BD9-81ED-4DB2-BD59-A6C34878D82A}">
                    <a16:rowId xmlns:a16="http://schemas.microsoft.com/office/drawing/2014/main" val="10000"/>
                  </a:ext>
                </a:extLst>
              </a:tr>
              <a:tr h="640080">
                <a:tc>
                  <a:txBody>
                    <a:bodyPr/>
                    <a:lstStyle/>
                    <a:p>
                      <a:pPr algn="ct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Armageddon</a:t>
                      </a:r>
                    </a:p>
                  </a:txBody>
                  <a:tcPr anchor="ctr"/>
                </a:tc>
                <a:extLst>
                  <a:ext uri="{0D108BD9-81ED-4DB2-BD59-A6C34878D82A}">
                    <a16:rowId xmlns:a16="http://schemas.microsoft.com/office/drawing/2014/main" val="144981411"/>
                  </a:ext>
                </a:extLst>
              </a:tr>
              <a:tr h="7772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battle</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(38:20-23</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Battle between armies and Lord (Rev. 19:19)</a:t>
                      </a:r>
                    </a:p>
                  </a:txBody>
                  <a:tcPr anchor="ctr"/>
                </a:tc>
                <a:extLst>
                  <a:ext uri="{0D108BD9-81ED-4DB2-BD59-A6C34878D82A}">
                    <a16:rowId xmlns:a16="http://schemas.microsoft.com/office/drawing/2014/main" val="10001"/>
                  </a:ext>
                </a:extLst>
              </a:tr>
              <a:tr h="7772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Invaders come from</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the far west and north (38:5)</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All nations invade (Rev. 16:14; Zech. 12:3)</a:t>
                      </a:r>
                    </a:p>
                  </a:txBody>
                  <a:tcPr anchor="ctr"/>
                </a:tc>
                <a:extLst>
                  <a:ext uri="{0D108BD9-81ED-4DB2-BD59-A6C34878D82A}">
                    <a16:rowId xmlns:a16="http://schemas.microsoft.com/office/drawing/2014/main" val="10002"/>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Enemies</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destroyed on Israel’s mountains </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(39:2-4)</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Events take place in Jerusalem (Zech. 12:2; 14:2; and the Valley of Jehoshaphat (Joel 3:12)</a:t>
                      </a:r>
                    </a:p>
                  </a:txBody>
                  <a:tcPr anchor="ctr"/>
                </a:tc>
                <a:extLst>
                  <a:ext uri="{0D108BD9-81ED-4DB2-BD59-A6C34878D82A}">
                    <a16:rowId xmlns:a16="http://schemas.microsoft.com/office/drawing/2014/main" val="10003"/>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Israel</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dwelling in safety</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(38:11)</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Israel not dwelling in safety (Rev. 12:14-17)</a:t>
                      </a:r>
                    </a:p>
                  </a:txBody>
                  <a:tcPr anchor="ctr"/>
                </a:tc>
                <a:extLst>
                  <a:ext uri="{0D108BD9-81ED-4DB2-BD59-A6C34878D82A}">
                    <a16:rowId xmlns:a16="http://schemas.microsoft.com/office/drawing/2014/main" val="10004"/>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No</a:t>
                      </a:r>
                      <a:r>
                        <a:rPr lang="en-US" sz="2200" b="1" baseline="0" dirty="0">
                          <a:solidFill>
                            <a:srgbClr val="C00000"/>
                          </a:solidFill>
                          <a:latin typeface="Calibri" panose="020F0502020204030204" pitchFamily="34" charset="0"/>
                          <a:ea typeface="Calibri" panose="020F0502020204030204" pitchFamily="34" charset="0"/>
                          <a:cs typeface="Calibri" panose="020F0502020204030204" pitchFamily="34" charset="0"/>
                        </a:rPr>
                        <a:t> massive blood flow recorded</a:t>
                      </a:r>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Massive flow of blood (Rev. 14:20)</a:t>
                      </a:r>
                    </a:p>
                  </a:txBody>
                  <a:tcPr anchor="ctr"/>
                </a:tc>
                <a:extLst>
                  <a:ext uri="{0D108BD9-81ED-4DB2-BD59-A6C34878D82A}">
                    <a16:rowId xmlns:a16="http://schemas.microsoft.com/office/drawing/2014/main" val="10005"/>
                  </a:ext>
                </a:extLst>
              </a:tr>
              <a:tr h="777240">
                <a:tc>
                  <a:txBody>
                    <a:bodyPr/>
                    <a:lstStyle/>
                    <a:p>
                      <a:pPr algn="just"/>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Fire comes upon invaders (39:6)</a:t>
                      </a:r>
                    </a:p>
                  </a:txBody>
                  <a:tcPr anchor="ctr"/>
                </a:tc>
                <a:tc>
                  <a:txBody>
                    <a:bodyPr/>
                    <a:lstStyle/>
                    <a:p>
                      <a:pPr algn="just"/>
                      <a:endPar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200" b="1" kern="1200" dirty="0">
                          <a:solidFill>
                            <a:srgbClr val="0000CC"/>
                          </a:solidFill>
                          <a:latin typeface="Calibri" panose="020F0502020204030204" pitchFamily="34" charset="0"/>
                          <a:ea typeface="Calibri" panose="020F0502020204030204" pitchFamily="34" charset="0"/>
                          <a:cs typeface="Calibri" panose="020F0502020204030204" pitchFamily="34" charset="0"/>
                        </a:rPr>
                        <a:t>Fire does not come upon invaders</a:t>
                      </a:r>
                    </a:p>
                  </a:txBody>
                  <a:tcPr anchor="ctr"/>
                </a:tc>
                <a:extLst>
                  <a:ext uri="{0D108BD9-81ED-4DB2-BD59-A6C34878D82A}">
                    <a16:rowId xmlns:a16="http://schemas.microsoft.com/office/drawing/2014/main" val="10006"/>
                  </a:ext>
                </a:extLst>
              </a:tr>
              <a:tr h="2743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dirty="0">
                          <a:latin typeface="Calibri" panose="020F0502020204030204" pitchFamily="34" charset="0"/>
                          <a:ea typeface="Calibri" panose="020F0502020204030204" pitchFamily="34" charset="0"/>
                          <a:cs typeface="Calibri" panose="020F0502020204030204" pitchFamily="34" charset="0"/>
                        </a:rPr>
                        <a:t>Pentecost, Things to Come, 347-48</a:t>
                      </a:r>
                    </a:p>
                  </a:txBody>
                  <a:tcPr anchor="ct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881231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3283468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16499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80644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I will come again and receive you to Myself, that where I am, there you may be also</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Imminent</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p:cNvSpPr>
            <a:spLocks noGrp="1" noChangeArrowheads="1"/>
          </p:cNvSpPr>
          <p:nvPr>
            <p:ph idx="1"/>
          </p:nvPr>
        </p:nvSpPr>
        <p:spPr>
          <a:xfrm>
            <a:off x="1714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Feast of Trumpets?</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32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0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 . .</a:t>
            </a:r>
          </a:p>
        </p:txBody>
      </p:sp>
    </p:spTree>
    <p:extLst>
      <p:ext uri="{BB962C8B-B14F-4D97-AF65-F5344CB8AC3E}">
        <p14:creationId xmlns:p14="http://schemas.microsoft.com/office/powerpoint/2010/main" val="1644053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524001"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7"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24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a:t>
            </a:r>
            <a:r>
              <a:rPr lang="en-US" sz="3600" b="1" i="1" u="sng" dirty="0">
                <a:solidFill>
                  <a:srgbClr val="FFFFCC"/>
                </a:solidFill>
                <a:latin typeface="Calibri" panose="020F0502020204030204" pitchFamily="34" charset="0"/>
              </a:rPr>
              <a:t>the fullness of the time came</a:t>
            </a:r>
            <a:r>
              <a:rPr lang="en-US" sz="3600" dirty="0">
                <a:latin typeface="Calibri" panose="020F0502020204030204" pitchFamily="34" charset="0"/>
              </a:rPr>
              <a:t>, God sent forth His Son, born of a woman, born under the Law.</a:t>
            </a:r>
            <a:r>
              <a:rPr lang="en-US" altLang="en-US" sz="3600" dirty="0">
                <a:latin typeface="Calibri" panose="020F0502020204030204" pitchFamily="34" charset="0"/>
              </a:rPr>
              <a:t>”</a:t>
            </a:r>
          </a:p>
        </p:txBody>
      </p:sp>
      <p:pic>
        <p:nvPicPr>
          <p:cNvPr id="4" name="Picture 5" descr="C:\Documents and Settings\Owner\Application Data\Microsoft\Media Catalog\Downloaded Clips\cl5e\j0237315.wmf">
            <a:extLst>
              <a:ext uri="{FF2B5EF4-FFF2-40B4-BE49-F238E27FC236}">
                <a16:creationId xmlns:a16="http://schemas.microsoft.com/office/drawing/2014/main" id="{50F7F816-2B8A-6536-FD60-DB32881360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0094" y="2057400"/>
            <a:ext cx="2011813"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5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put a stop to sacrifice and grain offering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884712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2591491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664" y="228600"/>
            <a:ext cx="10090673" cy="6400800"/>
          </a:xfrm>
          <a:prstGeom prst="rect">
            <a:avLst/>
          </a:prstGeom>
          <a:ln w="28575">
            <a:solidFill>
              <a:srgbClr val="FFFFCC"/>
            </a:solidFill>
          </a:ln>
        </p:spPr>
      </p:pic>
    </p:spTree>
    <p:extLst>
      <p:ext uri="{BB962C8B-B14F-4D97-AF65-F5344CB8AC3E}">
        <p14:creationId xmlns:p14="http://schemas.microsoft.com/office/powerpoint/2010/main" val="1297755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3036443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Jewish-Calendar">
            <a:extLst>
              <a:ext uri="{FF2B5EF4-FFF2-40B4-BE49-F238E27FC236}">
                <a16:creationId xmlns:a16="http://schemas.microsoft.com/office/drawing/2014/main" id="{4194A96D-6672-4D5D-A998-DFB29BB12E6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470" y="228600"/>
            <a:ext cx="1097106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818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p:spPr>
      </p:pic>
    </p:spTree>
    <p:extLst>
      <p:ext uri="{BB962C8B-B14F-4D97-AF65-F5344CB8AC3E}">
        <p14:creationId xmlns:p14="http://schemas.microsoft.com/office/powerpoint/2010/main" val="1104236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9290305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37160"/>
          <a:ext cx="10972801" cy="6583680"/>
        </p:xfrm>
        <a:graphic>
          <a:graphicData uri="http://schemas.openxmlformats.org/drawingml/2006/table">
            <a:tbl>
              <a:tblPr firstRow="1" bandRow="1">
                <a:tableStyleId>{073A0DAA-6AF3-43AB-8588-CEC1D06C72B9}</a:tableStyleId>
              </a:tblPr>
              <a:tblGrid>
                <a:gridCol w="3216165">
                  <a:extLst>
                    <a:ext uri="{9D8B030D-6E8A-4147-A177-3AD203B41FA5}">
                      <a16:colId xmlns:a16="http://schemas.microsoft.com/office/drawing/2014/main" val="2807051881"/>
                    </a:ext>
                  </a:extLst>
                </a:gridCol>
                <a:gridCol w="1922994">
                  <a:extLst>
                    <a:ext uri="{9D8B030D-6E8A-4147-A177-3AD203B41FA5}">
                      <a16:colId xmlns:a16="http://schemas.microsoft.com/office/drawing/2014/main" val="416673137"/>
                    </a:ext>
                  </a:extLst>
                </a:gridCol>
                <a:gridCol w="2916821">
                  <a:extLst>
                    <a:ext uri="{9D8B030D-6E8A-4147-A177-3AD203B41FA5}">
                      <a16:colId xmlns:a16="http://schemas.microsoft.com/office/drawing/2014/main" val="3259655191"/>
                    </a:ext>
                  </a:extLst>
                </a:gridCol>
                <a:gridCol w="2916821">
                  <a:extLst>
                    <a:ext uri="{9D8B030D-6E8A-4147-A177-3AD203B41FA5}">
                      <a16:colId xmlns:a16="http://schemas.microsoft.com/office/drawing/2014/main" val="107138225"/>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73152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73152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5525387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352800" y="228600"/>
            <a:ext cx="5486400" cy="914400"/>
          </a:xfrm>
        </p:spPr>
        <p:txBody>
          <a:bodyPr/>
          <a:lstStyle/>
          <a:p>
            <a:pPr algn="ctr" eaLnBrk="1" hangingPunct="1"/>
            <a:r>
              <a:rPr lang="en-US" altLang="en-US" sz="3600" dirty="0">
                <a:effectLst>
                  <a:outerShdw blurRad="38100" dist="38100" dir="2700000" algn="tl">
                    <a:srgbClr val="000000">
                      <a:alpha val="43137"/>
                    </a:srgbClr>
                  </a:outerShdw>
                </a:effectLst>
              </a:rPr>
              <a:t>What?</a:t>
            </a:r>
          </a:p>
        </p:txBody>
      </p:sp>
      <p:sp>
        <p:nvSpPr>
          <p:cNvPr id="13316" name="Rectangle 4"/>
          <p:cNvSpPr>
            <a:spLocks noGrp="1" noChangeArrowheads="1"/>
          </p:cNvSpPr>
          <p:nvPr>
            <p:ph type="body" idx="1"/>
          </p:nvPr>
        </p:nvSpPr>
        <p:spPr>
          <a:xfrm>
            <a:off x="1333500" y="1371600"/>
            <a:ext cx="9525000" cy="44196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Divine annihilation of the coalition (38:19-22)</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Birds and beasts feast on the carnage (39:4-5, 17-20)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Seven-month burying of the dead (39:11-12, 14-16)</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Seven-year burning of weapons (39:9-10)</a:t>
            </a:r>
          </a:p>
          <a:p>
            <a:pPr marL="457200" indent="-45720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Israel’s salvation and restoration (39:22, 29)</a:t>
            </a:r>
          </a:p>
        </p:txBody>
      </p:sp>
    </p:spTree>
    <p:extLst>
      <p:ext uri="{BB962C8B-B14F-4D97-AF65-F5344CB8AC3E}">
        <p14:creationId xmlns:p14="http://schemas.microsoft.com/office/powerpoint/2010/main" val="1120908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5937" y="152400"/>
            <a:ext cx="890463" cy="109728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B1F6-C1EE-4FFC-A861-8D2174E4FD4B}"/>
              </a:ext>
            </a:extLst>
          </p:cNvPr>
          <p:cNvSpPr>
            <a:spLocks noGrp="1"/>
          </p:cNvSpPr>
          <p:nvPr>
            <p:ph type="title"/>
          </p:nvPr>
        </p:nvSpPr>
        <p:spPr>
          <a:xfrm>
            <a:off x="914400" y="2857500"/>
            <a:ext cx="10363200" cy="1143000"/>
          </a:xfrm>
        </p:spPr>
        <p:txBody>
          <a:bodyPr/>
          <a:lstStyle/>
          <a:p>
            <a:pPr algn="ctr"/>
            <a:r>
              <a:rPr lang="en-US" dirty="0"/>
              <a:t>CONCLUSION</a:t>
            </a:r>
          </a:p>
        </p:txBody>
      </p:sp>
    </p:spTree>
    <p:extLst>
      <p:ext uri="{BB962C8B-B14F-4D97-AF65-F5344CB8AC3E}">
        <p14:creationId xmlns:p14="http://schemas.microsoft.com/office/powerpoint/2010/main" val="8694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BA8D089-49BE-4177-A55A-F7864D7C6FB3}"/>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856162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33689" y="230718"/>
            <a:ext cx="6524625" cy="901732"/>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MAIL BAG</a:t>
            </a:r>
          </a:p>
        </p:txBody>
      </p:sp>
      <p:sp>
        <p:nvSpPr>
          <p:cNvPr id="22531" name="Rectangle 3"/>
          <p:cNvSpPr>
            <a:spLocks noGrp="1" noChangeArrowheads="1"/>
          </p:cNvSpPr>
          <p:nvPr>
            <p:ph type="body" sz="half" idx="2"/>
          </p:nvPr>
        </p:nvSpPr>
        <p:spPr>
          <a:xfrm>
            <a:off x="2133601" y="1213925"/>
            <a:ext cx="7924799" cy="4430151"/>
          </a:xfrm>
        </p:spPr>
        <p:txBody>
          <a:bodyPr/>
          <a:lstStyle/>
          <a:p>
            <a:pPr marL="569913" indent="-569913" algn="just" eaLnBrk="1" hangingPunct="1">
              <a:spcBef>
                <a:spcPts val="0"/>
              </a:spcBef>
              <a:spcAft>
                <a:spcPts val="1200"/>
              </a:spcAft>
              <a:buSzPct val="100000"/>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Hosea 5:15?</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Theologians holding to two phase view?</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Battle at the end of the Tribulation?</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Imminency of the Rapture?</a:t>
            </a:r>
          </a:p>
          <a:p>
            <a:pPr marL="569913" indent="-569913" algn="just" eaLnBrk="1" hangingPunct="1">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Gog-Magog (Ezek. 38‒39) on a feast day?</a:t>
            </a:r>
          </a:p>
        </p:txBody>
      </p:sp>
      <p:pic>
        <p:nvPicPr>
          <p:cNvPr id="5" name="Picture 4">
            <a:extLst>
              <a:ext uri="{FF2B5EF4-FFF2-40B4-BE49-F238E27FC236}">
                <a16:creationId xmlns:a16="http://schemas.microsoft.com/office/drawing/2014/main" id="{D159BC6D-D0B5-4E90-B70D-B2596C9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1"/>
            <a:ext cx="990601" cy="912283"/>
          </a:xfrm>
          <a:prstGeom prst="rect">
            <a:avLst/>
          </a:prstGeom>
        </p:spPr>
      </p:pic>
      <p:pic>
        <p:nvPicPr>
          <p:cNvPr id="7" name="Picture 6">
            <a:extLst>
              <a:ext uri="{FF2B5EF4-FFF2-40B4-BE49-F238E27FC236}">
                <a16:creationId xmlns:a16="http://schemas.microsoft.com/office/drawing/2014/main" id="{35F9BC80-EB8E-4EC1-9DED-D8062C1B7D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799" y="76201"/>
            <a:ext cx="990601" cy="912283"/>
          </a:xfrm>
          <a:prstGeom prst="rect">
            <a:avLst/>
          </a:prstGeom>
        </p:spPr>
      </p:pic>
    </p:spTree>
    <p:extLst>
      <p:ext uri="{BB962C8B-B14F-4D97-AF65-F5344CB8AC3E}">
        <p14:creationId xmlns:p14="http://schemas.microsoft.com/office/powerpoint/2010/main" val="3827338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25603" name="Rectangle 3"/>
          <p:cNvSpPr>
            <a:spLocks noGrp="1" noChangeArrowheads="1"/>
          </p:cNvSpPr>
          <p:nvPr>
            <p:ph type="body" idx="4294967295"/>
          </p:nvPr>
        </p:nvSpPr>
        <p:spPr>
          <a:xfrm>
            <a:off x="609600" y="2057400"/>
            <a:ext cx="5943600" cy="2667000"/>
          </a:xfrm>
        </p:spPr>
        <p:txBody>
          <a:bodyPr/>
          <a:lstStyle/>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6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p>
        </p:txBody>
      </p:sp>
      <p:pic>
        <p:nvPicPr>
          <p:cNvPr id="5" name="Picture 4">
            <a:extLst>
              <a:ext uri="{FF2B5EF4-FFF2-40B4-BE49-F238E27FC236}">
                <a16:creationId xmlns:a16="http://schemas.microsoft.com/office/drawing/2014/main" id="{1E932223-3F27-CC20-6F3B-17FA264F7438}"/>
              </a:ext>
            </a:extLst>
          </p:cNvPr>
          <p:cNvPicPr>
            <a:picLocks noChangeAspect="1"/>
          </p:cNvPicPr>
          <p:nvPr/>
        </p:nvPicPr>
        <p:blipFill>
          <a:blip r:embed="rId2"/>
          <a:stretch>
            <a:fillRect/>
          </a:stretch>
        </p:blipFill>
        <p:spPr>
          <a:xfrm>
            <a:off x="7517478" y="2057400"/>
            <a:ext cx="4064922" cy="4114800"/>
          </a:xfrm>
          <a:prstGeom prst="rect">
            <a:avLst/>
          </a:prstGeom>
        </p:spPr>
      </p:pic>
    </p:spTree>
    <p:extLst>
      <p:ext uri="{BB962C8B-B14F-4D97-AF65-F5344CB8AC3E}">
        <p14:creationId xmlns:p14="http://schemas.microsoft.com/office/powerpoint/2010/main" val="214820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8" descr="C:\Documents and Settings\Owner\Application Data\Microsoft\Media Catalog\clip0004.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9351" y="137160"/>
            <a:ext cx="875329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2" name="Rectangle 2"/>
          <p:cNvSpPr>
            <a:spLocks noGrp="1" noChangeArrowheads="1"/>
          </p:cNvSpPr>
          <p:nvPr>
            <p:ph type="title" idx="4294967295"/>
          </p:nvPr>
        </p:nvSpPr>
        <p:spPr>
          <a:xfrm>
            <a:off x="2209800" y="152397"/>
            <a:ext cx="7772400" cy="1143000"/>
          </a:xfrm>
          <a:effectLst>
            <a:innerShdw blurRad="63500" dist="50800">
              <a:prstClr val="black">
                <a:alpha val="50000"/>
              </a:prstClr>
            </a:innerShdw>
          </a:effectLst>
        </p:spPr>
        <p:txBody>
          <a:bodyPr/>
          <a:lstStyle/>
          <a:p>
            <a:pPr algn="ctr" eaLnBrk="1" hangingPunct="1">
              <a:defRPr/>
            </a:pPr>
            <a:r>
              <a:rPr lang="en-US" sz="4000" i="1" kern="1200" dirty="0">
                <a:solidFill>
                  <a:srgbClr val="00FFFF"/>
                </a:solidFill>
                <a:effectLst>
                  <a:outerShdw blurRad="38100" dist="38100" dir="2700000" algn="tl">
                    <a:srgbClr val="000000">
                      <a:alpha val="43137"/>
                    </a:srgbClr>
                  </a:outerShdw>
                </a:effectLst>
                <a:cs typeface="Calibri" panose="020F0502020204030204" pitchFamily="34" charset="0"/>
              </a:rPr>
              <a:t>CONNECTING</a:t>
            </a:r>
            <a:r>
              <a:rPr lang="en-US" sz="4000" i="1" dirty="0">
                <a:solidFill>
                  <a:srgbClr val="FFFFCC"/>
                </a:solidFill>
                <a:effectLst>
                  <a:outerShdw blurRad="38100" dist="38100" dir="2700000" algn="tl">
                    <a:srgbClr val="000000">
                      <a:alpha val="43137"/>
                    </a:srgbClr>
                  </a:outerShdw>
                </a:effectLst>
              </a:rPr>
              <a:t> </a:t>
            </a:r>
            <a:br>
              <a:rPr lang="en-US" sz="4000" i="1" dirty="0">
                <a:solidFill>
                  <a:srgbClr val="FFFFCC"/>
                </a:solidFill>
                <a:effectLst>
                  <a:outerShdw blurRad="38100" dist="38100" dir="2700000" algn="tl">
                    <a:srgbClr val="000000">
                      <a:alpha val="43137"/>
                    </a:srgbClr>
                  </a:outerShdw>
                </a:effectLst>
              </a:rPr>
            </a:br>
            <a:r>
              <a:rPr lang="en-US" b="1" dirty="0">
                <a:solidFill>
                  <a:srgbClr val="FFFFCC"/>
                </a:solidFill>
                <a:effectLst>
                  <a:outerShdw blurRad="38100" dist="38100" dir="2700000" algn="tl">
                    <a:srgbClr val="000000">
                      <a:alpha val="43137"/>
                    </a:srgbClr>
                  </a:outerShdw>
                </a:effectLst>
              </a:rPr>
              <a:t>REV 12 &amp; ANTI-SEMITISM</a:t>
            </a:r>
          </a:p>
        </p:txBody>
      </p:sp>
      <p:grpSp>
        <p:nvGrpSpPr>
          <p:cNvPr id="2" name="Group 23"/>
          <p:cNvGrpSpPr>
            <a:grpSpLocks/>
          </p:cNvGrpSpPr>
          <p:nvPr/>
        </p:nvGrpSpPr>
        <p:grpSpPr bwMode="auto">
          <a:xfrm>
            <a:off x="2590800" y="4357689"/>
            <a:ext cx="7086600" cy="1830388"/>
            <a:chOff x="672" y="2745"/>
            <a:chExt cx="4464" cy="1153"/>
          </a:xfrm>
          <a:effectLst/>
        </p:grpSpPr>
        <p:sp>
          <p:nvSpPr>
            <p:cNvPr id="10248" name="Line 8"/>
            <p:cNvSpPr>
              <a:spLocks noChangeShapeType="1"/>
            </p:cNvSpPr>
            <p:nvPr/>
          </p:nvSpPr>
          <p:spPr bwMode="auto">
            <a:xfrm>
              <a:off x="768" y="3120"/>
              <a:ext cx="4224" cy="0"/>
            </a:xfrm>
            <a:prstGeom prst="line">
              <a:avLst/>
            </a:prstGeom>
            <a:noFill/>
            <a:ln w="76200">
              <a:solidFill>
                <a:srgbClr val="FFFFCC"/>
              </a:solidFill>
              <a:round/>
              <a:headEnd type="triangle" w="med" len="med"/>
              <a:tailEnd type="triangle" w="med" len="med"/>
            </a:ln>
            <a:effectLst/>
          </p:spPr>
          <p:txBody>
            <a:bodyPr/>
            <a:lstStyle/>
            <a:p>
              <a:pPr>
                <a:defRPr/>
              </a:pPr>
              <a:endParaRPr lang="en-US" dirty="0">
                <a:latin typeface="Calibri" panose="020F0502020204030204" pitchFamily="34" charset="0"/>
                <a:cs typeface="Calibri" panose="020F0502020204030204" pitchFamily="34" charset="0"/>
              </a:endParaRPr>
            </a:p>
          </p:txBody>
        </p:sp>
        <p:sp>
          <p:nvSpPr>
            <p:cNvPr id="10247" name="Text Box 7"/>
            <p:cNvSpPr txBox="1">
              <a:spLocks noChangeArrowheads="1"/>
            </p:cNvSpPr>
            <p:nvPr/>
          </p:nvSpPr>
          <p:spPr bwMode="auto">
            <a:xfrm>
              <a:off x="3072" y="3168"/>
              <a:ext cx="1536" cy="368"/>
            </a:xfrm>
            <a:prstGeom prst="rect">
              <a:avLst/>
            </a:prstGeom>
            <a:noFill/>
            <a:ln w="9525">
              <a:noFill/>
              <a:miter lim="800000"/>
              <a:headEnd/>
              <a:tailEnd/>
            </a:ln>
            <a:effectLst/>
          </p:spPr>
          <p:txBody>
            <a:bodyPr wrap="square">
              <a:spAutoFit/>
            </a:bodyPr>
            <a:lstStyle/>
            <a:p>
              <a:pPr algn="l">
                <a:spcBef>
                  <a:spcPct val="50000"/>
                </a:spcBef>
                <a:defRPr/>
              </a:pPr>
              <a:r>
                <a:rPr lang="en-US" sz="3200" dirty="0">
                  <a:effectLst>
                    <a:outerShdw blurRad="38100" dist="38100" dir="2700000" algn="tl">
                      <a:schemeClr val="bg2"/>
                    </a:outerShdw>
                  </a:effectLst>
                  <a:latin typeface="Calibri" panose="020F0502020204030204" pitchFamily="34" charset="0"/>
                  <a:cs typeface="Calibri" panose="020F0502020204030204" pitchFamily="34" charset="0"/>
                </a:rPr>
                <a:t>Israel flees</a:t>
              </a:r>
            </a:p>
          </p:txBody>
        </p:sp>
        <p:sp>
          <p:nvSpPr>
            <p:cNvPr id="10249" name="Text Box 9"/>
            <p:cNvSpPr txBox="1">
              <a:spLocks noChangeArrowheads="1"/>
            </p:cNvSpPr>
            <p:nvPr/>
          </p:nvSpPr>
          <p:spPr bwMode="auto">
            <a:xfrm>
              <a:off x="672" y="2745"/>
              <a:ext cx="4464" cy="368"/>
            </a:xfrm>
            <a:prstGeom prst="rect">
              <a:avLst/>
            </a:prstGeom>
            <a:noFill/>
            <a:ln w="9525">
              <a:noFill/>
              <a:miter lim="800000"/>
              <a:headEnd/>
              <a:tailEnd/>
            </a:ln>
            <a:effectLst>
              <a:outerShdw blurRad="50800" dist="50800" dir="5400000" algn="ctr" rotWithShape="0">
                <a:schemeClr val="bg2"/>
              </a:outerShdw>
            </a:effectLst>
          </p:spPr>
          <p:txBody>
            <a:bodyPr>
              <a:spAutoFit/>
            </a:bodyPr>
            <a:lstStyle/>
            <a:p>
              <a:pPr>
                <a:spcBef>
                  <a:spcPct val="50000"/>
                </a:spcBef>
                <a:defRPr/>
              </a:pPr>
              <a:r>
                <a:rPr lang="en-US" sz="3200" dirty="0">
                  <a:latin typeface="Calibri" panose="020F0502020204030204" pitchFamily="34" charset="0"/>
                  <a:cs typeface="Calibri" panose="020F0502020204030204" pitchFamily="34" charset="0"/>
                </a:rPr>
                <a:t>DANIEL’S 70</a:t>
              </a:r>
              <a:r>
                <a:rPr lang="en-US" sz="3200" baseline="30000" dirty="0">
                  <a:latin typeface="Calibri" panose="020F0502020204030204" pitchFamily="34" charset="0"/>
                  <a:cs typeface="Calibri" panose="020F0502020204030204" pitchFamily="34" charset="0"/>
                </a:rPr>
                <a:t>th</a:t>
              </a:r>
              <a:r>
                <a:rPr lang="en-US" sz="3200" dirty="0">
                  <a:latin typeface="Calibri" panose="020F0502020204030204" pitchFamily="34" charset="0"/>
                  <a:cs typeface="Calibri" panose="020F0502020204030204" pitchFamily="34" charset="0"/>
                </a:rPr>
                <a:t> WEEK (7 years)</a:t>
              </a:r>
            </a:p>
          </p:txBody>
        </p:sp>
        <p:sp>
          <p:nvSpPr>
            <p:cNvPr id="10250" name="Line 10"/>
            <p:cNvSpPr>
              <a:spLocks noChangeShapeType="1"/>
            </p:cNvSpPr>
            <p:nvPr/>
          </p:nvSpPr>
          <p:spPr bwMode="auto">
            <a:xfrm>
              <a:off x="816" y="3504"/>
              <a:ext cx="2112" cy="0"/>
            </a:xfrm>
            <a:prstGeom prst="line">
              <a:avLst/>
            </a:prstGeom>
            <a:noFill/>
            <a:ln w="53975">
              <a:solidFill>
                <a:srgbClr val="FFC000"/>
              </a:solidFill>
              <a:round/>
              <a:headEnd type="triangle" w="med" len="med"/>
              <a:tailEnd type="triangle" w="med" len="med"/>
            </a:ln>
            <a:effectLst/>
          </p:spPr>
          <p:txBody>
            <a:bodyPr/>
            <a:lstStyle/>
            <a:p>
              <a:pPr>
                <a:defRPr/>
              </a:pPr>
              <a:endParaRPr lang="en-US" dirty="0">
                <a:latin typeface="Calibri" panose="020F0502020204030204" pitchFamily="34" charset="0"/>
                <a:cs typeface="Calibri" panose="020F0502020204030204" pitchFamily="34" charset="0"/>
              </a:endParaRPr>
            </a:p>
          </p:txBody>
        </p:sp>
        <p:sp>
          <p:nvSpPr>
            <p:cNvPr id="10251" name="Line 11"/>
            <p:cNvSpPr>
              <a:spLocks noChangeShapeType="1"/>
            </p:cNvSpPr>
            <p:nvPr/>
          </p:nvSpPr>
          <p:spPr bwMode="auto">
            <a:xfrm>
              <a:off x="2976" y="3504"/>
              <a:ext cx="2016" cy="0"/>
            </a:xfrm>
            <a:prstGeom prst="line">
              <a:avLst/>
            </a:prstGeom>
            <a:noFill/>
            <a:ln w="53975">
              <a:solidFill>
                <a:srgbClr val="FFC000"/>
              </a:solidFill>
              <a:round/>
              <a:headEnd type="triangle" w="med" len="med"/>
              <a:tailEnd type="triangle" w="med" len="med"/>
            </a:ln>
            <a:effectLst/>
          </p:spPr>
          <p:txBody>
            <a:bodyPr/>
            <a:lstStyle/>
            <a:p>
              <a:pPr>
                <a:defRPr/>
              </a:pPr>
              <a:endParaRPr lang="en-US" dirty="0">
                <a:ln w="76200">
                  <a:solidFill>
                    <a:schemeClr val="tx1"/>
                  </a:solidFill>
                </a:ln>
                <a:latin typeface="Calibri" panose="020F0502020204030204" pitchFamily="34" charset="0"/>
                <a:cs typeface="Calibri" panose="020F0502020204030204" pitchFamily="34" charset="0"/>
              </a:endParaRPr>
            </a:p>
          </p:txBody>
        </p:sp>
        <p:pic>
          <p:nvPicPr>
            <p:cNvPr id="10261" name="Picture 21"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2" y="3216"/>
              <a:ext cx="240" cy="231"/>
            </a:xfrm>
            <a:prstGeom prst="rect">
              <a:avLst/>
            </a:prstGeom>
            <a:noFill/>
            <a:effectLst>
              <a:outerShdw dist="45791" dir="3378596" algn="ctr" rotWithShape="0">
                <a:schemeClr val="tx1"/>
              </a:outerShdw>
            </a:effectLst>
          </p:spPr>
        </p:pic>
        <p:sp>
          <p:nvSpPr>
            <p:cNvPr id="10252" name="Text Box 12"/>
            <p:cNvSpPr txBox="1">
              <a:spLocks noChangeArrowheads="1"/>
            </p:cNvSpPr>
            <p:nvPr/>
          </p:nvSpPr>
          <p:spPr bwMode="auto">
            <a:xfrm>
              <a:off x="960" y="3568"/>
              <a:ext cx="1488" cy="330"/>
            </a:xfrm>
            <a:prstGeom prst="rect">
              <a:avLst/>
            </a:prstGeom>
            <a:noFill/>
            <a:ln w="9525">
              <a:noFill/>
              <a:miter lim="800000"/>
              <a:headEnd/>
              <a:tailEnd/>
            </a:ln>
            <a:effectLst/>
          </p:spPr>
          <p:txBody>
            <a:bodyPr wrap="square">
              <a:spAutoFit/>
            </a:bodyPr>
            <a:lstStyle/>
            <a:p>
              <a:pPr algn="l">
                <a:spcBef>
                  <a:spcPct val="50000"/>
                </a:spcBef>
                <a:defRPr/>
              </a:pPr>
              <a:r>
                <a:rPr lang="en-US" sz="2800" b="1" dirty="0">
                  <a:latin typeface="Comic Sans MS" pitchFamily="66" charset="0"/>
                  <a:cs typeface="Calibri" panose="020F0502020204030204" pitchFamily="34" charset="0"/>
                </a:rPr>
                <a:t>3 </a:t>
              </a:r>
              <a:r>
                <a:rPr lang="en-US" sz="2800" b="1" dirty="0">
                  <a:latin typeface="Comic Sans MS" pitchFamily="66" charset="0"/>
                  <a:cs typeface="Tahoma" pitchFamily="34" charset="0"/>
                </a:rPr>
                <a:t>½ </a:t>
              </a:r>
              <a:r>
                <a:rPr lang="en-US" sz="2800" b="1" dirty="0">
                  <a:latin typeface="Comic Sans MS" pitchFamily="66" charset="0"/>
                  <a:cs typeface="Calibri" panose="020F0502020204030204" pitchFamily="34" charset="0"/>
                </a:rPr>
                <a:t>years</a:t>
              </a:r>
            </a:p>
          </p:txBody>
        </p:sp>
        <p:sp>
          <p:nvSpPr>
            <p:cNvPr id="10253" name="Text Box 13"/>
            <p:cNvSpPr txBox="1">
              <a:spLocks noChangeArrowheads="1"/>
            </p:cNvSpPr>
            <p:nvPr/>
          </p:nvSpPr>
          <p:spPr bwMode="auto">
            <a:xfrm>
              <a:off x="3120" y="3558"/>
              <a:ext cx="1872" cy="330"/>
            </a:xfrm>
            <a:prstGeom prst="rect">
              <a:avLst/>
            </a:prstGeom>
            <a:noFill/>
            <a:ln w="9525">
              <a:noFill/>
              <a:miter lim="800000"/>
              <a:headEnd/>
              <a:tailEnd/>
            </a:ln>
            <a:effectLst/>
          </p:spPr>
          <p:txBody>
            <a:bodyPr wrap="square">
              <a:spAutoFit/>
            </a:bodyPr>
            <a:lstStyle/>
            <a:p>
              <a:pPr algn="l">
                <a:spcBef>
                  <a:spcPct val="50000"/>
                </a:spcBef>
                <a:defRPr/>
              </a:pPr>
              <a:r>
                <a:rPr lang="en-US" sz="2800" dirty="0">
                  <a:ln w="18415" cmpd="sng">
                    <a:solidFill>
                      <a:srgbClr val="FFFFFF"/>
                    </a:solidFill>
                    <a:prstDash val="solid"/>
                  </a:ln>
                  <a:latin typeface="Comic Sans MS" pitchFamily="66" charset="0"/>
                  <a:cs typeface="Calibri" panose="020F0502020204030204" pitchFamily="34" charset="0"/>
                </a:rPr>
                <a:t>1260 days</a:t>
              </a:r>
            </a:p>
          </p:txBody>
        </p:sp>
      </p:grpSp>
    </p:spTree>
    <p:extLst>
      <p:ext uri="{BB962C8B-B14F-4D97-AF65-F5344CB8AC3E}">
        <p14:creationId xmlns:p14="http://schemas.microsoft.com/office/powerpoint/2010/main" val="335885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609600" y="1325565"/>
            <a:ext cx="10134600" cy="4999036"/>
          </a:xfrm>
        </p:spPr>
        <p:txBody>
          <a:bodyPr/>
          <a:lstStyle/>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3000" b="1" u="sng" kern="1200" dirty="0">
                <a:solidFill>
                  <a:srgbClr val="FFFFCC"/>
                </a:solidFill>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30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108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3150567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4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24770</TotalTime>
  <Words>2561</Words>
  <Application>Microsoft Office PowerPoint</Application>
  <PresentationFormat>Widescreen</PresentationFormat>
  <Paragraphs>237</Paragraphs>
  <Slides>50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Calibri</vt:lpstr>
      <vt:lpstr>Comic Sans MS</vt:lpstr>
      <vt:lpstr>Times New Roman</vt:lpstr>
      <vt:lpstr>Wingdings</vt:lpstr>
      <vt:lpstr>Azure</vt:lpstr>
      <vt:lpstr>Ezekiel 36‒39 The Middle East Meltdown 2022</vt:lpstr>
      <vt:lpstr>Ezekiel 33‒48</vt:lpstr>
      <vt:lpstr>MAIL BAG</vt:lpstr>
      <vt:lpstr>MAIL BAG</vt:lpstr>
      <vt:lpstr>PowerPoint Presentation</vt:lpstr>
      <vt:lpstr>Israel’s Three Blessings to the World (Gen 12:3b)</vt:lpstr>
      <vt:lpstr>Satanic Attempts to Stop Messiah’s Birth</vt:lpstr>
      <vt:lpstr>CONNECTING  REV 12 &amp; ANTI-SEMITISM</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Names &amp; Titles Demonstrating Satan’s  Post-Fall, Earthly Authority  (Job 1:7; 2:2; Luke 4:5-8; Rom. 8:19-22)</vt:lpstr>
      <vt:lpstr>MAIL BAG</vt:lpstr>
      <vt:lpstr>When?  </vt:lpstr>
      <vt:lpstr>PowerPoint Presentation</vt:lpstr>
      <vt:lpstr>PowerPoint Presentation</vt:lpstr>
      <vt:lpstr>PowerPoint Presentation</vt:lpstr>
      <vt:lpstr>What?</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MAIL BAG</vt:lpstr>
      <vt:lpstr>PowerPoint Presentation</vt:lpstr>
      <vt:lpstr>Imminent  (1 Cor 15:51; 1 Thess 4:15)</vt:lpstr>
      <vt:lpstr>PowerPoint Presentation</vt:lpstr>
      <vt:lpstr>PowerPoint Presentation</vt:lpstr>
      <vt:lpstr>PowerPoint Presentation</vt:lpstr>
      <vt:lpstr>PowerPoint Presentation</vt:lpstr>
      <vt:lpstr>PowerPoint Presentation</vt:lpstr>
      <vt:lpstr>PowerPoint Presentation</vt:lpstr>
      <vt:lpstr>MAIL BAG</vt:lpstr>
      <vt:lpstr>PowerPoint Presentation</vt:lpstr>
      <vt:lpstr>PowerPoint Presentation</vt:lpstr>
      <vt:lpstr>PowerPoint Presentation</vt:lpstr>
      <vt:lpstr>PowerPoint Presentation</vt:lpstr>
      <vt:lpstr>What?</vt:lpstr>
      <vt:lpstr>PowerPoint Presentation</vt:lpstr>
      <vt:lpstr>PowerPoint Presentation</vt:lpstr>
      <vt:lpstr>CONCLUSION</vt:lpstr>
      <vt:lpstr>MAIL BAG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023 - Q&amp;A - Part 4 - 16x9 - Part 4</dc:title>
  <dc:subject>Ezek 36-39</dc:subject>
  <dc:creator>A. Woods</dc:creator>
  <dc:description>Modified by Jim McGowan</dc:description>
  <cp:lastModifiedBy>anne woods</cp:lastModifiedBy>
  <cp:revision>2774</cp:revision>
  <cp:lastPrinted>2022-07-14T13:30:12Z</cp:lastPrinted>
  <dcterms:created xsi:type="dcterms:W3CDTF">2009-03-17T12:21:13Z</dcterms:created>
  <dcterms:modified xsi:type="dcterms:W3CDTF">2022-07-23T17:05:58Z</dcterms:modified>
</cp:coreProperties>
</file>