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4"/>
  </p:notesMasterIdLst>
  <p:handoutMasterIdLst>
    <p:handoutMasterId r:id="rId105"/>
  </p:handoutMasterIdLst>
  <p:sldIdLst>
    <p:sldId id="2067" r:id="rId2"/>
    <p:sldId id="7306" r:id="rId3"/>
    <p:sldId id="6930" r:id="rId4"/>
    <p:sldId id="8638" r:id="rId5"/>
    <p:sldId id="2503" r:id="rId6"/>
    <p:sldId id="8612" r:id="rId7"/>
    <p:sldId id="3819" r:id="rId8"/>
    <p:sldId id="3820" r:id="rId9"/>
    <p:sldId id="6402" r:id="rId10"/>
    <p:sldId id="2088" r:id="rId11"/>
    <p:sldId id="8634" r:id="rId12"/>
    <p:sldId id="8635" r:id="rId13"/>
    <p:sldId id="8630" r:id="rId14"/>
    <p:sldId id="5736" r:id="rId15"/>
    <p:sldId id="5737" r:id="rId16"/>
    <p:sldId id="8639" r:id="rId17"/>
    <p:sldId id="6320" r:id="rId18"/>
    <p:sldId id="583" r:id="rId19"/>
    <p:sldId id="8649" r:id="rId20"/>
    <p:sldId id="8662" r:id="rId21"/>
    <p:sldId id="8647" r:id="rId22"/>
    <p:sldId id="8648" r:id="rId23"/>
    <p:sldId id="7495" r:id="rId24"/>
    <p:sldId id="7411" r:id="rId25"/>
    <p:sldId id="8591" r:id="rId26"/>
    <p:sldId id="8641" r:id="rId27"/>
    <p:sldId id="8659" r:id="rId28"/>
    <p:sldId id="2968" r:id="rId29"/>
    <p:sldId id="3018" r:id="rId30"/>
    <p:sldId id="3052" r:id="rId31"/>
    <p:sldId id="8529" r:id="rId32"/>
    <p:sldId id="8339" r:id="rId33"/>
    <p:sldId id="8530" r:id="rId34"/>
    <p:sldId id="8393" r:id="rId35"/>
    <p:sldId id="8003" r:id="rId36"/>
    <p:sldId id="8527" r:id="rId37"/>
    <p:sldId id="8526" r:id="rId38"/>
    <p:sldId id="8660" r:id="rId39"/>
    <p:sldId id="8394" r:id="rId40"/>
    <p:sldId id="8395" r:id="rId41"/>
    <p:sldId id="8396" r:id="rId42"/>
    <p:sldId id="3053" r:id="rId43"/>
    <p:sldId id="3011" r:id="rId44"/>
    <p:sldId id="4798" r:id="rId45"/>
    <p:sldId id="2421" r:id="rId46"/>
    <p:sldId id="3124" r:id="rId47"/>
    <p:sldId id="2858" r:id="rId48"/>
    <p:sldId id="3057" r:id="rId49"/>
    <p:sldId id="3055" r:id="rId50"/>
    <p:sldId id="3056" r:id="rId51"/>
    <p:sldId id="3059" r:id="rId52"/>
    <p:sldId id="3058" r:id="rId53"/>
    <p:sldId id="3061" r:id="rId54"/>
    <p:sldId id="5934" r:id="rId55"/>
    <p:sldId id="8663" r:id="rId56"/>
    <p:sldId id="2973" r:id="rId57"/>
    <p:sldId id="5905" r:id="rId58"/>
    <p:sldId id="8642" r:id="rId59"/>
    <p:sldId id="7481" r:id="rId60"/>
    <p:sldId id="8239" r:id="rId61"/>
    <p:sldId id="8262" r:id="rId62"/>
    <p:sldId id="6475" r:id="rId63"/>
    <p:sldId id="8651" r:id="rId64"/>
    <p:sldId id="3741" r:id="rId65"/>
    <p:sldId id="8664" r:id="rId66"/>
    <p:sldId id="5937" r:id="rId67"/>
    <p:sldId id="8652" r:id="rId68"/>
    <p:sldId id="8041" r:id="rId69"/>
    <p:sldId id="3071" r:id="rId70"/>
    <p:sldId id="342" r:id="rId71"/>
    <p:sldId id="2307" r:id="rId72"/>
    <p:sldId id="8643" r:id="rId73"/>
    <p:sldId id="8653" r:id="rId74"/>
    <p:sldId id="8654" r:id="rId75"/>
    <p:sldId id="3105" r:id="rId76"/>
    <p:sldId id="2814" r:id="rId77"/>
    <p:sldId id="8655" r:id="rId78"/>
    <p:sldId id="7358" r:id="rId79"/>
    <p:sldId id="2047" r:id="rId80"/>
    <p:sldId id="1266" r:id="rId81"/>
    <p:sldId id="1267" r:id="rId82"/>
    <p:sldId id="8603" r:id="rId83"/>
    <p:sldId id="8644" r:id="rId84"/>
    <p:sldId id="8657" r:id="rId85"/>
    <p:sldId id="8656" r:id="rId86"/>
    <p:sldId id="8645" r:id="rId87"/>
    <p:sldId id="284" r:id="rId88"/>
    <p:sldId id="6428" r:id="rId89"/>
    <p:sldId id="6296" r:id="rId90"/>
    <p:sldId id="6314" r:id="rId91"/>
    <p:sldId id="1262" r:id="rId92"/>
    <p:sldId id="2627" r:id="rId93"/>
    <p:sldId id="7440" r:id="rId94"/>
    <p:sldId id="8620" r:id="rId95"/>
    <p:sldId id="8646" r:id="rId96"/>
    <p:sldId id="3638" r:id="rId97"/>
    <p:sldId id="3639" r:id="rId98"/>
    <p:sldId id="3637" r:id="rId99"/>
    <p:sldId id="8661" r:id="rId100"/>
    <p:sldId id="2056" r:id="rId101"/>
    <p:sldId id="7785" r:id="rId102"/>
    <p:sldId id="8640" r:id="rId103"/>
  </p:sldIdLst>
  <p:sldSz cx="12192000" cy="6858000"/>
  <p:notesSz cx="7315200" cy="9601200"/>
  <p:custDataLst>
    <p:tags r:id="rId10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99"/>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2AC8BF-9312-4D5C-BDE8-D9CE81E9A1C6}" v="94" dt="2022-07-10T15:38:47.33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4457" autoAdjust="0"/>
  </p:normalViewPr>
  <p:slideViewPr>
    <p:cSldViewPr>
      <p:cViewPr varScale="1">
        <p:scale>
          <a:sx n="61" d="100"/>
          <a:sy n="61" d="100"/>
        </p:scale>
        <p:origin x="114" y="78"/>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p:scale>
          <a:sx n="70" d="100"/>
          <a:sy n="70" d="100"/>
        </p:scale>
        <p:origin x="3477" y="2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1"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62AC8BF-9312-4D5C-BDE8-D9CE81E9A1C6}"/>
    <pc:docChg chg="custSel addSld modSld">
      <pc:chgData name="Jim McGowan" userId="e2c7446dd3aca506" providerId="LiveId" clId="{E62AC8BF-9312-4D5C-BDE8-D9CE81E9A1C6}" dt="2022-07-10T15:40:51.680" v="184" actId="20577"/>
      <pc:docMkLst>
        <pc:docMk/>
      </pc:docMkLst>
      <pc:sldChg chg="modSp mod">
        <pc:chgData name="Jim McGowan" userId="e2c7446dd3aca506" providerId="LiveId" clId="{E62AC8BF-9312-4D5C-BDE8-D9CE81E9A1C6}" dt="2022-07-10T15:38:55.722" v="147" actId="12789"/>
        <pc:sldMkLst>
          <pc:docMk/>
          <pc:sldMk cId="0" sldId="315"/>
        </pc:sldMkLst>
        <pc:graphicFrameChg chg="mod modGraphic">
          <ac:chgData name="Jim McGowan" userId="e2c7446dd3aca506" providerId="LiveId" clId="{E62AC8BF-9312-4D5C-BDE8-D9CE81E9A1C6}" dt="2022-07-10T15:38:55.722" v="147" actId="12789"/>
          <ac:graphicFrameMkLst>
            <pc:docMk/>
            <pc:sldMk cId="0" sldId="315"/>
            <ac:graphicFrameMk id="5" creationId="{41A69ACA-5559-8190-1C79-F05E3706A0F0}"/>
          </ac:graphicFrameMkLst>
        </pc:graphicFrameChg>
      </pc:sldChg>
      <pc:sldChg chg="modSp mod">
        <pc:chgData name="Jim McGowan" userId="e2c7446dd3aca506" providerId="LiveId" clId="{E62AC8BF-9312-4D5C-BDE8-D9CE81E9A1C6}" dt="2022-07-10T15:10:13.784" v="16" actId="1036"/>
        <pc:sldMkLst>
          <pc:docMk/>
          <pc:sldMk cId="0" sldId="1100"/>
        </pc:sldMkLst>
        <pc:spChg chg="mod">
          <ac:chgData name="Jim McGowan" userId="e2c7446dd3aca506" providerId="LiveId" clId="{E62AC8BF-9312-4D5C-BDE8-D9CE81E9A1C6}" dt="2022-07-10T15:10:08.280" v="11" actId="14100"/>
          <ac:spMkLst>
            <pc:docMk/>
            <pc:sldMk cId="0" sldId="1100"/>
            <ac:spMk id="23555" creationId="{00000000-0000-0000-0000-000000000000}"/>
          </ac:spMkLst>
        </pc:spChg>
        <pc:spChg chg="mod">
          <ac:chgData name="Jim McGowan" userId="e2c7446dd3aca506" providerId="LiveId" clId="{E62AC8BF-9312-4D5C-BDE8-D9CE81E9A1C6}" dt="2022-07-10T15:09:32.862" v="8" actId="12788"/>
          <ac:spMkLst>
            <pc:docMk/>
            <pc:sldMk cId="0" sldId="1100"/>
            <ac:spMk id="59394" creationId="{00000000-0000-0000-0000-000000000000}"/>
          </ac:spMkLst>
        </pc:spChg>
        <pc:picChg chg="mod">
          <ac:chgData name="Jim McGowan" userId="e2c7446dd3aca506" providerId="LiveId" clId="{E62AC8BF-9312-4D5C-BDE8-D9CE81E9A1C6}" dt="2022-07-10T15:10:13.784" v="16" actId="1036"/>
          <ac:picMkLst>
            <pc:docMk/>
            <pc:sldMk cId="0" sldId="1100"/>
            <ac:picMk id="4" creationId="{ED767283-BEF4-4FC8-9A04-B81D579E933D}"/>
          </ac:picMkLst>
        </pc:picChg>
      </pc:sldChg>
      <pc:sldChg chg="modSp mod">
        <pc:chgData name="Jim McGowan" userId="e2c7446dd3aca506" providerId="LiveId" clId="{E62AC8BF-9312-4D5C-BDE8-D9CE81E9A1C6}" dt="2022-07-10T15:25:17.268" v="37" actId="123"/>
        <pc:sldMkLst>
          <pc:docMk/>
          <pc:sldMk cId="0" sldId="1134"/>
        </pc:sldMkLst>
        <pc:spChg chg="mod">
          <ac:chgData name="Jim McGowan" userId="e2c7446dd3aca506" providerId="LiveId" clId="{E62AC8BF-9312-4D5C-BDE8-D9CE81E9A1C6}" dt="2022-07-10T15:25:17.268" v="37" actId="123"/>
          <ac:spMkLst>
            <pc:docMk/>
            <pc:sldMk cId="0" sldId="1134"/>
            <ac:spMk id="3" creationId="{00000000-0000-0000-0000-000000000000}"/>
          </ac:spMkLst>
        </pc:spChg>
        <pc:picChg chg="mod">
          <ac:chgData name="Jim McGowan" userId="e2c7446dd3aca506" providerId="LiveId" clId="{E62AC8BF-9312-4D5C-BDE8-D9CE81E9A1C6}" dt="2022-07-10T15:17:29.298" v="28" actId="12788"/>
          <ac:picMkLst>
            <pc:docMk/>
            <pc:sldMk cId="0" sldId="1134"/>
            <ac:picMk id="2" creationId="{DEA3A7E7-53F8-4767-816F-CD5493ACDAC2}"/>
          </ac:picMkLst>
        </pc:picChg>
      </pc:sldChg>
      <pc:sldChg chg="modSp mod">
        <pc:chgData name="Jim McGowan" userId="e2c7446dd3aca506" providerId="LiveId" clId="{E62AC8BF-9312-4D5C-BDE8-D9CE81E9A1C6}" dt="2022-07-10T15:29:18.226" v="42" actId="12788"/>
        <pc:sldMkLst>
          <pc:docMk/>
          <pc:sldMk cId="3581698392" sldId="5488"/>
        </pc:sldMkLst>
        <pc:spChg chg="mod">
          <ac:chgData name="Jim McGowan" userId="e2c7446dd3aca506" providerId="LiveId" clId="{E62AC8BF-9312-4D5C-BDE8-D9CE81E9A1C6}" dt="2022-07-10T15:29:18.226" v="42" actId="12788"/>
          <ac:spMkLst>
            <pc:docMk/>
            <pc:sldMk cId="3581698392" sldId="5488"/>
            <ac:spMk id="77827" creationId="{00000000-0000-0000-0000-000000000000}"/>
          </ac:spMkLst>
        </pc:spChg>
      </pc:sldChg>
      <pc:sldChg chg="modSp mod">
        <pc:chgData name="Jim McGowan" userId="e2c7446dd3aca506" providerId="LiveId" clId="{E62AC8BF-9312-4D5C-BDE8-D9CE81E9A1C6}" dt="2022-07-10T15:25:27.125" v="38" actId="123"/>
        <pc:sldMkLst>
          <pc:docMk/>
          <pc:sldMk cId="3930587182" sldId="6524"/>
        </pc:sldMkLst>
        <pc:spChg chg="mod">
          <ac:chgData name="Jim McGowan" userId="e2c7446dd3aca506" providerId="LiveId" clId="{E62AC8BF-9312-4D5C-BDE8-D9CE81E9A1C6}" dt="2022-07-10T15:25:27.125" v="38" actId="123"/>
          <ac:spMkLst>
            <pc:docMk/>
            <pc:sldMk cId="3930587182" sldId="6524"/>
            <ac:spMk id="28675" creationId="{00000000-0000-0000-0000-000000000000}"/>
          </ac:spMkLst>
        </pc:spChg>
      </pc:sldChg>
      <pc:sldChg chg="delSp modSp new mod">
        <pc:chgData name="Jim McGowan" userId="e2c7446dd3aca506" providerId="LiveId" clId="{E62AC8BF-9312-4D5C-BDE8-D9CE81E9A1C6}" dt="2022-07-10T15:40:51.680" v="184" actId="20577"/>
        <pc:sldMkLst>
          <pc:docMk/>
          <pc:sldMk cId="3310250896" sldId="8636"/>
        </pc:sldMkLst>
        <pc:spChg chg="mod">
          <ac:chgData name="Jim McGowan" userId="e2c7446dd3aca506" providerId="LiveId" clId="{E62AC8BF-9312-4D5C-BDE8-D9CE81E9A1C6}" dt="2022-07-10T15:40:51.680" v="184" actId="20577"/>
          <ac:spMkLst>
            <pc:docMk/>
            <pc:sldMk cId="3310250896" sldId="8636"/>
            <ac:spMk id="2" creationId="{15892A0D-555E-51C2-F67D-889514D8CD1A}"/>
          </ac:spMkLst>
        </pc:spChg>
        <pc:spChg chg="del">
          <ac:chgData name="Jim McGowan" userId="e2c7446dd3aca506" providerId="LiveId" clId="{E62AC8BF-9312-4D5C-BDE8-D9CE81E9A1C6}" dt="2022-07-10T15:39:45.593" v="149" actId="478"/>
          <ac:spMkLst>
            <pc:docMk/>
            <pc:sldMk cId="3310250896" sldId="8636"/>
            <ac:spMk id="3" creationId="{2A49DC41-6DC4-F587-3378-CB88E164922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Calibri" panose="020F0502020204030204" pitchFamily="34" charset="0"/>
                <a:cs typeface="Calibri" panose="020F0502020204030204" pitchFamily="34" charset="0"/>
              </a:rPr>
              <a:t>Dr. Andy Woods</a:t>
            </a:r>
          </a:p>
          <a:p>
            <a:pPr algn="ctr">
              <a:defRPr/>
            </a:pPr>
            <a:r>
              <a:rPr lang="en-US" sz="1400" dirty="0">
                <a:latin typeface="Calibri" panose="020F0502020204030204" pitchFamily="34" charset="0"/>
                <a:cs typeface="Calibri" panose="020F0502020204030204" pitchFamily="34" charset="0"/>
              </a:rPr>
              <a:t>Middle East Meltdown 023 – Q&amp;A – Part 4</a:t>
            </a:r>
          </a:p>
          <a:p>
            <a:pPr algn="ctr">
              <a:defRPr/>
            </a:pPr>
            <a:r>
              <a:rPr lang="en-US" sz="1400" dirty="0">
                <a:latin typeface="Calibri" panose="020F0502020204030204" pitchFamily="34" charset="0"/>
                <a:cs typeface="Calibri" panose="020F0502020204030204" pitchFamily="34" charset="0"/>
              </a:rPr>
              <a:t>07-17-2022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fld id="{769E8360-0A40-4257-9985-66F802E1C7AE}" type="slidenum">
              <a:rPr lang="en-US" altLang="en-US" sz="1200"/>
              <a:pPr/>
              <a:t>17</a:t>
            </a:fld>
            <a:endParaRPr lang="en-US" altLang="en-US"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descending city is described as being like a stone called Jasper, only unlike the earthly stone, this one is clear as crystal. The ultimate state of heaven sounds more like a diamond, doesn’t it? </a:t>
            </a:r>
          </a:p>
          <a:p>
            <a:endParaRPr lang="en-US" altLang="en-US"/>
          </a:p>
        </p:txBody>
      </p:sp>
    </p:spTree>
    <p:extLst>
      <p:ext uri="{BB962C8B-B14F-4D97-AF65-F5344CB8AC3E}">
        <p14:creationId xmlns:p14="http://schemas.microsoft.com/office/powerpoint/2010/main" val="219517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19271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230799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7/16/2022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7/16/2022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2224568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265297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4221470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306465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7" r:id="rId12"/>
    <p:sldLayoutId id="2147492678" r:id="rId13"/>
    <p:sldLayoutId id="2147492679" r:id="rId14"/>
    <p:sldLayoutId id="2147492680" r:id="rId15"/>
    <p:sldLayoutId id="2147492681"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id="{039AED3B-3A20-10D0-AD24-880E18037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609600"/>
            <a:ext cx="11071225"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B1F6-C1EE-4FFC-A861-8D2174E4FD4B}"/>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9426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6" name="Picture 5">
            <a:extLst>
              <a:ext uri="{FF2B5EF4-FFF2-40B4-BE49-F238E27FC236}">
                <a16:creationId xmlns:a16="http://schemas.microsoft.com/office/drawing/2014/main" id="{6C2D0807-73C8-1ED3-7C54-96D5605E26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8" name="Picture 7">
            <a:extLst>
              <a:ext uri="{FF2B5EF4-FFF2-40B4-BE49-F238E27FC236}">
                <a16:creationId xmlns:a16="http://schemas.microsoft.com/office/drawing/2014/main" id="{EB32C502-4F5C-1194-9A39-7987EC592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47303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398692981"/>
              </p:ext>
            </p:extLst>
          </p:nvPr>
        </p:nvGraphicFramePr>
        <p:xfrm>
          <a:off x="609600" y="220986"/>
          <a:ext cx="10972800" cy="6416028"/>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tc>
                <a:extLst>
                  <a:ext uri="{0D108BD9-81ED-4DB2-BD59-A6C34878D82A}">
                    <a16:rowId xmlns:a16="http://schemas.microsoft.com/office/drawing/2014/main" val="10000"/>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28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44981411"/>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76180913"/>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Dispensation</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Not a dispensation</a:t>
                      </a:r>
                    </a:p>
                  </a:txBody>
                  <a:tcPr marT="45714" marB="45714" anchor="ctr" horzOverflow="overflow"/>
                </a:tc>
                <a:extLst>
                  <a:ext uri="{0D108BD9-81ED-4DB2-BD59-A6C34878D82A}">
                    <a16:rowId xmlns:a16="http://schemas.microsoft.com/office/drawing/2014/main" val="2731273394"/>
                  </a:ext>
                </a:extLst>
              </a:tr>
            </a:tbl>
          </a:graphicData>
        </a:graphic>
      </p:graphicFrame>
    </p:spTree>
    <p:extLst>
      <p:ext uri="{BB962C8B-B14F-4D97-AF65-F5344CB8AC3E}">
        <p14:creationId xmlns:p14="http://schemas.microsoft.com/office/powerpoint/2010/main" val="3979888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719397272"/>
              </p:ext>
            </p:extLst>
          </p:nvPr>
        </p:nvGraphicFramePr>
        <p:xfrm>
          <a:off x="609600" y="502920"/>
          <a:ext cx="10972800" cy="585216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1636830499"/>
                    </a:ext>
                  </a:extLst>
                </a:gridCol>
              </a:tblGrid>
              <a:tr h="731520">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tc>
                <a:tc hMerge="1">
                  <a:txBody>
                    <a:bodyPr/>
                    <a:lstStyle/>
                    <a:p>
                      <a:endParaRPr lang="en-US" dirty="0"/>
                    </a:p>
                  </a:txBody>
                  <a:tcPr horzOverflow="overflow"/>
                </a:tc>
                <a:tc hMerge="1">
                  <a:txBody>
                    <a:bodyPr/>
                    <a:lstStyle/>
                    <a:p>
                      <a:endParaRPr lang="en-US" dirty="0"/>
                    </a:p>
                  </a:txBody>
                  <a:tcPr horzOverflow="overflow"/>
                </a:tc>
                <a:extLst>
                  <a:ext uri="{0D108BD9-81ED-4DB2-BD59-A6C34878D82A}">
                    <a16:rowId xmlns:a16="http://schemas.microsoft.com/office/drawing/2014/main" val="10000"/>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44981411"/>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1"/>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2"/>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3"/>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4"/>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5"/>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01013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Deuteronomy 29:29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secret things belong to the Lord our God, but the things revealed belong to us and to our sons forever, that we may observe all the words of this law.”</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C2D4288-C5E3-DA91-F53E-205F66E5F357}"/>
              </a:ext>
            </a:extLst>
          </p:cNvPr>
          <p:cNvPicPr>
            <a:picLocks noChangeAspect="1"/>
          </p:cNvPicPr>
          <p:nvPr/>
        </p:nvPicPr>
        <p:blipFill rotWithShape="1">
          <a:blip r:embed="rId3"/>
          <a:srcRect l="17225" t="13561" r="17225" b="15218"/>
          <a:stretch/>
        </p:blipFill>
        <p:spPr>
          <a:xfrm>
            <a:off x="4224669" y="2971800"/>
            <a:ext cx="3742662"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0528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BBD5C-84E2-C91A-CF0F-68DF8FE787E5}"/>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46276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1:3-4</a:t>
            </a:r>
          </a:p>
          <a:p>
            <a:pPr algn="just">
              <a:spcAft>
                <a:spcPts val="0"/>
              </a:spcAft>
              <a:defRPr/>
            </a:pP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4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4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4125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28C1AF-173A-4D33-1B19-3035C1DC09C3}"/>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725A3110-A068-4C56-85E8-E67E2BAF746D}"/>
              </a:ext>
            </a:extLst>
          </p:cNvPr>
          <p:cNvSpPr>
            <a:spLocks noGrp="1"/>
          </p:cNvSpPr>
          <p:nvPr>
            <p:ph idx="1"/>
          </p:nvPr>
        </p:nvSpPr>
        <p:spPr>
          <a:xfrm>
            <a:off x="609600" y="0"/>
            <a:ext cx="10972800" cy="4114800"/>
          </a:xfrm>
        </p:spPr>
        <p:txBody>
          <a:bodyPr/>
          <a:lstStyle/>
          <a:p>
            <a:pPr algn="ctr">
              <a:spcBef>
                <a:spcPts val="0"/>
              </a:spcBef>
              <a:spcAft>
                <a:spcPts val="1200"/>
              </a:spcAft>
              <a:buNone/>
              <a:defRPr/>
            </a:pPr>
            <a:r>
              <a:rPr lang="en-US" sz="3600" dirty="0"/>
              <a:t>	</a:t>
            </a:r>
            <a:r>
              <a:rPr lang="en-US" altLang="en-US" sz="4000" kern="1200" dirty="0">
                <a:solidFill>
                  <a:srgbClr val="00FFFF"/>
                </a:solidFill>
                <a:cs typeface="Calibri" panose="020F0502020204030204" pitchFamily="34" charset="0"/>
              </a:rPr>
              <a:t>2 Timothy 3:16-17</a:t>
            </a:r>
          </a:p>
          <a:p>
            <a:pPr marL="0" indent="0" algn="just">
              <a:spcBef>
                <a:spcPts val="0"/>
              </a:spcBef>
              <a:buNone/>
              <a:defRPr/>
            </a:pPr>
            <a:r>
              <a:rPr lang="en-US" sz="3400" dirty="0"/>
              <a:t>“</a:t>
            </a:r>
            <a:r>
              <a:rPr lang="en-US" sz="3400" baseline="30000" dirty="0"/>
              <a:t>16</a:t>
            </a:r>
            <a:r>
              <a:rPr lang="en-US" sz="3400" dirty="0"/>
              <a:t> All </a:t>
            </a:r>
            <a:r>
              <a:rPr lang="en-US" sz="3400" b="1" u="sng" dirty="0">
                <a:solidFill>
                  <a:srgbClr val="FFFFCC"/>
                </a:solidFill>
              </a:rPr>
              <a:t>Scripture</a:t>
            </a:r>
            <a:r>
              <a:rPr lang="en-US" sz="3400" dirty="0"/>
              <a:t> is inspired by God and profitable for teaching, for reproof, for correction, for training in righteousness; </a:t>
            </a:r>
            <a:r>
              <a:rPr lang="en-US" sz="3400" baseline="30000" dirty="0"/>
              <a:t>17 </a:t>
            </a:r>
            <a:r>
              <a:rPr lang="en-US" sz="3400" dirty="0"/>
              <a:t>so that the man of God may be adequate, equipped for </a:t>
            </a:r>
            <a:r>
              <a:rPr lang="en-US" sz="3400" b="1" u="sng" dirty="0">
                <a:solidFill>
                  <a:srgbClr val="FFFFCC"/>
                </a:solidFill>
              </a:rPr>
              <a:t>every</a:t>
            </a:r>
            <a:r>
              <a:rPr lang="en-US" sz="3400" dirty="0"/>
              <a:t> good work.”</a:t>
            </a:r>
          </a:p>
        </p:txBody>
      </p:sp>
      <p:pic>
        <p:nvPicPr>
          <p:cNvPr id="5" name="Picture 4">
            <a:extLst>
              <a:ext uri="{FF2B5EF4-FFF2-40B4-BE49-F238E27FC236}">
                <a16:creationId xmlns:a16="http://schemas.microsoft.com/office/drawing/2014/main" id="{C566067A-84AE-C22F-5207-B3E32C4F7E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7">
            <a:extLst>
              <a:ext uri="{FF2B5EF4-FFF2-40B4-BE49-F238E27FC236}">
                <a16:creationId xmlns:a16="http://schemas.microsoft.com/office/drawing/2014/main" id="{72501ABA-E101-AD1B-39C0-CEBB7AE71D8F}"/>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15</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1251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770566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BB02EDB-F775-4460-9DEB-DF8F76892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956" y="1066800"/>
            <a:ext cx="5002088" cy="5029200"/>
          </a:xfrm>
          <a:prstGeom prst="rect">
            <a:avLst/>
          </a:prstGeom>
          <a:noFill/>
          <a:extLst>
            <a:ext uri="{909E8E84-426E-40DD-AFC4-6F175D3DCCD1}">
              <a14:hiddenFill xmlns:a14="http://schemas.microsoft.com/office/drawing/2010/main">
                <a:solidFill>
                  <a:srgbClr val="FFFFFF"/>
                </a:solidFill>
              </a14:hiddenFill>
            </a:ext>
          </a:extLst>
        </p:spPr>
      </p:pic>
      <p:sp>
        <p:nvSpPr>
          <p:cNvPr id="91138" name="Rectangle 2"/>
          <p:cNvSpPr>
            <a:spLocks noGrp="1" noChangeArrowheads="1"/>
          </p:cNvSpPr>
          <p:nvPr>
            <p:ph type="title"/>
          </p:nvPr>
        </p:nvSpPr>
        <p:spPr>
          <a:xfrm>
            <a:off x="2438400" y="228600"/>
            <a:ext cx="7315200" cy="914400"/>
          </a:xfrm>
        </p:spPr>
        <p:txBody>
          <a:bodyPr/>
          <a:lstStyle/>
          <a:p>
            <a:pPr algn="ctr"/>
            <a:r>
              <a:rPr lang="en-US" altLang="en-US" sz="4000" dirty="0">
                <a:solidFill>
                  <a:srgbClr val="66FFFF"/>
                </a:solidFill>
              </a:rPr>
              <a:t>Jerusalem Descending</a:t>
            </a:r>
          </a:p>
        </p:txBody>
      </p:sp>
      <p:sp>
        <p:nvSpPr>
          <p:cNvPr id="149673" name="AutoShape 169"/>
          <p:cNvSpPr>
            <a:spLocks noChangeArrowheads="1"/>
          </p:cNvSpPr>
          <p:nvPr/>
        </p:nvSpPr>
        <p:spPr bwMode="auto">
          <a:xfrm rot="-2752181">
            <a:off x="6152670" y="2415284"/>
            <a:ext cx="747712" cy="788988"/>
          </a:xfrm>
          <a:prstGeom prst="cube">
            <a:avLst>
              <a:gd name="adj" fmla="val 30361"/>
            </a:avLst>
          </a:prstGeom>
          <a:solidFill>
            <a:srgbClr val="FFFFFF">
              <a:alpha val="50195"/>
            </a:srgbClr>
          </a:solidFill>
          <a:ln w="9525">
            <a:solidFill>
              <a:schemeClr val="tx1"/>
            </a:solidFill>
            <a:miter lim="800000"/>
            <a:headEnd/>
            <a:tailEnd/>
          </a:ln>
        </p:spPr>
        <p:txBody>
          <a:bodyPr wrap="none" anchor="ct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endParaRPr lang="en-US" altLang="en-US"/>
          </a:p>
        </p:txBody>
      </p:sp>
      <p:sp>
        <p:nvSpPr>
          <p:cNvPr id="149674" name="AutoShape 170"/>
          <p:cNvSpPr>
            <a:spLocks noChangeArrowheads="1"/>
          </p:cNvSpPr>
          <p:nvPr/>
        </p:nvSpPr>
        <p:spPr bwMode="auto">
          <a:xfrm rot="-4398626">
            <a:off x="6324234" y="2200132"/>
            <a:ext cx="898525" cy="1020763"/>
          </a:xfrm>
          <a:prstGeom prst="star4">
            <a:avLst>
              <a:gd name="adj" fmla="val 7949"/>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endParaRPr lang="en-US" altLang="en-US"/>
          </a:p>
        </p:txBody>
      </p:sp>
      <p:sp>
        <p:nvSpPr>
          <p:cNvPr id="149675" name="AutoShape 171"/>
          <p:cNvSpPr>
            <a:spLocks noChangeArrowheads="1"/>
          </p:cNvSpPr>
          <p:nvPr/>
        </p:nvSpPr>
        <p:spPr bwMode="auto">
          <a:xfrm rot="-4398626">
            <a:off x="6324233" y="2200131"/>
            <a:ext cx="898525" cy="1020762"/>
          </a:xfrm>
          <a:prstGeom prst="star4">
            <a:avLst>
              <a:gd name="adj" fmla="val 7949"/>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endParaRPr lang="en-US" altLang="en-US"/>
          </a:p>
        </p:txBody>
      </p:sp>
    </p:spTree>
    <p:extLst>
      <p:ext uri="{BB962C8B-B14F-4D97-AF65-F5344CB8AC3E}">
        <p14:creationId xmlns:p14="http://schemas.microsoft.com/office/powerpoint/2010/main" val="3145136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149673"/>
                                        </p:tgtEl>
                                        <p:attrNameLst>
                                          <p:attrName>style.visibility</p:attrName>
                                        </p:attrNameLst>
                                      </p:cBhvr>
                                      <p:to>
                                        <p:strVal val="visible"/>
                                      </p:to>
                                    </p:set>
                                    <p:anim calcmode="lin" valueType="num">
                                      <p:cBhvr additive="base">
                                        <p:cTn id="7" dur="5000" fill="hold"/>
                                        <p:tgtEl>
                                          <p:spTgt spid="149673"/>
                                        </p:tgtEl>
                                        <p:attrNameLst>
                                          <p:attrName>ppt_x</p:attrName>
                                        </p:attrNameLst>
                                      </p:cBhvr>
                                      <p:tavLst>
                                        <p:tav tm="0">
                                          <p:val>
                                            <p:strVal val="1+#ppt_w/2"/>
                                          </p:val>
                                        </p:tav>
                                        <p:tav tm="100000">
                                          <p:val>
                                            <p:strVal val="#ppt_x"/>
                                          </p:val>
                                        </p:tav>
                                      </p:tavLst>
                                    </p:anim>
                                    <p:anim calcmode="lin" valueType="num">
                                      <p:cBhvr additive="base">
                                        <p:cTn id="8" dur="5000" fill="hold"/>
                                        <p:tgtEl>
                                          <p:spTgt spid="14967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23" presetClass="entr" presetSubtype="16" fill="hold" grpId="0" nodeType="afterEffect">
                                  <p:stCondLst>
                                    <p:cond delay="0"/>
                                  </p:stCondLst>
                                  <p:childTnLst>
                                    <p:set>
                                      <p:cBhvr>
                                        <p:cTn id="11" dur="1" fill="hold">
                                          <p:stCondLst>
                                            <p:cond delay="0"/>
                                          </p:stCondLst>
                                        </p:cTn>
                                        <p:tgtEl>
                                          <p:spTgt spid="149675"/>
                                        </p:tgtEl>
                                        <p:attrNameLst>
                                          <p:attrName>style.visibility</p:attrName>
                                        </p:attrNameLst>
                                      </p:cBhvr>
                                      <p:to>
                                        <p:strVal val="visible"/>
                                      </p:to>
                                    </p:set>
                                    <p:anim calcmode="lin" valueType="num">
                                      <p:cBhvr>
                                        <p:cTn id="12" dur="500" fill="hold"/>
                                        <p:tgtEl>
                                          <p:spTgt spid="149675"/>
                                        </p:tgtEl>
                                        <p:attrNameLst>
                                          <p:attrName>ppt_w</p:attrName>
                                        </p:attrNameLst>
                                      </p:cBhvr>
                                      <p:tavLst>
                                        <p:tav tm="0">
                                          <p:val>
                                            <p:fltVal val="0"/>
                                          </p:val>
                                        </p:tav>
                                        <p:tav tm="100000">
                                          <p:val>
                                            <p:strVal val="#ppt_w"/>
                                          </p:val>
                                        </p:tav>
                                      </p:tavLst>
                                    </p:anim>
                                    <p:anim calcmode="lin" valueType="num">
                                      <p:cBhvr>
                                        <p:cTn id="13" dur="500" fill="hold"/>
                                        <p:tgtEl>
                                          <p:spTgt spid="14967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0"/>
                                            </p:cond>
                                          </p:stCondLst>
                                        </p:cTn>
                                        <p:tgtEl>
                                          <p:spTgt spid="149675"/>
                                        </p:tgtEl>
                                        <p:attrNameLst>
                                          <p:attrName>style.visibility</p:attrName>
                                        </p:attrNameLst>
                                      </p:cBhvr>
                                      <p:to>
                                        <p:strVal val="hidden"/>
                                      </p:to>
                                    </p:set>
                                  </p:subTnLst>
                                </p:cTn>
                              </p:par>
                            </p:childTnLst>
                          </p:cTn>
                        </p:par>
                        <p:par>
                          <p:cTn id="14" fill="hold" nodeType="afterGroup">
                            <p:stCondLst>
                              <p:cond delay="5500"/>
                            </p:stCondLst>
                            <p:childTnLst>
                              <p:par>
                                <p:cTn id="15" presetID="23" presetClass="entr" presetSubtype="288" fill="hold" grpId="0" nodeType="afterEffect">
                                  <p:stCondLst>
                                    <p:cond delay="0"/>
                                  </p:stCondLst>
                                  <p:childTnLst>
                                    <p:set>
                                      <p:cBhvr>
                                        <p:cTn id="16" dur="1" fill="hold">
                                          <p:stCondLst>
                                            <p:cond delay="0"/>
                                          </p:stCondLst>
                                        </p:cTn>
                                        <p:tgtEl>
                                          <p:spTgt spid="149674"/>
                                        </p:tgtEl>
                                        <p:attrNameLst>
                                          <p:attrName>style.visibility</p:attrName>
                                        </p:attrNameLst>
                                      </p:cBhvr>
                                      <p:to>
                                        <p:strVal val="visible"/>
                                      </p:to>
                                    </p:set>
                                    <p:anim calcmode="lin" valueType="num">
                                      <p:cBhvr>
                                        <p:cTn id="17" dur="500" fill="hold"/>
                                        <p:tgtEl>
                                          <p:spTgt spid="149674"/>
                                        </p:tgtEl>
                                        <p:attrNameLst>
                                          <p:attrName>ppt_w</p:attrName>
                                        </p:attrNameLst>
                                      </p:cBhvr>
                                      <p:tavLst>
                                        <p:tav tm="0">
                                          <p:val>
                                            <p:strVal val="4/3*#ppt_w"/>
                                          </p:val>
                                        </p:tav>
                                        <p:tav tm="100000">
                                          <p:val>
                                            <p:strVal val="#ppt_w"/>
                                          </p:val>
                                        </p:tav>
                                      </p:tavLst>
                                    </p:anim>
                                    <p:anim calcmode="lin" valueType="num">
                                      <p:cBhvr>
                                        <p:cTn id="18" dur="500" fill="hold"/>
                                        <p:tgtEl>
                                          <p:spTgt spid="149674"/>
                                        </p:tgtEl>
                                        <p:attrNameLst>
                                          <p:attrName>ppt_h</p:attrName>
                                        </p:attrNameLst>
                                      </p:cBhvr>
                                      <p:tavLst>
                                        <p:tav tm="0">
                                          <p:val>
                                            <p:strVal val="4/3*#ppt_h"/>
                                          </p:val>
                                        </p:tav>
                                        <p:tav tm="100000">
                                          <p:val>
                                            <p:strVal val="#ppt_h"/>
                                          </p:val>
                                        </p:tav>
                                      </p:tavLst>
                                    </p:anim>
                                  </p:childTnLst>
                                  <p:subTnLst>
                                    <p:set>
                                      <p:cBhvr override="childStyle">
                                        <p:cTn dur="1" fill="hold" display="0" masterRel="sameClick" afterEffect="1">
                                          <p:stCondLst>
                                            <p:cond evt="end" delay="0">
                                              <p:tn val="15"/>
                                            </p:cond>
                                          </p:stCondLst>
                                        </p:cTn>
                                        <p:tgtEl>
                                          <p:spTgt spid="1496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73" grpId="0" animBg="1"/>
      <p:bldP spid="149674" grpId="0" animBg="1"/>
      <p:bldP spid="1496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death;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A1B039E-6045-4598-99C4-239FF1A7076A}"/>
              </a:ext>
            </a:extLst>
          </p:cNvPr>
          <p:cNvPicPr>
            <a:picLocks noChangeAspect="1"/>
          </p:cNvPicPr>
          <p:nvPr/>
        </p:nvPicPr>
        <p:blipFill rotWithShape="1">
          <a:blip r:embed="rId3"/>
          <a:srcRect l="4762" t="4762" r="4762" b="34524"/>
          <a:stretch/>
        </p:blipFill>
        <p:spPr>
          <a:xfrm>
            <a:off x="4733365" y="3048000"/>
            <a:ext cx="2725271" cy="1828800"/>
          </a:xfrm>
          <a:prstGeom prst="rect">
            <a:avLst/>
          </a:prstGeom>
        </p:spPr>
      </p:pic>
    </p:spTree>
    <p:extLst>
      <p:ext uri="{BB962C8B-B14F-4D97-AF65-F5344CB8AC3E}">
        <p14:creationId xmlns:p14="http://schemas.microsoft.com/office/powerpoint/2010/main" val="2370502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304800"/>
            <a:ext cx="7772400" cy="762000"/>
          </a:xfrm>
        </p:spPr>
        <p:txBody>
          <a:bodyPr/>
          <a:lstStyle/>
          <a:p>
            <a:pPr algn="ctr" eaLnBrk="1" hangingPunct="1"/>
            <a:r>
              <a:rPr lang="en-US" altLang="en-US" sz="40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102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3241755340"/>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228600"/>
            <a:ext cx="8534400" cy="8382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id="{039AED3B-3A20-10D0-AD24-880E18037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609600"/>
            <a:ext cx="11071225"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5558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nvPr>
        </p:nvGraphicFramePr>
        <p:xfrm>
          <a:off x="609600" y="220986"/>
          <a:ext cx="10972800" cy="6416028"/>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tc>
                <a:extLst>
                  <a:ext uri="{0D108BD9-81ED-4DB2-BD59-A6C34878D82A}">
                    <a16:rowId xmlns:a16="http://schemas.microsoft.com/office/drawing/2014/main" val="10000"/>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28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44981411"/>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76180913"/>
                  </a:ext>
                </a:extLst>
              </a:tr>
              <a:tr h="594360">
                <a:tc>
                  <a:txBody>
                    <a:bodyPr/>
                    <a:lstStyle/>
                    <a:p>
                      <a:pPr marL="45720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Dispensation</a:t>
                      </a:r>
                    </a:p>
                  </a:txBody>
                  <a:tcPr marT="45714" marB="45714" anchor="ctr" horzOverflow="overflow"/>
                </a:tc>
                <a:tc>
                  <a:txBody>
                    <a:bodyPr/>
                    <a:lstStyle/>
                    <a:p>
                      <a:pPr marL="457200" marR="0" lvl="1" indent="0" algn="l" defTabSz="914400" rtl="0" eaLnBrk="0" fontAlgn="base" latinLnBrk="0" hangingPunct="0">
                        <a:lnSpc>
                          <a:spcPct val="100000"/>
                        </a:lnSpc>
                        <a:spcBef>
                          <a:spcPct val="20000"/>
                        </a:spcBef>
                        <a:spcAft>
                          <a:spcPct val="0"/>
                        </a:spcAft>
                        <a:buClr>
                          <a:schemeClr val="tx1"/>
                        </a:buClr>
                        <a:buSzTx/>
                        <a:buFontTx/>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Not a dispensation</a:t>
                      </a:r>
                    </a:p>
                  </a:txBody>
                  <a:tcPr marT="45714" marB="45714" anchor="ctr" horzOverflow="overflow"/>
                </a:tc>
                <a:extLst>
                  <a:ext uri="{0D108BD9-81ED-4DB2-BD59-A6C34878D82A}">
                    <a16:rowId xmlns:a16="http://schemas.microsoft.com/office/drawing/2014/main" val="2731273394"/>
                  </a:ext>
                </a:extLst>
              </a:tr>
            </a:tbl>
          </a:graphicData>
        </a:graphic>
      </p:graphicFrame>
    </p:spTree>
    <p:extLst>
      <p:ext uri="{BB962C8B-B14F-4D97-AF65-F5344CB8AC3E}">
        <p14:creationId xmlns:p14="http://schemas.microsoft.com/office/powerpoint/2010/main" val="1106142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nvPr>
        </p:nvGraphicFramePr>
        <p:xfrm>
          <a:off x="609600" y="502920"/>
          <a:ext cx="10972800" cy="585216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1636830499"/>
                    </a:ext>
                  </a:extLst>
                </a:gridCol>
              </a:tblGrid>
              <a:tr h="731520">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tc>
                <a:tc hMerge="1">
                  <a:txBody>
                    <a:bodyPr/>
                    <a:lstStyle/>
                    <a:p>
                      <a:endParaRPr lang="en-US" dirty="0"/>
                    </a:p>
                  </a:txBody>
                  <a:tcPr horzOverflow="overflow"/>
                </a:tc>
                <a:tc hMerge="1">
                  <a:txBody>
                    <a:bodyPr/>
                    <a:lstStyle/>
                    <a:p>
                      <a:endParaRPr lang="en-US" dirty="0"/>
                    </a:p>
                  </a:txBody>
                  <a:tcPr horzOverflow="overflow"/>
                </a:tc>
                <a:extLst>
                  <a:ext uri="{0D108BD9-81ED-4DB2-BD59-A6C34878D82A}">
                    <a16:rowId xmlns:a16="http://schemas.microsoft.com/office/drawing/2014/main" val="10000"/>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44981411"/>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1"/>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2"/>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3"/>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4"/>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5"/>
                  </a:ext>
                </a:extLst>
              </a:tr>
              <a:tr h="731520">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29723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36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382265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228600"/>
            <a:ext cx="10363200" cy="914400"/>
          </a:xfrm>
        </p:spPr>
        <p:txBody>
          <a:bodyPr/>
          <a:lstStyle/>
          <a:p>
            <a:pPr algn="ctr" eaLnBrk="1" hangingPunct="1"/>
            <a:r>
              <a:rPr lang="en-US" altLang="en-US" sz="4000" dirty="0">
                <a:effectLst>
                  <a:outerShdw blurRad="38100" dist="38100" dir="2700000" algn="tl">
                    <a:srgbClr val="000000">
                      <a:alpha val="43137"/>
                    </a:srgbClr>
                  </a:outerShdw>
                </a:effectLst>
              </a:rPr>
              <a:t>When?  </a:t>
            </a:r>
          </a:p>
        </p:txBody>
      </p:sp>
      <p:sp>
        <p:nvSpPr>
          <p:cNvPr id="7171" name="Rectangle 3"/>
          <p:cNvSpPr>
            <a:spLocks noGrp="1" noChangeArrowheads="1"/>
          </p:cNvSpPr>
          <p:nvPr>
            <p:ph type="body" idx="1"/>
          </p:nvPr>
        </p:nvSpPr>
        <p:spPr>
          <a:xfrm>
            <a:off x="1066800" y="1143000"/>
            <a:ext cx="6324600" cy="4572000"/>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Beginning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Before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First half of the Tribulation</a:t>
            </a:r>
          </a:p>
          <a:p>
            <a:pPr marL="461963" indent="-461963"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Two phase view</a:t>
            </a:r>
          </a:p>
        </p:txBody>
      </p:sp>
      <p:pic>
        <p:nvPicPr>
          <p:cNvPr id="29700" name="Picture 4" descr="C:\Program Files\Common Files\Microsoft Shared\Clipart\cagcat50\BS00559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0494" y="240665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522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
        <p:nvSpPr>
          <p:cNvPr id="3" name="Rectangle 37">
            <a:extLst>
              <a:ext uri="{FF2B5EF4-FFF2-40B4-BE49-F238E27FC236}">
                <a16:creationId xmlns:a16="http://schemas.microsoft.com/office/drawing/2014/main" id="{5CF0AA08-DFBC-FDCD-B411-2379E87D4C0F}"/>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25</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557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1951814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DD9E39-9651-13CA-342B-490990E967B5}"/>
              </a:ext>
            </a:extLst>
          </p:cNvPr>
          <p:cNvPicPr>
            <a:picLocks noChangeAspect="1"/>
          </p:cNvPicPr>
          <p:nvPr/>
        </p:nvPicPr>
        <p:blipFill>
          <a:blip r:embed="rId2"/>
          <a:stretch>
            <a:fillRect/>
          </a:stretch>
        </p:blipFill>
        <p:spPr>
          <a:xfrm>
            <a:off x="609600" y="137160"/>
            <a:ext cx="109728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043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92031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81400" y="1752600"/>
            <a:ext cx="8001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Magog</a:t>
            </a:r>
            <a:r>
              <a:rPr lang="en-US" dirty="0">
                <a:effectLst>
                  <a:outerShdw blurRad="38100" dist="38100" dir="2700000" algn="tl">
                    <a:srgbClr val="000000">
                      <a:alpha val="43137"/>
                    </a:srgbClr>
                  </a:outerShdw>
                </a:effectLst>
              </a:rPr>
              <a:t> founded those that from him were named </a:t>
            </a:r>
            <a:r>
              <a:rPr lang="en-US" dirty="0" err="1">
                <a:effectLst>
                  <a:outerShdw blurRad="38100" dist="38100" dir="2700000" algn="tl">
                    <a:srgbClr val="000000">
                      <a:alpha val="43137"/>
                    </a:srgbClr>
                  </a:outerShdw>
                </a:effectLst>
              </a:rPr>
              <a:t>Magogites</a:t>
            </a:r>
            <a:r>
              <a:rPr lang="en-US" dirty="0">
                <a:effectLst>
                  <a:outerShdw blurRad="38100" dist="38100" dir="2700000" algn="tl">
                    <a:srgbClr val="000000">
                      <a:alpha val="43137"/>
                    </a:srgbClr>
                  </a:outerShdw>
                </a:effectLst>
              </a:rPr>
              <a:t>, but who are by the Greeks called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Scythians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304800"/>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2" name="Picture 1">
            <a:extLst>
              <a:ext uri="{FF2B5EF4-FFF2-40B4-BE49-F238E27FC236}">
                <a16:creationId xmlns:a16="http://schemas.microsoft.com/office/drawing/2014/main" id="{DCDD20A0-1C70-4630-B0C8-34FD0E48FFFE}"/>
              </a:ext>
            </a:extLst>
          </p:cNvPr>
          <p:cNvPicPr>
            <a:picLocks noChangeAspect="1"/>
          </p:cNvPicPr>
          <p:nvPr/>
        </p:nvPicPr>
        <p:blipFill>
          <a:blip r:embed="rId2"/>
          <a:stretch>
            <a:fillRect/>
          </a:stretch>
        </p:blipFill>
        <p:spPr>
          <a:xfrm>
            <a:off x="685801" y="1862792"/>
            <a:ext cx="2612210" cy="3200400"/>
          </a:xfrm>
          <a:prstGeom prst="rect">
            <a:avLst/>
          </a:prstGeom>
        </p:spPr>
      </p:pic>
    </p:spTree>
    <p:extLst>
      <p:ext uri="{BB962C8B-B14F-4D97-AF65-F5344CB8AC3E}">
        <p14:creationId xmlns:p14="http://schemas.microsoft.com/office/powerpoint/2010/main" val="2428195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352800" y="1897082"/>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"pr. n. of a northern nation, mentioned with Tubal and </a:t>
            </a:r>
            <a:r>
              <a:rPr lang="en-US" altLang="en-US" dirty="0" err="1">
                <a:effectLst>
                  <a:outerShdw blurRad="38100" dist="38100" dir="2700000" algn="tl">
                    <a:srgbClr val="000000">
                      <a:alpha val="43137"/>
                    </a:srgbClr>
                  </a:outerShdw>
                </a:effectLst>
                <a:cs typeface="Calibri" panose="020F0502020204030204" pitchFamily="34" charset="0"/>
              </a:rPr>
              <a:t>Meshech</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undoubtedly the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Russians</a:t>
            </a:r>
            <a:r>
              <a:rPr lang="en-US" altLang="en-US" dirty="0">
                <a:effectLst>
                  <a:outerShdw blurRad="38100" dist="38100" dir="2700000" algn="tl">
                    <a:srgbClr val="000000">
                      <a:alpha val="43137"/>
                    </a:srgbClr>
                  </a:outerShdw>
                </a:effectLst>
                <a:cs typeface="Calibri" panose="020F0502020204030204" pitchFamily="34" charset="0"/>
              </a:rPr>
              <a:t>, who are mentioned by the Byzantine writers of the tenth century, under the name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the Ros</a:t>
            </a:r>
            <a:r>
              <a:rPr lang="en-US" altLang="en-US" dirty="0">
                <a:effectLst>
                  <a:outerShdw blurRad="38100" dist="38100" dir="2700000" algn="tl">
                    <a:srgbClr val="000000">
                      <a:alpha val="43137"/>
                    </a:srgbClr>
                  </a:outerShdw>
                </a:effectLst>
                <a:cs typeface="Calibri" panose="020F0502020204030204" pitchFamily="34" charset="0"/>
              </a:rPr>
              <a:t>, dwelling to the north of Taurus . . .as dwelling on the river </a:t>
            </a:r>
            <a:r>
              <a:rPr lang="en-US" altLang="en-US" dirty="0" err="1">
                <a:effectLst>
                  <a:outerShdw blurRad="38100" dist="38100" dir="2700000" algn="tl">
                    <a:srgbClr val="000000">
                      <a:alpha val="43137"/>
                    </a:srgbClr>
                  </a:outerShdw>
                </a:effectLst>
                <a:cs typeface="Calibri" panose="020F0502020204030204" pitchFamily="34" charset="0"/>
              </a:rPr>
              <a:t>Rha</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i="1" dirty="0" err="1">
                <a:effectLst>
                  <a:outerShdw blurRad="38100" dist="38100" dir="2700000" algn="tl">
                    <a:srgbClr val="000000">
                      <a:alpha val="43137"/>
                    </a:srgbClr>
                  </a:outerShdw>
                </a:effectLst>
                <a:cs typeface="Calibri" panose="020F0502020204030204" pitchFamily="34" charset="0"/>
              </a:rPr>
              <a:t>Wolga</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628901" y="336828"/>
            <a:ext cx="69341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Wilhelm </a:t>
            </a:r>
            <a:r>
              <a:rPr lang="en-US" altLang="en-US" sz="3600" dirty="0" err="1">
                <a:solidFill>
                  <a:schemeClr val="tx2"/>
                </a:solidFill>
                <a:effectLst>
                  <a:outerShdw blurRad="38100" dist="38100" dir="2700000" algn="tl">
                    <a:srgbClr val="000000">
                      <a:alpha val="43137"/>
                    </a:srgbClr>
                  </a:outerShdw>
                </a:effectLst>
                <a:ea typeface="+mj-ea"/>
                <a:cs typeface="+mj-cs"/>
              </a:rPr>
              <a:t>Gesenius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i="1" dirty="0" err="1">
                <a:effectLst>
                  <a:outerShdw blurRad="38100" dist="38100" dir="2700000" algn="tl">
                    <a:srgbClr val="000000">
                      <a:alpha val="43137"/>
                    </a:srgbClr>
                  </a:outerShdw>
                </a:effectLst>
                <a:cs typeface="Calibri" panose="020F0502020204030204" pitchFamily="34" charset="0"/>
              </a:rPr>
              <a:t>Gesenius</a:t>
            </a:r>
            <a:r>
              <a:rPr lang="en-US" altLang="en-US" sz="2000" i="1" dirty="0">
                <a:effectLst>
                  <a:outerShdw blurRad="38100" dist="38100" dir="2700000" algn="tl">
                    <a:srgbClr val="000000">
                      <a:alpha val="43137"/>
                    </a:srgbClr>
                  </a:outerShdw>
                </a:effectLst>
                <a:cs typeface="Calibri" panose="020F0502020204030204" pitchFamily="34" charset="0"/>
              </a:rPr>
              <a:t>' Hebrew and </a:t>
            </a:r>
            <a:r>
              <a:rPr lang="en-US" altLang="en-US" sz="2000" i="1" dirty="0" err="1">
                <a:effectLst>
                  <a:outerShdw blurRad="38100" dist="38100" dir="2700000" algn="tl">
                    <a:srgbClr val="000000">
                      <a:alpha val="43137"/>
                    </a:srgbClr>
                  </a:outerShdw>
                </a:effectLst>
                <a:cs typeface="Calibri" panose="020F0502020204030204" pitchFamily="34" charset="0"/>
              </a:rPr>
              <a:t>Chaldee</a:t>
            </a:r>
            <a:r>
              <a:rPr lang="en-US" altLang="en-US" sz="2000" i="1" dirty="0">
                <a:effectLst>
                  <a:outerShdw blurRad="38100" dist="38100" dir="2700000" algn="tl">
                    <a:srgbClr val="000000">
                      <a:alpha val="43137"/>
                    </a:srgbClr>
                  </a:outerShdw>
                </a:effectLst>
                <a:cs typeface="Calibri" panose="020F0502020204030204" pitchFamily="34" charset="0"/>
              </a:rPr>
              <a:t> Lexicon</a:t>
            </a:r>
            <a:r>
              <a:rPr lang="en-US" altLang="en-US" sz="2000" dirty="0">
                <a:effectLst>
                  <a:outerShdw blurRad="38100" dist="38100" dir="2700000" algn="tl">
                    <a:srgbClr val="000000">
                      <a:alpha val="43137"/>
                    </a:srgbClr>
                  </a:outerShdw>
                </a:effectLst>
                <a:cs typeface="Calibri" panose="020F0502020204030204" pitchFamily="34" charset="0"/>
              </a:rPr>
              <a:t> (Samuel </a:t>
            </a:r>
            <a:r>
              <a:rPr lang="en-US" altLang="en-US" sz="2000" dirty="0" err="1">
                <a:effectLst>
                  <a:outerShdw blurRad="38100" dist="38100" dir="2700000" algn="tl">
                    <a:srgbClr val="000000">
                      <a:alpha val="43137"/>
                    </a:srgbClr>
                  </a:outerShdw>
                </a:effectLst>
                <a:cs typeface="Calibri" panose="020F0502020204030204" pitchFamily="34" charset="0"/>
              </a:rPr>
              <a:t>Bagster</a:t>
            </a:r>
            <a:r>
              <a:rPr lang="en-US" altLang="en-US" sz="2000" dirty="0">
                <a:effectLst>
                  <a:outerShdw blurRad="38100" dist="38100" dir="2700000" algn="tl">
                    <a:srgbClr val="000000">
                      <a:alpha val="43137"/>
                    </a:srgbClr>
                  </a:outerShdw>
                </a:effectLst>
                <a:cs typeface="Calibri" panose="020F0502020204030204" pitchFamily="34" charset="0"/>
              </a:rPr>
              <a:t> and Sons, 1847; reprint, Grand Rapids: Baker, 1987), 752.</a:t>
            </a:r>
          </a:p>
        </p:txBody>
      </p:sp>
      <p:pic>
        <p:nvPicPr>
          <p:cNvPr id="26628" name="Picture 2" descr="https://upload.wikimedia.org/wikipedia/commons/0/0c/Geseniu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03337"/>
            <a:ext cx="25786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81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659285"/>
            <a:ext cx="1099169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Historical, ethnological, and archaeological evidence all favor the conclusion that the Rosh people of Ezekiel 38–39 were the ancestors of the Rus/Ros people of Europe and Asia. . . . Those Rosh people who lived to the north of the Black Sea in ancient and medieval times were called the Rus/Ros/</a:t>
            </a:r>
            <a:r>
              <a:rPr lang="en-US" dirty="0" err="1"/>
              <a:t>Rox</a:t>
            </a:r>
            <a:r>
              <a:rPr lang="en-US" dirty="0"/>
              <a:t>/</a:t>
            </a:r>
            <a:r>
              <a:rPr lang="en-US" dirty="0" err="1"/>
              <a:t>Aorsi</a:t>
            </a:r>
            <a:r>
              <a:rPr lang="en-US" dirty="0"/>
              <a:t> from very early times. . . . </a:t>
            </a:r>
            <a:r>
              <a:rPr lang="en-US" b="1" u="sng" dirty="0">
                <a:solidFill>
                  <a:srgbClr val="FFFFCC"/>
                </a:solidFill>
              </a:rPr>
              <a:t>The Rosh people of the area north of the Black Sea formed the people known today as the Russians</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3028036" y="323671"/>
            <a:ext cx="61359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Clyde </a:t>
            </a:r>
            <a:r>
              <a:rPr lang="en-US" altLang="en-US" sz="3600" dirty="0" err="1">
                <a:solidFill>
                  <a:schemeClr val="tx2"/>
                </a:solidFill>
                <a:effectLst>
                  <a:outerShdw blurRad="38100" dist="38100" dir="2700000" algn="tl">
                    <a:srgbClr val="000000">
                      <a:alpha val="43137"/>
                    </a:srgbClr>
                  </a:outerShdw>
                </a:effectLst>
                <a:cs typeface="Calibri" panose="020F0502020204030204" pitchFamily="34" charset="0"/>
              </a:rPr>
              <a:t>Billington</a:t>
            </a:r>
            <a:endPar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endParaRP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Clyde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Billington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Jr., “The Rosh People in History and Prophecy (Part Two)” Michigan Theological Journal 3 (1992): 59, 61.</a:t>
            </a:r>
          </a:p>
        </p:txBody>
      </p:sp>
    </p:spTree>
    <p:extLst>
      <p:ext uri="{BB962C8B-B14F-4D97-AF65-F5344CB8AC3E}">
        <p14:creationId xmlns:p14="http://schemas.microsoft.com/office/powerpoint/2010/main" val="77004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378327"/>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First,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linguistically and historically, there is substantial evidence that in Ezekiel’s day there was a group of people known variously as Rash,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Reshu</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or Ros who lived in what today is southern Russia</a:t>
            </a:r>
            <a:r>
              <a:rPr lang="en-US" dirty="0">
                <a:effectLst>
                  <a:outerShdw blurRad="38100" dist="38100" dir="2700000" algn="tl">
                    <a:srgbClr val="000000">
                      <a:alpha val="43137"/>
                    </a:srgbClr>
                  </a:outerShdw>
                </a:effectLst>
                <a:cs typeface="Calibri" panose="020F0502020204030204" pitchFamily="34" charset="0"/>
              </a:rPr>
              <a:t>. Egyptian inscriptions as early as 2600 BC identify a place called Rosh (Rash). A later Egyptian inscription from about 1500 BC refers to a land called </a:t>
            </a:r>
            <a:r>
              <a:rPr lang="en-US" dirty="0" err="1">
                <a:effectLst>
                  <a:outerShdw blurRad="38100" dist="38100" dir="2700000" algn="tl">
                    <a:srgbClr val="000000">
                      <a:alpha val="43137"/>
                    </a:srgbClr>
                  </a:outerShdw>
                </a:effectLst>
                <a:cs typeface="Calibri" panose="020F0502020204030204" pitchFamily="34" charset="0"/>
              </a:rPr>
              <a:t>Reshu</a:t>
            </a:r>
            <a:r>
              <a:rPr lang="en-US" dirty="0">
                <a:effectLst>
                  <a:outerShdw blurRad="38100" dist="38100" dir="2700000" algn="tl">
                    <a:srgbClr val="000000">
                      <a:alpha val="43137"/>
                    </a:srgbClr>
                  </a:outerShdw>
                </a:effectLst>
                <a:cs typeface="Calibri" panose="020F0502020204030204" pitchFamily="34" charset="0"/>
              </a:rPr>
              <a:t> that was located to the north of Egypt. Other ancient documents include a place named Rosh or its equivalent in various languages.”</a:t>
            </a:r>
          </a:p>
        </p:txBody>
      </p:sp>
      <p:sp>
        <p:nvSpPr>
          <p:cNvPr id="6" name="TextBox 2">
            <a:extLst>
              <a:ext uri="{FF2B5EF4-FFF2-40B4-BE49-F238E27FC236}">
                <a16:creationId xmlns:a16="http://schemas.microsoft.com/office/drawing/2014/main" id="{AC21A2AD-865C-43A1-B208-77C49B499947}"/>
              </a:ext>
            </a:extLst>
          </p:cNvPr>
          <p:cNvSpPr txBox="1">
            <a:spLocks noChangeArrowheads="1"/>
          </p:cNvSpPr>
          <p:nvPr/>
        </p:nvSpPr>
        <p:spPr bwMode="auto">
          <a:xfrm>
            <a:off x="1790700" y="295870"/>
            <a:ext cx="861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 Rosh Russia?</a:t>
            </a:r>
          </a:p>
          <a:p>
            <a:pPr algn="ctr" eaLnBrk="1" hangingPunct="1">
              <a:spcBef>
                <a:spcPct val="0"/>
              </a:spcBef>
              <a:buClrTx/>
              <a:buSzTx/>
              <a:buNone/>
            </a:pPr>
            <a:r>
              <a:rPr lang="en-US" sz="1800" i="1" dirty="0"/>
              <a:t>The End, </a:t>
            </a:r>
            <a:r>
              <a:rPr lang="en-US" sz="1800" dirty="0"/>
              <a:t>Page 296</a:t>
            </a:r>
            <a:endParaRPr lang="en-US" altLang="en-US" sz="1800" dirty="0">
              <a:effectLst>
                <a:outerShdw blurRad="38100" dist="38100" dir="2700000" algn="tl">
                  <a:srgbClr val="000000">
                    <a:alpha val="43137"/>
                  </a:srgbClr>
                </a:outerShdw>
              </a:effectLst>
              <a:cs typeface="Calibri" panose="020F0502020204030204" pitchFamily="34" charset="0"/>
            </a:endParaRPr>
          </a:p>
        </p:txBody>
      </p:sp>
      <p:pic>
        <p:nvPicPr>
          <p:cNvPr id="7" name="Picture 6">
            <a:extLst>
              <a:ext uri="{FF2B5EF4-FFF2-40B4-BE49-F238E27FC236}">
                <a16:creationId xmlns:a16="http://schemas.microsoft.com/office/drawing/2014/main" id="{26894BB8-4A31-4C2C-B0A8-E9A7E25B99A1}"/>
              </a:ext>
            </a:extLst>
          </p:cNvPr>
          <p:cNvPicPr>
            <a:picLocks noChangeAspect="1"/>
          </p:cNvPicPr>
          <p:nvPr/>
        </p:nvPicPr>
        <p:blipFill>
          <a:blip r:embed="rId2"/>
          <a:stretch>
            <a:fillRect/>
          </a:stretch>
        </p:blipFill>
        <p:spPr>
          <a:xfrm>
            <a:off x="606582" y="76200"/>
            <a:ext cx="1072244" cy="914400"/>
          </a:xfrm>
          <a:prstGeom prst="rect">
            <a:avLst/>
          </a:prstGeom>
        </p:spPr>
      </p:pic>
    </p:spTree>
    <p:extLst>
      <p:ext uri="{BB962C8B-B14F-4D97-AF65-F5344CB8AC3E}">
        <p14:creationId xmlns:p14="http://schemas.microsoft.com/office/powerpoint/2010/main" val="369090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371600"/>
            <a:ext cx="1097581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word appears three times in the Septuagint (LXX), ten times in Sargon’s inscriptions, once in Ashurbanipal’s cylinder, once in Sennacherib’s annals, and five times in Ugaritic tablets.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While the word has a variety of forms and spellings, it is clear that the same people are in view. Rosh was apparently a well-known place in Ezekiel’s day</a:t>
            </a:r>
            <a:r>
              <a:rPr lang="en-US"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6C97BEE4-29FF-4B37-B125-FF0568FAC0E2}"/>
              </a:ext>
            </a:extLst>
          </p:cNvPr>
          <p:cNvSpPr txBox="1">
            <a:spLocks noChangeArrowheads="1"/>
          </p:cNvSpPr>
          <p:nvPr/>
        </p:nvSpPr>
        <p:spPr bwMode="auto">
          <a:xfrm>
            <a:off x="1790700" y="295870"/>
            <a:ext cx="861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 Rosh Russia?</a:t>
            </a:r>
          </a:p>
          <a:p>
            <a:pPr algn="ctr" eaLnBrk="1" hangingPunct="1">
              <a:spcBef>
                <a:spcPct val="0"/>
              </a:spcBef>
              <a:buClrTx/>
              <a:buSzTx/>
              <a:buNone/>
            </a:pPr>
            <a:r>
              <a:rPr lang="en-US" sz="1800" i="1" dirty="0"/>
              <a:t>The End, </a:t>
            </a:r>
            <a:r>
              <a:rPr lang="en-US" sz="1800" dirty="0"/>
              <a:t>Page 296</a:t>
            </a:r>
            <a:endParaRPr lang="en-US" altLang="en-US" sz="1800" dirty="0">
              <a:effectLst>
                <a:outerShdw blurRad="38100" dist="38100" dir="2700000" algn="tl">
                  <a:srgbClr val="000000">
                    <a:alpha val="43137"/>
                  </a:srgbClr>
                </a:outerShdw>
              </a:effectLst>
              <a:cs typeface="Calibri" panose="020F0502020204030204" pitchFamily="34" charset="0"/>
            </a:endParaRPr>
          </a:p>
        </p:txBody>
      </p:sp>
      <p:pic>
        <p:nvPicPr>
          <p:cNvPr id="7" name="Picture 6">
            <a:extLst>
              <a:ext uri="{FF2B5EF4-FFF2-40B4-BE49-F238E27FC236}">
                <a16:creationId xmlns:a16="http://schemas.microsoft.com/office/drawing/2014/main" id="{BCF0680B-2BA5-41CA-AB31-8B7F4D8F9ECA}"/>
              </a:ext>
            </a:extLst>
          </p:cNvPr>
          <p:cNvPicPr>
            <a:picLocks noChangeAspect="1"/>
          </p:cNvPicPr>
          <p:nvPr/>
        </p:nvPicPr>
        <p:blipFill>
          <a:blip r:embed="rId2"/>
          <a:stretch>
            <a:fillRect/>
          </a:stretch>
        </p:blipFill>
        <p:spPr>
          <a:xfrm>
            <a:off x="606582" y="76200"/>
            <a:ext cx="1072244" cy="914400"/>
          </a:xfrm>
          <a:prstGeom prst="rect">
            <a:avLst/>
          </a:prstGeom>
        </p:spPr>
      </p:pic>
    </p:spTree>
    <p:extLst>
      <p:ext uri="{BB962C8B-B14F-4D97-AF65-F5344CB8AC3E}">
        <p14:creationId xmlns:p14="http://schemas.microsoft.com/office/powerpoint/2010/main" val="645934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22FD85-A1D5-4CBD-83A6-02EBA6491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710" y="137160"/>
            <a:ext cx="858258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455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38:2 (KJV)</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“Son of man, set thy face against Gog, the land of Magog, the </a:t>
            </a:r>
            <a:r>
              <a:rPr lang="en-US" sz="3600" b="1" u="sng" dirty="0">
                <a:solidFill>
                  <a:srgbClr val="FFFFCC"/>
                </a:solidFill>
                <a:cs typeface="Calibri" panose="020F0502020204030204" pitchFamily="34" charset="0"/>
              </a:rPr>
              <a:t>chief prince</a:t>
            </a:r>
            <a:r>
              <a:rPr lang="en-US" sz="3600" dirty="0">
                <a:cs typeface="Calibri" panose="020F0502020204030204" pitchFamily="34" charset="0"/>
              </a:rPr>
              <a:t> of </a:t>
            </a:r>
            <a:r>
              <a:rPr lang="en-US" sz="3600" dirty="0" err="1">
                <a:cs typeface="Calibri" panose="020F0502020204030204" pitchFamily="34" charset="0"/>
              </a:rPr>
              <a:t>Meshech</a:t>
            </a:r>
            <a:r>
              <a:rPr lang="en-US" sz="3600" dirty="0">
                <a:cs typeface="Calibri" panose="020F0502020204030204" pitchFamily="34" charset="0"/>
              </a:rPr>
              <a:t> and Tubal, and prophesy against him.”</a:t>
            </a:r>
            <a:endParaRPr 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4495800" y="2514600"/>
            <a:ext cx="3200400" cy="2286000"/>
          </a:xfrm>
          <a:prstGeom prst="rect">
            <a:avLst/>
          </a:prstGeom>
          <a:ln>
            <a:solidFill>
              <a:schemeClr val="tx1"/>
            </a:solidFill>
          </a:ln>
        </p:spPr>
      </p:pic>
    </p:spTree>
    <p:extLst>
      <p:ext uri="{BB962C8B-B14F-4D97-AF65-F5344CB8AC3E}">
        <p14:creationId xmlns:p14="http://schemas.microsoft.com/office/powerpoint/2010/main" val="2565221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514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38:2 (NASB/NASB95)</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“Son of man, set your face toward Gog of the land of Magog, the prince of </a:t>
            </a:r>
            <a:r>
              <a:rPr lang="en-US" sz="3600" b="1" u="sng" dirty="0">
                <a:solidFill>
                  <a:srgbClr val="FFFFCC"/>
                </a:solidFill>
                <a:cs typeface="Calibri" panose="020F0502020204030204" pitchFamily="34" charset="0"/>
              </a:rPr>
              <a:t>Rosh</a:t>
            </a:r>
            <a:r>
              <a:rPr lang="en-US" sz="3600" dirty="0">
                <a:cs typeface="Calibri" panose="020F0502020204030204" pitchFamily="34" charset="0"/>
              </a:rPr>
              <a:t>, </a:t>
            </a:r>
            <a:r>
              <a:rPr lang="en-US" sz="3600" dirty="0" err="1">
                <a:cs typeface="Calibri" panose="020F0502020204030204" pitchFamily="34" charset="0"/>
              </a:rPr>
              <a:t>Meshech</a:t>
            </a:r>
            <a:r>
              <a:rPr lang="en-US" sz="3600" dirty="0">
                <a:cs typeface="Calibri" panose="020F0502020204030204" pitchFamily="34" charset="0"/>
              </a:rPr>
              <a:t> and Tubal, and prophesy against him</a:t>
            </a:r>
            <a:r>
              <a:rPr lang="en-US" sz="36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F03EEE8E-A20B-4018-99BA-FB8DACDB543C}"/>
              </a:ext>
            </a:extLst>
          </p:cNvPr>
          <p:cNvPicPr>
            <a:picLocks noChangeAspect="1"/>
          </p:cNvPicPr>
          <p:nvPr/>
        </p:nvPicPr>
        <p:blipFill>
          <a:blip r:embed="rId3"/>
          <a:stretch>
            <a:fillRect/>
          </a:stretch>
        </p:blipFill>
        <p:spPr>
          <a:xfrm>
            <a:off x="4495800" y="2514600"/>
            <a:ext cx="3200400" cy="2286000"/>
          </a:xfrm>
          <a:prstGeom prst="rect">
            <a:avLst/>
          </a:prstGeom>
          <a:ln>
            <a:solidFill>
              <a:schemeClr val="tx1"/>
            </a:solidFill>
          </a:ln>
        </p:spPr>
      </p:pic>
    </p:spTree>
    <p:extLst>
      <p:ext uri="{BB962C8B-B14F-4D97-AF65-F5344CB8AC3E}">
        <p14:creationId xmlns:p14="http://schemas.microsoft.com/office/powerpoint/2010/main" val="3431528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352800" y="1897082"/>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pr. n.</a:t>
            </a:r>
            <a:r>
              <a:rPr lang="en-US" alt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dirty="0">
                <a:effectLst>
                  <a:outerShdw blurRad="38100" dist="38100" dir="2700000" algn="tl">
                    <a:srgbClr val="000000">
                      <a:alpha val="43137"/>
                    </a:srgbClr>
                  </a:outerShdw>
                </a:effectLst>
                <a:cs typeface="Calibri" panose="020F0502020204030204" pitchFamily="34" charset="0"/>
              </a:rPr>
              <a:t>of a northern nation, mentioned with Tubal and </a:t>
            </a:r>
            <a:r>
              <a:rPr lang="en-US" altLang="en-US" dirty="0" err="1">
                <a:effectLst>
                  <a:outerShdw blurRad="38100" dist="38100" dir="2700000" algn="tl">
                    <a:srgbClr val="000000">
                      <a:alpha val="43137"/>
                    </a:srgbClr>
                  </a:outerShdw>
                </a:effectLst>
                <a:cs typeface="Calibri" panose="020F0502020204030204" pitchFamily="34" charset="0"/>
              </a:rPr>
              <a:t>Meshech</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undoubtedly the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Russians</a:t>
            </a:r>
            <a:r>
              <a:rPr lang="en-US" altLang="en-US" dirty="0">
                <a:effectLst>
                  <a:outerShdw blurRad="38100" dist="38100" dir="2700000" algn="tl">
                    <a:srgbClr val="000000">
                      <a:alpha val="43137"/>
                    </a:srgbClr>
                  </a:outerShdw>
                </a:effectLst>
                <a:cs typeface="Calibri" panose="020F0502020204030204" pitchFamily="34" charset="0"/>
              </a:rPr>
              <a:t>, who are mentioned by the Byzantine writers of the tenth century, under the name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the Ros</a:t>
            </a:r>
            <a:r>
              <a:rPr lang="en-US" altLang="en-US" dirty="0">
                <a:effectLst>
                  <a:outerShdw blurRad="38100" dist="38100" dir="2700000" algn="tl">
                    <a:srgbClr val="000000">
                      <a:alpha val="43137"/>
                    </a:srgbClr>
                  </a:outerShdw>
                </a:effectLst>
                <a:cs typeface="Calibri" panose="020F0502020204030204" pitchFamily="34" charset="0"/>
              </a:rPr>
              <a:t>, dwelling to the north of Taurus . . .as dwelling on the river </a:t>
            </a:r>
            <a:r>
              <a:rPr lang="en-US" altLang="en-US" dirty="0" err="1">
                <a:effectLst>
                  <a:outerShdw blurRad="38100" dist="38100" dir="2700000" algn="tl">
                    <a:srgbClr val="000000">
                      <a:alpha val="43137"/>
                    </a:srgbClr>
                  </a:outerShdw>
                </a:effectLst>
                <a:cs typeface="Calibri" panose="020F0502020204030204" pitchFamily="34" charset="0"/>
              </a:rPr>
              <a:t>Rha</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i="1" dirty="0" err="1">
                <a:effectLst>
                  <a:outerShdw blurRad="38100" dist="38100" dir="2700000" algn="tl">
                    <a:srgbClr val="000000">
                      <a:alpha val="43137"/>
                    </a:srgbClr>
                  </a:outerShdw>
                </a:effectLst>
                <a:cs typeface="Calibri" panose="020F0502020204030204" pitchFamily="34" charset="0"/>
              </a:rPr>
              <a:t>Wolga</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628901" y="336828"/>
            <a:ext cx="69341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Wilhelm </a:t>
            </a:r>
            <a:r>
              <a:rPr lang="en-US" altLang="en-US" sz="3600" dirty="0" err="1">
                <a:solidFill>
                  <a:schemeClr val="tx2"/>
                </a:solidFill>
                <a:effectLst>
                  <a:outerShdw blurRad="38100" dist="38100" dir="2700000" algn="tl">
                    <a:srgbClr val="000000">
                      <a:alpha val="43137"/>
                    </a:srgbClr>
                  </a:outerShdw>
                </a:effectLst>
                <a:ea typeface="+mj-ea"/>
                <a:cs typeface="+mj-cs"/>
              </a:rPr>
              <a:t>Gesenius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i="1" dirty="0" err="1">
                <a:effectLst>
                  <a:outerShdw blurRad="38100" dist="38100" dir="2700000" algn="tl">
                    <a:srgbClr val="000000">
                      <a:alpha val="43137"/>
                    </a:srgbClr>
                  </a:outerShdw>
                </a:effectLst>
                <a:cs typeface="Calibri" panose="020F0502020204030204" pitchFamily="34" charset="0"/>
              </a:rPr>
              <a:t>Gesenius</a:t>
            </a:r>
            <a:r>
              <a:rPr lang="en-US" altLang="en-US" sz="2000" i="1" dirty="0">
                <a:effectLst>
                  <a:outerShdw blurRad="38100" dist="38100" dir="2700000" algn="tl">
                    <a:srgbClr val="000000">
                      <a:alpha val="43137"/>
                    </a:srgbClr>
                  </a:outerShdw>
                </a:effectLst>
                <a:cs typeface="Calibri" panose="020F0502020204030204" pitchFamily="34" charset="0"/>
              </a:rPr>
              <a:t>' Hebrew and </a:t>
            </a:r>
            <a:r>
              <a:rPr lang="en-US" altLang="en-US" sz="2000" i="1" dirty="0" err="1">
                <a:effectLst>
                  <a:outerShdw blurRad="38100" dist="38100" dir="2700000" algn="tl">
                    <a:srgbClr val="000000">
                      <a:alpha val="43137"/>
                    </a:srgbClr>
                  </a:outerShdw>
                </a:effectLst>
                <a:cs typeface="Calibri" panose="020F0502020204030204" pitchFamily="34" charset="0"/>
              </a:rPr>
              <a:t>Chaldee</a:t>
            </a:r>
            <a:r>
              <a:rPr lang="en-US" altLang="en-US" sz="2000" i="1" dirty="0">
                <a:effectLst>
                  <a:outerShdw blurRad="38100" dist="38100" dir="2700000" algn="tl">
                    <a:srgbClr val="000000">
                      <a:alpha val="43137"/>
                    </a:srgbClr>
                  </a:outerShdw>
                </a:effectLst>
                <a:cs typeface="Calibri" panose="020F0502020204030204" pitchFamily="34" charset="0"/>
              </a:rPr>
              <a:t> Lexicon</a:t>
            </a:r>
            <a:r>
              <a:rPr lang="en-US" altLang="en-US" sz="2000" dirty="0">
                <a:effectLst>
                  <a:outerShdw blurRad="38100" dist="38100" dir="2700000" algn="tl">
                    <a:srgbClr val="000000">
                      <a:alpha val="43137"/>
                    </a:srgbClr>
                  </a:outerShdw>
                </a:effectLst>
                <a:cs typeface="Calibri" panose="020F0502020204030204" pitchFamily="34" charset="0"/>
              </a:rPr>
              <a:t> (Samuel </a:t>
            </a:r>
            <a:r>
              <a:rPr lang="en-US" altLang="en-US" sz="2000" dirty="0" err="1">
                <a:effectLst>
                  <a:outerShdw blurRad="38100" dist="38100" dir="2700000" algn="tl">
                    <a:srgbClr val="000000">
                      <a:alpha val="43137"/>
                    </a:srgbClr>
                  </a:outerShdw>
                </a:effectLst>
                <a:cs typeface="Calibri" panose="020F0502020204030204" pitchFamily="34" charset="0"/>
              </a:rPr>
              <a:t>Bagster</a:t>
            </a:r>
            <a:r>
              <a:rPr lang="en-US" altLang="en-US" sz="2000" dirty="0">
                <a:effectLst>
                  <a:outerShdw blurRad="38100" dist="38100" dir="2700000" algn="tl">
                    <a:srgbClr val="000000">
                      <a:alpha val="43137"/>
                    </a:srgbClr>
                  </a:outerShdw>
                </a:effectLst>
                <a:cs typeface="Calibri" panose="020F0502020204030204" pitchFamily="34" charset="0"/>
              </a:rPr>
              <a:t> and Sons, 1847; reprint, Grand Rapids: Baker, 1987), 752.</a:t>
            </a:r>
          </a:p>
        </p:txBody>
      </p:sp>
      <p:pic>
        <p:nvPicPr>
          <p:cNvPr id="26628" name="Picture 2" descr="https://upload.wikimedia.org/wikipedia/commons/0/0c/Geseniu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03337"/>
            <a:ext cx="25786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313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272600"/>
            <a:ext cx="1097581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weight of evidence favors translating Rosh in Ezekiel 38–39 as a proper name</a:t>
            </a:r>
            <a:r>
              <a:rPr lang="en-US" dirty="0">
                <a:effectLst>
                  <a:outerShdw blurRad="38100" dist="38100" dir="2700000" algn="tl">
                    <a:srgbClr val="000000">
                      <a:alpha val="43137"/>
                    </a:srgbClr>
                  </a:outerShdw>
                </a:effectLst>
                <a:cs typeface="Calibri" panose="020F0502020204030204" pitchFamily="34" charset="0"/>
              </a:rPr>
              <a:t>. Five arguments support this view. First, the eminent Hebrew scholars C. F. Keil and Wilhelm </a:t>
            </a:r>
            <a:r>
              <a:rPr lang="en-US" dirty="0" err="1">
                <a:effectLst>
                  <a:outerShdw blurRad="38100" dist="38100" dir="2700000" algn="tl">
                    <a:srgbClr val="000000">
                      <a:alpha val="43137"/>
                    </a:srgbClr>
                  </a:outerShdw>
                </a:effectLst>
                <a:cs typeface="Calibri" panose="020F0502020204030204" pitchFamily="34" charset="0"/>
              </a:rPr>
              <a:t>Gesenius</a:t>
            </a:r>
            <a:r>
              <a:rPr lang="en-US" dirty="0">
                <a:effectLst>
                  <a:outerShdw blurRad="38100" dist="38100" dir="2700000" algn="tl">
                    <a:srgbClr val="000000">
                      <a:alpha val="43137"/>
                    </a:srgbClr>
                  </a:outerShdw>
                </a:effectLst>
                <a:cs typeface="Calibri" panose="020F0502020204030204" pitchFamily="34" charset="0"/>
              </a:rPr>
              <a:t> both hold that a proper noun is the better translation of Rosh in Ezekiel 38:2-3 and 39:1, referring to a specific geographical location. Second,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Greek translation of the Old Testament, the Septuagint, translates Rosh as the proper name Ros</a:t>
            </a:r>
            <a:r>
              <a:rPr lang="en-US" dirty="0">
                <a:effectLst>
                  <a:outerShdw blurRad="38100" dist="38100" dir="2700000" algn="tl">
                    <a:srgbClr val="000000">
                      <a:alpha val="43137"/>
                    </a:srgbClr>
                  </a:outerShdw>
                </a:effectLst>
                <a:cs typeface="Calibri" panose="020F0502020204030204" pitchFamily="34" charset="0"/>
              </a:rPr>
              <a:t>. This translation is especially significant since the Septuagint was translated only three centuries after Ezekiel was written—obviously much closer to the original than any modern translation.”</a:t>
            </a:r>
          </a:p>
        </p:txBody>
      </p:sp>
      <p:sp>
        <p:nvSpPr>
          <p:cNvPr id="26627" name="TextBox 2"/>
          <p:cNvSpPr txBox="1">
            <a:spLocks noChangeArrowheads="1"/>
          </p:cNvSpPr>
          <p:nvPr/>
        </p:nvSpPr>
        <p:spPr bwMode="auto">
          <a:xfrm>
            <a:off x="1790700" y="304800"/>
            <a:ext cx="861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 Rosh Russia?</a:t>
            </a:r>
          </a:p>
          <a:p>
            <a:pPr algn="ctr" eaLnBrk="1" hangingPunct="1">
              <a:spcBef>
                <a:spcPct val="0"/>
              </a:spcBef>
              <a:buClrTx/>
              <a:buSzTx/>
              <a:buNone/>
            </a:pPr>
            <a:r>
              <a:rPr lang="en-US" sz="1800" i="1" dirty="0"/>
              <a:t>The End, </a:t>
            </a:r>
            <a:r>
              <a:rPr lang="en-US" sz="1800" dirty="0"/>
              <a:t>Page 295</a:t>
            </a:r>
            <a:endParaRPr lang="en-US" altLang="en-US" sz="1800"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3"/>
          <a:stretch>
            <a:fillRect/>
          </a:stretch>
        </p:blipFill>
        <p:spPr>
          <a:xfrm>
            <a:off x="606582" y="76200"/>
            <a:ext cx="1072244" cy="914400"/>
          </a:xfrm>
          <a:prstGeom prst="rect">
            <a:avLst/>
          </a:prstGeom>
        </p:spPr>
      </p:pic>
    </p:spTree>
    <p:extLst>
      <p:ext uri="{BB962C8B-B14F-4D97-AF65-F5344CB8AC3E}">
        <p14:creationId xmlns:p14="http://schemas.microsoft.com/office/powerpoint/2010/main" val="4046445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6" name="Picture 5">
            <a:extLst>
              <a:ext uri="{FF2B5EF4-FFF2-40B4-BE49-F238E27FC236}">
                <a16:creationId xmlns:a16="http://schemas.microsoft.com/office/drawing/2014/main" id="{C61628C0-3241-A375-A073-C23719BAD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8" name="Picture 7">
            <a:extLst>
              <a:ext uri="{FF2B5EF4-FFF2-40B4-BE49-F238E27FC236}">
                <a16:creationId xmlns:a16="http://schemas.microsoft.com/office/drawing/2014/main" id="{6C170BCC-64BE-2356-4814-2677A6B641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426956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8091" y="1266885"/>
            <a:ext cx="1097581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modern translations of Rosh as an adjective can be traced to the Latin Vulgate of Jerome</a:t>
            </a:r>
            <a:r>
              <a:rPr lang="en-US" dirty="0">
                <a:effectLst>
                  <a:outerShdw blurRad="38100" dist="38100" dir="2700000" algn="tl">
                    <a:srgbClr val="000000">
                      <a:alpha val="43137"/>
                    </a:srgbClr>
                  </a:outerShdw>
                </a:effectLst>
                <a:cs typeface="Calibri" panose="020F0502020204030204" pitchFamily="34" charset="0"/>
              </a:rPr>
              <a:t>. Third, in their articles on Rosh, many Bible dictionaries and encyclopedias (New Bible Dictionary, Wycliffe Bible Dictionary, and International Standard Bible Encyclopedia) support taking it as a proper name in Ezekiel 38. Fourth, Rosh is mentioned the first time in Ezekiel 38:2 and then repeated in Ezekiel 38:3 and 39:1.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If Rosh were simply a title, it would be dropped in these two places, because when titles are repeated in Hebrew, they are generally abbreviated</a:t>
            </a:r>
            <a:r>
              <a:rPr lang="en-US"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573BF1D6-85E5-4839-820D-7E48089479C7}"/>
              </a:ext>
            </a:extLst>
          </p:cNvPr>
          <p:cNvSpPr txBox="1">
            <a:spLocks noChangeArrowheads="1"/>
          </p:cNvSpPr>
          <p:nvPr/>
        </p:nvSpPr>
        <p:spPr bwMode="auto">
          <a:xfrm>
            <a:off x="1790700" y="304800"/>
            <a:ext cx="861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 Rosh Russia?</a:t>
            </a:r>
          </a:p>
          <a:p>
            <a:pPr algn="ctr" eaLnBrk="1" hangingPunct="1">
              <a:spcBef>
                <a:spcPct val="0"/>
              </a:spcBef>
              <a:buClrTx/>
              <a:buSzTx/>
              <a:buNone/>
            </a:pPr>
            <a:r>
              <a:rPr lang="en-US" sz="1800" i="1" dirty="0"/>
              <a:t>The End, </a:t>
            </a:r>
            <a:r>
              <a:rPr lang="en-US" sz="1800" dirty="0"/>
              <a:t>Page 295</a:t>
            </a:r>
            <a:endParaRPr lang="en-US" altLang="en-US" sz="1800" dirty="0">
              <a:effectLst>
                <a:outerShdw blurRad="38100" dist="38100" dir="2700000" algn="tl">
                  <a:srgbClr val="000000">
                    <a:alpha val="43137"/>
                  </a:srgbClr>
                </a:outerShdw>
              </a:effectLst>
              <a:cs typeface="Calibri" panose="020F0502020204030204" pitchFamily="34" charset="0"/>
            </a:endParaRPr>
          </a:p>
        </p:txBody>
      </p:sp>
      <p:pic>
        <p:nvPicPr>
          <p:cNvPr id="7" name="Picture 6">
            <a:extLst>
              <a:ext uri="{FF2B5EF4-FFF2-40B4-BE49-F238E27FC236}">
                <a16:creationId xmlns:a16="http://schemas.microsoft.com/office/drawing/2014/main" id="{C72C81E4-BB10-40AB-B35D-3D786B35C70B}"/>
              </a:ext>
            </a:extLst>
          </p:cNvPr>
          <p:cNvPicPr>
            <a:picLocks noChangeAspect="1"/>
          </p:cNvPicPr>
          <p:nvPr/>
        </p:nvPicPr>
        <p:blipFill>
          <a:blip r:embed="rId2"/>
          <a:stretch>
            <a:fillRect/>
          </a:stretch>
        </p:blipFill>
        <p:spPr>
          <a:xfrm>
            <a:off x="606582" y="76200"/>
            <a:ext cx="1072244" cy="914400"/>
          </a:xfrm>
          <a:prstGeom prst="rect">
            <a:avLst/>
          </a:prstGeom>
        </p:spPr>
      </p:pic>
    </p:spTree>
    <p:extLst>
      <p:ext uri="{BB962C8B-B14F-4D97-AF65-F5344CB8AC3E}">
        <p14:creationId xmlns:p14="http://schemas.microsoft.com/office/powerpoint/2010/main" val="2549231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261170"/>
            <a:ext cx="1097581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Fifth,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most impressive evidence in favor of taking Rosh as a proper name is simply that this translation in this context is the most natural</a:t>
            </a:r>
            <a:r>
              <a:rPr lang="en-US" dirty="0">
                <a:effectLst>
                  <a:outerShdw blurRad="38100" dist="38100" dir="2700000" algn="tl">
                    <a:srgbClr val="000000">
                      <a:alpha val="43137"/>
                    </a:srgbClr>
                  </a:outerShdw>
                </a:effectLst>
                <a:cs typeface="Calibri" panose="020F0502020204030204" pitchFamily="34" charset="0"/>
              </a:rPr>
              <a:t>. G. A. Cooke translates Ezekiel 38:2, ‘the chief of Rosh, </a:t>
            </a:r>
            <a:r>
              <a:rPr lang="en-US" dirty="0" err="1">
                <a:effectLst>
                  <a:outerShdw blurRad="38100" dist="38100" dir="2700000" algn="tl">
                    <a:srgbClr val="000000">
                      <a:alpha val="43137"/>
                    </a:srgbClr>
                  </a:outerShdw>
                </a:effectLst>
                <a:cs typeface="Calibri" panose="020F0502020204030204" pitchFamily="34" charset="0"/>
              </a:rPr>
              <a:t>Meshech</a:t>
            </a:r>
            <a:r>
              <a:rPr lang="en-US" dirty="0">
                <a:effectLst>
                  <a:outerShdw blurRad="38100" dist="38100" dir="2700000" algn="tl">
                    <a:srgbClr val="000000">
                      <a:alpha val="43137"/>
                    </a:srgbClr>
                  </a:outerShdw>
                </a:effectLst>
                <a:cs typeface="Calibri" panose="020F0502020204030204" pitchFamily="34" charset="0"/>
              </a:rPr>
              <a:t> and Tubal.’ He calls this ‘the most natural way of rendering the Hebrew.’ The compelling evidence of biblical scholarship indicates that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Rosh be understood as a proper name—the name of a specific geographic area</a:t>
            </a:r>
            <a:r>
              <a:rPr lang="en-US"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3B2FD768-E43B-4218-AF8E-17B559810B8D}"/>
              </a:ext>
            </a:extLst>
          </p:cNvPr>
          <p:cNvSpPr txBox="1">
            <a:spLocks noChangeArrowheads="1"/>
          </p:cNvSpPr>
          <p:nvPr/>
        </p:nvSpPr>
        <p:spPr bwMode="auto">
          <a:xfrm>
            <a:off x="1790700" y="295870"/>
            <a:ext cx="861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 Rosh Russia?</a:t>
            </a:r>
          </a:p>
          <a:p>
            <a:pPr algn="ctr" eaLnBrk="1" hangingPunct="1">
              <a:spcBef>
                <a:spcPct val="0"/>
              </a:spcBef>
              <a:buClrTx/>
              <a:buSzTx/>
              <a:buNone/>
            </a:pPr>
            <a:r>
              <a:rPr lang="en-US" sz="1800" i="1" dirty="0"/>
              <a:t>The End, </a:t>
            </a:r>
            <a:r>
              <a:rPr lang="en-US" sz="1800" dirty="0"/>
              <a:t>Page 295</a:t>
            </a:r>
            <a:endParaRPr lang="en-US" altLang="en-US" sz="1800" dirty="0">
              <a:effectLst>
                <a:outerShdw blurRad="38100" dist="38100" dir="2700000" algn="tl">
                  <a:srgbClr val="000000">
                    <a:alpha val="43137"/>
                  </a:srgbClr>
                </a:outerShdw>
              </a:effectLst>
              <a:cs typeface="Calibri" panose="020F0502020204030204" pitchFamily="34" charset="0"/>
            </a:endParaRPr>
          </a:p>
        </p:txBody>
      </p:sp>
      <p:pic>
        <p:nvPicPr>
          <p:cNvPr id="7" name="Picture 6">
            <a:extLst>
              <a:ext uri="{FF2B5EF4-FFF2-40B4-BE49-F238E27FC236}">
                <a16:creationId xmlns:a16="http://schemas.microsoft.com/office/drawing/2014/main" id="{6A822C4B-B830-4AE3-A492-8B46CE314401}"/>
              </a:ext>
            </a:extLst>
          </p:cNvPr>
          <p:cNvPicPr>
            <a:picLocks noChangeAspect="1"/>
          </p:cNvPicPr>
          <p:nvPr/>
        </p:nvPicPr>
        <p:blipFill>
          <a:blip r:embed="rId2"/>
          <a:stretch>
            <a:fillRect/>
          </a:stretch>
        </p:blipFill>
        <p:spPr>
          <a:xfrm>
            <a:off x="606582" y="76200"/>
            <a:ext cx="1072244" cy="914400"/>
          </a:xfrm>
          <a:prstGeom prst="rect">
            <a:avLst/>
          </a:prstGeom>
        </p:spPr>
      </p:pic>
    </p:spTree>
    <p:extLst>
      <p:ext uri="{BB962C8B-B14F-4D97-AF65-F5344CB8AC3E}">
        <p14:creationId xmlns:p14="http://schemas.microsoft.com/office/powerpoint/2010/main" val="1779918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733799" y="1828800"/>
            <a:ext cx="69342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"..and the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Mosocheni</a:t>
            </a:r>
            <a:r>
              <a:rPr lang="en-US" altLang="en-US" dirty="0">
                <a:effectLst>
                  <a:outerShdw blurRad="38100" dist="38100" dir="2700000" algn="tl">
                    <a:srgbClr val="000000">
                      <a:alpha val="43137"/>
                    </a:srgbClr>
                  </a:outerShdw>
                </a:effectLst>
                <a:cs typeface="Calibri" panose="020F0502020204030204" pitchFamily="34" charset="0"/>
              </a:rPr>
              <a:t> were founded by </a:t>
            </a:r>
            <a:r>
              <a:rPr lang="en-US" altLang="en-US" dirty="0" err="1">
                <a:effectLst>
                  <a:outerShdw blurRad="38100" dist="38100" dir="2700000" algn="tl">
                    <a:srgbClr val="000000">
                      <a:alpha val="43137"/>
                    </a:srgbClr>
                  </a:outerShdw>
                </a:effectLst>
                <a:cs typeface="Calibri" panose="020F0502020204030204" pitchFamily="34" charset="0"/>
              </a:rPr>
              <a:t>Mosoch</a:t>
            </a:r>
            <a:r>
              <a:rPr lang="en-US" altLang="en-US" dirty="0">
                <a:effectLst>
                  <a:outerShdw blurRad="38100" dist="38100" dir="2700000" algn="tl">
                    <a:srgbClr val="000000">
                      <a:alpha val="43137"/>
                    </a:srgbClr>
                  </a:outerShdw>
                </a:effectLst>
                <a:cs typeface="Calibri" panose="020F0502020204030204" pitchFamily="34" charset="0"/>
              </a:rPr>
              <a:t>; now they are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Cappadocians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304800"/>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5" name="Picture 4">
            <a:extLst>
              <a:ext uri="{FF2B5EF4-FFF2-40B4-BE49-F238E27FC236}">
                <a16:creationId xmlns:a16="http://schemas.microsoft.com/office/drawing/2014/main" id="{6FCADC1C-0CFE-4292-8590-43728673314F}"/>
              </a:ext>
            </a:extLst>
          </p:cNvPr>
          <p:cNvPicPr>
            <a:picLocks noChangeAspect="1"/>
          </p:cNvPicPr>
          <p:nvPr/>
        </p:nvPicPr>
        <p:blipFill>
          <a:blip r:embed="rId2"/>
          <a:stretch>
            <a:fillRect/>
          </a:stretch>
        </p:blipFill>
        <p:spPr>
          <a:xfrm>
            <a:off x="685801" y="1828800"/>
            <a:ext cx="2612210" cy="3200400"/>
          </a:xfrm>
          <a:prstGeom prst="rect">
            <a:avLst/>
          </a:prstGeom>
        </p:spPr>
      </p:pic>
    </p:spTree>
    <p:extLst>
      <p:ext uri="{BB962C8B-B14F-4D97-AF65-F5344CB8AC3E}">
        <p14:creationId xmlns:p14="http://schemas.microsoft.com/office/powerpoint/2010/main" val="2760771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855" y="114300"/>
            <a:ext cx="846835"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7" name="Rectangle 3"/>
          <p:cNvSpPr>
            <a:spLocks noGrp="1" noChangeArrowheads="1"/>
          </p:cNvSpPr>
          <p:nvPr>
            <p:ph type="title"/>
          </p:nvPr>
        </p:nvSpPr>
        <p:spPr>
          <a:xfrm>
            <a:off x="2209800" y="304800"/>
            <a:ext cx="7772400" cy="914400"/>
          </a:xfrm>
        </p:spPr>
        <p:txBody>
          <a:bodyPr/>
          <a:lstStyle/>
          <a:p>
            <a:pPr algn="ctr">
              <a:defRPr/>
            </a:pPr>
            <a:r>
              <a:rPr lang="en-US" sz="3600" kern="1200" dirty="0">
                <a:effectLst>
                  <a:outerShdw blurRad="38100" dist="38100" dir="2700000" algn="tl">
                    <a:srgbClr val="000000">
                      <a:alpha val="43137"/>
                    </a:srgbClr>
                  </a:outerShdw>
                </a:effectLst>
                <a:ea typeface="+mn-ea"/>
                <a:cs typeface="Calibri" panose="020F0502020204030204" pitchFamily="34" charset="0"/>
              </a:rPr>
              <a:t>Herodotus</a:t>
            </a:r>
            <a:r>
              <a:rPr lang="en-US" sz="3600" dirty="0">
                <a:solidFill>
                  <a:srgbClr val="00FFFF"/>
                </a:solidFill>
                <a:effectLst>
                  <a:outerShdw blurRad="38100" dist="38100" dir="2700000" algn="tl">
                    <a:srgbClr val="000000"/>
                  </a:outerShdw>
                </a:effectLst>
              </a:rPr>
              <a:t>,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3:93-94 (450 B.C.)</a:t>
            </a:r>
          </a:p>
        </p:txBody>
      </p:sp>
      <p:sp>
        <p:nvSpPr>
          <p:cNvPr id="129028" name="Rectangle 4"/>
          <p:cNvSpPr>
            <a:spLocks noGrp="1" noChangeArrowheads="1"/>
          </p:cNvSpPr>
          <p:nvPr>
            <p:ph type="body" idx="1"/>
          </p:nvPr>
        </p:nvSpPr>
        <p:spPr>
          <a:xfrm>
            <a:off x="617855" y="1600200"/>
            <a:ext cx="10964545" cy="4953000"/>
          </a:xfrm>
        </p:spPr>
        <p:txBody>
          <a:bodyPr/>
          <a:lstStyle/>
          <a:p>
            <a:pPr marL="0" indent="0" algn="just">
              <a:buNone/>
              <a:defRPr/>
            </a:pPr>
            <a:r>
              <a:rPr lang="en-US" dirty="0"/>
              <a:t>“The twelfth, the Bactrians as far as the land of the </a:t>
            </a:r>
            <a:r>
              <a:rPr lang="en-US" dirty="0" err="1"/>
              <a:t>Aegli</a:t>
            </a:r>
            <a:r>
              <a:rPr lang="en-US" dirty="0"/>
              <a:t>; these paid three hundred and sixty. The thirteenth, the </a:t>
            </a:r>
            <a:r>
              <a:rPr lang="en-US" dirty="0" err="1"/>
              <a:t>Pactyic</a:t>
            </a:r>
            <a:r>
              <a:rPr lang="en-US" dirty="0"/>
              <a:t> country and Armenia and the lands adjoining as far as </a:t>
            </a:r>
            <a:r>
              <a:rPr lang="en-US" b="1" u="sng" dirty="0">
                <a:solidFill>
                  <a:srgbClr val="FFFFCC"/>
                </a:solidFill>
              </a:rPr>
              <a:t>the Euxine sea</a:t>
            </a:r>
            <a:r>
              <a:rPr lang="en-US" dirty="0"/>
              <a:t>; these paid four hundred…</a:t>
            </a:r>
            <a:r>
              <a:rPr lang="en-US" b="1" u="sng" dirty="0">
                <a:solidFill>
                  <a:srgbClr val="FFFFCC"/>
                </a:solidFill>
              </a:rPr>
              <a:t>The </a:t>
            </a:r>
            <a:r>
              <a:rPr lang="en-US" b="1" u="sng" dirty="0" err="1">
                <a:solidFill>
                  <a:srgbClr val="FFFFCC"/>
                </a:solidFill>
              </a:rPr>
              <a:t>Moschi</a:t>
            </a:r>
            <a:r>
              <a:rPr lang="en-US" b="1" u="sng" dirty="0">
                <a:solidFill>
                  <a:srgbClr val="FFFFCC"/>
                </a:solidFill>
              </a:rPr>
              <a:t>, </a:t>
            </a:r>
            <a:r>
              <a:rPr lang="en-US" b="1" u="sng" dirty="0" err="1">
                <a:solidFill>
                  <a:srgbClr val="FFFFCC"/>
                </a:solidFill>
              </a:rPr>
              <a:t>Tibareni</a:t>
            </a:r>
            <a:r>
              <a:rPr lang="en-US" dirty="0"/>
              <a:t>, </a:t>
            </a:r>
            <a:r>
              <a:rPr lang="en-US" dirty="0" err="1"/>
              <a:t>Macrones</a:t>
            </a:r>
            <a:r>
              <a:rPr lang="en-US" dirty="0"/>
              <a:t>, </a:t>
            </a:r>
            <a:r>
              <a:rPr lang="en-US" dirty="0" err="1"/>
              <a:t>Mossynoeci</a:t>
            </a:r>
            <a:r>
              <a:rPr lang="en-US" dirty="0"/>
              <a:t>, and Mares, the nineteenth province, were ordered to pay three hundred. The Indians made up the twentieth province. These are more in number than any nation of which we know, and they paid a greater tribute than any other province, namely three hundred and sixty talents of gold dust.”</a:t>
            </a:r>
            <a:r>
              <a:rPr lang="en-US" dirty="0">
                <a:solidFill>
                  <a:schemeClr val="bg1"/>
                </a:solidFill>
              </a:rPr>
              <a:t> </a:t>
            </a:r>
          </a:p>
        </p:txBody>
      </p:sp>
    </p:spTree>
    <p:extLst>
      <p:ext uri="{BB962C8B-B14F-4D97-AF65-F5344CB8AC3E}">
        <p14:creationId xmlns:p14="http://schemas.microsoft.com/office/powerpoint/2010/main" val="1816603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8760"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95230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4KINGS.TIF"/>
          <p:cNvPicPr>
            <a:picLocks noChangeAspect="1" noChangeArrowheads="1"/>
          </p:cNvPicPr>
          <p:nvPr/>
        </p:nvPicPr>
        <p:blipFill>
          <a:blip r:embed="rId2" cstate="email">
            <a:grayscl/>
            <a:biLevel thresh="50000"/>
            <a:extLst>
              <a:ext uri="{28A0092B-C50C-407E-A947-70E740481C1C}">
                <a14:useLocalDpi xmlns:a14="http://schemas.microsoft.com/office/drawing/2010/main"/>
              </a:ext>
            </a:extLst>
          </a:blip>
          <a:srcRect/>
          <a:stretch>
            <a:fillRect/>
          </a:stretch>
        </p:blipFill>
        <p:spPr bwMode="auto">
          <a:xfrm>
            <a:off x="1754474" y="141243"/>
            <a:ext cx="8683052" cy="657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52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6604" y="1558010"/>
            <a:ext cx="8378792" cy="4385593"/>
          </a:xfrm>
          <a:prstGeom prst="rect">
            <a:avLst/>
          </a:prstGeom>
          <a:ln w="57150">
            <a:solidFill>
              <a:srgbClr val="C00000"/>
            </a:solidFill>
          </a:ln>
        </p:spPr>
      </p:pic>
      <p:sp>
        <p:nvSpPr>
          <p:cNvPr id="6" name="Rectangle 2"/>
          <p:cNvSpPr txBox="1">
            <a:spLocks noChangeArrowheads="1"/>
          </p:cNvSpPr>
          <p:nvPr/>
        </p:nvSpPr>
        <p:spPr>
          <a:xfrm>
            <a:off x="1752600" y="228600"/>
            <a:ext cx="86868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 Daniel Interprets the Writing (5:24-28)</a:t>
            </a:r>
          </a:p>
        </p:txBody>
      </p:sp>
    </p:spTree>
    <p:extLst>
      <p:ext uri="{BB962C8B-B14F-4D97-AF65-F5344CB8AC3E}">
        <p14:creationId xmlns:p14="http://schemas.microsoft.com/office/powerpoint/2010/main" val="1997613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b="2381"/>
          <a:stretch/>
        </p:blipFill>
        <p:spPr>
          <a:xfrm>
            <a:off x="2980723" y="228600"/>
            <a:ext cx="6230554" cy="6400800"/>
          </a:xfrm>
          <a:prstGeom prst="rect">
            <a:avLst/>
          </a:prstGeom>
        </p:spPr>
      </p:pic>
    </p:spTree>
    <p:extLst>
      <p:ext uri="{BB962C8B-B14F-4D97-AF65-F5344CB8AC3E}">
        <p14:creationId xmlns:p14="http://schemas.microsoft.com/office/powerpoint/2010/main" val="2086348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also was the founder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Libya</a:t>
            </a:r>
            <a:r>
              <a:rPr lang="en-US" altLang="en-US" dirty="0">
                <a:effectLst>
                  <a:outerShdw blurRad="38100" dist="38100" dir="2700000" algn="tl">
                    <a:srgbClr val="000000">
                      <a:alpha val="43137"/>
                    </a:srgbClr>
                  </a:outerShdw>
                </a:effectLst>
                <a:cs typeface="Calibri" panose="020F0502020204030204" pitchFamily="34" charset="0"/>
              </a:rPr>
              <a:t>, and called the inhabitants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Phutites</a:t>
            </a:r>
            <a:r>
              <a:rPr lang="en-US" altLang="en-US" dirty="0">
                <a:effectLst>
                  <a:outerShdw blurRad="38100" dist="38100" dir="2700000" algn="tl">
                    <a:srgbClr val="000000">
                      <a:alpha val="43137"/>
                    </a:srgbClr>
                  </a:outerShdw>
                </a:effectLst>
                <a:cs typeface="Calibri" panose="020F0502020204030204" pitchFamily="34" charset="0"/>
              </a:rPr>
              <a:t>, from himself: there is also a river in the country of Moors which bears that name; whence it is that we may see the greatest part of the Grecian historiographers mention that river and the adjoining country by the </a:t>
            </a:r>
            <a:r>
              <a:rPr lang="en-US" altLang="en-US" dirty="0" err="1">
                <a:effectLst>
                  <a:outerShdw blurRad="38100" dist="38100" dir="2700000" algn="tl">
                    <a:srgbClr val="000000">
                      <a:alpha val="43137"/>
                    </a:srgbClr>
                  </a:outerShdw>
                </a:effectLst>
                <a:cs typeface="Calibri" panose="020F0502020204030204" pitchFamily="34" charset="0"/>
              </a:rPr>
              <a:t>apellation</a:t>
            </a:r>
            <a:r>
              <a:rPr lang="en-US" altLang="en-US" dirty="0">
                <a:effectLst>
                  <a:outerShdw blurRad="38100" dist="38100" dir="2700000" algn="tl">
                    <a:srgbClr val="000000">
                      <a:alpha val="43137"/>
                    </a:srgbClr>
                  </a:outerShdw>
                </a:effectLst>
                <a:cs typeface="Calibri" panose="020F0502020204030204" pitchFamily="34" charset="0"/>
              </a:rPr>
              <a:t>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but the name it has now has been by change given it from one of the sons of </a:t>
            </a:r>
            <a:r>
              <a:rPr lang="en-US" altLang="en-US" dirty="0" err="1">
                <a:effectLst>
                  <a:outerShdw blurRad="38100" dist="38100" dir="2700000" algn="tl">
                    <a:srgbClr val="000000">
                      <a:alpha val="43137"/>
                    </a:srgbClr>
                  </a:outerShdw>
                </a:effectLst>
                <a:cs typeface="Calibri" panose="020F0502020204030204" pitchFamily="34" charset="0"/>
              </a:rPr>
              <a:t>Mesraim</a:t>
            </a:r>
            <a:r>
              <a:rPr lang="en-US" altLang="en-US" dirty="0">
                <a:effectLst>
                  <a:outerShdw blurRad="38100" dist="38100" dir="2700000" algn="tl">
                    <a:srgbClr val="000000">
                      <a:alpha val="43137"/>
                    </a:srgbClr>
                  </a:outerShdw>
                </a:effectLst>
                <a:cs typeface="Calibri" panose="020F0502020204030204" pitchFamily="34" charset="0"/>
              </a:rPr>
              <a:t>, who was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Lybyos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5" name="Picture 4">
            <a:extLst>
              <a:ext uri="{FF2B5EF4-FFF2-40B4-BE49-F238E27FC236}">
                <a16:creationId xmlns:a16="http://schemas.microsoft.com/office/drawing/2014/main" id="{933B0BF1-E58D-42F2-9936-952187CF60CC}"/>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3796108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"For of the four sons of Ham, time has not at all hurt the name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Cush</a:t>
            </a:r>
            <a:r>
              <a:rPr lang="en-US" altLang="en-US" dirty="0">
                <a:effectLst>
                  <a:outerShdw blurRad="38100" dist="38100" dir="2700000" algn="tl">
                    <a:srgbClr val="000000">
                      <a:alpha val="43137"/>
                    </a:srgbClr>
                  </a:outerShdw>
                </a:effectLst>
                <a:cs typeface="Calibri" panose="020F0502020204030204" pitchFamily="34" charset="0"/>
              </a:rPr>
              <a:t>; for the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Ethiopians</a:t>
            </a:r>
            <a:r>
              <a:rPr lang="en-US" altLang="en-US" dirty="0">
                <a:effectLst>
                  <a:outerShdw blurRad="38100" dist="38100" dir="2700000" algn="tl">
                    <a:srgbClr val="000000">
                      <a:alpha val="43137"/>
                    </a:srgbClr>
                  </a:outerShdw>
                </a:effectLst>
                <a:cs typeface="Calibri" panose="020F0502020204030204" pitchFamily="34" charset="0"/>
              </a:rPr>
              <a:t>, over whom he reigned, are even at this day, both by themselves and by all men in Asia,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Cushites</a:t>
            </a:r>
            <a:r>
              <a:rPr lang="en-US" altLang="en-US"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55F836CF-6CEC-436B-A78A-DFD2E1E4C6BA}"/>
              </a:ext>
            </a:extLst>
          </p:cNvPr>
          <p:cNvPicPr>
            <a:picLocks noChangeAspect="1"/>
          </p:cNvPicPr>
          <p:nvPr/>
        </p:nvPicPr>
        <p:blipFill>
          <a:blip r:embed="rId2"/>
          <a:stretch>
            <a:fillRect/>
          </a:stretch>
        </p:blipFill>
        <p:spPr>
          <a:xfrm>
            <a:off x="685801" y="1854926"/>
            <a:ext cx="2612210" cy="3200400"/>
          </a:xfrm>
          <a:prstGeom prst="rect">
            <a:avLst/>
          </a:prstGeom>
        </p:spPr>
      </p:pic>
      <p:sp>
        <p:nvSpPr>
          <p:cNvPr id="6" name="TextBox 2">
            <a:extLst>
              <a:ext uri="{FF2B5EF4-FFF2-40B4-BE49-F238E27FC236}">
                <a16:creationId xmlns:a16="http://schemas.microsoft.com/office/drawing/2014/main" id="{A83BFEB4-361E-1F39-84C7-A2506C754665}"/>
              </a:ext>
            </a:extLst>
          </p:cNvPr>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spTree>
    <p:extLst>
      <p:ext uri="{BB962C8B-B14F-4D97-AF65-F5344CB8AC3E}">
        <p14:creationId xmlns:p14="http://schemas.microsoft.com/office/powerpoint/2010/main" val="593048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228600"/>
            <a:ext cx="10058399" cy="6400800"/>
          </a:xfrm>
          <a:prstGeom prst="rect">
            <a:avLst/>
          </a:prstGeom>
          <a:ln>
            <a:solidFill>
              <a:schemeClr val="tx1"/>
            </a:solidFill>
          </a:ln>
        </p:spPr>
      </p:pic>
    </p:spTree>
    <p:extLst>
      <p:ext uri="{BB962C8B-B14F-4D97-AF65-F5344CB8AC3E}">
        <p14:creationId xmlns:p14="http://schemas.microsoft.com/office/powerpoint/2010/main" val="1853520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2031274"/>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designation, Ethiopia, is misleading for it did not refer to the modern state of Ethiopia. . .Cush. . .bordered Egypt on the South,. . .or modern Sudan."</a:t>
            </a:r>
          </a:p>
        </p:txBody>
      </p:sp>
      <p:sp>
        <p:nvSpPr>
          <p:cNvPr id="26627" name="TextBox 2"/>
          <p:cNvSpPr txBox="1">
            <a:spLocks noChangeArrowheads="1"/>
          </p:cNvSpPr>
          <p:nvPr/>
        </p:nvSpPr>
        <p:spPr bwMode="auto">
          <a:xfrm>
            <a:off x="2438400" y="216694"/>
            <a:ext cx="73151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Cush = Sudan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Philip C. Johnson, “Cush,” in Wycliffe Bible Encyclopedia, ed. Howard F. Vos, Charles F. Pfeiffer,  John Rea (Chicago: Moody, 1975), p. 1.411. </a:t>
            </a:r>
          </a:p>
        </p:txBody>
      </p:sp>
      <p:pic>
        <p:nvPicPr>
          <p:cNvPr id="3" name="Picture 2">
            <a:extLst>
              <a:ext uri="{FF2B5EF4-FFF2-40B4-BE49-F238E27FC236}">
                <a16:creationId xmlns:a16="http://schemas.microsoft.com/office/drawing/2014/main" id="{42BFBF8F-87CC-4786-BC04-5798E8D3C8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180574"/>
            <a:ext cx="2743200" cy="2743200"/>
          </a:xfrm>
          <a:prstGeom prst="rect">
            <a:avLst/>
          </a:prstGeom>
        </p:spPr>
      </p:pic>
    </p:spTree>
    <p:extLst>
      <p:ext uri="{BB962C8B-B14F-4D97-AF65-F5344CB8AC3E}">
        <p14:creationId xmlns:p14="http://schemas.microsoft.com/office/powerpoint/2010/main" val="1658544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810000" y="1676400"/>
            <a:ext cx="73151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"For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Gomer</a:t>
            </a:r>
            <a:r>
              <a:rPr lang="en-US" altLang="en-US" dirty="0">
                <a:effectLst>
                  <a:outerShdw blurRad="38100" dist="38100" dir="2700000" algn="tl">
                    <a:srgbClr val="000000">
                      <a:alpha val="43137"/>
                    </a:srgbClr>
                  </a:outerShdw>
                </a:effectLst>
                <a:cs typeface="Calibri" panose="020F0502020204030204" pitchFamily="34" charset="0"/>
              </a:rPr>
              <a:t> founded those whom the Greeks now call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Galatians</a:t>
            </a:r>
            <a:r>
              <a:rPr lang="en-US" altLang="en-US" dirty="0">
                <a:effectLst>
                  <a:outerShdw blurRad="38100" dist="38100" dir="2700000" algn="tl">
                    <a:srgbClr val="000000">
                      <a:alpha val="43137"/>
                    </a:srgbClr>
                  </a:outerShdw>
                </a:effectLst>
                <a:cs typeface="Calibri" panose="020F0502020204030204" pitchFamily="34" charset="0"/>
              </a:rPr>
              <a:t>, [Galls,] but were then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Gomerites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7" name="Picture 6">
            <a:extLst>
              <a:ext uri="{FF2B5EF4-FFF2-40B4-BE49-F238E27FC236}">
                <a16:creationId xmlns:a16="http://schemas.microsoft.com/office/drawing/2014/main" id="{A0FC13B3-3393-4AE7-8A7B-31255BE39143}"/>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2356576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733799" y="1750874"/>
            <a:ext cx="73914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Thrugramma</a:t>
            </a:r>
            <a:r>
              <a:rPr lang="en-US" altLang="en-US" dirty="0">
                <a:effectLst>
                  <a:outerShdw blurRad="38100" dist="38100" dir="2700000" algn="tl">
                    <a:srgbClr val="000000">
                      <a:alpha val="43137"/>
                    </a:srgbClr>
                  </a:outerShdw>
                </a:effectLst>
                <a:cs typeface="Calibri" panose="020F0502020204030204" pitchFamily="34" charset="0"/>
              </a:rPr>
              <a:t> the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Thrugrammeans</a:t>
            </a:r>
            <a:r>
              <a:rPr lang="en-US" altLang="en-US" dirty="0">
                <a:effectLst>
                  <a:outerShdw blurRad="38100" dist="38100" dir="2700000" algn="tl">
                    <a:srgbClr val="000000">
                      <a:alpha val="43137"/>
                    </a:srgbClr>
                  </a:outerShdw>
                </a:effectLst>
                <a:cs typeface="Calibri" panose="020F0502020204030204" pitchFamily="34" charset="0"/>
              </a:rPr>
              <a:t>, who, as the Greeks resolved, were named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Phrygians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6" name="Picture 5">
            <a:extLst>
              <a:ext uri="{FF2B5EF4-FFF2-40B4-BE49-F238E27FC236}">
                <a16:creationId xmlns:a16="http://schemas.microsoft.com/office/drawing/2014/main" id="{1CA3DB2D-5DC8-4663-AD4D-781548777FEC}"/>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391217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667000" y="1943558"/>
            <a:ext cx="892796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Ryrie Study Bible indicates that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a:t>
            </a:r>
            <a:r>
              <a:rPr lang="en-US" altLang="en-US" dirty="0">
                <a:effectLst>
                  <a:outerShdw blurRad="38100" dist="38100" dir="2700000" algn="tl">
                    <a:srgbClr val="000000">
                      <a:alpha val="43137"/>
                    </a:srgbClr>
                  </a:outerShdw>
                </a:effectLst>
                <a:cs typeface="Calibri" panose="020F0502020204030204" pitchFamily="34" charset="0"/>
              </a:rPr>
              <a:t> “is located in the S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Spain</a:t>
            </a:r>
            <a:r>
              <a:rPr lang="en-US" altLang="en-US" dirty="0">
                <a:effectLst>
                  <a:outerShdw blurRad="38100" dist="38100" dir="2700000" algn="tl">
                    <a:srgbClr val="000000">
                      <a:alpha val="43137"/>
                    </a:srgbClr>
                  </a:outerShdw>
                </a:effectLst>
                <a:cs typeface="Calibri" panose="020F0502020204030204" pitchFamily="34" charset="0"/>
              </a:rPr>
              <a:t> near Gibraltar, 2,500 mi. (4,000 km) W of Palestine [or Israel] and the opposite direction from Nineveh.”</a:t>
            </a:r>
          </a:p>
          <a:p>
            <a:pPr algn="just" eaLnBrk="1" hangingPunct="1">
              <a:spcBef>
                <a:spcPct val="0"/>
              </a:spcBef>
              <a:buClrTx/>
              <a:buSzTx/>
              <a:buNone/>
            </a:pPr>
            <a:endParaRPr lang="en-US" altLang="en-US" sz="2800" dirty="0">
              <a:effectLst>
                <a:outerShdw blurRad="38100" dist="38100" dir="2700000" algn="tl">
                  <a:srgbClr val="000000">
                    <a:alpha val="43137"/>
                  </a:srgbClr>
                </a:outerShdw>
              </a:effectLst>
              <a:cs typeface="Calibri" panose="020F0502020204030204" pitchFamily="34" charset="0"/>
            </a:endParaRPr>
          </a:p>
        </p:txBody>
      </p:sp>
      <p:sp>
        <p:nvSpPr>
          <p:cNvPr id="26627" name="TextBox 2"/>
          <p:cNvSpPr txBox="1">
            <a:spLocks noChangeArrowheads="1"/>
          </p:cNvSpPr>
          <p:nvPr/>
        </p:nvSpPr>
        <p:spPr bwMode="auto">
          <a:xfrm>
            <a:off x="2438400" y="216694"/>
            <a:ext cx="73151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Tarshish = Spain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Ryrie Study Bible, p. 1,421. </a:t>
            </a:r>
          </a:p>
        </p:txBody>
      </p:sp>
      <p:pic>
        <p:nvPicPr>
          <p:cNvPr id="3" name="Picture 2">
            <a:extLst>
              <a:ext uri="{FF2B5EF4-FFF2-40B4-BE49-F238E27FC236}">
                <a16:creationId xmlns:a16="http://schemas.microsoft.com/office/drawing/2014/main" id="{68A2A081-6E89-43F9-9FF7-0E35687A151B}"/>
              </a:ext>
            </a:extLst>
          </p:cNvPr>
          <p:cNvPicPr>
            <a:picLocks noChangeAspect="1"/>
          </p:cNvPicPr>
          <p:nvPr/>
        </p:nvPicPr>
        <p:blipFill>
          <a:blip r:embed="rId2"/>
          <a:stretch>
            <a:fillRect/>
          </a:stretch>
        </p:blipFill>
        <p:spPr>
          <a:xfrm>
            <a:off x="609600" y="2133600"/>
            <a:ext cx="1905000" cy="2828925"/>
          </a:xfrm>
          <a:prstGeom prst="rect">
            <a:avLst/>
          </a:prstGeom>
          <a:ln>
            <a:solidFill>
              <a:schemeClr val="tx1"/>
            </a:solidFill>
          </a:ln>
        </p:spPr>
      </p:pic>
    </p:spTree>
    <p:extLst>
      <p:ext uri="{BB962C8B-B14F-4D97-AF65-F5344CB8AC3E}">
        <p14:creationId xmlns:p14="http://schemas.microsoft.com/office/powerpoint/2010/main" val="895473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Gog and Magog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id="{039AED3B-3A20-10D0-AD24-880E18037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609600"/>
            <a:ext cx="11071225"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5762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A8B320-2ADF-4F5B-8633-2DADACE12CA5}"/>
              </a:ext>
            </a:extLst>
          </p:cNvPr>
          <p:cNvGraphicFramePr>
            <a:graphicFrameLocks noGrp="1"/>
          </p:cNvGraphicFramePr>
          <p:nvPr>
            <p:ph idx="1"/>
            <p:extLst>
              <p:ext uri="{D42A27DB-BD31-4B8C-83A1-F6EECF244321}">
                <p14:modId xmlns:p14="http://schemas.microsoft.com/office/powerpoint/2010/main" val="1550379295"/>
              </p:ext>
            </p:extLst>
          </p:nvPr>
        </p:nvGraphicFramePr>
        <p:xfrm>
          <a:off x="609600" y="76165"/>
          <a:ext cx="10972800" cy="6736094"/>
        </p:xfrm>
        <a:graphic>
          <a:graphicData uri="http://schemas.openxmlformats.org/drawingml/2006/table">
            <a:tbl>
              <a:tblPr firstRow="1" bandRow="1">
                <a:tableStyleId>{073A0DAA-6AF3-43AB-8588-CEC1D06C72B9}</a:tableStyleId>
              </a:tblPr>
              <a:tblGrid>
                <a:gridCol w="5300420">
                  <a:extLst>
                    <a:ext uri="{9D8B030D-6E8A-4147-A177-3AD203B41FA5}">
                      <a16:colId xmlns:a16="http://schemas.microsoft.com/office/drawing/2014/main" val="20000"/>
                    </a:ext>
                  </a:extLst>
                </a:gridCol>
                <a:gridCol w="5672380">
                  <a:extLst>
                    <a:ext uri="{9D8B030D-6E8A-4147-A177-3AD203B41FA5}">
                      <a16:colId xmlns:a16="http://schemas.microsoft.com/office/drawing/2014/main" val="20001"/>
                    </a:ext>
                  </a:extLst>
                </a:gridCol>
              </a:tblGrid>
              <a:tr h="914400">
                <a:tc gridSpan="2">
                  <a:txBody>
                    <a:bodyPr/>
                    <a:lstStyle/>
                    <a:p>
                      <a:pPr algn="ctr"/>
                      <a:r>
                        <a:rPr lang="en-US" sz="4000" b="0" kern="1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Millennial Fulfillment?</a:t>
                      </a:r>
                    </a:p>
                  </a:txBody>
                  <a:tcPr marT="45727" marB="45727" anchor="ctr"/>
                </a:tc>
                <a:tc hMerge="1">
                  <a:txBody>
                    <a:bodyPr/>
                    <a:lstStyle/>
                    <a:p>
                      <a:pPr algn="ctr"/>
                      <a:endParaRPr lang="en-US" sz="2800" dirty="0">
                        <a:solidFill>
                          <a:schemeClr val="tx1"/>
                        </a:solidFill>
                      </a:endParaRPr>
                    </a:p>
                  </a:txBody>
                  <a:tcPr marT="45727" marB="45727"/>
                </a:tc>
                <a:extLst>
                  <a:ext uri="{0D108BD9-81ED-4DB2-BD59-A6C34878D82A}">
                    <a16:rowId xmlns:a16="http://schemas.microsoft.com/office/drawing/2014/main" val="3914007232"/>
                  </a:ext>
                </a:extLst>
              </a:tr>
              <a:tr h="914400">
                <a:tc>
                  <a:txBody>
                    <a:bodyPr/>
                    <a:lstStyle/>
                    <a:p>
                      <a:pPr algn="ctr"/>
                      <a:r>
                        <a:rPr lang="en-US" sz="2800" b="1" dirty="0">
                          <a:solidFill>
                            <a:srgbClr val="C00000"/>
                          </a:solidFill>
                          <a:latin typeface="Calibri" panose="020F0502020204030204" pitchFamily="34" charset="0"/>
                          <a:cs typeface="Calibri" panose="020F0502020204030204" pitchFamily="34" charset="0"/>
                        </a:rPr>
                        <a:t>EZEK.</a:t>
                      </a:r>
                      <a:r>
                        <a:rPr lang="en-US" sz="2800" b="1" baseline="0" dirty="0">
                          <a:solidFill>
                            <a:srgbClr val="C00000"/>
                          </a:solidFill>
                          <a:latin typeface="Calibri" panose="020F0502020204030204" pitchFamily="34" charset="0"/>
                          <a:cs typeface="Calibri" panose="020F0502020204030204" pitchFamily="34" charset="0"/>
                        </a:rPr>
                        <a:t> 38-39</a:t>
                      </a:r>
                      <a:endParaRPr lang="en-US" sz="28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REV.</a:t>
                      </a:r>
                      <a:r>
                        <a:rPr lang="en-US" sz="2800" b="1" baseline="0" dirty="0">
                          <a:solidFill>
                            <a:srgbClr val="0000CC"/>
                          </a:solidFill>
                          <a:latin typeface="Calibri" panose="020F0502020204030204" pitchFamily="34" charset="0"/>
                          <a:cs typeface="Calibri" panose="020F0502020204030204" pitchFamily="34" charset="0"/>
                        </a:rPr>
                        <a:t> 20:7-9</a:t>
                      </a:r>
                      <a:endParaRPr lang="en-US" sz="28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0"/>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C00000"/>
                          </a:solidFill>
                          <a:latin typeface="Calibri" panose="020F0502020204030204" pitchFamily="34" charset="0"/>
                          <a:cs typeface="Calibri" panose="020F0502020204030204" pitchFamily="34" charset="0"/>
                        </a:rPr>
                        <a:t>Northern</a:t>
                      </a:r>
                      <a:r>
                        <a:rPr lang="en-US" sz="2300" b="1" baseline="0" dirty="0">
                          <a:solidFill>
                            <a:srgbClr val="C00000"/>
                          </a:solidFill>
                          <a:latin typeface="Calibri" panose="020F0502020204030204" pitchFamily="34" charset="0"/>
                          <a:cs typeface="Calibri" panose="020F0502020204030204" pitchFamily="34" charset="0"/>
                        </a:rPr>
                        <a:t> invasion</a:t>
                      </a:r>
                      <a:endParaRPr lang="en-US" sz="23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300" b="1" dirty="0">
                          <a:solidFill>
                            <a:srgbClr val="0000CC"/>
                          </a:solidFill>
                          <a:latin typeface="Calibri" panose="020F0502020204030204" pitchFamily="34" charset="0"/>
                          <a:cs typeface="Calibri" panose="020F0502020204030204" pitchFamily="34" charset="0"/>
                        </a:rPr>
                        <a:t>All</a:t>
                      </a:r>
                      <a:r>
                        <a:rPr lang="en-US" sz="2300" b="1" baseline="0" dirty="0">
                          <a:solidFill>
                            <a:srgbClr val="0000CC"/>
                          </a:solidFill>
                          <a:latin typeface="Calibri" panose="020F0502020204030204" pitchFamily="34" charset="0"/>
                          <a:cs typeface="Calibri" panose="020F0502020204030204" pitchFamily="34" charset="0"/>
                        </a:rPr>
                        <a:t> nation invade</a:t>
                      </a:r>
                      <a:endParaRPr lang="en-US" sz="23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C00000"/>
                          </a:solidFill>
                          <a:latin typeface="Calibri" panose="020F0502020204030204" pitchFamily="34" charset="0"/>
                          <a:cs typeface="Calibri" panose="020F0502020204030204" pitchFamily="34" charset="0"/>
                        </a:rPr>
                        <a:t>Nations identified</a:t>
                      </a:r>
                    </a:p>
                  </a:txBody>
                  <a:tcPr marT="45727" marB="45727" anchor="ctr"/>
                </a:tc>
                <a:tc>
                  <a:txBody>
                    <a:bodyPr/>
                    <a:lstStyle/>
                    <a:p>
                      <a:r>
                        <a:rPr lang="en-US" sz="2300" b="1" dirty="0">
                          <a:solidFill>
                            <a:srgbClr val="0000CC"/>
                          </a:solidFill>
                          <a:latin typeface="Calibri" panose="020F0502020204030204" pitchFamily="34" charset="0"/>
                          <a:cs typeface="Calibri" panose="020F0502020204030204" pitchFamily="34" charset="0"/>
                        </a:rPr>
                        <a:t>Nations unidentified</a:t>
                      </a:r>
                    </a:p>
                  </a:txBody>
                  <a:tcPr marT="45727" marB="45727" anchor="ctr"/>
                </a:tc>
                <a:extLst>
                  <a:ext uri="{0D108BD9-81ED-4DB2-BD59-A6C34878D82A}">
                    <a16:rowId xmlns:a16="http://schemas.microsoft.com/office/drawing/2014/main" val="314161101"/>
                  </a:ext>
                </a:extLst>
              </a:tr>
              <a:tr h="731520">
                <a:tc>
                  <a:txBody>
                    <a:bodyPr/>
                    <a:lstStyle/>
                    <a:p>
                      <a:r>
                        <a:rPr lang="en-US" sz="2300" b="1" dirty="0">
                          <a:solidFill>
                            <a:srgbClr val="C00000"/>
                          </a:solidFill>
                          <a:latin typeface="Calibri" panose="020F0502020204030204" pitchFamily="34" charset="0"/>
                          <a:cs typeface="Calibri" panose="020F0502020204030204" pitchFamily="34" charset="0"/>
                        </a:rPr>
                        <a:t>Invasion</a:t>
                      </a:r>
                      <a:r>
                        <a:rPr lang="en-US" sz="2300" b="1" baseline="0" dirty="0">
                          <a:solidFill>
                            <a:srgbClr val="C00000"/>
                          </a:solidFill>
                          <a:latin typeface="Calibri" panose="020F0502020204030204" pitchFamily="34" charset="0"/>
                          <a:cs typeface="Calibri" panose="020F0502020204030204" pitchFamily="34" charset="0"/>
                        </a:rPr>
                        <a:t> leads to Millennium (Ezek 40-48)</a:t>
                      </a:r>
                      <a:endParaRPr lang="en-US" sz="23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300" b="1" dirty="0">
                          <a:solidFill>
                            <a:srgbClr val="0000CC"/>
                          </a:solidFill>
                          <a:latin typeface="Calibri" panose="020F0502020204030204" pitchFamily="34" charset="0"/>
                          <a:cs typeface="Calibri" panose="020F0502020204030204" pitchFamily="34" charset="0"/>
                        </a:rPr>
                        <a:t>Invasion</a:t>
                      </a:r>
                      <a:r>
                        <a:rPr lang="en-US" sz="2300" b="1" baseline="0" dirty="0">
                          <a:solidFill>
                            <a:srgbClr val="0000CC"/>
                          </a:solidFill>
                          <a:latin typeface="Calibri" panose="020F0502020204030204" pitchFamily="34" charset="0"/>
                          <a:cs typeface="Calibri" panose="020F0502020204030204" pitchFamily="34" charset="0"/>
                        </a:rPr>
                        <a:t> comes at end of Millennium</a:t>
                      </a:r>
                      <a:endParaRPr lang="en-US" sz="23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C00000"/>
                          </a:solidFill>
                          <a:latin typeface="Calibri" panose="020F0502020204030204" pitchFamily="34" charset="0"/>
                          <a:cs typeface="Calibri" panose="020F0502020204030204" pitchFamily="34" charset="0"/>
                        </a:rPr>
                        <a:t>Invasion</a:t>
                      </a:r>
                      <a:r>
                        <a:rPr lang="en-US" sz="2300" b="1" baseline="0" dirty="0">
                          <a:solidFill>
                            <a:srgbClr val="C00000"/>
                          </a:solidFill>
                          <a:latin typeface="Calibri" panose="020F0502020204030204" pitchFamily="34" charset="0"/>
                          <a:cs typeface="Calibri" panose="020F0502020204030204" pitchFamily="34" charset="0"/>
                        </a:rPr>
                        <a:t> leads to Millennium (Ezek 40-48)</a:t>
                      </a:r>
                      <a:endParaRPr lang="en-US" sz="23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300" b="1" dirty="0">
                          <a:solidFill>
                            <a:srgbClr val="0000CC"/>
                          </a:solidFill>
                          <a:latin typeface="Calibri" panose="020F0502020204030204" pitchFamily="34" charset="0"/>
                          <a:cs typeface="Calibri" panose="020F0502020204030204" pitchFamily="34" charset="0"/>
                        </a:rPr>
                        <a:t>Invasion leads to Eternal State (Rev 21-22)</a:t>
                      </a:r>
                    </a:p>
                  </a:txBody>
                  <a:tcPr marT="45727" marB="45727" anchor="ctr"/>
                </a:tc>
                <a:extLst>
                  <a:ext uri="{0D108BD9-81ED-4DB2-BD59-A6C34878D82A}">
                    <a16:rowId xmlns:a16="http://schemas.microsoft.com/office/drawing/2014/main" val="10003"/>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C00000"/>
                          </a:solidFill>
                          <a:latin typeface="Calibri" panose="020F0502020204030204" pitchFamily="34" charset="0"/>
                          <a:cs typeface="Calibri" panose="020F0502020204030204" pitchFamily="34" charset="0"/>
                        </a:rPr>
                        <a:t>7</a:t>
                      </a:r>
                      <a:r>
                        <a:rPr lang="en-US" sz="2300" b="1" baseline="0" dirty="0">
                          <a:solidFill>
                            <a:srgbClr val="C00000"/>
                          </a:solidFill>
                          <a:latin typeface="Calibri" panose="020F0502020204030204" pitchFamily="34" charset="0"/>
                          <a:cs typeface="Calibri" panose="020F0502020204030204" pitchFamily="34" charset="0"/>
                        </a:rPr>
                        <a:t> months necessary to dispose of the dead</a:t>
                      </a:r>
                      <a:r>
                        <a:rPr lang="en-US" sz="2300" b="1" dirty="0">
                          <a:solidFill>
                            <a:srgbClr val="C00000"/>
                          </a:solidFill>
                          <a:latin typeface="Calibri" panose="020F0502020204030204" pitchFamily="34" charset="0"/>
                          <a:cs typeface="Calibri" panose="020F0502020204030204" pitchFamily="34" charset="0"/>
                        </a:rPr>
                        <a:t> (39:12)</a:t>
                      </a:r>
                    </a:p>
                  </a:txBody>
                  <a:tcPr marT="45727" marB="45727"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0000CC"/>
                          </a:solidFill>
                          <a:latin typeface="Calibri" panose="020F0502020204030204" pitchFamily="34" charset="0"/>
                          <a:cs typeface="Calibri" panose="020F0502020204030204" pitchFamily="34" charset="0"/>
                        </a:rPr>
                        <a:t>Dead</a:t>
                      </a:r>
                      <a:r>
                        <a:rPr lang="en-US" sz="2300" b="1" baseline="0" dirty="0">
                          <a:solidFill>
                            <a:srgbClr val="0000CC"/>
                          </a:solidFill>
                          <a:latin typeface="Calibri" panose="020F0502020204030204" pitchFamily="34" charset="0"/>
                          <a:cs typeface="Calibri" panose="020F0502020204030204" pitchFamily="34" charset="0"/>
                        </a:rPr>
                        <a:t> disposed of instantaneously </a:t>
                      </a:r>
                      <a:r>
                        <a:rPr lang="en-US" sz="2300" b="1" dirty="0">
                          <a:solidFill>
                            <a:srgbClr val="0000CC"/>
                          </a:solidFill>
                          <a:latin typeface="Calibri" panose="020F0502020204030204" pitchFamily="34" charset="0"/>
                          <a:cs typeface="Calibri" panose="020F0502020204030204" pitchFamily="34" charset="0"/>
                        </a:rPr>
                        <a:t>(20:9)</a:t>
                      </a:r>
                    </a:p>
                  </a:txBody>
                  <a:tcPr marT="45727" marB="45727" anchor="ctr"/>
                </a:tc>
                <a:extLst>
                  <a:ext uri="{0D108BD9-81ED-4DB2-BD59-A6C34878D82A}">
                    <a16:rowId xmlns:a16="http://schemas.microsoft.com/office/drawing/2014/main" val="10004"/>
                  </a:ext>
                </a:extLst>
              </a:tr>
              <a:tr h="731520">
                <a:tc>
                  <a:txBody>
                    <a:bodyPr/>
                    <a:lstStyle/>
                    <a:p>
                      <a:r>
                        <a:rPr lang="en-US" sz="2300" b="1" dirty="0">
                          <a:solidFill>
                            <a:srgbClr val="C00000"/>
                          </a:solidFill>
                          <a:latin typeface="Calibri" panose="020F0502020204030204" pitchFamily="34" charset="0"/>
                          <a:cs typeface="Calibri" panose="020F0502020204030204" pitchFamily="34" charset="0"/>
                        </a:rPr>
                        <a:t>Satan</a:t>
                      </a:r>
                      <a:r>
                        <a:rPr lang="en-US" sz="2300" b="1" baseline="0" dirty="0">
                          <a:solidFill>
                            <a:srgbClr val="C00000"/>
                          </a:solidFill>
                          <a:latin typeface="Calibri" panose="020F0502020204030204" pitchFamily="34" charset="0"/>
                          <a:cs typeface="Calibri" panose="020F0502020204030204" pitchFamily="34" charset="0"/>
                        </a:rPr>
                        <a:t> not bound prior to invasion</a:t>
                      </a:r>
                      <a:endParaRPr lang="en-US" sz="23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0000CC"/>
                          </a:solidFill>
                          <a:latin typeface="Calibri" panose="020F0502020204030204" pitchFamily="34" charset="0"/>
                          <a:cs typeface="Calibri" panose="020F0502020204030204" pitchFamily="34" charset="0"/>
                        </a:rPr>
                        <a:t>Satan bound prior to invasion (Rev 20:2)</a:t>
                      </a:r>
                    </a:p>
                  </a:txBody>
                  <a:tcPr marT="45727" marB="45727" anchor="ctr"/>
                </a:tc>
                <a:extLst>
                  <a:ext uri="{0D108BD9-81ED-4DB2-BD59-A6C34878D82A}">
                    <a16:rowId xmlns:a16="http://schemas.microsoft.com/office/drawing/2014/main" val="10005"/>
                  </a:ext>
                </a:extLst>
              </a:tr>
              <a:tr h="457200">
                <a:tc gridSpan="2">
                  <a:txBody>
                    <a:bodyPr/>
                    <a:lstStyle/>
                    <a:p>
                      <a:pPr algn="ctr"/>
                      <a:r>
                        <a:rPr lang="en-US" sz="2000" dirty="0">
                          <a:solidFill>
                            <a:schemeClr val="bg2"/>
                          </a:solidFill>
                          <a:latin typeface="Calibri" panose="020F0502020204030204" pitchFamily="34" charset="0"/>
                          <a:cs typeface="Calibri" panose="020F0502020204030204" pitchFamily="34" charset="0"/>
                        </a:rPr>
                        <a:t>Pentecost, </a:t>
                      </a:r>
                      <a:r>
                        <a:rPr lang="en-US" sz="2000" i="1" kern="1200" dirty="0">
                          <a:solidFill>
                            <a:schemeClr val="bg2"/>
                          </a:solidFill>
                          <a:latin typeface="Calibri" panose="020F0502020204030204" pitchFamily="34" charset="0"/>
                          <a:ea typeface="+mn-ea"/>
                          <a:cs typeface="Calibri" panose="020F0502020204030204" pitchFamily="34" charset="0"/>
                        </a:rPr>
                        <a:t>Things To Come</a:t>
                      </a:r>
                      <a:r>
                        <a:rPr lang="en-US" sz="2000" dirty="0">
                          <a:solidFill>
                            <a:schemeClr val="bg2"/>
                          </a:solidFill>
                          <a:latin typeface="Calibri" panose="020F0502020204030204" pitchFamily="34" charset="0"/>
                          <a:cs typeface="Calibri" panose="020F0502020204030204" pitchFamily="34" charset="0"/>
                        </a:rPr>
                        <a:t>, 349-50</a:t>
                      </a:r>
                    </a:p>
                  </a:txBody>
                  <a:tcPr marT="45727" marB="45727"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600" dirty="0"/>
                    </a:p>
                  </a:txBody>
                  <a:tcPr marT="45727" marB="45727"/>
                </a:tc>
                <a:extLst>
                  <a:ext uri="{0D108BD9-81ED-4DB2-BD59-A6C34878D82A}">
                    <a16:rowId xmlns:a16="http://schemas.microsoft.com/office/drawing/2014/main" val="4156246277"/>
                  </a:ext>
                </a:extLst>
              </a:tr>
            </a:tbl>
          </a:graphicData>
        </a:graphic>
      </p:graphicFrame>
    </p:spTree>
    <p:extLst>
      <p:ext uri="{BB962C8B-B14F-4D97-AF65-F5344CB8AC3E}">
        <p14:creationId xmlns:p14="http://schemas.microsoft.com/office/powerpoint/2010/main" val="1932041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5040361"/>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How can </a:t>
            </a:r>
            <a:r>
              <a:rPr lang="en-US" b="1" u="sng" dirty="0">
                <a:solidFill>
                  <a:srgbClr val="FFFFCC"/>
                </a:solidFill>
                <a:effectLst>
                  <a:outerShdw blurRad="38100" dist="38100" dir="2700000" algn="tl">
                    <a:srgbClr val="000000">
                      <a:alpha val="43137"/>
                    </a:srgbClr>
                  </a:outerShdw>
                </a:effectLst>
              </a:rPr>
              <a:t>Gog and Magog</a:t>
            </a:r>
            <a:r>
              <a:rPr lang="en-US" dirty="0">
                <a:effectLst>
                  <a:outerShdw blurRad="38100" dist="38100" dir="2700000" algn="tl">
                    <a:srgbClr val="000000">
                      <a:alpha val="43137"/>
                    </a:srgbClr>
                  </a:outerShdw>
                </a:effectLst>
              </a:rPr>
              <a:t> refer to a battle in Revelation 19 before the millennium and this battle at the end of the millennium? The most likely explanation is that Antichrist is </a:t>
            </a:r>
            <a:r>
              <a:rPr lang="en-US" b="1" u="sng" dirty="0">
                <a:solidFill>
                  <a:srgbClr val="FFFFCC"/>
                </a:solidFill>
                <a:effectLst>
                  <a:outerShdw blurRad="38100" dist="38100" dir="2700000" algn="tl">
                    <a:srgbClr val="000000">
                      <a:alpha val="43137"/>
                    </a:srgbClr>
                  </a:outerShdw>
                </a:effectLst>
              </a:rPr>
              <a:t>Gog</a:t>
            </a:r>
            <a:r>
              <a:rPr lang="en-US" dirty="0">
                <a:effectLst>
                  <a:outerShdw blurRad="38100" dist="38100" dir="2700000" algn="tl">
                    <a:srgbClr val="000000">
                      <a:alpha val="43137"/>
                    </a:srgbClr>
                  </a:outerShdw>
                </a:effectLst>
              </a:rPr>
              <a:t> and will be defeated at the Second Coming. During the millennium his defeat will become a legend among the nations, something like Napoleon’s defeat at </a:t>
            </a:r>
            <a:r>
              <a:rPr lang="en-US" b="1" u="sng" dirty="0">
                <a:solidFill>
                  <a:srgbClr val="FFFFCC"/>
                </a:solidFill>
                <a:effectLst>
                  <a:outerShdw blurRad="38100" dist="38100" dir="2700000" algn="tl">
                    <a:srgbClr val="000000">
                      <a:alpha val="43137"/>
                    </a:srgbClr>
                  </a:outerShdw>
                </a:effectLst>
              </a:rPr>
              <a:t>Waterloo</a:t>
            </a:r>
            <a:r>
              <a:rPr lang="en-US" dirty="0">
                <a:effectLst>
                  <a:outerShdw blurRad="38100" dist="38100" dir="2700000" algn="tl">
                    <a:srgbClr val="000000">
                      <a:alpha val="43137"/>
                    </a:srgbClr>
                  </a:outerShdw>
                </a:effectLst>
              </a:rPr>
              <a:t>. Then at the end of the millennial kingdom the </a:t>
            </a:r>
            <a:r>
              <a:rPr lang="en-US" b="1" u="sng" dirty="0">
                <a:solidFill>
                  <a:srgbClr val="FFFFCC"/>
                </a:solidFill>
                <a:effectLst>
                  <a:outerShdw blurRad="38100" dist="38100" dir="2700000" algn="tl">
                    <a:srgbClr val="000000">
                      <a:alpha val="43137"/>
                    </a:srgbClr>
                  </a:outerShdw>
                </a:effectLst>
              </a:rPr>
              <a:t>Gog and Magog</a:t>
            </a:r>
            <a:r>
              <a:rPr lang="en-US" dirty="0">
                <a:effectLst>
                  <a:outerShdw blurRad="38100" dist="38100" dir="2700000" algn="tl">
                    <a:srgbClr val="000000">
                      <a:alpha val="43137"/>
                    </a:srgbClr>
                  </a:outerShdw>
                </a:effectLst>
              </a:rPr>
              <a:t> ‘legend’ is applied to a new historical situation (20:8), with Satan leading the new ‘</a:t>
            </a:r>
            <a:r>
              <a:rPr lang="en-US" b="1" u="sng" dirty="0">
                <a:solidFill>
                  <a:srgbClr val="FFFFCC"/>
                </a:solidFill>
                <a:effectLst>
                  <a:outerShdw blurRad="38100" dist="38100" dir="2700000" algn="tl">
                    <a:srgbClr val="000000">
                      <a:alpha val="43137"/>
                    </a:srgbClr>
                  </a:outerShdw>
                </a:effectLst>
              </a:rPr>
              <a:t>Gog and Magog</a:t>
            </a:r>
            <a:r>
              <a:rPr lang="en-US" dirty="0">
                <a:effectLst>
                  <a:outerShdw blurRad="38100" dist="38100" dir="2700000" algn="tl">
                    <a:srgbClr val="000000">
                      <a:alpha val="43137"/>
                    </a:srgbClr>
                  </a:outerShdw>
                </a:effectLst>
              </a:rPr>
              <a:t>.’ Satan will meet his ‘</a:t>
            </a:r>
            <a:r>
              <a:rPr lang="en-US" b="1" u="sng" dirty="0">
                <a:solidFill>
                  <a:srgbClr val="FFFFCC"/>
                </a:solidFill>
                <a:effectLst>
                  <a:outerShdw blurRad="38100" dist="38100" dir="2700000" algn="tl">
                    <a:srgbClr val="000000">
                      <a:alpha val="43137"/>
                    </a:srgbClr>
                  </a:outerShdw>
                </a:effectLst>
              </a:rPr>
              <a:t>Waterloo</a:t>
            </a:r>
            <a:r>
              <a:rPr lang="en-US" b="1" dirty="0">
                <a:solidFill>
                  <a:srgbClr val="FFFFCC"/>
                </a:solidFill>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—his ‘</a:t>
            </a:r>
            <a:r>
              <a:rPr lang="en-US" b="1" u="sng" dirty="0">
                <a:solidFill>
                  <a:srgbClr val="FFFFCC"/>
                </a:solidFill>
                <a:effectLst>
                  <a:outerShdw blurRad="38100" dist="38100" dir="2700000" algn="tl">
                    <a:srgbClr val="000000">
                      <a:alpha val="43137"/>
                    </a:srgbClr>
                  </a:outerShdw>
                </a:effectLst>
              </a:rPr>
              <a:t>Gog and Magog</a:t>
            </a: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2705100" y="217439"/>
            <a:ext cx="67818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J. MacLeod</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 J. MacLeod, “The Fifth ‘Last Thing’: The Release of Satan and Man’s Final Rebellion (Rev. 20: 7–10),” Bibliotheca Sacra 157, no. 626 (April 2000): p. 209. </a:t>
            </a:r>
          </a:p>
        </p:txBody>
      </p:sp>
    </p:spTree>
    <p:extLst>
      <p:ext uri="{BB962C8B-B14F-4D97-AF65-F5344CB8AC3E}">
        <p14:creationId xmlns:p14="http://schemas.microsoft.com/office/powerpoint/2010/main" val="971739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181988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BA8D089-49BE-4177-A55A-F7864D7C6FB3}"/>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856162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there will be a time of distress such as never occurred since there was a nation until that time; and at that time your people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25603" name="Rectangle 3"/>
          <p:cNvSpPr>
            <a:spLocks noGrp="1" noChangeArrowheads="1"/>
          </p:cNvSpPr>
          <p:nvPr>
            <p:ph type="body" idx="4294967295"/>
          </p:nvPr>
        </p:nvSpPr>
        <p:spPr>
          <a:xfrm>
            <a:off x="609600" y="2057400"/>
            <a:ext cx="5943600" cy="2667000"/>
          </a:xfrm>
        </p:spPr>
        <p:txBody>
          <a:bodyPr/>
          <a:lstStyle/>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Kingdom (Isa 2:2-3)</a:t>
            </a:r>
          </a:p>
        </p:txBody>
      </p:sp>
      <p:pic>
        <p:nvPicPr>
          <p:cNvPr id="5" name="Picture 4">
            <a:extLst>
              <a:ext uri="{FF2B5EF4-FFF2-40B4-BE49-F238E27FC236}">
                <a16:creationId xmlns:a16="http://schemas.microsoft.com/office/drawing/2014/main" id="{1E932223-3F27-CC20-6F3B-17FA264F7438}"/>
              </a:ext>
            </a:extLst>
          </p:cNvPr>
          <p:cNvPicPr>
            <a:picLocks noChangeAspect="1"/>
          </p:cNvPicPr>
          <p:nvPr/>
        </p:nvPicPr>
        <p:blipFill>
          <a:blip r:embed="rId2"/>
          <a:stretch>
            <a:fillRect/>
          </a:stretch>
        </p:blipFill>
        <p:spPr>
          <a:xfrm>
            <a:off x="7517478" y="2057400"/>
            <a:ext cx="4064922" cy="4114800"/>
          </a:xfrm>
          <a:prstGeom prst="rect">
            <a:avLst/>
          </a:prstGeom>
        </p:spPr>
      </p:pic>
    </p:spTree>
    <p:extLst>
      <p:ext uri="{BB962C8B-B14F-4D97-AF65-F5344CB8AC3E}">
        <p14:creationId xmlns:p14="http://schemas.microsoft.com/office/powerpoint/2010/main" val="21482072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647155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8" descr="C:\Documents and Settings\Owner\Application Data\Microsoft\Media Catalog\clip0004.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9351" y="137160"/>
            <a:ext cx="875329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2" name="Rectangle 2"/>
          <p:cNvSpPr>
            <a:spLocks noGrp="1" noChangeArrowheads="1"/>
          </p:cNvSpPr>
          <p:nvPr>
            <p:ph type="title" idx="4294967295"/>
          </p:nvPr>
        </p:nvSpPr>
        <p:spPr>
          <a:xfrm>
            <a:off x="2209800" y="152397"/>
            <a:ext cx="7772400" cy="1143000"/>
          </a:xfrm>
          <a:effectLst>
            <a:innerShdw blurRad="63500" dist="50800">
              <a:prstClr val="black">
                <a:alpha val="50000"/>
              </a:prstClr>
            </a:innerShdw>
          </a:effectLst>
        </p:spPr>
        <p:txBody>
          <a:bodyPr/>
          <a:lstStyle/>
          <a:p>
            <a:pPr algn="ctr" eaLnBrk="1" hangingPunct="1">
              <a:defRPr/>
            </a:pPr>
            <a:r>
              <a:rPr lang="en-US" sz="4000" i="1" kern="1200" dirty="0">
                <a:solidFill>
                  <a:srgbClr val="00FFFF"/>
                </a:solidFill>
                <a:effectLst>
                  <a:outerShdw blurRad="38100" dist="38100" dir="2700000" algn="tl">
                    <a:srgbClr val="000000">
                      <a:alpha val="43137"/>
                    </a:srgbClr>
                  </a:outerShdw>
                </a:effectLst>
                <a:cs typeface="Calibri" panose="020F0502020204030204" pitchFamily="34" charset="0"/>
              </a:rPr>
              <a:t>CONNECTING</a:t>
            </a:r>
            <a:r>
              <a:rPr lang="en-US" sz="4000" i="1" dirty="0">
                <a:solidFill>
                  <a:srgbClr val="FFFFCC"/>
                </a:solidFill>
                <a:effectLst>
                  <a:outerShdw blurRad="38100" dist="38100" dir="2700000" algn="tl">
                    <a:srgbClr val="000000">
                      <a:alpha val="43137"/>
                    </a:srgbClr>
                  </a:outerShdw>
                </a:effectLst>
              </a:rPr>
              <a:t> </a:t>
            </a:r>
            <a:br>
              <a:rPr lang="en-US" sz="4000" i="1" dirty="0">
                <a:solidFill>
                  <a:srgbClr val="FFFFCC"/>
                </a:solidFill>
                <a:effectLst>
                  <a:outerShdw blurRad="38100" dist="38100" dir="2700000" algn="tl">
                    <a:srgbClr val="000000">
                      <a:alpha val="43137"/>
                    </a:srgbClr>
                  </a:outerShdw>
                </a:effectLst>
              </a:rPr>
            </a:br>
            <a:r>
              <a:rPr lang="en-US" b="1" dirty="0">
                <a:solidFill>
                  <a:srgbClr val="FFFFCC"/>
                </a:solidFill>
                <a:effectLst>
                  <a:outerShdw blurRad="38100" dist="38100" dir="2700000" algn="tl">
                    <a:srgbClr val="000000">
                      <a:alpha val="43137"/>
                    </a:srgbClr>
                  </a:outerShdw>
                </a:effectLst>
              </a:rPr>
              <a:t>REV 12 &amp; ANTI-SEMITISM</a:t>
            </a:r>
          </a:p>
        </p:txBody>
      </p:sp>
      <p:grpSp>
        <p:nvGrpSpPr>
          <p:cNvPr id="2" name="Group 23"/>
          <p:cNvGrpSpPr>
            <a:grpSpLocks/>
          </p:cNvGrpSpPr>
          <p:nvPr/>
        </p:nvGrpSpPr>
        <p:grpSpPr bwMode="auto">
          <a:xfrm>
            <a:off x="2590800" y="4357689"/>
            <a:ext cx="7086600" cy="1830388"/>
            <a:chOff x="672" y="2745"/>
            <a:chExt cx="4464" cy="1153"/>
          </a:xfrm>
          <a:effectLst/>
        </p:grpSpPr>
        <p:sp>
          <p:nvSpPr>
            <p:cNvPr id="10248" name="Line 8"/>
            <p:cNvSpPr>
              <a:spLocks noChangeShapeType="1"/>
            </p:cNvSpPr>
            <p:nvPr/>
          </p:nvSpPr>
          <p:spPr bwMode="auto">
            <a:xfrm>
              <a:off x="768" y="3120"/>
              <a:ext cx="4224" cy="0"/>
            </a:xfrm>
            <a:prstGeom prst="line">
              <a:avLst/>
            </a:prstGeom>
            <a:noFill/>
            <a:ln w="76200">
              <a:solidFill>
                <a:srgbClr val="FFFFCC"/>
              </a:solidFill>
              <a:round/>
              <a:headEnd type="triangle" w="med" len="med"/>
              <a:tailEnd type="triangle" w="med" len="med"/>
            </a:ln>
            <a:effectLst/>
          </p:spPr>
          <p:txBody>
            <a:bodyPr/>
            <a:lstStyle/>
            <a:p>
              <a:pPr>
                <a:defRPr/>
              </a:pPr>
              <a:endParaRPr lang="en-US" dirty="0">
                <a:latin typeface="Calibri" panose="020F0502020204030204" pitchFamily="34" charset="0"/>
                <a:cs typeface="Calibri" panose="020F0502020204030204" pitchFamily="34" charset="0"/>
              </a:endParaRPr>
            </a:p>
          </p:txBody>
        </p:sp>
        <p:sp>
          <p:nvSpPr>
            <p:cNvPr id="10247" name="Text Box 7"/>
            <p:cNvSpPr txBox="1">
              <a:spLocks noChangeArrowheads="1"/>
            </p:cNvSpPr>
            <p:nvPr/>
          </p:nvSpPr>
          <p:spPr bwMode="auto">
            <a:xfrm>
              <a:off x="3072" y="3168"/>
              <a:ext cx="1536" cy="368"/>
            </a:xfrm>
            <a:prstGeom prst="rect">
              <a:avLst/>
            </a:prstGeom>
            <a:noFill/>
            <a:ln w="9525">
              <a:noFill/>
              <a:miter lim="800000"/>
              <a:headEnd/>
              <a:tailEnd/>
            </a:ln>
            <a:effectLst/>
          </p:spPr>
          <p:txBody>
            <a:bodyPr wrap="square">
              <a:spAutoFit/>
            </a:bodyPr>
            <a:lstStyle/>
            <a:p>
              <a:pPr algn="l">
                <a:spcBef>
                  <a:spcPct val="50000"/>
                </a:spcBef>
                <a:defRPr/>
              </a:pPr>
              <a:r>
                <a:rPr lang="en-US" sz="3200" dirty="0">
                  <a:effectLst>
                    <a:outerShdw blurRad="38100" dist="38100" dir="2700000" algn="tl">
                      <a:schemeClr val="bg2"/>
                    </a:outerShdw>
                  </a:effectLst>
                  <a:latin typeface="Calibri" panose="020F0502020204030204" pitchFamily="34" charset="0"/>
                  <a:cs typeface="Calibri" panose="020F0502020204030204" pitchFamily="34" charset="0"/>
                </a:rPr>
                <a:t>Israel flees</a:t>
              </a:r>
            </a:p>
          </p:txBody>
        </p:sp>
        <p:sp>
          <p:nvSpPr>
            <p:cNvPr id="10249" name="Text Box 9"/>
            <p:cNvSpPr txBox="1">
              <a:spLocks noChangeArrowheads="1"/>
            </p:cNvSpPr>
            <p:nvPr/>
          </p:nvSpPr>
          <p:spPr bwMode="auto">
            <a:xfrm>
              <a:off x="672" y="2745"/>
              <a:ext cx="4464" cy="368"/>
            </a:xfrm>
            <a:prstGeom prst="rect">
              <a:avLst/>
            </a:prstGeom>
            <a:noFill/>
            <a:ln w="9525">
              <a:noFill/>
              <a:miter lim="800000"/>
              <a:headEnd/>
              <a:tailEnd/>
            </a:ln>
            <a:effectLst>
              <a:outerShdw blurRad="50800" dist="50800" dir="5400000" algn="ctr" rotWithShape="0">
                <a:schemeClr val="bg2"/>
              </a:outerShdw>
            </a:effectLst>
          </p:spPr>
          <p:txBody>
            <a:bodyPr>
              <a:spAutoFit/>
            </a:bodyPr>
            <a:lstStyle/>
            <a:p>
              <a:pPr>
                <a:spcBef>
                  <a:spcPct val="50000"/>
                </a:spcBef>
                <a:defRPr/>
              </a:pPr>
              <a:r>
                <a:rPr lang="en-US" sz="3200" dirty="0">
                  <a:latin typeface="Calibri" panose="020F0502020204030204" pitchFamily="34" charset="0"/>
                  <a:cs typeface="Calibri" panose="020F0502020204030204" pitchFamily="34" charset="0"/>
                </a:rPr>
                <a:t>DANIEL’S 70</a:t>
              </a:r>
              <a:r>
                <a:rPr lang="en-US" sz="3200" baseline="30000" dirty="0">
                  <a:latin typeface="Calibri" panose="020F0502020204030204" pitchFamily="34" charset="0"/>
                  <a:cs typeface="Calibri" panose="020F0502020204030204" pitchFamily="34" charset="0"/>
                </a:rPr>
                <a:t>th</a:t>
              </a:r>
              <a:r>
                <a:rPr lang="en-US" sz="3200" dirty="0">
                  <a:latin typeface="Calibri" panose="020F0502020204030204" pitchFamily="34" charset="0"/>
                  <a:cs typeface="Calibri" panose="020F0502020204030204" pitchFamily="34" charset="0"/>
                </a:rPr>
                <a:t> WEEK (7 years)</a:t>
              </a:r>
            </a:p>
          </p:txBody>
        </p:sp>
        <p:sp>
          <p:nvSpPr>
            <p:cNvPr id="10250" name="Line 10"/>
            <p:cNvSpPr>
              <a:spLocks noChangeShapeType="1"/>
            </p:cNvSpPr>
            <p:nvPr/>
          </p:nvSpPr>
          <p:spPr bwMode="auto">
            <a:xfrm>
              <a:off x="816" y="3504"/>
              <a:ext cx="2112" cy="0"/>
            </a:xfrm>
            <a:prstGeom prst="line">
              <a:avLst/>
            </a:prstGeom>
            <a:noFill/>
            <a:ln w="53975">
              <a:solidFill>
                <a:srgbClr val="FFC000"/>
              </a:solidFill>
              <a:round/>
              <a:headEnd type="triangle" w="med" len="med"/>
              <a:tailEnd type="triangle" w="med" len="med"/>
            </a:ln>
            <a:effectLst/>
          </p:spPr>
          <p:txBody>
            <a:bodyPr/>
            <a:lstStyle/>
            <a:p>
              <a:pPr>
                <a:defRPr/>
              </a:pPr>
              <a:endParaRPr lang="en-US" dirty="0">
                <a:latin typeface="Calibri" panose="020F0502020204030204" pitchFamily="34" charset="0"/>
                <a:cs typeface="Calibri" panose="020F0502020204030204" pitchFamily="34" charset="0"/>
              </a:endParaRPr>
            </a:p>
          </p:txBody>
        </p:sp>
        <p:sp>
          <p:nvSpPr>
            <p:cNvPr id="10251" name="Line 11"/>
            <p:cNvSpPr>
              <a:spLocks noChangeShapeType="1"/>
            </p:cNvSpPr>
            <p:nvPr/>
          </p:nvSpPr>
          <p:spPr bwMode="auto">
            <a:xfrm>
              <a:off x="2976" y="3504"/>
              <a:ext cx="2016" cy="0"/>
            </a:xfrm>
            <a:prstGeom prst="line">
              <a:avLst/>
            </a:prstGeom>
            <a:noFill/>
            <a:ln w="53975">
              <a:solidFill>
                <a:srgbClr val="FFC000"/>
              </a:solidFill>
              <a:round/>
              <a:headEnd type="triangle" w="med" len="med"/>
              <a:tailEnd type="triangle" w="med" len="med"/>
            </a:ln>
            <a:effectLst/>
          </p:spPr>
          <p:txBody>
            <a:bodyPr/>
            <a:lstStyle/>
            <a:p>
              <a:pPr>
                <a:defRPr/>
              </a:pPr>
              <a:endParaRPr lang="en-US" dirty="0">
                <a:ln w="76200">
                  <a:solidFill>
                    <a:schemeClr val="tx1"/>
                  </a:solidFill>
                </a:ln>
                <a:latin typeface="Calibri" panose="020F0502020204030204" pitchFamily="34" charset="0"/>
                <a:cs typeface="Calibri" panose="020F0502020204030204" pitchFamily="34" charset="0"/>
              </a:endParaRPr>
            </a:p>
          </p:txBody>
        </p:sp>
        <p:pic>
          <p:nvPicPr>
            <p:cNvPr id="10261" name="Picture 21"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2" y="3216"/>
              <a:ext cx="240" cy="231"/>
            </a:xfrm>
            <a:prstGeom prst="rect">
              <a:avLst/>
            </a:prstGeom>
            <a:noFill/>
            <a:effectLst>
              <a:outerShdw dist="45791" dir="3378596" algn="ctr" rotWithShape="0">
                <a:schemeClr val="tx1"/>
              </a:outerShdw>
            </a:effectLst>
          </p:spPr>
        </p:pic>
        <p:sp>
          <p:nvSpPr>
            <p:cNvPr id="10252" name="Text Box 12"/>
            <p:cNvSpPr txBox="1">
              <a:spLocks noChangeArrowheads="1"/>
            </p:cNvSpPr>
            <p:nvPr/>
          </p:nvSpPr>
          <p:spPr bwMode="auto">
            <a:xfrm>
              <a:off x="960" y="3568"/>
              <a:ext cx="1488" cy="330"/>
            </a:xfrm>
            <a:prstGeom prst="rect">
              <a:avLst/>
            </a:prstGeom>
            <a:noFill/>
            <a:ln w="9525">
              <a:noFill/>
              <a:miter lim="800000"/>
              <a:headEnd/>
              <a:tailEnd/>
            </a:ln>
            <a:effectLst/>
          </p:spPr>
          <p:txBody>
            <a:bodyPr wrap="square">
              <a:spAutoFit/>
            </a:bodyPr>
            <a:lstStyle/>
            <a:p>
              <a:pPr algn="l">
                <a:spcBef>
                  <a:spcPct val="50000"/>
                </a:spcBef>
                <a:defRPr/>
              </a:pPr>
              <a:r>
                <a:rPr lang="en-US" sz="2800" b="1" dirty="0">
                  <a:latin typeface="Comic Sans MS" pitchFamily="66" charset="0"/>
                  <a:cs typeface="Calibri" panose="020F0502020204030204" pitchFamily="34" charset="0"/>
                </a:rPr>
                <a:t>3 </a:t>
              </a:r>
              <a:r>
                <a:rPr lang="en-US" sz="2800" b="1" dirty="0">
                  <a:latin typeface="Comic Sans MS" pitchFamily="66" charset="0"/>
                  <a:cs typeface="Tahoma" pitchFamily="34" charset="0"/>
                </a:rPr>
                <a:t>½ </a:t>
              </a:r>
              <a:r>
                <a:rPr lang="en-US" sz="2800" b="1" dirty="0">
                  <a:latin typeface="Comic Sans MS" pitchFamily="66" charset="0"/>
                  <a:cs typeface="Calibri" panose="020F0502020204030204" pitchFamily="34" charset="0"/>
                </a:rPr>
                <a:t>years</a:t>
              </a:r>
            </a:p>
          </p:txBody>
        </p:sp>
        <p:sp>
          <p:nvSpPr>
            <p:cNvPr id="10253" name="Text Box 13"/>
            <p:cNvSpPr txBox="1">
              <a:spLocks noChangeArrowheads="1"/>
            </p:cNvSpPr>
            <p:nvPr/>
          </p:nvSpPr>
          <p:spPr bwMode="auto">
            <a:xfrm>
              <a:off x="3120" y="3558"/>
              <a:ext cx="1872" cy="330"/>
            </a:xfrm>
            <a:prstGeom prst="rect">
              <a:avLst/>
            </a:prstGeom>
            <a:noFill/>
            <a:ln w="9525">
              <a:noFill/>
              <a:miter lim="800000"/>
              <a:headEnd/>
              <a:tailEnd/>
            </a:ln>
            <a:effectLst/>
          </p:spPr>
          <p:txBody>
            <a:bodyPr wrap="square">
              <a:spAutoFit/>
            </a:bodyPr>
            <a:lstStyle/>
            <a:p>
              <a:pPr algn="l">
                <a:spcBef>
                  <a:spcPct val="50000"/>
                </a:spcBef>
                <a:defRPr/>
              </a:pPr>
              <a:r>
                <a:rPr lang="en-US" sz="2800" dirty="0">
                  <a:ln w="18415" cmpd="sng">
                    <a:solidFill>
                      <a:srgbClr val="FFFFFF"/>
                    </a:solidFill>
                    <a:prstDash val="solid"/>
                  </a:ln>
                  <a:latin typeface="Comic Sans MS" pitchFamily="66" charset="0"/>
                  <a:cs typeface="Calibri" panose="020F0502020204030204" pitchFamily="34" charset="0"/>
                </a:rPr>
                <a:t>1260 days</a:t>
              </a:r>
            </a:p>
          </p:txBody>
        </p:sp>
      </p:grpSp>
    </p:spTree>
    <p:extLst>
      <p:ext uri="{BB962C8B-B14F-4D97-AF65-F5344CB8AC3E}">
        <p14:creationId xmlns:p14="http://schemas.microsoft.com/office/powerpoint/2010/main" val="3358857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609600" y="1325565"/>
            <a:ext cx="10134600" cy="4999036"/>
          </a:xfrm>
        </p:spPr>
        <p:txBody>
          <a:bodyPr/>
          <a:lstStyle/>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3000" b="1" u="sng" kern="1200" dirty="0">
                <a:solidFill>
                  <a:srgbClr val="FFFFCC"/>
                </a:solidFill>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108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3150567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E255C-62D7-1E4A-C6DB-E95FC1E0E60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047536"/>
          </a:xfrm>
          <a:prstGeom prst="rect">
            <a:avLst/>
          </a:prstGeom>
          <a:noFill/>
          <a:ln w="28575">
            <a:noFill/>
            <a:miter lim="800000"/>
            <a:headEnd/>
            <a:tailEnd/>
          </a:ln>
        </p:spPr>
        <p:txBody>
          <a:bodyPr wrap="square">
            <a:spAutoFit/>
          </a:bodyPr>
          <a:lstStyle/>
          <a:p>
            <a:pPr algn="ctr">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thousand years were completed; after these things he must be released for a short time.”</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59937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609600" y="1325565"/>
            <a:ext cx="10134600" cy="4999036"/>
          </a:xfrm>
        </p:spPr>
        <p:txBody>
          <a:bodyPr/>
          <a:lstStyle/>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3000" b="1" u="sng" kern="1200" dirty="0">
                <a:solidFill>
                  <a:srgbClr val="FFFFCC"/>
                </a:solidFill>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108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3733985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FB66E8C-FA9F-44AF-A9EC-FBCEAC2F7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3048000"/>
            <a:ext cx="2461193" cy="1828800"/>
          </a:xfrm>
          <a:prstGeom prst="rect">
            <a:avLst/>
          </a:prstGeom>
        </p:spPr>
      </p:pic>
    </p:spTree>
    <p:extLst>
      <p:ext uri="{BB962C8B-B14F-4D97-AF65-F5344CB8AC3E}">
        <p14:creationId xmlns:p14="http://schemas.microsoft.com/office/powerpoint/2010/main" val="774531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Hosea 5:15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go away and return to My place Until they acknowledge their guilt and seek My face; In their affliction they will earnestly seek Me.”</a:t>
            </a:r>
          </a:p>
        </p:txBody>
      </p:sp>
      <p:pic>
        <p:nvPicPr>
          <p:cNvPr id="4" name="Picture 3">
            <a:extLst>
              <a:ext uri="{FF2B5EF4-FFF2-40B4-BE49-F238E27FC236}">
                <a16:creationId xmlns:a16="http://schemas.microsoft.com/office/drawing/2014/main" id="{EFB66E8C-FA9F-44AF-A9EC-FBCEAC2F7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3048000"/>
            <a:ext cx="2461193" cy="1828800"/>
          </a:xfrm>
          <a:prstGeom prst="rect">
            <a:avLst/>
          </a:prstGeom>
        </p:spPr>
      </p:pic>
    </p:spTree>
    <p:extLst>
      <p:ext uri="{BB962C8B-B14F-4D97-AF65-F5344CB8AC3E}">
        <p14:creationId xmlns:p14="http://schemas.microsoft.com/office/powerpoint/2010/main" val="3530885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t>The language would appear to reach into the Millennium, when the Israelites will indeed repent before God and seek His face (cf. 1:10-11; 2:14- 23).”</a:t>
            </a:r>
          </a:p>
          <a:p>
            <a:pPr algn="just">
              <a:spcBef>
                <a:spcPct val="0"/>
              </a:spcBef>
              <a:buClrTx/>
              <a:buSzTx/>
              <a:buNone/>
            </a:pPr>
            <a:endParaRPr lang="en-US" dirty="0"/>
          </a:p>
          <a:p>
            <a:pPr algn="just">
              <a:spcBef>
                <a:spcPct val="0"/>
              </a:spcBef>
              <a:buClrTx/>
              <a:buSzTx/>
              <a:buNone/>
            </a:pPr>
            <a:r>
              <a:rPr lang="en-US" dirty="0"/>
              <a:t>“Taken with Mt. 23:37-39, this passage gives in broad outline the course of Israel's future restoration to God.”</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Hosea, </a:t>
            </a:r>
            <a:r>
              <a:rPr lang="en-US" altLang="en-US" sz="1800" dirty="0">
                <a:effectLst>
                  <a:outerShdw blurRad="38100" dist="38100" dir="2700000" algn="tl">
                    <a:srgbClr val="000000">
                      <a:alpha val="43137"/>
                    </a:srgbClr>
                  </a:outerShdw>
                </a:effectLst>
                <a:cs typeface="Calibri" panose="020F0502020204030204" pitchFamily="34" charset="0"/>
              </a:rPr>
              <a:t>p. 55.</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3124807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idx="4294967295"/>
          </p:nvPr>
        </p:nvSpPr>
        <p:spPr>
          <a:xfrm>
            <a:off x="3200400" y="228600"/>
            <a:ext cx="5791200" cy="838200"/>
          </a:xfrm>
        </p:spPr>
        <p:txBody>
          <a:bodyPr/>
          <a:lstStyle/>
          <a:p>
            <a:pPr algn="ctr"/>
            <a:r>
              <a:rPr lang="en-US" altLang="en-US" sz="4000" dirty="0">
                <a:effectLst>
                  <a:outerShdw blurRad="38100" dist="38100" dir="2700000" algn="tl">
                    <a:srgbClr val="000000">
                      <a:alpha val="43137"/>
                    </a:srgbClr>
                  </a:outerShdw>
                </a:effectLst>
              </a:rPr>
              <a:t>Christ’s Three Offices</a:t>
            </a:r>
          </a:p>
        </p:txBody>
      </p:sp>
      <p:sp>
        <p:nvSpPr>
          <p:cNvPr id="6" name="Content Placeholder 5"/>
          <p:cNvSpPr>
            <a:spLocks noGrp="1"/>
          </p:cNvSpPr>
          <p:nvPr>
            <p:ph idx="4294967295"/>
          </p:nvPr>
        </p:nvSpPr>
        <p:spPr>
          <a:xfrm>
            <a:off x="1828800" y="1143000"/>
            <a:ext cx="8534400" cy="2895600"/>
          </a:xfrm>
        </p:spPr>
        <p:txBody>
          <a:bodyPr/>
          <a:lstStyle/>
          <a:p>
            <a:pPr marL="463550" indent="-463550" eaLnBrk="1" hangingPunct="1">
              <a:spcBef>
                <a:spcPts val="0"/>
              </a:spcBef>
              <a:spcAft>
                <a:spcPts val="3600"/>
              </a:spcAft>
              <a:buSzPct val="100000"/>
              <a:buFont typeface="+mj-lt"/>
              <a:buAutoNum type="arabicPeriod"/>
              <a:defRPr/>
            </a:pPr>
            <a:r>
              <a:rPr lang="en-US" sz="3600" dirty="0"/>
              <a:t>Prophet – 1</a:t>
            </a:r>
            <a:r>
              <a:rPr lang="en-US" sz="3600" baseline="30000" dirty="0"/>
              <a:t>st</a:t>
            </a:r>
            <a:r>
              <a:rPr lang="en-US" sz="3600" dirty="0"/>
              <a:t> Coming (Matt. 4:17)</a:t>
            </a:r>
          </a:p>
          <a:p>
            <a:pPr marL="463550" indent="-463550" eaLnBrk="1" hangingPunct="1">
              <a:spcBef>
                <a:spcPts val="0"/>
              </a:spcBef>
              <a:spcAft>
                <a:spcPts val="3600"/>
              </a:spcAft>
              <a:buSzPct val="100000"/>
              <a:buFont typeface="+mj-lt"/>
              <a:buAutoNum type="arabicPeriod"/>
              <a:defRPr/>
            </a:pPr>
            <a:r>
              <a:rPr lang="en-US" sz="3600" dirty="0"/>
              <a:t>Priest – Present Session (Heb. 4:15)</a:t>
            </a:r>
          </a:p>
          <a:p>
            <a:pPr marL="463550" indent="-463550" eaLnBrk="1" hangingPunct="1">
              <a:spcBef>
                <a:spcPts val="0"/>
              </a:spcBef>
              <a:spcAft>
                <a:spcPts val="3600"/>
              </a:spcAft>
              <a:buSzPct val="100000"/>
              <a:buFont typeface="+mj-lt"/>
              <a:buAutoNum type="arabicPeriod"/>
              <a:defRPr/>
            </a:pPr>
            <a:r>
              <a:rPr lang="en-US" sz="3600" dirty="0"/>
              <a:t> King – 2</a:t>
            </a:r>
            <a:r>
              <a:rPr lang="en-US" sz="3600" baseline="30000" dirty="0"/>
              <a:t>nd</a:t>
            </a:r>
            <a:r>
              <a:rPr lang="en-US" sz="3600" dirty="0"/>
              <a:t> Coming (Isa. 9:6-7; Matt. 25:31)</a:t>
            </a:r>
          </a:p>
        </p:txBody>
      </p:sp>
      <p:pic>
        <p:nvPicPr>
          <p:cNvPr id="5" name="Picture 4" descr="King_of_Kings[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89814" y="3962400"/>
            <a:ext cx="2025786" cy="2743200"/>
          </a:xfrm>
          <a:prstGeom prst="rect">
            <a:avLst/>
          </a:prstGeom>
          <a:noFill/>
          <a:ln w="9525">
            <a:noFill/>
            <a:miter lim="800000"/>
            <a:headEnd/>
            <a:tailEnd/>
          </a:ln>
          <a:effectLst/>
        </p:spPr>
      </p:pic>
    </p:spTree>
    <p:extLst>
      <p:ext uri="{BB962C8B-B14F-4D97-AF65-F5344CB8AC3E}">
        <p14:creationId xmlns:p14="http://schemas.microsoft.com/office/powerpoint/2010/main" val="2495872512"/>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reigned with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 thousand years.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 .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C5470-1B8D-2B9E-6187-BFFA54F1B19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2"/>
            <a:ext cx="10972800" cy="5232202"/>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“Jerusalem, Jerusalem,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295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228600"/>
            <a:ext cx="10972800" cy="1447800"/>
          </a:xfrm>
        </p:spPr>
        <p:txBody>
          <a:bodyPr/>
          <a:lstStyle/>
          <a:p>
            <a:pPr algn="ctr" eaLnBrk="1" hangingPunct="1"/>
            <a:r>
              <a:rPr lang="en-US" sz="3200" dirty="0"/>
              <a:t>Names &amp; Titles Demonstrating Satan’s </a:t>
            </a:r>
            <a:br>
              <a:rPr lang="en-US" sz="3200" dirty="0"/>
            </a:br>
            <a:r>
              <a:rPr lang="en-US" sz="3200" dirty="0"/>
              <a:t>Post-Fall, Earthly Authority </a:t>
            </a:r>
            <a:br>
              <a:rPr lang="en-US" sz="2800" dirty="0"/>
            </a:br>
            <a:r>
              <a:rPr lang="en-US" sz="2000" dirty="0">
                <a:solidFill>
                  <a:schemeClr val="tx1"/>
                </a:solidFill>
                <a:ea typeface="+mn-ea"/>
                <a:cs typeface="+mn-cs"/>
              </a:rPr>
              <a:t>(Job 1:7; 2:2; Luke 4:5-8; Rom. 8:19-22)</a:t>
            </a:r>
            <a:endParaRPr lang="en-US" sz="2800" dirty="0">
              <a:solidFill>
                <a:schemeClr val="tx1"/>
              </a:solidFill>
              <a:ea typeface="+mn-ea"/>
              <a:cs typeface="+mn-cs"/>
            </a:endParaRPr>
          </a:p>
        </p:txBody>
      </p:sp>
      <p:sp>
        <p:nvSpPr>
          <p:cNvPr id="6147" name="Rectangle 3"/>
          <p:cNvSpPr>
            <a:spLocks noGrp="1" noChangeArrowheads="1"/>
          </p:cNvSpPr>
          <p:nvPr>
            <p:ph type="body" idx="1"/>
          </p:nvPr>
        </p:nvSpPr>
        <p:spPr>
          <a:xfrm>
            <a:off x="2362200" y="1828800"/>
            <a:ext cx="9220200" cy="4648200"/>
          </a:xfrm>
        </p:spPr>
        <p:txBody>
          <a:bodyPr/>
          <a:lstStyle/>
          <a:p>
            <a:pPr marL="461963" indent="-461963">
              <a:spcBef>
                <a:spcPts val="0"/>
              </a:spcBef>
              <a:spcAft>
                <a:spcPts val="2400"/>
              </a:spcAft>
              <a:defRPr/>
            </a:pPr>
            <a:r>
              <a:rPr lang="en-US" dirty="0">
                <a:effectLst/>
              </a:rPr>
              <a:t>Prince of this world (John 12:31; 14:30; 16:11)</a:t>
            </a:r>
          </a:p>
          <a:p>
            <a:pPr marL="461963" indent="-461963">
              <a:spcBef>
                <a:spcPts val="0"/>
              </a:spcBef>
              <a:spcAft>
                <a:spcPts val="2400"/>
              </a:spcAft>
              <a:defRPr/>
            </a:pPr>
            <a:r>
              <a:rPr lang="en-US" dirty="0">
                <a:effectLst/>
              </a:rPr>
              <a:t>God of this age (2 Cor. 4:4)</a:t>
            </a:r>
          </a:p>
          <a:p>
            <a:pPr marL="461963" indent="-461963">
              <a:spcBef>
                <a:spcPts val="0"/>
              </a:spcBef>
              <a:spcAft>
                <a:spcPts val="2400"/>
              </a:spcAft>
              <a:defRPr/>
            </a:pPr>
            <a:r>
              <a:rPr lang="en-US" dirty="0">
                <a:effectLst/>
              </a:rPr>
              <a:t>Prince and power of the air (Eph. 2:2)</a:t>
            </a:r>
          </a:p>
          <a:p>
            <a:pPr marL="461963" indent="-461963">
              <a:spcBef>
                <a:spcPts val="0"/>
              </a:spcBef>
              <a:spcAft>
                <a:spcPts val="2400"/>
              </a:spcAft>
              <a:defRPr/>
            </a:pPr>
            <a:r>
              <a:rPr lang="en-US" dirty="0">
                <a:effectLst/>
              </a:rPr>
              <a:t>Who the believer wrestles with (Eph. 6:12)</a:t>
            </a:r>
          </a:p>
          <a:p>
            <a:pPr marL="461963" indent="-461963">
              <a:spcBef>
                <a:spcPts val="0"/>
              </a:spcBef>
              <a:spcAft>
                <a:spcPts val="2400"/>
              </a:spcAft>
              <a:defRPr/>
            </a:pPr>
            <a:r>
              <a:rPr lang="en-US" dirty="0">
                <a:effectLst/>
              </a:rPr>
              <a:t>Roaring lion (1 Pet. 5:8)</a:t>
            </a:r>
          </a:p>
          <a:p>
            <a:pPr marL="461963" indent="-461963">
              <a:spcBef>
                <a:spcPts val="0"/>
              </a:spcBef>
              <a:spcAft>
                <a:spcPts val="2400"/>
              </a:spcAft>
              <a:defRPr/>
            </a:pPr>
            <a:r>
              <a:rPr lang="en-US" dirty="0">
                <a:effectLst/>
              </a:rPr>
              <a:t>Whole world lies in his power (1 John 5:19)</a:t>
            </a:r>
            <a:endParaRPr lang="en-US"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33600"/>
            <a:ext cx="1479176" cy="1905000"/>
          </a:xfrm>
          <a:prstGeom prst="rect">
            <a:avLst/>
          </a:prstGeom>
          <a:noFill/>
          <a:ln w="9525">
            <a:noFill/>
            <a:miter lim="800000"/>
            <a:headEnd/>
            <a:tailEnd/>
          </a:ln>
        </p:spPr>
      </p:pic>
    </p:spTree>
    <p:extLst>
      <p:ext uri="{BB962C8B-B14F-4D97-AF65-F5344CB8AC3E}">
        <p14:creationId xmlns:p14="http://schemas.microsoft.com/office/powerpoint/2010/main" val="3474472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3420741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228600"/>
            <a:ext cx="10363200" cy="914400"/>
          </a:xfrm>
        </p:spPr>
        <p:txBody>
          <a:bodyPr/>
          <a:lstStyle/>
          <a:p>
            <a:pPr algn="ctr" eaLnBrk="1" hangingPunct="1"/>
            <a:r>
              <a:rPr lang="en-US" altLang="en-US" sz="4000" dirty="0">
                <a:effectLst>
                  <a:outerShdw blurRad="38100" dist="38100" dir="2700000" algn="tl">
                    <a:srgbClr val="000000">
                      <a:alpha val="43137"/>
                    </a:srgbClr>
                  </a:outerShdw>
                </a:effectLst>
              </a:rPr>
              <a:t>When?  </a:t>
            </a:r>
          </a:p>
        </p:txBody>
      </p:sp>
      <p:sp>
        <p:nvSpPr>
          <p:cNvPr id="7171" name="Rectangle 3"/>
          <p:cNvSpPr>
            <a:spLocks noGrp="1" noChangeArrowheads="1"/>
          </p:cNvSpPr>
          <p:nvPr>
            <p:ph type="body" idx="1"/>
          </p:nvPr>
        </p:nvSpPr>
        <p:spPr>
          <a:xfrm>
            <a:off x="1066800" y="1143000"/>
            <a:ext cx="6324600" cy="4572000"/>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Beginning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Before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First half of the Tribulation</a:t>
            </a:r>
          </a:p>
          <a:p>
            <a:pPr marL="461963" indent="-461963"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Two phase view</a:t>
            </a:r>
          </a:p>
        </p:txBody>
      </p:sp>
      <p:pic>
        <p:nvPicPr>
          <p:cNvPr id="29700" name="Picture 4" descr="C:\Program Files\Common Files\Microsoft Shared\Clipart\cagcat50\BS00559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0494" y="240665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034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DCC51-712D-75C9-C612-EA463DE5C87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824630" y="137160"/>
            <a:ext cx="45427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01294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4188"/>
            <a:ext cx="9144000" cy="6649629"/>
          </a:xfrm>
          <a:prstGeom prst="rect">
            <a:avLst/>
          </a:prstGeom>
          <a:ln w="19050">
            <a:solidFill>
              <a:schemeClr val="tx1"/>
            </a:solidFill>
          </a:ln>
        </p:spPr>
      </p:pic>
    </p:spTree>
    <p:extLst>
      <p:ext uri="{BB962C8B-B14F-4D97-AF65-F5344CB8AC3E}">
        <p14:creationId xmlns:p14="http://schemas.microsoft.com/office/powerpoint/2010/main" val="37344576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732BEE7-79CD-1821-4677-B62BA0CAA349}"/>
              </a:ext>
            </a:extLst>
          </p:cNvPr>
          <p:cNvGraphicFramePr>
            <a:graphicFrameLocks noGrp="1"/>
          </p:cNvGraphicFramePr>
          <p:nvPr>
            <p:extLst>
              <p:ext uri="{D42A27DB-BD31-4B8C-83A1-F6EECF244321}">
                <p14:modId xmlns:p14="http://schemas.microsoft.com/office/powerpoint/2010/main" val="3901473550"/>
              </p:ext>
            </p:extLst>
          </p:nvPr>
        </p:nvGraphicFramePr>
        <p:xfrm>
          <a:off x="1905000" y="228600"/>
          <a:ext cx="8382000" cy="4572000"/>
        </p:xfrm>
        <a:graphic>
          <a:graphicData uri="http://schemas.openxmlformats.org/drawingml/2006/table">
            <a:tbl>
              <a:tblPr firstRow="1" bandRow="1">
                <a:tableStyleId>{073A0DAA-6AF3-43AB-8588-CEC1D06C72B9}</a:tableStyleId>
              </a:tblPr>
              <a:tblGrid>
                <a:gridCol w="4191000">
                  <a:extLst>
                    <a:ext uri="{9D8B030D-6E8A-4147-A177-3AD203B41FA5}">
                      <a16:colId xmlns:a16="http://schemas.microsoft.com/office/drawing/2014/main" val="734851304"/>
                    </a:ext>
                  </a:extLst>
                </a:gridCol>
                <a:gridCol w="4191000">
                  <a:extLst>
                    <a:ext uri="{9D8B030D-6E8A-4147-A177-3AD203B41FA5}">
                      <a16:colId xmlns:a16="http://schemas.microsoft.com/office/drawing/2014/main" val="1693749081"/>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Pre-Daniel’s 70</a:t>
                      </a:r>
                      <a:r>
                        <a:rPr kumimoji="0" lang="en-US" altLang="en-US" sz="3600" b="0" i="0" u="none" strike="noStrike" kern="0" cap="none" spc="0" normalizeH="0" baseline="30000" noProof="0" dirty="0">
                          <a:ln>
                            <a:noFill/>
                          </a:ln>
                          <a:solidFill>
                            <a:srgbClr val="00FFFF"/>
                          </a:solidFill>
                          <a:effectLst/>
                          <a:uLnTx/>
                          <a:uFillTx/>
                          <a:latin typeface="Calibri" panose="020F0502020204030204" pitchFamily="34" charset="0"/>
                          <a:ea typeface="+mj-ea"/>
                          <a:cs typeface="+mj-cs"/>
                        </a:rPr>
                        <a:t>th</a:t>
                      </a: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 Week Advocates</a:t>
                      </a:r>
                      <a:endParaRPr lang="en-US" sz="3600" dirty="0"/>
                    </a:p>
                  </a:txBody>
                  <a:tcPr anchor="ctr"/>
                </a:tc>
                <a:tc hMerge="1">
                  <a:txBody>
                    <a:bodyPr/>
                    <a:lstStyle/>
                    <a:p>
                      <a:endParaRPr lang="en-US" dirty="0"/>
                    </a:p>
                  </a:txBody>
                  <a:tcPr/>
                </a:tc>
                <a:extLst>
                  <a:ext uri="{0D108BD9-81ED-4DB2-BD59-A6C34878D82A}">
                    <a16:rowId xmlns:a16="http://schemas.microsoft.com/office/drawing/2014/main" val="2739007181"/>
                  </a:ext>
                </a:extLst>
              </a:tr>
              <a:tr h="640080">
                <a:tc>
                  <a:txBody>
                    <a:bodyPr/>
                    <a:lstStyle/>
                    <a:p>
                      <a:pPr eaLnBrk="1" hangingPunct="1">
                        <a:buFontTx/>
                        <a:buNone/>
                      </a:pPr>
                      <a:r>
                        <a:rPr lang="en-US" altLang="en-US" sz="2600" b="0" dirty="0">
                          <a:latin typeface="Calibri" panose="020F0502020204030204" pitchFamily="34" charset="0"/>
                          <a:ea typeface="Calibri" panose="020F0502020204030204" pitchFamily="34" charset="0"/>
                          <a:cs typeface="Calibri" panose="020F0502020204030204" pitchFamily="34" charset="0"/>
                        </a:rPr>
                        <a:t>1.  Tim LaHaye</a:t>
                      </a:r>
                      <a:endParaRPr lang="en-US" sz="26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7.  Mal Couch</a:t>
                      </a:r>
                    </a:p>
                  </a:txBody>
                  <a:tcPr anchor="ctr"/>
                </a:tc>
                <a:extLst>
                  <a:ext uri="{0D108BD9-81ED-4DB2-BD59-A6C34878D82A}">
                    <a16:rowId xmlns:a16="http://schemas.microsoft.com/office/drawing/2014/main" val="1418537337"/>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Chuck </a:t>
                      </a:r>
                      <a:r>
                        <a:rPr lang="en-US" altLang="en-US" sz="26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Missler</a:t>
                      </a:r>
                      <a:endParaRPr 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8.  Joel Rosenberg </a:t>
                      </a:r>
                    </a:p>
                  </a:txBody>
                  <a:tcPr anchor="ctr"/>
                </a:tc>
                <a:extLst>
                  <a:ext uri="{0D108BD9-81ED-4DB2-BD59-A6C34878D82A}">
                    <a16:rowId xmlns:a16="http://schemas.microsoft.com/office/drawing/2014/main" val="3087445010"/>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  Thomas Ice</a:t>
                      </a: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9.  Ron Rhodes</a:t>
                      </a:r>
                    </a:p>
                  </a:txBody>
                  <a:tcPr anchor="ctr"/>
                </a:tc>
                <a:extLst>
                  <a:ext uri="{0D108BD9-81ED-4DB2-BD59-A6C34878D82A}">
                    <a16:rowId xmlns:a16="http://schemas.microsoft.com/office/drawing/2014/main" val="2312335960"/>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  Randall Price</a:t>
                      </a: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10.  </a:t>
                      </a:r>
                      <a:r>
                        <a:rPr lang="en-US" sz="2600" b="0" dirty="0" err="1">
                          <a:latin typeface="Calibri" panose="020F0502020204030204" pitchFamily="34" charset="0"/>
                          <a:ea typeface="Calibri" panose="020F0502020204030204" pitchFamily="34" charset="0"/>
                          <a:cs typeface="Calibri" panose="020F0502020204030204" pitchFamily="34" charset="0"/>
                        </a:rPr>
                        <a:t>Stanely</a:t>
                      </a:r>
                      <a:r>
                        <a:rPr lang="en-US" sz="2600" b="0" dirty="0">
                          <a:latin typeface="Calibri" panose="020F0502020204030204" pitchFamily="34" charset="0"/>
                          <a:ea typeface="Calibri" panose="020F0502020204030204" pitchFamily="34" charset="0"/>
                          <a:cs typeface="Calibri" panose="020F0502020204030204" pitchFamily="34" charset="0"/>
                        </a:rPr>
                        <a:t> Maughan</a:t>
                      </a:r>
                    </a:p>
                  </a:txBody>
                  <a:tcPr anchor="ctr"/>
                </a:tc>
                <a:extLst>
                  <a:ext uri="{0D108BD9-81ED-4DB2-BD59-A6C34878D82A}">
                    <a16:rowId xmlns:a16="http://schemas.microsoft.com/office/drawing/2014/main" val="686266234"/>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  Zola Levitt</a:t>
                      </a: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11.  David Cooper</a:t>
                      </a:r>
                    </a:p>
                  </a:txBody>
                  <a:tcPr anchor="ctr"/>
                </a:tc>
                <a:extLst>
                  <a:ext uri="{0D108BD9-81ED-4DB2-BD59-A6C34878D82A}">
                    <a16:rowId xmlns:a16="http://schemas.microsoft.com/office/drawing/2014/main" val="1091047106"/>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  Tom McCall</a:t>
                      </a:r>
                      <a:endParaRPr 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dirty="0">
                          <a:latin typeface="Calibri" panose="020F0502020204030204" pitchFamily="34" charset="0"/>
                          <a:ea typeface="Calibri" panose="020F0502020204030204" pitchFamily="34" charset="0"/>
                          <a:cs typeface="Calibri" panose="020F0502020204030204" pitchFamily="34" charset="0"/>
                        </a:rPr>
                        <a:t>12.  Arnold </a:t>
                      </a:r>
                      <a:r>
                        <a:rPr lang="en-US" sz="2600" b="0" dirty="0" err="1">
                          <a:latin typeface="Calibri" panose="020F0502020204030204" pitchFamily="34" charset="0"/>
                          <a:ea typeface="Calibri" panose="020F0502020204030204" pitchFamily="34" charset="0"/>
                          <a:cs typeface="Calibri" panose="020F0502020204030204" pitchFamily="34" charset="0"/>
                        </a:rPr>
                        <a:t>Fruchtenbaum</a:t>
                      </a:r>
                      <a:endParaRPr lang="en-US" sz="2600" b="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844383872"/>
                  </a:ext>
                </a:extLst>
              </a:tr>
            </a:tbl>
          </a:graphicData>
        </a:graphic>
      </p:graphicFrame>
      <p:pic>
        <p:nvPicPr>
          <p:cNvPr id="5" name="Picture 4">
            <a:extLst>
              <a:ext uri="{FF2B5EF4-FFF2-40B4-BE49-F238E27FC236}">
                <a16:creationId xmlns:a16="http://schemas.microsoft.com/office/drawing/2014/main" id="{CBDE0EF8-3199-FE18-EA46-207B48C851B8}"/>
              </a:ext>
            </a:extLst>
          </p:cNvPr>
          <p:cNvPicPr>
            <a:picLocks noChangeAspect="1"/>
          </p:cNvPicPr>
          <p:nvPr/>
        </p:nvPicPr>
        <p:blipFill>
          <a:blip r:embed="rId2"/>
          <a:stretch>
            <a:fillRect/>
          </a:stretch>
        </p:blipFill>
        <p:spPr>
          <a:xfrm>
            <a:off x="4645762" y="4983480"/>
            <a:ext cx="2900476" cy="164592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36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448088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Now there is presented the third emphasis of the greatness of the invasion and the subsequent slaughter at the hand of the Lord. Incidentally, the figure gives a clue as to the time setting for the entire passage.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is the same scene as that a Revelation 19, the great supper of God, and the chronology is clear. The events will transpire at the end of the great tribulation and just before the millennial reign of the Messiah of Israel</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230-31.</a:t>
            </a:r>
          </a:p>
        </p:txBody>
      </p:sp>
      <p:pic>
        <p:nvPicPr>
          <p:cNvPr id="5" name="Picture 4">
            <a:extLst>
              <a:ext uri="{FF2B5EF4-FFF2-40B4-BE49-F238E27FC236}">
                <a16:creationId xmlns:a16="http://schemas.microsoft.com/office/drawing/2014/main" id="{FA53875A-199E-4181-B92B-F032E49D52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spTree>
    <p:extLst>
      <p:ext uri="{BB962C8B-B14F-4D97-AF65-F5344CB8AC3E}">
        <p14:creationId xmlns:p14="http://schemas.microsoft.com/office/powerpoint/2010/main" val="35209130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20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E7F3B6-3DD2-23B4-CA52-20DDF956F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533400" y="0"/>
            <a:ext cx="11125200" cy="5570756"/>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75" dirty="0">
                <a:effectLst>
                  <a:outerShdw blurRad="38100" dist="38100" dir="2700000" algn="tl">
                    <a:srgbClr val="000000">
                      <a:alpha val="43137"/>
                    </a:srgbClr>
                  </a:outerShdw>
                </a:effectLst>
                <a:latin typeface="Calibri" panose="020F0502020204030204" pitchFamily="34" charset="0"/>
              </a:rPr>
              <a:t>“For I will take you from the nations,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75"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75" b="1" baseline="30000" dirty="0">
                <a:effectLst>
                  <a:outerShdw blurRad="38100" dist="38100" dir="2700000" algn="tl">
                    <a:srgbClr val="000000">
                      <a:alpha val="43137"/>
                    </a:srgbClr>
                  </a:outerShdw>
                </a:effectLst>
                <a:latin typeface="Calibri" panose="020F0502020204030204" pitchFamily="34" charset="0"/>
              </a:rPr>
              <a:t>25 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75"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75" baseline="30000" dirty="0">
                <a:effectLst>
                  <a:outerShdw blurRad="38100" dist="38100" dir="2700000" algn="tl">
                    <a:srgbClr val="000000">
                      <a:alpha val="43137"/>
                    </a:srgbClr>
                  </a:outerShdw>
                </a:effectLst>
                <a:latin typeface="Calibri" panose="020F0502020204030204" pitchFamily="34" charset="0"/>
              </a:rPr>
              <a:t>26 </a:t>
            </a:r>
            <a:r>
              <a:rPr lang="en-US" sz="3075"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75"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75" baseline="30000" dirty="0">
                <a:effectLst>
                  <a:outerShdw blurRad="38100" dist="38100" dir="2700000" algn="tl">
                    <a:srgbClr val="000000">
                      <a:alpha val="43137"/>
                    </a:srgbClr>
                  </a:outerShdw>
                </a:effectLst>
                <a:latin typeface="Calibri" panose="020F0502020204030204" pitchFamily="34" charset="0"/>
              </a:rPr>
              <a:t>27 </a:t>
            </a:r>
            <a:r>
              <a:rPr lang="en-US" sz="3075"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75" baseline="30000" dirty="0">
                <a:effectLst>
                  <a:outerShdw blurRad="38100" dist="38100" dir="2700000" algn="tl">
                    <a:srgbClr val="000000">
                      <a:alpha val="43137"/>
                    </a:srgbClr>
                  </a:outerShdw>
                </a:effectLst>
                <a:latin typeface="Calibri" panose="020F0502020204030204" pitchFamily="34" charset="0"/>
              </a:rPr>
              <a:t>28 </a:t>
            </a:r>
            <a:r>
              <a:rPr lang="en-US" sz="3075"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75"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699748"/>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I was commanded; and as I prophesied, there was a</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noise, and behold, a rattling; and the bones came together, bone to its bone.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looked, and behold, sinews were on them, and flesh grew and skin covered them;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“Prophesy to the breath, prophesy, son of man, and say to the breath, ‘Thus says the Lord </a:t>
            </a:r>
            <a:r>
              <a:rPr lang="en-US" sz="319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from the four winds, O breath, and breathe on these slain, that they come to life.”’”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 . . .</a:t>
            </a:r>
            <a:endPar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0280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324704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commanded me, and the breath came into them, and they came to life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stood on their feet, an exceedingly great army.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“Son of man,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they say, ‘Our bones are dried up and our hope has perished. We are completely cut off’</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What are bone lesions? Causes and symptoms">
            <a:extLst>
              <a:ext uri="{FF2B5EF4-FFF2-40B4-BE49-F238E27FC236}">
                <a16:creationId xmlns:a16="http://schemas.microsoft.com/office/drawing/2014/main" id="{373E4499-BD40-4307-8EAF-367F111AA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06" y="3181350"/>
            <a:ext cx="219738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317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9661662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2680027079"/>
              </p:ext>
            </p:extLst>
          </p:nvPr>
        </p:nvGraphicFramePr>
        <p:xfrm>
          <a:off x="883920" y="228600"/>
          <a:ext cx="10424160" cy="606552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20000"/>
                    </a:ext>
                  </a:extLst>
                </a:gridCol>
                <a:gridCol w="365760">
                  <a:extLst>
                    <a:ext uri="{9D8B030D-6E8A-4147-A177-3AD203B41FA5}">
                      <a16:colId xmlns:a16="http://schemas.microsoft.com/office/drawing/2014/main" val="1202684765"/>
                    </a:ext>
                  </a:extLst>
                </a:gridCol>
                <a:gridCol w="5029200">
                  <a:extLst>
                    <a:ext uri="{9D8B030D-6E8A-4147-A177-3AD203B41FA5}">
                      <a16:colId xmlns:a16="http://schemas.microsoft.com/office/drawing/2014/main" val="20001"/>
                    </a:ext>
                  </a:extLst>
                </a:gridCol>
              </a:tblGrid>
              <a:tr h="7315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Armageddon?</a:t>
                      </a:r>
                    </a:p>
                  </a:txBody>
                  <a:tcPr/>
                </a:tc>
                <a:tc hMerge="1">
                  <a:txBody>
                    <a:bodyPr/>
                    <a:lstStyle/>
                    <a:p>
                      <a:endParaRPr lang="en-US"/>
                    </a:p>
                  </a:txBody>
                  <a:tcPr/>
                </a:tc>
                <a:tc hMerge="1">
                  <a:txBody>
                    <a:bodyPr/>
                    <a:lstStyle/>
                    <a:p>
                      <a:endParaRPr lang="en-US" dirty="0"/>
                    </a:p>
                  </a:txBody>
                  <a:tcPr>
                    <a:solidFill>
                      <a:schemeClr val="bg2"/>
                    </a:solidFill>
                  </a:tcPr>
                </a:tc>
                <a:extLst>
                  <a:ext uri="{0D108BD9-81ED-4DB2-BD59-A6C34878D82A}">
                    <a16:rowId xmlns:a16="http://schemas.microsoft.com/office/drawing/2014/main" val="10000"/>
                  </a:ext>
                </a:extLst>
              </a:tr>
              <a:tr h="731520">
                <a:tc>
                  <a:txBody>
                    <a:bodyPr/>
                    <a:lstStyle/>
                    <a:p>
                      <a:pPr algn="ct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Ezek</a:t>
                      </a:r>
                      <a:r>
                        <a:rPr lang="en-US" sz="28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38-39</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0000CC"/>
                          </a:solidFill>
                          <a:latin typeface="Calibri" panose="020F0502020204030204" pitchFamily="34" charset="0"/>
                          <a:ea typeface="Calibri" panose="020F0502020204030204" pitchFamily="34" charset="0"/>
                          <a:cs typeface="Calibri" panose="020F0502020204030204" pitchFamily="34" charset="0"/>
                        </a:rPr>
                        <a:t>Armageddon</a:t>
                      </a:r>
                    </a:p>
                  </a:txBody>
                  <a:tcPr anchor="ctr"/>
                </a:tc>
                <a:extLst>
                  <a:ext uri="{0D108BD9-81ED-4DB2-BD59-A6C34878D82A}">
                    <a16:rowId xmlns:a16="http://schemas.microsoft.com/office/drawing/2014/main" val="144981411"/>
                  </a:ext>
                </a:extLst>
              </a:tr>
              <a:tr h="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battle</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(38:20-23</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Battle between armies and Lord (Rev. 19:19)</a:t>
                      </a:r>
                    </a:p>
                  </a:txBody>
                  <a:tcPr anchor="ctr"/>
                </a:tc>
                <a:extLst>
                  <a:ext uri="{0D108BD9-81ED-4DB2-BD59-A6C34878D82A}">
                    <a16:rowId xmlns:a16="http://schemas.microsoft.com/office/drawing/2014/main" val="10001"/>
                  </a:ext>
                </a:extLst>
              </a:tr>
              <a:tr h="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Invaders come from</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the far west and north (38:5)</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All nations invade (Rev. 16:14; Zech. 12:3)</a:t>
                      </a:r>
                    </a:p>
                  </a:txBody>
                  <a:tcPr anchor="ctr"/>
                </a:tc>
                <a:extLst>
                  <a:ext uri="{0D108BD9-81ED-4DB2-BD59-A6C34878D82A}">
                    <a16:rowId xmlns:a16="http://schemas.microsoft.com/office/drawing/2014/main" val="10002"/>
                  </a:ext>
                </a:extLst>
              </a:tr>
              <a:tr h="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Enemies</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destroyed on Israel’s mountains </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(39:2-4)</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Events take place in Jerusalem (Zech. 12:2; 14:2; and the Valley of Jehoshaphat (Joel 3:12)</a:t>
                      </a:r>
                    </a:p>
                  </a:txBody>
                  <a:tcPr anchor="ctr"/>
                </a:tc>
                <a:extLst>
                  <a:ext uri="{0D108BD9-81ED-4DB2-BD59-A6C34878D82A}">
                    <a16:rowId xmlns:a16="http://schemas.microsoft.com/office/drawing/2014/main" val="10003"/>
                  </a:ext>
                </a:extLst>
              </a:tr>
              <a:tr h="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Israel</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dwelling in safety</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(38:11)</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Israel not dwelling in safety (Rev. 12:14-17)</a:t>
                      </a:r>
                    </a:p>
                  </a:txBody>
                  <a:tcPr anchor="ctr"/>
                </a:tc>
                <a:extLst>
                  <a:ext uri="{0D108BD9-81ED-4DB2-BD59-A6C34878D82A}">
                    <a16:rowId xmlns:a16="http://schemas.microsoft.com/office/drawing/2014/main" val="10004"/>
                  </a:ext>
                </a:extLst>
              </a:tr>
              <a:tr h="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massive blood flow recorded</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Massive flow of blood (Rev. 14:20)</a:t>
                      </a:r>
                    </a:p>
                  </a:txBody>
                  <a:tcPr anchor="ctr"/>
                </a:tc>
                <a:extLst>
                  <a:ext uri="{0D108BD9-81ED-4DB2-BD59-A6C34878D82A}">
                    <a16:rowId xmlns:a16="http://schemas.microsoft.com/office/drawing/2014/main" val="10005"/>
                  </a:ext>
                </a:extLst>
              </a:tr>
              <a:tr h="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Fire comes upon invaders (39:6)</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Fire does not come upon invaders</a:t>
                      </a:r>
                    </a:p>
                  </a:txBody>
                  <a:tcPr anchor="ctr"/>
                </a:tc>
                <a:extLst>
                  <a:ext uri="{0D108BD9-81ED-4DB2-BD59-A6C34878D82A}">
                    <a16:rowId xmlns:a16="http://schemas.microsoft.com/office/drawing/2014/main" val="10006"/>
                  </a:ext>
                </a:extLst>
              </a:tr>
              <a:tr h="2743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latin typeface="Calibri" panose="020F0502020204030204" pitchFamily="34" charset="0"/>
                          <a:ea typeface="Calibri" panose="020F0502020204030204" pitchFamily="34" charset="0"/>
                          <a:cs typeface="Calibri" panose="020F0502020204030204" pitchFamily="34" charset="0"/>
                        </a:rPr>
                        <a:t>Pentecost, Things to Come, 347-48</a:t>
                      </a:r>
                    </a:p>
                  </a:txBody>
                  <a:tcPr anchor="ct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88123101"/>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3283468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6" name="Picture 5">
            <a:extLst>
              <a:ext uri="{FF2B5EF4-FFF2-40B4-BE49-F238E27FC236}">
                <a16:creationId xmlns:a16="http://schemas.microsoft.com/office/drawing/2014/main" id="{AA41E3C5-C343-12E7-0B0B-BB315A8BF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8" name="Picture 7">
            <a:extLst>
              <a:ext uri="{FF2B5EF4-FFF2-40B4-BE49-F238E27FC236}">
                <a16:creationId xmlns:a16="http://schemas.microsoft.com/office/drawing/2014/main" id="{D426BDF1-D2AB-4DF8-5D82-00C5FED034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3462781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806444"/>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I will come again and receive you to Myself, that where I am, there you may be also</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060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are alive and remain until the coming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 . .</a:t>
            </a:r>
          </a:p>
        </p:txBody>
      </p:sp>
    </p:spTree>
    <p:extLst>
      <p:ext uri="{BB962C8B-B14F-4D97-AF65-F5344CB8AC3E}">
        <p14:creationId xmlns:p14="http://schemas.microsoft.com/office/powerpoint/2010/main" val="164405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02ED270-238B-9F46-BCF4-F4D8DF29A0E6}"/>
              </a:ext>
            </a:extLst>
          </p:cNvPr>
          <p:cNvPicPr>
            <a:picLocks noChangeAspect="1"/>
          </p:cNvPicPr>
          <p:nvPr/>
        </p:nvPicPr>
        <p:blipFill>
          <a:blip r:embed="rId3"/>
          <a:stretch>
            <a:fillRect/>
          </a:stretch>
        </p:blipFill>
        <p:spPr>
          <a:xfrm>
            <a:off x="4450080" y="3048000"/>
            <a:ext cx="329184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54625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524001" y="0"/>
            <a:ext cx="91440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02403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a:t>
            </a:r>
            <a:r>
              <a:rPr lang="en-US" sz="3600" b="1" i="1" u="sng" dirty="0">
                <a:solidFill>
                  <a:srgbClr val="FFFFCC"/>
                </a:solidFill>
                <a:latin typeface="Calibri" panose="020F0502020204030204" pitchFamily="34" charset="0"/>
              </a:rPr>
              <a:t>the fullness of the time came</a:t>
            </a:r>
            <a:r>
              <a:rPr lang="en-US" sz="3600" dirty="0">
                <a:latin typeface="Calibri" panose="020F0502020204030204" pitchFamily="34" charset="0"/>
              </a:rPr>
              <a:t>, God sent forth His Son, born of a woman, born under the Law.</a:t>
            </a:r>
            <a:r>
              <a:rPr lang="en-US" altLang="en-US" sz="3600" dirty="0">
                <a:latin typeface="Calibri" panose="020F0502020204030204" pitchFamily="34" charset="0"/>
              </a:rPr>
              <a:t>”</a:t>
            </a:r>
          </a:p>
        </p:txBody>
      </p:sp>
      <p:pic>
        <p:nvPicPr>
          <p:cNvPr id="4" name="Picture 5" descr="C:\Documents and Settings\Owner\Application Data\Microsoft\Media Catalog\Downloaded Clips\cl5e\j0237315.wmf">
            <a:extLst>
              <a:ext uri="{FF2B5EF4-FFF2-40B4-BE49-F238E27FC236}">
                <a16:creationId xmlns:a16="http://schemas.microsoft.com/office/drawing/2014/main" id="{50F7F816-2B8A-6536-FD60-DB32881360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0094" y="2057400"/>
            <a:ext cx="2011813"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put a stop to sacrifice and grain offering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8847124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664" y="228600"/>
            <a:ext cx="10090673" cy="6400800"/>
          </a:xfrm>
          <a:prstGeom prst="rect">
            <a:avLst/>
          </a:prstGeom>
          <a:ln w="28575">
            <a:solidFill>
              <a:srgbClr val="FFFFCC"/>
            </a:solidFill>
          </a:ln>
        </p:spPr>
      </p:pic>
    </p:spTree>
    <p:extLst>
      <p:ext uri="{BB962C8B-B14F-4D97-AF65-F5344CB8AC3E}">
        <p14:creationId xmlns:p14="http://schemas.microsoft.com/office/powerpoint/2010/main" val="12977557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Resurrection during Millennium?</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Weapons burning in the New Jerusalem?  </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is symbolic?</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6" name="Picture 5">
            <a:extLst>
              <a:ext uri="{FF2B5EF4-FFF2-40B4-BE49-F238E27FC236}">
                <a16:creationId xmlns:a16="http://schemas.microsoft.com/office/drawing/2014/main" id="{A24A98CA-E09B-F3E2-BC12-DCA5CB2C7C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8" name="Picture 7">
            <a:extLst>
              <a:ext uri="{FF2B5EF4-FFF2-40B4-BE49-F238E27FC236}">
                <a16:creationId xmlns:a16="http://schemas.microsoft.com/office/drawing/2014/main" id="{C29BF876-CE45-F675-526D-A353EBD60F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3483435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Jewish-Calendar">
            <a:extLst>
              <a:ext uri="{FF2B5EF4-FFF2-40B4-BE49-F238E27FC236}">
                <a16:creationId xmlns:a16="http://schemas.microsoft.com/office/drawing/2014/main" id="{4194A96D-6672-4D5D-A998-DFB29BB12E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0470" y="228600"/>
            <a:ext cx="1097106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8184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p:spPr>
      </p:pic>
    </p:spTree>
    <p:extLst>
      <p:ext uri="{BB962C8B-B14F-4D97-AF65-F5344CB8AC3E}">
        <p14:creationId xmlns:p14="http://schemas.microsoft.com/office/powerpoint/2010/main" val="11042365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37160"/>
          <a:ext cx="10972801" cy="6583680"/>
        </p:xfrm>
        <a:graphic>
          <a:graphicData uri="http://schemas.openxmlformats.org/drawingml/2006/table">
            <a:tbl>
              <a:tblPr firstRow="1" bandRow="1">
                <a:tableStyleId>{073A0DAA-6AF3-43AB-8588-CEC1D06C72B9}</a:tableStyleId>
              </a:tblPr>
              <a:tblGrid>
                <a:gridCol w="3216165">
                  <a:extLst>
                    <a:ext uri="{9D8B030D-6E8A-4147-A177-3AD203B41FA5}">
                      <a16:colId xmlns:a16="http://schemas.microsoft.com/office/drawing/2014/main" val="2807051881"/>
                    </a:ext>
                  </a:extLst>
                </a:gridCol>
                <a:gridCol w="1922994">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73152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55253875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36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11209087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4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24706</TotalTime>
  <Words>5290</Words>
  <Application>Microsoft Office PowerPoint</Application>
  <PresentationFormat>Widescreen</PresentationFormat>
  <Paragraphs>501</Paragraphs>
  <Slides>102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Calibri</vt:lpstr>
      <vt:lpstr>Comic Sans MS</vt:lpstr>
      <vt:lpstr>Lucida Blackletter</vt:lpstr>
      <vt:lpstr>Times New Roman</vt:lpstr>
      <vt:lpstr>UICTFontTextStyleTallBody</vt:lpstr>
      <vt:lpstr>Wingdings</vt:lpstr>
      <vt:lpstr>Azure</vt:lpstr>
      <vt:lpstr>Ezekiel 36‒39 The Middle East Meltdown 2022</vt:lpstr>
      <vt:lpstr>Ezekiel 33‒48</vt:lpstr>
      <vt:lpstr>MAIL BAG</vt:lpstr>
      <vt:lpstr>MAIL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MAIL BAG</vt:lpstr>
      <vt:lpstr>Jerusalem Descending</vt:lpstr>
      <vt:lpstr>PowerPoint Presentation</vt:lpstr>
      <vt:lpstr>Eternal State is Future</vt:lpstr>
      <vt:lpstr>PowerPoint Presentation</vt:lpstr>
      <vt:lpstr>PowerPoint Presentation</vt:lpstr>
      <vt:lpstr>PowerPoint Presentation</vt:lpstr>
      <vt:lpstr>What?</vt:lpstr>
      <vt:lpstr>When?  </vt:lpstr>
      <vt:lpstr>PowerPoint Presentation</vt:lpstr>
      <vt:lpstr>MAIL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Herodotus, Histories, 3:93-94 (450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Israel’s Three Blessings to the World (Gen 12:3b)</vt:lpstr>
      <vt:lpstr>Satanic Attempts to Stop Messiah’s Birth</vt:lpstr>
      <vt:lpstr>CONNECTING  REV 12 &amp; ANTI-SEMITISM</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Names &amp; Titles Demonstrating Satan’s  Post-Fall, Earthly Authority  (Job 1:7; 2:2; Luke 4:5-8; Rom. 8:19-22)</vt:lpstr>
      <vt:lpstr>MAIL BAG</vt:lpstr>
      <vt:lpstr>When?  </vt:lpstr>
      <vt:lpstr>PowerPoint Presentation</vt:lpstr>
      <vt:lpstr>PowerPoint Presentation</vt:lpstr>
      <vt:lpstr>PowerPoint Presentation</vt:lpstr>
      <vt:lpstr>What?</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MAIL BAG</vt:lpstr>
      <vt:lpstr>PowerPoint Presentation</vt:lpstr>
      <vt:lpstr>Imminent  (1 Cor 15:51; 1 Thess 4:15)</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What?</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023 - Q&amp;A - Part 4 - 16x9 - Part 4</dc:title>
  <dc:subject>Ezek 36-39</dc:subject>
  <dc:creator>A. Woods</dc:creator>
  <dc:description>Modified by Jim McGowan</dc:description>
  <cp:lastModifiedBy>anne woods</cp:lastModifiedBy>
  <cp:revision>2768</cp:revision>
  <cp:lastPrinted>2022-07-14T13:30:12Z</cp:lastPrinted>
  <dcterms:created xsi:type="dcterms:W3CDTF">2009-03-17T12:21:13Z</dcterms:created>
  <dcterms:modified xsi:type="dcterms:W3CDTF">2022-07-17T00:51:57Z</dcterms:modified>
</cp:coreProperties>
</file>