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handoutMasterIdLst>
    <p:handoutMasterId r:id="rId47"/>
  </p:handoutMasterIdLst>
  <p:sldIdLst>
    <p:sldId id="2094" r:id="rId2"/>
    <p:sldId id="2064" r:id="rId3"/>
    <p:sldId id="1984" r:id="rId4"/>
    <p:sldId id="7886" r:id="rId5"/>
    <p:sldId id="7802" r:id="rId6"/>
    <p:sldId id="1985" r:id="rId7"/>
    <p:sldId id="2039" r:id="rId8"/>
    <p:sldId id="7909" r:id="rId9"/>
    <p:sldId id="8825" r:id="rId10"/>
    <p:sldId id="8826" r:id="rId11"/>
    <p:sldId id="8835" r:id="rId12"/>
    <p:sldId id="8868" r:id="rId13"/>
    <p:sldId id="8836" r:id="rId14"/>
    <p:sldId id="7999" r:id="rId15"/>
    <p:sldId id="7998" r:id="rId16"/>
    <p:sldId id="8843" r:id="rId17"/>
    <p:sldId id="8844" r:id="rId18"/>
    <p:sldId id="8875" r:id="rId19"/>
    <p:sldId id="1595" r:id="rId20"/>
    <p:sldId id="1232" r:id="rId21"/>
    <p:sldId id="2298" r:id="rId22"/>
    <p:sldId id="8845" r:id="rId23"/>
    <p:sldId id="8869" r:id="rId24"/>
    <p:sldId id="340" r:id="rId25"/>
    <p:sldId id="8837" r:id="rId26"/>
    <p:sldId id="8870" r:id="rId27"/>
    <p:sldId id="8838" r:id="rId28"/>
    <p:sldId id="8839" r:id="rId29"/>
    <p:sldId id="8876" r:id="rId30"/>
    <p:sldId id="8865" r:id="rId31"/>
    <p:sldId id="8840" r:id="rId32"/>
    <p:sldId id="4163" r:id="rId33"/>
    <p:sldId id="6719" r:id="rId34"/>
    <p:sldId id="8841" r:id="rId35"/>
    <p:sldId id="8863" r:id="rId36"/>
    <p:sldId id="7561" r:id="rId37"/>
    <p:sldId id="8842" r:id="rId38"/>
    <p:sldId id="8872" r:id="rId39"/>
    <p:sldId id="8862" r:id="rId40"/>
    <p:sldId id="8873" r:id="rId41"/>
    <p:sldId id="8695" r:id="rId42"/>
    <p:sldId id="8874" r:id="rId43"/>
    <p:sldId id="8846" r:id="rId44"/>
    <p:sldId id="7975" r:id="rId45"/>
  </p:sldIdLst>
  <p:sldSz cx="12192000" cy="6858000"/>
  <p:notesSz cx="7315200" cy="9601200"/>
  <p:custDataLst>
    <p:tags r:id="rId48"/>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FF00"/>
    <a:srgbClr val="99FFCC"/>
    <a:srgbClr val="FF99FF"/>
    <a:srgbClr val="FF00FF"/>
    <a:srgbClr val="00CCFF"/>
    <a:srgbClr val="000066"/>
    <a:srgbClr val="4D4D4D"/>
    <a:srgbClr val="0000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ECF4B3-3B53-4CE2-BAB1-08211A7A6769}" v="2" dt="2022-06-26T17:29:59.895"/>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5428" autoAdjust="0"/>
  </p:normalViewPr>
  <p:slideViewPr>
    <p:cSldViewPr>
      <p:cViewPr varScale="1">
        <p:scale>
          <a:sx n="61" d="100"/>
          <a:sy n="61" d="100"/>
        </p:scale>
        <p:origin x="78"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297" y="3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083 - 21v8-21 </a:t>
            </a:r>
          </a:p>
          <a:p>
            <a:pPr>
              <a:defRPr/>
            </a:pPr>
            <a:r>
              <a:rPr lang="en-US" sz="1600" dirty="0"/>
              <a:t>06-26-2022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7/5/2022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15</a:t>
            </a:fld>
            <a:endParaRPr lang="en-US" altLang="en-US" dirty="0"/>
          </a:p>
        </p:txBody>
      </p:sp>
    </p:spTree>
    <p:extLst>
      <p:ext uri="{BB962C8B-B14F-4D97-AF65-F5344CB8AC3E}">
        <p14:creationId xmlns:p14="http://schemas.microsoft.com/office/powerpoint/2010/main" val="110525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18</a:t>
            </a:fld>
            <a:endParaRPr lang="en-US" altLang="en-US" dirty="0"/>
          </a:p>
        </p:txBody>
      </p:sp>
    </p:spTree>
    <p:extLst>
      <p:ext uri="{BB962C8B-B14F-4D97-AF65-F5344CB8AC3E}">
        <p14:creationId xmlns:p14="http://schemas.microsoft.com/office/powerpoint/2010/main" val="322123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35</a:t>
            </a:fld>
            <a:endParaRPr lang="en-US" altLang="en-US" dirty="0"/>
          </a:p>
        </p:txBody>
      </p:sp>
    </p:spTree>
    <p:extLst>
      <p:ext uri="{BB962C8B-B14F-4D97-AF65-F5344CB8AC3E}">
        <p14:creationId xmlns:p14="http://schemas.microsoft.com/office/powerpoint/2010/main" val="2060598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36</a:t>
            </a:fld>
            <a:endParaRPr lang="en-US" altLang="en-US" dirty="0"/>
          </a:p>
        </p:txBody>
      </p:sp>
    </p:spTree>
    <p:extLst>
      <p:ext uri="{BB962C8B-B14F-4D97-AF65-F5344CB8AC3E}">
        <p14:creationId xmlns:p14="http://schemas.microsoft.com/office/powerpoint/2010/main" val="283410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39</a:t>
            </a:fld>
            <a:endParaRPr lang="en-US" altLang="en-US" dirty="0"/>
          </a:p>
        </p:txBody>
      </p:sp>
    </p:spTree>
    <p:extLst>
      <p:ext uri="{BB962C8B-B14F-4D97-AF65-F5344CB8AC3E}">
        <p14:creationId xmlns:p14="http://schemas.microsoft.com/office/powerpoint/2010/main" val="4156310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44</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7/5/2022</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2097931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12531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1" r:id="rId14"/>
    <p:sldLayoutId id="2147488922"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153268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891867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‒21</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953986879"/>
              </p:ext>
            </p:extLst>
          </p:nvPr>
        </p:nvGraphicFramePr>
        <p:xfrm>
          <a:off x="609600" y="1351280"/>
          <a:ext cx="10980928" cy="4516120"/>
        </p:xfrm>
        <a:graphic>
          <a:graphicData uri="http://schemas.openxmlformats.org/drawingml/2006/table">
            <a:tbl>
              <a:tblPr firstRow="1" bandRow="1">
                <a:tableStyleId>{5940675A-B579-460E-94D1-54222C63F5DA}</a:tableStyleId>
              </a:tblPr>
              <a:tblGrid>
                <a:gridCol w="5490464">
                  <a:extLst>
                    <a:ext uri="{9D8B030D-6E8A-4147-A177-3AD203B41FA5}">
                      <a16:colId xmlns:a16="http://schemas.microsoft.com/office/drawing/2014/main" val="3038107700"/>
                    </a:ext>
                  </a:extLst>
                </a:gridCol>
                <a:gridCol w="5490464">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Hagar &amp; Ishmael (16:1-16)</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76666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21610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440492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1019253"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“This is the first of seven times that Abraham receives a direct revelation from God. In 12:1–3 is God’s initial call to Abram outside the Land of Canaan; in 12:7 is the first appearance to Abraham in the Land; in 13:14–17, Abraham encounters God after the separation of Lot; in 15:1–21, God signs and seals the Abrahamic Covenant; in 17:1–21, Abraham receives the token of the covenant; in 18:1–33, God speaks to him in conjunction with the destruction of Sodom; and in 22:1–2 and 22:11–18, God directs Abraham to offer Isaac.</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240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427498118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3246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Concerning Isaac (12)</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Concerning Ishmael (13)</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3048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5"/>
            </a:pPr>
            <a:r>
              <a:rPr lang="en-US" sz="3600" kern="0" dirty="0">
                <a:effectLst>
                  <a:outerShdw blurRad="38100" dist="38100" dir="2700000" algn="tl">
                    <a:srgbClr val="000000">
                      <a:alpha val="43137"/>
                    </a:srgbClr>
                  </a:outerShdw>
                </a:effectLst>
                <a:cs typeface="Calibri" panose="020F0502020204030204" pitchFamily="34" charset="0"/>
              </a:rPr>
              <a:t>Abimelech &amp; God</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21:12-13</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97582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3246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Concerning Isaac (12)</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Concerning Ishmael (13)</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3048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5"/>
            </a:pPr>
            <a:r>
              <a:rPr lang="en-US" sz="3600" kern="0" dirty="0">
                <a:effectLst>
                  <a:outerShdw blurRad="38100" dist="38100" dir="2700000" algn="tl">
                    <a:srgbClr val="000000">
                      <a:alpha val="43137"/>
                    </a:srgbClr>
                  </a:outerShdw>
                </a:effectLst>
                <a:cs typeface="Calibri" panose="020F0502020204030204" pitchFamily="34" charset="0"/>
              </a:rPr>
              <a:t>Abimelech &amp; God</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21:12-13</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991138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1019253"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“Then came the divine instruction: </a:t>
            </a:r>
            <a:r>
              <a:rPr lang="en-US" i="1" dirty="0">
                <a:effectLst>
                  <a:outerShdw blurRad="38100" dist="38100" dir="2700000" algn="tl">
                    <a:srgbClr val="000000">
                      <a:alpha val="43137"/>
                    </a:srgbClr>
                  </a:outerShdw>
                </a:effectLst>
              </a:rPr>
              <a:t>In all that Sarah said unto you, hearken unto her voice.</a:t>
            </a:r>
            <a:r>
              <a:rPr lang="en-US" dirty="0">
                <a:effectLst>
                  <a:outerShdw blurRad="38100" dist="38100" dir="2700000" algn="tl">
                    <a:srgbClr val="000000">
                      <a:alpha val="43137"/>
                    </a:srgbClr>
                  </a:outerShdw>
                </a:effectLst>
              </a:rPr>
              <a:t> This is the only time a husband is told by God to harken to or to obey his wife.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3</a:t>
            </a:r>
            <a:r>
              <a:rPr lang="en-US" altLang="en-US" sz="1800" dirty="0">
                <a:effectLst>
                  <a:outerShdw blurRad="38100" dist="38100" dir="2700000" algn="tl">
                    <a:srgbClr val="000000"/>
                  </a:outerShdw>
                </a:effectLst>
                <a:latin typeface="Calibri" panose="020F0502020204030204" pitchFamily="34" charset="0"/>
                <a:cs typeface="+mn-cs"/>
              </a:rPr>
              <a:t>45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7465613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C1F134-7488-48A0-A1BE-59F64894BDF5}"/>
              </a:ext>
            </a:extLst>
          </p:cNvPr>
          <p:cNvPicPr>
            <a:picLocks noChangeAspect="1"/>
          </p:cNvPicPr>
          <p:nvPr/>
        </p:nvPicPr>
        <p:blipFill>
          <a:blip r:embed="rId2"/>
          <a:stretch>
            <a:fillRect/>
          </a:stretch>
        </p:blipFill>
        <p:spPr>
          <a:xfrm>
            <a:off x="1816237" y="191743"/>
            <a:ext cx="8559526" cy="6474513"/>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3048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25432687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400" y="152404"/>
            <a:ext cx="11811000"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8600" y="152404"/>
            <a:ext cx="11582399" cy="5093702"/>
          </a:xfrm>
          <a:prstGeom prst="rect">
            <a:avLst/>
          </a:prstGeom>
          <a:noFill/>
          <a:ln w="28575">
            <a:noFill/>
            <a:miter lim="800000"/>
            <a:headEnd/>
            <a:tailEnd/>
          </a:ln>
        </p:spPr>
        <p:txBody>
          <a:bodyPr wrap="square">
            <a:spAutoFit/>
          </a:bodyPr>
          <a:lstStyle/>
          <a:p>
            <a:pPr algn="ctr">
              <a:spcAft>
                <a:spcPts val="600"/>
              </a:spcAft>
            </a:pPr>
            <a:r>
              <a:rPr lang="en-US" sz="2700" baseline="30000" dirty="0">
                <a:latin typeface="Calibri" panose="020F0502020204030204" pitchFamily="34" charset="0"/>
              </a:rPr>
              <a:t> </a:t>
            </a:r>
            <a:r>
              <a:rPr lang="en-US" sz="3200" b="1" dirty="0">
                <a:solidFill>
                  <a:schemeClr val="tx2"/>
                </a:solidFill>
                <a:latin typeface="Calibri" panose="020F0502020204030204" pitchFamily="34" charset="0"/>
                <a:ea typeface="+mj-ea"/>
              </a:rPr>
              <a:t>Genesis 1:26-28</a:t>
            </a:r>
          </a:p>
          <a:p>
            <a:pPr algn="just"/>
            <a:r>
              <a:rPr lang="en-US" sz="3100" baseline="30000" dirty="0">
                <a:latin typeface="Calibri" panose="020F0502020204030204" pitchFamily="34" charset="0"/>
              </a:rPr>
              <a:t>26 </a:t>
            </a:r>
            <a:r>
              <a:rPr lang="en-US" sz="3100" dirty="0">
                <a:latin typeface="Calibri" panose="020F0502020204030204" pitchFamily="34" charset="0"/>
              </a:rPr>
              <a:t>Then God said, “Let Us make man in Our image, according to Our likeness; and let </a:t>
            </a:r>
            <a:r>
              <a:rPr lang="en-US" sz="31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3100" dirty="0">
                <a:latin typeface="Calibri" panose="020F0502020204030204" pitchFamily="34" charset="0"/>
              </a:rPr>
              <a:t>.” </a:t>
            </a:r>
            <a:r>
              <a:rPr lang="en-US" sz="3100" baseline="30000" dirty="0">
                <a:latin typeface="Calibri" panose="020F0502020204030204" pitchFamily="34" charset="0"/>
              </a:rPr>
              <a:t>27 </a:t>
            </a:r>
            <a:r>
              <a:rPr lang="en-US" sz="3100" dirty="0">
                <a:latin typeface="Calibri" panose="020F0502020204030204" pitchFamily="34" charset="0"/>
              </a:rPr>
              <a:t>God created man in His own image, in the image of God He created him; </a:t>
            </a:r>
            <a:r>
              <a:rPr lang="en-US" sz="3100" b="1" u="sng" dirty="0">
                <a:solidFill>
                  <a:srgbClr val="FFFFCC"/>
                </a:solidFill>
                <a:latin typeface="Calibri" panose="020F0502020204030204" pitchFamily="34" charset="0"/>
              </a:rPr>
              <a:t>male and female</a:t>
            </a:r>
            <a:r>
              <a:rPr lang="en-US" sz="3100" dirty="0">
                <a:latin typeface="Calibri" panose="020F0502020204030204" pitchFamily="34" charset="0"/>
              </a:rPr>
              <a:t> He created them. </a:t>
            </a:r>
            <a:r>
              <a:rPr lang="en-US" sz="3100" baseline="30000" dirty="0">
                <a:latin typeface="Calibri" panose="020F0502020204030204" pitchFamily="34" charset="0"/>
              </a:rPr>
              <a:t>28 </a:t>
            </a:r>
            <a:r>
              <a:rPr lang="en-US" sz="3100" dirty="0">
                <a:latin typeface="Calibri" panose="020F0502020204030204" pitchFamily="34" charset="0"/>
              </a:rPr>
              <a:t>God blessed them; and God said to </a:t>
            </a:r>
            <a:r>
              <a:rPr lang="en-US" sz="3100" b="1" u="sng" dirty="0">
                <a:solidFill>
                  <a:srgbClr val="FFFFCC"/>
                </a:solidFill>
                <a:latin typeface="Calibri" panose="020F0502020204030204" pitchFamily="34" charset="0"/>
              </a:rPr>
              <a:t>them</a:t>
            </a:r>
            <a:r>
              <a:rPr lang="en-US" sz="3100" dirty="0">
                <a:latin typeface="Calibri" panose="020F0502020204030204" pitchFamily="34" charset="0"/>
              </a:rPr>
              <a:t>, “Be fruitful and multiply, and fill the earth, and </a:t>
            </a:r>
            <a:r>
              <a:rPr lang="en-US" sz="31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3100" dirty="0">
                <a:latin typeface="Calibri" panose="020F0502020204030204" pitchFamily="34" charset="0"/>
              </a:rPr>
              <a:t>.”</a:t>
            </a:r>
          </a:p>
        </p:txBody>
      </p:sp>
    </p:spTree>
    <p:extLst>
      <p:ext uri="{BB962C8B-B14F-4D97-AF65-F5344CB8AC3E}">
        <p14:creationId xmlns:p14="http://schemas.microsoft.com/office/powerpoint/2010/main" val="167915813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3246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Concerning Isaac (12)</a:t>
            </a:r>
          </a:p>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Concerning Ishmael (13)</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3048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5"/>
            </a:pPr>
            <a:r>
              <a:rPr lang="en-US" sz="3600" kern="0" dirty="0">
                <a:effectLst>
                  <a:outerShdw blurRad="38100" dist="38100" dir="2700000" algn="tl">
                    <a:srgbClr val="000000">
                      <a:alpha val="43137"/>
                    </a:srgbClr>
                  </a:outerShdw>
                </a:effectLst>
                <a:cs typeface="Calibri" panose="020F0502020204030204" pitchFamily="34" charset="0"/>
              </a:rPr>
              <a:t>Abimelech &amp; God</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21:12-13</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369992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597213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DB049A-C61D-425A-92BE-5EF25637356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3835" y="685800"/>
            <a:ext cx="1100433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peech Bubble: Rectangle with Corners Rounded 2">
            <a:extLst>
              <a:ext uri="{FF2B5EF4-FFF2-40B4-BE49-F238E27FC236}">
                <a16:creationId xmlns:a16="http://schemas.microsoft.com/office/drawing/2014/main" id="{71E99279-E05E-4F7F-B47C-A771541C3DD8}"/>
              </a:ext>
            </a:extLst>
          </p:cNvPr>
          <p:cNvSpPr/>
          <p:nvPr/>
        </p:nvSpPr>
        <p:spPr bwMode="auto">
          <a:xfrm>
            <a:off x="6105525" y="4267200"/>
            <a:ext cx="1187777" cy="533400"/>
          </a:xfrm>
          <a:prstGeom prst="wedgeRoundRectCallout">
            <a:avLst>
              <a:gd name="adj1" fmla="val -165328"/>
              <a:gd name="adj2" fmla="val -293805"/>
              <a:gd name="adj3" fmla="val 16667"/>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p>
        </p:txBody>
      </p:sp>
    </p:spTree>
    <p:extLst>
      <p:ext uri="{BB962C8B-B14F-4D97-AF65-F5344CB8AC3E}">
        <p14:creationId xmlns:p14="http://schemas.microsoft.com/office/powerpoint/2010/main" val="271954122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93795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E081D7C-95E2-A050-3AFE-C465AD2DB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159" y="137160"/>
            <a:ext cx="4797683"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7">
            <a:extLst>
              <a:ext uri="{FF2B5EF4-FFF2-40B4-BE49-F238E27FC236}">
                <a16:creationId xmlns:a16="http://schemas.microsoft.com/office/drawing/2014/main" id="{166468F4-A57F-94A2-A360-E6472A5D86ED}"/>
              </a:ext>
            </a:extLst>
          </p:cNvPr>
          <p:cNvSpPr>
            <a:spLocks noChangeArrowheads="1"/>
          </p:cNvSpPr>
          <p:nvPr/>
        </p:nvSpPr>
        <p:spPr bwMode="auto">
          <a:xfrm>
            <a:off x="4343400" y="5922579"/>
            <a:ext cx="1600200" cy="706821"/>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45461242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293837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319112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DB049A-C61D-425A-92BE-5EF25637356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3835" y="685800"/>
            <a:ext cx="1100433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peech Bubble: Rectangle with Corners Rounded 2">
            <a:extLst>
              <a:ext uri="{FF2B5EF4-FFF2-40B4-BE49-F238E27FC236}">
                <a16:creationId xmlns:a16="http://schemas.microsoft.com/office/drawing/2014/main" id="{71E99279-E05E-4F7F-B47C-A771541C3DD8}"/>
              </a:ext>
            </a:extLst>
          </p:cNvPr>
          <p:cNvSpPr/>
          <p:nvPr/>
        </p:nvSpPr>
        <p:spPr bwMode="auto">
          <a:xfrm>
            <a:off x="6105525" y="4267200"/>
            <a:ext cx="1187777" cy="533400"/>
          </a:xfrm>
          <a:prstGeom prst="wedgeRoundRectCallout">
            <a:avLst>
              <a:gd name="adj1" fmla="val -165328"/>
              <a:gd name="adj2" fmla="val -293805"/>
              <a:gd name="adj3" fmla="val 16667"/>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p>
        </p:txBody>
      </p:sp>
    </p:spTree>
    <p:extLst>
      <p:ext uri="{BB962C8B-B14F-4D97-AF65-F5344CB8AC3E}">
        <p14:creationId xmlns:p14="http://schemas.microsoft.com/office/powerpoint/2010/main" val="115082443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3048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971800"/>
          </a:xfrm>
        </p:spPr>
        <p:txBody>
          <a:bodyPr/>
          <a:lstStyle/>
          <a:p>
            <a:pPr marL="0" indent="0">
              <a:spcBef>
                <a:spcPts val="0"/>
              </a:spcBef>
              <a:buNone/>
              <a:defRPr/>
            </a:pPr>
            <a:r>
              <a:rPr lang="en-US" b="1" dirty="0">
                <a:solidFill>
                  <a:srgbClr val="FFFFCC"/>
                </a:solidFill>
                <a:effectLst>
                  <a:outerShdw blurRad="38100" dist="38100" dir="2700000" algn="tl">
                    <a:srgbClr val="000000">
                      <a:alpha val="43137"/>
                    </a:srgbClr>
                  </a:outerShdw>
                </a:effectLst>
              </a:rPr>
              <a:t>Genesis 21:18 </a:t>
            </a:r>
            <a:r>
              <a:rPr lang="en-US" dirty="0">
                <a:effectLst>
                  <a:outerShdw blurRad="38100" dist="38100" dir="2700000" algn="tl">
                    <a:srgbClr val="000000">
                      <a:alpha val="43137"/>
                    </a:srgbClr>
                  </a:outerShdw>
                </a:effectLst>
              </a:rPr>
              <a:t>(RSB:NASB1995U): Genesis 21:18. “This promise assured Hagar that Ishmael would survive.”</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i="1" dirty="0">
                <a:effectLst>
                  <a:outerShdw blurRad="38100" dist="38100" dir="2700000" algn="tl">
                    <a:srgbClr val="000000">
                      <a:alpha val="43137"/>
                    </a:srgbClr>
                  </a:outerShdw>
                </a:effectLst>
                <a:latin typeface="Calibri" panose="020F0502020204030204" pitchFamily="34" charset="0"/>
              </a:rPr>
              <a:t>The Ryrie Study Bible</a:t>
            </a:r>
            <a:r>
              <a:rPr lang="en-US" sz="1800" dirty="0">
                <a:effectLst>
                  <a:outerShdw blurRad="38100" dist="38100" dir="2700000" algn="tl">
                    <a:srgbClr val="000000">
                      <a:alpha val="43137"/>
                    </a:srgbClr>
                  </a:outerShdw>
                </a:effectLst>
                <a:latin typeface="Calibri" panose="020F0502020204030204" pitchFamily="34" charset="0"/>
              </a:rPr>
              <a:t>, page 27</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7D19224-F85B-D5CA-3B41-6B19134CE189}"/>
              </a:ext>
            </a:extLst>
          </p:cNvPr>
          <p:cNvPicPr>
            <a:picLocks noChangeAspect="1"/>
          </p:cNvPicPr>
          <p:nvPr/>
        </p:nvPicPr>
        <p:blipFill>
          <a:blip r:embed="rId3"/>
          <a:stretch>
            <a:fillRect/>
          </a:stretch>
        </p:blipFill>
        <p:spPr>
          <a:xfrm>
            <a:off x="4961001" y="3200400"/>
            <a:ext cx="2269998" cy="27432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076349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339547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54306" y="228600"/>
            <a:ext cx="8283388"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7">
            <a:extLst>
              <a:ext uri="{FF2B5EF4-FFF2-40B4-BE49-F238E27FC236}">
                <a16:creationId xmlns:a16="http://schemas.microsoft.com/office/drawing/2014/main" id="{F84ED823-27E7-471C-8AD4-4B21E753D62C}"/>
              </a:ext>
            </a:extLst>
          </p:cNvPr>
          <p:cNvSpPr>
            <a:spLocks noChangeArrowheads="1"/>
          </p:cNvSpPr>
          <p:nvPr/>
        </p:nvSpPr>
        <p:spPr bwMode="auto">
          <a:xfrm>
            <a:off x="6629400" y="4191000"/>
            <a:ext cx="1280746" cy="6096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God’s Provision</a:t>
            </a:r>
            <a:br>
              <a:rPr lang="en-US" altLang="en-US" sz="3600" kern="1200" dirty="0">
                <a:solidFill>
                  <a:srgbClr val="00FFFF"/>
                </a:solidFill>
                <a:effectLst>
                  <a:outerShdw blurRad="38100" dist="38100" dir="2700000" algn="tl">
                    <a:srgbClr val="000000">
                      <a:alpha val="43137"/>
                    </a:srgbClr>
                  </a:outerShdw>
                </a:effectLst>
              </a:rPr>
            </a:b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8435" name="Rectangle 3"/>
          <p:cNvSpPr>
            <a:spLocks noGrp="1" noChangeArrowheads="1"/>
          </p:cNvSpPr>
          <p:nvPr>
            <p:ph type="body" idx="1"/>
          </p:nvPr>
        </p:nvSpPr>
        <p:spPr>
          <a:xfrm>
            <a:off x="4187627" y="1600200"/>
            <a:ext cx="3816747" cy="4495800"/>
          </a:xfrm>
        </p:spPr>
        <p:txBody>
          <a:bodyPr/>
          <a:lstStyle/>
          <a:p>
            <a:pPr marL="457200" indent="-457200" algn="just" eaLnBrk="1" hangingPunct="1">
              <a:spcBef>
                <a:spcPts val="0"/>
              </a:spcBef>
              <a:spcAft>
                <a:spcPts val="3600"/>
              </a:spcAft>
              <a:defRPr/>
            </a:pPr>
            <a:r>
              <a:rPr lang="en-US" dirty="0">
                <a:effectLst>
                  <a:outerShdw blurRad="38100" dist="38100" dir="2700000" algn="tl">
                    <a:srgbClr val="000000">
                      <a:alpha val="43137"/>
                    </a:srgbClr>
                  </a:outerShdw>
                </a:effectLst>
              </a:rPr>
              <a:t>Exodus 16</a:t>
            </a:r>
          </a:p>
          <a:p>
            <a:pPr marL="457200" indent="-457200" algn="just" eaLnBrk="1" hangingPunct="1">
              <a:spcBef>
                <a:spcPts val="0"/>
              </a:spcBef>
              <a:spcAft>
                <a:spcPts val="3600"/>
              </a:spcAft>
              <a:defRPr/>
            </a:pPr>
            <a:r>
              <a:rPr lang="en-US" dirty="0">
                <a:effectLst>
                  <a:outerShdw blurRad="38100" dist="38100" dir="2700000" algn="tl">
                    <a:srgbClr val="000000">
                      <a:alpha val="43137"/>
                    </a:srgbClr>
                  </a:outerShdw>
                </a:effectLst>
              </a:rPr>
              <a:t>1 Kings 17:2-6</a:t>
            </a:r>
          </a:p>
          <a:p>
            <a:pPr marL="457200" indent="-457200" algn="just" eaLnBrk="1" hangingPunct="1">
              <a:spcBef>
                <a:spcPts val="0"/>
              </a:spcBef>
              <a:spcAft>
                <a:spcPts val="3600"/>
              </a:spcAft>
              <a:defRPr/>
            </a:pPr>
            <a:r>
              <a:rPr lang="en-US" dirty="0">
                <a:effectLst>
                  <a:outerShdw blurRad="38100" dist="38100" dir="2700000" algn="tl">
                    <a:srgbClr val="000000">
                      <a:alpha val="43137"/>
                    </a:srgbClr>
                  </a:outerShdw>
                </a:effectLst>
              </a:rPr>
              <a:t>Psalm 37:25</a:t>
            </a:r>
          </a:p>
          <a:p>
            <a:pPr marL="457200" indent="-457200" algn="just" eaLnBrk="1" hangingPunct="1">
              <a:spcBef>
                <a:spcPts val="0"/>
              </a:spcBef>
              <a:spcAft>
                <a:spcPts val="3600"/>
              </a:spcAft>
              <a:defRPr/>
            </a:pPr>
            <a:r>
              <a:rPr lang="en-US" dirty="0">
                <a:effectLst>
                  <a:outerShdw blurRad="38100" dist="38100" dir="2700000" algn="tl">
                    <a:srgbClr val="000000">
                      <a:alpha val="43137"/>
                    </a:srgbClr>
                  </a:outerShdw>
                </a:effectLst>
              </a:rPr>
              <a:t>Matthew 6:25-34</a:t>
            </a:r>
          </a:p>
          <a:p>
            <a:pPr marL="457200" indent="-457200" algn="just" eaLnBrk="1" hangingPunct="1">
              <a:spcBef>
                <a:spcPts val="0"/>
              </a:spcBef>
              <a:spcAft>
                <a:spcPts val="3600"/>
              </a:spcAft>
              <a:defRPr/>
            </a:pPr>
            <a:r>
              <a:rPr lang="en-US" dirty="0">
                <a:effectLst>
                  <a:outerShdw blurRad="38100" dist="38100" dir="2700000" algn="tl">
                    <a:srgbClr val="000000">
                      <a:alpha val="43137"/>
                    </a:srgbClr>
                  </a:outerShdw>
                </a:effectLst>
              </a:rPr>
              <a:t>Philippians 4:19</a:t>
            </a:r>
          </a:p>
        </p:txBody>
      </p:sp>
    </p:spTree>
    <p:extLst>
      <p:ext uri="{BB962C8B-B14F-4D97-AF65-F5344CB8AC3E}">
        <p14:creationId xmlns:p14="http://schemas.microsoft.com/office/powerpoint/2010/main" val="132637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801467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37338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“He now became a hunter. In the context of Genesis, this is not a positive but a negative, as already indicated with </a:t>
            </a:r>
            <a:r>
              <a:rPr lang="en-US" i="1" dirty="0">
                <a:effectLst>
                  <a:outerShdw blurRad="38100" dist="38100" dir="2700000" algn="tl">
                    <a:srgbClr val="000000">
                      <a:alpha val="43137"/>
                    </a:srgbClr>
                  </a:outerShdw>
                </a:effectLst>
              </a:rPr>
              <a:t>Nimrod</a:t>
            </a:r>
            <a:r>
              <a:rPr lang="en-US" dirty="0">
                <a:effectLst>
                  <a:outerShdw blurRad="38100" dist="38100" dir="2700000" algn="tl">
                    <a:srgbClr val="000000">
                      <a:alpha val="43137"/>
                    </a:srgbClr>
                  </a:outerShdw>
                </a:effectLst>
              </a:rPr>
              <a:t>; for he, too, was a mighty hunter before the Lord.”</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346</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6" name="Picture 5">
            <a:extLst>
              <a:ext uri="{FF2B5EF4-FFF2-40B4-BE49-F238E27FC236}">
                <a16:creationId xmlns:a16="http://schemas.microsoft.com/office/drawing/2014/main" id="{55AD7828-0FE1-F85B-16A0-61E577C04891}"/>
              </a:ext>
            </a:extLst>
          </p:cNvPr>
          <p:cNvPicPr>
            <a:picLocks noChangeAspect="1"/>
          </p:cNvPicPr>
          <p:nvPr/>
        </p:nvPicPr>
        <p:blipFill>
          <a:blip r:embed="rId6"/>
          <a:stretch>
            <a:fillRect/>
          </a:stretch>
        </p:blipFill>
        <p:spPr>
          <a:xfrm>
            <a:off x="4383641" y="3552825"/>
            <a:ext cx="3424719"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5270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915478" y="1600201"/>
            <a:ext cx="8361045" cy="1295400"/>
          </a:xfrm>
        </p:spPr>
        <p:txBody>
          <a:bodyPr/>
          <a:lstStyle/>
          <a:p>
            <a:pPr marL="0" indent="0" algn="just">
              <a:spcBef>
                <a:spcPts val="0"/>
              </a:spcBef>
              <a:spcAft>
                <a:spcPts val="0"/>
              </a:spcAft>
              <a:buNone/>
            </a:pPr>
            <a:r>
              <a:rPr lang="en-US" sz="3600" dirty="0">
                <a:effectLst>
                  <a:outerShdw blurRad="38100" dist="38100" dir="2700000" algn="tl">
                    <a:srgbClr val="000000">
                      <a:alpha val="43137"/>
                    </a:srgbClr>
                  </a:outerShdw>
                </a:effectLst>
              </a:rPr>
              <a:t>“For the meaning of the verb form </a:t>
            </a:r>
            <a:r>
              <a:rPr lang="en-US" sz="3600" i="1" dirty="0" err="1">
                <a:effectLst>
                  <a:outerShdw blurRad="38100" dist="38100" dir="2700000" algn="tl">
                    <a:srgbClr val="000000">
                      <a:alpha val="43137"/>
                    </a:srgbClr>
                  </a:outerShdw>
                </a:effectLst>
              </a:rPr>
              <a:t>nimrodh</a:t>
            </a:r>
            <a:r>
              <a:rPr lang="en-US" sz="3600" dirty="0">
                <a:effectLst>
                  <a:outerShdw blurRad="38100" dist="38100" dir="2700000" algn="tl">
                    <a:srgbClr val="000000">
                      <a:alpha val="43137"/>
                    </a:srgbClr>
                  </a:outerShdw>
                </a:effectLst>
              </a:rPr>
              <a:t>, without a doubt, is ‘let us revolt’.”</a:t>
            </a:r>
          </a:p>
        </p:txBody>
      </p:sp>
      <p:sp>
        <p:nvSpPr>
          <p:cNvPr id="4" name="Text Box 5"/>
          <p:cNvSpPr txBox="1">
            <a:spLocks noChangeArrowheads="1"/>
          </p:cNvSpPr>
          <p:nvPr/>
        </p:nvSpPr>
        <p:spPr bwMode="auto">
          <a:xfrm>
            <a:off x="2963888" y="228600"/>
            <a:ext cx="62960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 C. </a:t>
            </a:r>
            <a:r>
              <a:rPr lang="en-US" alt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Leupold</a:t>
            </a:r>
            <a:endPar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H.C.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Leupold</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Exposition of Genesis</a:t>
            </a:r>
            <a:r>
              <a:rPr lang="en-US" sz="1800" dirty="0">
                <a:effectLst/>
                <a:latin typeface="Calibri" panose="020F0502020204030204" pitchFamily="34" charset="0"/>
                <a:ea typeface="Calibri" panose="020F0502020204030204" pitchFamily="34" charset="0"/>
                <a:cs typeface="Times New Roman" panose="02020603050405020304" pitchFamily="18" charset="0"/>
              </a:rPr>
              <a:t>, 1:366.</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1026" name="Picture 2" descr="60-Year-Old Nimrod is Safe • Jane's Genes • Origin of the ...">
            <a:extLst>
              <a:ext uri="{FF2B5EF4-FFF2-40B4-BE49-F238E27FC236}">
                <a16:creationId xmlns:a16="http://schemas.microsoft.com/office/drawing/2014/main" id="{664EA6E1-B9D7-4670-8C70-861A63557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230" y="3581400"/>
            <a:ext cx="381554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Exposition of Genesis: Volumes 1 and 2 by H C Leupold: New">
            <a:extLst>
              <a:ext uri="{FF2B5EF4-FFF2-40B4-BE49-F238E27FC236}">
                <a16:creationId xmlns:a16="http://schemas.microsoft.com/office/drawing/2014/main" id="{B5E1BBB8-45FA-4424-B253-776288C1D3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152400"/>
            <a:ext cx="914400"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9877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345868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64B4950-88EB-FC0A-C0A7-A12A1BE605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14"/>
          <a:stretch/>
        </p:blipFill>
        <p:spPr bwMode="auto">
          <a:xfrm>
            <a:off x="3276351" y="137160"/>
            <a:ext cx="5639299" cy="6583680"/>
          </a:xfrm>
          <a:prstGeom prst="rect">
            <a:avLst/>
          </a:prstGeom>
          <a:noFill/>
          <a:extLst>
            <a:ext uri="{909E8E84-426E-40DD-AFC4-6F175D3DCCD1}">
              <a14:hiddenFill xmlns:a14="http://schemas.microsoft.com/office/drawing/2010/main">
                <a:solidFill>
                  <a:srgbClr val="FFFFFF"/>
                </a:solidFill>
              </a14:hiddenFill>
            </a:ext>
          </a:extLst>
        </p:spPr>
      </p:pic>
      <p:sp>
        <p:nvSpPr>
          <p:cNvPr id="5" name="Oval 7">
            <a:extLst>
              <a:ext uri="{FF2B5EF4-FFF2-40B4-BE49-F238E27FC236}">
                <a16:creationId xmlns:a16="http://schemas.microsoft.com/office/drawing/2014/main" id="{61E3FC08-AB4B-D696-9B33-456C7097C90E}"/>
              </a:ext>
            </a:extLst>
          </p:cNvPr>
          <p:cNvSpPr>
            <a:spLocks noChangeArrowheads="1"/>
          </p:cNvSpPr>
          <p:nvPr/>
        </p:nvSpPr>
        <p:spPr bwMode="auto">
          <a:xfrm>
            <a:off x="5495925" y="2895600"/>
            <a:ext cx="1285875" cy="706821"/>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6503689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37338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wife for Ishmael was the same nationality as the mother. The ancient Egyptians were Hamitic. As is known from Egyptian archeology, the Hamitic Egyptians were quite anti-Semitic, which would add to the antagonism that was already there.”</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347</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622922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DB049A-C61D-425A-92BE-5EF25637356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3835" y="685800"/>
            <a:ext cx="1100433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peech Bubble: Rectangle with Corners Rounded 2">
            <a:extLst>
              <a:ext uri="{FF2B5EF4-FFF2-40B4-BE49-F238E27FC236}">
                <a16:creationId xmlns:a16="http://schemas.microsoft.com/office/drawing/2014/main" id="{71E99279-E05E-4F7F-B47C-A771541C3DD8}"/>
              </a:ext>
            </a:extLst>
          </p:cNvPr>
          <p:cNvSpPr/>
          <p:nvPr/>
        </p:nvSpPr>
        <p:spPr bwMode="auto">
          <a:xfrm>
            <a:off x="6105525" y="4267200"/>
            <a:ext cx="1187777" cy="533400"/>
          </a:xfrm>
          <a:prstGeom prst="wedgeRoundRectCallout">
            <a:avLst>
              <a:gd name="adj1" fmla="val -165328"/>
              <a:gd name="adj2" fmla="val -293805"/>
              <a:gd name="adj3" fmla="val 16667"/>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p>
        </p:txBody>
      </p:sp>
    </p:spTree>
    <p:extLst>
      <p:ext uri="{BB962C8B-B14F-4D97-AF65-F5344CB8AC3E}">
        <p14:creationId xmlns:p14="http://schemas.microsoft.com/office/powerpoint/2010/main" val="275860219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269877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‒21</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0980928" cy="4983480"/>
        </p:xfrm>
        <a:graphic>
          <a:graphicData uri="http://schemas.openxmlformats.org/drawingml/2006/table">
            <a:tbl>
              <a:tblPr firstRow="1" bandRow="1">
                <a:tableStyleId>{5940675A-B579-460E-94D1-54222C63F5DA}</a:tableStyleId>
              </a:tblPr>
              <a:tblGrid>
                <a:gridCol w="5490464">
                  <a:extLst>
                    <a:ext uri="{9D8B030D-6E8A-4147-A177-3AD203B41FA5}">
                      <a16:colId xmlns:a16="http://schemas.microsoft.com/office/drawing/2014/main" val="3038107700"/>
                    </a:ext>
                  </a:extLst>
                </a:gridCol>
                <a:gridCol w="5490464">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Abraham &amp; Abimelech’s covenant (21:22-34)</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703688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3048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u="sng"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3048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3048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‒21</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2801195439"/>
              </p:ext>
            </p:extLst>
          </p:nvPr>
        </p:nvGraphicFramePr>
        <p:xfrm>
          <a:off x="609600" y="1351280"/>
          <a:ext cx="10980928" cy="4516120"/>
        </p:xfrm>
        <a:graphic>
          <a:graphicData uri="http://schemas.openxmlformats.org/drawingml/2006/table">
            <a:tbl>
              <a:tblPr firstRow="1" bandRow="1">
                <a:tableStyleId>{5940675A-B579-460E-94D1-54222C63F5DA}</a:tableStyleId>
              </a:tblPr>
              <a:tblGrid>
                <a:gridCol w="5490464">
                  <a:extLst>
                    <a:ext uri="{9D8B030D-6E8A-4147-A177-3AD203B41FA5}">
                      <a16:colId xmlns:a16="http://schemas.microsoft.com/office/drawing/2014/main" val="3038107700"/>
                    </a:ext>
                  </a:extLst>
                </a:gridCol>
                <a:gridCol w="5490464">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Ishmael’s expulsion (21:8-21)</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1205578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26912</TotalTime>
  <Words>1876</Words>
  <Application>Microsoft Office PowerPoint</Application>
  <PresentationFormat>Widescreen</PresentationFormat>
  <Paragraphs>265</Paragraphs>
  <Slides>44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GENESIS STRUCTURE</vt:lpstr>
      <vt:lpstr>PowerPoint Presentation</vt:lpstr>
      <vt:lpstr>GENESIS STRUCTURE</vt:lpstr>
      <vt:lpstr>Genesis 12‒21 Abraham’s Early Journeys</vt:lpstr>
      <vt:lpstr>Genesis 21:8-21 Ishmael’s Expulsion</vt:lpstr>
      <vt:lpstr>Genesis 21:8-21 Ishmael’s Expulsion</vt:lpstr>
      <vt:lpstr>Genesis 12‒21 Abraham’s Early Journeys</vt:lpstr>
      <vt:lpstr>Genesis 21:8-21 Ishmael’s Expulsion</vt:lpstr>
      <vt:lpstr>VI. 8 New Promises Genesis 12:1-3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 8 New Promises Genesis 12:1-3</vt:lpstr>
      <vt:lpstr>PowerPoint Presentation</vt:lpstr>
      <vt:lpstr>Genesis 21:8-21 Ishmael’s Expulsion</vt:lpstr>
      <vt:lpstr>PowerPoint Presentation</vt:lpstr>
      <vt:lpstr>Genesis 21:8-21 Ishmael’s Expulsion</vt:lpstr>
      <vt:lpstr>Genesis 21:8-21 Ishmael’s Expulsion</vt:lpstr>
      <vt:lpstr>PowerPoint Presentation</vt:lpstr>
      <vt:lpstr>PowerPoint Presentation</vt:lpstr>
      <vt:lpstr>Genesis 21:8-21 Ishmael’s Expulsion</vt:lpstr>
      <vt:lpstr>PowerPoint Presentation</vt:lpstr>
      <vt:lpstr>God’s Provision </vt:lpstr>
      <vt:lpstr>Genesis 21:8-21 Ishmael’s Expulsion</vt:lpstr>
      <vt:lpstr>PowerPoint Presentation</vt:lpstr>
      <vt:lpstr>PowerPoint Presentation</vt:lpstr>
      <vt:lpstr>Genesis 21:8-21 Ishmael’s Expulsion</vt:lpstr>
      <vt:lpstr>PowerPoint Presentation</vt:lpstr>
      <vt:lpstr>PowerPoint Presentation</vt:lpstr>
      <vt:lpstr>PowerPoint Presentation</vt:lpstr>
      <vt:lpstr>Conclusion</vt:lpstr>
      <vt:lpstr>Genesis 21:8-21 Ishmael’s Expulsion</vt:lpstr>
      <vt:lpstr>Genesis 12‒21 Abraham’s Early Journeys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084 - 21v11-21 - Part 2 - 16x9 - ORIGINAL</dc:title>
  <dc:subject>Genesis 21</dc:subject>
  <dc:creator>A. Woods</dc:creator>
  <dc:description>Modified by Jim McGowan</dc:description>
  <cp:lastModifiedBy>anne woods</cp:lastModifiedBy>
  <cp:revision>2712</cp:revision>
  <cp:lastPrinted>2022-06-24T18:23:33Z</cp:lastPrinted>
  <dcterms:created xsi:type="dcterms:W3CDTF">2009-03-17T12:21:13Z</dcterms:created>
  <dcterms:modified xsi:type="dcterms:W3CDTF">2022-07-05T15:48:51Z</dcterms:modified>
</cp:coreProperties>
</file>