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handoutMasterIdLst>
    <p:handoutMasterId r:id="rId51"/>
  </p:handoutMasterIdLst>
  <p:sldIdLst>
    <p:sldId id="2067" r:id="rId2"/>
    <p:sldId id="7306" r:id="rId3"/>
    <p:sldId id="6930" r:id="rId4"/>
    <p:sldId id="8622" r:id="rId5"/>
    <p:sldId id="8623" r:id="rId6"/>
    <p:sldId id="8629" r:id="rId7"/>
    <p:sldId id="8591" r:id="rId8"/>
    <p:sldId id="6471" r:id="rId9"/>
    <p:sldId id="6734" r:id="rId10"/>
    <p:sldId id="5369" r:id="rId11"/>
    <p:sldId id="8624" r:id="rId12"/>
    <p:sldId id="1100" r:id="rId13"/>
    <p:sldId id="8632" r:id="rId14"/>
    <p:sldId id="8587" r:id="rId15"/>
    <p:sldId id="8610" r:id="rId16"/>
    <p:sldId id="6492" r:id="rId17"/>
    <p:sldId id="1134" r:id="rId18"/>
    <p:sldId id="6524" r:id="rId19"/>
    <p:sldId id="8625" r:id="rId20"/>
    <p:sldId id="8611" r:id="rId21"/>
    <p:sldId id="5488" r:id="rId22"/>
    <p:sldId id="5516" r:id="rId23"/>
    <p:sldId id="315" r:id="rId24"/>
    <p:sldId id="7411" r:id="rId25"/>
    <p:sldId id="8626" r:id="rId26"/>
    <p:sldId id="2503" r:id="rId27"/>
    <p:sldId id="8612" r:id="rId28"/>
    <p:sldId id="3819" r:id="rId29"/>
    <p:sldId id="3820" r:id="rId30"/>
    <p:sldId id="6402" r:id="rId31"/>
    <p:sldId id="3090" r:id="rId32"/>
    <p:sldId id="8634" r:id="rId33"/>
    <p:sldId id="8635" r:id="rId34"/>
    <p:sldId id="8630" r:id="rId35"/>
    <p:sldId id="8627" r:id="rId36"/>
    <p:sldId id="7440" r:id="rId37"/>
    <p:sldId id="8620" r:id="rId38"/>
    <p:sldId id="2064" r:id="rId39"/>
    <p:sldId id="8631" r:id="rId40"/>
    <p:sldId id="3636" r:id="rId41"/>
    <p:sldId id="3637" r:id="rId42"/>
    <p:sldId id="3638" r:id="rId43"/>
    <p:sldId id="3639" r:id="rId44"/>
    <p:sldId id="3547" r:id="rId45"/>
    <p:sldId id="2056" r:id="rId46"/>
    <p:sldId id="8243" r:id="rId47"/>
    <p:sldId id="7785" r:id="rId48"/>
    <p:sldId id="8628" r:id="rId49"/>
  </p:sldIdLst>
  <p:sldSz cx="12192000" cy="6858000"/>
  <p:notesSz cx="7315200" cy="9601200"/>
  <p:custDataLst>
    <p:tags r:id="rId5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99"/>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4457" autoAdjust="0"/>
  </p:normalViewPr>
  <p:slideViewPr>
    <p:cSldViewPr>
      <p:cViewPr>
        <p:scale>
          <a:sx n="90" d="100"/>
          <a:sy n="90" d="100"/>
        </p:scale>
        <p:origin x="822" y="31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70" d="100"/>
          <a:sy n="70" d="100"/>
        </p:scale>
        <p:origin x="3477" y="2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022 – Q&amp;A – Part 3</a:t>
            </a:r>
          </a:p>
          <a:p>
            <a:pPr algn="ctr">
              <a:defRPr/>
            </a:pPr>
            <a:r>
              <a:rPr lang="en-US" sz="1300" dirty="0">
                <a:latin typeface="Calibri" panose="020F0502020204030204" pitchFamily="34" charset="0"/>
                <a:cs typeface="Calibri" panose="020F0502020204030204" pitchFamily="34" charset="0"/>
              </a:rPr>
              <a:t>07-10-2022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17T17:38:17.005"/>
    </inkml:context>
    <inkml:brush xml:id="br0">
      <inkml:brushProperty name="width" value="0.025" units="cm"/>
      <inkml:brushProperty name="height" value="0.025" units="cm"/>
    </inkml:brush>
  </inkml:definitions>
  <inkml:trace contextRef="#ctx0" brushRef="#br0">31694 8024 3712,'-16'0'1472,"16"0"-768,0-16-672,0 16 352,-16 0-256,16 0 0,-17 0-1408,17-32-640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46</a:t>
            </a:fld>
            <a:endParaRPr lang="en-US" dirty="0"/>
          </a:p>
        </p:txBody>
      </p:sp>
    </p:spTree>
    <p:extLst>
      <p:ext uri="{BB962C8B-B14F-4D97-AF65-F5344CB8AC3E}">
        <p14:creationId xmlns:p14="http://schemas.microsoft.com/office/powerpoint/2010/main" val="359091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7/9/22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7/9/22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2224568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2652977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1692836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753539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7" r:id="rId12"/>
    <p:sldLayoutId id="2147492678" r:id="rId13"/>
    <p:sldLayoutId id="2147492679" r:id="rId14"/>
    <p:sldLayoutId id="2147492680" r:id="rId15"/>
    <p:sldLayoutId id="2147492681"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20.png"/></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solidFill>
                  <a:srgbClr val="00FFFF"/>
                </a:solidFill>
              </a:rPr>
              <a:t>Ezekiel 36</a:t>
            </a:r>
            <a:r>
              <a:rPr lang="en-US" dirty="0">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6576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D0D31B41-83ED-CFDA-02AF-C3212B9E4C8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407675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3200401" y="1213925"/>
            <a:ext cx="6705599" cy="4430151"/>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Gog killed in battle? </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seal judgment?</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Coincides with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Armageddon?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and the Antichrist?</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3055087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714500" y="1600202"/>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AF062-0C0D-40FF-8E86-1D35049CC2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32766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Ezekiel 38:18-19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18 </a:t>
            </a:r>
            <a:r>
              <a:rPr lang="en-US" dirty="0">
                <a:effectLst>
                  <a:outerShdw blurRad="38100" dist="38100" dir="2700000" algn="tl">
                    <a:srgbClr val="000000">
                      <a:alpha val="43137"/>
                    </a:srgbClr>
                  </a:outerShdw>
                </a:effectLst>
              </a:rPr>
              <a:t>It will come about on that day, when Gog comes against the land of Israel,” declares the Lord </a:t>
            </a:r>
            <a:r>
              <a:rPr lang="en-US" cap="small" dirty="0">
                <a:effectLst>
                  <a:outerShdw blurRad="38100" dist="38100" dir="2700000" algn="tl">
                    <a:srgbClr val="000000">
                      <a:alpha val="43137"/>
                    </a:srgbClr>
                  </a:outerShdw>
                </a:effectLst>
              </a:rPr>
              <a:t>God</a:t>
            </a:r>
            <a:r>
              <a:rPr lang="en-US" dirty="0">
                <a:effectLst>
                  <a:outerShdw blurRad="38100" dist="38100" dir="2700000" algn="tl">
                    <a:srgbClr val="000000">
                      <a:alpha val="43137"/>
                    </a:srgbClr>
                  </a:outerShdw>
                </a:effectLst>
              </a:rPr>
              <a:t>, “that </a:t>
            </a:r>
            <a:r>
              <a:rPr lang="en-US" b="1" u="sng" dirty="0">
                <a:solidFill>
                  <a:srgbClr val="FFFFCC"/>
                </a:solidFill>
                <a:effectLst>
                  <a:outerShdw blurRad="38100" dist="38100" dir="2700000" algn="tl">
                    <a:srgbClr val="000000">
                      <a:alpha val="43137"/>
                    </a:srgbClr>
                  </a:outerShdw>
                </a:effectLst>
              </a:rPr>
              <a:t>My fury</a:t>
            </a:r>
            <a:r>
              <a:rPr lang="en-US" dirty="0">
                <a:effectLst>
                  <a:outerShdw blurRad="38100" dist="38100" dir="2700000" algn="tl">
                    <a:srgbClr val="000000">
                      <a:alpha val="43137"/>
                    </a:srgbClr>
                  </a:outerShdw>
                </a:effectLst>
              </a:rPr>
              <a:t> will mount up in </a:t>
            </a:r>
            <a:r>
              <a:rPr lang="en-US" b="1" u="sng" dirty="0">
                <a:solidFill>
                  <a:srgbClr val="FFFFCC"/>
                </a:solidFill>
                <a:effectLst>
                  <a:outerShdw blurRad="38100" dist="38100" dir="2700000" algn="tl">
                    <a:srgbClr val="000000">
                      <a:alpha val="43137"/>
                    </a:srgbClr>
                  </a:outerShdw>
                </a:effectLst>
              </a:rPr>
              <a:t>My anger</a:t>
            </a: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19 </a:t>
            </a:r>
            <a:r>
              <a:rPr lang="en-US" dirty="0">
                <a:effectLst>
                  <a:outerShdw blurRad="38100" dist="38100" dir="2700000" algn="tl">
                    <a:srgbClr val="000000">
                      <a:alpha val="43137"/>
                    </a:srgbClr>
                  </a:outerShdw>
                </a:effectLst>
              </a:rPr>
              <a:t>In My zeal and in </a:t>
            </a:r>
            <a:r>
              <a:rPr lang="en-US" b="1" u="sng" dirty="0">
                <a:solidFill>
                  <a:srgbClr val="FFFFCC"/>
                </a:solidFill>
                <a:effectLst>
                  <a:outerShdw blurRad="38100" dist="38100" dir="2700000" algn="tl">
                    <a:srgbClr val="000000">
                      <a:alpha val="43137"/>
                    </a:srgbClr>
                  </a:outerShdw>
                </a:effectLst>
              </a:rPr>
              <a:t>My blazing wrath</a:t>
            </a:r>
            <a:r>
              <a:rPr lang="en-US" dirty="0">
                <a:effectLst>
                  <a:outerShdw blurRad="38100" dist="38100" dir="2700000" algn="tl">
                    <a:srgbClr val="000000">
                      <a:alpha val="43137"/>
                    </a:srgbClr>
                  </a:outerShdw>
                </a:effectLst>
              </a:rPr>
              <a:t> I declare </a:t>
            </a:r>
            <a:r>
              <a:rPr lang="en-US" i="1" dirty="0">
                <a:effectLst>
                  <a:outerShdw blurRad="38100" dist="38100" dir="2700000" algn="tl">
                    <a:srgbClr val="000000">
                      <a:alpha val="43137"/>
                    </a:srgbClr>
                  </a:outerShdw>
                </a:effectLst>
              </a:rPr>
              <a:t>that</a:t>
            </a:r>
            <a:r>
              <a:rPr lang="en-US" dirty="0">
                <a:effectLst>
                  <a:outerShdw blurRad="38100" dist="38100" dir="2700000" algn="tl">
                    <a:srgbClr val="000000">
                      <a:alpha val="43137"/>
                    </a:srgbClr>
                  </a:outerShdw>
                </a:effectLst>
              </a:rPr>
              <a:t> on that day there will surely be a great earthquake in the land of Israel.”</a:t>
            </a:r>
          </a:p>
        </p:txBody>
      </p:sp>
      <p:pic>
        <p:nvPicPr>
          <p:cNvPr id="4" name="Picture 3">
            <a:extLst>
              <a:ext uri="{FF2B5EF4-FFF2-40B4-BE49-F238E27FC236}">
                <a16:creationId xmlns:a16="http://schemas.microsoft.com/office/drawing/2014/main" id="{E3F0FBE3-1EF2-4303-0E82-11067EB3CD34}"/>
              </a:ext>
            </a:extLst>
          </p:cNvPr>
          <p:cNvPicPr>
            <a:picLocks noChangeAspect="1"/>
          </p:cNvPicPr>
          <p:nvPr/>
        </p:nvPicPr>
        <p:blipFill rotWithShape="1">
          <a:blip r:embed="rId3"/>
          <a:srcRect b="24532"/>
          <a:stretch/>
        </p:blipFill>
        <p:spPr>
          <a:xfrm>
            <a:off x="5295049" y="3048000"/>
            <a:ext cx="1601902"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9348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664" y="228600"/>
            <a:ext cx="10090673" cy="6400800"/>
          </a:xfrm>
          <a:prstGeom prst="rect">
            <a:avLst/>
          </a:prstGeom>
          <a:ln w="28575">
            <a:solidFill>
              <a:srgbClr val="FFFFCC"/>
            </a:solidFill>
          </a:ln>
        </p:spPr>
      </p:pic>
    </p:spTree>
    <p:extLst>
      <p:ext uri="{BB962C8B-B14F-4D97-AF65-F5344CB8AC3E}">
        <p14:creationId xmlns:p14="http://schemas.microsoft.com/office/powerpoint/2010/main" val="1667216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3B275-E680-4A2C-9B17-7A0ECF86A6B4}"/>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algn="ctr">
              <a:spcBef>
                <a:spcPts val="0"/>
              </a:spcBef>
              <a:spcAft>
                <a:spcPts val="9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 11</a:t>
            </a:r>
            <a:endParaRPr lang="en-US" sz="4000" dirty="0">
              <a:solidFill>
                <a:schemeClr val="tx2"/>
              </a:solidFill>
              <a:ea typeface="+mj-ea"/>
              <a:cs typeface="+mj-cs"/>
            </a:endParaRPr>
          </a:p>
          <a:p>
            <a:pPr marL="0" indent="0" algn="just">
              <a:spcBef>
                <a:spcPts val="0"/>
              </a:spcBef>
              <a:buNone/>
              <a:defRPr/>
            </a:pPr>
            <a:r>
              <a:rPr lang="en-US" sz="3050" dirty="0">
                <a:cs typeface="Calibri" panose="020F0502020204030204" pitchFamily="34" charset="0"/>
              </a:rPr>
              <a:t>“</a:t>
            </a:r>
            <a:r>
              <a:rPr lang="en-US" sz="3050" baseline="30000" dirty="0">
                <a:solidFill>
                  <a:srgbClr val="FFFFFF"/>
                </a:solidFill>
                <a:effectLst>
                  <a:outerShdw blurRad="38100" dist="38100" dir="2700000" algn="tl">
                    <a:srgbClr val="000000">
                      <a:alpha val="43137"/>
                    </a:srgbClr>
                  </a:outerShdw>
                </a:effectLst>
                <a:cs typeface="Calibri" panose="020F0502020204030204" pitchFamily="34" charset="0"/>
              </a:rPr>
              <a:t>8</a:t>
            </a:r>
            <a:r>
              <a:rPr lang="en-US" sz="3050" dirty="0">
                <a:cs typeface="Calibri" panose="020F0502020204030204" pitchFamily="34" charset="0"/>
              </a:rPr>
              <a:t>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050" b="1" u="sng" dirty="0">
                <a:solidFill>
                  <a:srgbClr val="FFFFCC"/>
                </a:solidFill>
                <a:cs typeface="Calibri" panose="020F0502020204030204" pitchFamily="34" charset="0"/>
              </a:rPr>
              <a:t>living securely [</a:t>
            </a:r>
            <a:r>
              <a:rPr lang="en-US" sz="3050" b="1" i="1" u="sng" dirty="0">
                <a:solidFill>
                  <a:srgbClr val="FFFFCC"/>
                </a:solidFill>
                <a:cs typeface="Calibri" panose="020F0502020204030204" pitchFamily="34" charset="0"/>
              </a:rPr>
              <a:t>batach</a:t>
            </a:r>
            <a:r>
              <a:rPr lang="en-US" sz="3050" b="1" u="sng" dirty="0">
                <a:solidFill>
                  <a:srgbClr val="FFFFCC"/>
                </a:solidFill>
                <a:cs typeface="Calibri" panose="020F0502020204030204" pitchFamily="34" charset="0"/>
              </a:rPr>
              <a:t>]</a:t>
            </a:r>
            <a:r>
              <a:rPr lang="en-US" sz="3050" dirty="0">
                <a:cs typeface="Calibri" panose="020F0502020204030204" pitchFamily="34" charset="0"/>
              </a:rPr>
              <a:t>, all of them….</a:t>
            </a:r>
            <a:r>
              <a:rPr lang="en-US" sz="3050" baseline="30000" dirty="0">
                <a:solidFill>
                  <a:srgbClr val="FFFFFF"/>
                </a:solidFill>
                <a:effectLst>
                  <a:outerShdw blurRad="38100" dist="38100" dir="2700000" algn="tl">
                    <a:srgbClr val="000000">
                      <a:alpha val="43137"/>
                    </a:srgbClr>
                  </a:outerShdw>
                </a:effectLst>
                <a:cs typeface="Calibri" panose="020F0502020204030204" pitchFamily="34" charset="0"/>
              </a:rPr>
              <a:t>11</a:t>
            </a:r>
            <a:r>
              <a:rPr lang="en-US" sz="3050" dirty="0">
                <a:cs typeface="Calibri" panose="020F0502020204030204" pitchFamily="34" charset="0"/>
              </a:rPr>
              <a:t> and you will say, ‘I will go up against the land of unwalled villages. I will go against those who are </a:t>
            </a:r>
            <a:r>
              <a:rPr lang="en-US" sz="3050" b="1" u="sng" dirty="0">
                <a:solidFill>
                  <a:srgbClr val="FFFFCC"/>
                </a:solidFill>
                <a:cs typeface="Calibri" panose="020F0502020204030204" pitchFamily="34" charset="0"/>
              </a:rPr>
              <a:t>at rest [</a:t>
            </a:r>
            <a:r>
              <a:rPr lang="en-US" sz="3050" b="1" i="1" u="sng" dirty="0">
                <a:solidFill>
                  <a:srgbClr val="FFFFCC"/>
                </a:solidFill>
                <a:cs typeface="Calibri" panose="020F0502020204030204" pitchFamily="34" charset="0"/>
              </a:rPr>
              <a:t>shacat</a:t>
            </a:r>
            <a:r>
              <a:rPr lang="en-US" sz="3050" b="1" u="sng" dirty="0">
                <a:solidFill>
                  <a:srgbClr val="FFFFCC"/>
                </a:solidFill>
                <a:cs typeface="Calibri" panose="020F0502020204030204" pitchFamily="34" charset="0"/>
              </a:rPr>
              <a:t>]</a:t>
            </a:r>
            <a:r>
              <a:rPr lang="en-US" sz="3050" dirty="0">
                <a:cs typeface="Calibri" panose="020F0502020204030204" pitchFamily="34" charset="0"/>
              </a:rPr>
              <a:t>, that </a:t>
            </a:r>
            <a:r>
              <a:rPr lang="en-US" sz="3050" b="1" u="sng" dirty="0">
                <a:solidFill>
                  <a:srgbClr val="FFFFCC"/>
                </a:solidFill>
                <a:cs typeface="Calibri" panose="020F0502020204030204" pitchFamily="34" charset="0"/>
              </a:rPr>
              <a:t>live securely [</a:t>
            </a:r>
            <a:r>
              <a:rPr lang="en-US" sz="3050" b="1" i="1" u="sng" dirty="0">
                <a:solidFill>
                  <a:srgbClr val="FFFFCC"/>
                </a:solidFill>
                <a:cs typeface="Calibri" panose="020F0502020204030204" pitchFamily="34" charset="0"/>
              </a:rPr>
              <a:t>batach</a:t>
            </a:r>
            <a:r>
              <a:rPr lang="en-US" sz="3050" b="1" u="sng" dirty="0">
                <a:solidFill>
                  <a:srgbClr val="FFFFCC"/>
                </a:solidFill>
                <a:cs typeface="Calibri" panose="020F0502020204030204" pitchFamily="34" charset="0"/>
              </a:rPr>
              <a:t>], all of them living without walls and having no bars or gates</a:t>
            </a:r>
            <a:r>
              <a:rPr lang="en-US" sz="3050" dirty="0">
                <a:cs typeface="Calibri" panose="020F0502020204030204" pitchFamily="34" charset="0"/>
              </a:rPr>
              <a:t>.”</a:t>
            </a:r>
          </a:p>
        </p:txBody>
      </p:sp>
    </p:spTree>
    <p:extLst>
      <p:ext uri="{BB962C8B-B14F-4D97-AF65-F5344CB8AC3E}">
        <p14:creationId xmlns:p14="http://schemas.microsoft.com/office/powerpoint/2010/main" val="3260142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74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288" y="3048000"/>
            <a:ext cx="1941424"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741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cs typeface="Calibri" panose="020F0502020204030204" pitchFamily="34" charset="0"/>
              </a:rPr>
            </a:br>
            <a:r>
              <a:rPr lang="en-US" altLang="en-US" sz="2800" dirty="0">
                <a:solidFill>
                  <a:schemeClr val="tx1"/>
                </a:solidFill>
                <a:effectLst>
                  <a:outerShdw blurRad="38100" dist="38100" dir="2700000" algn="tl">
                    <a:srgbClr val="000000"/>
                  </a:outerShdw>
                </a:effectLst>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cs typeface="Calibri" panose="020F0502020204030204" pitchFamily="34" charset="0"/>
            </a:endParaRPr>
          </a:p>
        </p:txBody>
      </p:sp>
      <p:sp>
        <p:nvSpPr>
          <p:cNvPr id="3" name="Content Placeholder 2"/>
          <p:cNvSpPr>
            <a:spLocks noGrp="1"/>
          </p:cNvSpPr>
          <p:nvPr>
            <p:ph idx="1"/>
          </p:nvPr>
        </p:nvSpPr>
        <p:spPr>
          <a:xfrm>
            <a:off x="1905000" y="1600200"/>
            <a:ext cx="8382000" cy="3429000"/>
          </a:xfrm>
        </p:spPr>
        <p:txBody>
          <a:bodyPr/>
          <a:lstStyle/>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6518" y="5181601"/>
            <a:ext cx="3218967" cy="13717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outerShdw>
                </a:effectLst>
                <a:cs typeface="Calibri" panose="020F0502020204030204" pitchFamily="34" charset="0"/>
              </a:rPr>
              <a:t>Restrainer Must First be Removed</a:t>
            </a:r>
          </a:p>
        </p:txBody>
      </p:sp>
      <p:sp>
        <p:nvSpPr>
          <p:cNvPr id="28675" name="Rectangle 3"/>
          <p:cNvSpPr>
            <a:spLocks noGrp="1" noChangeArrowheads="1"/>
          </p:cNvSpPr>
          <p:nvPr>
            <p:ph idx="1"/>
          </p:nvPr>
        </p:nvSpPr>
        <p:spPr>
          <a:xfrm>
            <a:off x="1524000" y="1219200"/>
            <a:ext cx="9144000" cy="4495800"/>
          </a:xfrm>
        </p:spPr>
        <p:txBody>
          <a:bodyPr/>
          <a:lstStyle/>
          <a:p>
            <a:pPr marL="457200" indent="-457200" eaLnBrk="1" hangingPunct="1">
              <a:spcBef>
                <a:spcPts val="0"/>
              </a:spcBef>
              <a:spcAft>
                <a:spcPts val="3000"/>
              </a:spcAft>
              <a:defRPr/>
            </a:pPr>
            <a:r>
              <a:rPr lang="en-US" sz="3000" dirty="0">
                <a:cs typeface="Calibri" panose="020F0502020204030204" pitchFamily="34" charset="0"/>
              </a:rPr>
              <a:t>Restrainer holds back the Antichrist (2 Thess 2:6-7)</a:t>
            </a:r>
          </a:p>
          <a:p>
            <a:pPr marL="457200" indent="-457200" eaLnBrk="1" hangingPunct="1">
              <a:spcBef>
                <a:spcPts val="0"/>
              </a:spcBef>
              <a:spcAft>
                <a:spcPts val="3000"/>
              </a:spcAft>
              <a:defRPr/>
            </a:pPr>
            <a:r>
              <a:rPr lang="en-US" sz="3000" dirty="0">
                <a:cs typeface="Calibri" panose="020F0502020204030204" pitchFamily="34" charset="0"/>
              </a:rPr>
              <a:t>Restrainer = the omnipotent Holy Spirit (2 Thess 2:9)</a:t>
            </a:r>
          </a:p>
          <a:p>
            <a:pPr marL="457200" indent="-457200" eaLnBrk="1" hangingPunct="1">
              <a:spcBef>
                <a:spcPts val="0"/>
              </a:spcBef>
              <a:spcAft>
                <a:spcPts val="3000"/>
              </a:spcAft>
              <a:defRPr/>
            </a:pPr>
            <a:r>
              <a:rPr lang="en-US" sz="3000" dirty="0">
                <a:cs typeface="Calibri" panose="020F0502020204030204" pitchFamily="34" charset="0"/>
              </a:rPr>
              <a:t>Holy Spirit permanently indwells all Christians (John 14:16; Rom 8:9)</a:t>
            </a:r>
          </a:p>
          <a:p>
            <a:pPr marL="457200" indent="-457200" eaLnBrk="1" hangingPunct="1">
              <a:spcBef>
                <a:spcPts val="0"/>
              </a:spcBef>
              <a:spcAft>
                <a:spcPts val="3000"/>
              </a:spcAft>
              <a:defRPr/>
            </a:pPr>
            <a:r>
              <a:rPr lang="en-US" sz="3000" dirty="0">
                <a:cs typeface="Calibri" panose="020F0502020204030204" pitchFamily="34" charset="0"/>
              </a:rPr>
              <a:t>Spirit indwelt Christians must first be removed prior to the Antichrist's advent</a:t>
            </a:r>
          </a:p>
        </p:txBody>
      </p:sp>
      <p:pic>
        <p:nvPicPr>
          <p:cNvPr id="3" name="Picture 2">
            <a:extLst>
              <a:ext uri="{FF2B5EF4-FFF2-40B4-BE49-F238E27FC236}">
                <a16:creationId xmlns:a16="http://schemas.microsoft.com/office/drawing/2014/main" id="{901FCB20-6609-4ED5-A417-90EEF461D2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5257800"/>
            <a:ext cx="1828800" cy="1371600"/>
          </a:xfrm>
          <a:prstGeom prst="rect">
            <a:avLst/>
          </a:prstGeom>
        </p:spPr>
      </p:pic>
    </p:spTree>
    <p:extLst>
      <p:ext uri="{BB962C8B-B14F-4D97-AF65-F5344CB8AC3E}">
        <p14:creationId xmlns:p14="http://schemas.microsoft.com/office/powerpoint/2010/main" val="3930587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3200401" y="1213925"/>
            <a:ext cx="6705599" cy="4430151"/>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Gog killed in battle? </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seal judgment?</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Coincides with Rapture?</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Armageddon?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and the Antichrist?</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405821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228600"/>
            <a:ext cx="8534400" cy="8382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2309850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038475" y="228601"/>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Seven Bowls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16)</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7827" name="Content Placeholder 2"/>
          <p:cNvSpPr>
            <a:spLocks noGrp="1"/>
          </p:cNvSpPr>
          <p:nvPr>
            <p:ph idx="1"/>
          </p:nvPr>
        </p:nvSpPr>
        <p:spPr>
          <a:xfrm>
            <a:off x="2484155" y="1588889"/>
            <a:ext cx="7223690" cy="5069046"/>
          </a:xfrm>
        </p:spPr>
        <p:txBody>
          <a:bodyPr/>
          <a:lstStyle/>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a:t>
            </a:r>
            <a:r>
              <a:rPr lang="en-US" sz="2800" baseline="30000" dirty="0">
                <a:effectLst>
                  <a:outerShdw blurRad="38100" dist="38100" dir="2700000" algn="tl">
                    <a:srgbClr val="000000">
                      <a:alpha val="43137"/>
                    </a:srgbClr>
                  </a:outerShdw>
                </a:effectLst>
                <a:cs typeface="Calibri" panose="020F0502020204030204" pitchFamily="34" charset="0"/>
              </a:rPr>
              <a:t>st</a:t>
            </a:r>
            <a:r>
              <a:rPr lang="en-US" sz="2800" dirty="0">
                <a:effectLst>
                  <a:outerShdw blurRad="38100" dist="38100" dir="2700000" algn="tl">
                    <a:srgbClr val="000000">
                      <a:alpha val="43137"/>
                    </a:srgbClr>
                  </a:outerShdw>
                </a:effectLst>
                <a:cs typeface="Calibri" panose="020F0502020204030204" pitchFamily="34" charset="0"/>
              </a:rPr>
              <a:t> Bowl (16:1-2) – Boils</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a:t>
            </a:r>
            <a:r>
              <a:rPr lang="en-US" sz="2800" baseline="30000" dirty="0">
                <a:effectLst>
                  <a:outerShdw blurRad="38100" dist="38100" dir="2700000" algn="tl">
                    <a:srgbClr val="000000">
                      <a:alpha val="43137"/>
                    </a:srgbClr>
                  </a:outerShdw>
                </a:effectLst>
                <a:cs typeface="Calibri" panose="020F0502020204030204" pitchFamily="34" charset="0"/>
              </a:rPr>
              <a:t>nd</a:t>
            </a:r>
            <a:r>
              <a:rPr lang="en-US" sz="2800" dirty="0">
                <a:effectLst>
                  <a:outerShdw blurRad="38100" dist="38100" dir="2700000" algn="tl">
                    <a:srgbClr val="000000">
                      <a:alpha val="43137"/>
                    </a:srgbClr>
                  </a:outerShdw>
                </a:effectLst>
                <a:cs typeface="Calibri" panose="020F0502020204030204" pitchFamily="34" charset="0"/>
              </a:rPr>
              <a:t> Bowl (16:3) – Sea becomes blood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3</a:t>
            </a:r>
            <a:r>
              <a:rPr lang="en-US" sz="2800" baseline="30000" dirty="0">
                <a:effectLst>
                  <a:outerShdw blurRad="38100" dist="38100" dir="2700000" algn="tl">
                    <a:srgbClr val="000000">
                      <a:alpha val="43137"/>
                    </a:srgbClr>
                  </a:outerShdw>
                </a:effectLst>
                <a:cs typeface="Calibri" panose="020F0502020204030204" pitchFamily="34" charset="0"/>
              </a:rPr>
              <a:t>rd</a:t>
            </a:r>
            <a:r>
              <a:rPr lang="en-US" sz="2800" dirty="0">
                <a:effectLst>
                  <a:outerShdw blurRad="38100" dist="38100" dir="2700000" algn="tl">
                    <a:srgbClr val="000000">
                      <a:alpha val="43137"/>
                    </a:srgbClr>
                  </a:outerShdw>
                </a:effectLst>
                <a:cs typeface="Calibri" panose="020F0502020204030204" pitchFamily="34" charset="0"/>
              </a:rPr>
              <a:t> Bowl (16:4-7) – Freshwater destroyed </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4th Bowl (16:8-9) – Sun scorches man</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5th Bowl (16:10-11) – Darkness</a:t>
            </a:r>
          </a:p>
          <a:p>
            <a:pPr marL="557213" indent="-557213" eaLnBrk="1" hangingPunct="1">
              <a:spcBef>
                <a:spcPts val="0"/>
              </a:spcBef>
              <a:spcAft>
                <a:spcPts val="2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6th Bowl </a:t>
            </a:r>
            <a:r>
              <a:rPr lang="en-US" sz="2800" b="1" u="sng">
                <a:solidFill>
                  <a:srgbClr val="FFFFCC"/>
                </a:solidFill>
                <a:effectLst>
                  <a:outerShdw blurRad="38100" dist="38100" dir="2700000" algn="tl">
                    <a:srgbClr val="000000">
                      <a:alpha val="43137"/>
                    </a:srgbClr>
                  </a:outerShdw>
                </a:effectLst>
                <a:cs typeface="Calibri" panose="020F0502020204030204" pitchFamily="34" charset="0"/>
              </a:rPr>
              <a:t>(16:12-16)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 Euphrates dried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7th Bowl (16:17-21) – Greatest earthquake</a:t>
            </a:r>
          </a:p>
        </p:txBody>
      </p:sp>
      <p:pic>
        <p:nvPicPr>
          <p:cNvPr id="7" name="Picture 2" descr="Image result for revelation 15">
            <a:extLst>
              <a:ext uri="{FF2B5EF4-FFF2-40B4-BE49-F238E27FC236}">
                <a16:creationId xmlns:a16="http://schemas.microsoft.com/office/drawing/2014/main" id="{D887A3ED-F377-42C7-B1D6-CDD82783C4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7062" y="90466"/>
            <a:ext cx="1622738"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698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290815886"/>
              </p:ext>
            </p:extLst>
          </p:nvPr>
        </p:nvGraphicFramePr>
        <p:xfrm>
          <a:off x="609600" y="502920"/>
          <a:ext cx="10972800" cy="5852160"/>
        </p:xfrm>
        <a:graphic>
          <a:graphicData uri="http://schemas.openxmlformats.org/drawingml/2006/table">
            <a:tbl>
              <a:tblPr firstRow="1" bandRow="1">
                <a:tableStyleId>{073A0DAA-6AF3-43AB-8588-CEC1D06C72B9}</a:tableStyleId>
              </a:tblPr>
              <a:tblGrid>
                <a:gridCol w="3200400">
                  <a:extLst>
                    <a:ext uri="{9D8B030D-6E8A-4147-A177-3AD203B41FA5}">
                      <a16:colId xmlns:a16="http://schemas.microsoft.com/office/drawing/2014/main" val="693548043"/>
                    </a:ext>
                  </a:extLst>
                </a:gridCol>
                <a:gridCol w="2286000">
                  <a:extLst>
                    <a:ext uri="{9D8B030D-6E8A-4147-A177-3AD203B41FA5}">
                      <a16:colId xmlns:a16="http://schemas.microsoft.com/office/drawing/2014/main" val="3074207953"/>
                    </a:ext>
                  </a:extLst>
                </a:gridCol>
                <a:gridCol w="3200400">
                  <a:extLst>
                    <a:ext uri="{9D8B030D-6E8A-4147-A177-3AD203B41FA5}">
                      <a16:colId xmlns:a16="http://schemas.microsoft.com/office/drawing/2014/main" val="2121096268"/>
                    </a:ext>
                  </a:extLst>
                </a:gridCol>
                <a:gridCol w="2286000">
                  <a:extLst>
                    <a:ext uri="{9D8B030D-6E8A-4147-A177-3AD203B41FA5}">
                      <a16:colId xmlns:a16="http://schemas.microsoft.com/office/drawing/2014/main" val="1144338633"/>
                    </a:ext>
                  </a:extLst>
                </a:gridCol>
              </a:tblGrid>
              <a:tr h="731520">
                <a:tc gridSpan="4">
                  <a:txBody>
                    <a:bodyPr/>
                    <a:lstStyle/>
                    <a:p>
                      <a:pPr algn="ctr"/>
                      <a:r>
                        <a:rPr lang="en-US" alt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Literal Geography in Revelation</a:t>
                      </a:r>
                    </a:p>
                  </a:txBody>
                  <a:tcPr anchor="ctr"/>
                </a:tc>
                <a:tc hMerge="1">
                  <a:txBody>
                    <a:bodyPr/>
                    <a:lstStyle/>
                    <a:p>
                      <a:endParaRPr lang="en-US"/>
                    </a:p>
                  </a:txBody>
                  <a:tcPr/>
                </a:tc>
                <a:tc hMerge="1">
                  <a:txBody>
                    <a:bodyPr/>
                    <a:lstStyle/>
                    <a:p>
                      <a:endParaRPr lang="en-US" dirty="0"/>
                    </a:p>
                  </a:txBody>
                  <a:tcPr/>
                </a:tc>
                <a:tc hMerge="1">
                  <a:txBody>
                    <a:bodyPr/>
                    <a:lstStyle/>
                    <a:p>
                      <a:pPr algn="ctr"/>
                      <a:endParaRPr lang="en-US" sz="3400" dirty="0">
                        <a:solidFill>
                          <a:schemeClr val="tx2"/>
                        </a:solidFill>
                        <a:latin typeface="Calibri" panose="020F0502020204030204" pitchFamily="34" charset="0"/>
                        <a:ea typeface="+mj-ea"/>
                        <a:cs typeface="Calibri" panose="020F0502020204030204" pitchFamily="34" charset="0"/>
                      </a:endParaRPr>
                    </a:p>
                  </a:txBody>
                  <a:tcPr anchor="ctr"/>
                </a:tc>
                <a:extLst>
                  <a:ext uri="{0D108BD9-81ED-4DB2-BD59-A6C34878D82A}">
                    <a16:rowId xmlns:a16="http://schemas.microsoft.com/office/drawing/2014/main" val="2272506135"/>
                  </a:ext>
                </a:extLst>
              </a:tr>
              <a:tr h="731520">
                <a:tc>
                  <a:txBody>
                    <a:bodyPr/>
                    <a:lstStyle/>
                    <a:p>
                      <a:pPr marL="0" indent="0" eaLnBrk="1" hangingPunct="1">
                        <a:buClr>
                          <a:srgbClr val="C00000"/>
                        </a:buClr>
                        <a:buFont typeface="Wingdings" panose="05000000000000000000" pitchFamily="2" charset="2"/>
                        <a:buNone/>
                      </a:pPr>
                      <a:r>
                        <a:rPr lang="en-US" altLang="en-US" sz="3200" b="1" dirty="0">
                          <a:solidFill>
                            <a:srgbClr val="C00000"/>
                          </a:solidFill>
                          <a:latin typeface="Calibri" panose="020F0502020204030204" pitchFamily="34" charset="0"/>
                          <a:cs typeface="Calibri" panose="020F0502020204030204" pitchFamily="34" charset="0"/>
                        </a:rPr>
                        <a:t>Asia</a:t>
                      </a:r>
                    </a:p>
                  </a:txBody>
                  <a:tcPr anchor="ctr"/>
                </a:tc>
                <a:tc>
                  <a:txBody>
                    <a:bodyPr/>
                    <a:lstStyle/>
                    <a:p>
                      <a:pPr marL="0" indent="0" algn="ctr" eaLnBrk="1" hangingPunct="1">
                        <a:buClr>
                          <a:srgbClr val="C00000"/>
                        </a:buClr>
                        <a:buFont typeface="Wingdings" panose="05000000000000000000" pitchFamily="2" charset="2"/>
                        <a:buNone/>
                      </a:pPr>
                      <a:r>
                        <a:rPr lang="en-US" altLang="en-US" sz="3200" dirty="0">
                          <a:solidFill>
                            <a:srgbClr val="0000CC"/>
                          </a:solidFill>
                          <a:latin typeface="Calibri" panose="020F0502020204030204" pitchFamily="34" charset="0"/>
                          <a:cs typeface="Calibri" panose="020F0502020204030204" pitchFamily="34" charset="0"/>
                        </a:rPr>
                        <a:t>1:4</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Philadelphia</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3:7</a:t>
                      </a:r>
                    </a:p>
                  </a:txBody>
                  <a:tcPr anchor="ctr"/>
                </a:tc>
                <a:extLst>
                  <a:ext uri="{0D108BD9-81ED-4DB2-BD59-A6C34878D82A}">
                    <a16:rowId xmlns:a16="http://schemas.microsoft.com/office/drawing/2014/main" val="3375767282"/>
                  </a:ext>
                </a:extLst>
              </a:tr>
              <a:tr h="731520">
                <a:tc>
                  <a:txBody>
                    <a:bodyPr/>
                    <a:lstStyle/>
                    <a:p>
                      <a:pPr marL="0" indent="0" eaLnBrk="1" hangingPunct="1">
                        <a:buClr>
                          <a:srgbClr val="C00000"/>
                        </a:buClr>
                        <a:buFont typeface="Wingdings" panose="05000000000000000000" pitchFamily="2" charset="2"/>
                        <a:buNone/>
                      </a:pPr>
                      <a:r>
                        <a:rPr lang="en-US" altLang="en-US" sz="3200" b="1" dirty="0">
                          <a:solidFill>
                            <a:srgbClr val="C00000"/>
                          </a:solidFill>
                          <a:latin typeface="Calibri" panose="020F0502020204030204" pitchFamily="34" charset="0"/>
                          <a:cs typeface="Calibri" panose="020F0502020204030204" pitchFamily="34" charset="0"/>
                        </a:rPr>
                        <a:t>Patmos</a:t>
                      </a:r>
                    </a:p>
                  </a:txBody>
                  <a:tcPr anchor="ctr"/>
                </a:tc>
                <a:tc>
                  <a:txBody>
                    <a:bodyPr/>
                    <a:lstStyle/>
                    <a:p>
                      <a:pPr marL="0" indent="0" algn="ctr" eaLnBrk="1" hangingPunct="1">
                        <a:buClr>
                          <a:srgbClr val="C00000"/>
                        </a:buClr>
                        <a:buFont typeface="Wingdings" panose="05000000000000000000" pitchFamily="2" charset="2"/>
                        <a:buNone/>
                      </a:pPr>
                      <a:r>
                        <a:rPr lang="en-US" altLang="en-US" sz="3200" dirty="0">
                          <a:solidFill>
                            <a:srgbClr val="0000CC"/>
                          </a:solidFill>
                          <a:latin typeface="Calibri" panose="020F0502020204030204" pitchFamily="34" charset="0"/>
                          <a:cs typeface="Calibri" panose="020F0502020204030204" pitchFamily="34" charset="0"/>
                        </a:rPr>
                        <a:t>1:9</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Laodicea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3:14</a:t>
                      </a:r>
                    </a:p>
                  </a:txBody>
                  <a:tcPr anchor="ctr"/>
                </a:tc>
                <a:extLst>
                  <a:ext uri="{0D108BD9-81ED-4DB2-BD59-A6C34878D82A}">
                    <a16:rowId xmlns:a16="http://schemas.microsoft.com/office/drawing/2014/main" val="1387845450"/>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Ephesus</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2:1</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Euphrates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9:14;16:12</a:t>
                      </a:r>
                    </a:p>
                  </a:txBody>
                  <a:tcPr anchor="ctr"/>
                </a:tc>
                <a:extLst>
                  <a:ext uri="{0D108BD9-81ED-4DB2-BD59-A6C34878D82A}">
                    <a16:rowId xmlns:a16="http://schemas.microsoft.com/office/drawing/2014/main" val="671669581"/>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Smyrna</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2:8</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Jerusalem</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11:8</a:t>
                      </a:r>
                    </a:p>
                  </a:txBody>
                  <a:tcPr anchor="ctr"/>
                </a:tc>
                <a:extLst>
                  <a:ext uri="{0D108BD9-81ED-4DB2-BD59-A6C34878D82A}">
                    <a16:rowId xmlns:a16="http://schemas.microsoft.com/office/drawing/2014/main" val="1145695758"/>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Pergamum</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2:12</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b="1" u="sng" kern="1200" dirty="0">
                          <a:solidFill>
                            <a:srgbClr val="C00000"/>
                          </a:solidFill>
                          <a:latin typeface="Calibri" panose="020F0502020204030204" pitchFamily="34" charset="0"/>
                          <a:ea typeface="+mn-ea"/>
                          <a:cs typeface="Calibri" panose="020F0502020204030204" pitchFamily="34" charset="0"/>
                        </a:rPr>
                        <a:t>Armageddon</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b="1" u="sng" kern="1200" dirty="0">
                          <a:solidFill>
                            <a:srgbClr val="0000CC"/>
                          </a:solidFill>
                          <a:latin typeface="Calibri" panose="020F0502020204030204" pitchFamily="34" charset="0"/>
                          <a:ea typeface="+mn-ea"/>
                          <a:cs typeface="Calibri" panose="020F0502020204030204" pitchFamily="34" charset="0"/>
                        </a:rPr>
                        <a:t>16:16</a:t>
                      </a:r>
                    </a:p>
                  </a:txBody>
                  <a:tcPr anchor="ctr">
                    <a:solidFill>
                      <a:srgbClr val="FFFFCC"/>
                    </a:solidFill>
                  </a:tcPr>
                </a:tc>
                <a:extLst>
                  <a:ext uri="{0D108BD9-81ED-4DB2-BD59-A6C34878D82A}">
                    <a16:rowId xmlns:a16="http://schemas.microsoft.com/office/drawing/2014/main" val="291402366"/>
                  </a:ext>
                </a:extLst>
              </a:tr>
              <a:tr h="731520">
                <a:tc>
                  <a:txBody>
                    <a:bodyPr/>
                    <a:lstStyle/>
                    <a:p>
                      <a:pPr marL="0" marR="0" lvl="0" indent="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b="1" kern="1200" dirty="0">
                          <a:solidFill>
                            <a:srgbClr val="C00000"/>
                          </a:solidFill>
                          <a:latin typeface="Calibri" panose="020F0502020204030204" pitchFamily="34" charset="0"/>
                          <a:ea typeface="+mn-ea"/>
                          <a:cs typeface="Calibri" panose="020F0502020204030204" pitchFamily="34" charset="0"/>
                        </a:rPr>
                        <a:t>Thyatira</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kern="1200" dirty="0">
                          <a:solidFill>
                            <a:srgbClr val="0000CC"/>
                          </a:solidFill>
                          <a:latin typeface="Calibri" panose="020F0502020204030204" pitchFamily="34" charset="0"/>
                          <a:ea typeface="+mn-ea"/>
                          <a:cs typeface="Calibri" panose="020F0502020204030204" pitchFamily="34" charset="0"/>
                        </a:rPr>
                        <a:t>2:18</a:t>
                      </a:r>
                    </a:p>
                  </a:txBody>
                  <a:tcPr anchor="ctr"/>
                </a:tc>
                <a:tc>
                  <a:txBody>
                    <a:bodyPr/>
                    <a:lstStyle/>
                    <a:p>
                      <a:r>
                        <a:rPr lang="en-US" sz="3200" b="1" kern="1200" dirty="0">
                          <a:solidFill>
                            <a:srgbClr val="C00000"/>
                          </a:solidFill>
                          <a:latin typeface="Calibri" panose="020F0502020204030204" pitchFamily="34" charset="0"/>
                          <a:ea typeface="+mn-ea"/>
                          <a:cs typeface="Calibri" panose="020F0502020204030204" pitchFamily="34" charset="0"/>
                        </a:rPr>
                        <a:t>Jerusalem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3200" kern="1200" dirty="0">
                          <a:solidFill>
                            <a:srgbClr val="0000CC"/>
                          </a:solidFill>
                          <a:latin typeface="Calibri" panose="020F0502020204030204" pitchFamily="34" charset="0"/>
                          <a:ea typeface="+mn-ea"/>
                          <a:cs typeface="Calibri" panose="020F0502020204030204" pitchFamily="34" charset="0"/>
                        </a:rPr>
                        <a:t>20:9</a:t>
                      </a:r>
                    </a:p>
                  </a:txBody>
                  <a:tcPr anchor="ctr"/>
                </a:tc>
                <a:extLst>
                  <a:ext uri="{0D108BD9-81ED-4DB2-BD59-A6C34878D82A}">
                    <a16:rowId xmlns:a16="http://schemas.microsoft.com/office/drawing/2014/main" val="3136270328"/>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Sardis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3:1</a:t>
                      </a:r>
                    </a:p>
                  </a:txBody>
                  <a:tcPr anchor="ctr"/>
                </a:tc>
                <a:tc>
                  <a:txBody>
                    <a:bodyPr/>
                    <a:lstStyle/>
                    <a:p>
                      <a:pPr marL="0" algn="l" defTabSz="914400" rtl="0" eaLnBrk="1" latinLnBrk="0" hangingPunct="1"/>
                      <a:r>
                        <a:rPr lang="en-US" sz="3200" b="1" kern="1200" dirty="0">
                          <a:solidFill>
                            <a:srgbClr val="C00000"/>
                          </a:solidFill>
                          <a:latin typeface="Calibri" panose="020F0502020204030204" pitchFamily="34" charset="0"/>
                          <a:ea typeface="+mn-ea"/>
                          <a:cs typeface="Calibri" panose="020F0502020204030204" pitchFamily="34" charset="0"/>
                        </a:rPr>
                        <a:t>New Jerusalem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3200" kern="1200" dirty="0">
                          <a:solidFill>
                            <a:srgbClr val="0000CC"/>
                          </a:solidFill>
                          <a:latin typeface="Calibri" panose="020F0502020204030204" pitchFamily="34" charset="0"/>
                          <a:ea typeface="+mn-ea"/>
                          <a:cs typeface="Calibri" panose="020F0502020204030204" pitchFamily="34" charset="0"/>
                        </a:rPr>
                        <a:t>21:2</a:t>
                      </a:r>
                    </a:p>
                  </a:txBody>
                  <a:tcPr anchor="ctr"/>
                </a:tc>
                <a:extLst>
                  <a:ext uri="{0D108BD9-81ED-4DB2-BD59-A6C34878D82A}">
                    <a16:rowId xmlns:a16="http://schemas.microsoft.com/office/drawing/2014/main" val="2222842766"/>
                  </a:ext>
                </a:extLst>
              </a:tr>
            </a:tbl>
          </a:graphicData>
        </a:graphic>
      </p:graphicFrame>
    </p:spTree>
    <p:extLst>
      <p:ext uri="{BB962C8B-B14F-4D97-AF65-F5344CB8AC3E}">
        <p14:creationId xmlns:p14="http://schemas.microsoft.com/office/powerpoint/2010/main" val="2551758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extLst>
              <p:ext uri="{D42A27DB-BD31-4B8C-83A1-F6EECF244321}">
                <p14:modId xmlns:p14="http://schemas.microsoft.com/office/powerpoint/2010/main" val="82911672"/>
              </p:ext>
            </p:extLst>
          </p:nvPr>
        </p:nvGraphicFramePr>
        <p:xfrm>
          <a:off x="609600" y="119380"/>
          <a:ext cx="10972800" cy="661924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Armageddon?</a:t>
                      </a:r>
                    </a:p>
                  </a:txBody>
                  <a:tcPr anchor="ctr"/>
                </a:tc>
                <a:tc hMerge="1">
                  <a:txBody>
                    <a:bodyPr/>
                    <a:lstStyle/>
                    <a:p>
                      <a:endParaRPr lang="en-US" dirty="0"/>
                    </a:p>
                  </a:txBody>
                  <a:tcPr>
                    <a:solidFill>
                      <a:schemeClr val="bg2"/>
                    </a:solidFill>
                  </a:tcPr>
                </a:tc>
                <a:extLst>
                  <a:ext uri="{0D108BD9-81ED-4DB2-BD59-A6C34878D82A}">
                    <a16:rowId xmlns:a16="http://schemas.microsoft.com/office/drawing/2014/main" val="10000"/>
                  </a:ext>
                </a:extLst>
              </a:tr>
              <a:tr h="731520">
                <a:tc>
                  <a:txBody>
                    <a:bodyPr/>
                    <a:lstStyle/>
                    <a:p>
                      <a:pPr algn="ct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Ezek</a:t>
                      </a:r>
                      <a:r>
                        <a:rPr lang="en-US" sz="28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38-39</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0000CC"/>
                          </a:solidFill>
                          <a:latin typeface="Calibri" panose="020F0502020204030204" pitchFamily="34" charset="0"/>
                          <a:ea typeface="Calibri" panose="020F0502020204030204" pitchFamily="34" charset="0"/>
                          <a:cs typeface="Calibri" panose="020F0502020204030204" pitchFamily="34" charset="0"/>
                        </a:rPr>
                        <a:t>Armageddon</a:t>
                      </a:r>
                    </a:p>
                  </a:txBody>
                  <a:tcPr anchor="ctr"/>
                </a:tc>
                <a:extLst>
                  <a:ext uri="{0D108BD9-81ED-4DB2-BD59-A6C34878D82A}">
                    <a16:rowId xmlns:a16="http://schemas.microsoft.com/office/drawing/2014/main" val="144981411"/>
                  </a:ext>
                </a:extLst>
              </a:tr>
              <a:tr h="7315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No</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battle</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(38:20-23</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Battle between armies and Lord (Rev. 19:19)</a:t>
                      </a:r>
                    </a:p>
                  </a:txBody>
                  <a:tcPr anchor="ctr"/>
                </a:tc>
                <a:extLst>
                  <a:ext uri="{0D108BD9-81ED-4DB2-BD59-A6C34878D82A}">
                    <a16:rowId xmlns:a16="http://schemas.microsoft.com/office/drawing/2014/main" val="10001"/>
                  </a:ext>
                </a:extLst>
              </a:tr>
              <a:tr h="7315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Invaders come from</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the far west and north (38:5)</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All nations invade (Rev. 16:14; Zech. 12:3)</a:t>
                      </a:r>
                    </a:p>
                  </a:txBody>
                  <a:tcPr anchor="ctr"/>
                </a:tc>
                <a:extLst>
                  <a:ext uri="{0D108BD9-81ED-4DB2-BD59-A6C34878D82A}">
                    <a16:rowId xmlns:a16="http://schemas.microsoft.com/office/drawing/2014/main" val="10002"/>
                  </a:ext>
                </a:extLst>
              </a:tr>
              <a:tr h="73152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Enemies</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destroyed on Israel’s mountains </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(39:2-4)</a:t>
                      </a: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Events take place in Jerusalem (Zech. 12:2; 14:2; and the Valley of Jehoshaphat (Joel 3:12)</a:t>
                      </a:r>
                    </a:p>
                  </a:txBody>
                  <a:tcPr anchor="ctr"/>
                </a:tc>
                <a:extLst>
                  <a:ext uri="{0D108BD9-81ED-4DB2-BD59-A6C34878D82A}">
                    <a16:rowId xmlns:a16="http://schemas.microsoft.com/office/drawing/2014/main" val="10003"/>
                  </a:ext>
                </a:extLst>
              </a:tr>
              <a:tr h="73152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Israel</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dwelling in safety</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(38:11)</a:t>
                      </a: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Israel not dwelling in safety (Rev. 12:14-17)</a:t>
                      </a:r>
                    </a:p>
                  </a:txBody>
                  <a:tcPr anchor="ctr"/>
                </a:tc>
                <a:extLst>
                  <a:ext uri="{0D108BD9-81ED-4DB2-BD59-A6C34878D82A}">
                    <a16:rowId xmlns:a16="http://schemas.microsoft.com/office/drawing/2014/main" val="10004"/>
                  </a:ext>
                </a:extLst>
              </a:tr>
              <a:tr h="73152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No</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massive blood flow recorded</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Massive flow of blood (Rev. 14:20)</a:t>
                      </a:r>
                    </a:p>
                  </a:txBody>
                  <a:tcPr anchor="ctr"/>
                </a:tc>
                <a:extLst>
                  <a:ext uri="{0D108BD9-81ED-4DB2-BD59-A6C34878D82A}">
                    <a16:rowId xmlns:a16="http://schemas.microsoft.com/office/drawing/2014/main" val="10005"/>
                  </a:ext>
                </a:extLst>
              </a:tr>
              <a:tr h="73152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Fire comes upon invaders (39:6)</a:t>
                      </a: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Fire does not come upon invaders</a:t>
                      </a:r>
                    </a:p>
                  </a:txBody>
                  <a:tcPr anchor="ctr"/>
                </a:tc>
                <a:extLst>
                  <a:ext uri="{0D108BD9-81ED-4DB2-BD59-A6C34878D82A}">
                    <a16:rowId xmlns:a16="http://schemas.microsoft.com/office/drawing/2014/main" val="10006"/>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dirty="0">
                          <a:latin typeface="Calibri" panose="020F0502020204030204" pitchFamily="34" charset="0"/>
                          <a:ea typeface="Calibri" panose="020F0502020204030204" pitchFamily="34" charset="0"/>
                          <a:cs typeface="Calibri" panose="020F0502020204030204" pitchFamily="34" charset="0"/>
                        </a:rPr>
                        <a:t>Pentecost, Things to Come, 347-48</a:t>
                      </a: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78812310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4400" y="228600"/>
            <a:ext cx="10363200" cy="914400"/>
          </a:xfrm>
        </p:spPr>
        <p:txBody>
          <a:bodyPr/>
          <a:lstStyle/>
          <a:p>
            <a:pPr algn="ctr" eaLnBrk="1" hangingPunct="1"/>
            <a:r>
              <a:rPr lang="en-US" altLang="en-US" sz="4000" dirty="0">
                <a:effectLst>
                  <a:outerShdw blurRad="38100" dist="38100" dir="2700000" algn="tl">
                    <a:srgbClr val="000000">
                      <a:alpha val="43137"/>
                    </a:srgbClr>
                  </a:outerShdw>
                </a:effectLst>
              </a:rPr>
              <a:t>When?  </a:t>
            </a:r>
          </a:p>
        </p:txBody>
      </p:sp>
      <p:sp>
        <p:nvSpPr>
          <p:cNvPr id="7171" name="Rectangle 3"/>
          <p:cNvSpPr>
            <a:spLocks noGrp="1" noChangeArrowheads="1"/>
          </p:cNvSpPr>
          <p:nvPr>
            <p:ph type="body" idx="1"/>
          </p:nvPr>
        </p:nvSpPr>
        <p:spPr>
          <a:xfrm>
            <a:off x="1066800" y="1143000"/>
            <a:ext cx="6324600" cy="4572000"/>
          </a:xfrm>
        </p:spPr>
        <p:txBody>
          <a:bodyPr/>
          <a:lstStyle/>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Beginning of the Millennium</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End of the Millennium</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End of the Tribulation</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Before the Tribulation</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First half of the Tribulation</a:t>
            </a:r>
          </a:p>
          <a:p>
            <a:pPr marL="461963" indent="-461963"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Two phase view</a:t>
            </a:r>
          </a:p>
        </p:txBody>
      </p:sp>
      <p:pic>
        <p:nvPicPr>
          <p:cNvPr id="29700" name="Picture 4" descr="C:\Program Files\Common Files\Microsoft Shared\Clipart\cagcat50\BS00559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00494" y="240665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522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3200401" y="1213925"/>
            <a:ext cx="6705599" cy="4430151"/>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Gog killed in battle? </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seal judgment?</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Coincides with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Armageddon?</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and the Antichrist?</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85591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228600"/>
            <a:ext cx="10058399" cy="6400800"/>
          </a:xfrm>
          <a:prstGeom prst="rect">
            <a:avLst/>
          </a:prstGeom>
          <a:ln>
            <a:solidFill>
              <a:schemeClr val="tx1"/>
            </a:solidFill>
          </a:ln>
        </p:spPr>
      </p:pic>
    </p:spTree>
    <p:extLst>
      <p:ext uri="{BB962C8B-B14F-4D97-AF65-F5344CB8AC3E}">
        <p14:creationId xmlns:p14="http://schemas.microsoft.com/office/powerpoint/2010/main" val="185352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there will be a time of distress such as never occurred since there was a nation until that time; and at that time your people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689757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reigned with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 thousand years.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 .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E7F3B6-3DD2-23B4-CA52-20DDF956F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thousand years were completed. This is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3200401" y="1213925"/>
            <a:ext cx="6705599" cy="4430151"/>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Gog killed in battle? </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seal judgment?</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Coincides with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Armageddon?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and the Antichrist?</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92031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02ED270-238B-9F46-BCF4-F4D8DF29A0E6}"/>
              </a:ext>
            </a:extLst>
          </p:cNvPr>
          <p:cNvPicPr>
            <a:picLocks noChangeAspect="1"/>
          </p:cNvPicPr>
          <p:nvPr/>
        </p:nvPicPr>
        <p:blipFill>
          <a:blip r:embed="rId3"/>
          <a:stretch>
            <a:fillRect/>
          </a:stretch>
        </p:blipFill>
        <p:spPr>
          <a:xfrm>
            <a:off x="4450080" y="3048000"/>
            <a:ext cx="329184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5462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2365167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extLst>
              <p:ext uri="{D42A27DB-BD31-4B8C-83A1-F6EECF244321}">
                <p14:modId xmlns:p14="http://schemas.microsoft.com/office/powerpoint/2010/main" val="398692981"/>
              </p:ext>
            </p:extLst>
          </p:nvPr>
        </p:nvGraphicFramePr>
        <p:xfrm>
          <a:off x="609600" y="220986"/>
          <a:ext cx="10972800" cy="6416028"/>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40080">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t>
                      </a: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 </a:t>
                      </a: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tc>
                <a:extLst>
                  <a:ext uri="{0D108BD9-81ED-4DB2-BD59-A6C34878D82A}">
                    <a16:rowId xmlns:a16="http://schemas.microsoft.com/office/drawing/2014/main" val="10000"/>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28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44981411"/>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76180913"/>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Dispensation</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Not a dispensation</a:t>
                      </a:r>
                    </a:p>
                  </a:txBody>
                  <a:tcPr marT="45714" marB="45714" anchor="ctr" horzOverflow="overflow"/>
                </a:tc>
                <a:extLst>
                  <a:ext uri="{0D108BD9-81ED-4DB2-BD59-A6C34878D82A}">
                    <a16:rowId xmlns:a16="http://schemas.microsoft.com/office/drawing/2014/main" val="2731273394"/>
                  </a:ext>
                </a:extLst>
              </a:tr>
            </a:tbl>
          </a:graphicData>
        </a:graphic>
      </p:graphicFrame>
    </p:spTree>
    <p:extLst>
      <p:ext uri="{BB962C8B-B14F-4D97-AF65-F5344CB8AC3E}">
        <p14:creationId xmlns:p14="http://schemas.microsoft.com/office/powerpoint/2010/main" val="3979888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extLst>
              <p:ext uri="{D42A27DB-BD31-4B8C-83A1-F6EECF244321}">
                <p14:modId xmlns:p14="http://schemas.microsoft.com/office/powerpoint/2010/main" val="719397272"/>
              </p:ext>
            </p:extLst>
          </p:nvPr>
        </p:nvGraphicFramePr>
        <p:xfrm>
          <a:off x="609600" y="502920"/>
          <a:ext cx="10972800" cy="585216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1636830499"/>
                    </a:ext>
                  </a:extLst>
                </a:gridCol>
              </a:tblGrid>
              <a:tr h="731520">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tc>
                <a:tc hMerge="1">
                  <a:txBody>
                    <a:bodyPr/>
                    <a:lstStyle/>
                    <a:p>
                      <a:endParaRPr lang="en-US" dirty="0"/>
                    </a:p>
                  </a:txBody>
                  <a:tcPr horzOverflow="overflow"/>
                </a:tc>
                <a:tc hMerge="1">
                  <a:txBody>
                    <a:bodyPr/>
                    <a:lstStyle/>
                    <a:p>
                      <a:endParaRPr lang="en-US" dirty="0"/>
                    </a:p>
                  </a:txBody>
                  <a:tcPr horzOverflow="overflow"/>
                </a:tc>
                <a:extLst>
                  <a:ext uri="{0D108BD9-81ED-4DB2-BD59-A6C34878D82A}">
                    <a16:rowId xmlns:a16="http://schemas.microsoft.com/office/drawing/2014/main" val="10000"/>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44981411"/>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1"/>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2"/>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3"/>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4"/>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5"/>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01013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Deuteronomy 29:29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secret things belong to the Lord our God, but the things revealed belong to us and to our sons forever, that we may observe all the words of this law.”</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C2D4288-C5E3-DA91-F53E-205F66E5F357}"/>
              </a:ext>
            </a:extLst>
          </p:cNvPr>
          <p:cNvPicPr>
            <a:picLocks noChangeAspect="1"/>
          </p:cNvPicPr>
          <p:nvPr/>
        </p:nvPicPr>
        <p:blipFill rotWithShape="1">
          <a:blip r:embed="rId3"/>
          <a:srcRect l="17225" t="13561" r="17225" b="15218"/>
          <a:stretch/>
        </p:blipFill>
        <p:spPr>
          <a:xfrm>
            <a:off x="4224669" y="2971800"/>
            <a:ext cx="3742662"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052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3200401" y="1213925"/>
            <a:ext cx="6705599" cy="4430151"/>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Gog killed in battle? </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seal judgment?</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Coincides with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Armageddon?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 and the Antichrist?</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288972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put a stop to sacrifice and grain offering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1885909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664" y="228600"/>
            <a:ext cx="10090673" cy="6400800"/>
          </a:xfrm>
          <a:prstGeom prst="rect">
            <a:avLst/>
          </a:prstGeom>
          <a:ln w="28575">
            <a:solidFill>
              <a:srgbClr val="FFFFCC"/>
            </a:solidFill>
          </a:ln>
        </p:spPr>
      </p:pic>
    </p:spTree>
    <p:extLst>
      <p:ext uri="{BB962C8B-B14F-4D97-AF65-F5344CB8AC3E}">
        <p14:creationId xmlns:p14="http://schemas.microsoft.com/office/powerpoint/2010/main" val="812295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5047536"/>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28:15, 18</a:t>
            </a:r>
            <a:endPar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3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4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15</a:t>
            </a:r>
            <a:r>
              <a:rPr kumimoji="0" lang="en-US" sz="34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Because you have said, ‘We have made a </a:t>
            </a:r>
            <a:r>
              <a:rPr kumimoji="0" lang="en-US" sz="34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 And with Sheol</a:t>
            </a:r>
            <a:r>
              <a:rPr kumimoji="0" lang="en-US" sz="3400" b="1" i="0"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we have made a </a:t>
            </a:r>
            <a:r>
              <a:rPr kumimoji="0" lang="en-US" sz="34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a:t>
            </a:r>
            <a:r>
              <a:rPr kumimoji="0" lang="en-US" sz="3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The overwhelming scourge will not reach us when it passes by, For we have made falsehood our refuge and we have concealed ourselves with deception.’…</a:t>
            </a:r>
            <a:r>
              <a:rPr kumimoji="0" lang="en-US" sz="34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4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18</a:t>
            </a:r>
            <a:r>
              <a:rPr kumimoji="0" lang="en-US" sz="34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Your </a:t>
            </a:r>
            <a:r>
              <a:rPr kumimoji="0" lang="en-US" sz="34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a:t>
            </a:r>
            <a:r>
              <a:rPr kumimoji="0" lang="en-US" sz="3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be canceled, And your </a:t>
            </a:r>
            <a:r>
              <a:rPr kumimoji="0" lang="en-US" sz="34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 with Sheol</a:t>
            </a:r>
            <a:r>
              <a:rPr kumimoji="0" lang="en-US" sz="3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not stand; When the overwhelming scourge passes through, Then you become its trampling place.”</a:t>
            </a:r>
          </a:p>
        </p:txBody>
      </p:sp>
    </p:spTree>
    <p:extLst>
      <p:ext uri="{BB962C8B-B14F-4D97-AF65-F5344CB8AC3E}">
        <p14:creationId xmlns:p14="http://schemas.microsoft.com/office/powerpoint/2010/main" val="524643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1"/>
            <a:ext cx="10972800" cy="190821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5:43</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come in My Father’s name, and you do not receive Me; if another comes in his own name, you will receive him.”</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3F0228E-C421-C202-A62C-8105A978290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065805" y="2438400"/>
            <a:ext cx="4060391"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130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3200401" y="1213925"/>
            <a:ext cx="6705599" cy="4430151"/>
          </a:xfrm>
        </p:spPr>
        <p:txBody>
          <a:bodyPr/>
          <a:lstStyle/>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 Gog killed in battle? </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seal judgment?</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Coincides with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Armageddon?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and the Antichrist?</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984195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914400"/>
          </a:xfrm>
        </p:spPr>
        <p:txBody>
          <a:bodyPr/>
          <a:lstStyle/>
          <a:p>
            <a:pPr algn="ctr"/>
            <a:r>
              <a:rPr lang="en-US" altLang="en-US" sz="4000" dirty="0">
                <a:effectLst>
                  <a:outerShdw blurRad="38100" dist="38100" dir="2700000" algn="tl">
                    <a:srgbClr val="000000">
                      <a:alpha val="43137"/>
                    </a:srgbClr>
                  </a:outerShdw>
                </a:effectLst>
              </a:rPr>
              <a:t>HANUKKAH</a:t>
            </a:r>
            <a:r>
              <a:rPr lang="en-US" altLang="en-US" dirty="0">
                <a:effectLst>
                  <a:outerShdw blurRad="38100" dist="38100" dir="2700000" algn="tl">
                    <a:srgbClr val="000000">
                      <a:alpha val="43137"/>
                    </a:srgbClr>
                  </a:outerShdw>
                </a:effectLst>
              </a:rPr>
              <a:t>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1066800" y="1143000"/>
            <a:ext cx="6172200" cy="5486400"/>
          </a:xfrm>
        </p:spPr>
        <p:txBody>
          <a:bodyPr/>
          <a:lstStyle/>
          <a:p>
            <a:pPr marL="457200" indent="-457200" algn="just" eaLnBrk="1" hangingPunct="1">
              <a:spcBef>
                <a:spcPct val="0"/>
              </a:spcBef>
              <a:spcAft>
                <a:spcPts val="1600"/>
              </a:spcAft>
              <a:defRPr/>
            </a:pPr>
            <a:r>
              <a:rPr lang="en-US" altLang="en-US" sz="3000" dirty="0">
                <a:effectLst>
                  <a:outerShdw blurRad="38100" dist="38100" dir="2700000" algn="tl">
                    <a:srgbClr val="000000">
                      <a:alpha val="43137"/>
                    </a:srgbClr>
                  </a:outerShdw>
                </a:effectLst>
              </a:rPr>
              <a:t>The Maccabean revolt </a:t>
            </a:r>
          </a:p>
          <a:p>
            <a:pPr marL="457200" indent="-457200" algn="just" eaLnBrk="1" hangingPunct="1">
              <a:spcBef>
                <a:spcPct val="0"/>
              </a:spcBef>
              <a:spcAft>
                <a:spcPts val="1600"/>
              </a:spcAft>
              <a:defRPr/>
            </a:pPr>
            <a:r>
              <a:rPr lang="en-US" altLang="en-US" sz="3000" dirty="0">
                <a:effectLst>
                  <a:outerShdw blurRad="38100" dist="38100" dir="2700000" algn="tl">
                    <a:srgbClr val="000000">
                      <a:alpha val="43137"/>
                    </a:srgbClr>
                  </a:outerShdw>
                </a:effectLst>
              </a:rPr>
              <a:t>December 25</a:t>
            </a:r>
            <a:r>
              <a:rPr lang="en-US" altLang="en-US" sz="3000" baseline="30000" dirty="0">
                <a:effectLst>
                  <a:outerShdw blurRad="38100" dist="38100" dir="2700000" algn="tl">
                    <a:srgbClr val="000000">
                      <a:alpha val="43137"/>
                    </a:srgbClr>
                  </a:outerShdw>
                </a:effectLst>
              </a:rPr>
              <a:t>th</a:t>
            </a:r>
            <a:r>
              <a:rPr lang="en-US" altLang="en-US" sz="3000" dirty="0">
                <a:effectLst>
                  <a:outerShdw blurRad="38100" dist="38100" dir="2700000" algn="tl">
                    <a:srgbClr val="000000">
                      <a:alpha val="43137"/>
                    </a:srgbClr>
                  </a:outerShdw>
                </a:effectLst>
              </a:rPr>
              <a:t> 164 BC, the temple is liberated and rededicated</a:t>
            </a:r>
          </a:p>
          <a:p>
            <a:pPr marL="457200" indent="-457200" algn="just" eaLnBrk="1" hangingPunct="1">
              <a:spcBef>
                <a:spcPct val="0"/>
              </a:spcBef>
              <a:spcAft>
                <a:spcPts val="1600"/>
              </a:spcAft>
              <a:defRPr/>
            </a:pPr>
            <a:r>
              <a:rPr lang="en-US" altLang="en-US" sz="3000" dirty="0">
                <a:effectLst>
                  <a:outerShdw blurRad="38100" dist="38100" dir="2700000" algn="tl">
                    <a:srgbClr val="000000">
                      <a:alpha val="43137"/>
                    </a:srgbClr>
                  </a:outerShdw>
                </a:effectLst>
              </a:rPr>
              <a:t>1 &amp; 2 Maccabees</a:t>
            </a:r>
          </a:p>
          <a:p>
            <a:pPr marL="457200" indent="-457200" algn="just" eaLnBrk="1" hangingPunct="1">
              <a:spcBef>
                <a:spcPct val="0"/>
              </a:spcBef>
              <a:spcAft>
                <a:spcPts val="1600"/>
              </a:spcAft>
              <a:defRPr/>
            </a:pPr>
            <a:r>
              <a:rPr lang="en-US" altLang="en-US" sz="3000" dirty="0">
                <a:effectLst>
                  <a:outerShdw blurRad="38100" dist="38100" dir="2700000" algn="tl">
                    <a:srgbClr val="000000">
                      <a:alpha val="43137"/>
                    </a:srgbClr>
                  </a:outerShdw>
                </a:effectLst>
              </a:rPr>
              <a:t>The miracle of the lamp oil</a:t>
            </a:r>
          </a:p>
          <a:p>
            <a:pPr marL="457200" indent="-457200" algn="just" eaLnBrk="1" hangingPunct="1">
              <a:spcBef>
                <a:spcPct val="0"/>
              </a:spcBef>
              <a:spcAft>
                <a:spcPts val="1600"/>
              </a:spcAft>
              <a:defRPr/>
            </a:pPr>
            <a:r>
              <a:rPr lang="en-US" altLang="en-US" sz="3000" dirty="0">
                <a:effectLst>
                  <a:outerShdw blurRad="38100" dist="38100" dir="2700000" algn="tl">
                    <a:srgbClr val="000000">
                      <a:alpha val="43137"/>
                    </a:srgbClr>
                  </a:outerShdw>
                </a:effectLst>
              </a:rPr>
              <a:t>Hanukkah “Feast of Dedication” (festival of lights).</a:t>
            </a:r>
          </a:p>
          <a:p>
            <a:pPr marL="457200" indent="-457200" algn="just" eaLnBrk="1" hangingPunct="1">
              <a:spcBef>
                <a:spcPct val="0"/>
              </a:spcBef>
              <a:spcAft>
                <a:spcPts val="1600"/>
              </a:spcAft>
              <a:defRPr/>
            </a:pPr>
            <a:r>
              <a:rPr lang="en-US" altLang="en-US" sz="3000" dirty="0">
                <a:effectLst>
                  <a:outerShdw blurRad="38100" dist="38100" dir="2700000" algn="tl">
                    <a:srgbClr val="000000">
                      <a:alpha val="43137"/>
                    </a:srgbClr>
                  </a:outerShdw>
                </a:effectLst>
              </a:rPr>
              <a:t>Christmas / Jewish Holiday </a:t>
            </a:r>
          </a:p>
          <a:p>
            <a:pPr marL="457200" indent="-457200" algn="just" eaLnBrk="1" hangingPunct="1">
              <a:spcBef>
                <a:spcPct val="0"/>
              </a:spcBef>
              <a:spcAft>
                <a:spcPts val="1600"/>
              </a:spcAft>
              <a:defRPr/>
            </a:pPr>
            <a:r>
              <a:rPr lang="en-US" altLang="en-US" sz="3000" dirty="0">
                <a:effectLst>
                  <a:outerShdw blurRad="38100" dist="38100" dir="2700000" algn="tl">
                    <a:srgbClr val="000000">
                      <a:alpha val="43137"/>
                    </a:srgbClr>
                  </a:outerShdw>
                </a:effectLst>
              </a:rPr>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907079" y="19050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639468627"/>
              </p:ext>
            </p:extLst>
          </p:nvPr>
        </p:nvGraphicFramePr>
        <p:xfrm>
          <a:off x="609600" y="137160"/>
          <a:ext cx="10972801" cy="6583680"/>
        </p:xfrm>
        <a:graphic>
          <a:graphicData uri="http://schemas.openxmlformats.org/drawingml/2006/table">
            <a:tbl>
              <a:tblPr firstRow="1" bandRow="1">
                <a:tableStyleId>{073A0DAA-6AF3-43AB-8588-CEC1D06C72B9}</a:tableStyleId>
              </a:tblPr>
              <a:tblGrid>
                <a:gridCol w="3216165">
                  <a:extLst>
                    <a:ext uri="{9D8B030D-6E8A-4147-A177-3AD203B41FA5}">
                      <a16:colId xmlns:a16="http://schemas.microsoft.com/office/drawing/2014/main" val="2807051881"/>
                    </a:ext>
                  </a:extLst>
                </a:gridCol>
                <a:gridCol w="1922994">
                  <a:extLst>
                    <a:ext uri="{9D8B030D-6E8A-4147-A177-3AD203B41FA5}">
                      <a16:colId xmlns:a16="http://schemas.microsoft.com/office/drawing/2014/main" val="416673137"/>
                    </a:ext>
                  </a:extLst>
                </a:gridCol>
                <a:gridCol w="2916821">
                  <a:extLst>
                    <a:ext uri="{9D8B030D-6E8A-4147-A177-3AD203B41FA5}">
                      <a16:colId xmlns:a16="http://schemas.microsoft.com/office/drawing/2014/main" val="3259655191"/>
                    </a:ext>
                  </a:extLst>
                </a:gridCol>
                <a:gridCol w="2916821">
                  <a:extLst>
                    <a:ext uri="{9D8B030D-6E8A-4147-A177-3AD203B41FA5}">
                      <a16:colId xmlns:a16="http://schemas.microsoft.com/office/drawing/2014/main" val="107138225"/>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73152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9135147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Jewish-Calendar">
            <a:extLst>
              <a:ext uri="{FF2B5EF4-FFF2-40B4-BE49-F238E27FC236}">
                <a16:creationId xmlns:a16="http://schemas.microsoft.com/office/drawing/2014/main" id="{4194A96D-6672-4D5D-A998-DFB29BB12E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0470" y="228600"/>
            <a:ext cx="1097106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163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p:spPr>
      </p:pic>
    </p:spTree>
    <p:extLst>
      <p:ext uri="{BB962C8B-B14F-4D97-AF65-F5344CB8AC3E}">
        <p14:creationId xmlns:p14="http://schemas.microsoft.com/office/powerpoint/2010/main" val="2614466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387" y="228600"/>
            <a:ext cx="9195227" cy="6400800"/>
          </a:xfrm>
          <a:prstGeom prst="rect">
            <a:avLst/>
          </a:prstGeom>
          <a:solidFill>
            <a:schemeClr val="bg2"/>
          </a:solidFill>
          <a:ln w="28575">
            <a:solidFill>
              <a:schemeClr val="tx1"/>
            </a:solidFill>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551B636-DE5F-4B45-A786-FD2C9BC25151}"/>
                  </a:ext>
                </a:extLst>
              </p14:cNvPr>
              <p14:cNvContentPartPr/>
              <p14:nvPr/>
            </p14:nvContentPartPr>
            <p14:xfrm>
              <a:off x="12710231" y="2795645"/>
              <a:ext cx="17640" cy="17640"/>
            </p14:xfrm>
          </p:contentPart>
        </mc:Choice>
        <mc:Fallback xmlns="">
          <p:pic>
            <p:nvPicPr>
              <p:cNvPr id="3" name="Ink 2">
                <a:extLst>
                  <a:ext uri="{FF2B5EF4-FFF2-40B4-BE49-F238E27FC236}">
                    <a16:creationId xmlns:a16="http://schemas.microsoft.com/office/drawing/2014/main" id="{8551B636-DE5F-4B45-A786-FD2C9BC25151}"/>
                  </a:ext>
                </a:extLst>
              </p:cNvPr>
              <p:cNvPicPr/>
              <p:nvPr/>
            </p:nvPicPr>
            <p:blipFill>
              <a:blip r:embed="rId4"/>
              <a:stretch>
                <a:fillRect/>
              </a:stretch>
            </p:blipFill>
            <p:spPr>
              <a:xfrm>
                <a:off x="12705997" y="2791325"/>
                <a:ext cx="26107" cy="26280"/>
              </a:xfrm>
              <a:prstGeom prst="rect">
                <a:avLst/>
              </a:prstGeom>
            </p:spPr>
          </p:pic>
        </mc:Fallback>
      </mc:AlternateContent>
    </p:spTree>
    <p:extLst>
      <p:ext uri="{BB962C8B-B14F-4D97-AF65-F5344CB8AC3E}">
        <p14:creationId xmlns:p14="http://schemas.microsoft.com/office/powerpoint/2010/main" val="3815023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B1F6-C1EE-4FFC-A861-8D2174E4FD4B}"/>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942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3200401" y="1213925"/>
            <a:ext cx="6705599" cy="4430151"/>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Gog killed in battle? </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seal judgment?</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Coincides with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Armageddon?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and the Antichrist?</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409985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3200401" y="1213925"/>
            <a:ext cx="6705599" cy="4430151"/>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Gog killed in battle? </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Second seal judgment?</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Coincides with Rapture?</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Armageddon?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 and the Antichrist?</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3851279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AF062-0C0D-40FF-8E86-1D35049CC2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32766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Ezekiel 38:18-19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18 </a:t>
            </a:r>
            <a:r>
              <a:rPr lang="en-US" dirty="0">
                <a:effectLst>
                  <a:outerShdw blurRad="38100" dist="38100" dir="2700000" algn="tl">
                    <a:srgbClr val="000000">
                      <a:alpha val="43137"/>
                    </a:srgbClr>
                  </a:outerShdw>
                </a:effectLst>
              </a:rPr>
              <a:t>It will come about on that day, when Gog comes against the land of Israel,” declares the Lord </a:t>
            </a:r>
            <a:r>
              <a:rPr lang="en-US" cap="small" dirty="0">
                <a:effectLst>
                  <a:outerShdw blurRad="38100" dist="38100" dir="2700000" algn="tl">
                    <a:srgbClr val="000000">
                      <a:alpha val="43137"/>
                    </a:srgbClr>
                  </a:outerShdw>
                </a:effectLst>
              </a:rPr>
              <a:t>God</a:t>
            </a:r>
            <a:r>
              <a:rPr lang="en-US" dirty="0">
                <a:effectLst>
                  <a:outerShdw blurRad="38100" dist="38100" dir="2700000" algn="tl">
                    <a:srgbClr val="000000">
                      <a:alpha val="43137"/>
                    </a:srgbClr>
                  </a:outerShdw>
                </a:effectLst>
              </a:rPr>
              <a:t>, “that </a:t>
            </a:r>
            <a:r>
              <a:rPr lang="en-US" b="1" u="sng" dirty="0">
                <a:solidFill>
                  <a:srgbClr val="FFFFCC"/>
                </a:solidFill>
                <a:effectLst>
                  <a:outerShdw blurRad="38100" dist="38100" dir="2700000" algn="tl">
                    <a:srgbClr val="000000">
                      <a:alpha val="43137"/>
                    </a:srgbClr>
                  </a:outerShdw>
                </a:effectLst>
              </a:rPr>
              <a:t>My fury</a:t>
            </a:r>
            <a:r>
              <a:rPr lang="en-US" dirty="0">
                <a:effectLst>
                  <a:outerShdw blurRad="38100" dist="38100" dir="2700000" algn="tl">
                    <a:srgbClr val="000000">
                      <a:alpha val="43137"/>
                    </a:srgbClr>
                  </a:outerShdw>
                </a:effectLst>
              </a:rPr>
              <a:t> will mount up in </a:t>
            </a:r>
            <a:r>
              <a:rPr lang="en-US" b="1" u="sng" dirty="0">
                <a:solidFill>
                  <a:srgbClr val="FFFFCC"/>
                </a:solidFill>
                <a:effectLst>
                  <a:outerShdw blurRad="38100" dist="38100" dir="2700000" algn="tl">
                    <a:srgbClr val="000000">
                      <a:alpha val="43137"/>
                    </a:srgbClr>
                  </a:outerShdw>
                </a:effectLst>
              </a:rPr>
              <a:t>My anger</a:t>
            </a: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19 </a:t>
            </a:r>
            <a:r>
              <a:rPr lang="en-US" dirty="0">
                <a:effectLst>
                  <a:outerShdw blurRad="38100" dist="38100" dir="2700000" algn="tl">
                    <a:srgbClr val="000000">
                      <a:alpha val="43137"/>
                    </a:srgbClr>
                  </a:outerShdw>
                </a:effectLst>
              </a:rPr>
              <a:t>In My zeal and in </a:t>
            </a:r>
            <a:r>
              <a:rPr lang="en-US" b="1" u="sng" dirty="0">
                <a:solidFill>
                  <a:srgbClr val="FFFFCC"/>
                </a:solidFill>
                <a:effectLst>
                  <a:outerShdw blurRad="38100" dist="38100" dir="2700000" algn="tl">
                    <a:srgbClr val="000000">
                      <a:alpha val="43137"/>
                    </a:srgbClr>
                  </a:outerShdw>
                </a:effectLst>
              </a:rPr>
              <a:t>My blazing wrath</a:t>
            </a:r>
            <a:r>
              <a:rPr lang="en-US" dirty="0">
                <a:effectLst>
                  <a:outerShdw blurRad="38100" dist="38100" dir="2700000" algn="tl">
                    <a:srgbClr val="000000">
                      <a:alpha val="43137"/>
                    </a:srgbClr>
                  </a:outerShdw>
                </a:effectLst>
              </a:rPr>
              <a:t> I declare </a:t>
            </a:r>
            <a:r>
              <a:rPr lang="en-US" i="1" dirty="0">
                <a:effectLst>
                  <a:outerShdw blurRad="38100" dist="38100" dir="2700000" algn="tl">
                    <a:srgbClr val="000000">
                      <a:alpha val="43137"/>
                    </a:srgbClr>
                  </a:outerShdw>
                </a:effectLst>
              </a:rPr>
              <a:t>that</a:t>
            </a:r>
            <a:r>
              <a:rPr lang="en-US" dirty="0">
                <a:effectLst>
                  <a:outerShdw blurRad="38100" dist="38100" dir="2700000" algn="tl">
                    <a:srgbClr val="000000">
                      <a:alpha val="43137"/>
                    </a:srgbClr>
                  </a:outerShdw>
                </a:effectLst>
              </a:rPr>
              <a:t> on that day there will surely be a great earthquake in the land of Israel.”</a:t>
            </a:r>
          </a:p>
        </p:txBody>
      </p:sp>
      <p:pic>
        <p:nvPicPr>
          <p:cNvPr id="4" name="Picture 3">
            <a:extLst>
              <a:ext uri="{FF2B5EF4-FFF2-40B4-BE49-F238E27FC236}">
                <a16:creationId xmlns:a16="http://schemas.microsoft.com/office/drawing/2014/main" id="{E3F0FBE3-1EF2-4303-0E82-11067EB3CD34}"/>
              </a:ext>
            </a:extLst>
          </p:cNvPr>
          <p:cNvPicPr>
            <a:picLocks noChangeAspect="1"/>
          </p:cNvPicPr>
          <p:nvPr/>
        </p:nvPicPr>
        <p:blipFill rotWithShape="1">
          <a:blip r:embed="rId3"/>
          <a:srcRect b="24532"/>
          <a:stretch/>
        </p:blipFill>
        <p:spPr>
          <a:xfrm>
            <a:off x="5295049" y="3048000"/>
            <a:ext cx="1601902"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946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595557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609600" y="1600203"/>
            <a:ext cx="88011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0" y="1600200"/>
            <a:ext cx="3200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24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3B275-E680-4A2C-9B17-7A0ECF86A6B4}"/>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algn="ctr">
              <a:spcBef>
                <a:spcPts val="0"/>
              </a:spcBef>
              <a:spcAft>
                <a:spcPts val="9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 11</a:t>
            </a:r>
            <a:endParaRPr lang="en-US" sz="4000" dirty="0">
              <a:solidFill>
                <a:schemeClr val="tx2"/>
              </a:solidFill>
              <a:ea typeface="+mj-ea"/>
              <a:cs typeface="+mj-cs"/>
            </a:endParaRPr>
          </a:p>
          <a:p>
            <a:pPr marL="0" indent="0" algn="just">
              <a:spcBef>
                <a:spcPts val="0"/>
              </a:spcBef>
              <a:buNone/>
              <a:defRPr/>
            </a:pPr>
            <a:r>
              <a:rPr lang="en-US" sz="3050" dirty="0">
                <a:cs typeface="Calibri" panose="020F0502020204030204" pitchFamily="34" charset="0"/>
              </a:rPr>
              <a:t>“</a:t>
            </a:r>
            <a:r>
              <a:rPr lang="en-US" sz="3050" baseline="30000" dirty="0">
                <a:solidFill>
                  <a:srgbClr val="FFFFFF"/>
                </a:solidFill>
                <a:effectLst>
                  <a:outerShdw blurRad="38100" dist="38100" dir="2700000" algn="tl">
                    <a:srgbClr val="000000">
                      <a:alpha val="43137"/>
                    </a:srgbClr>
                  </a:outerShdw>
                </a:effectLst>
                <a:cs typeface="Calibri" panose="020F0502020204030204" pitchFamily="34" charset="0"/>
              </a:rPr>
              <a:t>8</a:t>
            </a:r>
            <a:r>
              <a:rPr lang="en-US" sz="3050" dirty="0">
                <a:cs typeface="Calibri" panose="020F0502020204030204" pitchFamily="34" charset="0"/>
              </a:rPr>
              <a:t>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050" b="1" u="sng" dirty="0">
                <a:solidFill>
                  <a:srgbClr val="FFFFCC"/>
                </a:solidFill>
                <a:cs typeface="Calibri" panose="020F0502020204030204" pitchFamily="34" charset="0"/>
              </a:rPr>
              <a:t>living securely [</a:t>
            </a:r>
            <a:r>
              <a:rPr lang="en-US" sz="3050" b="1" i="1" u="sng" dirty="0">
                <a:solidFill>
                  <a:srgbClr val="FFFFCC"/>
                </a:solidFill>
                <a:cs typeface="Calibri" panose="020F0502020204030204" pitchFamily="34" charset="0"/>
              </a:rPr>
              <a:t>batach</a:t>
            </a:r>
            <a:r>
              <a:rPr lang="en-US" sz="3050" b="1" u="sng" dirty="0">
                <a:solidFill>
                  <a:srgbClr val="FFFFCC"/>
                </a:solidFill>
                <a:cs typeface="Calibri" panose="020F0502020204030204" pitchFamily="34" charset="0"/>
              </a:rPr>
              <a:t>]</a:t>
            </a:r>
            <a:r>
              <a:rPr lang="en-US" sz="3050" dirty="0">
                <a:cs typeface="Calibri" panose="020F0502020204030204" pitchFamily="34" charset="0"/>
              </a:rPr>
              <a:t>, all of them….</a:t>
            </a:r>
            <a:r>
              <a:rPr lang="en-US" sz="3050" baseline="30000" dirty="0">
                <a:solidFill>
                  <a:srgbClr val="FFFFFF"/>
                </a:solidFill>
                <a:effectLst>
                  <a:outerShdw blurRad="38100" dist="38100" dir="2700000" algn="tl">
                    <a:srgbClr val="000000">
                      <a:alpha val="43137"/>
                    </a:srgbClr>
                  </a:outerShdw>
                </a:effectLst>
                <a:cs typeface="Calibri" panose="020F0502020204030204" pitchFamily="34" charset="0"/>
              </a:rPr>
              <a:t>11</a:t>
            </a:r>
            <a:r>
              <a:rPr lang="en-US" sz="3050" dirty="0">
                <a:cs typeface="Calibri" panose="020F0502020204030204" pitchFamily="34" charset="0"/>
              </a:rPr>
              <a:t> and you will say, ‘I will go up against the land of unwalled villages. I will go against those who are </a:t>
            </a:r>
            <a:r>
              <a:rPr lang="en-US" sz="3050" b="1" u="sng" dirty="0">
                <a:solidFill>
                  <a:srgbClr val="FFFFCC"/>
                </a:solidFill>
                <a:cs typeface="Calibri" panose="020F0502020204030204" pitchFamily="34" charset="0"/>
              </a:rPr>
              <a:t>at rest [</a:t>
            </a:r>
            <a:r>
              <a:rPr lang="en-US" sz="3050" b="1" i="1" u="sng" dirty="0">
                <a:solidFill>
                  <a:srgbClr val="FFFFCC"/>
                </a:solidFill>
                <a:cs typeface="Calibri" panose="020F0502020204030204" pitchFamily="34" charset="0"/>
              </a:rPr>
              <a:t>shacat</a:t>
            </a:r>
            <a:r>
              <a:rPr lang="en-US" sz="3050" b="1" u="sng" dirty="0">
                <a:solidFill>
                  <a:srgbClr val="FFFFCC"/>
                </a:solidFill>
                <a:cs typeface="Calibri" panose="020F0502020204030204" pitchFamily="34" charset="0"/>
              </a:rPr>
              <a:t>]</a:t>
            </a:r>
            <a:r>
              <a:rPr lang="en-US" sz="3050" dirty="0">
                <a:cs typeface="Calibri" panose="020F0502020204030204" pitchFamily="34" charset="0"/>
              </a:rPr>
              <a:t>, that </a:t>
            </a:r>
            <a:r>
              <a:rPr lang="en-US" sz="3050" b="1" u="sng" dirty="0">
                <a:solidFill>
                  <a:srgbClr val="FFFFCC"/>
                </a:solidFill>
                <a:cs typeface="Calibri" panose="020F0502020204030204" pitchFamily="34" charset="0"/>
              </a:rPr>
              <a:t>live securely [</a:t>
            </a:r>
            <a:r>
              <a:rPr lang="en-US" sz="3050" b="1" i="1" u="sng" dirty="0">
                <a:solidFill>
                  <a:srgbClr val="FFFFCC"/>
                </a:solidFill>
                <a:cs typeface="Calibri" panose="020F0502020204030204" pitchFamily="34" charset="0"/>
              </a:rPr>
              <a:t>batach</a:t>
            </a:r>
            <a:r>
              <a:rPr lang="en-US" sz="3050" b="1" u="sng" dirty="0">
                <a:solidFill>
                  <a:srgbClr val="FFFFCC"/>
                </a:solidFill>
                <a:cs typeface="Calibri" panose="020F0502020204030204" pitchFamily="34" charset="0"/>
              </a:rPr>
              <a:t>], all of them living without walls and having no bars or gates</a:t>
            </a:r>
            <a:r>
              <a:rPr lang="en-US" sz="3050" dirty="0">
                <a:cs typeface="Calibri" panose="020F0502020204030204" pitchFamily="34" charset="0"/>
              </a:rPr>
              <a:t>.”</a:t>
            </a:r>
          </a:p>
        </p:txBody>
      </p:sp>
    </p:spTree>
    <p:extLst>
      <p:ext uri="{BB962C8B-B14F-4D97-AF65-F5344CB8AC3E}">
        <p14:creationId xmlns:p14="http://schemas.microsoft.com/office/powerpoint/2010/main" val="15858322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2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24399</TotalTime>
  <Words>2095</Words>
  <Application>Microsoft Office PowerPoint</Application>
  <PresentationFormat>Widescreen</PresentationFormat>
  <Paragraphs>273</Paragraphs>
  <Slides>48</Slides>
  <Notes>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Azure</vt:lpstr>
      <vt:lpstr>Ezekiel 36‒39 The Middle East Meltdown 2022</vt:lpstr>
      <vt:lpstr>Ezekiel 33‒48</vt:lpstr>
      <vt:lpstr>MAIL BAG</vt:lpstr>
      <vt:lpstr>MAIL BAG</vt:lpstr>
      <vt:lpstr>MAIL BAG</vt:lpstr>
      <vt:lpstr>PowerPoint Presentation</vt:lpstr>
      <vt:lpstr>PowerPoint Presentation</vt:lpstr>
      <vt:lpstr>1st Six Seals (Revelation 6)</vt:lpstr>
      <vt:lpstr>PowerPoint Presentation</vt:lpstr>
      <vt:lpstr>Ezekiel 38‒39</vt:lpstr>
      <vt:lpstr>MAIL BAG</vt:lpstr>
      <vt:lpstr>Promised Exemption from Divine Wrath</vt:lpstr>
      <vt:lpstr>PowerPoint Presentation</vt:lpstr>
      <vt:lpstr>PowerPoint Presentation</vt:lpstr>
      <vt:lpstr>PowerPoint Presentation</vt:lpstr>
      <vt:lpstr>PowerPoint Presentation</vt:lpstr>
      <vt:lpstr>3 Reasons Why the Restrainer is the Holy Spirit  (2 Thessalonians 2:6-7)</vt:lpstr>
      <vt:lpstr>Restrainer Must First be Removed</vt:lpstr>
      <vt:lpstr>MAIL BAG</vt:lpstr>
      <vt:lpstr>PowerPoint Presentation</vt:lpstr>
      <vt:lpstr>Seven Bowls  (Revelation 16)</vt:lpstr>
      <vt:lpstr>PowerPoint Presentation</vt:lpstr>
      <vt:lpstr>PowerPoint Presentation</vt:lpstr>
      <vt:lpstr>When?  </vt:lpstr>
      <vt:lpstr>MAIL BAG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HANUKKAH  </vt:lpstr>
      <vt:lpstr>PowerPoint Presentation</vt:lpstr>
      <vt:lpstr>PowerPoint Presentation</vt:lpstr>
      <vt:lpstr>PowerPoint Presentation</vt:lpstr>
      <vt:lpstr>PowerPoint Presentation</vt:lpstr>
      <vt:lpstr>PowerPoint Presentation</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022 - Q&amp;A - Part 3</dc:title>
  <dc:subject>Ezek 36-39</dc:subject>
  <dc:creator>A. Woods</dc:creator>
  <dc:description>Modified by Jim McGowan</dc:description>
  <cp:lastModifiedBy>anne woods</cp:lastModifiedBy>
  <cp:revision>2725</cp:revision>
  <cp:lastPrinted>2022-06-19T13:10:37Z</cp:lastPrinted>
  <dcterms:created xsi:type="dcterms:W3CDTF">2009-03-17T12:21:13Z</dcterms:created>
  <dcterms:modified xsi:type="dcterms:W3CDTF">2022-07-09T17:40:17Z</dcterms:modified>
</cp:coreProperties>
</file>