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2"/>
  </p:notesMasterIdLst>
  <p:handoutMasterIdLst>
    <p:handoutMasterId r:id="rId103"/>
  </p:handoutMasterIdLst>
  <p:sldIdLst>
    <p:sldId id="1544" r:id="rId2"/>
    <p:sldId id="2070" r:id="rId3"/>
    <p:sldId id="2926" r:id="rId4"/>
    <p:sldId id="455" r:id="rId5"/>
    <p:sldId id="1002" r:id="rId6"/>
    <p:sldId id="5140" r:id="rId7"/>
    <p:sldId id="323" r:id="rId8"/>
    <p:sldId id="1631" r:id="rId9"/>
    <p:sldId id="5141" r:id="rId10"/>
    <p:sldId id="2071" r:id="rId11"/>
    <p:sldId id="2191" r:id="rId12"/>
    <p:sldId id="454" r:id="rId13"/>
    <p:sldId id="1661" r:id="rId14"/>
    <p:sldId id="5907" r:id="rId15"/>
    <p:sldId id="2912" r:id="rId16"/>
    <p:sldId id="1549" r:id="rId17"/>
    <p:sldId id="1850" r:id="rId18"/>
    <p:sldId id="2510" r:id="rId19"/>
    <p:sldId id="7574" r:id="rId20"/>
    <p:sldId id="2072" r:id="rId21"/>
    <p:sldId id="5142" r:id="rId22"/>
    <p:sldId id="435" r:id="rId23"/>
    <p:sldId id="6814" r:id="rId24"/>
    <p:sldId id="7017" r:id="rId25"/>
    <p:sldId id="387" r:id="rId26"/>
    <p:sldId id="6816" r:id="rId27"/>
    <p:sldId id="2904" r:id="rId28"/>
    <p:sldId id="6815" r:id="rId29"/>
    <p:sldId id="5645" r:id="rId30"/>
    <p:sldId id="1659" r:id="rId31"/>
    <p:sldId id="1660" r:id="rId32"/>
    <p:sldId id="1942" r:id="rId33"/>
    <p:sldId id="1105" r:id="rId34"/>
    <p:sldId id="702" r:id="rId35"/>
    <p:sldId id="8813" r:id="rId36"/>
    <p:sldId id="8814" r:id="rId37"/>
    <p:sldId id="6817" r:id="rId38"/>
    <p:sldId id="6840" r:id="rId39"/>
    <p:sldId id="1738" r:id="rId40"/>
    <p:sldId id="6610" r:id="rId41"/>
    <p:sldId id="6545" r:id="rId42"/>
    <p:sldId id="6842" r:id="rId43"/>
    <p:sldId id="8815" r:id="rId44"/>
    <p:sldId id="262" r:id="rId45"/>
    <p:sldId id="263" r:id="rId46"/>
    <p:sldId id="8816" r:id="rId47"/>
    <p:sldId id="2041" r:id="rId48"/>
    <p:sldId id="1810" r:id="rId49"/>
    <p:sldId id="8817" r:id="rId50"/>
    <p:sldId id="475" r:id="rId51"/>
    <p:sldId id="451" r:id="rId52"/>
    <p:sldId id="7563" r:id="rId53"/>
    <p:sldId id="7579" r:id="rId54"/>
    <p:sldId id="6841" r:id="rId55"/>
    <p:sldId id="2909" r:id="rId56"/>
    <p:sldId id="8818" r:id="rId57"/>
    <p:sldId id="6843" r:id="rId58"/>
    <p:sldId id="2296" r:id="rId59"/>
    <p:sldId id="2906" r:id="rId60"/>
    <p:sldId id="1852" r:id="rId61"/>
    <p:sldId id="1161" r:id="rId62"/>
    <p:sldId id="8648" r:id="rId63"/>
    <p:sldId id="8647" r:id="rId64"/>
    <p:sldId id="6844" r:id="rId65"/>
    <p:sldId id="8811" r:id="rId66"/>
    <p:sldId id="8812" r:id="rId67"/>
    <p:sldId id="5255" r:id="rId68"/>
    <p:sldId id="5256" r:id="rId69"/>
    <p:sldId id="2168" r:id="rId70"/>
    <p:sldId id="1839" r:id="rId71"/>
    <p:sldId id="1840" r:id="rId72"/>
    <p:sldId id="1841" r:id="rId73"/>
    <p:sldId id="1831" r:id="rId74"/>
    <p:sldId id="1851" r:id="rId75"/>
    <p:sldId id="7570" r:id="rId76"/>
    <p:sldId id="7571" r:id="rId77"/>
    <p:sldId id="1838" r:id="rId78"/>
    <p:sldId id="1560" r:id="rId79"/>
    <p:sldId id="296" r:id="rId80"/>
    <p:sldId id="1607" r:id="rId81"/>
    <p:sldId id="1029" r:id="rId82"/>
    <p:sldId id="1734" r:id="rId83"/>
    <p:sldId id="8658" r:id="rId84"/>
    <p:sldId id="6846" r:id="rId85"/>
    <p:sldId id="340" r:id="rId86"/>
    <p:sldId id="8808" r:id="rId87"/>
    <p:sldId id="8809" r:id="rId88"/>
    <p:sldId id="1741" r:id="rId89"/>
    <p:sldId id="1784" r:id="rId90"/>
    <p:sldId id="8806" r:id="rId91"/>
    <p:sldId id="571" r:id="rId92"/>
    <p:sldId id="2006" r:id="rId93"/>
    <p:sldId id="8810" r:id="rId94"/>
    <p:sldId id="2907" r:id="rId95"/>
    <p:sldId id="1348" r:id="rId96"/>
    <p:sldId id="7357" r:id="rId97"/>
    <p:sldId id="8645" r:id="rId98"/>
    <p:sldId id="1791" r:id="rId99"/>
    <p:sldId id="8807" r:id="rId100"/>
    <p:sldId id="7975" r:id="rId101"/>
  </p:sldIdLst>
  <p:sldSz cx="12192000" cy="6858000"/>
  <p:notesSz cx="6881813" cy="9296400"/>
  <p:custDataLst>
    <p:tags r:id="rId10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FF99"/>
    <a:srgbClr val="0099FF"/>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5402" autoAdjust="0"/>
  </p:normalViewPr>
  <p:slideViewPr>
    <p:cSldViewPr>
      <p:cViewPr varScale="1">
        <p:scale>
          <a:sx n="61" d="100"/>
          <a:sy n="61" d="100"/>
        </p:scale>
        <p:origin x="210" y="78"/>
      </p:cViewPr>
      <p:guideLst>
        <p:guide orient="horz" pos="2160"/>
        <p:guide pos="3840"/>
      </p:guideLst>
    </p:cSldViewPr>
  </p:slideViewPr>
  <p:outlineViewPr>
    <p:cViewPr>
      <p:scale>
        <a:sx n="33" d="100"/>
        <a:sy n="33" d="100"/>
      </p:scale>
      <p:origin x="0" y="9984"/>
    </p:cViewPr>
    <p:sldLst>
      <p:sld r:id="rId1" collapse="1"/>
    </p:sldLst>
  </p:outlineViewPr>
  <p:notesTextViewPr>
    <p:cViewPr>
      <p:scale>
        <a:sx n="100" d="100"/>
        <a:sy n="100" d="100"/>
      </p:scale>
      <p:origin x="0" y="0"/>
    </p:cViewPr>
  </p:notesTextViewPr>
  <p:notesViewPr>
    <p:cSldViewPr>
      <p:cViewPr varScale="1">
        <p:scale>
          <a:sx n="83" d="100"/>
          <a:sy n="83" d="100"/>
        </p:scale>
        <p:origin x="4219"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s>
</file>

<file path=ppt/_rels/viewProps.xml.rels><?xml version="1.0" encoding="UTF-8" standalone="yes"?>
<Relationships xmlns="http://schemas.openxmlformats.org/package/2006/relationships"><Relationship Id="rId1" Type="http://schemas.openxmlformats.org/officeDocument/2006/relationships/slide" Target="slides/slide9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949450" y="222250"/>
            <a:ext cx="2982913" cy="7683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lgn="ctr">
              <a:defRPr/>
            </a:pPr>
            <a:r>
              <a:rPr lang="en-US" sz="1400" b="1" dirty="0">
                <a:latin typeface="Calibri" panose="020F0502020204030204" pitchFamily="34" charset="0"/>
                <a:ea typeface="Calibri" panose="020F0502020204030204" pitchFamily="34" charset="0"/>
                <a:cs typeface="Calibri" panose="020F0502020204030204" pitchFamily="34" charset="0"/>
              </a:rPr>
              <a:t>7 Principles that Made America Great</a:t>
            </a:r>
          </a:p>
          <a:p>
            <a:pPr algn="ctr">
              <a:defRPr/>
            </a:pPr>
            <a:r>
              <a:rPr lang="en-US" sz="1400" b="1" dirty="0">
                <a:latin typeface="Calibri" panose="020F0502020204030204" pitchFamily="34" charset="0"/>
                <a:ea typeface="Calibri" panose="020F0502020204030204" pitchFamily="34" charset="0"/>
                <a:cs typeface="Calibri" panose="020F0502020204030204" pitchFamily="34" charset="0"/>
              </a:rPr>
              <a:t>Dr. Andy Woods</a:t>
            </a:r>
          </a:p>
          <a:p>
            <a:pPr algn="ctr">
              <a:defRPr/>
            </a:pPr>
            <a:r>
              <a:rPr lang="en-US" sz="1400" b="1" dirty="0">
                <a:latin typeface="Calibri" panose="020F0502020204030204" pitchFamily="34" charset="0"/>
                <a:ea typeface="Calibri" panose="020F0502020204030204" pitchFamily="34" charset="0"/>
                <a:cs typeface="Calibri" panose="020F0502020204030204" pitchFamily="34" charset="0"/>
              </a:rPr>
              <a:t>07-03-2022</a:t>
            </a:r>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r>
              <a:rPr lang="en-US" b="1" dirty="0">
                <a:latin typeface="Calibri" panose="020F0502020204030204" pitchFamily="34" charset="0"/>
                <a:ea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fld id="{5800389A-3474-4B41-9CB2-F1B2DAE08F62}" type="datetimeFigureOut">
              <a:rPr lang="en-US"/>
              <a:pPr>
                <a:defRPr/>
              </a:pPr>
              <a:t>7/2/2022</a:t>
            </a:fld>
            <a:endParaRPr 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3D084339-C7C3-4022-975D-A91B6BCBB8E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8</a:t>
            </a:fld>
            <a:endParaRPr lang="en-US"/>
          </a:p>
        </p:txBody>
      </p:sp>
    </p:spTree>
    <p:extLst>
      <p:ext uri="{BB962C8B-B14F-4D97-AF65-F5344CB8AC3E}">
        <p14:creationId xmlns:p14="http://schemas.microsoft.com/office/powerpoint/2010/main" val="214098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99</a:t>
            </a:fld>
            <a:endParaRPr lang="en-US"/>
          </a:p>
        </p:txBody>
      </p:sp>
    </p:spTree>
    <p:extLst>
      <p:ext uri="{BB962C8B-B14F-4D97-AF65-F5344CB8AC3E}">
        <p14:creationId xmlns:p14="http://schemas.microsoft.com/office/powerpoint/2010/main" val="3593172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100</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9</a:t>
            </a:fld>
            <a:endParaRPr lang="en-US"/>
          </a:p>
        </p:txBody>
      </p:sp>
    </p:spTree>
    <p:extLst>
      <p:ext uri="{BB962C8B-B14F-4D97-AF65-F5344CB8AC3E}">
        <p14:creationId xmlns:p14="http://schemas.microsoft.com/office/powerpoint/2010/main" val="410922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208EA24-E72C-4C24-A92D-F4195C433CB5}" type="slidenum">
              <a:rPr lang="en-US" altLang="en-US" sz="1200">
                <a:latin typeface="Calibri" panose="020F0502020204030204" pitchFamily="34" charset="0"/>
                <a:cs typeface="Calibri" panose="020F0502020204030204" pitchFamily="34" charset="0"/>
              </a:rPr>
              <a:pPr/>
              <a:t>12</a:t>
            </a:fld>
            <a:endParaRPr lang="en-US"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7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21</a:t>
            </a:fld>
            <a:endParaRPr lang="en-US"/>
          </a:p>
        </p:txBody>
      </p:sp>
    </p:spTree>
    <p:extLst>
      <p:ext uri="{BB962C8B-B14F-4D97-AF65-F5344CB8AC3E}">
        <p14:creationId xmlns:p14="http://schemas.microsoft.com/office/powerpoint/2010/main" val="320456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37</a:t>
            </a:fld>
            <a:endParaRPr lang="en-US"/>
          </a:p>
        </p:txBody>
      </p:sp>
    </p:spTree>
    <p:extLst>
      <p:ext uri="{BB962C8B-B14F-4D97-AF65-F5344CB8AC3E}">
        <p14:creationId xmlns:p14="http://schemas.microsoft.com/office/powerpoint/2010/main" val="321249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54</a:t>
            </a:fld>
            <a:endParaRPr lang="en-US"/>
          </a:p>
        </p:txBody>
      </p:sp>
    </p:spTree>
    <p:extLst>
      <p:ext uri="{BB962C8B-B14F-4D97-AF65-F5344CB8AC3E}">
        <p14:creationId xmlns:p14="http://schemas.microsoft.com/office/powerpoint/2010/main" val="82417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57</a:t>
            </a:fld>
            <a:endParaRPr lang="en-US"/>
          </a:p>
        </p:txBody>
      </p:sp>
    </p:spTree>
    <p:extLst>
      <p:ext uri="{BB962C8B-B14F-4D97-AF65-F5344CB8AC3E}">
        <p14:creationId xmlns:p14="http://schemas.microsoft.com/office/powerpoint/2010/main" val="259691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64</a:t>
            </a:fld>
            <a:endParaRPr lang="en-US"/>
          </a:p>
        </p:txBody>
      </p:sp>
    </p:spTree>
    <p:extLst>
      <p:ext uri="{BB962C8B-B14F-4D97-AF65-F5344CB8AC3E}">
        <p14:creationId xmlns:p14="http://schemas.microsoft.com/office/powerpoint/2010/main" val="2924784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84</a:t>
            </a:fld>
            <a:endParaRPr lang="en-US"/>
          </a:p>
        </p:txBody>
      </p:sp>
    </p:spTree>
    <p:extLst>
      <p:ext uri="{BB962C8B-B14F-4D97-AF65-F5344CB8AC3E}">
        <p14:creationId xmlns:p14="http://schemas.microsoft.com/office/powerpoint/2010/main" val="23763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BA061-3710-4029-BD8B-F3E128C64D11}" type="slidenum">
              <a:rPr lang="en-US"/>
              <a:pPr>
                <a:defRPr/>
              </a:pPr>
              <a:t>‹#›</a:t>
            </a:fld>
            <a:endParaRPr lang="en-US"/>
          </a:p>
        </p:txBody>
      </p:sp>
    </p:spTree>
    <p:extLst>
      <p:ext uri="{BB962C8B-B14F-4D97-AF65-F5344CB8AC3E}">
        <p14:creationId xmlns:p14="http://schemas.microsoft.com/office/powerpoint/2010/main" val="1881880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0607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cs typeface="+mn-cs"/>
              </a:defRPr>
            </a:lvl1pPr>
          </a:lstStyle>
          <a:p>
            <a:pPr>
              <a:defRPr/>
            </a:pPr>
            <a:endParaRPr lang="en-US"/>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cs typeface="+mn-cs"/>
              </a:defRPr>
            </a:lvl1pPr>
          </a:lstStyle>
          <a:p>
            <a:pPr>
              <a:defRPr/>
            </a:pPr>
            <a:endParaRPr lang="en-US"/>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3776912B-AC69-41FE-A101-09E856C32C50}" type="slidenum">
              <a:rPr lang="en-US" altLang="en-US"/>
              <a:pPr/>
              <a:t>‹#›</a:t>
            </a:fld>
            <a:endParaRPr lang="en-US" altLang="en-US"/>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en.wikipedia.org/wiki/Image:Janetreno.jpg"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7.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3322820" y="1371600"/>
            <a:ext cx="5546361" cy="3657600"/>
          </a:xfrm>
          <a:prstGeom prst="rect">
            <a:avLst/>
          </a:prstGeom>
          <a:noFill/>
          <a:ln w="9525">
            <a:noFill/>
            <a:miter lim="800000"/>
            <a:headEnd/>
            <a:tailEnd/>
          </a:ln>
        </p:spPr>
      </p:pic>
      <p:sp>
        <p:nvSpPr>
          <p:cNvPr id="14338" name="Title 1"/>
          <p:cNvSpPr>
            <a:spLocks noGrp="1"/>
          </p:cNvSpPr>
          <p:nvPr>
            <p:ph type="ctrTitle" sz="quarter"/>
          </p:nvPr>
        </p:nvSpPr>
        <p:spPr>
          <a:xfrm>
            <a:off x="1562100" y="0"/>
            <a:ext cx="9067800" cy="1143000"/>
          </a:xfrm>
        </p:spPr>
        <p:txBody>
          <a:bodyPr/>
          <a:lstStyle/>
          <a:p>
            <a:pPr eaLnBrk="1" hangingPunct="1"/>
            <a:r>
              <a:rPr lang="en-US" sz="4000" dirty="0">
                <a:solidFill>
                  <a:schemeClr val="tx2"/>
                </a:solidFill>
                <a:effectLst>
                  <a:outerShdw blurRad="38100" dist="38100" dir="2700000" algn="tl">
                    <a:srgbClr val="000000"/>
                  </a:outerShdw>
                </a:effectLst>
                <a:latin typeface="Calibri" pitchFamily="34" charset="0"/>
                <a:ea typeface="+mn-ea"/>
                <a:cs typeface="Calibri" panose="020F0502020204030204" pitchFamily="34" charset="0"/>
              </a:rPr>
              <a:t>Seven</a:t>
            </a:r>
            <a:r>
              <a:rPr lang="en-US" sz="4800" dirty="0">
                <a:latin typeface="Calibri" pitchFamily="34" charset="0"/>
                <a:cs typeface="Calibri" pitchFamily="34" charset="0"/>
              </a:rPr>
              <a:t> </a:t>
            </a:r>
            <a:r>
              <a:rPr lang="en-US" sz="4000" dirty="0">
                <a:solidFill>
                  <a:schemeClr val="tx2"/>
                </a:solidFill>
                <a:effectLst>
                  <a:outerShdw blurRad="38100" dist="38100" dir="2700000" algn="tl">
                    <a:srgbClr val="000000"/>
                  </a:outerShdw>
                </a:effectLst>
                <a:latin typeface="Calibri" pitchFamily="34" charset="0"/>
                <a:ea typeface="+mn-ea"/>
                <a:cs typeface="Calibri" panose="020F0502020204030204" pitchFamily="34" charset="0"/>
              </a:rPr>
              <a:t>Principles That Made America Great</a:t>
            </a:r>
          </a:p>
        </p:txBody>
      </p:sp>
      <p:sp>
        <p:nvSpPr>
          <p:cNvPr id="5" name="Subtitle 2">
            <a:extLst>
              <a:ext uri="{FF2B5EF4-FFF2-40B4-BE49-F238E27FC236}">
                <a16:creationId xmlns:a16="http://schemas.microsoft.com/office/drawing/2014/main" id="{E2FF6896-080A-46E6-AE18-9174CADE49F8}"/>
              </a:ext>
            </a:extLst>
          </p:cNvPr>
          <p:cNvSpPr txBox="1">
            <a:spLocks/>
          </p:cNvSpPr>
          <p:nvPr/>
        </p:nvSpPr>
        <p:spPr bwMode="auto">
          <a:xfrm>
            <a:off x="2514600" y="5410199"/>
            <a:ext cx="7467600" cy="1295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600"/>
              </a:spcAft>
              <a:buFont typeface="Wingdings" panose="05000000000000000000" pitchFamily="2" charset="2"/>
              <a:buNone/>
            </a:pPr>
            <a:r>
              <a:rPr lang="en-US" altLang="en-US" dirty="0">
                <a:solidFill>
                  <a:srgbClr val="FFC000"/>
                </a:solidFill>
              </a:rPr>
              <a:t>Dr. Andy Woods</a:t>
            </a:r>
          </a:p>
          <a:p>
            <a:pPr marL="0" indent="0" algn="ctr" eaLnBrk="1" hangingPunct="1">
              <a:spcBef>
                <a:spcPts val="0"/>
              </a:spcBef>
              <a:buFont typeface="Wingdings" panose="05000000000000000000" pitchFamily="2" charset="2"/>
              <a:buNone/>
            </a:pPr>
            <a:r>
              <a:rPr lang="en-US" altLang="en-US" sz="2000" kern="0" dirty="0">
                <a:effectLst>
                  <a:outerShdw blurRad="38100" dist="38100" dir="2700000" algn="tl">
                    <a:srgbClr val="000000">
                      <a:alpha val="43137"/>
                    </a:srgbClr>
                  </a:outerShdw>
                </a:effectLst>
              </a:rPr>
              <a:t>Senior Pastor – Sugar Land Bible Church</a:t>
            </a:r>
          </a:p>
          <a:p>
            <a:pPr marL="0" indent="0" algn="ctr" eaLnBrk="1" hangingPunct="1">
              <a:spcBef>
                <a:spcPts val="0"/>
              </a:spcBef>
              <a:buFont typeface="Wingdings" panose="05000000000000000000" pitchFamily="2" charset="2"/>
              <a:buNone/>
            </a:pPr>
            <a:r>
              <a:rPr lang="en-US" altLang="en-US" sz="2000" kern="0" dirty="0">
                <a:effectLst>
                  <a:outerShdw blurRad="38100" dist="38100" dir="2700000" algn="tl">
                    <a:srgbClr val="000000">
                      <a:alpha val="43137"/>
                    </a:srgbClr>
                  </a:outerShdw>
                </a:effectLst>
              </a:rPr>
              <a:t>President – Chafer Theological Seminary</a:t>
            </a:r>
            <a:r>
              <a:rPr lang="en-US" altLang="en-US" sz="2000" kern="0" dirty="0">
                <a:solidFill>
                  <a:schemeClr val="bg1"/>
                </a:solidFill>
                <a:effectLst>
                  <a:outerShdw blurRad="38100" dist="38100" dir="2700000" algn="tl">
                    <a:srgbClr val="000000">
                      <a:alpha val="43137"/>
                    </a:srgbClr>
                  </a:outerShdw>
                </a:effectLst>
              </a:rPr>
              <a:t> </a:t>
            </a:r>
          </a:p>
        </p:txBody>
      </p:sp>
      <p:pic>
        <p:nvPicPr>
          <p:cNvPr id="6" name="Picture 5">
            <a:extLst>
              <a:ext uri="{FF2B5EF4-FFF2-40B4-BE49-F238E27FC236}">
                <a16:creationId xmlns:a16="http://schemas.microsoft.com/office/drawing/2014/main" id="{A958A615-8732-4E75-8611-D19CF894C0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3382" y="5425440"/>
            <a:ext cx="852818" cy="12801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1200"/>
              </a:spcAft>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1:27</a:t>
            </a:r>
          </a:p>
          <a:p>
            <a:pPr algn="just">
              <a:defRPr/>
            </a:pPr>
            <a:r>
              <a:rPr lang="en-US" sz="3600" dirty="0">
                <a:effectLst>
                  <a:outerShdw blurRad="38100" dist="38100" dir="2700000" algn="tl">
                    <a:srgbClr val="000000">
                      <a:alpha val="43137"/>
                    </a:srgbClr>
                  </a:outerShdw>
                </a:effectLst>
                <a:latin typeface="Calibri" panose="020F0502020204030204" pitchFamily="34" charset="0"/>
              </a:rPr>
              <a:t>God created 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in His own image</a:t>
            </a:r>
            <a:r>
              <a:rPr lang="en-US" sz="3600" dirty="0">
                <a:effectLst>
                  <a:outerShdw blurRad="38100" dist="38100" dir="2700000" algn="tl">
                    <a:srgbClr val="000000">
                      <a:alpha val="43137"/>
                    </a:srgbClr>
                  </a:outerShdw>
                </a:effectLst>
                <a:latin typeface="Calibri" panose="020F0502020204030204" pitchFamily="34" charset="0"/>
              </a:rPr>
              <a:t>, in the image of God He created him; male and female He created them.</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5" descr="C:\Users\awoods\Pictures\Microsoft Clip Organizer\pe07654_.wmf">
            <a:extLst>
              <a:ext uri="{FF2B5EF4-FFF2-40B4-BE49-F238E27FC236}">
                <a16:creationId xmlns:a16="http://schemas.microsoft.com/office/drawing/2014/main" id="{B1B37F00-316D-4ADE-8D2D-E8D726A88F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0827" y="2133600"/>
            <a:ext cx="1630346" cy="2743200"/>
          </a:xfrm>
          <a:prstGeom prst="rect">
            <a:avLst/>
          </a:prstGeom>
          <a:noFill/>
          <a:ln w="9525">
            <a:noFill/>
            <a:miter lim="800000"/>
            <a:headEnd/>
            <a:tailEnd/>
          </a:ln>
        </p:spPr>
      </p:pic>
    </p:spTree>
    <p:extLst>
      <p:ext uri="{BB962C8B-B14F-4D97-AF65-F5344CB8AC3E}">
        <p14:creationId xmlns:p14="http://schemas.microsoft.com/office/powerpoint/2010/main" val="1844719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35414094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5"/>
          <p:cNvSpPr>
            <a:spLocks noGrp="1"/>
          </p:cNvSpPr>
          <p:nvPr>
            <p:ph type="ctrTitle" sz="quarter" idx="4294967295"/>
          </p:nvPr>
        </p:nvSpPr>
        <p:spPr>
          <a:xfrm>
            <a:off x="4379913" y="228600"/>
            <a:ext cx="3432175"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itchFamily="34" charset="0"/>
                <a:cs typeface="Calibri" pitchFamily="34" charset="0"/>
              </a:rPr>
              <a:t>Calvin Coolidge</a:t>
            </a:r>
          </a:p>
        </p:txBody>
      </p:sp>
      <p:pic>
        <p:nvPicPr>
          <p:cNvPr id="64516" name="Picture 6" descr="http://3.bp.blogspot.com/-O4gUKprTHQ0/UsoUE0o2fZI/AAAAAAAAAlw/nQ42iha-iLk/s1600/2008-1-24-DC-TGR+07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26181"/>
            <a:ext cx="911134" cy="1169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7" name="Rectangle 10"/>
          <p:cNvSpPr>
            <a:spLocks noChangeArrowheads="1"/>
          </p:cNvSpPr>
          <p:nvPr/>
        </p:nvSpPr>
        <p:spPr bwMode="auto">
          <a:xfrm>
            <a:off x="609600" y="1600200"/>
            <a:ext cx="109728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sz="3600" dirty="0">
                <a:effectLst>
                  <a:outerShdw blurRad="38100" dist="38100" dir="2700000" algn="tl">
                    <a:srgbClr val="000000">
                      <a:alpha val="43137"/>
                    </a:srgbClr>
                  </a:outerShdw>
                </a:effectLst>
                <a:latin typeface="Calibri" panose="020F0502020204030204" pitchFamily="34" charset="0"/>
              </a:rPr>
              <a:t>Calvin Coolidge stated July 5, 1926: "The principles...which went into the Declaration of Independence...are found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in...the sermons...of the early colonial clergy</a:t>
            </a:r>
            <a:r>
              <a:rPr lang="en-US" altLang="en-US" sz="3600" dirty="0">
                <a:effectLst>
                  <a:outerShdw blurRad="38100" dist="38100" dir="2700000" algn="tl">
                    <a:srgbClr val="000000">
                      <a:alpha val="43137"/>
                    </a:srgbClr>
                  </a:outerShdw>
                </a:effectLst>
                <a:latin typeface="Calibri" panose="020F0502020204030204" pitchFamily="34" charset="0"/>
              </a:rPr>
              <a:t>...They justified freedom by the text that we are all created in the Divine image."</a:t>
            </a:r>
            <a:br>
              <a:rPr lang="en-US" altLang="en-US" dirty="0">
                <a:effectLst>
                  <a:outerShdw blurRad="38100" dist="38100" dir="2700000" algn="tl">
                    <a:srgbClr val="000000">
                      <a:alpha val="43137"/>
                    </a:srgbClr>
                  </a:outerShdw>
                </a:effectLst>
                <a:latin typeface="Calibri" panose="020F0502020204030204" pitchFamily="34" charset="0"/>
              </a:rPr>
            </a:br>
            <a:endParaRPr lang="en-US" altLang="en-US" dirty="0">
              <a:effectLst>
                <a:outerShdw blurRad="38100" dist="38100" dir="2700000" algn="tl">
                  <a:srgbClr val="000000">
                    <a:alpha val="43137"/>
                  </a:srgbClr>
                </a:outerShdw>
              </a:effectLst>
              <a:latin typeface="Calibri" panose="020F0502020204030204" pitchFamily="34" charset="0"/>
            </a:endParaRPr>
          </a:p>
        </p:txBody>
      </p:sp>
      <p:sp>
        <p:nvSpPr>
          <p:cNvPr id="64518" name="TextBox 12"/>
          <p:cNvSpPr txBox="1">
            <a:spLocks noChangeArrowheads="1"/>
          </p:cNvSpPr>
          <p:nvPr/>
        </p:nvSpPr>
        <p:spPr bwMode="auto">
          <a:xfrm>
            <a:off x="2181225" y="5997714"/>
            <a:ext cx="7829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dirty="0">
                <a:effectLst>
                  <a:outerShdw blurRad="38100" dist="38100" dir="2700000" algn="tl">
                    <a:srgbClr val="000000">
                      <a:alpha val="43137"/>
                    </a:srgbClr>
                  </a:outerShdw>
                </a:effectLst>
                <a:latin typeface="Calibri" panose="020F0502020204030204" pitchFamily="34" charset="0"/>
              </a:rPr>
              <a:t>Calvin Coolidge, May 15, 1926, College of William and Mary, Williamsburg, Virginia, http.americanminute.com/</a:t>
            </a:r>
            <a:r>
              <a:rPr lang="en-US" altLang="en-US" sz="2000" dirty="0" err="1">
                <a:effectLst>
                  <a:outerShdw blurRad="38100" dist="38100" dir="2700000" algn="tl">
                    <a:srgbClr val="000000">
                      <a:alpha val="43137"/>
                    </a:srgbClr>
                  </a:outerShdw>
                </a:effectLst>
                <a:latin typeface="Calibri" panose="020F0502020204030204" pitchFamily="34" charset="0"/>
              </a:rPr>
              <a:t>index.php?date</a:t>
            </a:r>
            <a:r>
              <a:rPr lang="en-US" altLang="en-US" sz="2000" dirty="0">
                <a:effectLst>
                  <a:outerShdw blurRad="38100" dist="38100" dir="2700000" algn="tl">
                    <a:srgbClr val="000000">
                      <a:alpha val="43137"/>
                    </a:srgbClr>
                  </a:outerShdw>
                </a:effectLst>
                <a:latin typeface="Calibri" panose="020F0502020204030204" pitchFamily="34" charset="0"/>
              </a:rPr>
              <a:t>=05-15</a:t>
            </a:r>
          </a:p>
        </p:txBody>
      </p:sp>
    </p:spTree>
    <p:extLst>
      <p:ext uri="{BB962C8B-B14F-4D97-AF65-F5344CB8AC3E}">
        <p14:creationId xmlns:p14="http://schemas.microsoft.com/office/powerpoint/2010/main" val="284443568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667000" y="228600"/>
            <a:ext cx="6858000" cy="685800"/>
          </a:xfrm>
        </p:spPr>
        <p:txBody>
          <a:bodyPr/>
          <a:lstStyle/>
          <a:p>
            <a:pPr algn="ctr"/>
            <a:r>
              <a:rPr lang="en-US" sz="3600" dirty="0">
                <a:effectLst>
                  <a:outerShdw blurRad="38100" dist="38100" dir="2700000" algn="tl">
                    <a:srgbClr val="000000">
                      <a:alpha val="43137"/>
                    </a:srgbClr>
                  </a:outerShdw>
                </a:effectLst>
                <a:latin typeface="Calibri" pitchFamily="34" charset="0"/>
                <a:cs typeface="Calibri" pitchFamily="34" charset="0"/>
              </a:rPr>
              <a:t>Declaration of Independence</a:t>
            </a:r>
          </a:p>
        </p:txBody>
      </p:sp>
      <p:sp>
        <p:nvSpPr>
          <p:cNvPr id="3" name="Content Placeholder 2"/>
          <p:cNvSpPr>
            <a:spLocks noGrp="1"/>
          </p:cNvSpPr>
          <p:nvPr>
            <p:ph idx="1"/>
          </p:nvPr>
        </p:nvSpPr>
        <p:spPr>
          <a:xfrm>
            <a:off x="1066800" y="1066802"/>
            <a:ext cx="10058400" cy="5330825"/>
          </a:xfrm>
        </p:spPr>
        <p:txBody>
          <a:bodyPr rtlCol="0">
            <a:noAutofit/>
          </a:bodyPr>
          <a:lstStyle/>
          <a:p>
            <a:pPr marL="685800" indent="-685800" fontAlgn="auto">
              <a:spcBef>
                <a:spcPts val="1200"/>
              </a:spcBef>
              <a:spcAft>
                <a:spcPts val="1200"/>
              </a:spcAft>
              <a:buClr>
                <a:schemeClr val="tx1">
                  <a:shade val="95000"/>
                </a:schemeClr>
              </a:buClr>
              <a:buSzPct val="125000"/>
              <a:buBlip>
                <a:blip r:embed="rId2"/>
              </a:buBlip>
              <a:defRPr/>
            </a:pPr>
            <a:r>
              <a:rPr lang="en-US" sz="3000" dirty="0">
                <a:effectLst>
                  <a:outerShdw blurRad="38100" dist="38100" dir="2700000" algn="tl">
                    <a:srgbClr val="000000">
                      <a:alpha val="43137"/>
                    </a:srgbClr>
                  </a:outerShdw>
                </a:effectLst>
                <a:latin typeface="Calibri" pitchFamily="34" charset="0"/>
                <a:cs typeface="Calibri" pitchFamily="34" charset="0"/>
              </a:rPr>
              <a:t>“the Laws of Nature and of Nature’s </a:t>
            </a: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a:t>
            </a:r>
            <a:r>
              <a:rPr lang="en-US" sz="3000" dirty="0">
                <a:effectLst>
                  <a:outerShdw blurRad="38100" dist="38100" dir="2700000" algn="tl">
                    <a:srgbClr val="000000">
                      <a:alpha val="43137"/>
                    </a:srgbClr>
                  </a:outerShdw>
                </a:effectLst>
                <a:latin typeface="Calibri" pitchFamily="34" charset="0"/>
                <a:cs typeface="Calibri" pitchFamily="34" charset="0"/>
              </a:rPr>
              <a:t>,” </a:t>
            </a:r>
          </a:p>
          <a:p>
            <a:pPr marL="685800" indent="-685800" fontAlgn="auto">
              <a:spcBef>
                <a:spcPts val="1200"/>
              </a:spcBef>
              <a:spcAft>
                <a:spcPts val="1200"/>
              </a:spcAft>
              <a:buClr>
                <a:schemeClr val="tx1">
                  <a:shade val="95000"/>
                </a:schemeClr>
              </a:buClr>
              <a:buSzPct val="125000"/>
              <a:buBlip>
                <a:blip r:embed="rId2"/>
              </a:buBlip>
              <a:defRPr/>
            </a:pPr>
            <a:r>
              <a:rPr lang="en-US" sz="3000" dirty="0">
                <a:effectLst>
                  <a:outerShdw blurRad="38100" dist="38100" dir="2700000" algn="tl">
                    <a:srgbClr val="000000">
                      <a:alpha val="43137"/>
                    </a:srgbClr>
                  </a:outerShdw>
                </a:effectLst>
                <a:latin typeface="Calibri" pitchFamily="34" charset="0"/>
                <a:cs typeface="Calibri" pitchFamily="34" charset="0"/>
              </a:rPr>
              <a:t>“we hold these truths to be self evident, that all men are </a:t>
            </a: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created</a:t>
            </a:r>
            <a:r>
              <a:rPr lang="en-US" sz="3000" dirty="0">
                <a:effectLst>
                  <a:outerShdw blurRad="38100" dist="38100" dir="2700000" algn="tl">
                    <a:srgbClr val="000000">
                      <a:alpha val="43137"/>
                    </a:srgbClr>
                  </a:outerShdw>
                </a:effectLst>
                <a:latin typeface="Calibri" pitchFamily="34" charset="0"/>
                <a:cs typeface="Calibri" pitchFamily="34" charset="0"/>
              </a:rPr>
              <a:t> equal,” </a:t>
            </a:r>
          </a:p>
          <a:p>
            <a:pPr marL="685800" indent="-685800" fontAlgn="auto">
              <a:spcBef>
                <a:spcPts val="1200"/>
              </a:spcBef>
              <a:spcAft>
                <a:spcPts val="1200"/>
              </a:spcAft>
              <a:buClr>
                <a:schemeClr val="tx1">
                  <a:shade val="95000"/>
                </a:schemeClr>
              </a:buClr>
              <a:buSzPct val="125000"/>
              <a:buBlip>
                <a:blip r:embed="rId2"/>
              </a:buBlip>
              <a:defRPr/>
            </a:pPr>
            <a:r>
              <a:rPr lang="en-US" sz="3000" dirty="0">
                <a:effectLst>
                  <a:outerShdw blurRad="38100" dist="38100" dir="2700000" algn="tl">
                    <a:srgbClr val="000000">
                      <a:alpha val="43137"/>
                    </a:srgbClr>
                  </a:outerShdw>
                </a:effectLst>
                <a:latin typeface="Calibri" pitchFamily="34" charset="0"/>
                <a:cs typeface="Calibri" pitchFamily="34" charset="0"/>
              </a:rPr>
              <a:t>“they are endowed by their </a:t>
            </a: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Creator</a:t>
            </a:r>
            <a:r>
              <a:rPr lang="en-US" sz="3000" dirty="0">
                <a:effectLst>
                  <a:outerShdw blurRad="38100" dist="38100" dir="2700000" algn="tl">
                    <a:srgbClr val="000000">
                      <a:alpha val="43137"/>
                    </a:srgbClr>
                  </a:outerShdw>
                </a:effectLst>
                <a:latin typeface="Calibri" pitchFamily="34" charset="0"/>
                <a:cs typeface="Calibri" pitchFamily="34" charset="0"/>
              </a:rPr>
              <a:t> with certain unalienable Rights,” </a:t>
            </a:r>
          </a:p>
          <a:p>
            <a:pPr marL="685800" indent="-685800" fontAlgn="auto">
              <a:spcBef>
                <a:spcPts val="1200"/>
              </a:spcBef>
              <a:spcAft>
                <a:spcPts val="1200"/>
              </a:spcAft>
              <a:buClr>
                <a:schemeClr val="tx1">
                  <a:shade val="95000"/>
                </a:schemeClr>
              </a:buClr>
              <a:buSzPct val="125000"/>
              <a:buBlip>
                <a:blip r:embed="rId2"/>
              </a:buBlip>
              <a:defRPr/>
            </a:pPr>
            <a:r>
              <a:rPr lang="en-US" sz="3000" dirty="0">
                <a:effectLst>
                  <a:outerShdw blurRad="38100" dist="38100" dir="2700000" algn="tl">
                    <a:srgbClr val="000000">
                      <a:alpha val="43137"/>
                    </a:srgbClr>
                  </a:outerShdw>
                </a:effectLst>
                <a:latin typeface="Calibri" pitchFamily="34" charset="0"/>
                <a:cs typeface="Calibri" pitchFamily="34" charset="0"/>
              </a:rPr>
              <a:t>“appealing to the </a:t>
            </a: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Supreme Judge of the world </a:t>
            </a:r>
            <a:r>
              <a:rPr lang="en-US" sz="3000" dirty="0">
                <a:effectLst>
                  <a:outerShdw blurRad="38100" dist="38100" dir="2700000" algn="tl">
                    <a:srgbClr val="000000">
                      <a:alpha val="43137"/>
                    </a:srgbClr>
                  </a:outerShdw>
                </a:effectLst>
                <a:latin typeface="Calibri" pitchFamily="34" charset="0"/>
                <a:cs typeface="Calibri" pitchFamily="34" charset="0"/>
              </a:rPr>
              <a:t>for the rectitude of our intentions,”</a:t>
            </a:r>
          </a:p>
          <a:p>
            <a:pPr marL="685800" indent="-685800" fontAlgn="auto">
              <a:spcBef>
                <a:spcPts val="1200"/>
              </a:spcBef>
              <a:spcAft>
                <a:spcPts val="1200"/>
              </a:spcAft>
              <a:buClr>
                <a:schemeClr val="tx1">
                  <a:shade val="95000"/>
                </a:schemeClr>
              </a:buClr>
              <a:buSzPct val="125000"/>
              <a:buBlip>
                <a:blip r:embed="rId2"/>
              </a:buBlip>
              <a:defRPr/>
            </a:pPr>
            <a:r>
              <a:rPr lang="en-US" sz="3000" dirty="0">
                <a:effectLst>
                  <a:outerShdw blurRad="38100" dist="38100" dir="2700000" algn="tl">
                    <a:srgbClr val="000000">
                      <a:alpha val="43137"/>
                    </a:srgbClr>
                  </a:outerShdw>
                </a:effectLst>
                <a:latin typeface="Calibri" pitchFamily="34" charset="0"/>
                <a:cs typeface="Calibri" pitchFamily="34" charset="0"/>
              </a:rPr>
              <a:t>“with firm reliance on the protection of </a:t>
            </a: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Divine</a:t>
            </a:r>
            <a:r>
              <a:rPr lang="en-US" sz="3000" dirty="0">
                <a:effectLst>
                  <a:outerShdw blurRad="38100" dist="38100" dir="2700000" algn="tl">
                    <a:srgbClr val="000000">
                      <a:alpha val="43137"/>
                    </a:srgbClr>
                  </a:outerShdw>
                </a:effectLst>
                <a:latin typeface="Calibri" pitchFamily="34" charset="0"/>
                <a:cs typeface="Calibri" pitchFamily="34" charset="0"/>
              </a:rPr>
              <a:t> Providence.”</a:t>
            </a:r>
          </a:p>
        </p:txBody>
      </p:sp>
      <p:sp>
        <p:nvSpPr>
          <p:cNvPr id="40964" name="TextBox 3"/>
          <p:cNvSpPr txBox="1">
            <a:spLocks noChangeArrowheads="1"/>
          </p:cNvSpPr>
          <p:nvPr/>
        </p:nvSpPr>
        <p:spPr bwMode="auto">
          <a:xfrm>
            <a:off x="3657600" y="6477003"/>
            <a:ext cx="4876800" cy="307777"/>
          </a:xfrm>
          <a:prstGeom prst="rect">
            <a:avLst/>
          </a:prstGeom>
          <a:noFill/>
          <a:ln w="9525">
            <a:noFill/>
            <a:miter lim="800000"/>
            <a:headEnd/>
            <a:tailEnd/>
          </a:ln>
        </p:spPr>
        <p:txBody>
          <a:bodyPr>
            <a:spAutoFit/>
          </a:bodyPr>
          <a:lstStyle/>
          <a:p>
            <a:pPr algn="ctr">
              <a:spcBef>
                <a:spcPts val="1800"/>
              </a:spcBef>
            </a:pPr>
            <a:r>
              <a:rPr lang="en-US" sz="1400" i="1" dirty="0">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1400" dirty="0">
                <a:effectLst>
                  <a:outerShdw blurRad="38100" dist="38100" dir="2700000" algn="tl">
                    <a:srgbClr val="000000">
                      <a:alpha val="43137"/>
                    </a:srgbClr>
                  </a:outerShdw>
                </a:effectLst>
                <a:latin typeface="Calibri" pitchFamily="34" charset="0"/>
                <a:cs typeface="Calibri" pitchFamily="34" charset="0"/>
              </a:rPr>
              <a:t>., 143 U.S. 457, 467-68 (1892)</a:t>
            </a:r>
          </a:p>
        </p:txBody>
      </p:sp>
    </p:spTree>
    <p:extLst>
      <p:ext uri="{BB962C8B-B14F-4D97-AF65-F5344CB8AC3E}">
        <p14:creationId xmlns:p14="http://schemas.microsoft.com/office/powerpoint/2010/main" val="42183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5257798"/>
          </a:xfrm>
        </p:spPr>
        <p:txBody>
          <a:bodyPr rtlCol="0">
            <a:noAutofit/>
          </a:bodyPr>
          <a:lstStyle/>
          <a:p>
            <a:pPr marL="685783" indent="-685783" algn="just" fontAlgn="auto">
              <a:spcBef>
                <a:spcPts val="0"/>
              </a:spcBef>
              <a:spcAft>
                <a:spcPts val="2400"/>
              </a:spcAft>
              <a:buClr>
                <a:schemeClr val="tx1">
                  <a:shade val="95000"/>
                </a:schemeClr>
              </a:buClr>
              <a:buSzPct val="125000"/>
              <a:buBlip>
                <a:blip r:embed="rId2"/>
              </a:buBlip>
              <a:defRPr/>
            </a:pP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“We hold these truths to be self-evident, that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all men</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are created equal, that they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are endowed by their Creator with certain unalienable Rights</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that among these are Life, Liberty and the pursuit of Happiness.”</a:t>
            </a:r>
          </a:p>
          <a:p>
            <a:pPr marL="685783" indent="-685783" algn="just" fontAlgn="auto">
              <a:spcBef>
                <a:spcPts val="0"/>
              </a:spcBef>
              <a:spcAft>
                <a:spcPts val="2400"/>
              </a:spcAft>
              <a:buClr>
                <a:schemeClr val="tx1">
                  <a:shade val="95000"/>
                </a:schemeClr>
              </a:buClr>
              <a:buSzPct val="125000"/>
              <a:buBlip>
                <a:blip r:embed="rId2"/>
              </a:buBlip>
              <a:defRPr/>
            </a:pP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 SECURE THESE RIGHTS, Governments are instituted among Men</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deriving their just powers from the consent of the governed,”</a:t>
            </a:r>
          </a:p>
          <a:p>
            <a:pPr marL="685783" indent="-685783" algn="just" fontAlgn="auto">
              <a:spcBef>
                <a:spcPts val="0"/>
              </a:spcBef>
              <a:spcAft>
                <a:spcPts val="2400"/>
              </a:spcAft>
              <a:buClr>
                <a:schemeClr val="tx1">
                  <a:shade val="95000"/>
                </a:schemeClr>
              </a:buClr>
              <a:buSzPct val="125000"/>
              <a:buBlip>
                <a:blip r:embed="rId2"/>
              </a:buBlip>
              <a:defRPr/>
            </a:pP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whenever any Form of Government becomes destructive of these ends, it is the Right of the People to alter or to abolish it, and to institute new </a:t>
            </a:r>
            <a:r>
              <a:rPr lang="en-US" sz="3000" dirty="0">
                <a:effectLst/>
                <a:latin typeface="Calibri" panose="020F0502020204030204" pitchFamily="34" charset="0"/>
                <a:ea typeface="Calibri" panose="020F0502020204030204" pitchFamily="34" charset="0"/>
                <a:cs typeface="Calibri" panose="020F0502020204030204" pitchFamily="34" charset="0"/>
              </a:rPr>
              <a:t>Government…”</a:t>
            </a:r>
            <a:endPar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3719FD97-06FC-4BE9-8229-40D457FD4DE9}"/>
              </a:ext>
            </a:extLst>
          </p:cNvPr>
          <p:cNvSpPr>
            <a:spLocks noGrp="1"/>
          </p:cNvSpPr>
          <p:nvPr>
            <p:ph type="title"/>
          </p:nvPr>
        </p:nvSpPr>
        <p:spPr>
          <a:xfrm>
            <a:off x="2895600" y="228600"/>
            <a:ext cx="6629400" cy="758827"/>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Declaration of Independence</a:t>
            </a:r>
            <a:b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Declaration of Independence, In Congress, July 4, 1776, The unanimous Declaration of the thirteen united States of America</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8094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3345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3810000" y="1447800"/>
            <a:ext cx="7772400" cy="3124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America's second President "Rights [are] antecedent to all earthly government; Rights...cannot be repealed or restrained by human laws; Rights [are] derived from the great Legislature of the universe."</a:t>
            </a:r>
          </a:p>
        </p:txBody>
      </p:sp>
      <p:sp>
        <p:nvSpPr>
          <p:cNvPr id="30724" name="TextBox 4"/>
          <p:cNvSpPr txBox="1">
            <a:spLocks noChangeArrowheads="1"/>
          </p:cNvSpPr>
          <p:nvPr/>
        </p:nvSpPr>
        <p:spPr bwMode="auto">
          <a:xfrm>
            <a:off x="1905000" y="6019800"/>
            <a:ext cx="8382000" cy="707886"/>
          </a:xfrm>
          <a:prstGeom prst="rect">
            <a:avLst/>
          </a:prstGeom>
          <a:noFill/>
          <a:ln w="9525">
            <a:noFill/>
            <a:miter lim="800000"/>
            <a:headEnd/>
            <a:tailEnd/>
          </a:ln>
        </p:spPr>
        <p:txBody>
          <a:bodyPr wrap="square">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John Adams, The Works of John Adams, Second President of the United States, ed. Charles Francis Adams, 10 vols. (Boston: Little, Brown, 1856), 3:449.</a:t>
            </a:r>
          </a:p>
        </p:txBody>
      </p:sp>
      <p:pic>
        <p:nvPicPr>
          <p:cNvPr id="11266" name="Picture 2" descr="Image result for john adams">
            <a:extLst>
              <a:ext uri="{FF2B5EF4-FFF2-40B4-BE49-F238E27FC236}">
                <a16:creationId xmlns:a16="http://schemas.microsoft.com/office/drawing/2014/main" id="{8F360441-F49A-4266-8B4D-521C4A41A1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002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05000" y="228600"/>
            <a:ext cx="8534400" cy="914400"/>
          </a:xfrm>
        </p:spPr>
        <p:txBody>
          <a:bodyPr/>
          <a:lstStyle/>
          <a:p>
            <a:pPr algn="ctr" eaLnBrk="1" hangingPunct="1"/>
            <a:r>
              <a:rPr lang="en-US" sz="4000" dirty="0">
                <a:latin typeface="Calibri" pitchFamily="34" charset="0"/>
                <a:cs typeface="Calibri" pitchFamily="34" charset="0"/>
              </a:rPr>
              <a:t>First Amendment</a:t>
            </a:r>
          </a:p>
        </p:txBody>
      </p:sp>
      <p:sp>
        <p:nvSpPr>
          <p:cNvPr id="2" name="Content Placeholder 2"/>
          <p:cNvSpPr>
            <a:spLocks noGrp="1"/>
          </p:cNvSpPr>
          <p:nvPr>
            <p:ph idx="1"/>
          </p:nvPr>
        </p:nvSpPr>
        <p:spPr>
          <a:xfrm>
            <a:off x="609600" y="1371600"/>
            <a:ext cx="10972800" cy="1219200"/>
          </a:xfrm>
        </p:spPr>
        <p:txBody>
          <a:bodyPr>
            <a:normAutofit/>
          </a:bodyPr>
          <a:lstStyle/>
          <a:p>
            <a:pPr marL="1588" indent="0" algn="just" eaLnBrk="1" fontAlgn="auto" hangingPunct="1">
              <a:spcAft>
                <a:spcPts val="0"/>
              </a:spcAft>
              <a:buClr>
                <a:schemeClr val="tx1">
                  <a:shade val="95000"/>
                </a:schemeClr>
              </a:buClr>
              <a:buNone/>
              <a:defRPr/>
            </a:pPr>
            <a:r>
              <a:rPr lang="en-US" sz="3600" dirty="0">
                <a:latin typeface="Calibri" pitchFamily="34" charset="0"/>
                <a:cs typeface="Calibri" pitchFamily="34" charset="0"/>
              </a:rPr>
              <a:t>“Congress shall make no law respecting an establishment of religion, or prohibiting the free exercise there of.”</a:t>
            </a:r>
          </a:p>
        </p:txBody>
      </p:sp>
      <p:pic>
        <p:nvPicPr>
          <p:cNvPr id="18436" name="Picture 1"/>
          <p:cNvPicPr>
            <a:picLocks noChangeAspect="1" noChangeArrowheads="1"/>
          </p:cNvPicPr>
          <p:nvPr/>
        </p:nvPicPr>
        <p:blipFill>
          <a:blip r:embed="rId2" cstate="print"/>
          <a:srcRect/>
          <a:stretch>
            <a:fillRect/>
          </a:stretch>
        </p:blipFill>
        <p:spPr bwMode="auto">
          <a:xfrm>
            <a:off x="4082441" y="2895600"/>
            <a:ext cx="4027119" cy="3657600"/>
          </a:xfrm>
          <a:prstGeom prst="rect">
            <a:avLst/>
          </a:prstGeom>
          <a:noFill/>
          <a:ln w="9525">
            <a:noFill/>
            <a:miter lim="800000"/>
            <a:headEnd/>
            <a:tailEnd/>
          </a:ln>
        </p:spPr>
      </p:pic>
      <p:sp>
        <p:nvSpPr>
          <p:cNvPr id="5" name="Rectangle 37">
            <a:extLst>
              <a:ext uri="{FF2B5EF4-FFF2-40B4-BE49-F238E27FC236}">
                <a16:creationId xmlns:a16="http://schemas.microsoft.com/office/drawing/2014/main" id="{CE537944-92FF-4AF9-5586-F0500D332EB9}"/>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16</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66800" y="6019800"/>
            <a:ext cx="10058400" cy="762000"/>
          </a:xfrm>
        </p:spPr>
        <p:txBody>
          <a:bodyPr/>
          <a:lstStyle/>
          <a:p>
            <a:pPr algn="ct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Times New Roman" pitchFamily="18" charset="0"/>
              </a:rPr>
              <a:t>Speech by Attorney General Janet Reno, Newark, New Jersey, May 5, 1995. Quoted in James </a:t>
            </a:r>
            <a:r>
              <a:rPr lang="en-US" sz="2000" dirty="0" err="1">
                <a:solidFill>
                  <a:schemeClr val="tx1"/>
                </a:solidFill>
                <a:effectLst>
                  <a:outerShdw blurRad="38100" dist="38100" dir="2700000" algn="tl">
                    <a:srgbClr val="000000">
                      <a:alpha val="43137"/>
                    </a:srgbClr>
                  </a:outerShdw>
                </a:effectLst>
                <a:latin typeface="Calibri" panose="020F0502020204030204" pitchFamily="34" charset="0"/>
                <a:cs typeface="Times New Roman" pitchFamily="18" charset="0"/>
              </a:rPr>
              <a:t>Bovard</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Times New Roman" pitchFamily="18" charset="0"/>
              </a:rPr>
              <a:t>, “Waco Must Get a Hearing,” </a:t>
            </a: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Times New Roman" pitchFamily="18" charset="0"/>
              </a:rPr>
              <a:t>Wall Street Journal</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Times New Roman" pitchFamily="18" charset="0"/>
              </a:rPr>
              <a:t>, May 15, 1995.</a:t>
            </a:r>
          </a:p>
        </p:txBody>
      </p:sp>
      <p:pic>
        <p:nvPicPr>
          <p:cNvPr id="63491" name="Picture 7" descr="Janet Reno">
            <a:hlinkClick r:id="rId2" tooltip="Janet Reno"/>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600200"/>
            <a:ext cx="2715493" cy="3200400"/>
          </a:xfrm>
          <a:prstGeom prst="rect">
            <a:avLst/>
          </a:prstGeom>
          <a:noFill/>
          <a:ln w="9525">
            <a:noFill/>
            <a:miter lim="800000"/>
            <a:headEnd/>
            <a:tailEnd/>
          </a:ln>
        </p:spPr>
      </p:pic>
      <p:sp>
        <p:nvSpPr>
          <p:cNvPr id="23561" name="Text Box 9"/>
          <p:cNvSpPr txBox="1">
            <a:spLocks noGrp="1" noChangeArrowheads="1"/>
          </p:cNvSpPr>
          <p:nvPr>
            <p:ph type="body" idx="1"/>
          </p:nvPr>
        </p:nvSpPr>
        <p:spPr>
          <a:xfrm>
            <a:off x="3810000" y="1371600"/>
            <a:ext cx="7772400" cy="3429000"/>
          </a:xfrm>
        </p:spPr>
        <p:txBody>
          <a:bodyPr/>
          <a:lstStyle/>
          <a:p>
            <a:pPr marL="0" indent="0" algn="just">
              <a:spcBef>
                <a:spcPct val="50000"/>
              </a:spcBef>
              <a:buFontTx/>
              <a:buNone/>
              <a:defRPr/>
            </a:pPr>
            <a:r>
              <a:rPr lang="en-US" dirty="0">
                <a:effectLst>
                  <a:outerShdw blurRad="38100" dist="38100" dir="2700000" algn="tl">
                    <a:srgbClr val="000000">
                      <a:alpha val="43137"/>
                    </a:srgbClr>
                  </a:outerShdw>
                </a:effectLst>
                <a:latin typeface="Calibri" panose="020F0502020204030204" pitchFamily="34" charset="0"/>
                <a:cs typeface="Times New Roman" pitchFamily="18" charset="0"/>
              </a:rPr>
              <a:t>“You are part of a government that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itchFamily="18" charset="0"/>
              </a:rPr>
              <a:t>has given its people more freedom</a:t>
            </a:r>
            <a:r>
              <a:rPr lang="en-US" dirty="0">
                <a:effectLst>
                  <a:outerShdw blurRad="38100" dist="38100" dir="2700000" algn="tl">
                    <a:srgbClr val="000000">
                      <a:alpha val="43137"/>
                    </a:srgbClr>
                  </a:outerShdw>
                </a:effectLst>
                <a:latin typeface="Calibri" panose="020F0502020204030204" pitchFamily="34" charset="0"/>
                <a:cs typeface="Times New Roman" pitchFamily="18" charset="0"/>
              </a:rPr>
              <a:t>…than any other government in the history of the world.” </a:t>
            </a:r>
          </a:p>
        </p:txBody>
      </p:sp>
      <p:sp>
        <p:nvSpPr>
          <p:cNvPr id="2" name="Rectangle 1"/>
          <p:cNvSpPr/>
          <p:nvPr/>
        </p:nvSpPr>
        <p:spPr>
          <a:xfrm>
            <a:off x="2201408" y="228600"/>
            <a:ext cx="7789184" cy="707886"/>
          </a:xfrm>
          <a:prstGeom prst="rect">
            <a:avLst/>
          </a:prstGeom>
        </p:spPr>
        <p:txBody>
          <a:bodyPr wrap="none">
            <a:spAutoFit/>
          </a:bodyPr>
          <a:lstStyle/>
          <a:p>
            <a:pPr algn="ctr"/>
            <a:r>
              <a:rPr lang="en-US" sz="400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Former Attorney General Janet Reno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dreamofacity.files.wordpress.com/2012/09/a-un-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955" y="228600"/>
            <a:ext cx="85040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418279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EF69C5B5-C52F-4DA7-87FC-297F7F2EEF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7950" y="137160"/>
            <a:ext cx="6336101" cy="6583680"/>
          </a:xfrm>
          <a:prstGeom prst="rect">
            <a:avLst/>
          </a:prstGeom>
        </p:spPr>
      </p:pic>
    </p:spTree>
    <p:extLst>
      <p:ext uri="{BB962C8B-B14F-4D97-AF65-F5344CB8AC3E}">
        <p14:creationId xmlns:p14="http://schemas.microsoft.com/office/powerpoint/2010/main" val="391658354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ake america great again">
            <a:extLst>
              <a:ext uri="{FF2B5EF4-FFF2-40B4-BE49-F238E27FC236}">
                <a16:creationId xmlns:a16="http://schemas.microsoft.com/office/drawing/2014/main" id="{C32B6851-DECC-4EF1-B45E-31927F43D3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0205" y="228600"/>
            <a:ext cx="4558383"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ake america great again">
            <a:extLst>
              <a:ext uri="{FF2B5EF4-FFF2-40B4-BE49-F238E27FC236}">
                <a16:creationId xmlns:a16="http://schemas.microsoft.com/office/drawing/2014/main" id="{FEC76B54-1457-475B-B0CC-B78F974F1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0"/>
            <a:ext cx="5174847"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84570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homas west vindicating the founders">
            <a:extLst>
              <a:ext uri="{FF2B5EF4-FFF2-40B4-BE49-F238E27FC236}">
                <a16:creationId xmlns:a16="http://schemas.microsoft.com/office/drawing/2014/main" id="{A164B581-E298-4C35-8423-B3944E0E2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53214"/>
            <a:ext cx="4238625" cy="6351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Image result for thomas west vindicating the founders">
            <a:extLst>
              <a:ext uri="{FF2B5EF4-FFF2-40B4-BE49-F238E27FC236}">
                <a16:creationId xmlns:a16="http://schemas.microsoft.com/office/drawing/2014/main" id="{94FA1F97-3333-46EE-9DE4-31A00F33A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570" y="1905000"/>
            <a:ext cx="537458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75047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199" y="685800"/>
            <a:ext cx="9905999"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Principles that Made America Great</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Principle (Gen. 1:27)</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Recognition of Human Depravity Principle (Gen. 8:21)</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Non-New World Order Principle (Gen. 11:6)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Economic Justice Principle (Gen. 3:19)</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Heterosexual Monogamy Principle (Gen. 2:24)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Cooperation with Christianity Principle (Prov. 14:34)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Pro-Israel Principle (Gen. 12:3)</a:t>
            </a:r>
          </a:p>
        </p:txBody>
      </p:sp>
    </p:spTree>
    <p:extLst>
      <p:ext uri="{BB962C8B-B14F-4D97-AF65-F5344CB8AC3E}">
        <p14:creationId xmlns:p14="http://schemas.microsoft.com/office/powerpoint/2010/main" val="270973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7A678-26E2-4144-990F-C6982580E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1267" name="Rectangle 1027"/>
          <p:cNvSpPr>
            <a:spLocks noGrp="1" noChangeArrowheads="1"/>
          </p:cNvSpPr>
          <p:nvPr>
            <p:ph type="body" idx="1"/>
          </p:nvPr>
        </p:nvSpPr>
        <p:spPr>
          <a:xfrm>
            <a:off x="609600" y="0"/>
            <a:ext cx="10972800" cy="3657600"/>
          </a:xfrm>
        </p:spPr>
        <p:txBody>
          <a:bodyPr/>
          <a:lstStyle/>
          <a:p>
            <a:pPr marL="0" indent="0" algn="ctr" defTabSz="685800">
              <a:spcBef>
                <a:spcPct val="0"/>
              </a:spcBef>
              <a:spcAft>
                <a:spcPts val="1200"/>
              </a:spcAft>
              <a:buClr>
                <a:schemeClr val="tx1"/>
              </a:buClr>
              <a:buNone/>
              <a:defRPr/>
            </a:pPr>
            <a:r>
              <a:rPr lang="en-US" altLang="en-US" sz="4000" kern="1200" dirty="0">
                <a:solidFill>
                  <a:schemeClr val="tx2"/>
                </a:solidFill>
                <a:latin typeface="Calibri" panose="020F0502020204030204" pitchFamily="34" charset="0"/>
                <a:ea typeface="+mj-ea"/>
                <a:cs typeface="Calibri" panose="020F0502020204030204" pitchFamily="34" charset="0"/>
              </a:rPr>
              <a:t>Genesis 8:21</a:t>
            </a:r>
          </a:p>
          <a:p>
            <a:pPr marL="0" indent="0" algn="just" eaLnBrk="1" hangingPunct="1">
              <a:spcBef>
                <a:spcPts val="0"/>
              </a:spcBef>
              <a:buNone/>
              <a:defRPr/>
            </a:pPr>
            <a:r>
              <a:rPr lang="en-US" altLang="en-US" sz="3400" kern="1200" dirty="0">
                <a:latin typeface="Calibri" panose="020F0502020204030204" pitchFamily="34" charset="0"/>
                <a:cs typeface="Calibri" panose="020F0502020204030204" pitchFamily="34" charset="0"/>
              </a:rPr>
              <a:t>The Lord smelled the soothing aroma; and the Lord said to Himself, “I will never again curse the ground on account of man, </a:t>
            </a:r>
            <a:r>
              <a:rPr lang="en-US" altLang="en-US" sz="3400" b="1" i="1" u="sng" kern="1200" dirty="0">
                <a:solidFill>
                  <a:srgbClr val="FFFFCC"/>
                </a:solidFill>
                <a:latin typeface="Calibri" panose="020F0502020204030204" pitchFamily="34" charset="0"/>
                <a:cs typeface="Calibri" panose="020F0502020204030204" pitchFamily="34" charset="0"/>
              </a:rPr>
              <a:t>for the intent of man’s heart is evil from his youth</a:t>
            </a:r>
            <a:r>
              <a:rPr lang="en-US" altLang="en-US" sz="3400" kern="1200" dirty="0">
                <a:latin typeface="Calibri" panose="020F0502020204030204" pitchFamily="34" charset="0"/>
                <a:cs typeface="Calibri" panose="020F0502020204030204" pitchFamily="34" charset="0"/>
              </a:rPr>
              <a:t>; and I will never again destroy every living thing, as I have done. [emphasis mine].</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3429000"/>
            <a:ext cx="1853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D5D77-08A7-4F2D-BFF3-B4B931E21D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
            <a:ext cx="12192000" cy="6857999"/>
          </a:xfrm>
          <a:prstGeom prst="rect">
            <a:avLst/>
          </a:prstGeom>
        </p:spPr>
      </p:pic>
      <p:sp>
        <p:nvSpPr>
          <p:cNvPr id="134147" name="Rectangle 1"/>
          <p:cNvSpPr>
            <a:spLocks noChangeArrowheads="1"/>
          </p:cNvSpPr>
          <p:nvPr/>
        </p:nvSpPr>
        <p:spPr bwMode="auto">
          <a:xfrm>
            <a:off x="1524000" y="3"/>
            <a:ext cx="9144000" cy="1969770"/>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fontAlgn="auto">
              <a:spcBef>
                <a:spcPts val="0"/>
              </a:spcBef>
              <a:spcAft>
                <a:spcPts val="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a:t>
            </a:r>
            <a:r>
              <a:rPr lang="en-US" sz="3600" b="1" u="sng" dirty="0">
                <a:solidFill>
                  <a:srgbClr val="FFFFCC"/>
                </a:solidFill>
                <a:latin typeface="Calibri" panose="020F0502020204030204" pitchFamily="34" charset="0"/>
                <a:cs typeface="Calibri" panose="020F0502020204030204" pitchFamily="34" charset="0"/>
              </a:rPr>
              <a:t>heart</a:t>
            </a:r>
            <a:r>
              <a:rPr lang="en-US" sz="3600" dirty="0">
                <a:latin typeface="Calibri" panose="020F0502020204030204" pitchFamily="34" charset="0"/>
                <a:cs typeface="Calibri" panose="020F0502020204030204" pitchFamily="34" charset="0"/>
              </a:rPr>
              <a:t> is more </a:t>
            </a:r>
            <a:r>
              <a:rPr lang="en-US" sz="3600" b="1" u="sng" dirty="0">
                <a:solidFill>
                  <a:srgbClr val="FFFFCC"/>
                </a:solidFill>
                <a:latin typeface="Calibri" panose="020F0502020204030204" pitchFamily="34" charset="0"/>
                <a:cs typeface="Calibri" panose="020F0502020204030204" pitchFamily="34" charset="0"/>
              </a:rPr>
              <a:t>deceitful</a:t>
            </a:r>
            <a:r>
              <a:rPr lang="en-US" sz="3600" dirty="0">
                <a:latin typeface="Calibri" panose="020F0502020204030204" pitchFamily="34" charset="0"/>
                <a:cs typeface="Calibri" panose="020F0502020204030204" pitchFamily="34" charset="0"/>
              </a:rPr>
              <a:t> than all else And is desperately </a:t>
            </a:r>
            <a:r>
              <a:rPr lang="en-US" sz="3600" b="1" u="sng" dirty="0">
                <a:solidFill>
                  <a:srgbClr val="FFFFCC"/>
                </a:solidFill>
                <a:latin typeface="Calibri" panose="020F0502020204030204" pitchFamily="34" charset="0"/>
                <a:cs typeface="Calibri" panose="020F0502020204030204" pitchFamily="34" charset="0"/>
              </a:rPr>
              <a:t>sick</a:t>
            </a:r>
            <a:r>
              <a:rPr lang="en-US" sz="3600" dirty="0">
                <a:latin typeface="Calibri" panose="020F0502020204030204" pitchFamily="34" charset="0"/>
                <a:cs typeface="Calibri" panose="020F0502020204030204" pitchFamily="34" charset="0"/>
              </a:rPr>
              <a:t>; Who can </a:t>
            </a:r>
            <a:r>
              <a:rPr lang="en-US" sz="3600" b="1" u="sng" dirty="0">
                <a:solidFill>
                  <a:srgbClr val="FFFFCC"/>
                </a:solidFill>
                <a:latin typeface="Calibri" panose="020F0502020204030204" pitchFamily="34" charset="0"/>
                <a:cs typeface="Calibri" panose="020F0502020204030204" pitchFamily="34" charset="0"/>
              </a:rPr>
              <a:t>understand</a:t>
            </a:r>
            <a:r>
              <a:rPr lang="en-US" sz="3600" dirty="0">
                <a:latin typeface="Calibri" panose="020F0502020204030204" pitchFamily="34" charset="0"/>
                <a:cs typeface="Calibri" panose="020F0502020204030204" pitchFamily="34" charset="0"/>
              </a:rPr>
              <a:t> it?.”</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46178" y="1981200"/>
            <a:ext cx="3899647" cy="2819400"/>
          </a:xfrm>
          <a:prstGeom prst="ellipse">
            <a:avLst/>
          </a:prstGeom>
        </p:spPr>
      </p:pic>
    </p:spTree>
    <p:extLst>
      <p:ext uri="{BB962C8B-B14F-4D97-AF65-F5344CB8AC3E}">
        <p14:creationId xmlns:p14="http://schemas.microsoft.com/office/powerpoint/2010/main" val="13762422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039600" cy="6857999"/>
          </a:xfrm>
          <a:prstGeom prst="rect">
            <a:avLst/>
          </a:prstGeom>
        </p:spPr>
      </p:pic>
      <p:sp>
        <p:nvSpPr>
          <p:cNvPr id="11267" name="Rectangle 1027"/>
          <p:cNvSpPr>
            <a:spLocks noGrp="1" noChangeArrowheads="1"/>
          </p:cNvSpPr>
          <p:nvPr>
            <p:ph type="body" idx="1"/>
          </p:nvPr>
        </p:nvSpPr>
        <p:spPr>
          <a:xfrm>
            <a:off x="3314700" y="0"/>
            <a:ext cx="5562600" cy="22098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have sinned and fall short of the glory of God</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51406" y="2438400"/>
            <a:ext cx="30891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8654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648200" y="228600"/>
            <a:ext cx="2895600" cy="685800"/>
          </a:xfrm>
        </p:spPr>
        <p:txBody>
          <a:bodyPr/>
          <a:lstStyle/>
          <a:p>
            <a:pPr algn="ctr">
              <a:lnSpc>
                <a:spcPct val="100000"/>
              </a:lnSpc>
            </a:pPr>
            <a:r>
              <a:rPr lang="en-US" altLang="en-US" b="0" dirty="0">
                <a:latin typeface="Calibri" panose="020F0502020204030204" pitchFamily="34" charset="0"/>
                <a:ea typeface="Calibri" panose="020F0502020204030204" pitchFamily="34" charset="0"/>
                <a:cs typeface="Calibri" panose="020F0502020204030204" pitchFamily="34" charset="0"/>
              </a:rPr>
              <a:t>Lord Acton</a:t>
            </a:r>
          </a:p>
        </p:txBody>
      </p:sp>
      <p:sp>
        <p:nvSpPr>
          <p:cNvPr id="26627" name="Content Placeholder 2"/>
          <p:cNvSpPr>
            <a:spLocks noGrp="1"/>
          </p:cNvSpPr>
          <p:nvPr>
            <p:ph idx="1"/>
          </p:nvPr>
        </p:nvSpPr>
        <p:spPr>
          <a:xfrm>
            <a:off x="609600" y="1173163"/>
            <a:ext cx="10972800" cy="1417637"/>
          </a:xfrm>
        </p:spPr>
        <p:txBody>
          <a:bodyPr/>
          <a:lstStyle/>
          <a:p>
            <a:pPr marL="0" indent="0" algn="ctr">
              <a:buNone/>
            </a:pPr>
            <a:r>
              <a:rPr lang="en-US" altLang="en-US" sz="4000" dirty="0">
                <a:latin typeface="Calibri" panose="020F0502020204030204" pitchFamily="34" charset="0"/>
                <a:ea typeface="Calibri" panose="020F0502020204030204" pitchFamily="34" charset="0"/>
                <a:cs typeface="Calibri" panose="020F0502020204030204" pitchFamily="34" charset="0"/>
              </a:rPr>
              <a:t>“ALL POWER TENDS TO CORRUPT AND ABSOLUTE POWER CORRUPTS ABSOLUTELY.”</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81600" y="3276600"/>
            <a:ext cx="2057400" cy="3227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Title 1"/>
          <p:cNvSpPr>
            <a:spLocks noGrp="1"/>
          </p:cNvSpPr>
          <p:nvPr>
            <p:ph type="title" idx="4294967295"/>
          </p:nvPr>
        </p:nvSpPr>
        <p:spPr>
          <a:xfrm>
            <a:off x="4152900" y="204787"/>
            <a:ext cx="3886200" cy="785813"/>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Federalist # 51</a:t>
            </a:r>
          </a:p>
        </p:txBody>
      </p:sp>
      <p:pic>
        <p:nvPicPr>
          <p:cNvPr id="18432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98444"/>
            <a:ext cx="94345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5555" b="4167"/>
          <a:stretch/>
        </p:blipFill>
        <p:spPr>
          <a:xfrm>
            <a:off x="1066801" y="1371600"/>
            <a:ext cx="10058399" cy="4953000"/>
          </a:xfrm>
          <a:prstGeom prst="rect">
            <a:avLst/>
          </a:prstGeom>
        </p:spPr>
      </p:pic>
    </p:spTree>
    <p:extLst>
      <p:ext uri="{BB962C8B-B14F-4D97-AF65-F5344CB8AC3E}">
        <p14:creationId xmlns:p14="http://schemas.microsoft.com/office/powerpoint/2010/main" val="25722115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iblog.dearbornschools.org/charare/wp-content/uploads/sites/379/2014/01/image6.jpg">
            <a:extLst>
              <a:ext uri="{FF2B5EF4-FFF2-40B4-BE49-F238E27FC236}">
                <a16:creationId xmlns:a16="http://schemas.microsoft.com/office/drawing/2014/main" id="{2C4C7A68-BFBB-4FB5-8095-97A18BB9D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100584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C2FF5-0296-48A0-AB48-B12233376A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066799" y="0"/>
            <a:ext cx="10058400" cy="1969770"/>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33:22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judge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lawgiver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74CBEE8-906A-49E9-BF1B-956919A31DEB}"/>
              </a:ext>
            </a:extLst>
          </p:cNvPr>
          <p:cNvPicPr>
            <a:picLocks noChangeAspect="1"/>
          </p:cNvPicPr>
          <p:nvPr/>
        </p:nvPicPr>
        <p:blipFill>
          <a:blip r:embed="rId3"/>
          <a:stretch>
            <a:fillRect/>
          </a:stretch>
        </p:blipFill>
        <p:spPr>
          <a:xfrm>
            <a:off x="4381500" y="2286000"/>
            <a:ext cx="3429000" cy="2286000"/>
          </a:xfrm>
          <a:prstGeom prst="rect">
            <a:avLst/>
          </a:prstGeom>
        </p:spPr>
      </p:pic>
    </p:spTree>
    <p:extLst>
      <p:ext uri="{BB962C8B-B14F-4D97-AF65-F5344CB8AC3E}">
        <p14:creationId xmlns:p14="http://schemas.microsoft.com/office/powerpoint/2010/main" val="55554494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DA30BA6-51A7-45EF-A24A-B3D52C59A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4" y="1828800"/>
            <a:ext cx="8905875"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55AE87-4D1F-4C89-A87E-0F37265E5E45}"/>
              </a:ext>
            </a:extLst>
          </p:cNvPr>
          <p:cNvSpPr txBox="1"/>
          <p:nvPr/>
        </p:nvSpPr>
        <p:spPr>
          <a:xfrm>
            <a:off x="2247900" y="235804"/>
            <a:ext cx="7696200" cy="1015663"/>
          </a:xfrm>
          <a:prstGeom prst="rect">
            <a:avLst/>
          </a:prstGeom>
          <a:noFill/>
        </p:spPr>
        <p:txBody>
          <a:bodyPr wrap="square" rtlCol="0">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Madison</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Federalist No. 47 (January 30, 1788)</a:t>
            </a:r>
          </a:p>
        </p:txBody>
      </p:sp>
      <p:sp>
        <p:nvSpPr>
          <p:cNvPr id="4" name="Slide Number Placeholder 2">
            <a:extLst>
              <a:ext uri="{FF2B5EF4-FFF2-40B4-BE49-F238E27FC236}">
                <a16:creationId xmlns:a16="http://schemas.microsoft.com/office/drawing/2014/main" id="{D1793692-E380-4644-BACA-84F781C73C54}"/>
              </a:ext>
            </a:extLst>
          </p:cNvPr>
          <p:cNvSpPr txBox="1">
            <a:spLocks/>
          </p:cNvSpPr>
          <p:nvPr/>
        </p:nvSpPr>
        <p:spPr>
          <a:xfrm>
            <a:off x="9601200" y="6248400"/>
            <a:ext cx="8382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F6F37EF-C3DC-4734-9315-DC3690F55A64}" type="slidenum">
              <a:rPr lang="en-US" altLang="en-US" sz="16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29</a:t>
            </a:fld>
            <a:endParaRPr lang="en-US" alt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915614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109A2-400F-42FF-BDED-C7650B53A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1524000" y="0"/>
            <a:ext cx="9144000" cy="5105400"/>
          </a:xfrm>
          <a:ln>
            <a:noFill/>
          </a:ln>
        </p:spPr>
        <p:txBody>
          <a:bodyPr/>
          <a:lstStyle/>
          <a:p>
            <a:pPr marL="0" indent="0" algn="ctr" eaLnBrk="1" hangingPunct="1">
              <a:spcBef>
                <a:spcPct val="0"/>
              </a:spcBef>
              <a:spcAft>
                <a:spcPts val="1200"/>
              </a:spcAft>
              <a:buClrTx/>
              <a:buSzTx/>
              <a:buNone/>
            </a:pPr>
            <a:r>
              <a:rPr lang="en-US" altLang="en-US" sz="4000" kern="1200"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Blesses His Truth</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Proverbs 14:34</a:t>
            </a:r>
          </a:p>
          <a:p>
            <a:pPr marL="0" indent="0" algn="just" eaLnBrk="1" hangingPunct="1">
              <a:spcBef>
                <a:spcPts val="0"/>
              </a:spcBef>
              <a:spcAft>
                <a:spcPts val="1200"/>
              </a:spcAft>
              <a:buNone/>
              <a:defRPr/>
            </a:pPr>
            <a:r>
              <a:rPr lang="en-US" sz="3600" dirty="0">
                <a:effectLst>
                  <a:outerShdw blurRad="38100" dist="38100" dir="2700000" algn="tl">
                    <a:srgbClr val="000000">
                      <a:alpha val="43137"/>
                    </a:srgbClr>
                  </a:outerShdw>
                </a:effectLst>
                <a:latin typeface="Calibri" panose="020F0502020204030204" pitchFamily="34" charset="0"/>
                <a:cs typeface="Calibri" pitchFamily="34" charset="0"/>
              </a:rPr>
              <a:t>“Righteousness exalts a nation, but sin is a reproach to any people.” </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 33:12</a:t>
            </a:r>
          </a:p>
          <a:p>
            <a:pPr marL="0" indent="0" algn="just" eaLnBrk="1" hangingPunct="1">
              <a:spcBef>
                <a:spcPts val="0"/>
              </a:spcBef>
              <a:spcAft>
                <a:spcPts val="0"/>
              </a:spcAft>
              <a:buNone/>
              <a:defRPr/>
            </a:pPr>
            <a:r>
              <a:rPr lang="en-US" sz="3600" dirty="0">
                <a:effectLst>
                  <a:outerShdw blurRad="38100" dist="38100" dir="2700000" algn="tl">
                    <a:srgbClr val="000000">
                      <a:alpha val="43137"/>
                    </a:srgbClr>
                  </a:outerShdw>
                </a:effectLst>
                <a:latin typeface="Calibri" pitchFamily="34" charset="0"/>
                <a:cs typeface="Calibri" pitchFamily="34" charset="0"/>
              </a:rPr>
              <a:t>“Blessed is the nation whose God is the Lord.”</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8749" y="228600"/>
            <a:ext cx="4554511"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Tenth Amendment</a:t>
            </a:r>
          </a:p>
        </p:txBody>
      </p:sp>
      <p:sp>
        <p:nvSpPr>
          <p:cNvPr id="29698" name="Content Placeholder 2"/>
          <p:cNvSpPr>
            <a:spLocks noGrp="1"/>
          </p:cNvSpPr>
          <p:nvPr>
            <p:ph idx="1"/>
          </p:nvPr>
        </p:nvSpPr>
        <p:spPr>
          <a:xfrm>
            <a:off x="1066800" y="1371600"/>
            <a:ext cx="6705600" cy="3124200"/>
          </a:xfrm>
        </p:spPr>
        <p:txBody>
          <a:bodyPr>
            <a:noAutofit/>
          </a:bodyPr>
          <a:lstStyle/>
          <a:p>
            <a:pPr marL="1588" indent="0" algn="just" eaLnBrk="1" fontAlgn="auto" hangingPunct="1">
              <a:spcAft>
                <a:spcPts val="0"/>
              </a:spcAft>
              <a:buClr>
                <a:schemeClr val="tx1">
                  <a:shade val="95000"/>
                </a:schemeClr>
              </a:buClr>
              <a:buNone/>
              <a:defRPr/>
            </a:pPr>
            <a:r>
              <a:rPr lang="en-US" sz="3600" dirty="0">
                <a:effectLst>
                  <a:outerShdw blurRad="38100" dist="38100" dir="2700000" algn="tl">
                    <a:srgbClr val="000000">
                      <a:alpha val="43137"/>
                    </a:srgbClr>
                  </a:outerShdw>
                </a:effectLst>
                <a:latin typeface="Calibri" pitchFamily="34" charset="0"/>
                <a:cs typeface="Calibri" pitchFamily="34" charset="0"/>
              </a:rPr>
              <a:t>“The powers not delegated to the United States by the Constitution nor prohibited by it to the States are reserved to the States respectively or to the people.”</a:t>
            </a:r>
          </a:p>
        </p:txBody>
      </p:sp>
      <p:pic>
        <p:nvPicPr>
          <p:cNvPr id="4" name="Picture 1"/>
          <p:cNvPicPr>
            <a:picLocks noChangeAspect="1" noChangeArrowheads="1"/>
          </p:cNvPicPr>
          <p:nvPr/>
        </p:nvPicPr>
        <p:blipFill>
          <a:blip r:embed="rId2" cstate="print"/>
          <a:srcRect/>
          <a:stretch>
            <a:fillRect/>
          </a:stretch>
        </p:blipFill>
        <p:spPr bwMode="auto">
          <a:xfrm>
            <a:off x="8012317" y="1600200"/>
            <a:ext cx="3124200" cy="3124200"/>
          </a:xfrm>
          <a:prstGeom prst="rect">
            <a:avLst/>
          </a:prstGeom>
          <a:noFill/>
          <a:ln w="28575">
            <a:solidFill>
              <a:srgbClr val="FF0000"/>
            </a:solidFill>
            <a:miter lim="800000"/>
            <a:headEnd/>
            <a:tailEnd/>
          </a:ln>
        </p:spPr>
      </p:pic>
    </p:spTree>
    <p:extLst>
      <p:ext uri="{BB962C8B-B14F-4D97-AF65-F5344CB8AC3E}">
        <p14:creationId xmlns:p14="http://schemas.microsoft.com/office/powerpoint/2010/main" val="238177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Federalist # 45</a:t>
            </a:r>
          </a:p>
        </p:txBody>
      </p:sp>
      <p:sp>
        <p:nvSpPr>
          <p:cNvPr id="3" name="Content Placeholder 2"/>
          <p:cNvSpPr>
            <a:spLocks noGrp="1"/>
          </p:cNvSpPr>
          <p:nvPr>
            <p:ph idx="1"/>
          </p:nvPr>
        </p:nvSpPr>
        <p:spPr>
          <a:xfrm>
            <a:off x="4114800" y="1371600"/>
            <a:ext cx="7010400" cy="3886200"/>
          </a:xfrm>
        </p:spPr>
        <p:txBody>
          <a:bodyPr/>
          <a:lstStyle/>
          <a:p>
            <a:pPr marL="0" indent="0" algn="just" eaLnBrk="1" hangingPunct="1">
              <a:buNone/>
              <a:defRPr/>
            </a:pPr>
            <a:r>
              <a:rPr lang="en-US" sz="3600" dirty="0">
                <a:effectLst>
                  <a:outerShdw blurRad="38100" dist="38100" dir="2700000" algn="tl">
                    <a:srgbClr val="000000">
                      <a:alpha val="43137"/>
                    </a:srgbClr>
                  </a:outerShdw>
                </a:effectLst>
                <a:latin typeface="Calibri" pitchFamily="34" charset="0"/>
                <a:cs typeface="Calibri" pitchFamily="34" charset="0"/>
              </a:rPr>
              <a:t>“The powers delegated by the proposed Constitution to the federal government, are few and defined. Those which are to remain in the State governments are numerous and indefinite.”</a:t>
            </a:r>
          </a:p>
        </p:txBody>
      </p:sp>
      <p:sp>
        <p:nvSpPr>
          <p:cNvPr id="30724" name="TextBox 4"/>
          <p:cNvSpPr txBox="1">
            <a:spLocks noChangeArrowheads="1"/>
          </p:cNvSpPr>
          <p:nvPr/>
        </p:nvSpPr>
        <p:spPr bwMode="auto">
          <a:xfrm>
            <a:off x="2514600" y="5921516"/>
            <a:ext cx="7239000" cy="707886"/>
          </a:xfrm>
          <a:prstGeom prst="rect">
            <a:avLst/>
          </a:prstGeom>
          <a:noFill/>
          <a:ln w="9525">
            <a:noFill/>
            <a:miter lim="800000"/>
            <a:headEnd/>
            <a:tailEnd/>
          </a:ln>
        </p:spPr>
        <p:txBody>
          <a:bodyPr>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Alexander Hamilton, James Madison, and John Jay, </a:t>
            </a:r>
            <a:r>
              <a:rPr lang="en-US" sz="2000" i="1" dirty="0">
                <a:effectLst>
                  <a:outerShdw blurRad="38100" dist="38100" dir="2700000" algn="tl">
                    <a:srgbClr val="000000">
                      <a:alpha val="43137"/>
                    </a:srgbClr>
                  </a:outerShdw>
                </a:effectLst>
                <a:latin typeface="Calibri" pitchFamily="34" charset="0"/>
                <a:cs typeface="Calibri" pitchFamily="34" charset="0"/>
              </a:rPr>
              <a:t>The Federalist Papers</a:t>
            </a:r>
            <a:r>
              <a:rPr lang="en-US" sz="2000" dirty="0">
                <a:effectLst>
                  <a:outerShdw blurRad="38100" dist="38100" dir="2700000" algn="tl">
                    <a:srgbClr val="000000">
                      <a:alpha val="43137"/>
                    </a:srgbClr>
                  </a:outerShdw>
                </a:effectLst>
                <a:latin typeface="Calibri" pitchFamily="34" charset="0"/>
                <a:cs typeface="Calibri" pitchFamily="34" charset="0"/>
              </a:rPr>
              <a:t>, trans. Clinton </a:t>
            </a:r>
            <a:r>
              <a:rPr lang="en-US" sz="2000" dirty="0" err="1">
                <a:effectLst>
                  <a:outerShdw blurRad="38100" dist="38100" dir="2700000" algn="tl">
                    <a:srgbClr val="000000">
                      <a:alpha val="43137"/>
                    </a:srgbClr>
                  </a:outerShdw>
                </a:effectLst>
                <a:latin typeface="Calibri" pitchFamily="34" charset="0"/>
                <a:cs typeface="Calibri" pitchFamily="34" charset="0"/>
              </a:rPr>
              <a:t>Rossiter</a:t>
            </a:r>
            <a:r>
              <a:rPr lang="en-US" sz="2000" dirty="0">
                <a:effectLst>
                  <a:outerShdw blurRad="38100" dist="38100" dir="2700000" algn="tl">
                    <a:srgbClr val="000000">
                      <a:alpha val="43137"/>
                    </a:srgbClr>
                  </a:outerShdw>
                </a:effectLst>
                <a:latin typeface="Calibri" pitchFamily="34" charset="0"/>
                <a:cs typeface="Calibri" pitchFamily="34" charset="0"/>
              </a:rPr>
              <a:t> (New York, NY: Penguin, 1961), 292.</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24882" y="1600200"/>
            <a:ext cx="2740658"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535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3810000" y="1371600"/>
            <a:ext cx="7279482" cy="3416320"/>
          </a:xfrm>
          <a:prstGeom prst="rect">
            <a:avLst/>
          </a:prstGeom>
          <a:noFill/>
          <a:ln w="9525">
            <a:noFill/>
            <a:miter lim="800000"/>
            <a:headEnd/>
            <a:tailEnd/>
          </a:ln>
        </p:spPr>
        <p:txBody>
          <a:bodyPr wrap="square">
            <a:spAutoFit/>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Kentucky Resolutions of 1798: "...in questions of power then, let no more be heard of confidence in man, but bind him down from mischief by the chains of the constitution..." (from draft)</a:t>
            </a:r>
          </a:p>
        </p:txBody>
      </p:sp>
      <p:sp>
        <p:nvSpPr>
          <p:cNvPr id="55299" name="TextBox 4"/>
          <p:cNvSpPr txBox="1">
            <a:spLocks noChangeArrowheads="1"/>
          </p:cNvSpPr>
          <p:nvPr/>
        </p:nvSpPr>
        <p:spPr bwMode="auto">
          <a:xfrm>
            <a:off x="2324100" y="6172201"/>
            <a:ext cx="7543800" cy="461963"/>
          </a:xfrm>
          <a:prstGeom prst="rect">
            <a:avLst/>
          </a:prstGeom>
          <a:noFill/>
          <a:ln w="9525">
            <a:noFill/>
            <a:miter lim="800000"/>
            <a:headEnd/>
            <a:tailEnd/>
          </a:ln>
        </p:spPr>
        <p:txBody>
          <a:bodyPr>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Papers of Thomas Jefferson 30:529-556</a:t>
            </a:r>
          </a:p>
        </p:txBody>
      </p:sp>
      <p:sp>
        <p:nvSpPr>
          <p:cNvPr id="55300" name="Title 5"/>
          <p:cNvSpPr>
            <a:spLocks noGrp="1"/>
          </p:cNvSpPr>
          <p:nvPr>
            <p:ph type="ctrTitle" sz="quarter" idx="4294967295"/>
          </p:nvPr>
        </p:nvSpPr>
        <p:spPr>
          <a:xfrm>
            <a:off x="3962400" y="228600"/>
            <a:ext cx="42672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2518" y="1600200"/>
            <a:ext cx="2366963" cy="2819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a:stretch>
            <a:fillRect/>
          </a:stretch>
        </p:blipFill>
        <p:spPr>
          <a:xfrm>
            <a:off x="1066800" y="457200"/>
            <a:ext cx="10058400" cy="59436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Title 1"/>
          <p:cNvSpPr>
            <a:spLocks noGrp="1"/>
          </p:cNvSpPr>
          <p:nvPr>
            <p:ph type="title" idx="4294967295"/>
          </p:nvPr>
        </p:nvSpPr>
        <p:spPr>
          <a:xfrm>
            <a:off x="1905000" y="228600"/>
            <a:ext cx="8534400" cy="762000"/>
          </a:xfrm>
        </p:spPr>
        <p:txBody>
          <a:bodyPr/>
          <a:lstStyle/>
          <a:p>
            <a:pPr algn="ctr"/>
            <a:r>
              <a:rPr lang="en-US" altLang="en-US">
                <a:latin typeface="Calibri" panose="020F0502020204030204" pitchFamily="34" charset="0"/>
                <a:ea typeface="Calibri" panose="020F0502020204030204" pitchFamily="34" charset="0"/>
                <a:cs typeface="Calibri" panose="020F0502020204030204" pitchFamily="34" charset="0"/>
              </a:rPr>
              <a:t>John Calvin</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01220" y="1295400"/>
            <a:ext cx="3228780" cy="3657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E2F2B726-0609-4D8E-8E78-66C83BB62F62}"/>
              </a:ext>
            </a:extLst>
          </p:cNvPr>
          <p:cNvPicPr>
            <a:picLocks noChangeAspect="1"/>
          </p:cNvPicPr>
          <p:nvPr/>
        </p:nvPicPr>
        <p:blipFill>
          <a:blip r:embed="rId3"/>
          <a:stretch>
            <a:fillRect/>
          </a:stretch>
        </p:blipFill>
        <p:spPr>
          <a:xfrm>
            <a:off x="685800" y="1219200"/>
            <a:ext cx="6626926" cy="4194412"/>
          </a:xfrm>
          <a:prstGeom prst="rect">
            <a:avLst/>
          </a:prstGeom>
        </p:spPr>
      </p:pic>
    </p:spTree>
    <p:extLst>
      <p:ext uri="{BB962C8B-B14F-4D97-AF65-F5344CB8AC3E}">
        <p14:creationId xmlns:p14="http://schemas.microsoft.com/office/powerpoint/2010/main" val="274100751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657600" y="228600"/>
            <a:ext cx="5562600" cy="762000"/>
          </a:xfrm>
        </p:spPr>
        <p:txBody>
          <a:bodyPr/>
          <a:lstStyle/>
          <a:p>
            <a:pPr algn="ctr" eaLnBrk="1" hangingPunct="1">
              <a:lnSpc>
                <a:spcPct val="100000"/>
              </a:lnSpc>
            </a:pPr>
            <a:r>
              <a:rPr lang="en-US" altLang="en-US" sz="4000" dirty="0">
                <a:solidFill>
                  <a:srgbClr val="00FFFF"/>
                </a:solidFill>
                <a:latin typeface="Calibri" panose="020F0502020204030204" pitchFamily="34" charset="0"/>
                <a:ea typeface="Calibri" panose="020F0502020204030204" pitchFamily="34" charset="0"/>
                <a:cs typeface="Calibri" panose="020F0502020204030204" pitchFamily="34" charset="0"/>
              </a:rPr>
              <a:t>An Outdated Document?</a:t>
            </a:r>
          </a:p>
        </p:txBody>
      </p:sp>
      <p:sp>
        <p:nvSpPr>
          <p:cNvPr id="67587" name="Content Placeholder 2"/>
          <p:cNvSpPr>
            <a:spLocks noGrp="1"/>
          </p:cNvSpPr>
          <p:nvPr>
            <p:ph idx="1"/>
          </p:nvPr>
        </p:nvSpPr>
        <p:spPr>
          <a:xfrm>
            <a:off x="609600" y="1371600"/>
            <a:ext cx="10941516" cy="4495800"/>
          </a:xfrm>
        </p:spPr>
        <p:txBody>
          <a:bodyPr/>
          <a:lstStyle/>
          <a:p>
            <a:pPr marL="0" indent="0" algn="just" eaLnBrk="1" hangingPunct="1">
              <a:buNone/>
            </a:pPr>
            <a:r>
              <a:rPr lang="en-US" dirty="0">
                <a:effectLst/>
                <a:latin typeface="Calibri" panose="020F0502020204030204" pitchFamily="34" charset="0"/>
                <a:ea typeface="Calibri" panose="020F0502020204030204" pitchFamily="34" charset="0"/>
                <a:cs typeface="Calibri" panose="020F0502020204030204" pitchFamily="34" charset="0"/>
              </a:rPr>
              <a:t>On February 2012, US SCOTUS Justice Ruth Bader Ginsburg appeared on Egypt's Al-Hayat TV following the overthrowing Hosni </a:t>
            </a:r>
            <a:r>
              <a:rPr lang="en-US" dirty="0" err="1">
                <a:effectLst/>
                <a:latin typeface="Calibri" panose="020F0502020204030204" pitchFamily="34" charset="0"/>
                <a:ea typeface="Calibri" panose="020F0502020204030204" pitchFamily="34" charset="0"/>
                <a:cs typeface="Calibri" panose="020F0502020204030204" pitchFamily="34" charset="0"/>
              </a:rPr>
              <a:t>Murbarak</a:t>
            </a:r>
            <a:r>
              <a:rPr lang="en-US" dirty="0">
                <a:effectLst/>
                <a:latin typeface="Calibri" panose="020F0502020204030204" pitchFamily="34" charset="0"/>
                <a:ea typeface="Calibri" panose="020F0502020204030204" pitchFamily="34" charset="0"/>
                <a:cs typeface="Calibri" panose="020F0502020204030204" pitchFamily="34" charset="0"/>
              </a:rPr>
              <a:t>. While advising the Egyptian people on the formation of a new Egyptian constitution, she observed: “You should certainly be aided by all the constitution-writing that has gone on since the end of World War II. </a:t>
            </a:r>
            <a:r>
              <a:rPr lang="en-US" b="1" i="1" u="sng" dirty="0">
                <a:solidFill>
                  <a:srgbClr val="FFFFCC"/>
                </a:solidFill>
                <a:effectLst/>
                <a:latin typeface="Calibri" panose="020F0502020204030204" pitchFamily="34" charset="0"/>
                <a:ea typeface="Calibri" panose="020F0502020204030204" pitchFamily="34" charset="0"/>
                <a:cs typeface="Calibri" panose="020F0502020204030204" pitchFamily="34" charset="0"/>
              </a:rPr>
              <a:t>I would not look to the US constitution, if I were drafting a constitution in the year 2012.</a:t>
            </a:r>
            <a:r>
              <a:rPr lang="en-US" dirty="0">
                <a:effectLst/>
                <a:latin typeface="Calibri" panose="020F0502020204030204" pitchFamily="34" charset="0"/>
                <a:ea typeface="Calibri" panose="020F0502020204030204" pitchFamily="34" charset="0"/>
                <a:cs typeface="Calibri" panose="020F0502020204030204" pitchFamily="34" charset="0"/>
              </a:rPr>
              <a:t> I might look at the constitution of South Africa. That was a deliberate attempt to have a fundamental instrument of . . .</a:t>
            </a:r>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67588" name="TextBox 3"/>
          <p:cNvSpPr txBox="1">
            <a:spLocks noChangeArrowheads="1"/>
          </p:cNvSpPr>
          <p:nvPr/>
        </p:nvSpPr>
        <p:spPr bwMode="auto">
          <a:xfrm>
            <a:off x="1066800" y="6474023"/>
            <a:ext cx="10058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a:spcBef>
                <a:spcPct val="0"/>
              </a:spcBef>
              <a:buClrTx/>
              <a:buFontTx/>
              <a:buNone/>
            </a:pPr>
            <a:r>
              <a:rPr lang="en-US" sz="1400" dirty="0">
                <a:latin typeface="Calibri" panose="020F0502020204030204" pitchFamily="34" charset="0"/>
                <a:ea typeface="Calibri" panose="020F0502020204030204" pitchFamily="34" charset="0"/>
                <a:cs typeface="Calibri" panose="020F0502020204030204" pitchFamily="34" charset="0"/>
              </a:rPr>
              <a:t>http://www.realclearpolitics.com/video/2012/02/03/ruth_bader_ginsburg_to_egypt_dont_use_us_constitution_as_a_model.html.</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Image result for justice ginsburg">
            <a:extLst>
              <a:ext uri="{FF2B5EF4-FFF2-40B4-BE49-F238E27FC236}">
                <a16:creationId xmlns:a16="http://schemas.microsoft.com/office/drawing/2014/main" id="{CE2AF6DB-C5DB-4161-BA14-DA479D909FE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5890"/>
          <a:stretch/>
        </p:blipFill>
        <p:spPr bwMode="auto">
          <a:xfrm>
            <a:off x="10363200" y="176212"/>
            <a:ext cx="121920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01950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nvPr>
        </p:nvSpPr>
        <p:spPr>
          <a:xfrm>
            <a:off x="609600" y="1371600"/>
            <a:ext cx="10972800" cy="4495800"/>
          </a:xfrm>
        </p:spPr>
        <p:txBody>
          <a:bodyPr/>
          <a:lstStyle/>
          <a:p>
            <a:pPr marL="0" indent="0" algn="just" eaLnBrk="1" hangingPunct="1">
              <a:buNone/>
            </a:pPr>
            <a:r>
              <a:rPr lang="en-US" dirty="0">
                <a:effectLst/>
                <a:latin typeface="Calibri" panose="020F0502020204030204" pitchFamily="34" charset="0"/>
                <a:ea typeface="Calibri" panose="020F0502020204030204" pitchFamily="34" charset="0"/>
                <a:cs typeface="Calibri" panose="020F0502020204030204" pitchFamily="34" charset="0"/>
              </a:rPr>
              <a:t>“…government that embraced basic human rights, had an independent judiciary... It really is, I think, a great piece of work that was done. </a:t>
            </a:r>
            <a:r>
              <a:rPr lang="en-US" b="1" i="1" u="sng" dirty="0">
                <a:solidFill>
                  <a:srgbClr val="FFFFCC"/>
                </a:solidFill>
                <a:effectLst/>
                <a:latin typeface="Calibri" panose="020F0502020204030204" pitchFamily="34" charset="0"/>
                <a:ea typeface="Calibri" panose="020F0502020204030204" pitchFamily="34" charset="0"/>
                <a:cs typeface="Calibri" panose="020F0502020204030204" pitchFamily="34" charset="0"/>
              </a:rPr>
              <a:t>Much more recent than the US Constitution</a:t>
            </a:r>
            <a:r>
              <a:rPr lang="en-US" dirty="0">
                <a:effectLst/>
                <a:latin typeface="Calibri" panose="020F0502020204030204" pitchFamily="34" charset="0"/>
                <a:ea typeface="Calibri" panose="020F0502020204030204" pitchFamily="34" charset="0"/>
                <a:cs typeface="Calibri" panose="020F0502020204030204" pitchFamily="34" charset="0"/>
              </a:rPr>
              <a:t> - Canada has a Charter of Rights and Freedoms. It dates from 1982. You would almost certainly look at the European Convention on Human Rights. Yes, why not take advantage of what there is elsewhere in the world? I am a very strong believer in listening and learning from others (italics added)</a:t>
            </a:r>
            <a:r>
              <a:rPr lang="en-US" altLang="en-US" dirty="0">
                <a:latin typeface="Calibri" panose="020F0502020204030204" pitchFamily="34" charset="0"/>
                <a:ea typeface="Calibri" panose="020F0502020204030204" pitchFamily="34" charset="0"/>
                <a:cs typeface="Calibri" panose="020F0502020204030204" pitchFamily="34" charset="0"/>
              </a:rPr>
              <a:t>.”</a:t>
            </a:r>
          </a:p>
        </p:txBody>
      </p:sp>
      <p:sp>
        <p:nvSpPr>
          <p:cNvPr id="6" name="TextBox 3">
            <a:extLst>
              <a:ext uri="{FF2B5EF4-FFF2-40B4-BE49-F238E27FC236}">
                <a16:creationId xmlns:a16="http://schemas.microsoft.com/office/drawing/2014/main" id="{904B9625-4580-4997-EFBD-8EC7E188A92F}"/>
              </a:ext>
            </a:extLst>
          </p:cNvPr>
          <p:cNvSpPr txBox="1">
            <a:spLocks noChangeArrowheads="1"/>
          </p:cNvSpPr>
          <p:nvPr/>
        </p:nvSpPr>
        <p:spPr bwMode="auto">
          <a:xfrm>
            <a:off x="1066800" y="6474023"/>
            <a:ext cx="10058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a:spcBef>
                <a:spcPct val="0"/>
              </a:spcBef>
              <a:buClrTx/>
              <a:buFontTx/>
              <a:buNone/>
            </a:pPr>
            <a:r>
              <a:rPr lang="en-US" sz="1400" dirty="0">
                <a:latin typeface="Calibri" panose="020F0502020204030204" pitchFamily="34" charset="0"/>
                <a:ea typeface="Calibri" panose="020F0502020204030204" pitchFamily="34" charset="0"/>
                <a:cs typeface="Calibri" panose="020F0502020204030204" pitchFamily="34" charset="0"/>
              </a:rPr>
              <a:t>http://www.realclearpolitics.com/video/2012/02/03/ruth_bader_ginsburg_to_egypt_dont_use_us_constitution_as_a_model.html.</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53C9A10-626B-D618-A137-2FAA781D8748}"/>
              </a:ext>
            </a:extLst>
          </p:cNvPr>
          <p:cNvSpPr>
            <a:spLocks noGrp="1"/>
          </p:cNvSpPr>
          <p:nvPr>
            <p:ph type="title"/>
          </p:nvPr>
        </p:nvSpPr>
        <p:spPr>
          <a:xfrm>
            <a:off x="3657600" y="228600"/>
            <a:ext cx="5562600" cy="762000"/>
          </a:xfrm>
        </p:spPr>
        <p:txBody>
          <a:bodyPr/>
          <a:lstStyle/>
          <a:p>
            <a:pPr algn="ctr" eaLnBrk="1" hangingPunct="1">
              <a:lnSpc>
                <a:spcPct val="100000"/>
              </a:lnSpc>
            </a:pPr>
            <a:r>
              <a:rPr lang="en-US" altLang="en-US" sz="4000" dirty="0">
                <a:solidFill>
                  <a:srgbClr val="00FFFF"/>
                </a:solidFill>
                <a:latin typeface="Calibri" panose="020F0502020204030204" pitchFamily="34" charset="0"/>
                <a:ea typeface="Calibri" panose="020F0502020204030204" pitchFamily="34" charset="0"/>
                <a:cs typeface="Calibri" panose="020F0502020204030204" pitchFamily="34" charset="0"/>
              </a:rPr>
              <a:t>An Outdated Document?</a:t>
            </a:r>
          </a:p>
        </p:txBody>
      </p:sp>
      <p:pic>
        <p:nvPicPr>
          <p:cNvPr id="9" name="Picture 2" descr="Image result for justice ginsburg">
            <a:extLst>
              <a:ext uri="{FF2B5EF4-FFF2-40B4-BE49-F238E27FC236}">
                <a16:creationId xmlns:a16="http://schemas.microsoft.com/office/drawing/2014/main" id="{95F5C8E4-B333-0C26-D8BE-FD32A3FDD2E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5890"/>
          <a:stretch/>
        </p:blipFill>
        <p:spPr bwMode="auto">
          <a:xfrm>
            <a:off x="10363200" y="176212"/>
            <a:ext cx="121920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39759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Principles that Made America Great</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Principle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Recognition of Human Depravity Principle (Gen. 8:21)</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Non-New World Order Principle (Gen. 11:6)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Economic Justice Principle (Gen. 3:19)</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Heterosexual Monogamy Principle (Gen. 2:24)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Cooperation with Christianity Principle (Prov. 14:34)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Pro-Israel Principle (Gen. 12:3)</a:t>
            </a:r>
          </a:p>
        </p:txBody>
      </p:sp>
    </p:spTree>
    <p:extLst>
      <p:ext uri="{BB962C8B-B14F-4D97-AF65-F5344CB8AC3E}">
        <p14:creationId xmlns:p14="http://schemas.microsoft.com/office/powerpoint/2010/main" val="1307946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A56D5-F6CE-41FC-A675-C3078E35C0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0243" name="Rectangle 7"/>
          <p:cNvSpPr>
            <a:spLocks noGrp="1" noChangeArrowheads="1"/>
          </p:cNvSpPr>
          <p:nvPr>
            <p:ph type="body" idx="1"/>
          </p:nvPr>
        </p:nvSpPr>
        <p:spPr>
          <a:xfrm>
            <a:off x="609600" y="0"/>
            <a:ext cx="10972800" cy="2971800"/>
          </a:xfrm>
        </p:spPr>
        <p:txBody>
          <a:bodyPr/>
          <a:lstStyle/>
          <a:p>
            <a:pPr marL="0" indent="0" algn="ctr" defTabSz="685800" eaLnBrk="1" hangingPunct="1">
              <a:spcBef>
                <a:spcPts val="0"/>
              </a:spcBef>
              <a:spcAft>
                <a:spcPts val="1200"/>
              </a:spcAft>
              <a:buNone/>
              <a:defRPr/>
            </a:pPr>
            <a:r>
              <a:rPr lang="en-US" altLang="en-US" sz="4000" kern="1200" dirty="0">
                <a:solidFill>
                  <a:schemeClr val="tx2"/>
                </a:solidFill>
                <a:latin typeface="Calibri" panose="020F0502020204030204" pitchFamily="34" charset="0"/>
                <a:ea typeface="+mj-ea"/>
                <a:cs typeface="Calibri" panose="020F0502020204030204" pitchFamily="34" charset="0"/>
              </a:rPr>
              <a:t>Genesis 11:6</a:t>
            </a:r>
          </a:p>
          <a:p>
            <a:pPr marL="0" indent="0" algn="just" eaLnBrk="1" hangingPunct="1">
              <a:spcBef>
                <a:spcPts val="0"/>
              </a:spcBef>
              <a:buNone/>
              <a:defRPr/>
            </a:pPr>
            <a:r>
              <a:rPr lang="en-US" altLang="en-US" sz="3600" kern="1200" dirty="0">
                <a:latin typeface="Calibri" panose="020F0502020204030204" pitchFamily="34" charset="0"/>
                <a:cs typeface="Calibri" panose="020F0502020204030204" pitchFamily="34" charset="0"/>
              </a:rPr>
              <a:t>The Lord said, “Behold, they are one people, and they all have the same language. And this is what they began to do, and </a:t>
            </a:r>
            <a:r>
              <a:rPr lang="en-US" altLang="en-US" sz="3600" b="1" u="sng" kern="1200" dirty="0">
                <a:solidFill>
                  <a:srgbClr val="FFFFCC"/>
                </a:solidFill>
                <a:latin typeface="Calibri" panose="020F0502020204030204" pitchFamily="34" charset="0"/>
                <a:cs typeface="Calibri" panose="020F0502020204030204" pitchFamily="34" charset="0"/>
              </a:rPr>
              <a:t>now nothing which they purpose to do will be impossible for them</a:t>
            </a:r>
            <a:r>
              <a:rPr lang="en-US" altLang="en-US" sz="3600" kern="12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16626A7D-1C79-4B12-9BA8-14ECA1E0264D}"/>
              </a:ext>
            </a:extLst>
          </p:cNvPr>
          <p:cNvPicPr>
            <a:picLocks noChangeAspect="1"/>
          </p:cNvPicPr>
          <p:nvPr/>
        </p:nvPicPr>
        <p:blipFill rotWithShape="1">
          <a:blip r:embed="rId3"/>
          <a:srcRect l="12598" r="16753"/>
          <a:stretch/>
        </p:blipFill>
        <p:spPr>
          <a:xfrm>
            <a:off x="5082708" y="2819400"/>
            <a:ext cx="2026585" cy="2011680"/>
          </a:xfrm>
          <a:prstGeom prst="rect">
            <a:avLst/>
          </a:prstGeom>
          <a:ln>
            <a:solidFill>
              <a:schemeClr val="tx1"/>
            </a:solidFill>
          </a:ln>
        </p:spPr>
      </p:pic>
    </p:spTree>
    <p:extLst>
      <p:ext uri="{BB962C8B-B14F-4D97-AF65-F5344CB8AC3E}">
        <p14:creationId xmlns:p14="http://schemas.microsoft.com/office/powerpoint/2010/main" val="249537661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7247413"/>
              </p:ext>
            </p:extLst>
          </p:nvPr>
        </p:nvGraphicFramePr>
        <p:xfrm>
          <a:off x="609600" y="685800"/>
          <a:ext cx="10972800" cy="5486400"/>
        </p:xfrm>
        <a:graphic>
          <a:graphicData uri="http://schemas.openxmlformats.org/drawingml/2006/table">
            <a:tbl>
              <a:tblPr firstRow="1" bandRow="1">
                <a:tableStyleId>{125E5076-3810-47DD-B79F-674D7AD40C01}</a:tableStyleId>
              </a:tblPr>
              <a:tblGrid>
                <a:gridCol w="3657600">
                  <a:extLst>
                    <a:ext uri="{9D8B030D-6E8A-4147-A177-3AD203B41FA5}">
                      <a16:colId xmlns:a16="http://schemas.microsoft.com/office/drawing/2014/main" val="733742151"/>
                    </a:ext>
                  </a:extLst>
                </a:gridCol>
                <a:gridCol w="7315200">
                  <a:extLst>
                    <a:ext uri="{9D8B030D-6E8A-4147-A177-3AD203B41FA5}">
                      <a16:colId xmlns:a16="http://schemas.microsoft.com/office/drawing/2014/main" val="2115334254"/>
                    </a:ext>
                  </a:extLst>
                </a:gridCol>
              </a:tblGrid>
              <a:tr h="13716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God’s Doctrine of  Nations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928361247"/>
                  </a:ext>
                </a:extLst>
              </a:tr>
              <a:tr h="137160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cap="none" normalizeH="0" baseline="0" dirty="0">
                          <a:ln>
                            <a:noFill/>
                          </a:ln>
                          <a:solidFill>
                            <a:schemeClr val="bg2"/>
                          </a:solidFill>
                          <a:effectLst/>
                          <a:latin typeface="Calibri" panose="020F0502020204030204" pitchFamily="34" charset="0"/>
                        </a:rPr>
                        <a:t>Since Babel</a:t>
                      </a:r>
                      <a:endParaRPr kumimoji="0" lang="en-US" sz="3600" b="1" i="0" u="none" strike="noStrike" cap="none" normalizeH="0" baseline="0" dirty="0">
                        <a:ln>
                          <a:noFill/>
                        </a:ln>
                        <a:solidFill>
                          <a:schemeClr val="bg2"/>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Deut. 32:8; Acts 17:26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2081562185"/>
                  </a:ext>
                </a:extLst>
              </a:tr>
              <a:tr h="137160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Millennium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Isaiah 2:4; 66:18; Zech. 14:16-18; Rev. 12:5; 20:3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3590023735"/>
                  </a:ext>
                </a:extLst>
              </a:tr>
              <a:tr h="137160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Eternal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Rev. 21:24,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75528722"/>
                  </a:ext>
                </a:extLst>
              </a:tr>
            </a:tbl>
          </a:graphicData>
        </a:graphic>
      </p:graphicFrame>
    </p:spTree>
    <p:extLst>
      <p:ext uri="{BB962C8B-B14F-4D97-AF65-F5344CB8AC3E}">
        <p14:creationId xmlns:p14="http://schemas.microsoft.com/office/powerpoint/2010/main" val="1069928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3048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2743200" y="1371599"/>
            <a:ext cx="6705600" cy="2590801"/>
          </a:xfrm>
        </p:spPr>
        <p:txBody>
          <a:bodyPr/>
          <a:lstStyle/>
          <a:p>
            <a:pPr marL="914400" indent="-914400" eaLnBrk="1" hangingPunct="1">
              <a:spcBef>
                <a:spcPts val="0"/>
              </a:spcBef>
              <a:spcAft>
                <a:spcPts val="1200"/>
              </a:spcAft>
              <a:buClr>
                <a:srgbClr val="66FFFF"/>
              </a:buClr>
              <a:buSzPct val="100000"/>
              <a:buFont typeface="+mj-lt"/>
              <a:buAutoNum type="romanUcPeriod"/>
              <a:defRPr/>
            </a:pP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34%  Bible</a:t>
            </a:r>
          </a:p>
          <a:p>
            <a:pPr marL="914400" indent="-914400"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400" indent="-914400"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400" indent="-914400"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2133600" y="5997714"/>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46429" y="3810000"/>
            <a:ext cx="2299143" cy="2286000"/>
          </a:xfrm>
          <a:prstGeom prst="rect">
            <a:avLst/>
          </a:prstGeom>
          <a:ln>
            <a:noFill/>
          </a:ln>
          <a:effectLst>
            <a:softEdge rad="112500"/>
          </a:effectLst>
        </p:spPr>
      </p:pic>
    </p:spTree>
    <p:extLst>
      <p:ext uri="{BB962C8B-B14F-4D97-AF65-F5344CB8AC3E}">
        <p14:creationId xmlns:p14="http://schemas.microsoft.com/office/powerpoint/2010/main" val="88842034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C1411-9877-4B1B-BF0B-BD85D7342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Deuteronomy 32:8</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When the Most High gave the nations their inheritance, When He separated the sons of man, He set </a:t>
            </a:r>
            <a:r>
              <a:rPr lang="en-US" sz="3600" b="1" u="sng" dirty="0">
                <a:solidFill>
                  <a:srgbClr val="FFFFCC"/>
                </a:solidFill>
                <a:latin typeface="Calibri" panose="020F0502020204030204" pitchFamily="34" charset="0"/>
              </a:rPr>
              <a:t>the boundaries of the peoples</a:t>
            </a:r>
            <a:r>
              <a:rPr lang="en-US" sz="3600" dirty="0">
                <a:latin typeface="Calibri" panose="020F0502020204030204" pitchFamily="34" charset="0"/>
              </a:rPr>
              <a:t> According to the number of the sons of Israel.”</a:t>
            </a:r>
          </a:p>
        </p:txBody>
      </p:sp>
      <p:pic>
        <p:nvPicPr>
          <p:cNvPr id="4" name="Picture 3">
            <a:extLst>
              <a:ext uri="{FF2B5EF4-FFF2-40B4-BE49-F238E27FC236}">
                <a16:creationId xmlns:a16="http://schemas.microsoft.com/office/drawing/2014/main" id="{27495489-D691-4E1C-B395-4521A2535C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4876800" y="2971800"/>
            <a:ext cx="2438400" cy="1828800"/>
          </a:xfrm>
          <a:prstGeom prst="rect">
            <a:avLst/>
          </a:prstGeom>
          <a:ln>
            <a:solidFill>
              <a:schemeClr val="tx1"/>
            </a:solidFill>
          </a:ln>
        </p:spPr>
      </p:pic>
    </p:spTree>
    <p:extLst>
      <p:ext uri="{BB962C8B-B14F-4D97-AF65-F5344CB8AC3E}">
        <p14:creationId xmlns:p14="http://schemas.microsoft.com/office/powerpoint/2010/main" val="1987093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077766"/>
          </a:xfrm>
          <a:prstGeom prst="rect">
            <a:avLst/>
          </a:prstGeom>
          <a:noFill/>
        </p:spPr>
        <p:txBody>
          <a:bodyPr wrap="square">
            <a:spAutoFit/>
          </a:bodyPr>
          <a:lstStyle/>
          <a:p>
            <a:pPr marR="0" algn="ctr" defTabSz="685800" eaLnBrk="1" hangingPunct="1">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a:t>
            </a:r>
          </a:p>
          <a:p>
            <a:pPr marL="0" marR="0" algn="just">
              <a:spcBef>
                <a:spcPts val="0"/>
              </a:spcBef>
              <a:spcAft>
                <a:spcPts val="1000"/>
              </a:spcAft>
            </a:pPr>
            <a:r>
              <a:rPr lang="en-US" sz="3600" dirty="0">
                <a:effectLst/>
                <a:latin typeface="Calibri" panose="020F0502020204030204" pitchFamily="34" charset="0"/>
              </a:rPr>
              <a:t>and He made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from one man every nation</a:t>
            </a:r>
            <a:r>
              <a:rPr lang="en-US" sz="3600" dirty="0">
                <a:effectLst/>
                <a:latin typeface="Calibri" panose="020F0502020204030204" pitchFamily="34" charset="0"/>
              </a:rPr>
              <a:t> of mankind to live on all the face of the earth, having determined </a:t>
            </a:r>
            <a:r>
              <a:rPr lang="en-US" sz="3600" i="1" dirty="0">
                <a:effectLst/>
                <a:latin typeface="Calibri" panose="020F0502020204030204" pitchFamily="34" charset="0"/>
              </a:rPr>
              <a:t>their</a:t>
            </a:r>
            <a:r>
              <a:rPr lang="en-US" sz="3600" dirty="0">
                <a:effectLst/>
                <a:latin typeface="Calibri" panose="020F0502020204030204" pitchFamily="34" charset="0"/>
              </a:rPr>
              <a:t> appointed times and the boundaries of their </a:t>
            </a:r>
            <a:r>
              <a:rPr lang="en-US" sz="3600" dirty="0">
                <a:latin typeface="Calibri" panose="020F0502020204030204" pitchFamily="34" charset="0"/>
              </a:rPr>
              <a:t>habitation,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4876800" y="2971800"/>
            <a:ext cx="2438400" cy="182880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90600"/>
          </a:xfrm>
        </p:spPr>
        <p:txBody>
          <a:bodyPr/>
          <a:lstStyle/>
          <a:p>
            <a:pPr algn="ct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Divine Institutions</a:t>
            </a:r>
          </a:p>
        </p:txBody>
      </p:sp>
      <p:sp>
        <p:nvSpPr>
          <p:cNvPr id="3" name="Content Placeholder 2"/>
          <p:cNvSpPr>
            <a:spLocks noGrp="1"/>
          </p:cNvSpPr>
          <p:nvPr>
            <p:ph idx="1"/>
          </p:nvPr>
        </p:nvSpPr>
        <p:spPr>
          <a:xfrm>
            <a:off x="1562100" y="1371600"/>
            <a:ext cx="9067800" cy="4800600"/>
          </a:xfrm>
        </p:spPr>
        <p:txBody>
          <a:bodyPr/>
          <a:lstStyle/>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Conscience (Gen. 3:22)</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Marriage and family (Gen. 1:26-28; 2:18-25)</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Labor (Gen. 2:15; 3:19)</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 (Gen. 9:6)</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Nationalism (Gen. 11:1-9)</a:t>
            </a:r>
          </a:p>
        </p:txBody>
      </p:sp>
    </p:spTree>
    <p:extLst>
      <p:ext uri="{BB962C8B-B14F-4D97-AF65-F5344CB8AC3E}">
        <p14:creationId xmlns:p14="http://schemas.microsoft.com/office/powerpoint/2010/main" val="7129083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90600"/>
          </a:xfrm>
        </p:spPr>
        <p:txBody>
          <a:bodyPr/>
          <a:lstStyle/>
          <a:p>
            <a:pPr algn="ct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Divine Institutions</a:t>
            </a:r>
          </a:p>
        </p:txBody>
      </p:sp>
      <p:sp>
        <p:nvSpPr>
          <p:cNvPr id="3" name="Content Placeholder 2"/>
          <p:cNvSpPr>
            <a:spLocks noGrp="1"/>
          </p:cNvSpPr>
          <p:nvPr>
            <p:ph idx="1"/>
          </p:nvPr>
        </p:nvSpPr>
        <p:spPr>
          <a:xfrm>
            <a:off x="1562100" y="1371600"/>
            <a:ext cx="9067800" cy="4800600"/>
          </a:xfrm>
        </p:spPr>
        <p:txBody>
          <a:bodyPr/>
          <a:lstStyle/>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Conscience (Gen. 3:22)</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Marriage and family (Gen. 1:26-28; 2:18-25)</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Labor (Gen. 2:15; 3:19)</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 (Gen. 9:6)</a:t>
            </a:r>
          </a:p>
          <a:p>
            <a:pPr marL="573088" indent="-573088" eaLnBrk="1" hangingPunct="1">
              <a:spcBef>
                <a:spcPts val="0"/>
              </a:spcBef>
              <a:spcAft>
                <a:spcPts val="3600"/>
              </a:spcAft>
              <a:buClr>
                <a:srgbClr val="66FFFF"/>
              </a:buClr>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Nationalism (Gen. 11:1-9)</a:t>
            </a:r>
          </a:p>
        </p:txBody>
      </p:sp>
    </p:spTree>
    <p:extLst>
      <p:ext uri="{BB962C8B-B14F-4D97-AF65-F5344CB8AC3E}">
        <p14:creationId xmlns:p14="http://schemas.microsoft.com/office/powerpoint/2010/main" val="149505740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7ED143-AAA5-44B0-B528-B66D6F434227}"/>
              </a:ext>
            </a:extLst>
          </p:cNvPr>
          <p:cNvSpPr>
            <a:spLocks noGrp="1"/>
          </p:cNvSpPr>
          <p:nvPr>
            <p:ph type="title"/>
          </p:nvPr>
        </p:nvSpPr>
        <p:spPr>
          <a:xfrm>
            <a:off x="4419600" y="228601"/>
            <a:ext cx="33528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rPr>
              <a:t>John Winthrop</a:t>
            </a:r>
          </a:p>
        </p:txBody>
      </p:sp>
      <p:sp>
        <p:nvSpPr>
          <p:cNvPr id="3" name="Content Placeholder 2">
            <a:extLst>
              <a:ext uri="{FF2B5EF4-FFF2-40B4-BE49-F238E27FC236}">
                <a16:creationId xmlns:a16="http://schemas.microsoft.com/office/drawing/2014/main" id="{BCF465B1-B1F9-46ED-9351-C1C7EDE8DAAE}"/>
              </a:ext>
            </a:extLst>
          </p:cNvPr>
          <p:cNvSpPr>
            <a:spLocks noGrp="1"/>
          </p:cNvSpPr>
          <p:nvPr>
            <p:ph idx="1"/>
          </p:nvPr>
        </p:nvSpPr>
        <p:spPr>
          <a:xfrm>
            <a:off x="609600" y="1371600"/>
            <a:ext cx="10972800" cy="4114800"/>
          </a:xfrm>
        </p:spPr>
        <p:txBody>
          <a:bodyPr/>
          <a:lstStyle/>
          <a:p>
            <a:pPr marL="0" indent="0" algn="just" eaLnBrk="1" hangingPunct="1">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must consider that we shall be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City set upon a Hill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eyes of all people are upon us; so that if we shall deal falsely with our God in this work we have undertaken and so cause him to withdraw his present help from us, we shall be a story and a by-word through the world.” </a:t>
            </a:r>
          </a:p>
        </p:txBody>
      </p:sp>
      <p:sp>
        <p:nvSpPr>
          <p:cNvPr id="23556" name="TextBox 3">
            <a:extLst>
              <a:ext uri="{FF2B5EF4-FFF2-40B4-BE49-F238E27FC236}">
                <a16:creationId xmlns:a16="http://schemas.microsoft.com/office/drawing/2014/main" id="{B4EA20CE-6C81-4D24-904D-D17EF03746F9}"/>
              </a:ext>
            </a:extLst>
          </p:cNvPr>
          <p:cNvSpPr txBox="1">
            <a:spLocks noChangeArrowheads="1"/>
          </p:cNvSpPr>
          <p:nvPr/>
        </p:nvSpPr>
        <p:spPr bwMode="auto">
          <a:xfrm>
            <a:off x="1337375" y="6248400"/>
            <a:ext cx="9517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Winthrop, “A Model of Christian Charity,” </a:t>
            </a:r>
            <a:r>
              <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Winthrop Papers</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2:292-95.</a:t>
            </a:r>
          </a:p>
        </p:txBody>
      </p:sp>
      <p:pic>
        <p:nvPicPr>
          <p:cNvPr id="23557" name="Picture 2">
            <a:extLst>
              <a:ext uri="{FF2B5EF4-FFF2-40B4-BE49-F238E27FC236}">
                <a16:creationId xmlns:a16="http://schemas.microsoft.com/office/drawing/2014/main" id="{F4F47AAE-05ED-420B-BCB7-49449BD45C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13140"/>
            <a:ext cx="936888"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46946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AFD06A-8923-45A4-BE0C-5B2A072CBB26}"/>
              </a:ext>
            </a:extLst>
          </p:cNvPr>
          <p:cNvPicPr>
            <a:picLocks noChangeAspect="1"/>
          </p:cNvPicPr>
          <p:nvPr/>
        </p:nvPicPr>
        <p:blipFill>
          <a:blip r:embed="rId2"/>
          <a:stretch>
            <a:fillRect/>
          </a:stretch>
        </p:blipFill>
        <p:spPr>
          <a:xfrm>
            <a:off x="0" y="0"/>
            <a:ext cx="12191999" cy="6858000"/>
          </a:xfrm>
          <a:prstGeom prst="rect">
            <a:avLst/>
          </a:prstGeom>
        </p:spPr>
      </p:pic>
      <p:sp>
        <p:nvSpPr>
          <p:cNvPr id="3" name="Content Placeholder 2">
            <a:extLst>
              <a:ext uri="{FF2B5EF4-FFF2-40B4-BE49-F238E27FC236}">
                <a16:creationId xmlns:a16="http://schemas.microsoft.com/office/drawing/2014/main" id="{9F3BD21D-5830-467D-A8D6-78FE35815F5F}"/>
              </a:ext>
            </a:extLst>
          </p:cNvPr>
          <p:cNvSpPr>
            <a:spLocks noGrp="1"/>
          </p:cNvSpPr>
          <p:nvPr>
            <p:ph idx="1"/>
          </p:nvPr>
        </p:nvSpPr>
        <p:spPr>
          <a:xfrm>
            <a:off x="609600" y="0"/>
            <a:ext cx="10972799" cy="2971800"/>
          </a:xfrm>
        </p:spPr>
        <p:txBody>
          <a:bodyPr/>
          <a:lstStyle/>
          <a:p>
            <a:pPr marL="0" indent="0" algn="ctr" defTabSz="685800" eaLnBrk="1" hangingPunct="1">
              <a:spcBef>
                <a:spcPts val="0"/>
              </a:spcBef>
              <a:spcAft>
                <a:spcPts val="1200"/>
              </a:spcAft>
              <a:buNone/>
              <a:defRPr/>
            </a:pPr>
            <a:r>
              <a:rPr lang="en-US" sz="4000" kern="1200" dirty="0">
                <a:solidFill>
                  <a:schemeClr val="tx2"/>
                </a:solidFill>
                <a:latin typeface="Calibri" panose="020F0502020204030204" pitchFamily="34" charset="0"/>
                <a:ea typeface="+mj-ea"/>
                <a:cs typeface="Calibri" panose="020F0502020204030204" pitchFamily="34" charset="0"/>
              </a:rPr>
              <a:t>Matt 5:13, 16 </a:t>
            </a:r>
          </a:p>
          <a:p>
            <a:pPr marL="0" indent="0" algn="just" eaLnBrk="1" hangingPunct="1">
              <a:spcBef>
                <a:spcPts val="0"/>
              </a:spcBef>
              <a:buNone/>
              <a:defRPr/>
            </a:pPr>
            <a:r>
              <a:rPr lang="en-US" sz="3600" dirty="0">
                <a:latin typeface="Calibri" panose="020F0502020204030204" pitchFamily="34" charset="0"/>
                <a:cs typeface="Calibri" panose="020F0502020204030204" pitchFamily="34" charset="0"/>
              </a:rPr>
              <a:t>“You are the light of the world. A </a:t>
            </a:r>
            <a:r>
              <a:rPr lang="en-US" sz="3600" b="1" u="sng" dirty="0">
                <a:solidFill>
                  <a:srgbClr val="FFFFCC"/>
                </a:solidFill>
                <a:latin typeface="Calibri" panose="020F0502020204030204" pitchFamily="34" charset="0"/>
                <a:cs typeface="Calibri" panose="020F0502020204030204" pitchFamily="34" charset="0"/>
              </a:rPr>
              <a:t>city set on a hill</a:t>
            </a:r>
            <a:r>
              <a:rPr lang="en-US" sz="3600" dirty="0">
                <a:latin typeface="Calibri" panose="020F0502020204030204" pitchFamily="34" charset="0"/>
                <a:cs typeface="Calibri" panose="020F0502020204030204" pitchFamily="34" charset="0"/>
              </a:rPr>
              <a:t> cannot be hidden…Let your light shine before men in such a way that they may see your good works, and glorify your Father who is in heaven.”</a:t>
            </a:r>
          </a:p>
        </p:txBody>
      </p:sp>
      <p:pic>
        <p:nvPicPr>
          <p:cNvPr id="24580" name="Picture 2">
            <a:extLst>
              <a:ext uri="{FF2B5EF4-FFF2-40B4-BE49-F238E27FC236}">
                <a16:creationId xmlns:a16="http://schemas.microsoft.com/office/drawing/2014/main" id="{9DBA61E8-AC7D-4B06-960A-78928F45DA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7197" y="3048000"/>
            <a:ext cx="1597606"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20257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7ED143-AAA5-44B0-B528-B66D6F434227}"/>
              </a:ext>
            </a:extLst>
          </p:cNvPr>
          <p:cNvSpPr>
            <a:spLocks noGrp="1"/>
          </p:cNvSpPr>
          <p:nvPr>
            <p:ph type="title"/>
          </p:nvPr>
        </p:nvSpPr>
        <p:spPr>
          <a:xfrm>
            <a:off x="4419600" y="228601"/>
            <a:ext cx="33528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rPr>
              <a:t>John Winthrop</a:t>
            </a:r>
          </a:p>
        </p:txBody>
      </p:sp>
      <p:sp>
        <p:nvSpPr>
          <p:cNvPr id="3" name="Content Placeholder 2">
            <a:extLst>
              <a:ext uri="{FF2B5EF4-FFF2-40B4-BE49-F238E27FC236}">
                <a16:creationId xmlns:a16="http://schemas.microsoft.com/office/drawing/2014/main" id="{BCF465B1-B1F9-46ED-9351-C1C7EDE8DAAE}"/>
              </a:ext>
            </a:extLst>
          </p:cNvPr>
          <p:cNvSpPr>
            <a:spLocks noGrp="1"/>
          </p:cNvSpPr>
          <p:nvPr>
            <p:ph idx="1"/>
          </p:nvPr>
        </p:nvSpPr>
        <p:spPr>
          <a:xfrm>
            <a:off x="609600" y="1371600"/>
            <a:ext cx="10972800" cy="4114800"/>
          </a:xfrm>
        </p:spPr>
        <p:txBody>
          <a:bodyPr/>
          <a:lstStyle/>
          <a:p>
            <a:pPr marL="0" indent="0" algn="just" eaLnBrk="1" hangingPunct="1">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be a service to the Church of great consequence to carry the Gospel into those parts of the world, to help on the coming of the fullness of the Gentiles, &amp;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raise a Bulwark against the kingdom of Anti-Christ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the Jesuits labor to rear up in those parts.” </a:t>
            </a:r>
          </a:p>
        </p:txBody>
      </p:sp>
      <p:sp>
        <p:nvSpPr>
          <p:cNvPr id="23556" name="TextBox 3">
            <a:extLst>
              <a:ext uri="{FF2B5EF4-FFF2-40B4-BE49-F238E27FC236}">
                <a16:creationId xmlns:a16="http://schemas.microsoft.com/office/drawing/2014/main" id="{B4EA20CE-6C81-4D24-904D-D17EF03746F9}"/>
              </a:ext>
            </a:extLst>
          </p:cNvPr>
          <p:cNvSpPr txBox="1">
            <a:spLocks noChangeArrowheads="1"/>
          </p:cNvSpPr>
          <p:nvPr/>
        </p:nvSpPr>
        <p:spPr bwMode="auto">
          <a:xfrm>
            <a:off x="1535244" y="5913863"/>
            <a:ext cx="9517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R.C. Winthrop,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 and Letters of John Winthrop</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(Boston: Ticknor and Fick's, 1864), Vol. 1, pp. 309-311.</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7205BE67-CB05-906B-5AA1-096D92974A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13140"/>
            <a:ext cx="936888"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692011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228600"/>
            <a:ext cx="10058400" cy="897743"/>
          </a:xfrm>
        </p:spPr>
        <p:txBody>
          <a:bodyPr/>
          <a:lstStyle/>
          <a:p>
            <a:pPr algn="ctr" eaLnBrk="1" hangingPunct="1"/>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Washington’s Farwell Address of 1790</a:t>
            </a:r>
          </a:p>
        </p:txBody>
      </p:sp>
      <p:sp>
        <p:nvSpPr>
          <p:cNvPr id="2" name="Content Placeholder 2"/>
          <p:cNvSpPr>
            <a:spLocks noGrp="1"/>
          </p:cNvSpPr>
          <p:nvPr>
            <p:ph idx="1"/>
          </p:nvPr>
        </p:nvSpPr>
        <p:spPr>
          <a:xfrm>
            <a:off x="1066801" y="1371601"/>
            <a:ext cx="10058400" cy="1371600"/>
          </a:xfrm>
        </p:spPr>
        <p:txBody>
          <a:bodyPr>
            <a:noAutofit/>
          </a:bodyPr>
          <a:lstStyle/>
          <a:p>
            <a:pPr marL="0" indent="0" algn="just" eaLnBrk="1" fontAlgn="auto" hangingPunct="1">
              <a:lnSpc>
                <a:spcPct val="110000"/>
              </a:lnSpc>
              <a:spcAft>
                <a:spcPts val="0"/>
              </a:spcAft>
              <a:buClr>
                <a:schemeClr val="tx1">
                  <a:shade val="95000"/>
                </a:schemeClr>
              </a:buClr>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our true policy to steer clear of permanent alliances with any portion of the foreign world."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500" y="2764577"/>
            <a:ext cx="2667000" cy="340762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
            <a:extLst>
              <a:ext uri="{FF2B5EF4-FFF2-40B4-BE49-F238E27FC236}">
                <a16:creationId xmlns:a16="http://schemas.microsoft.com/office/drawing/2014/main" id="{A5F71EDF-7565-41C4-90BD-818BADB26323}"/>
              </a:ext>
            </a:extLst>
          </p:cNvPr>
          <p:cNvSpPr>
            <a:spLocks noChangeArrowheads="1"/>
          </p:cNvSpPr>
          <p:nvPr/>
        </p:nvSpPr>
        <p:spPr bwMode="auto">
          <a:xfrm>
            <a:off x="1361916" y="6400800"/>
            <a:ext cx="946816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6858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George Washington, “Washington’s Farewell Address,” online: www.wikapedia.org, accessed 7 May 2010, 1.</a:t>
            </a:r>
            <a:endParaRPr kumimoji="0" lang="en-US" altLang="en-US" sz="1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3191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609600" y="2324174"/>
            <a:ext cx="10972800" cy="3543226"/>
          </a:xfrm>
        </p:spPr>
        <p:txBody>
          <a:bodyPr>
            <a:noAutofit/>
          </a:bodyPr>
          <a:lstStyle/>
          <a:p>
            <a:pPr marL="1588" indent="0" algn="just" eaLnBrk="1" fontAlgn="auto" hangingPunct="1">
              <a:spcAft>
                <a:spcPts val="0"/>
              </a:spcAft>
              <a:buClr>
                <a:schemeClr val="tx1">
                  <a:shade val="95000"/>
                </a:schemeClr>
              </a:buClr>
              <a:buNone/>
              <a:defRPr/>
            </a:pPr>
            <a:r>
              <a:rPr lang="en-US" dirty="0">
                <a:effectLst>
                  <a:outerShdw blurRad="38100" dist="38100" dir="2700000" algn="tl">
                    <a:srgbClr val="000000">
                      <a:alpha val="43137"/>
                    </a:srgbClr>
                  </a:outerShdw>
                </a:effectLst>
                <a:latin typeface="Calibri" panose="020F0502020204030204" pitchFamily="34" charset="0"/>
              </a:rPr>
              <a:t>“Every child in America entering school at the age of five is mentally ill because he comes to school with certain allegiances to our founding fathers, toward our elected officials, toward his parents, toward a belief in a supernatural being, and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toward the sovereignty of this nation as a separate entity</a:t>
            </a:r>
            <a:r>
              <a:rPr lang="en-US" dirty="0">
                <a:effectLst>
                  <a:outerShdw blurRad="38100" dist="38100" dir="2700000" algn="tl">
                    <a:srgbClr val="000000">
                      <a:alpha val="43137"/>
                    </a:srgbClr>
                  </a:outerShdw>
                </a:effectLst>
                <a:latin typeface="Calibri" panose="020F0502020204030204" pitchFamily="34" charset="0"/>
              </a:rPr>
              <a:t>. It's up to you as teachers to make all these sick children well by creating the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international</a:t>
            </a:r>
            <a:r>
              <a:rPr lang="en-US" u="sng"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child of the future</a:t>
            </a:r>
            <a:r>
              <a:rPr lang="en-US" dirty="0">
                <a:effectLst>
                  <a:outerShdw blurRad="38100" dist="38100" dir="2700000" algn="tl">
                    <a:srgbClr val="000000">
                      <a:alpha val="43137"/>
                    </a:srgbClr>
                  </a:outerShdw>
                </a:effectLst>
                <a:latin typeface="Calibri" panose="020F0502020204030204" pitchFamily="34" charset="0"/>
              </a:rPr>
              <a:t>.”</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46083" name="Rectangle 5"/>
          <p:cNvSpPr>
            <a:spLocks noChangeArrowheads="1"/>
          </p:cNvSpPr>
          <p:nvPr/>
        </p:nvSpPr>
        <p:spPr bwMode="auto">
          <a:xfrm>
            <a:off x="2933700" y="6096000"/>
            <a:ext cx="632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800" dirty="0">
                <a:effectLst>
                  <a:outerShdw blurRad="38100" dist="38100" dir="2700000" algn="tl">
                    <a:srgbClr val="000000">
                      <a:alpha val="43137"/>
                    </a:srgbClr>
                  </a:outerShdw>
                </a:effectLst>
                <a:latin typeface="Calibri" panose="020F0502020204030204" pitchFamily="34" charset="0"/>
              </a:rPr>
              <a:t>Chester M. Pierce, Harvard psychiatrist, speaking as an expert in public education at the 1973 International Education Seminar.</a:t>
            </a:r>
          </a:p>
        </p:txBody>
      </p:sp>
      <p:pic>
        <p:nvPicPr>
          <p:cNvPr id="46084" name="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72195" y="983055"/>
            <a:ext cx="2447609" cy="118872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3314700" y="228600"/>
            <a:ext cx="5562600" cy="762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Humanist Proselytizing</a:t>
            </a:r>
          </a:p>
        </p:txBody>
      </p:sp>
    </p:spTree>
    <p:extLst>
      <p:ext uri="{BB962C8B-B14F-4D97-AF65-F5344CB8AC3E}">
        <p14:creationId xmlns:p14="http://schemas.microsoft.com/office/powerpoint/2010/main" val="1226671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61A6263-852F-C764-884B-044FBE367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667" y="228600"/>
            <a:ext cx="516466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21141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
            <a:extLst>
              <a:ext uri="{FF2B5EF4-FFF2-40B4-BE49-F238E27FC236}">
                <a16:creationId xmlns:a16="http://schemas.microsoft.com/office/drawing/2014/main" id="{61128D2B-1B28-A1AF-C843-838BD007CE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8305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itle 1">
            <a:extLst>
              <a:ext uri="{FF2B5EF4-FFF2-40B4-BE49-F238E27FC236}">
                <a16:creationId xmlns:a16="http://schemas.microsoft.com/office/drawing/2014/main" id="{8C93E6B1-3AE0-FDD3-5F27-CD6C682661BC}"/>
              </a:ext>
            </a:extLst>
          </p:cNvPr>
          <p:cNvSpPr>
            <a:spLocks noGrp="1"/>
          </p:cNvSpPr>
          <p:nvPr>
            <p:ph type="title" idx="4294967295"/>
          </p:nvPr>
        </p:nvSpPr>
        <p:spPr>
          <a:xfrm>
            <a:off x="1905000" y="228600"/>
            <a:ext cx="8534400" cy="762000"/>
          </a:xfrm>
        </p:spPr>
        <p:txBody>
          <a:bodyPr/>
          <a:lstStyle/>
          <a:p>
            <a:pPr algn="ctr"/>
            <a:r>
              <a:rPr lang="en-US" altLang="en-US">
                <a:latin typeface="Calibri" panose="020F0502020204030204" pitchFamily="34" charset="0"/>
                <a:cs typeface="Calibri" panose="020F0502020204030204" pitchFamily="34" charset="0"/>
              </a:rPr>
              <a:t>John Quincy Adams</a:t>
            </a:r>
          </a:p>
        </p:txBody>
      </p:sp>
      <p:sp>
        <p:nvSpPr>
          <p:cNvPr id="163844" name="Content Placeholder 2">
            <a:extLst>
              <a:ext uri="{FF2B5EF4-FFF2-40B4-BE49-F238E27FC236}">
                <a16:creationId xmlns:a16="http://schemas.microsoft.com/office/drawing/2014/main" id="{13719E7D-601F-3029-2EEC-3F60D5AB5DC3}"/>
              </a:ext>
            </a:extLst>
          </p:cNvPr>
          <p:cNvSpPr>
            <a:spLocks noGrp="1"/>
          </p:cNvSpPr>
          <p:nvPr>
            <p:ph idx="4294967295"/>
          </p:nvPr>
        </p:nvSpPr>
        <p:spPr>
          <a:xfrm>
            <a:off x="609600" y="1371600"/>
            <a:ext cx="83058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dirty="0">
                <a:solidFill>
                  <a:schemeClr val="bg2"/>
                </a:solidFill>
                <a:effectLst/>
                <a:latin typeface="Calibri" panose="020F0502020204030204" pitchFamily="34" charset="0"/>
                <a:cs typeface="Calibri" panose="020F0502020204030204" pitchFamily="34" charset="0"/>
              </a:rPr>
              <a:t>“The birth-day of the nation is indissolubly linked with the birth-day of the </a:t>
            </a:r>
            <a:r>
              <a:rPr lang="en-US" altLang="en-US" dirty="0" err="1">
                <a:solidFill>
                  <a:schemeClr val="bg2"/>
                </a:solidFill>
                <a:effectLst/>
                <a:latin typeface="Calibri" panose="020F0502020204030204" pitchFamily="34" charset="0"/>
                <a:cs typeface="Calibri" panose="020F0502020204030204" pitchFamily="34" charset="0"/>
              </a:rPr>
              <a:t>Saviour</a:t>
            </a:r>
            <a:r>
              <a:rPr lang="en-US" altLang="en-US" dirty="0">
                <a:solidFill>
                  <a:schemeClr val="bg2"/>
                </a:solidFill>
                <a:effectLst/>
                <a:latin typeface="Calibri" panose="020F0502020204030204" pitchFamily="34" charset="0"/>
                <a:cs typeface="Calibri" panose="020F0502020204030204" pitchFamily="34" charset="0"/>
              </a:rPr>
              <a:t> [and] forms a leading event in the progress of the gospel dispensation… the Declaration of Independence first organized the social compact on the foundation of the Redeemer’s mission upon the earth [and] laid the corner stone of human government upon the first precepts of Christianity.”</a:t>
            </a:r>
          </a:p>
        </p:txBody>
      </p:sp>
      <p:sp>
        <p:nvSpPr>
          <p:cNvPr id="163845" name="TextBox 3">
            <a:extLst>
              <a:ext uri="{FF2B5EF4-FFF2-40B4-BE49-F238E27FC236}">
                <a16:creationId xmlns:a16="http://schemas.microsoft.com/office/drawing/2014/main" id="{332A472E-F30D-AF40-2DB6-EBC6BFCEF231}"/>
              </a:ext>
            </a:extLst>
          </p:cNvPr>
          <p:cNvSpPr txBox="1">
            <a:spLocks noChangeArrowheads="1"/>
          </p:cNvSpPr>
          <p:nvPr/>
        </p:nvSpPr>
        <p:spPr bwMode="auto">
          <a:xfrm>
            <a:off x="1714500" y="596741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a:r>
              <a:rPr lang="en-US" altLang="en-US" sz="1400" i="1" dirty="0">
                <a:solidFill>
                  <a:schemeClr val="bg2"/>
                </a:solidFill>
                <a:latin typeface="Calibri" panose="020F0502020204030204" pitchFamily="34" charset="0"/>
                <a:cs typeface="Calibri" panose="020F0502020204030204" pitchFamily="34" charset="0"/>
              </a:rPr>
              <a:t>John Quincy Adams, An Oration Delivered before the Inhabitants of the Town of Newburyport at Their Request on the Sixty-First Anniversary of the Declaration of Independence (Newburyport: Whipple, 1837), 5-6.</a:t>
            </a:r>
          </a:p>
        </p:txBody>
      </p:sp>
      <p:pic>
        <p:nvPicPr>
          <p:cNvPr id="9" name="Picture 2">
            <a:extLst>
              <a:ext uri="{FF2B5EF4-FFF2-40B4-BE49-F238E27FC236}">
                <a16:creationId xmlns:a16="http://schemas.microsoft.com/office/drawing/2014/main" id="{4F0E8D48-C240-C0ED-63F9-18C701857585}"/>
              </a:ext>
            </a:extLst>
          </p:cNvPr>
          <p:cNvPicPr>
            <a:picLocks noChangeAspect="1" noChangeArrowheads="1"/>
          </p:cNvPicPr>
          <p:nvPr/>
        </p:nvPicPr>
        <p:blipFill>
          <a:blip r:embed="rId3"/>
          <a:srcRect/>
          <a:stretch>
            <a:fillRect/>
          </a:stretch>
        </p:blipFill>
        <p:spPr bwMode="auto">
          <a:xfrm>
            <a:off x="9375600" y="1903412"/>
            <a:ext cx="2127599" cy="2593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228600"/>
            <a:ext cx="6781800" cy="914400"/>
          </a:xfrm>
        </p:spPr>
        <p:txBody>
          <a:bodyPr/>
          <a:lstStyle/>
          <a:p>
            <a:pPr algn="ctr"/>
            <a:r>
              <a:rPr lang="en-US"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Sine Qua Non</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Nationhood</a:t>
            </a:r>
          </a:p>
        </p:txBody>
      </p:sp>
      <p:sp>
        <p:nvSpPr>
          <p:cNvPr id="3" name="Content Placeholder 2"/>
          <p:cNvSpPr>
            <a:spLocks noGrp="1"/>
          </p:cNvSpPr>
          <p:nvPr>
            <p:ph idx="1"/>
          </p:nvPr>
        </p:nvSpPr>
        <p:spPr>
          <a:xfrm>
            <a:off x="2286000" y="1371600"/>
            <a:ext cx="7620000" cy="3048000"/>
          </a:xfrm>
        </p:spPr>
        <p:txBody>
          <a:bodyPr/>
          <a:lstStyle/>
          <a:p>
            <a:pPr marL="461963" indent="-461963">
              <a:spcBef>
                <a:spcPts val="0"/>
              </a:spcBef>
              <a:spcAft>
                <a:spcPts val="18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Common language</a:t>
            </a:r>
          </a:p>
          <a:p>
            <a:pPr marL="914400" indent="-461963">
              <a:spcBef>
                <a:spcPts val="0"/>
              </a:spcBef>
              <a:spcAft>
                <a:spcPts val="18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Common culture</a:t>
            </a:r>
          </a:p>
          <a:p>
            <a:pPr marL="1371600" indent="-461963">
              <a:spcBef>
                <a:spcPts val="0"/>
              </a:spcBef>
              <a:spcAft>
                <a:spcPts val="18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Common currency</a:t>
            </a:r>
          </a:p>
          <a:p>
            <a:pPr marL="1828800" indent="-461963">
              <a:spcBef>
                <a:spcPts val="0"/>
              </a:spcBef>
              <a:spcAft>
                <a:spcPts val="18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Enforceable national borders</a:t>
            </a:r>
          </a:p>
        </p:txBody>
      </p:sp>
      <p:pic>
        <p:nvPicPr>
          <p:cNvPr id="5" name="Picture 4"/>
          <p:cNvPicPr>
            <a:picLocks noChangeAspect="1"/>
          </p:cNvPicPr>
          <p:nvPr/>
        </p:nvPicPr>
        <p:blipFill>
          <a:blip r:embed="rId2"/>
          <a:stretch>
            <a:fillRect/>
          </a:stretch>
        </p:blipFill>
        <p:spPr>
          <a:xfrm>
            <a:off x="4632960" y="4572000"/>
            <a:ext cx="2926080" cy="1828800"/>
          </a:xfrm>
          <a:prstGeom prst="ellipse">
            <a:avLst/>
          </a:prstGeom>
        </p:spPr>
      </p:pic>
    </p:spTree>
    <p:extLst>
      <p:ext uri="{BB962C8B-B14F-4D97-AF65-F5344CB8AC3E}">
        <p14:creationId xmlns:p14="http://schemas.microsoft.com/office/powerpoint/2010/main" val="199528850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ChangeArrowheads="1"/>
          </p:cNvSpPr>
          <p:nvPr/>
        </p:nvSpPr>
        <p:spPr bwMode="auto">
          <a:xfrm>
            <a:off x="609600" y="1659284"/>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latin typeface="Calibri" panose="020F0502020204030204" pitchFamily="34" charset="0"/>
              </a:rPr>
              <a:t>“</a:t>
            </a:r>
            <a:r>
              <a:rPr lang="en-US" sz="3200" dirty="0">
                <a:latin typeface="Calibri" panose="020F0502020204030204" pitchFamily="34" charset="0"/>
              </a:rPr>
              <a:t>In a private, paid speech to a Brazilian bank on May 16, 2013, </a:t>
            </a:r>
            <a:r>
              <a:rPr lang="en-US" sz="3200" b="1" u="sng" dirty="0">
                <a:solidFill>
                  <a:srgbClr val="FFFFCC"/>
                </a:solidFill>
                <a:latin typeface="Calibri" panose="020F0502020204030204" pitchFamily="34" charset="0"/>
              </a:rPr>
              <a:t>Hillary Clinton</a:t>
            </a:r>
            <a:r>
              <a:rPr lang="en-US" sz="3200" dirty="0">
                <a:latin typeface="Calibri" panose="020F0502020204030204" pitchFamily="34" charset="0"/>
              </a:rPr>
              <a:t> said: ‘My dream is a hemispheric common market, with open trade and </a:t>
            </a:r>
            <a:r>
              <a:rPr lang="en-US" sz="3200" b="1" u="sng" dirty="0">
                <a:solidFill>
                  <a:srgbClr val="FFFFCC"/>
                </a:solidFill>
                <a:latin typeface="Calibri" panose="020F0502020204030204" pitchFamily="34" charset="0"/>
              </a:rPr>
              <a:t>open borders</a:t>
            </a:r>
            <a:r>
              <a:rPr lang="en-US" sz="3200" dirty="0">
                <a:latin typeface="Calibri" panose="020F0502020204030204" pitchFamily="34" charset="0"/>
              </a:rPr>
              <a:t>, some time in the future with energy that is as green and sustainable as we can get it, powering growth and opportunity for every person in the hemisphere.’ This secret speech was released as part of the Podesta emails obtained by </a:t>
            </a:r>
            <a:r>
              <a:rPr lang="en-US" sz="3200" dirty="0" err="1">
                <a:latin typeface="Calibri" panose="020F0502020204030204" pitchFamily="34" charset="0"/>
              </a:rPr>
              <a:t>Wikileaks</a:t>
            </a:r>
            <a:r>
              <a:rPr lang="en-GB" sz="3200" dirty="0">
                <a:latin typeface="Calibri" panose="020F0502020204030204" pitchFamily="34" charset="0"/>
              </a:rPr>
              <a:t>.”</a:t>
            </a:r>
          </a:p>
        </p:txBody>
      </p:sp>
      <p:sp>
        <p:nvSpPr>
          <p:cNvPr id="63491" name="TextBox 8"/>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63494" name="Rectangle 1026"/>
          <p:cNvSpPr>
            <a:spLocks noGrp="1" noChangeArrowheads="1"/>
          </p:cNvSpPr>
          <p:nvPr>
            <p:ph type="title"/>
          </p:nvPr>
        </p:nvSpPr>
        <p:spPr>
          <a:xfrm>
            <a:off x="3924300" y="173038"/>
            <a:ext cx="4343400" cy="969962"/>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rPr>
              <a:t>Open Borders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9031" cy="11240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514600" y="6068335"/>
            <a:ext cx="7162800" cy="646331"/>
          </a:xfrm>
          <a:prstGeom prst="rect">
            <a:avLst/>
          </a:prstGeom>
          <a:noFill/>
        </p:spPr>
        <p:txBody>
          <a:bodyPr wrap="square" rtlCol="0">
            <a:spAutoFit/>
          </a:bodyPr>
          <a:lstStyle/>
          <a:p>
            <a:pPr algn="ctr"/>
            <a:r>
              <a:rPr lang="en-US" sz="1800" dirty="0">
                <a:latin typeface="Calibri" panose="020F0502020204030204" pitchFamily="34" charset="0"/>
              </a:rPr>
              <a:t>http://www.breitbart.com/live/third-presidential-debate-fact-check-livewire/fact-check-yes-hillary-clinton-wants-open-borders/</a:t>
            </a:r>
          </a:p>
        </p:txBody>
      </p:sp>
    </p:spTree>
    <p:extLst>
      <p:ext uri="{BB962C8B-B14F-4D97-AF65-F5344CB8AC3E}">
        <p14:creationId xmlns:p14="http://schemas.microsoft.com/office/powerpoint/2010/main" val="235250377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ewspaper&#10;&#10;Description automatically generated">
            <a:extLst>
              <a:ext uri="{FF2B5EF4-FFF2-40B4-BE49-F238E27FC236}">
                <a16:creationId xmlns:a16="http://schemas.microsoft.com/office/drawing/2014/main" id="{69921C06-21BE-43DB-ADE2-DB60AC362E2B}"/>
              </a:ext>
            </a:extLst>
          </p:cNvPr>
          <p:cNvPicPr>
            <a:picLocks noChangeAspect="1"/>
          </p:cNvPicPr>
          <p:nvPr/>
        </p:nvPicPr>
        <p:blipFill rotWithShape="1">
          <a:blip r:embed="rId2">
            <a:extLst>
              <a:ext uri="{28A0092B-C50C-407E-A947-70E740481C1C}">
                <a14:useLocalDpi xmlns:a14="http://schemas.microsoft.com/office/drawing/2010/main" val="0"/>
              </a:ext>
            </a:extLst>
          </a:blip>
          <a:srcRect l="31667"/>
          <a:stretch/>
        </p:blipFill>
        <p:spPr>
          <a:xfrm>
            <a:off x="2171700" y="198631"/>
            <a:ext cx="7848600" cy="6460738"/>
          </a:xfrm>
          <a:prstGeom prst="rect">
            <a:avLst/>
          </a:prstGeom>
          <a:ln>
            <a:solidFill>
              <a:schemeClr val="tx1"/>
            </a:solidFill>
          </a:ln>
        </p:spPr>
      </p:pic>
    </p:spTree>
    <p:extLst>
      <p:ext uri="{BB962C8B-B14F-4D97-AF65-F5344CB8AC3E}">
        <p14:creationId xmlns:p14="http://schemas.microsoft.com/office/powerpoint/2010/main" val="25489443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site&#10;&#10;Description automatically generated">
            <a:extLst>
              <a:ext uri="{FF2B5EF4-FFF2-40B4-BE49-F238E27FC236}">
                <a16:creationId xmlns:a16="http://schemas.microsoft.com/office/drawing/2014/main" id="{7808EE82-691F-47A0-9B8D-7E42663A24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640" y="91440"/>
            <a:ext cx="4582720" cy="6675120"/>
          </a:xfrm>
          <a:prstGeom prst="rect">
            <a:avLst/>
          </a:prstGeom>
        </p:spPr>
      </p:pic>
    </p:spTree>
    <p:extLst>
      <p:ext uri="{BB962C8B-B14F-4D97-AF65-F5344CB8AC3E}">
        <p14:creationId xmlns:p14="http://schemas.microsoft.com/office/powerpoint/2010/main" val="243635069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Principles that Made America Great</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Principle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Recognition of Human Depravity Principle (Gen. 8:21)</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Non-New World Order Principle (Gen. 11:6)</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Economic Justice Principle (Gen. 3:19)</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Heterosexual Monogamy Principle (Gen. 2:24)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Cooperation with Christianity Principle (Prov. 14:34)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Pro-Israel Principle (Gen. 12:3)</a:t>
            </a:r>
          </a:p>
        </p:txBody>
      </p:sp>
    </p:spTree>
    <p:extLst>
      <p:ext uri="{BB962C8B-B14F-4D97-AF65-F5344CB8AC3E}">
        <p14:creationId xmlns:p14="http://schemas.microsoft.com/office/powerpoint/2010/main" val="58029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CFE45-794C-4A68-A6F9-BFD971C0B89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By the sweat of your face You will eat bread</a:t>
            </a:r>
            <a:r>
              <a:rPr lang="en-US" sz="3600" dirty="0">
                <a:effectLst>
                  <a:outerShdw blurRad="38100" dist="38100" dir="2700000" algn="tl">
                    <a:srgbClr val="000000">
                      <a:alpha val="43137"/>
                    </a:srgbClr>
                  </a:outerShdw>
                </a:effectLst>
                <a:latin typeface="Calibri" panose="020F0502020204030204" pitchFamily="34" charset="0"/>
              </a:rPr>
              <a:t>, Till you return to the ground, Because from it you were taken; For you are dust, And to dust you shall return.”</a:t>
            </a:r>
          </a:p>
        </p:txBody>
      </p:sp>
      <p:pic>
        <p:nvPicPr>
          <p:cNvPr id="3" name="Picture 2" descr="A person that is standing in the grass&#10;&#10;Description generated with high confidence">
            <a:extLst>
              <a:ext uri="{FF2B5EF4-FFF2-40B4-BE49-F238E27FC236}">
                <a16:creationId xmlns:a16="http://schemas.microsoft.com/office/drawing/2014/main" id="{19AF3101-AD18-4B92-A585-A562A7C33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917" y="2819400"/>
            <a:ext cx="1588167" cy="2011680"/>
          </a:xfrm>
          <a:prstGeom prst="rect">
            <a:avLst/>
          </a:prstGeom>
        </p:spPr>
      </p:pic>
    </p:spTree>
    <p:extLst>
      <p:ext uri="{BB962C8B-B14F-4D97-AF65-F5344CB8AC3E}">
        <p14:creationId xmlns:p14="http://schemas.microsoft.com/office/powerpoint/2010/main" val="233166736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90600"/>
          </a:xfrm>
        </p:spPr>
        <p:txBody>
          <a:bodyPr/>
          <a:lstStyle/>
          <a:p>
            <a:pPr algn="ct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Divine Institutions</a:t>
            </a:r>
          </a:p>
        </p:txBody>
      </p:sp>
      <p:sp>
        <p:nvSpPr>
          <p:cNvPr id="3" name="Content Placeholder 2"/>
          <p:cNvSpPr>
            <a:spLocks noGrp="1"/>
          </p:cNvSpPr>
          <p:nvPr>
            <p:ph idx="1"/>
          </p:nvPr>
        </p:nvSpPr>
        <p:spPr>
          <a:xfrm>
            <a:off x="1562100" y="1371600"/>
            <a:ext cx="9067800" cy="4800600"/>
          </a:xfrm>
        </p:spPr>
        <p:txBody>
          <a:bodyPr/>
          <a:lstStyle/>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Conscience (Gen. 3:22)</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Marriage and family (Gen. 1:26-28; 2:18-25)</a:t>
            </a:r>
          </a:p>
          <a:p>
            <a:pPr marL="573088" indent="-573088" eaLnBrk="1" hangingPunct="1">
              <a:spcBef>
                <a:spcPts val="0"/>
              </a:spcBef>
              <a:spcAft>
                <a:spcPts val="3600"/>
              </a:spcAft>
              <a:buClr>
                <a:srgbClr val="66FFFF"/>
              </a:buClr>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Labor (Gen. 2:15; 3:19)</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 (Gen. 9:6)</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Nationalism (Gen. 11:1-9)</a:t>
            </a:r>
          </a:p>
        </p:txBody>
      </p:sp>
    </p:spTree>
    <p:extLst>
      <p:ext uri="{BB962C8B-B14F-4D97-AF65-F5344CB8AC3E}">
        <p14:creationId xmlns:p14="http://schemas.microsoft.com/office/powerpoint/2010/main" val="69268461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Principles that Made America Great</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Principle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Recognition of Human Depravity Principle (Gen. 8:21)</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Non-New World Order Principle (Gen. 11:6)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Economic Justice Principle (Gen. 3:19)</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Heterosexual Monogamy Principle (Gen. 2:24)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Cooperation with Christianity Principle (Prov. 14:34)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Pro-Israel Principle (Gen. 12:3)</a:t>
            </a:r>
          </a:p>
        </p:txBody>
      </p:sp>
    </p:spTree>
    <p:extLst>
      <p:ext uri="{BB962C8B-B14F-4D97-AF65-F5344CB8AC3E}">
        <p14:creationId xmlns:p14="http://schemas.microsoft.com/office/powerpoint/2010/main" val="330916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3657600"/>
          </a:xfrm>
        </p:spPr>
        <p:txBody>
          <a:bodyPr/>
          <a:lstStyle/>
          <a:p>
            <a:pPr marL="0" indent="0" algn="ctr" defTabSz="685800">
              <a:spcBef>
                <a:spcPts val="0"/>
              </a:spcBef>
              <a:spcAft>
                <a:spcPts val="900"/>
              </a:spcAft>
              <a:buNone/>
              <a:defRPr/>
            </a:pPr>
            <a:r>
              <a:rPr lang="en-US" sz="4000" kern="1200" dirty="0">
                <a:solidFill>
                  <a:schemeClr val="tx2"/>
                </a:solidFill>
                <a:latin typeface="Calibri" panose="020F0502020204030204" pitchFamily="34" charset="0"/>
                <a:ea typeface="+mj-ea"/>
                <a:cs typeface="Calibri" panose="020F0502020204030204" pitchFamily="34" charset="0"/>
              </a:rPr>
              <a:t>Genesis 1:27</a:t>
            </a:r>
          </a:p>
          <a:p>
            <a:pPr marL="0" indent="0" algn="just">
              <a:spcBef>
                <a:spcPts val="0"/>
              </a:spcBef>
              <a:spcAft>
                <a:spcPts val="900"/>
              </a:spcAft>
              <a:buNone/>
            </a:pPr>
            <a:r>
              <a:rPr lang="en-US" sz="34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“God created man in His own image, in the image of God He created him; male and female He created them.”</a:t>
            </a:r>
          </a:p>
          <a:p>
            <a:pPr marL="0" indent="0" algn="ctr">
              <a:spcBef>
                <a:spcPts val="0"/>
              </a:spcBef>
              <a:spcAft>
                <a:spcPts val="900"/>
              </a:spcAft>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kern="1200" dirty="0">
                <a:solidFill>
                  <a:schemeClr val="tx2"/>
                </a:solidFill>
                <a:latin typeface="Calibri" panose="020F0502020204030204" pitchFamily="34" charset="0"/>
                <a:ea typeface="+mj-ea"/>
                <a:cs typeface="Calibri" panose="020F0502020204030204" pitchFamily="34" charset="0"/>
              </a:rPr>
              <a:t>Genesis 2:24</a:t>
            </a:r>
          </a:p>
          <a:p>
            <a:pPr marL="0" indent="0" algn="just">
              <a:spcBef>
                <a:spcPts val="0"/>
              </a:spcBef>
              <a:spcAft>
                <a:spcPts val="900"/>
              </a:spcAft>
              <a:buNone/>
            </a:pPr>
            <a:r>
              <a:rPr lang="en-US" sz="34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“For this reason a man shall leave his father and his mother, and be joined to his wife; and they shall become one flesh.”</a:t>
            </a:r>
          </a:p>
        </p:txBody>
      </p:sp>
      <p:pic>
        <p:nvPicPr>
          <p:cNvPr id="4" name="Picture 3">
            <a:extLst>
              <a:ext uri="{FF2B5EF4-FFF2-40B4-BE49-F238E27FC236}">
                <a16:creationId xmlns:a16="http://schemas.microsoft.com/office/drawing/2014/main" id="{84018357-21B8-4430-9867-2DCDFDDC5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0651" y="3749041"/>
            <a:ext cx="870697" cy="1280160"/>
          </a:xfrm>
          <a:prstGeom prst="rect">
            <a:avLst/>
          </a:prstGeom>
        </p:spPr>
      </p:pic>
    </p:spTree>
    <p:extLst>
      <p:ext uri="{BB962C8B-B14F-4D97-AF65-F5344CB8AC3E}">
        <p14:creationId xmlns:p14="http://schemas.microsoft.com/office/powerpoint/2010/main" val="3704861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90600"/>
          </a:xfrm>
        </p:spPr>
        <p:txBody>
          <a:bodyPr/>
          <a:lstStyle/>
          <a:p>
            <a:pPr algn="ct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Divine Institutions</a:t>
            </a:r>
          </a:p>
        </p:txBody>
      </p:sp>
      <p:sp>
        <p:nvSpPr>
          <p:cNvPr id="3" name="Content Placeholder 2"/>
          <p:cNvSpPr>
            <a:spLocks noGrp="1"/>
          </p:cNvSpPr>
          <p:nvPr>
            <p:ph idx="1"/>
          </p:nvPr>
        </p:nvSpPr>
        <p:spPr>
          <a:xfrm>
            <a:off x="1562100" y="1371600"/>
            <a:ext cx="9067800" cy="4800600"/>
          </a:xfrm>
        </p:spPr>
        <p:txBody>
          <a:bodyPr/>
          <a:lstStyle/>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Conscience (Gen. 3:22)</a:t>
            </a:r>
          </a:p>
          <a:p>
            <a:pPr marL="573088" indent="-573088" eaLnBrk="1" hangingPunct="1">
              <a:spcBef>
                <a:spcPts val="0"/>
              </a:spcBef>
              <a:spcAft>
                <a:spcPts val="3600"/>
              </a:spcAft>
              <a:buClr>
                <a:srgbClr val="66FFFF"/>
              </a:buClr>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Marriage and family (Gen. 1:26-28; 2:18-25)</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Labor (Gen. 2:15; 3:19)</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 (Gen. 9:6)</a:t>
            </a:r>
          </a:p>
          <a:p>
            <a:pPr marL="573088" indent="-573088" eaLnBrk="1" hangingPunct="1">
              <a:spcBef>
                <a:spcPts val="0"/>
              </a:spcBef>
              <a:spcAft>
                <a:spcPts val="3600"/>
              </a:spcAft>
              <a:buClr>
                <a:srgbClr val="66FF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Nationalism (Gen. 11:1-9)</a:t>
            </a:r>
          </a:p>
        </p:txBody>
      </p:sp>
    </p:spTree>
    <p:extLst>
      <p:ext uri="{BB962C8B-B14F-4D97-AF65-F5344CB8AC3E}">
        <p14:creationId xmlns:p14="http://schemas.microsoft.com/office/powerpoint/2010/main" val="16741521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074EFB-1FDE-45C7-9750-9AA2B4577F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611746" y="0"/>
            <a:ext cx="10968507" cy="4191000"/>
          </a:xfrm>
          <a:ln>
            <a:noFill/>
          </a:ln>
        </p:spPr>
        <p:txBody>
          <a:bodyPr/>
          <a:lstStyle/>
          <a:p>
            <a:pPr marL="0" indent="0" algn="ctr" eaLnBrk="1" hangingPunct="1">
              <a:spcBef>
                <a:spcPct val="0"/>
              </a:spcBef>
              <a:spcAft>
                <a:spcPts val="600"/>
              </a:spcAft>
              <a:buClrTx/>
              <a:buSzTx/>
              <a:buNone/>
            </a:pPr>
            <a:r>
              <a:rPr lang="en-US" altLang="en-US" sz="4000" kern="1200"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Blesses His Truth</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Amos 7:7-8</a:t>
            </a:r>
          </a:p>
          <a:p>
            <a:pPr marL="0" indent="0" algn="just" eaLnBrk="1" hangingPunct="1">
              <a:spcBef>
                <a:spcPts val="0"/>
              </a:spcBef>
              <a:spcAft>
                <a:spcPts val="0"/>
              </a:spcAft>
              <a:buNone/>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Thus He showed me, and behold, the Lord was standing by a vertical wall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itchFamily="34" charset="0"/>
              </a:rPr>
              <a:t>a plumb line</a:t>
            </a:r>
            <a:r>
              <a:rPr lang="en-US" sz="3600" dirty="0">
                <a:effectLst>
                  <a:outerShdw blurRad="38100" dist="38100" dir="2700000" algn="tl">
                    <a:srgbClr val="000000">
                      <a:alpha val="43137"/>
                    </a:srgbClr>
                  </a:outerShdw>
                </a:effectLst>
                <a:latin typeface="Calibri" panose="020F0502020204030204" pitchFamily="34" charset="0"/>
                <a:cs typeface="Calibri" pitchFamily="34" charset="0"/>
              </a:rPr>
              <a:t> in His hand.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said to me, “What do you see, Amos?” And I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itchFamily="34" charset="0"/>
              </a:rPr>
              <a:t>A plumb line</a:t>
            </a:r>
            <a:r>
              <a:rPr lang="en-US" sz="3600" dirty="0">
                <a:effectLst>
                  <a:outerShdw blurRad="38100" dist="38100" dir="2700000" algn="tl">
                    <a:srgbClr val="000000">
                      <a:alpha val="43137"/>
                    </a:srgbClr>
                  </a:outerShdw>
                </a:effectLst>
                <a:latin typeface="Calibri" pitchFamily="34" charset="0"/>
                <a:cs typeface="Calibri" pitchFamily="34" charset="0"/>
              </a:rPr>
              <a:t>.” Then the Lord said, “Behold I am about to put a plumb line In the midst of My people Israel. I will spare them no longer.”</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2" name="Picture 1">
            <a:extLst>
              <a:ext uri="{FF2B5EF4-FFF2-40B4-BE49-F238E27FC236}">
                <a16:creationId xmlns:a16="http://schemas.microsoft.com/office/drawing/2014/main" id="{4035583E-7323-4232-98B3-56C96CB68600}"/>
              </a:ext>
            </a:extLst>
          </p:cNvPr>
          <p:cNvPicPr>
            <a:picLocks noChangeAspect="1"/>
          </p:cNvPicPr>
          <p:nvPr/>
        </p:nvPicPr>
        <p:blipFill rotWithShape="1">
          <a:blip r:embed="rId3"/>
          <a:srcRect t="21111"/>
          <a:stretch/>
        </p:blipFill>
        <p:spPr>
          <a:xfrm>
            <a:off x="611747" y="121920"/>
            <a:ext cx="1217053" cy="1280160"/>
          </a:xfrm>
          <a:prstGeom prst="rect">
            <a:avLst/>
          </a:prstGeom>
        </p:spPr>
      </p:pic>
    </p:spTree>
    <p:extLst>
      <p:ext uri="{BB962C8B-B14F-4D97-AF65-F5344CB8AC3E}">
        <p14:creationId xmlns:p14="http://schemas.microsoft.com/office/powerpoint/2010/main" val="10387803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949700" y="228600"/>
            <a:ext cx="4292600" cy="765912"/>
          </a:xfrm>
        </p:spPr>
        <p:txBody>
          <a:bodyPr/>
          <a:lstStyle/>
          <a:p>
            <a:pPr algn="ctr" eaLnBrk="1" hangingPunct="1"/>
            <a:r>
              <a:rPr lang="en-US" dirty="0">
                <a:effectLst>
                  <a:outerShdw blurRad="38100" dist="38100" dir="2700000" algn="tl">
                    <a:srgbClr val="000000">
                      <a:alpha val="43137"/>
                    </a:srgbClr>
                  </a:outerShdw>
                </a:effectLst>
                <a:latin typeface="Calibri" pitchFamily="34" charset="0"/>
                <a:ea typeface="Calibri" pitchFamily="34" charset="0"/>
                <a:cs typeface="Calibri" pitchFamily="34" charset="0"/>
              </a:rPr>
              <a:t>Benjamin Franklin</a:t>
            </a:r>
          </a:p>
        </p:txBody>
      </p:sp>
      <p:pic>
        <p:nvPicPr>
          <p:cNvPr id="491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447800"/>
            <a:ext cx="227584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409700" y="6320688"/>
            <a:ext cx="9372600" cy="369332"/>
          </a:xfrm>
          <a:prstGeom prst="rect">
            <a:avLst/>
          </a:prstGeom>
        </p:spPr>
        <p:txBody>
          <a:bodyPr wrap="square">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rPr>
              <a:t>Benjamin Franklin, “Advice on Coming to America,” </a:t>
            </a:r>
            <a:r>
              <a:rPr lang="en-US" sz="1800" i="1" dirty="0">
                <a:effectLst>
                  <a:outerShdw blurRad="38100" dist="38100" dir="2700000" algn="tl">
                    <a:srgbClr val="000000">
                      <a:alpha val="43137"/>
                    </a:srgbClr>
                  </a:outerShdw>
                </a:effectLst>
                <a:latin typeface="Calibri" panose="020F0502020204030204" pitchFamily="34" charset="0"/>
              </a:rPr>
              <a:t>America in Person</a:t>
            </a:r>
            <a:r>
              <a:rPr lang="en-US" sz="1800" dirty="0">
                <a:effectLst>
                  <a:outerShdw blurRad="38100" dist="38100" dir="2700000" algn="tl">
                    <a:srgbClr val="000000">
                      <a:alpha val="43137"/>
                    </a:srgbClr>
                  </a:outerShdw>
                </a:effectLst>
                <a:latin typeface="Calibri" panose="020F0502020204030204" pitchFamily="34" charset="0"/>
              </a:rPr>
              <a:t>, ed. George D. </a:t>
            </a:r>
            <a:r>
              <a:rPr lang="en-US" sz="1800" dirty="0" err="1">
                <a:effectLst>
                  <a:outerShdw blurRad="38100" dist="38100" dir="2700000" algn="tl">
                    <a:srgbClr val="000000">
                      <a:alpha val="43137"/>
                    </a:srgbClr>
                  </a:outerShdw>
                </a:effectLst>
                <a:latin typeface="Calibri" panose="020F0502020204030204" pitchFamily="34" charset="0"/>
              </a:rPr>
              <a:t>Youstra</a:t>
            </a:r>
            <a:r>
              <a:rPr lang="en-US" sz="1800" dirty="0">
                <a:effectLst>
                  <a:outerShdw blurRad="38100" dist="38100" dir="2700000" algn="tl">
                    <a:srgbClr val="000000">
                      <a:alpha val="43137"/>
                    </a:srgbClr>
                  </a:outerShdw>
                </a:effectLst>
                <a:latin typeface="Calibri" panose="020F0502020204030204" pitchFamily="34" charset="0"/>
              </a:rPr>
              <a:t>, 109. </a:t>
            </a:r>
          </a:p>
        </p:txBody>
      </p:sp>
      <p:pic>
        <p:nvPicPr>
          <p:cNvPr id="6" name="Picture 5">
            <a:extLst>
              <a:ext uri="{FF2B5EF4-FFF2-40B4-BE49-F238E27FC236}">
                <a16:creationId xmlns:a16="http://schemas.microsoft.com/office/drawing/2014/main" id="{1C674C00-1242-4A61-9A1A-008808670EB0}"/>
              </a:ext>
            </a:extLst>
          </p:cNvPr>
          <p:cNvPicPr>
            <a:picLocks noChangeAspect="1"/>
          </p:cNvPicPr>
          <p:nvPr/>
        </p:nvPicPr>
        <p:blipFill>
          <a:blip r:embed="rId3"/>
          <a:stretch>
            <a:fillRect/>
          </a:stretch>
        </p:blipFill>
        <p:spPr>
          <a:xfrm>
            <a:off x="3581400" y="1417069"/>
            <a:ext cx="8008460" cy="4572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a:extLst>
              <a:ext uri="{FF2B5EF4-FFF2-40B4-BE49-F238E27FC236}">
                <a16:creationId xmlns:a16="http://schemas.microsoft.com/office/drawing/2014/main" id="{5A3DD27C-5227-4557-B6B6-2B27B7A35B16}"/>
              </a:ext>
            </a:extLst>
          </p:cNvPr>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3795" name="AutoShape 4">
            <a:extLst>
              <a:ext uri="{FF2B5EF4-FFF2-40B4-BE49-F238E27FC236}">
                <a16:creationId xmlns:a16="http://schemas.microsoft.com/office/drawing/2014/main" id="{2368DFBD-626C-45DD-94AD-3D35D6719962}"/>
              </a:ext>
            </a:extLst>
          </p:cNvPr>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33796" name="Picture 6">
            <a:extLst>
              <a:ext uri="{FF2B5EF4-FFF2-40B4-BE49-F238E27FC236}">
                <a16:creationId xmlns:a16="http://schemas.microsoft.com/office/drawing/2014/main" id="{1538F8E9-C2EC-4DB9-A78C-78138411A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37160"/>
            <a:ext cx="10972801"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AAB6480-44D1-643A-81EB-262761EC3E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0" t="-3333" r="1640" b="8888"/>
          <a:stretch/>
        </p:blipFill>
        <p:spPr bwMode="auto">
          <a:xfrm>
            <a:off x="2078038" y="0"/>
            <a:ext cx="8034337"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9341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8BD00B-3498-F603-948F-5E74E9CC7812}"/>
              </a:ext>
            </a:extLst>
          </p:cNvPr>
          <p:cNvPicPr>
            <a:picLocks noChangeAspect="1"/>
          </p:cNvPicPr>
          <p:nvPr/>
        </p:nvPicPr>
        <p:blipFill>
          <a:blip r:embed="rId2"/>
          <a:stretch>
            <a:fillRect/>
          </a:stretch>
        </p:blipFill>
        <p:spPr>
          <a:xfrm>
            <a:off x="743282" y="777240"/>
            <a:ext cx="10705437" cy="5303520"/>
          </a:xfrm>
          <a:prstGeom prst="rect">
            <a:avLst/>
          </a:prstGeom>
        </p:spPr>
      </p:pic>
    </p:spTree>
    <p:extLst>
      <p:ext uri="{BB962C8B-B14F-4D97-AF65-F5344CB8AC3E}">
        <p14:creationId xmlns:p14="http://schemas.microsoft.com/office/powerpoint/2010/main" val="322552390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Principles that Made America Great</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Principle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Recognition of Human Depravity Principle (Gen. 8:21)</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Non-New World Order Principle (Gen. 11:6)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Economic Justice Principle (Gen. 3:19)</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Heterosexual Monogamy Principle (Gen. 2:24)</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Cooperation with Christianity Principle (Prov. 14:34)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Pro-Israel Principle (Gen. 12:3)</a:t>
            </a:r>
          </a:p>
        </p:txBody>
      </p:sp>
    </p:spTree>
    <p:extLst>
      <p:ext uri="{BB962C8B-B14F-4D97-AF65-F5344CB8AC3E}">
        <p14:creationId xmlns:p14="http://schemas.microsoft.com/office/powerpoint/2010/main" val="118235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501675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My views ... are the result of a life of inquiry and reflection, and very different from the anti-Christian system imputed to me by those who know nothing of my opinions. To the corruptions of Christianity, I am, indeed, opposed; but not to the genuine precepts of Jesus Himself. I am a Christian in the only sense in which He wished any one to be; sincerely attached to his doctrines in preference to all others...His system of morals...if filled up in the style and spirit of the rich fragments He left us, would be the most perfect and sublime that has ever been taught by man...His moral doctrines...were more pure and . . .</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On April 21, 1803, Jefferson wrote to Dr. Benjamin Rush, also a signer of the Declaration</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90685"/>
            <a:ext cx="10972800" cy="4524315"/>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perfect than those of the most correct of the philosophers...gathering all into one family under the bonds of love, charity, peace, common wants and common aids. A development of this head will evince the peculiar superiority of the system of Jesus over all others. The precepts of philosophy, and of the Hebrew code, laid hold of actions only. </a:t>
            </a:r>
            <a:r>
              <a:rPr lang="en-US" sz="3200" b="1" u="sng" dirty="0">
                <a:solidFill>
                  <a:srgbClr val="FFFFCC"/>
                </a:solidFill>
                <a:latin typeface="Calibri" panose="020F0502020204030204" pitchFamily="34" charset="0"/>
                <a:cs typeface="Calibri" panose="020F0502020204030204" pitchFamily="34" charset="0"/>
              </a:rPr>
              <a:t>He pushed his </a:t>
            </a:r>
            <a:r>
              <a:rPr lang="en-US" sz="3200" b="1" u="sng" dirty="0" err="1">
                <a:solidFill>
                  <a:srgbClr val="FFFFCC"/>
                </a:solidFill>
                <a:latin typeface="Calibri" panose="020F0502020204030204" pitchFamily="34" charset="0"/>
                <a:cs typeface="Calibri" panose="020F0502020204030204" pitchFamily="34" charset="0"/>
              </a:rPr>
              <a:t>scrutinies</a:t>
            </a:r>
            <a:r>
              <a:rPr lang="en-US" sz="3200" b="1" u="sng" dirty="0">
                <a:solidFill>
                  <a:srgbClr val="FFFFCC"/>
                </a:solidFill>
                <a:latin typeface="Calibri" panose="020F0502020204030204" pitchFamily="34" charset="0"/>
                <a:cs typeface="Calibri" panose="020F0502020204030204" pitchFamily="34" charset="0"/>
              </a:rPr>
              <a:t> into the heart of man; erected his tribunal in the region of his thoughts, and purified the waters at the fountain head</a:t>
            </a:r>
            <a:r>
              <a:rPr lang="en-US" sz="3200" dirty="0">
                <a:latin typeface="Calibri" panose="020F0502020204030204" pitchFamily="34" charset="0"/>
                <a:cs typeface="Calibri" panose="020F0502020204030204" pitchFamily="34" charset="0"/>
              </a:rPr>
              <a:t>.”</a:t>
            </a:r>
          </a:p>
        </p:txBody>
      </p:sp>
      <p:sp>
        <p:nvSpPr>
          <p:cNvPr id="55299" name="TextBox 4"/>
          <p:cNvSpPr txBox="1">
            <a:spLocks noChangeArrowheads="1"/>
          </p:cNvSpPr>
          <p:nvPr/>
        </p:nvSpPr>
        <p:spPr bwMode="auto">
          <a:xfrm>
            <a:off x="1752600" y="6413526"/>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On April 21, 1803, Jefferson wrote to Dr. Benjamin Rush, also a signer of the Declaration</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97FB6D77-CAA0-4F1D-81E0-29B27933F25E}"/>
              </a:ext>
            </a:extLst>
          </p:cNvPr>
          <p:cNvSpPr txBox="1">
            <a:spLocks/>
          </p:cNvSpPr>
          <p:nvPr/>
        </p:nvSpPr>
        <p:spPr bwMode="auto">
          <a:xfrm>
            <a:off x="4267200" y="228601"/>
            <a:ext cx="3657600"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solidFill>
                  <a:srgbClr val="00FFFF"/>
                </a:solidFill>
                <a:effectLst>
                  <a:outerShdw blurRad="38100" dist="38100" dir="2700000" algn="tl">
                    <a:srgbClr val="000000">
                      <a:alpha val="43137"/>
                    </a:srgbClr>
                  </a:outerShdw>
                </a:effectLst>
                <a:cs typeface="Calibri" panose="020F0502020204030204" pitchFamily="34" charset="0"/>
              </a:rPr>
              <a:t>Thomas Jefferson</a:t>
            </a:r>
          </a:p>
        </p:txBody>
      </p:sp>
      <p:pic>
        <p:nvPicPr>
          <p:cNvPr id="8" name="Picture 4" descr="http://upload.wikimedia.org/wikipedia/commons/1/1e/Thomas_Jefferson_by_Rembrandt_Peale,_1800.jpg">
            <a:extLst>
              <a:ext uri="{FF2B5EF4-FFF2-40B4-BE49-F238E27FC236}">
                <a16:creationId xmlns:a16="http://schemas.microsoft.com/office/drawing/2014/main" id="{CA4912B8-B84C-4352-A172-DE24F97512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140284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itle 1"/>
          <p:cNvSpPr>
            <a:spLocks noGrp="1"/>
          </p:cNvSpPr>
          <p:nvPr>
            <p:ph type="title" idx="4294967295"/>
          </p:nvPr>
        </p:nvSpPr>
        <p:spPr>
          <a:xfrm>
            <a:off x="3352800" y="228601"/>
            <a:ext cx="5486400" cy="914399"/>
          </a:xfrm>
        </p:spPr>
        <p:txBody>
          <a:bodyPr/>
          <a:lstStyle/>
          <a:p>
            <a:pPr algn="ctr"/>
            <a:r>
              <a:rPr lang="en-US" altLang="en-US" sz="4000" kern="1200" dirty="0">
                <a:effectLst>
                  <a:outerShdw blurRad="38100" dist="38100" dir="2700000" algn="tl">
                    <a:srgbClr val="000000">
                      <a:alpha val="43137"/>
                    </a:srgbClr>
                  </a:outerShdw>
                </a:effectLst>
                <a:latin typeface="Calibri" pitchFamily="34" charset="0"/>
                <a:ea typeface="+mn-ea"/>
                <a:cs typeface="Calibri" pitchFamily="34" charset="0"/>
              </a:rPr>
              <a:t>Robert Charles Winthrop</a:t>
            </a:r>
          </a:p>
        </p:txBody>
      </p:sp>
      <p:pic>
        <p:nvPicPr>
          <p:cNvPr id="89094" name="Picture 2" descr="https://upload.wikimedia.org/wikipedia/commons/thumb/9/9a/Robert_Charles_Winthrop.jpg/220px-Robert_Charles_Winthr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83506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6F63540-300B-4C2C-8F27-85F970B35530}"/>
              </a:ext>
            </a:extLst>
          </p:cNvPr>
          <p:cNvPicPr>
            <a:picLocks noChangeAspect="1"/>
          </p:cNvPicPr>
          <p:nvPr/>
        </p:nvPicPr>
        <p:blipFill>
          <a:blip r:embed="rId3"/>
          <a:stretch>
            <a:fillRect/>
          </a:stretch>
        </p:blipFill>
        <p:spPr>
          <a:xfrm>
            <a:off x="914400" y="1389857"/>
            <a:ext cx="10363200" cy="52395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FBDE-806C-AE3D-EB40-CAE241CD36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a:ln>
            <a:noFill/>
          </a:ln>
        </p:spPr>
      </p:pic>
      <p:sp>
        <p:nvSpPr>
          <p:cNvPr id="5" name="Content Placeholder 2">
            <a:extLst>
              <a:ext uri="{FF2B5EF4-FFF2-40B4-BE49-F238E27FC236}">
                <a16:creationId xmlns:a16="http://schemas.microsoft.com/office/drawing/2014/main" id="{E8E2ECF0-5406-66DA-7387-88980872DD1A}"/>
              </a:ext>
            </a:extLst>
          </p:cNvPr>
          <p:cNvSpPr txBox="1">
            <a:spLocks/>
          </p:cNvSpPr>
          <p:nvPr/>
        </p:nvSpPr>
        <p:spPr bwMode="auto">
          <a:xfrm>
            <a:off x="609600" y="0"/>
            <a:ext cx="10972800" cy="2514600"/>
          </a:xfrm>
          <a:prstGeom prst="rect">
            <a:avLst/>
          </a:prstGeom>
          <a:noFill/>
          <a:ln w="9525">
            <a:noFill/>
            <a:miter lim="800000"/>
            <a:headEnd/>
            <a:tailEnd/>
          </a:ln>
          <a:effec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600"/>
              </a:spcAft>
              <a:buClrTx/>
              <a:buNone/>
              <a:defRPr/>
            </a:pPr>
            <a:r>
              <a:rPr lang="en-US" altLang="en-US" sz="4000"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What? Points of Application!</a:t>
            </a:r>
            <a:endParaRPr lang="en-US" sz="4000"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ctr" eaLnBrk="1" hangingPunct="1">
              <a:spcBef>
                <a:spcPts val="0"/>
              </a:spcBef>
              <a:spcAft>
                <a:spcPts val="600"/>
              </a:spcAft>
              <a:buSzPct val="75000"/>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 (Rev 2:5)</a:t>
            </a:r>
          </a:p>
          <a:p>
            <a:pPr marL="0" indent="0" algn="just">
              <a:spcBef>
                <a:spcPts val="0"/>
              </a:spcBef>
              <a:buNone/>
              <a:defRPr/>
            </a:pPr>
            <a:r>
              <a:rPr lang="en-US" sz="3600" dirty="0">
                <a:latin typeface="Calibri" pitchFamily="34" charset="0"/>
                <a:cs typeface="Calibri" pitchFamily="34" charset="0"/>
              </a:rPr>
              <a:t>“Therefore, </a:t>
            </a:r>
            <a:r>
              <a:rPr lang="en-US" sz="3600" b="1" u="sng" dirty="0">
                <a:solidFill>
                  <a:srgbClr val="FFFFCC"/>
                </a:solidFill>
                <a:latin typeface="Calibri" pitchFamily="34" charset="0"/>
                <a:cs typeface="Calibri" pitchFamily="34" charset="0"/>
              </a:rPr>
              <a:t>remember from where you have fallen</a:t>
            </a:r>
            <a:r>
              <a:rPr lang="en-US" sz="3600" dirty="0">
                <a:solidFill>
                  <a:srgbClr val="FFFFCC"/>
                </a:solidFill>
                <a:latin typeface="Calibri" pitchFamily="34" charset="0"/>
                <a:cs typeface="Calibri" pitchFamily="34" charset="0"/>
              </a:rPr>
              <a:t>,</a:t>
            </a:r>
            <a:r>
              <a:rPr lang="en-US" sz="3600" dirty="0">
                <a:latin typeface="Calibri" pitchFamily="34" charset="0"/>
                <a:cs typeface="Calibri" pitchFamily="34" charset="0"/>
              </a:rPr>
              <a:t> and repent and do the deeds you did at first; or else I am coming to you and will remove your lampstand out of its place—unless you repent.”</a:t>
            </a:r>
          </a:p>
        </p:txBody>
      </p:sp>
      <p:pic>
        <p:nvPicPr>
          <p:cNvPr id="6" name="Picture 2">
            <a:extLst>
              <a:ext uri="{FF2B5EF4-FFF2-40B4-BE49-F238E27FC236}">
                <a16:creationId xmlns:a16="http://schemas.microsoft.com/office/drawing/2014/main" id="{ED4178DD-F44C-CF1B-7A5A-CEBD85F40DAA}"/>
              </a:ext>
            </a:extLst>
          </p:cNvPr>
          <p:cNvPicPr>
            <a:picLocks noChangeAspect="1" noChangeArrowheads="1"/>
          </p:cNvPicPr>
          <p:nvPr/>
        </p:nvPicPr>
        <p:blipFill>
          <a:blip r:embed="rId3" cstate="print"/>
          <a:srcRect/>
          <a:stretch>
            <a:fillRect/>
          </a:stretch>
        </p:blipFill>
        <p:spPr bwMode="auto">
          <a:xfrm>
            <a:off x="5481638" y="3589020"/>
            <a:ext cx="1228725" cy="1371600"/>
          </a:xfrm>
          <a:prstGeom prst="rect">
            <a:avLst/>
          </a:prstGeom>
          <a:ln>
            <a:noFill/>
          </a:ln>
          <a:effectLst>
            <a:reflection blurRad="12700" stA="30000" endPos="30000" dist="5000" dir="5400000" sy="-100000" algn="bl" rotWithShape="0"/>
          </a:effectLst>
          <a:scene3d>
            <a:camera prst="perspectiveContrastingLeftFacing">
              <a:rot lat="399348" lon="1507634" rev="21296289"/>
            </a:camera>
            <a:lightRig rig="threePt" dir="t">
              <a:rot lat="0" lon="0" rev="2700000"/>
            </a:lightRig>
          </a:scene3d>
          <a:sp3d>
            <a:bevelT w="63500" h="50800"/>
          </a:sp3d>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1066800" y="228600"/>
            <a:ext cx="10058400" cy="823913"/>
          </a:xfrm>
        </p:spPr>
        <p:txBody>
          <a:bodyPr/>
          <a:lstStyle/>
          <a:p>
            <a:pPr algn="ctr"/>
            <a:r>
              <a:rPr lang="en-US" sz="4000" kern="1200" dirty="0">
                <a:effectLst>
                  <a:outerShdw blurRad="38100" dist="38100" dir="2700000" algn="tl">
                    <a:srgbClr val="000000">
                      <a:alpha val="43137"/>
                    </a:srgbClr>
                  </a:outerShdw>
                </a:effectLst>
                <a:latin typeface="Calibri" pitchFamily="34" charset="0"/>
                <a:ea typeface="+mn-ea"/>
                <a:cs typeface="Calibri" pitchFamily="34" charset="0"/>
              </a:rPr>
              <a:t>Old Satan Deluder Law: 1642 Massachusetts</a:t>
            </a:r>
          </a:p>
        </p:txBody>
      </p:sp>
      <p:sp>
        <p:nvSpPr>
          <p:cNvPr id="3" name="Content Placeholder 2"/>
          <p:cNvSpPr>
            <a:spLocks noGrp="1"/>
          </p:cNvSpPr>
          <p:nvPr>
            <p:ph idx="4294967295"/>
          </p:nvPr>
        </p:nvSpPr>
        <p:spPr>
          <a:xfrm>
            <a:off x="609600" y="1143000"/>
            <a:ext cx="10972800" cy="2895600"/>
          </a:xfrm>
        </p:spPr>
        <p:txBody>
          <a:bodyPr/>
          <a:lstStyle/>
          <a:p>
            <a:pPr marL="0" indent="0" algn="just">
              <a:buFontTx/>
              <a:buNone/>
              <a:defRPr/>
            </a:pPr>
            <a:r>
              <a:rPr lang="en-US" dirty="0">
                <a:effectLst>
                  <a:outerShdw blurRad="38100" dist="38100" dir="2700000" algn="tl">
                    <a:srgbClr val="000000">
                      <a:alpha val="43137"/>
                    </a:srgbClr>
                  </a:outerShdw>
                </a:effectLst>
                <a:latin typeface="Calibri" pitchFamily="34" charset="0"/>
                <a:cs typeface="Calibri" pitchFamily="34" charset="0"/>
              </a:rPr>
              <a:t>“It being one chief project of that </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old deluder, Satan</a:t>
            </a:r>
            <a:r>
              <a:rPr lang="en-US" dirty="0">
                <a:effectLst>
                  <a:outerShdw blurRad="38100" dist="38100" dir="2700000" algn="tl">
                    <a:srgbClr val="000000">
                      <a:alpha val="43137"/>
                    </a:srgbClr>
                  </a:outerShdw>
                </a:effectLst>
                <a:latin typeface="Calibri" pitchFamily="34" charset="0"/>
                <a:cs typeface="Calibri" pitchFamily="34" charset="0"/>
              </a:rPr>
              <a:t>, to keep men from the knowledge of the Scriptures, as in former time…It is therefore ordered…that after the Lord hath increased the settlement…they shall…appoint one within their town, to teach all such children to read…they shall set up a grammar school to instruct youths…” </a:t>
            </a:r>
          </a:p>
        </p:txBody>
      </p:sp>
      <p:sp>
        <p:nvSpPr>
          <p:cNvPr id="2" name="Rectangle 1"/>
          <p:cNvSpPr/>
          <p:nvPr/>
        </p:nvSpPr>
        <p:spPr>
          <a:xfrm>
            <a:off x="2933700" y="6324600"/>
            <a:ext cx="6324600" cy="400110"/>
          </a:xfrm>
          <a:prstGeom prst="rect">
            <a:avLst/>
          </a:prstGeom>
        </p:spPr>
        <p:txBody>
          <a:bodyPr wrap="square">
            <a:spAutoFit/>
          </a:bodyPr>
          <a:lstStyle/>
          <a:p>
            <a:pPr lvl="0" algn="ctr" eaLnBrk="0" hangingPunct="0">
              <a:spcBef>
                <a:spcPct val="20000"/>
              </a:spcBef>
              <a:buClr>
                <a:srgbClr val="00FFFF"/>
              </a:buClr>
              <a:buSzPct val="75000"/>
              <a:defRPr/>
            </a:pPr>
            <a:r>
              <a:rPr lang="en-US" sz="2000" i="1" kern="0" dirty="0">
                <a:solidFill>
                  <a:srgbClr val="FFFFFF"/>
                </a:solidFill>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2000" kern="0" dirty="0">
                <a:solidFill>
                  <a:srgbClr val="FFFFFF"/>
                </a:solidFill>
                <a:effectLst>
                  <a:outerShdw blurRad="38100" dist="38100" dir="2700000" algn="tl">
                    <a:srgbClr val="000000">
                      <a:alpha val="43137"/>
                    </a:srgbClr>
                  </a:outerShdw>
                </a:effectLst>
                <a:latin typeface="Calibri" pitchFamily="34" charset="0"/>
                <a:cs typeface="Calibri" pitchFamily="34" charset="0"/>
              </a:rPr>
              <a:t>., 143 U.S. 457, 467 (1892)</a:t>
            </a:r>
          </a:p>
        </p:txBody>
      </p:sp>
      <p:pic>
        <p:nvPicPr>
          <p:cNvPr id="4" name="Picture 3">
            <a:extLst>
              <a:ext uri="{FF2B5EF4-FFF2-40B4-BE49-F238E27FC236}">
                <a16:creationId xmlns:a16="http://schemas.microsoft.com/office/drawing/2014/main" id="{4446DF32-7F8E-9111-79FF-C464E311532F}"/>
              </a:ext>
            </a:extLst>
          </p:cNvPr>
          <p:cNvPicPr>
            <a:picLocks noChangeAspect="1"/>
          </p:cNvPicPr>
          <p:nvPr/>
        </p:nvPicPr>
        <p:blipFill>
          <a:blip r:embed="rId2"/>
          <a:stretch>
            <a:fillRect/>
          </a:stretch>
        </p:blipFill>
        <p:spPr>
          <a:xfrm>
            <a:off x="2206415" y="4148139"/>
            <a:ext cx="7779170" cy="217646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3575050" y="152400"/>
            <a:ext cx="5041900" cy="838200"/>
          </a:xfrm>
        </p:spPr>
        <p:txBody>
          <a:bodyPr/>
          <a:lstStyle/>
          <a:p>
            <a:pPr algn="ctr"/>
            <a:r>
              <a:rPr lang="en-US" sz="4000" dirty="0">
                <a:effectLst>
                  <a:outerShdw blurRad="38100" dist="38100" dir="2700000" algn="tl">
                    <a:srgbClr val="000000">
                      <a:alpha val="43137"/>
                    </a:srgbClr>
                  </a:outerShdw>
                </a:effectLst>
                <a:latin typeface="Calibri" pitchFamily="34" charset="0"/>
                <a:ea typeface="Calibri" pitchFamily="34" charset="0"/>
                <a:cs typeface="Calibri" pitchFamily="34" charset="0"/>
              </a:rPr>
              <a:t>New England Primer</a:t>
            </a:r>
          </a:p>
        </p:txBody>
      </p:sp>
      <p:sp>
        <p:nvSpPr>
          <p:cNvPr id="3" name="Content Placeholder 2"/>
          <p:cNvSpPr>
            <a:spLocks noGrp="1"/>
          </p:cNvSpPr>
          <p:nvPr>
            <p:ph idx="4294967295"/>
          </p:nvPr>
        </p:nvSpPr>
        <p:spPr>
          <a:xfrm>
            <a:off x="1066800" y="1143000"/>
            <a:ext cx="8458200" cy="4648200"/>
          </a:xfrm>
        </p:spPr>
        <p:txBody>
          <a:bodyPr/>
          <a:lstStyle/>
          <a:p>
            <a:pPr marL="569913" indent="-569913">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A:</a:t>
            </a:r>
            <a:r>
              <a:rPr lang="en-US" sz="3000" dirty="0">
                <a:effectLst>
                  <a:outerShdw blurRad="38100" dist="38100" dir="2700000" algn="tl">
                    <a:srgbClr val="000000">
                      <a:alpha val="43137"/>
                    </a:srgbClr>
                  </a:outerShdw>
                </a:effectLst>
                <a:latin typeface="Calibri" pitchFamily="34" charset="0"/>
                <a:cs typeface="Calibri" pitchFamily="34" charset="0"/>
              </a:rPr>
              <a:t>	“In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A</a:t>
            </a:r>
            <a:r>
              <a:rPr lang="en-US" sz="3000" dirty="0">
                <a:effectLst>
                  <a:outerShdw blurRad="38100" dist="38100" dir="2700000" algn="tl">
                    <a:srgbClr val="000000">
                      <a:alpha val="43137"/>
                    </a:srgbClr>
                  </a:outerShdw>
                </a:effectLst>
                <a:latin typeface="Calibri" pitchFamily="34" charset="0"/>
                <a:cs typeface="Calibri" pitchFamily="34" charset="0"/>
              </a:rPr>
              <a:t>dam’s fall we sinned all.”</a:t>
            </a:r>
          </a:p>
          <a:p>
            <a:pPr marL="569913" indent="-569913">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C:</a:t>
            </a:r>
            <a:r>
              <a:rPr lang="en-US" sz="3000" dirty="0">
                <a:effectLst>
                  <a:outerShdw blurRad="38100" dist="38100" dir="2700000" algn="tl">
                    <a:srgbClr val="000000">
                      <a:alpha val="43137"/>
                    </a:srgbClr>
                  </a:outerShdw>
                </a:effectLst>
                <a:latin typeface="Calibri" pitchFamily="34" charset="0"/>
                <a:cs typeface="Calibri" pitchFamily="34" charset="0"/>
              </a:rPr>
              <a:t>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C</a:t>
            </a:r>
            <a:r>
              <a:rPr lang="en-US" sz="3000" dirty="0">
                <a:effectLst>
                  <a:outerShdw blurRad="38100" dist="38100" dir="2700000" algn="tl">
                    <a:srgbClr val="000000">
                      <a:alpha val="43137"/>
                    </a:srgbClr>
                  </a:outerShdw>
                </a:effectLst>
                <a:latin typeface="Calibri" pitchFamily="34" charset="0"/>
                <a:cs typeface="Calibri" pitchFamily="34" charset="0"/>
              </a:rPr>
              <a:t>hrist </a:t>
            </a:r>
            <a:r>
              <a:rPr lang="en-US" sz="3000" dirty="0" err="1">
                <a:effectLst>
                  <a:outerShdw blurRad="38100" dist="38100" dir="2700000" algn="tl">
                    <a:srgbClr val="000000">
                      <a:alpha val="43137"/>
                    </a:srgbClr>
                  </a:outerShdw>
                </a:effectLst>
                <a:latin typeface="Calibri" pitchFamily="34" charset="0"/>
                <a:cs typeface="Calibri" pitchFamily="34" charset="0"/>
              </a:rPr>
              <a:t>crucify’d</a:t>
            </a:r>
            <a:r>
              <a:rPr lang="en-US" sz="3000" dirty="0">
                <a:effectLst>
                  <a:outerShdw blurRad="38100" dist="38100" dir="2700000" algn="tl">
                    <a:srgbClr val="000000">
                      <a:alpha val="43137"/>
                    </a:srgbClr>
                  </a:outerShdw>
                </a:effectLst>
                <a:latin typeface="Calibri" pitchFamily="34" charset="0"/>
                <a:cs typeface="Calibri" pitchFamily="34" charset="0"/>
              </a:rPr>
              <a:t> for sinners </a:t>
            </a:r>
            <a:r>
              <a:rPr lang="en-US" sz="3000" dirty="0" err="1">
                <a:effectLst>
                  <a:outerShdw blurRad="38100" dist="38100" dir="2700000" algn="tl">
                    <a:srgbClr val="000000">
                      <a:alpha val="43137"/>
                    </a:srgbClr>
                  </a:outerShdw>
                </a:effectLst>
                <a:latin typeface="Calibri" pitchFamily="34" charset="0"/>
                <a:cs typeface="Calibri" pitchFamily="34" charset="0"/>
              </a:rPr>
              <a:t>dy’d</a:t>
            </a:r>
            <a:r>
              <a:rPr lang="en-US" sz="3000" dirty="0">
                <a:effectLst>
                  <a:outerShdw blurRad="38100" dist="38100" dir="2700000" algn="tl">
                    <a:srgbClr val="000000">
                      <a:alpha val="43137"/>
                    </a:srgbClr>
                  </a:outerShdw>
                </a:effectLst>
                <a:latin typeface="Calibri" pitchFamily="34" charset="0"/>
                <a:cs typeface="Calibri" pitchFamily="34" charset="0"/>
              </a:rPr>
              <a:t>.”</a:t>
            </a:r>
          </a:p>
          <a:p>
            <a:pPr marL="569913" indent="-569913">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D:</a:t>
            </a:r>
            <a:r>
              <a:rPr lang="en-US" sz="3000" dirty="0">
                <a:effectLst>
                  <a:outerShdw blurRad="38100" dist="38100" dir="2700000" algn="tl">
                    <a:srgbClr val="000000">
                      <a:alpha val="43137"/>
                    </a:srgbClr>
                  </a:outerShdw>
                </a:effectLst>
                <a:latin typeface="Calibri" pitchFamily="34" charset="0"/>
                <a:cs typeface="Calibri" pitchFamily="34" charset="0"/>
              </a:rPr>
              <a:t>	“The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d</a:t>
            </a:r>
            <a:r>
              <a:rPr lang="en-US" sz="3000" dirty="0">
                <a:effectLst>
                  <a:outerShdw blurRad="38100" dist="38100" dir="2700000" algn="tl">
                    <a:srgbClr val="000000">
                      <a:alpha val="43137"/>
                    </a:srgbClr>
                  </a:outerShdw>
                </a:effectLst>
                <a:latin typeface="Calibri" pitchFamily="34" charset="0"/>
                <a:cs typeface="Calibri" pitchFamily="34" charset="0"/>
              </a:rPr>
              <a:t>eluge </a:t>
            </a:r>
            <a:r>
              <a:rPr lang="en-US" sz="3000" dirty="0" err="1">
                <a:effectLst>
                  <a:outerShdw blurRad="38100" dist="38100" dir="2700000" algn="tl">
                    <a:srgbClr val="000000">
                      <a:alpha val="43137"/>
                    </a:srgbClr>
                  </a:outerShdw>
                </a:effectLst>
                <a:latin typeface="Calibri" pitchFamily="34" charset="0"/>
                <a:cs typeface="Calibri" pitchFamily="34" charset="0"/>
              </a:rPr>
              <a:t>drown’d</a:t>
            </a:r>
            <a:r>
              <a:rPr lang="en-US" sz="3000" dirty="0">
                <a:effectLst>
                  <a:outerShdw blurRad="38100" dist="38100" dir="2700000" algn="tl">
                    <a:srgbClr val="000000">
                      <a:alpha val="43137"/>
                    </a:srgbClr>
                  </a:outerShdw>
                </a:effectLst>
                <a:latin typeface="Calibri" pitchFamily="34" charset="0"/>
                <a:cs typeface="Calibri" pitchFamily="34" charset="0"/>
              </a:rPr>
              <a:t> the earth around.”</a:t>
            </a:r>
          </a:p>
          <a:p>
            <a:pPr marL="569913" indent="-569913">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J:</a:t>
            </a:r>
            <a:r>
              <a:rPr lang="en-US" sz="3000" dirty="0">
                <a:effectLst>
                  <a:outerShdw blurRad="38100" dist="38100" dir="2700000" algn="tl">
                    <a:srgbClr val="000000">
                      <a:alpha val="43137"/>
                    </a:srgbClr>
                  </a:outerShdw>
                </a:effectLst>
                <a:latin typeface="Calibri" pitchFamily="34" charset="0"/>
                <a:cs typeface="Calibri" pitchFamily="34" charset="0"/>
              </a:rPr>
              <a:t>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J</a:t>
            </a:r>
            <a:r>
              <a:rPr lang="en-US" sz="3000" dirty="0">
                <a:effectLst>
                  <a:outerShdw blurRad="38100" dist="38100" dir="2700000" algn="tl">
                    <a:srgbClr val="000000">
                      <a:alpha val="43137"/>
                    </a:srgbClr>
                  </a:outerShdw>
                </a:effectLst>
                <a:latin typeface="Calibri" pitchFamily="34" charset="0"/>
                <a:cs typeface="Calibri" pitchFamily="34" charset="0"/>
              </a:rPr>
              <a:t>ob feels the rod, yet blesses God</a:t>
            </a:r>
          </a:p>
          <a:p>
            <a:pPr marL="569913" indent="-569913">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N:</a:t>
            </a:r>
            <a:r>
              <a:rPr lang="en-US" sz="3000" b="1" dirty="0">
                <a:effectLst>
                  <a:outerShdw blurRad="38100" dist="38100" dir="2700000" algn="tl">
                    <a:srgbClr val="000000">
                      <a:alpha val="43137"/>
                    </a:srgbClr>
                  </a:outerShdw>
                </a:effectLst>
                <a:latin typeface="Calibri" pitchFamily="34" charset="0"/>
                <a:cs typeface="Calibri" pitchFamily="34" charset="0"/>
              </a:rPr>
              <a:t>	</a:t>
            </a:r>
            <a:r>
              <a:rPr lang="en-US" sz="3000" dirty="0">
                <a:effectLst>
                  <a:outerShdw blurRad="38100" dist="38100" dir="2700000" algn="tl">
                    <a:srgbClr val="000000">
                      <a:alpha val="43137"/>
                    </a:srgbClr>
                  </a:outerShdw>
                </a:effectLst>
                <a:latin typeface="Calibri" pitchFamily="34" charset="0"/>
                <a:cs typeface="Calibri" pitchFamily="34" charset="0"/>
              </a:rPr>
              <a:t>“</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N</a:t>
            </a:r>
            <a:r>
              <a:rPr lang="en-US" sz="3000" dirty="0">
                <a:effectLst>
                  <a:outerShdw blurRad="38100" dist="38100" dir="2700000" algn="tl">
                    <a:srgbClr val="000000">
                      <a:alpha val="43137"/>
                    </a:srgbClr>
                  </a:outerShdw>
                </a:effectLst>
                <a:latin typeface="Calibri" pitchFamily="34" charset="0"/>
                <a:cs typeface="Calibri" pitchFamily="34" charset="0"/>
              </a:rPr>
              <a:t>oah did view the old world &amp; new.”</a:t>
            </a:r>
          </a:p>
          <a:p>
            <a:pPr marL="569913" indent="-569913">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Z:</a:t>
            </a:r>
            <a:r>
              <a:rPr lang="en-US" sz="3000" dirty="0">
                <a:effectLst>
                  <a:outerShdw blurRad="38100" dist="38100" dir="2700000" algn="tl">
                    <a:srgbClr val="000000">
                      <a:alpha val="43137"/>
                    </a:srgbClr>
                  </a:outerShdw>
                </a:effectLst>
                <a:latin typeface="Calibri" pitchFamily="34" charset="0"/>
                <a:cs typeface="Calibri" pitchFamily="34" charset="0"/>
              </a:rPr>
              <a:t>	“</a:t>
            </a:r>
            <a:r>
              <a:rPr lang="en-US" sz="3000" b="1" u="sng" dirty="0" err="1">
                <a:solidFill>
                  <a:srgbClr val="FFFF99"/>
                </a:solidFill>
                <a:effectLst>
                  <a:outerShdw blurRad="38100" dist="38100" dir="2700000" algn="tl">
                    <a:srgbClr val="000000">
                      <a:alpha val="43137"/>
                    </a:srgbClr>
                  </a:outerShdw>
                </a:effectLst>
                <a:latin typeface="Calibri" pitchFamily="34" charset="0"/>
                <a:cs typeface="Calibri" pitchFamily="34" charset="0"/>
              </a:rPr>
              <a:t>Zaccheus</a:t>
            </a:r>
            <a:r>
              <a:rPr lang="en-US" sz="3000" dirty="0">
                <a:effectLst>
                  <a:outerShdw blurRad="38100" dist="38100" dir="2700000" algn="tl">
                    <a:srgbClr val="000000">
                      <a:alpha val="43137"/>
                    </a:srgbClr>
                  </a:outerShdw>
                </a:effectLst>
                <a:latin typeface="Calibri" pitchFamily="34" charset="0"/>
                <a:cs typeface="Calibri" pitchFamily="34" charset="0"/>
              </a:rPr>
              <a:t> he did climb the tree our Lord to see.”</a:t>
            </a:r>
          </a:p>
        </p:txBody>
      </p:sp>
      <p:sp>
        <p:nvSpPr>
          <p:cNvPr id="37892" name="TextBox 3"/>
          <p:cNvSpPr txBox="1">
            <a:spLocks noChangeArrowheads="1"/>
          </p:cNvSpPr>
          <p:nvPr/>
        </p:nvSpPr>
        <p:spPr bwMode="auto">
          <a:xfrm>
            <a:off x="4356100" y="6248402"/>
            <a:ext cx="3479800" cy="461665"/>
          </a:xfrm>
          <a:prstGeom prst="rect">
            <a:avLst/>
          </a:prstGeom>
          <a:noFill/>
          <a:ln w="9525">
            <a:noFill/>
            <a:miter lim="800000"/>
            <a:headEnd/>
            <a:tailEnd/>
          </a:ln>
        </p:spPr>
        <p:txBody>
          <a:bodyPr wrap="square">
            <a:spAutoFit/>
          </a:bodyPr>
          <a:lstStyle/>
          <a:p>
            <a:pPr algn="ctr" eaLnBrk="0" hangingPunct="0"/>
            <a:r>
              <a:rPr lang="en-US" i="1" dirty="0">
                <a:effectLst>
                  <a:outerShdw blurRad="38100" dist="38100" dir="2700000" algn="tl">
                    <a:srgbClr val="000000">
                      <a:alpha val="43137"/>
                    </a:srgbClr>
                  </a:outerShdw>
                </a:effectLst>
                <a:latin typeface="Calibri" pitchFamily="34" charset="0"/>
              </a:rPr>
              <a:t>New England Primer</a:t>
            </a:r>
            <a:r>
              <a:rPr lang="en-US" dirty="0">
                <a:effectLst>
                  <a:outerShdw blurRad="38100" dist="38100" dir="2700000" algn="tl">
                    <a:srgbClr val="000000">
                      <a:alpha val="43137"/>
                    </a:srgbClr>
                  </a:outerShdw>
                </a:effectLst>
                <a:latin typeface="Calibri" pitchFamily="34" charset="0"/>
              </a:rPr>
              <a:t>, 1737</a:t>
            </a:r>
          </a:p>
        </p:txBody>
      </p:sp>
      <p:pic>
        <p:nvPicPr>
          <p:cNvPr id="3789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2600" y="1188720"/>
            <a:ext cx="1752600" cy="448056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870200" y="228600"/>
            <a:ext cx="6451600" cy="6858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ea typeface="Calibri" pitchFamily="34" charset="0"/>
                <a:cs typeface="Calibri" pitchFamily="34" charset="0"/>
              </a:rPr>
              <a:t>Harvard University</a:t>
            </a:r>
          </a:p>
        </p:txBody>
      </p:sp>
      <p:pic>
        <p:nvPicPr>
          <p:cNvPr id="3994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00" y="133290"/>
            <a:ext cx="1255315" cy="914400"/>
          </a:xfrm>
          <a:prstGeom prst="rect">
            <a:avLst/>
          </a:prstGeom>
          <a:noFill/>
          <a:ln w="9525">
            <a:noFill/>
            <a:miter lim="800000"/>
            <a:headEnd/>
            <a:tailEnd/>
          </a:ln>
        </p:spPr>
      </p:pic>
      <p:sp>
        <p:nvSpPr>
          <p:cNvPr id="4" name="Rectangle 3"/>
          <p:cNvSpPr/>
          <p:nvPr/>
        </p:nvSpPr>
        <p:spPr>
          <a:xfrm>
            <a:off x="2476500" y="6324600"/>
            <a:ext cx="7239000" cy="400110"/>
          </a:xfrm>
          <a:prstGeom prst="rect">
            <a:avLst/>
          </a:prstGeom>
        </p:spPr>
        <p:txBody>
          <a:bodyPr wrap="square">
            <a:spAutoFit/>
          </a:bodyPr>
          <a:lstStyle/>
          <a:p>
            <a:r>
              <a:rPr lang="en-US" sz="2000" dirty="0">
                <a:effectLst>
                  <a:outerShdw blurRad="38100" dist="38100" dir="2700000" algn="tl">
                    <a:srgbClr val="000000">
                      <a:alpha val="43137"/>
                    </a:srgbClr>
                  </a:outerShdw>
                </a:effectLst>
                <a:latin typeface="Calibri" panose="020F0502020204030204" pitchFamily="34" charset="0"/>
              </a:rPr>
              <a:t>Rules of Harvard in 1636; quoted in David Barton, </a:t>
            </a:r>
            <a:r>
              <a:rPr lang="en-US" sz="2000" i="1" dirty="0">
                <a:effectLst>
                  <a:outerShdw blurRad="38100" dist="38100" dir="2700000" algn="tl">
                    <a:srgbClr val="000000">
                      <a:alpha val="43137"/>
                    </a:srgbClr>
                  </a:outerShdw>
                </a:effectLst>
                <a:latin typeface="Calibri" panose="020F0502020204030204" pitchFamily="34" charset="0"/>
              </a:rPr>
              <a:t>Original Intent</a:t>
            </a:r>
            <a:r>
              <a:rPr lang="en-US" sz="2000" dirty="0">
                <a:effectLst>
                  <a:outerShdw blurRad="38100" dist="38100" dir="2700000" algn="tl">
                    <a:srgbClr val="000000">
                      <a:alpha val="43137"/>
                    </a:srgbClr>
                  </a:outerShdw>
                </a:effectLst>
                <a:latin typeface="Calibri" panose="020F0502020204030204" pitchFamily="34" charset="0"/>
              </a:rPr>
              <a:t>, 81</a:t>
            </a:r>
          </a:p>
        </p:txBody>
      </p:sp>
      <p:pic>
        <p:nvPicPr>
          <p:cNvPr id="5" name="Picture 4">
            <a:extLst>
              <a:ext uri="{FF2B5EF4-FFF2-40B4-BE49-F238E27FC236}">
                <a16:creationId xmlns:a16="http://schemas.microsoft.com/office/drawing/2014/main" id="{487BD837-3F75-43D0-8128-4A38CFE57B50}"/>
              </a:ext>
            </a:extLst>
          </p:cNvPr>
          <p:cNvPicPr>
            <a:picLocks noChangeAspect="1"/>
          </p:cNvPicPr>
          <p:nvPr/>
        </p:nvPicPr>
        <p:blipFill>
          <a:blip r:embed="rId3"/>
          <a:stretch>
            <a:fillRect/>
          </a:stretch>
        </p:blipFill>
        <p:spPr>
          <a:xfrm>
            <a:off x="1030685" y="1143000"/>
            <a:ext cx="10130630" cy="52578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lonang.com/images/wblackstone-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0074"/>
            <a:ext cx="909121" cy="1005840"/>
          </a:xfrm>
          <a:prstGeom prst="rect">
            <a:avLst/>
          </a:prstGeom>
          <a:ln>
            <a:solidFill>
              <a:schemeClr val="tx1"/>
            </a:solidFill>
          </a:ln>
        </p:spPr>
      </p:pic>
      <p:sp>
        <p:nvSpPr>
          <p:cNvPr id="5" name="Rectangle 4"/>
          <p:cNvSpPr/>
          <p:nvPr/>
        </p:nvSpPr>
        <p:spPr>
          <a:xfrm>
            <a:off x="3820537" y="228602"/>
            <a:ext cx="4550926" cy="677108"/>
          </a:xfrm>
          <a:prstGeom prst="rect">
            <a:avLst/>
          </a:prstGeom>
        </p:spPr>
        <p:txBody>
          <a:bodyPr wrap="none">
            <a:spAutoFit/>
          </a:bodyPr>
          <a:lstStyle/>
          <a:p>
            <a:pPr algn="ctr" eaLnBrk="0" hangingPunct="0">
              <a:defRPr/>
            </a:pPr>
            <a:r>
              <a:rPr lang="en-US" sz="38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Sir William Blackstone</a:t>
            </a:r>
          </a:p>
        </p:txBody>
      </p:sp>
      <p:sp>
        <p:nvSpPr>
          <p:cNvPr id="6" name="TextBox 5"/>
          <p:cNvSpPr txBox="1"/>
          <p:nvPr/>
        </p:nvSpPr>
        <p:spPr>
          <a:xfrm>
            <a:off x="609600" y="6324600"/>
            <a:ext cx="109728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Sir William Blackstone,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Commentaries on the Laws of New England</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 vols. </a:t>
            </a: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(Philadelphia: Robert Bell Union Library, 1771; reprint, NY: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Layston</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1967), 1:38-39, 42.</a:t>
            </a:r>
          </a:p>
        </p:txBody>
      </p:sp>
      <p:pic>
        <p:nvPicPr>
          <p:cNvPr id="3" name="Picture 2">
            <a:extLst>
              <a:ext uri="{FF2B5EF4-FFF2-40B4-BE49-F238E27FC236}">
                <a16:creationId xmlns:a16="http://schemas.microsoft.com/office/drawing/2014/main" id="{8E1E3204-364A-4F8D-A412-DD07C13971B6}"/>
              </a:ext>
            </a:extLst>
          </p:cNvPr>
          <p:cNvPicPr>
            <a:picLocks noChangeAspect="1"/>
          </p:cNvPicPr>
          <p:nvPr/>
        </p:nvPicPr>
        <p:blipFill>
          <a:blip r:embed="rId3"/>
          <a:stretch>
            <a:fillRect/>
          </a:stretch>
        </p:blipFill>
        <p:spPr>
          <a:xfrm>
            <a:off x="1883299" y="990600"/>
            <a:ext cx="8425402" cy="5444200"/>
          </a:xfrm>
          <a:prstGeom prst="rect">
            <a:avLst/>
          </a:prstGeom>
        </p:spPr>
      </p:pic>
    </p:spTree>
    <p:extLst>
      <p:ext uri="{BB962C8B-B14F-4D97-AF65-F5344CB8AC3E}">
        <p14:creationId xmlns:p14="http://schemas.microsoft.com/office/powerpoint/2010/main" val="23223422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425700" y="228600"/>
            <a:ext cx="7340600" cy="762000"/>
          </a:xfrm>
        </p:spPr>
        <p:txBody>
          <a:bodyPr/>
          <a:lstStyle/>
          <a:p>
            <a:pPr algn="ctr">
              <a:defRPr/>
            </a:pPr>
            <a:r>
              <a:rPr lang="en-US" sz="4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America is a “Christian Nation”</a:t>
            </a:r>
          </a:p>
        </p:txBody>
      </p:sp>
      <p:pic>
        <p:nvPicPr>
          <p:cNvPr id="1843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4615" y="1828800"/>
            <a:ext cx="2382696"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933700" y="6400800"/>
            <a:ext cx="6324600" cy="369332"/>
          </a:xfrm>
          <a:prstGeom prst="rect">
            <a:avLst/>
          </a:prstGeom>
        </p:spPr>
        <p:txBody>
          <a:bodyPr wrap="square">
            <a:spAutoFit/>
          </a:bodyPr>
          <a:lstStyle/>
          <a:p>
            <a:pPr marL="0" indent="0" algn="ctr" eaLnBrk="1" hangingPunct="1">
              <a:spcBef>
                <a:spcPts val="1800"/>
              </a:spcBef>
              <a:buFontTx/>
              <a:buNone/>
            </a:pPr>
            <a:r>
              <a:rPr lang="en-US" sz="1800" i="1" dirty="0">
                <a:effectLst>
                  <a:outerShdw blurRad="38100" dist="38100" dir="2700000" algn="tl">
                    <a:srgbClr val="000000">
                      <a:alpha val="43137"/>
                    </a:srgbClr>
                  </a:outerShdw>
                </a:effectLst>
                <a:latin typeface="Calibri" pitchFamily="34" charset="0"/>
                <a:ea typeface="Calibri" pitchFamily="34" charset="0"/>
                <a:cs typeface="Calibri" pitchFamily="34" charset="0"/>
              </a:rPr>
              <a:t>Church of the Holy Trinity v. U.S</a:t>
            </a:r>
            <a:r>
              <a:rPr lang="en-US" sz="1800" dirty="0">
                <a:effectLst>
                  <a:outerShdw blurRad="38100" dist="38100" dir="2700000" algn="tl">
                    <a:srgbClr val="000000">
                      <a:alpha val="43137"/>
                    </a:srgbClr>
                  </a:outerShdw>
                </a:effectLst>
                <a:latin typeface="Calibri" pitchFamily="34" charset="0"/>
                <a:ea typeface="Calibri" pitchFamily="34" charset="0"/>
                <a:cs typeface="Calibri" pitchFamily="34" charset="0"/>
              </a:rPr>
              <a:t>., 143 U.S. 457, 465, 470-71 (1892)</a:t>
            </a:r>
            <a:endParaRPr lang="en-US" sz="18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61ADE02-6FD5-45CF-95D7-F6B0104949D1}"/>
              </a:ext>
            </a:extLst>
          </p:cNvPr>
          <p:cNvPicPr>
            <a:picLocks noChangeAspect="1"/>
          </p:cNvPicPr>
          <p:nvPr/>
        </p:nvPicPr>
        <p:blipFill>
          <a:blip r:embed="rId3"/>
          <a:stretch>
            <a:fillRect/>
          </a:stretch>
        </p:blipFill>
        <p:spPr>
          <a:xfrm>
            <a:off x="624689" y="990600"/>
            <a:ext cx="8212024" cy="5249111"/>
          </a:xfrm>
          <a:prstGeom prst="rect">
            <a:avLst/>
          </a:prstGeom>
        </p:spPr>
      </p:pic>
    </p:spTree>
    <p:extLst>
      <p:ext uri="{BB962C8B-B14F-4D97-AF65-F5344CB8AC3E}">
        <p14:creationId xmlns:p14="http://schemas.microsoft.com/office/powerpoint/2010/main" val="106709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3E822926-F0F8-49B8-9AF0-9E028A8AC5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75511" y="1828800"/>
            <a:ext cx="2406889" cy="3200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1" name="Title 1">
            <a:extLst>
              <a:ext uri="{FF2B5EF4-FFF2-40B4-BE49-F238E27FC236}">
                <a16:creationId xmlns:a16="http://schemas.microsoft.com/office/drawing/2014/main" id="{C08ED9C0-1115-4AAA-9F4A-69CCF7648A8E}"/>
              </a:ext>
            </a:extLst>
          </p:cNvPr>
          <p:cNvSpPr>
            <a:spLocks noGrp="1"/>
          </p:cNvSpPr>
          <p:nvPr>
            <p:ph type="title"/>
          </p:nvPr>
        </p:nvSpPr>
        <p:spPr>
          <a:xfrm>
            <a:off x="3429000" y="228600"/>
            <a:ext cx="5334000" cy="838200"/>
          </a:xfrm>
        </p:spPr>
        <p:txBody>
          <a:bodyPr/>
          <a:lstStyle/>
          <a:p>
            <a:pPr algn="ctr" eaLnBrk="1" hangingPunct="1"/>
            <a:r>
              <a:rPr lang="en-US" altLang="en-US" sz="4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Christopher Columbus</a:t>
            </a:r>
          </a:p>
        </p:txBody>
      </p:sp>
      <p:sp>
        <p:nvSpPr>
          <p:cNvPr id="27652" name="Content Placeholder 2">
            <a:extLst>
              <a:ext uri="{FF2B5EF4-FFF2-40B4-BE49-F238E27FC236}">
                <a16:creationId xmlns:a16="http://schemas.microsoft.com/office/drawing/2014/main" id="{7F1F5E9D-8D03-49EE-BAF3-E237A958A770}"/>
              </a:ext>
            </a:extLst>
          </p:cNvPr>
          <p:cNvSpPr>
            <a:spLocks noGrp="1"/>
          </p:cNvSpPr>
          <p:nvPr>
            <p:ph idx="1"/>
          </p:nvPr>
        </p:nvSpPr>
        <p:spPr>
          <a:xfrm>
            <a:off x="609600" y="1600200"/>
            <a:ext cx="8305800" cy="4114800"/>
          </a:xfrm>
          <a:blipFill dpi="0" rotWithShape="1">
            <a:blip r:embed="rId3"/>
            <a:srcRect/>
            <a:tile tx="0" ty="0" sx="100000" sy="100000" flip="none" algn="tl"/>
          </a:blipFill>
        </p:spPr>
        <p:txBody>
          <a:bodyPr/>
          <a:lstStyle/>
          <a:p>
            <a:pPr marL="0" indent="0" algn="just" eaLnBrk="1" hangingPunct="1">
              <a:buNone/>
            </a:pPr>
            <a:r>
              <a:rPr lang="en-US" altLang="en-US"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“Our Lord opened to my understanding (I could sense his hand upon me) so it became clear to me that the voyage was feasible…All those who heard of my enterprise rejected it with laughter, scoffing at me...Who doubts this illumination was from the Holy Spirit? I attest that He, with marvelous rays of light, consoled me with the holy and sacred Scriptures...”</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82C37071-4D88-4AC3-BF68-015E7DF68C16}"/>
              </a:ext>
            </a:extLst>
          </p:cNvPr>
          <p:cNvSpPr>
            <a:spLocks noGrp="1"/>
          </p:cNvSpPr>
          <p:nvPr>
            <p:ph idx="1"/>
          </p:nvPr>
        </p:nvSpPr>
        <p:spPr>
          <a:xfrm>
            <a:off x="609600" y="1597026"/>
            <a:ext cx="8305800" cy="4422775"/>
          </a:xfrm>
          <a:blipFill dpi="0" rotWithShape="1">
            <a:blip r:embed="rId2"/>
            <a:srcRect/>
            <a:tile tx="0" ty="0" sx="100000" sy="100000" flip="none" algn="tl"/>
          </a:blipFill>
        </p:spPr>
        <p:txBody>
          <a:bodyPr/>
          <a:lstStyle/>
          <a:p>
            <a:pPr marL="0" indent="0" algn="just" eaLnBrk="1" hangingPunct="1">
              <a:buNone/>
            </a:pPr>
            <a:r>
              <a:rPr lang="en-US" altLang="en-US"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...“they inflame me with a sense of great urgency…</a:t>
            </a:r>
            <a:r>
              <a:rPr lang="en-US" altLang="en-US" b="1" u="sng"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No one should be afraid to take on any enterprise in the name of the Savior if it is right and if the purpose is purely for His holy service</a:t>
            </a:r>
            <a:r>
              <a:rPr lang="en-US" altLang="en-US"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...And I say that the sign that convinces me that our Lord is hastening the end of the world is the preaching of the Gospel in so many distant lands.”</a:t>
            </a:r>
            <a:endParaRPr lang="en-US" altLang="en-US" sz="1600" b="1"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p>
            <a:pPr marL="0" indent="0" algn="ctr" eaLnBrk="1" hangingPunct="1">
              <a:buNone/>
            </a:pPr>
            <a:r>
              <a:rPr lang="en-US" altLang="en-US" sz="1600"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Columbus, </a:t>
            </a:r>
            <a:r>
              <a:rPr lang="en-US" altLang="en-US" sz="1600"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Book of Prophecies</a:t>
            </a:r>
            <a:r>
              <a:rPr lang="en-US" altLang="en-US" sz="1600"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trans. Kay Brigham, 178-79, 182-83.</a:t>
            </a:r>
            <a:endParaRPr lang="en-US" altLang="en-US" sz="2800" b="1"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894F411B-EB58-4004-9844-7B8F9C5872A5}"/>
              </a:ext>
            </a:extLst>
          </p:cNvPr>
          <p:cNvSpPr>
            <a:spLocks noGrp="1"/>
          </p:cNvSpPr>
          <p:nvPr>
            <p:ph type="title"/>
          </p:nvPr>
        </p:nvSpPr>
        <p:spPr>
          <a:xfrm>
            <a:off x="3429000" y="228600"/>
            <a:ext cx="5334000" cy="838200"/>
          </a:xfrm>
        </p:spPr>
        <p:txBody>
          <a:bodyPr/>
          <a:lstStyle/>
          <a:p>
            <a:pPr algn="ctr" eaLnBrk="1" hangingPunct="1"/>
            <a:r>
              <a:rPr lang="en-US" altLang="en-US" sz="4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Christopher Columbus</a:t>
            </a:r>
          </a:p>
        </p:txBody>
      </p:sp>
      <p:pic>
        <p:nvPicPr>
          <p:cNvPr id="5" name="Picture 2">
            <a:extLst>
              <a:ext uri="{FF2B5EF4-FFF2-40B4-BE49-F238E27FC236}">
                <a16:creationId xmlns:a16="http://schemas.microsoft.com/office/drawing/2014/main" id="{BA1B0EA8-381A-45D1-84ED-87F72EFB3D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75511" y="1828800"/>
            <a:ext cx="2406889" cy="3200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3276" y="1752600"/>
            <a:ext cx="3116744" cy="3352800"/>
          </a:xfrm>
          <a:prstGeom prst="rect">
            <a:avLst/>
          </a:prstGeom>
          <a:noFill/>
          <a:ln w="9525">
            <a:noFill/>
            <a:miter lim="800000"/>
            <a:headEnd/>
            <a:tailEnd/>
          </a:ln>
        </p:spPr>
      </p:pic>
      <p:sp>
        <p:nvSpPr>
          <p:cNvPr id="29699" name="Title 1"/>
          <p:cNvSpPr>
            <a:spLocks noGrp="1"/>
          </p:cNvSpPr>
          <p:nvPr>
            <p:ph type="title"/>
          </p:nvPr>
        </p:nvSpPr>
        <p:spPr>
          <a:xfrm>
            <a:off x="2882900" y="228600"/>
            <a:ext cx="6426200" cy="798157"/>
          </a:xfrm>
        </p:spPr>
        <p:txBody>
          <a:bodyPr/>
          <a:lstStyle/>
          <a:p>
            <a:pPr algn="ctr">
              <a:defRPr/>
            </a:pPr>
            <a:r>
              <a:rPr lang="en-US" sz="4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Mayflower Compact (1620)</a:t>
            </a:r>
          </a:p>
        </p:txBody>
      </p:sp>
      <p:sp>
        <p:nvSpPr>
          <p:cNvPr id="5" name="Rectangle 4"/>
          <p:cNvSpPr/>
          <p:nvPr/>
        </p:nvSpPr>
        <p:spPr>
          <a:xfrm>
            <a:off x="2781300" y="6400800"/>
            <a:ext cx="6629400" cy="369332"/>
          </a:xfrm>
          <a:prstGeom prst="rect">
            <a:avLst/>
          </a:prstGeom>
        </p:spPr>
        <p:txBody>
          <a:bodyPr wrap="square">
            <a:spAutoFit/>
          </a:bodyPr>
          <a:lstStyle/>
          <a:p>
            <a:pPr algn="ctr">
              <a:spcBef>
                <a:spcPts val="600"/>
              </a:spcBef>
              <a:spcAft>
                <a:spcPts val="600"/>
              </a:spcAft>
            </a:pPr>
            <a:r>
              <a:rPr lang="en-US" sz="1800" dirty="0">
                <a:effectLst>
                  <a:outerShdw blurRad="38100" dist="38100" dir="2700000" algn="tl">
                    <a:srgbClr val="000000">
                      <a:alpha val="43137"/>
                    </a:srgbClr>
                  </a:outerShdw>
                </a:effectLst>
                <a:latin typeface="Calibri" pitchFamily="34" charset="0"/>
              </a:rPr>
              <a:t>David Brewer, </a:t>
            </a:r>
            <a:r>
              <a:rPr lang="en-US" sz="1800" i="1" dirty="0">
                <a:effectLst>
                  <a:outerShdw blurRad="38100" dist="38100" dir="2700000" algn="tl">
                    <a:srgbClr val="000000">
                      <a:alpha val="43137"/>
                    </a:srgbClr>
                  </a:outerShdw>
                </a:effectLst>
                <a:latin typeface="Calibri" pitchFamily="34" charset="0"/>
              </a:rPr>
              <a:t>United States A Christian Nation</a:t>
            </a:r>
            <a:r>
              <a:rPr lang="en-US" sz="1800" dirty="0">
                <a:effectLst>
                  <a:outerShdw blurRad="38100" dist="38100" dir="2700000" algn="tl">
                    <a:srgbClr val="000000">
                      <a:alpha val="43137"/>
                    </a:srgbClr>
                  </a:outerShdw>
                </a:effectLst>
                <a:latin typeface="Calibri" pitchFamily="34" charset="0"/>
              </a:rPr>
              <a:t>, 14</a:t>
            </a:r>
          </a:p>
        </p:txBody>
      </p:sp>
      <p:pic>
        <p:nvPicPr>
          <p:cNvPr id="2" name="Picture 1">
            <a:extLst>
              <a:ext uri="{FF2B5EF4-FFF2-40B4-BE49-F238E27FC236}">
                <a16:creationId xmlns:a16="http://schemas.microsoft.com/office/drawing/2014/main" id="{62E4FD98-7A63-4CCD-A7F9-438382C8C614}"/>
              </a:ext>
            </a:extLst>
          </p:cNvPr>
          <p:cNvPicPr>
            <a:picLocks noChangeAspect="1"/>
          </p:cNvPicPr>
          <p:nvPr/>
        </p:nvPicPr>
        <p:blipFill>
          <a:blip r:embed="rId3"/>
          <a:stretch>
            <a:fillRect/>
          </a:stretch>
        </p:blipFill>
        <p:spPr>
          <a:xfrm>
            <a:off x="609600" y="1388140"/>
            <a:ext cx="7634508" cy="3840480"/>
          </a:xfrm>
          <a:prstGeom prst="rect">
            <a:avLst/>
          </a:prstGeom>
        </p:spPr>
      </p:pic>
    </p:spTree>
    <p:extLst>
      <p:ext uri="{BB962C8B-B14F-4D97-AF65-F5344CB8AC3E}">
        <p14:creationId xmlns:p14="http://schemas.microsoft.com/office/powerpoint/2010/main" val="28178598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5CB53B-1601-9316-20B8-6F7608929357}"/>
              </a:ext>
            </a:extLst>
          </p:cNvPr>
          <p:cNvPicPr>
            <a:picLocks noChangeAspect="1"/>
          </p:cNvPicPr>
          <p:nvPr/>
        </p:nvPicPr>
        <p:blipFill>
          <a:blip r:embed="rId2"/>
          <a:stretch>
            <a:fillRect/>
          </a:stretch>
        </p:blipFill>
        <p:spPr>
          <a:xfrm>
            <a:off x="0" y="0"/>
            <a:ext cx="12192000" cy="6857999"/>
          </a:xfrm>
          <a:prstGeom prst="rect">
            <a:avLst/>
          </a:prstGeom>
        </p:spPr>
      </p:pic>
      <p:pic>
        <p:nvPicPr>
          <p:cNvPr id="25603" name="Picture 3" descr="C:\Users\Dr. Jim McGowan\Desktop\liberty-bell_14540_lg[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346" y="3048000"/>
            <a:ext cx="1643309" cy="1828800"/>
          </a:xfrm>
          <a:prstGeom prst="rect">
            <a:avLst/>
          </a:prstGeom>
        </p:spPr>
      </p:pic>
      <p:sp>
        <p:nvSpPr>
          <p:cNvPr id="5" name="Rectangle 37">
            <a:extLst>
              <a:ext uri="{FF2B5EF4-FFF2-40B4-BE49-F238E27FC236}">
                <a16:creationId xmlns:a16="http://schemas.microsoft.com/office/drawing/2014/main" id="{EBC2A740-52A1-8328-0A10-B68396BB2DC7}"/>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78</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Rectangle 1">
            <a:extLst>
              <a:ext uri="{FF2B5EF4-FFF2-40B4-BE49-F238E27FC236}">
                <a16:creationId xmlns:a16="http://schemas.microsoft.com/office/drawing/2014/main" id="{6B5B5462-B4B4-75FC-9EF2-3DCEBCF20A36}"/>
              </a:ext>
            </a:extLst>
          </p:cNvPr>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Leviticus 25:10 (NKJV) </a:t>
            </a:r>
          </a:p>
          <a:p>
            <a:pPr marL="0" marR="0" algn="just">
              <a:spcBef>
                <a:spcPts val="0"/>
              </a:spcBef>
              <a:spcAft>
                <a:spcPts val="0"/>
              </a:spcAft>
            </a:pPr>
            <a:r>
              <a:rPr lang="en-US" sz="3600" dirty="0">
                <a:effectLst/>
                <a:latin typeface="Calibri" panose="020F0502020204030204" pitchFamily="34" charset="0"/>
              </a:rPr>
              <a:t>And you shall consecrate the fiftieth year, and </a:t>
            </a:r>
            <a:r>
              <a:rPr lang="en-US" sz="3600" b="1" u="sng" dirty="0">
                <a:solidFill>
                  <a:srgbClr val="FFFFCC"/>
                </a:solidFill>
                <a:effectLst/>
                <a:latin typeface="Calibri" panose="020F0502020204030204" pitchFamily="34" charset="0"/>
              </a:rPr>
              <a:t>proclaim liberty throughout </a:t>
            </a:r>
            <a:r>
              <a:rPr lang="en-US" sz="3600" b="1" i="1" u="sng" dirty="0">
                <a:solidFill>
                  <a:srgbClr val="FFFFCC"/>
                </a:solidFill>
                <a:effectLst/>
                <a:latin typeface="Calibri" panose="020F0502020204030204" pitchFamily="34" charset="0"/>
              </a:rPr>
              <a:t>all</a:t>
            </a:r>
            <a:r>
              <a:rPr lang="en-US" sz="3600" b="1" u="sng" dirty="0">
                <a:solidFill>
                  <a:srgbClr val="FFFFCC"/>
                </a:solidFill>
                <a:effectLst/>
                <a:latin typeface="Calibri" panose="020F0502020204030204" pitchFamily="34" charset="0"/>
              </a:rPr>
              <a:t> the land to all its inhabitants</a:t>
            </a:r>
            <a:r>
              <a:rPr lang="en-US" sz="3600" dirty="0">
                <a:effectLst/>
                <a:latin typeface="Calibri" panose="020F0502020204030204" pitchFamily="34" charset="0"/>
              </a:rPr>
              <a:t>. It shall be a Jubilee for you; and each of you shall return to his possession, and each of you shall return to his family.</a:t>
            </a:r>
            <a:endParaRPr lang="en-US" sz="3400" dirty="0">
              <a:effectLst/>
              <a:latin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7932E0A-804F-47EC-A764-6FFFB3D8245E}"/>
              </a:ext>
            </a:extLst>
          </p:cNvPr>
          <p:cNvSpPr>
            <a:spLocks noGrp="1"/>
          </p:cNvSpPr>
          <p:nvPr>
            <p:ph type="title"/>
          </p:nvPr>
        </p:nvSpPr>
        <p:spPr>
          <a:xfrm>
            <a:off x="2933700" y="228600"/>
            <a:ext cx="6324600" cy="685800"/>
          </a:xfrm>
        </p:spPr>
        <p:txBody>
          <a:bodyPr/>
          <a:lstStyle/>
          <a:p>
            <a:pPr algn="ctr">
              <a:defRPr/>
            </a:pPr>
            <a:r>
              <a:rPr lang="en-US" altLang="en-US" sz="4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Maryland Constitution (1776)</a:t>
            </a:r>
          </a:p>
        </p:txBody>
      </p:sp>
      <p:pic>
        <p:nvPicPr>
          <p:cNvPr id="48132" name="Picture 3">
            <a:extLst>
              <a:ext uri="{FF2B5EF4-FFF2-40B4-BE49-F238E27FC236}">
                <a16:creationId xmlns:a16="http://schemas.microsoft.com/office/drawing/2014/main" id="{469E1427-DF75-4D78-B623-83BE331FE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10000"/>
            <a:ext cx="35052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6EBCFD7-6840-433C-ACF9-6C61E86F8465}"/>
              </a:ext>
            </a:extLst>
          </p:cNvPr>
          <p:cNvPicPr>
            <a:picLocks noChangeAspect="1"/>
          </p:cNvPicPr>
          <p:nvPr/>
        </p:nvPicPr>
        <p:blipFill>
          <a:blip r:embed="rId3"/>
          <a:stretch>
            <a:fillRect/>
          </a:stretch>
        </p:blipFill>
        <p:spPr>
          <a:xfrm>
            <a:off x="1880250" y="1143000"/>
            <a:ext cx="8431499" cy="251177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Principles that Made America Great</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Principle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Recognition of Human Depravity Principle (Gen. 8:21)</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Non-New World Order Principle (Gen. 11:6)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Economic Justice Principle (Gen. 3:19)</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Heterosexual Monogamy Principle (Gen. 2:24)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Cooperation with Christianity Principle (Prov. 14:34)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Pro-Israel Principle (Gen. 12:3)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933700" y="228600"/>
            <a:ext cx="6324600" cy="969864"/>
          </a:xfrm>
        </p:spPr>
        <p:txBody>
          <a:bodyPr/>
          <a:lstStyle/>
          <a:p>
            <a:pPr algn="ctr" eaLnBrk="1" hangingPunct="1"/>
            <a:r>
              <a:rPr lang="en-US" sz="3600" dirty="0">
                <a:latin typeface="Calibri" pitchFamily="34" charset="0"/>
                <a:cs typeface="Calibri" pitchFamily="34" charset="0"/>
              </a:rPr>
              <a:t>Chief Justice Warren Burger</a:t>
            </a:r>
            <a:br>
              <a:rPr lang="en-US" sz="3600" dirty="0">
                <a:latin typeface="Calibri" pitchFamily="34" charset="0"/>
                <a:cs typeface="Calibri" pitchFamily="34" charset="0"/>
              </a:rPr>
            </a:br>
            <a:r>
              <a:rPr lang="en-US" sz="1600" i="1" dirty="0">
                <a:solidFill>
                  <a:schemeClr val="tx1"/>
                </a:solidFill>
                <a:latin typeface="Calibri" pitchFamily="34" charset="0"/>
                <a:cs typeface="Calibri" pitchFamily="34" charset="0"/>
              </a:rPr>
              <a:t>Lynch v. Donnelly</a:t>
            </a:r>
            <a:r>
              <a:rPr lang="en-US" sz="1600" dirty="0">
                <a:solidFill>
                  <a:schemeClr val="tx1"/>
                </a:solidFill>
                <a:latin typeface="Calibri" pitchFamily="34" charset="0"/>
                <a:cs typeface="Calibri" pitchFamily="34" charset="0"/>
              </a:rPr>
              <a:t>, 465 U.S. 668, 673-74 (1984). </a:t>
            </a:r>
            <a:endParaRPr lang="en-US" sz="3600" dirty="0">
              <a:latin typeface="Calibri" pitchFamily="34" charset="0"/>
              <a:cs typeface="Calibri" pitchFamily="34" charset="0"/>
            </a:endParaRPr>
          </a:p>
        </p:txBody>
      </p:sp>
      <p:sp>
        <p:nvSpPr>
          <p:cNvPr id="3" name="Content Placeholder 2"/>
          <p:cNvSpPr>
            <a:spLocks noGrp="1"/>
          </p:cNvSpPr>
          <p:nvPr>
            <p:ph idx="1"/>
          </p:nvPr>
        </p:nvSpPr>
        <p:spPr>
          <a:xfrm>
            <a:off x="575583" y="1371600"/>
            <a:ext cx="11006817" cy="5257800"/>
          </a:xfrm>
        </p:spPr>
        <p:txBody>
          <a:bodyPr rtlCol="0">
            <a:noAutofit/>
          </a:bodyPr>
          <a:lstStyle/>
          <a:p>
            <a:pPr marL="0" indent="0" algn="just" eaLnBrk="1" fontAlgn="auto" hangingPunct="1">
              <a:spcAft>
                <a:spcPts val="0"/>
              </a:spcAft>
              <a:buClr>
                <a:schemeClr val="tx1">
                  <a:shade val="95000"/>
                </a:schemeClr>
              </a:buClr>
              <a:buNone/>
              <a:defRPr/>
            </a:pPr>
            <a:r>
              <a:rPr lang="en-US" sz="2800" dirty="0">
                <a:latin typeface="Calibri" panose="020F0502020204030204" pitchFamily="34" charset="0"/>
                <a:cs typeface="Calibri" panose="020F0502020204030204" pitchFamily="34" charset="0"/>
              </a:rPr>
              <a:t>"A significant example of the contemporaneous understanding of that Clause is found in the events of the first week of the First Session of the First Congress in 1789. In the very week that Congress approved the Establishment Clause as part of the Bill of Rights for submission to the states, it enacted legislation providing for paid Chaplains for the House and Senate... It is clear that neither the 17 draftsmen of the Constitution who were Members of the First Congress, nor the Congress of 1789, saw any establishment problem in the employment of congressional Chaplains to offer daily prayers in the Congress, a practice that has continued for nearly two centuries. It would be difficult to identify a more striking example of the accommodation of religious belief intended by the Framers."</a:t>
            </a:r>
          </a:p>
        </p:txBody>
      </p:sp>
      <p:pic>
        <p:nvPicPr>
          <p:cNvPr id="1026" name="Picture 2" descr="https://upload.wikimedia.org/wikipedia/commons/4/47/Warren_e_burger_photo.jpeg"/>
          <p:cNvPicPr>
            <a:picLocks noChangeAspect="1" noChangeArrowheads="1"/>
          </p:cNvPicPr>
          <p:nvPr/>
        </p:nvPicPr>
        <p:blipFill>
          <a:blip r:embed="rId2" cstate="print"/>
          <a:srcRect/>
          <a:stretch>
            <a:fillRect/>
          </a:stretch>
        </p:blipFill>
        <p:spPr bwMode="auto">
          <a:xfrm flipH="1">
            <a:off x="575583" y="101184"/>
            <a:ext cx="719817" cy="1097280"/>
          </a:xfrm>
          <a:prstGeom prst="rect">
            <a:avLst/>
          </a:prstGeom>
          <a:noFill/>
          <a:ln w="19050">
            <a:solidFill>
              <a:schemeClr val="tx1"/>
            </a:solid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itle 1">
            <a:extLst>
              <a:ext uri="{FF2B5EF4-FFF2-40B4-BE49-F238E27FC236}">
                <a16:creationId xmlns:a16="http://schemas.microsoft.com/office/drawing/2014/main" id="{34F16C41-872B-40E1-B79D-197D8D228240}"/>
              </a:ext>
            </a:extLst>
          </p:cNvPr>
          <p:cNvSpPr>
            <a:spLocks noGrp="1"/>
          </p:cNvSpPr>
          <p:nvPr>
            <p:ph type="title" idx="4294967295"/>
          </p:nvPr>
        </p:nvSpPr>
        <p:spPr>
          <a:xfrm>
            <a:off x="3733800" y="228600"/>
            <a:ext cx="4724400" cy="6858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Alexis de Tocqueville</a:t>
            </a:r>
          </a:p>
        </p:txBody>
      </p:sp>
      <p:pic>
        <p:nvPicPr>
          <p:cNvPr id="5" name="Picture 2">
            <a:extLst>
              <a:ext uri="{FF2B5EF4-FFF2-40B4-BE49-F238E27FC236}">
                <a16:creationId xmlns:a16="http://schemas.microsoft.com/office/drawing/2014/main" id="{9F477185-8A0B-4BB7-B385-260FFCB084FB}"/>
              </a:ext>
            </a:extLst>
          </p:cNvPr>
          <p:cNvPicPr>
            <a:picLocks noChangeAspect="1" noChangeArrowheads="1"/>
          </p:cNvPicPr>
          <p:nvPr/>
        </p:nvPicPr>
        <p:blipFill>
          <a:blip r:embed="rId2"/>
          <a:srcRect/>
          <a:stretch>
            <a:fillRect/>
          </a:stretch>
        </p:blipFill>
        <p:spPr bwMode="auto">
          <a:xfrm>
            <a:off x="609600" y="127201"/>
            <a:ext cx="876300"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E1100CC5-3CB3-4AB9-A0F2-EE6FFB99639D}"/>
              </a:ext>
            </a:extLst>
          </p:cNvPr>
          <p:cNvPicPr>
            <a:picLocks noChangeAspect="1"/>
          </p:cNvPicPr>
          <p:nvPr/>
        </p:nvPicPr>
        <p:blipFill>
          <a:blip r:embed="rId3"/>
          <a:stretch>
            <a:fillRect/>
          </a:stretch>
        </p:blipFill>
        <p:spPr>
          <a:xfrm>
            <a:off x="1995320" y="1143000"/>
            <a:ext cx="8201361" cy="5212080"/>
          </a:xfrm>
          <a:prstGeom prst="rect">
            <a:avLst/>
          </a:prstGeom>
        </p:spPr>
      </p:pic>
    </p:spTree>
    <p:extLst>
      <p:ext uri="{BB962C8B-B14F-4D97-AF65-F5344CB8AC3E}">
        <p14:creationId xmlns:p14="http://schemas.microsoft.com/office/powerpoint/2010/main" val="870051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828800" y="228600"/>
            <a:ext cx="8534400" cy="7620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ea typeface="Calibri" pitchFamily="34" charset="0"/>
                <a:cs typeface="Calibri" pitchFamily="34" charset="0"/>
              </a:rPr>
              <a:t>Scripture and Psychological Damage</a:t>
            </a:r>
          </a:p>
        </p:txBody>
      </p:sp>
      <p:sp>
        <p:nvSpPr>
          <p:cNvPr id="37890" name="Content Placeholder 2"/>
          <p:cNvSpPr>
            <a:spLocks noGrp="1"/>
          </p:cNvSpPr>
          <p:nvPr>
            <p:ph idx="1"/>
          </p:nvPr>
        </p:nvSpPr>
        <p:spPr>
          <a:xfrm>
            <a:off x="609600" y="1828800"/>
            <a:ext cx="7848600" cy="3200400"/>
          </a:xfrm>
        </p:spPr>
        <p:txBody>
          <a:bodyPr>
            <a:noAutofit/>
          </a:bodyPr>
          <a:lstStyle/>
          <a:p>
            <a:pPr marL="1588" indent="0" algn="just" eaLnBrk="1" fontAlgn="auto" hangingPunct="1">
              <a:spcAft>
                <a:spcPts val="0"/>
              </a:spcAft>
              <a:buClr>
                <a:schemeClr val="tx1">
                  <a:shade val="95000"/>
                </a:schemeClr>
              </a:buClr>
              <a:buNone/>
              <a:defRPr/>
            </a:pPr>
            <a:r>
              <a:rPr lang="en-US" dirty="0">
                <a:effectLst>
                  <a:outerShdw blurRad="38100" dist="38100" dir="2700000" algn="tl">
                    <a:srgbClr val="000000">
                      <a:alpha val="43137"/>
                    </a:srgbClr>
                  </a:outerShdw>
                </a:effectLst>
                <a:latin typeface="Calibri" pitchFamily="34" charset="0"/>
                <a:cs typeface="Calibri" pitchFamily="34" charset="0"/>
              </a:rPr>
              <a:t>“But if portions of the </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New Testament</a:t>
            </a:r>
            <a:r>
              <a:rPr lang="en-US" dirty="0">
                <a:effectLst>
                  <a:outerShdw blurRad="38100" dist="38100" dir="2700000" algn="tl">
                    <a:srgbClr val="000000">
                      <a:alpha val="43137"/>
                    </a:srgbClr>
                  </a:outerShdw>
                </a:effectLst>
                <a:latin typeface="Calibri" pitchFamily="34" charset="0"/>
                <a:cs typeface="Calibri" pitchFamily="34" charset="0"/>
              </a:rPr>
              <a:t> were read without explanation, they could be, and in his specific experience with children Dr. </a:t>
            </a:r>
            <a:r>
              <a:rPr lang="en-US" dirty="0" err="1">
                <a:effectLst>
                  <a:outerShdw blurRad="38100" dist="38100" dir="2700000" algn="tl">
                    <a:srgbClr val="000000">
                      <a:alpha val="43137"/>
                    </a:srgbClr>
                  </a:outerShdw>
                </a:effectLst>
                <a:latin typeface="Calibri" pitchFamily="34" charset="0"/>
                <a:cs typeface="Calibri" pitchFamily="34" charset="0"/>
              </a:rPr>
              <a:t>Grayzel</a:t>
            </a:r>
            <a:r>
              <a:rPr lang="en-US" dirty="0">
                <a:effectLst>
                  <a:outerShdw blurRad="38100" dist="38100" dir="2700000" algn="tl">
                    <a:srgbClr val="000000">
                      <a:alpha val="43137"/>
                    </a:srgbClr>
                  </a:outerShdw>
                </a:effectLst>
                <a:latin typeface="Calibri" pitchFamily="34" charset="0"/>
                <a:cs typeface="Calibri" pitchFamily="34" charset="0"/>
              </a:rPr>
              <a:t> observed, had been, </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psychologically harmful to the child</a:t>
            </a:r>
            <a:r>
              <a:rPr lang="en-US" b="1"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latin typeface="Calibri" pitchFamily="34" charset="0"/>
                <a:cs typeface="Calibri" pitchFamily="34" charset="0"/>
              </a:rPr>
              <a:t>and had caused a divisive force within the social media of the school.”</a:t>
            </a:r>
          </a:p>
        </p:txBody>
      </p:sp>
      <p:sp>
        <p:nvSpPr>
          <p:cNvPr id="34820" name="Rectangle 1"/>
          <p:cNvSpPr>
            <a:spLocks noChangeArrowheads="1"/>
          </p:cNvSpPr>
          <p:nvPr/>
        </p:nvSpPr>
        <p:spPr bwMode="auto">
          <a:xfrm>
            <a:off x="1257300" y="6279177"/>
            <a:ext cx="9677400" cy="400110"/>
          </a:xfrm>
          <a:prstGeom prst="rect">
            <a:avLst/>
          </a:prstGeom>
          <a:noFill/>
          <a:ln w="9525">
            <a:noFill/>
            <a:miter lim="800000"/>
            <a:headEnd/>
            <a:tailEnd/>
          </a:ln>
        </p:spPr>
        <p:txBody>
          <a:bodyPr wrap="square" anchor="ct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rPr>
              <a:t>School District of Abington Township v. </a:t>
            </a:r>
            <a:r>
              <a:rPr lang="en-US" sz="2000" dirty="0" err="1">
                <a:effectLst>
                  <a:outerShdw blurRad="38100" dist="38100" dir="2700000" algn="tl">
                    <a:srgbClr val="000000">
                      <a:alpha val="43137"/>
                    </a:srgbClr>
                  </a:outerShdw>
                </a:effectLst>
                <a:latin typeface="Calibri" panose="020F0502020204030204" pitchFamily="34" charset="0"/>
              </a:rPr>
              <a:t>Schempp</a:t>
            </a:r>
            <a:r>
              <a:rPr lang="en-US" sz="2000" dirty="0">
                <a:effectLst>
                  <a:outerShdw blurRad="38100" dist="38100" dir="2700000" algn="tl">
                    <a:srgbClr val="000000">
                      <a:alpha val="43137"/>
                    </a:srgbClr>
                  </a:outerShdw>
                </a:effectLst>
                <a:latin typeface="Calibri" panose="020F0502020204030204" pitchFamily="34" charset="0"/>
              </a:rPr>
              <a:t>, 374 U.S. 203, 209 (1963).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4427" y="1828800"/>
            <a:ext cx="2895593" cy="3200400"/>
          </a:xfrm>
          <a:prstGeom prst="rect">
            <a:avLst/>
          </a:prstGeom>
        </p:spPr>
      </p:pic>
    </p:spTree>
    <p:extLst>
      <p:ext uri="{BB962C8B-B14F-4D97-AF65-F5344CB8AC3E}">
        <p14:creationId xmlns:p14="http://schemas.microsoft.com/office/powerpoint/2010/main" val="1720547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D49381-FB46-993B-9FF3-FE981A28A4A9}"/>
              </a:ext>
            </a:extLst>
          </p:cNvPr>
          <p:cNvPicPr>
            <a:picLocks noChangeAspect="1"/>
          </p:cNvPicPr>
          <p:nvPr/>
        </p:nvPicPr>
        <p:blipFill>
          <a:blip r:embed="rId2"/>
          <a:stretch>
            <a:fillRect/>
          </a:stretch>
        </p:blipFill>
        <p:spPr>
          <a:xfrm>
            <a:off x="1643401" y="137160"/>
            <a:ext cx="890519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219131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Principles that Made America Great</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Principle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Recognition of Human Depravity Principle (Gen. 8:21)</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Non-New World Order Principle (Gen. 11:6)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Economic Justice Principle (Gen. 3:19)</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Heterosexual Monogamy Principle (Gen. 2:24)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Cooperation with Christianity Principle (Prov. 14:34)</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Pro-Israel Principle (Gen. 12:3)</a:t>
            </a:r>
          </a:p>
        </p:txBody>
      </p:sp>
    </p:spTree>
    <p:extLst>
      <p:ext uri="{BB962C8B-B14F-4D97-AF65-F5344CB8AC3E}">
        <p14:creationId xmlns:p14="http://schemas.microsoft.com/office/powerpoint/2010/main" val="1134586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B049A-C61D-425A-92BE-5EF2563735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835" y="685800"/>
            <a:ext cx="1100433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2">
            <a:extLst>
              <a:ext uri="{FF2B5EF4-FFF2-40B4-BE49-F238E27FC236}">
                <a16:creationId xmlns:a16="http://schemas.microsoft.com/office/drawing/2014/main" id="{71E99279-E05E-4F7F-B47C-A771541C3DD8}"/>
              </a:ext>
            </a:extLst>
          </p:cNvPr>
          <p:cNvSpPr/>
          <p:nvPr/>
        </p:nvSpPr>
        <p:spPr bwMode="auto">
          <a:xfrm>
            <a:off x="6105525" y="4267200"/>
            <a:ext cx="1187777" cy="533400"/>
          </a:xfrm>
          <a:prstGeom prst="wedgeRoundRectCallout">
            <a:avLst>
              <a:gd name="adj1" fmla="val -165328"/>
              <a:gd name="adj2" fmla="val -293805"/>
              <a:gd name="adj3" fmla="val 16667"/>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271954122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21509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3385512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767287" y="228600"/>
            <a:ext cx="8657431" cy="1752600"/>
          </a:xfrm>
        </p:spPr>
        <p:txBody>
          <a:bodyPr vert="horz" wrap="square" lIns="92075" tIns="46038" rIns="92075" bIns="46038" numCol="1" anchor="ctr" anchorCtr="0" compatLnSpc="1">
            <a:prstTxWarp prst="textNoShape">
              <a:avLst/>
            </a:prstTxWarp>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3200" dirty="0">
                <a:effectLst>
                  <a:outerShdw blurRad="38100" dist="38100" dir="2700000" algn="tl">
                    <a:srgbClr val="000000">
                      <a:alpha val="43137"/>
                    </a:srgbClr>
                  </a:outerShdw>
                </a:effectLst>
                <a:latin typeface="Calibri" panose="020F0502020204030204" pitchFamily="34" charset="0"/>
              </a:rPr>
              <a:t>(Gen 12:3b)</a:t>
            </a:r>
          </a:p>
        </p:txBody>
      </p:sp>
      <p:sp>
        <p:nvSpPr>
          <p:cNvPr id="25603" name="Rectangle 3"/>
          <p:cNvSpPr>
            <a:spLocks noGrp="1" noChangeArrowheads="1"/>
          </p:cNvSpPr>
          <p:nvPr>
            <p:ph type="body" idx="4294967295"/>
          </p:nvPr>
        </p:nvSpPr>
        <p:spPr>
          <a:xfrm>
            <a:off x="1066800" y="2057400"/>
            <a:ext cx="4800600" cy="3886200"/>
          </a:xfrm>
        </p:spPr>
        <p:txBody>
          <a:bodyPr/>
          <a:lstStyle/>
          <a:p>
            <a:pPr marL="514350" indent="-514350">
              <a:spcBef>
                <a:spcPct val="0"/>
              </a:spcBef>
              <a:spcAft>
                <a:spcPts val="60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60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60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Kingdom (Isa 2:2-3)</a:t>
            </a:r>
          </a:p>
        </p:txBody>
      </p:sp>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29733" y="2061927"/>
            <a:ext cx="4105275" cy="4291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176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1190" b="3571"/>
          <a:stretch/>
        </p:blipFill>
        <p:spPr>
          <a:xfrm>
            <a:off x="791417" y="228600"/>
            <a:ext cx="10609167" cy="6400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Principles that Made America Great</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Sanctity of Life Principle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Recognition of Human Depravity Principle (Gen. 8:21)</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Non-New World Order Principle (Gen. 11:6)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Economic Justice Principle (Gen. 3:19)</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Heterosexual Monogamy Principle (Gen. 2:24)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Cooperation with Christianity Principle (Prov. 14:34)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Pro-Israel Principle (Gen. 12:3)</a:t>
            </a:r>
          </a:p>
        </p:txBody>
      </p:sp>
    </p:spTree>
    <p:extLst>
      <p:ext uri="{BB962C8B-B14F-4D97-AF65-F5344CB8AC3E}">
        <p14:creationId xmlns:p14="http://schemas.microsoft.com/office/powerpoint/2010/main" val="1439440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356500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431929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C:\4KINGS.TIF"/>
          <p:cNvPicPr>
            <a:picLocks noChangeAspect="1" noChangeArrowheads="1"/>
          </p:cNvPicPr>
          <p:nvPr/>
        </p:nvPicPr>
        <p:blipFill>
          <a:blip r:embed="rId2" cstate="email">
            <a:grayscl/>
            <a:biLevel thresh="50000"/>
            <a:extLst>
              <a:ext uri="{28A0092B-C50C-407E-A947-70E740481C1C}">
                <a14:useLocalDpi xmlns:a14="http://schemas.microsoft.com/office/drawing/2010/main"/>
              </a:ext>
            </a:extLst>
          </a:blip>
          <a:srcRect/>
          <a:stretch>
            <a:fillRect/>
          </a:stretch>
        </p:blipFill>
        <p:spPr bwMode="auto">
          <a:xfrm>
            <a:off x="1975485" y="228600"/>
            <a:ext cx="8241030" cy="6400800"/>
          </a:xfrm>
          <a:prstGeom prst="rect">
            <a:avLst/>
          </a:prstGeom>
          <a:noFill/>
          <a:ln w="38100">
            <a:solidFill>
              <a:srgbClr val="C00000"/>
            </a:solidFill>
            <a:miter lim="800000"/>
            <a:headEnd/>
            <a:tailEnd/>
          </a:ln>
        </p:spPr>
      </p:pic>
    </p:spTree>
    <p:extLst>
      <p:ext uri="{BB962C8B-B14F-4D97-AF65-F5344CB8AC3E}">
        <p14:creationId xmlns:p14="http://schemas.microsoft.com/office/powerpoint/2010/main" val="2659972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one who curses you I will curse.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89789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866900" y="228600"/>
            <a:ext cx="8458200" cy="12192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Letter to the Hebrew Congregation </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Newport, Rhode Island,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 18, 1790</a:t>
            </a:r>
            <a:endParaRPr lang="en-US" sz="3600" dirty="0">
              <a:effectLst>
                <a:outerShdw blurRad="38100" dist="38100" dir="2700000" algn="tl">
                  <a:srgbClr val="000000">
                    <a:alpha val="43137"/>
                  </a:srgbClr>
                </a:outerShdw>
              </a:effectLst>
              <a:latin typeface="Calibri" panose="020F0502020204030204" pitchFamily="34" charset="0"/>
              <a:cs typeface="Calibri" pitchFamily="34" charset="0"/>
            </a:endParaRPr>
          </a:p>
        </p:txBody>
      </p:sp>
      <p:sp>
        <p:nvSpPr>
          <p:cNvPr id="2" name="Content Placeholder 2"/>
          <p:cNvSpPr>
            <a:spLocks noGrp="1"/>
          </p:cNvSpPr>
          <p:nvPr>
            <p:ph idx="1"/>
          </p:nvPr>
        </p:nvSpPr>
        <p:spPr>
          <a:xfrm>
            <a:off x="609600" y="1600200"/>
            <a:ext cx="10972800" cy="4953000"/>
          </a:xfrm>
        </p:spPr>
        <p:txBody>
          <a:bodyPr>
            <a:noAutofit/>
          </a:bodyPr>
          <a:lstStyle/>
          <a:p>
            <a:pPr marL="0" indent="0" algn="just" eaLnBrk="1" fontAlgn="auto" hangingPunct="1">
              <a:lnSpc>
                <a:spcPct val="110000"/>
              </a:lnSpc>
              <a:spcAft>
                <a:spcPts val="0"/>
              </a:spcAft>
              <a:buClr>
                <a:schemeClr val="tx1">
                  <a:shade val="95000"/>
                </a:schemeClr>
              </a:buClr>
              <a:buNone/>
              <a:defRPr/>
            </a:pPr>
            <a:r>
              <a:rPr lang="en-US" sz="3400" dirty="0">
                <a:effectLst>
                  <a:outerShdw blurRad="38100" dist="38100" dir="2700000" algn="tl">
                    <a:srgbClr val="000000">
                      <a:alpha val="43137"/>
                    </a:srgbClr>
                  </a:outerShdw>
                </a:effectLst>
                <a:latin typeface="Calibri" pitchFamily="34" charset="0"/>
                <a:cs typeface="Calibri" pitchFamily="34" charset="0"/>
              </a:rPr>
              <a:t>"I rejoice in the opportunity of assuring you, that I shall always retain a grateful remembrance of the cordial welcome I experienced in my visit to Newport...the Government of the United States, which gives to bigotry no sanction, to persecution no assistance...May the Children of the Stock of Abraham, who dwell in this land, continue to merit and enjoy the good will of the other Inhabitants; while every one shall sit in safety under his own vine and fig tree, and there shall be none to make him afraid."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58794"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8404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CCE8C9-80CB-4EE9-9F7E-BCCCDCFCFB9F}"/>
              </a:ext>
            </a:extLst>
          </p:cNvPr>
          <p:cNvPicPr>
            <a:picLocks noChangeAspect="1"/>
          </p:cNvPicPr>
          <p:nvPr/>
        </p:nvPicPr>
        <p:blipFill>
          <a:blip r:embed="rId2"/>
          <a:stretch>
            <a:fillRect/>
          </a:stretch>
        </p:blipFill>
        <p:spPr>
          <a:xfrm>
            <a:off x="3042745" y="228600"/>
            <a:ext cx="610651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9AEF55B1-4B07-4B77-B9B6-AEDCFDEE6114}"/>
              </a:ext>
            </a:extLst>
          </p:cNvPr>
          <p:cNvSpPr>
            <a:spLocks noChangeArrowheads="1"/>
          </p:cNvSpPr>
          <p:nvPr/>
        </p:nvSpPr>
        <p:spPr bwMode="auto">
          <a:xfrm>
            <a:off x="4724400" y="2209800"/>
            <a:ext cx="1219200" cy="457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Oval 7">
            <a:extLst>
              <a:ext uri="{FF2B5EF4-FFF2-40B4-BE49-F238E27FC236}">
                <a16:creationId xmlns:a16="http://schemas.microsoft.com/office/drawing/2014/main" id="{A05E2DB5-C81F-4CF8-84F9-9C3740801C14}"/>
              </a:ext>
            </a:extLst>
          </p:cNvPr>
          <p:cNvSpPr>
            <a:spLocks noChangeArrowheads="1"/>
          </p:cNvSpPr>
          <p:nvPr/>
        </p:nvSpPr>
        <p:spPr bwMode="auto">
          <a:xfrm>
            <a:off x="5486400" y="2667000"/>
            <a:ext cx="990600" cy="457200"/>
          </a:xfrm>
          <a:prstGeom prst="ellipse">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65395236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672902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1DF99E-C5CD-A8A6-9616-38D0E222AA5E}"/>
              </a:ext>
            </a:extLst>
          </p:cNvPr>
          <p:cNvPicPr>
            <a:picLocks noChangeAspect="1"/>
          </p:cNvPicPr>
          <p:nvPr/>
        </p:nvPicPr>
        <p:blipFill>
          <a:blip r:embed="rId2"/>
          <a:stretch>
            <a:fillRect/>
          </a:stretch>
        </p:blipFill>
        <p:spPr>
          <a:xfrm>
            <a:off x="3794225" y="137160"/>
            <a:ext cx="4603550" cy="6583680"/>
          </a:xfrm>
          <a:prstGeom prst="rect">
            <a:avLst/>
          </a:prstGeom>
        </p:spPr>
      </p:pic>
    </p:spTree>
    <p:extLst>
      <p:ext uri="{BB962C8B-B14F-4D97-AF65-F5344CB8AC3E}">
        <p14:creationId xmlns:p14="http://schemas.microsoft.com/office/powerpoint/2010/main" val="361369217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914400" y="2857500"/>
            <a:ext cx="10363200" cy="1143000"/>
          </a:xfrm>
        </p:spPr>
        <p:txBody>
          <a:bodyPr/>
          <a:lstStyle/>
          <a:p>
            <a:pPr algn="ctr"/>
            <a:r>
              <a:rPr lang="en-US" sz="6600" dirty="0">
                <a:latin typeface="Calibri" pitchFamily="34" charset="0"/>
                <a:ea typeface="Calibri" pitchFamily="34" charset="0"/>
                <a:cs typeface="Calibri" pitchFamily="34" charset="0"/>
              </a:rPr>
              <a:t>Conclusion</a:t>
            </a:r>
            <a:endParaRPr lang="en-US" dirty="0">
              <a:latin typeface="Calibri" pitchFamily="34" charset="0"/>
              <a:ea typeface="Calibri" pitchFamily="34" charset="0"/>
              <a:cs typeface="Calibri"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Principles that Made America Great</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Principle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Recognition of Human Depravity Principle (Gen. 8:21)</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Non-New World Order Principle (Gen. 11:6)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Economic Justice Principle (Gen. 3:19)</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Heterosexual Monogamy Principle (Gen. 2:24)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Cooperation with Christianity Principle (Prov. 14:34)</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Pro-Israel Principle (Gen. 12:3)</a:t>
            </a:r>
          </a:p>
        </p:txBody>
      </p:sp>
    </p:spTree>
    <p:extLst>
      <p:ext uri="{BB962C8B-B14F-4D97-AF65-F5344CB8AC3E}">
        <p14:creationId xmlns:p14="http://schemas.microsoft.com/office/powerpoint/2010/main" val="2562823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10174</TotalTime>
  <Words>4469</Words>
  <Application>Microsoft Office PowerPoint</Application>
  <PresentationFormat>Widescreen</PresentationFormat>
  <Paragraphs>300</Paragraphs>
  <Slides>100</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100</vt:i4>
      </vt:variant>
    </vt:vector>
  </HeadingPairs>
  <TitlesOfParts>
    <vt:vector size="105" baseType="lpstr">
      <vt:lpstr>Arial</vt:lpstr>
      <vt:lpstr>Calibri</vt:lpstr>
      <vt:lpstr>Times New Roman</vt:lpstr>
      <vt:lpstr>Wingdings</vt:lpstr>
      <vt:lpstr>Azure</vt:lpstr>
      <vt:lpstr>Seven Principles That Made America Great</vt:lpstr>
      <vt:lpstr>PowerPoint Presentation</vt:lpstr>
      <vt:lpstr>PowerPoint Presentation</vt:lpstr>
      <vt:lpstr>Founders’ Sources</vt:lpstr>
      <vt:lpstr>John Quincy Adams</vt:lpstr>
      <vt:lpstr>PowerPoint Presentation</vt:lpstr>
      <vt:lpstr>PowerPoint Presentation</vt:lpstr>
      <vt:lpstr>PowerPoint Presentation</vt:lpstr>
      <vt:lpstr>PowerPoint Presentation</vt:lpstr>
      <vt:lpstr>PowerPoint Presentation</vt:lpstr>
      <vt:lpstr>PowerPoint Presentation</vt:lpstr>
      <vt:lpstr>Calvin Coolidge</vt:lpstr>
      <vt:lpstr>Declaration of Independence</vt:lpstr>
      <vt:lpstr>Declaration of Independence Declaration of Independence, In Congress, July 4, 1776, The unanimous Declaration of the thirteen united States of America</vt:lpstr>
      <vt:lpstr>John Adams</vt:lpstr>
      <vt:lpstr>First Amendment</vt:lpstr>
      <vt:lpstr>Speech by Attorney General Janet Reno, Newark, New Jersey, May 5, 1995. Quoted in James Bovard, “Waco Must Get a Hearing,” Wall Street Journal, May 15, 1995.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Lord Acton</vt:lpstr>
      <vt:lpstr>Federalist # 51</vt:lpstr>
      <vt:lpstr>PowerPoint Presentation</vt:lpstr>
      <vt:lpstr>PowerPoint Presentation</vt:lpstr>
      <vt:lpstr>PowerPoint Presentation</vt:lpstr>
      <vt:lpstr>Tenth Amendment</vt:lpstr>
      <vt:lpstr>Federalist # 45</vt:lpstr>
      <vt:lpstr>Thomas Jefferson</vt:lpstr>
      <vt:lpstr>PowerPoint Presentation</vt:lpstr>
      <vt:lpstr>John Calvin</vt:lpstr>
      <vt:lpstr>An Outdated Document?</vt:lpstr>
      <vt:lpstr>An Outdated Document?</vt:lpstr>
      <vt:lpstr>PowerPoint Presentation</vt:lpstr>
      <vt:lpstr>PowerPoint Presentation</vt:lpstr>
      <vt:lpstr>PowerPoint Presentation</vt:lpstr>
      <vt:lpstr>PowerPoint Presentation</vt:lpstr>
      <vt:lpstr>PowerPoint Presentation</vt:lpstr>
      <vt:lpstr>The Divine Institutions</vt:lpstr>
      <vt:lpstr>The Divine Institutions</vt:lpstr>
      <vt:lpstr>John Winthrop</vt:lpstr>
      <vt:lpstr>PowerPoint Presentation</vt:lpstr>
      <vt:lpstr>John Winthrop</vt:lpstr>
      <vt:lpstr>George Washington’s Farwell Address of 1790</vt:lpstr>
      <vt:lpstr>Humanist Proselytizing</vt:lpstr>
      <vt:lpstr>PowerPoint Presentation</vt:lpstr>
      <vt:lpstr>Sine Qua Non of Nationhood</vt:lpstr>
      <vt:lpstr>Open Borders</vt:lpstr>
      <vt:lpstr>PowerPoint Presentation</vt:lpstr>
      <vt:lpstr>PowerPoint Presentation</vt:lpstr>
      <vt:lpstr>PowerPoint Presentation</vt:lpstr>
      <vt:lpstr>PowerPoint Presentation</vt:lpstr>
      <vt:lpstr>The Divine Institutions</vt:lpstr>
      <vt:lpstr>PowerPoint Presentation</vt:lpstr>
      <vt:lpstr>PowerPoint Presentation</vt:lpstr>
      <vt:lpstr>The Divine Institutions</vt:lpstr>
      <vt:lpstr>Benjamin Franklin</vt:lpstr>
      <vt:lpstr>PowerPoint Presentation</vt:lpstr>
      <vt:lpstr>PowerPoint Presentation</vt:lpstr>
      <vt:lpstr>PowerPoint Presentation</vt:lpstr>
      <vt:lpstr>PowerPoint Presentation</vt:lpstr>
      <vt:lpstr>Thomas Jefferson</vt:lpstr>
      <vt:lpstr>PowerPoint Presentation</vt:lpstr>
      <vt:lpstr>PowerPoint Presentation</vt:lpstr>
      <vt:lpstr>PowerPoint Presentation</vt:lpstr>
      <vt:lpstr>Robert Charles Winthrop</vt:lpstr>
      <vt:lpstr>Old Satan Deluder Law: 1642 Massachusetts</vt:lpstr>
      <vt:lpstr>New England Primer</vt:lpstr>
      <vt:lpstr>Harvard University</vt:lpstr>
      <vt:lpstr>PowerPoint Presentation</vt:lpstr>
      <vt:lpstr>America is a “Christian Nation”</vt:lpstr>
      <vt:lpstr>Christopher Columbus</vt:lpstr>
      <vt:lpstr>Christopher Columbus</vt:lpstr>
      <vt:lpstr>Mayflower Compact (1620)</vt:lpstr>
      <vt:lpstr>PowerPoint Presentation</vt:lpstr>
      <vt:lpstr>Maryland Constitution (1776)</vt:lpstr>
      <vt:lpstr>Chief Justice Warren Burger Lynch v. Donnelly, 465 U.S. 668, 673-74 (1984). </vt:lpstr>
      <vt:lpstr>Alexis de Tocqueville</vt:lpstr>
      <vt:lpstr>Scripture and Psychological Damage</vt:lpstr>
      <vt:lpstr>PowerPoint Presentation</vt:lpstr>
      <vt:lpstr>PowerPoint Presentation</vt:lpstr>
      <vt:lpstr>PowerPoint Presentation</vt:lpstr>
      <vt:lpstr>PowerPoint Presentation</vt:lpstr>
      <vt:lpstr>PowerPoint Presentation</vt:lpstr>
      <vt:lpstr>Israel’s Three Blessings to the World (Gen 12:3b)</vt:lpstr>
      <vt:lpstr>PowerPoint Presentation</vt:lpstr>
      <vt:lpstr>PowerPoint Presentation</vt:lpstr>
      <vt:lpstr>PowerPoint Presentation</vt:lpstr>
      <vt:lpstr>PowerPoint Presentation</vt:lpstr>
      <vt:lpstr>PowerPoint Presentation</vt:lpstr>
      <vt:lpstr>Letter to the Hebrew Congregation  of Newport, Rhode Island,  August 18, 1790</vt:lpstr>
      <vt:lpstr>PowerPoint Presentation</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Principles that Made America Great - 16  X 9</dc:title>
  <dc:subject>7 Principles that Made America Great - 16  X 9</dc:subject>
  <dc:creator>A. Woods</dc:creator>
  <dc:description>Modified by Jim McGowan</dc:description>
  <cp:lastModifiedBy>anne woods</cp:lastModifiedBy>
  <cp:revision>1084</cp:revision>
  <cp:lastPrinted>2022-07-03T00:41:10Z</cp:lastPrinted>
  <dcterms:created xsi:type="dcterms:W3CDTF">2009-03-17T12:21:13Z</dcterms:created>
  <dcterms:modified xsi:type="dcterms:W3CDTF">2022-07-03T02:19:38Z</dcterms:modified>
</cp:coreProperties>
</file>