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5"/>
  </p:notesMasterIdLst>
  <p:handoutMasterIdLst>
    <p:handoutMasterId r:id="rId46"/>
  </p:handoutMasterIdLst>
  <p:sldIdLst>
    <p:sldId id="2067" r:id="rId2"/>
    <p:sldId id="1864" r:id="rId3"/>
    <p:sldId id="7306" r:id="rId4"/>
    <p:sldId id="6930" r:id="rId5"/>
    <p:sldId id="8613" r:id="rId6"/>
    <p:sldId id="7412" r:id="rId7"/>
    <p:sldId id="7358" r:id="rId8"/>
    <p:sldId id="7495" r:id="rId9"/>
    <p:sldId id="342" r:id="rId10"/>
    <p:sldId id="8589" r:id="rId11"/>
    <p:sldId id="8590" r:id="rId12"/>
    <p:sldId id="8614" r:id="rId13"/>
    <p:sldId id="8615" r:id="rId14"/>
    <p:sldId id="8591" r:id="rId15"/>
    <p:sldId id="6471" r:id="rId16"/>
    <p:sldId id="6734" r:id="rId17"/>
    <p:sldId id="5369" r:id="rId18"/>
    <p:sldId id="8616" r:id="rId19"/>
    <p:sldId id="1100" r:id="rId20"/>
    <p:sldId id="3046" r:id="rId21"/>
    <p:sldId id="8587" r:id="rId22"/>
    <p:sldId id="8610" r:id="rId23"/>
    <p:sldId id="6492" r:id="rId24"/>
    <p:sldId id="8617" r:id="rId25"/>
    <p:sldId id="8611" r:id="rId26"/>
    <p:sldId id="315" r:id="rId27"/>
    <p:sldId id="8618" r:id="rId28"/>
    <p:sldId id="2503" r:id="rId29"/>
    <p:sldId id="8612" r:id="rId30"/>
    <p:sldId id="3819" r:id="rId31"/>
    <p:sldId id="3820" r:id="rId32"/>
    <p:sldId id="6402" r:id="rId33"/>
    <p:sldId id="3090" r:id="rId34"/>
    <p:sldId id="3985" r:id="rId35"/>
    <p:sldId id="3986" r:id="rId36"/>
    <p:sldId id="8619" r:id="rId37"/>
    <p:sldId id="7440" r:id="rId38"/>
    <p:sldId id="8620" r:id="rId39"/>
    <p:sldId id="2064" r:id="rId40"/>
    <p:sldId id="3547" r:id="rId41"/>
    <p:sldId id="2056" r:id="rId42"/>
    <p:sldId id="7785" r:id="rId43"/>
    <p:sldId id="8621" r:id="rId44"/>
  </p:sldIdLst>
  <p:sldSz cx="12192000" cy="6858000"/>
  <p:notesSz cx="7315200" cy="9601200"/>
  <p:custDataLst>
    <p:tags r:id="rId47"/>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000099"/>
    <a:srgbClr val="66CCFF"/>
    <a:srgbClr val="00FF99"/>
    <a:srgbClr val="FF99FF"/>
    <a:srgbClr val="FFFF99"/>
    <a:srgbClr val="00CC00"/>
    <a:srgbClr val="6633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3345AF-17C0-46B9-933B-E866453CE808}" v="2" dt="2022-06-19T15:47:50.964"/>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1" autoAdjust="0"/>
    <p:restoredTop sz="94457" autoAdjust="0"/>
  </p:normalViewPr>
  <p:slideViewPr>
    <p:cSldViewPr>
      <p:cViewPr varScale="1">
        <p:scale>
          <a:sx n="104" d="100"/>
          <a:sy n="104" d="100"/>
        </p:scale>
        <p:origin x="341" y="9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90" d="100"/>
          <a:sy n="90" d="100"/>
        </p:scale>
        <p:origin x="3379"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685800"/>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a:t>
            </a:r>
          </a:p>
          <a:p>
            <a:pPr algn="ctr">
              <a:defRPr/>
            </a:pPr>
            <a:r>
              <a:rPr lang="en-US" sz="1300" dirty="0">
                <a:latin typeface="Calibri" panose="020F0502020204030204" pitchFamily="34" charset="0"/>
                <a:cs typeface="Calibri" panose="020F0502020204030204" pitchFamily="34" charset="0"/>
              </a:rPr>
              <a:t>THE RAPTURE 020 – Q&amp;A – Part 1</a:t>
            </a:r>
          </a:p>
          <a:p>
            <a:pPr algn="ctr">
              <a:defRPr/>
            </a:pPr>
            <a:r>
              <a:rPr lang="en-US" sz="1300" dirty="0">
                <a:latin typeface="Calibri" panose="020F0502020204030204" pitchFamily="34" charset="0"/>
                <a:cs typeface="Calibri" panose="020F0502020204030204" pitchFamily="34" charset="0"/>
              </a:rPr>
              <a:t>06-19-2022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7:38:17.005"/>
    </inkml:context>
    <inkml:brush xml:id="br0">
      <inkml:brushProperty name="width" value="0.025" units="cm"/>
      <inkml:brushProperty name="height" value="0.025" units="cm"/>
    </inkml:brush>
  </inkml:definitions>
  <inkml:trace contextRef="#ctx0" brushRef="#br0">31694 8024 3712,'-16'0'1472,"16"0"-768,0-16-672,0 16 352,-16 0-256,16 0 0,-17 0-1408,17-32-640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6/26/2022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154550752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2508646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6/26/2022</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2224568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2652977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812800" y="1981200"/>
            <a:ext cx="103632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6B196BFA-0DE7-4BE2-97C4-13B184514A8C}" type="slidenum">
              <a:rPr lang="en-US" altLang="en-US"/>
              <a:pPr>
                <a:defRPr/>
              </a:pPr>
              <a:t>‹#›</a:t>
            </a:fld>
            <a:endParaRPr lang="en-US" altLang="en-US"/>
          </a:p>
        </p:txBody>
      </p:sp>
    </p:spTree>
    <p:extLst>
      <p:ext uri="{BB962C8B-B14F-4D97-AF65-F5344CB8AC3E}">
        <p14:creationId xmlns:p14="http://schemas.microsoft.com/office/powerpoint/2010/main" val="169283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8" r:id="rId11"/>
    <p:sldLayoutId id="2147492673" r:id="rId12"/>
    <p:sldLayoutId id="2147492677" r:id="rId13"/>
    <p:sldLayoutId id="2147492678" r:id="rId14"/>
    <p:sldLayoutId id="2147492679" r:id="rId15"/>
    <p:sldLayoutId id="2147492680" r:id="rId1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sp>
        <p:nvSpPr>
          <p:cNvPr id="6" name="Title 1">
            <a:extLst>
              <a:ext uri="{FF2B5EF4-FFF2-40B4-BE49-F238E27FC236}">
                <a16:creationId xmlns:a16="http://schemas.microsoft.com/office/drawing/2014/main" id="{9D95BC06-BEED-4207-BC6C-3375BD25426E}"/>
              </a:ext>
            </a:extLst>
          </p:cNvPr>
          <p:cNvSpPr>
            <a:spLocks noGrp="1"/>
          </p:cNvSpPr>
          <p:nvPr>
            <p:ph type="ctrTitle"/>
          </p:nvPr>
        </p:nvSpPr>
        <p:spPr>
          <a:xfrm>
            <a:off x="2324100" y="228600"/>
            <a:ext cx="7543800" cy="1820466"/>
          </a:xfrm>
        </p:spPr>
        <p:txBody>
          <a:bodyPr/>
          <a:lstStyle/>
          <a:p>
            <a:pPr algn="ctr" eaLnBrk="1" hangingPunct="1"/>
            <a:r>
              <a:rPr lang="en-US" dirty="0">
                <a:solidFill>
                  <a:srgbClr val="00FFFF"/>
                </a:solidFill>
              </a:rPr>
              <a:t>Ezekiel 36</a:t>
            </a:r>
            <a:r>
              <a:rPr lang="en-US" dirty="0">
                <a:solidFill>
                  <a:srgbClr val="00FFFF"/>
                </a:solidFill>
                <a:cs typeface="Calibri" panose="020F0502020204030204" pitchFamily="34" charset="0"/>
              </a:rPr>
              <a:t>‒39</a:t>
            </a:r>
            <a:br>
              <a:rPr lang="en-US" dirty="0">
                <a:solidFill>
                  <a:srgbClr val="00FFFF"/>
                </a:solidFill>
              </a:rPr>
            </a:br>
            <a:r>
              <a:rPr lang="en-US" sz="3600" dirty="0">
                <a:solidFill>
                  <a:srgbClr val="FFC000"/>
                </a:solidFill>
                <a:effectLst>
                  <a:outerShdw blurRad="38100" dist="38100" dir="2700000" algn="tl">
                    <a:srgbClr val="000000"/>
                  </a:outerShdw>
                </a:effectLst>
              </a:rPr>
              <a:t>The Middle East Meltdown </a:t>
            </a:r>
            <a:r>
              <a:rPr lang="en-US" sz="3600" kern="0"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2022</a:t>
            </a:r>
            <a:endParaRPr lang="en-US" sz="3600" dirty="0">
              <a:solidFill>
                <a:srgbClr val="FFC000"/>
              </a:solidFill>
            </a:endParaRP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5209309"/>
            <a:ext cx="913733" cy="1371600"/>
          </a:xfrm>
          <a:prstGeom prst="rect">
            <a:avLst/>
          </a:prstGeom>
        </p:spPr>
      </p:pic>
      <p:pic>
        <p:nvPicPr>
          <p:cNvPr id="9" name="Picture 4" descr="C:\Documents and Settings\Owner\Application Data\Microsoft\Media Catalog\Downloaded Clips\cl0\SY01462_.wmf">
            <a:extLst>
              <a:ext uri="{FF2B5EF4-FFF2-40B4-BE49-F238E27FC236}">
                <a16:creationId xmlns:a16="http://schemas.microsoft.com/office/drawing/2014/main" id="{E5CEECE7-6950-4DD2-9F5E-809620B554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981" y="2194290"/>
            <a:ext cx="2840038" cy="291828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0664" y="228600"/>
            <a:ext cx="10090673" cy="6400800"/>
          </a:xfrm>
          <a:prstGeom prst="rect">
            <a:avLst/>
          </a:prstGeom>
          <a:ln w="28575">
            <a:solidFill>
              <a:srgbClr val="FFFFCC"/>
            </a:solidFill>
          </a:ln>
        </p:spPr>
      </p:pic>
    </p:spTree>
    <p:extLst>
      <p:ext uri="{BB962C8B-B14F-4D97-AF65-F5344CB8AC3E}">
        <p14:creationId xmlns:p14="http://schemas.microsoft.com/office/powerpoint/2010/main" val="3177987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42BA7C-B684-4F10-8C4C-1A48B8342A63}"/>
              </a:ext>
            </a:extLst>
          </p:cNvPr>
          <p:cNvPicPr>
            <a:picLocks noChangeAspect="1"/>
          </p:cNvPicPr>
          <p:nvPr/>
        </p:nvPicPr>
        <p:blipFill>
          <a:blip r:embed="rId2"/>
          <a:stretch>
            <a:fillRect/>
          </a:stretch>
        </p:blipFill>
        <p:spPr>
          <a:xfrm>
            <a:off x="1641432" y="137160"/>
            <a:ext cx="8909136" cy="6583680"/>
          </a:xfrm>
          <a:prstGeom prst="rect">
            <a:avLst/>
          </a:prstGeom>
        </p:spPr>
      </p:pic>
    </p:spTree>
    <p:extLst>
      <p:ext uri="{BB962C8B-B14F-4D97-AF65-F5344CB8AC3E}">
        <p14:creationId xmlns:p14="http://schemas.microsoft.com/office/powerpoint/2010/main" val="19796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3200401" y="1132449"/>
            <a:ext cx="6705599" cy="5083125"/>
          </a:xfrm>
        </p:spPr>
        <p:txBody>
          <a:bodyPr/>
          <a:lstStyle/>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Timing of the birds of prey?</a:t>
            </a:r>
          </a:p>
          <a:p>
            <a:pPr marL="569913" indent="-569913" algn="just"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Is Gog killed in battle? </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seal judgment?</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Coincides with Rapture?</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Armageddon?</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Resurrection during Millennium?</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Israel and the Antichrist?</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spTree>
    <p:extLst>
      <p:ext uri="{BB962C8B-B14F-4D97-AF65-F5344CB8AC3E}">
        <p14:creationId xmlns:p14="http://schemas.microsoft.com/office/powerpoint/2010/main" val="3123474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3200401" y="1132449"/>
            <a:ext cx="6705599" cy="5083125"/>
          </a:xfrm>
        </p:spPr>
        <p:txBody>
          <a:bodyPr/>
          <a:lstStyle/>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Timing of the birds of prey?</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 Gog killed in battle? </a:t>
            </a:r>
          </a:p>
          <a:p>
            <a:pPr marL="569913" indent="-569913" algn="just"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Second seal judgment?</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Coincides with Rapture?</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Armageddon?</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Resurrection during Millennium?</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Israel and the Antichrist?</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spTree>
    <p:extLst>
      <p:ext uri="{BB962C8B-B14F-4D97-AF65-F5344CB8AC3E}">
        <p14:creationId xmlns:p14="http://schemas.microsoft.com/office/powerpoint/2010/main" val="1028882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42BA7C-B684-4F10-8C4C-1A48B8342A63}"/>
              </a:ext>
            </a:extLst>
          </p:cNvPr>
          <p:cNvPicPr>
            <a:picLocks noChangeAspect="1"/>
          </p:cNvPicPr>
          <p:nvPr/>
        </p:nvPicPr>
        <p:blipFill>
          <a:blip r:embed="rId2"/>
          <a:stretch>
            <a:fillRect/>
          </a:stretch>
        </p:blipFill>
        <p:spPr>
          <a:xfrm>
            <a:off x="1641432" y="137160"/>
            <a:ext cx="8909136" cy="6583680"/>
          </a:xfrm>
          <a:prstGeom prst="rect">
            <a:avLst/>
          </a:prstGeom>
        </p:spPr>
      </p:pic>
    </p:spTree>
    <p:extLst>
      <p:ext uri="{BB962C8B-B14F-4D97-AF65-F5344CB8AC3E}">
        <p14:creationId xmlns:p14="http://schemas.microsoft.com/office/powerpoint/2010/main" val="595557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209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09600" y="1600203"/>
            <a:ext cx="8801100" cy="4906963"/>
          </a:xfrm>
        </p:spPr>
        <p:txBody>
          <a:bodyPr/>
          <a:lstStyle/>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6:1-2 – Advent of antichrist</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6:3-4 – War</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6:5-6 – Famine</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4</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6:7-8 – Death</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5</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6:9-11 – Martyrdoms</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6</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6:12-17 – Cosmic disturbances</a:t>
            </a:r>
          </a:p>
        </p:txBody>
      </p:sp>
      <p:pic>
        <p:nvPicPr>
          <p:cNvPr id="4" name="Picture 5">
            <a:extLst>
              <a:ext uri="{FF2B5EF4-FFF2-40B4-BE49-F238E27FC236}">
                <a16:creationId xmlns:a16="http://schemas.microsoft.com/office/drawing/2014/main" id="{795A955A-F2CC-4F25-9947-C8EF722E23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0" y="1600200"/>
            <a:ext cx="3200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244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33B275-E680-4A2C-9B17-7A0ECF86A6B4}"/>
              </a:ext>
            </a:extLst>
          </p:cNvPr>
          <p:cNvPicPr>
            <a:picLocks noChangeAspect="1"/>
          </p:cNvPicPr>
          <p:nvPr/>
        </p:nvPicPr>
        <p:blipFill>
          <a:blip r:embed="rId2"/>
          <a:stretch>
            <a:fillRect/>
          </a:stretch>
        </p:blipFill>
        <p:spPr>
          <a:xfrm>
            <a:off x="0" y="1"/>
            <a:ext cx="12192000" cy="6857999"/>
          </a:xfrm>
          <a:prstGeom prst="rect">
            <a:avLst/>
          </a:prstGeom>
        </p:spPr>
      </p:pic>
      <p:sp>
        <p:nvSpPr>
          <p:cNvPr id="3" name="Content Placeholder 2"/>
          <p:cNvSpPr>
            <a:spLocks noGrp="1"/>
          </p:cNvSpPr>
          <p:nvPr>
            <p:ph idx="1"/>
          </p:nvPr>
        </p:nvSpPr>
        <p:spPr>
          <a:xfrm>
            <a:off x="609600" y="0"/>
            <a:ext cx="10972800" cy="4876800"/>
          </a:xfrm>
        </p:spPr>
        <p:txBody>
          <a:bodyPr/>
          <a:lstStyle/>
          <a:p>
            <a:pPr algn="ctr">
              <a:spcBef>
                <a:spcPts val="0"/>
              </a:spcBef>
              <a:spcAft>
                <a:spcPts val="900"/>
              </a:spcAft>
              <a:buNone/>
              <a:defRPr/>
            </a:pPr>
            <a:r>
              <a:rPr lang="en-US" sz="4000" dirty="0">
                <a:solidFill>
                  <a:schemeClr val="tx2"/>
                </a:solidFill>
                <a:ea typeface="+mj-ea"/>
                <a:cs typeface="+mj-cs"/>
              </a:rPr>
              <a:t>Ezekiel</a:t>
            </a:r>
            <a:r>
              <a:rPr lang="en-US" altLang="en-US" sz="4000" dirty="0">
                <a:solidFill>
                  <a:schemeClr val="tx2"/>
                </a:solidFill>
                <a:ea typeface="+mj-ea"/>
                <a:cs typeface="+mj-cs"/>
              </a:rPr>
              <a:t> 38:8, 11</a:t>
            </a:r>
            <a:endParaRPr lang="en-US" sz="4000" dirty="0">
              <a:solidFill>
                <a:schemeClr val="tx2"/>
              </a:solidFill>
              <a:ea typeface="+mj-ea"/>
              <a:cs typeface="+mj-cs"/>
            </a:endParaRPr>
          </a:p>
          <a:p>
            <a:pPr marL="0" indent="0" algn="just">
              <a:spcBef>
                <a:spcPts val="0"/>
              </a:spcBef>
              <a:buNone/>
              <a:defRPr/>
            </a:pPr>
            <a:r>
              <a:rPr lang="en-US" sz="3100" dirty="0">
                <a:cs typeface="Calibri" panose="020F0502020204030204" pitchFamily="34" charset="0"/>
              </a:rPr>
              <a:t>“</a:t>
            </a:r>
            <a:r>
              <a:rPr lang="en-US" sz="3100" baseline="30000" dirty="0">
                <a:solidFill>
                  <a:srgbClr val="FFFFFF"/>
                </a:solidFill>
                <a:effectLst>
                  <a:outerShdw blurRad="38100" dist="38100" dir="2700000" algn="tl">
                    <a:srgbClr val="000000">
                      <a:alpha val="43137"/>
                    </a:srgbClr>
                  </a:outerShdw>
                </a:effectLst>
                <a:cs typeface="Calibri" panose="020F0502020204030204" pitchFamily="34" charset="0"/>
              </a:rPr>
              <a:t>8</a:t>
            </a:r>
            <a:r>
              <a:rPr lang="en-US" sz="3100" dirty="0">
                <a:cs typeface="Calibri" panose="020F0502020204030204" pitchFamily="34" charset="0"/>
              </a:rPr>
              <a:t> After many days you will be summoned; in the latter years you will come into the land that is restored from the sword, whose inhabitants have been gathered from many nations to the mountains of Israel which had been a continual waste; but its people were brought out from the nations, and they are </a:t>
            </a:r>
            <a:r>
              <a:rPr lang="en-US" sz="3100" b="1" u="sng" dirty="0">
                <a:solidFill>
                  <a:srgbClr val="FFFFCC"/>
                </a:solidFill>
                <a:cs typeface="Calibri" panose="020F0502020204030204" pitchFamily="34" charset="0"/>
              </a:rPr>
              <a:t>living securely [</a:t>
            </a:r>
            <a:r>
              <a:rPr lang="en-US" sz="3100" b="1" i="1" u="sng" dirty="0">
                <a:solidFill>
                  <a:srgbClr val="FFFFCC"/>
                </a:solidFill>
                <a:cs typeface="Calibri" panose="020F0502020204030204" pitchFamily="34" charset="0"/>
              </a:rPr>
              <a:t>batach</a:t>
            </a:r>
            <a:r>
              <a:rPr lang="en-US" sz="3100" b="1" u="sng" dirty="0">
                <a:solidFill>
                  <a:srgbClr val="FFFFCC"/>
                </a:solidFill>
                <a:cs typeface="Calibri" panose="020F0502020204030204" pitchFamily="34" charset="0"/>
              </a:rPr>
              <a:t>]</a:t>
            </a:r>
            <a:r>
              <a:rPr lang="en-US" sz="3100" dirty="0">
                <a:cs typeface="Calibri" panose="020F0502020204030204" pitchFamily="34" charset="0"/>
              </a:rPr>
              <a:t>, all of them….</a:t>
            </a:r>
            <a:r>
              <a:rPr lang="en-US" sz="3100" baseline="30000" dirty="0">
                <a:solidFill>
                  <a:srgbClr val="FFFFFF"/>
                </a:solidFill>
                <a:effectLst>
                  <a:outerShdw blurRad="38100" dist="38100" dir="2700000" algn="tl">
                    <a:srgbClr val="000000">
                      <a:alpha val="43137"/>
                    </a:srgbClr>
                  </a:outerShdw>
                </a:effectLst>
                <a:cs typeface="Calibri" panose="020F0502020204030204" pitchFamily="34" charset="0"/>
              </a:rPr>
              <a:t>11</a:t>
            </a:r>
            <a:r>
              <a:rPr lang="en-US" sz="3100" dirty="0">
                <a:cs typeface="Calibri" panose="020F0502020204030204" pitchFamily="34" charset="0"/>
              </a:rPr>
              <a:t> and you will say, ‘I will go up against the land of unwalled villages. I will go against those who are </a:t>
            </a:r>
            <a:r>
              <a:rPr lang="en-US" sz="3100" b="1" u="sng" dirty="0">
                <a:solidFill>
                  <a:srgbClr val="FFFFCC"/>
                </a:solidFill>
                <a:cs typeface="Calibri" panose="020F0502020204030204" pitchFamily="34" charset="0"/>
              </a:rPr>
              <a:t>at rest [</a:t>
            </a:r>
            <a:r>
              <a:rPr lang="en-US" sz="3100" b="1" i="1" u="sng" dirty="0">
                <a:solidFill>
                  <a:srgbClr val="FFFFCC"/>
                </a:solidFill>
                <a:cs typeface="Calibri" panose="020F0502020204030204" pitchFamily="34" charset="0"/>
              </a:rPr>
              <a:t>shacat</a:t>
            </a:r>
            <a:r>
              <a:rPr lang="en-US" sz="3100" b="1" u="sng" dirty="0">
                <a:solidFill>
                  <a:srgbClr val="FFFFCC"/>
                </a:solidFill>
                <a:cs typeface="Calibri" panose="020F0502020204030204" pitchFamily="34" charset="0"/>
              </a:rPr>
              <a:t>]</a:t>
            </a:r>
            <a:r>
              <a:rPr lang="en-US" sz="3100" dirty="0">
                <a:cs typeface="Calibri" panose="020F0502020204030204" pitchFamily="34" charset="0"/>
              </a:rPr>
              <a:t>, that </a:t>
            </a:r>
            <a:r>
              <a:rPr lang="en-US" sz="3100" b="1" u="sng" dirty="0">
                <a:solidFill>
                  <a:srgbClr val="FFFFCC"/>
                </a:solidFill>
                <a:cs typeface="Calibri" panose="020F0502020204030204" pitchFamily="34" charset="0"/>
              </a:rPr>
              <a:t>live securely [</a:t>
            </a:r>
            <a:r>
              <a:rPr lang="en-US" sz="3100" b="1" i="1" u="sng" dirty="0">
                <a:solidFill>
                  <a:srgbClr val="FFFFCC"/>
                </a:solidFill>
                <a:cs typeface="Calibri" panose="020F0502020204030204" pitchFamily="34" charset="0"/>
              </a:rPr>
              <a:t>batach</a:t>
            </a:r>
            <a:r>
              <a:rPr lang="en-US" sz="3100" b="1" u="sng" dirty="0">
                <a:solidFill>
                  <a:srgbClr val="FFFFCC"/>
                </a:solidFill>
                <a:cs typeface="Calibri" panose="020F0502020204030204" pitchFamily="34" charset="0"/>
              </a:rPr>
              <a:t>], all of them living without walls and having no bars or gates</a:t>
            </a:r>
            <a:r>
              <a:rPr lang="en-US" sz="3100" dirty="0">
                <a:cs typeface="Calibri" panose="020F0502020204030204" pitchFamily="34" charset="0"/>
              </a:rPr>
              <a:t>.”</a:t>
            </a:r>
          </a:p>
        </p:txBody>
      </p:sp>
    </p:spTree>
    <p:extLst>
      <p:ext uri="{BB962C8B-B14F-4D97-AF65-F5344CB8AC3E}">
        <p14:creationId xmlns:p14="http://schemas.microsoft.com/office/powerpoint/2010/main" val="1585832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3600" dirty="0">
                <a:effectLst>
                  <a:outerShdw blurRad="38100" dist="38100" dir="2700000" algn="tl">
                    <a:srgbClr val="000000">
                      <a:alpha val="43137"/>
                    </a:srgbClr>
                  </a:outerShdw>
                </a:effectLst>
                <a:ea typeface="Calibri" pitchFamily="34" charset="0"/>
                <a:cs typeface="Calibri" pitchFamily="34" charset="0"/>
              </a:rPr>
              <a:t>Ezekiel 38‒39</a:t>
            </a:r>
          </a:p>
        </p:txBody>
      </p:sp>
      <p:sp>
        <p:nvSpPr>
          <p:cNvPr id="3" name="Content Placeholder 2"/>
          <p:cNvSpPr>
            <a:spLocks noGrp="1"/>
          </p:cNvSpPr>
          <p:nvPr>
            <p:ph idx="1"/>
          </p:nvPr>
        </p:nvSpPr>
        <p:spPr>
          <a:xfrm>
            <a:off x="1066800" y="1600200"/>
            <a:ext cx="8229600" cy="3657600"/>
          </a:xfrm>
        </p:spPr>
        <p:txBody>
          <a:bodyPr/>
          <a:lstStyle/>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planned (38:1-13)</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Invasion executed (38:14-16)  </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defeated (38:17‒39:20)</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Invasion’s results (39:21-29)</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D0D31B41-83ED-CFDA-02AF-C3212B9E4C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407675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3200401" y="1132449"/>
            <a:ext cx="6705599" cy="5083125"/>
          </a:xfrm>
        </p:spPr>
        <p:txBody>
          <a:bodyPr/>
          <a:lstStyle/>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Timing of the birds of prey?</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 Gog killed in battle? </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seal judgment?</a:t>
            </a:r>
          </a:p>
          <a:p>
            <a:pPr marL="569913" indent="-569913" algn="just"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Coincides with Rapture?</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Armageddon?</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Resurrection during Millennium?</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Israel and the Antichrist?</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spTree>
    <p:extLst>
      <p:ext uri="{BB962C8B-B14F-4D97-AF65-F5344CB8AC3E}">
        <p14:creationId xmlns:p14="http://schemas.microsoft.com/office/powerpoint/2010/main" val="1885812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14500" y="228600"/>
            <a:ext cx="8763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Promised Exemption from Divine Wrath</a:t>
            </a:r>
          </a:p>
        </p:txBody>
      </p:sp>
      <p:sp>
        <p:nvSpPr>
          <p:cNvPr id="23555" name="Rectangle 3"/>
          <p:cNvSpPr>
            <a:spLocks noGrp="1" noChangeArrowheads="1"/>
          </p:cNvSpPr>
          <p:nvPr>
            <p:ph idx="1"/>
          </p:nvPr>
        </p:nvSpPr>
        <p:spPr>
          <a:xfrm>
            <a:off x="1714500" y="1600202"/>
            <a:ext cx="8763000" cy="2778125"/>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promise (1 Thess 1:10; 5:9; Rom 5:9; 8:1; Rev 3:10)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 = divine wrath/anger (Rev 6:16-17; 11:18; 14:10; 15:1, 7; 16:1, 19; 19:15)</a:t>
            </a:r>
          </a:p>
        </p:txBody>
      </p:sp>
      <p:pic>
        <p:nvPicPr>
          <p:cNvPr id="4" name="Picture 3">
            <a:extLst>
              <a:ext uri="{FF2B5EF4-FFF2-40B4-BE49-F238E27FC236}">
                <a16:creationId xmlns:a16="http://schemas.microsoft.com/office/drawing/2014/main" id="{ED767283-BEF4-4FC8-9A04-B81D579E93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61819" y="4267200"/>
            <a:ext cx="4668365" cy="2286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667000" y="228600"/>
            <a:ext cx="6858000" cy="1066800"/>
          </a:xfrm>
        </p:spPr>
        <p:txBody>
          <a:bodyPr/>
          <a:lstStyle/>
          <a:p>
            <a:pPr algn="ctr"/>
            <a:r>
              <a:rPr lang="en-US" sz="4000" dirty="0">
                <a:latin typeface="Calibri" panose="020F0502020204030204" pitchFamily="34" charset="0"/>
              </a:rPr>
              <a:t>SLBC Position Statements # 1</a:t>
            </a:r>
          </a:p>
        </p:txBody>
      </p:sp>
      <p:sp>
        <p:nvSpPr>
          <p:cNvPr id="3" name="Content Placeholder 2"/>
          <p:cNvSpPr>
            <a:spLocks noGrp="1"/>
          </p:cNvSpPr>
          <p:nvPr>
            <p:ph idx="1"/>
          </p:nvPr>
        </p:nvSpPr>
        <p:spPr>
          <a:xfrm>
            <a:off x="609600" y="1600200"/>
            <a:ext cx="10972799" cy="4343400"/>
          </a:xfrm>
        </p:spPr>
        <p:txBody>
          <a:bodyPr/>
          <a:lstStyle/>
          <a:p>
            <a:pPr marL="0" indent="0" algn="just">
              <a:buNone/>
              <a:defRPr/>
            </a:pPr>
            <a:r>
              <a:rPr lang="en-US" sz="3600" b="1" dirty="0">
                <a:solidFill>
                  <a:srgbClr val="FFFFCC"/>
                </a:solidFill>
                <a:effectLst/>
              </a:rPr>
              <a:t>SANCTITY OF LIFE</a:t>
            </a:r>
            <a:r>
              <a:rPr lang="en-US" sz="3600" dirty="0">
                <a:effectLst/>
              </a:rPr>
              <a:t> – We believe that the fetus, from the moment of conception, is a person (Psalm 139:13-18).  We also believe that all persons are created in the image of God regardless of age, health, function and/or condition of dependency.</a:t>
            </a:r>
            <a:endParaRPr lang="en-US" sz="3600" dirty="0"/>
          </a:p>
        </p:txBody>
      </p:sp>
      <p:pic>
        <p:nvPicPr>
          <p:cNvPr id="4" name="Picture 3">
            <a:extLst>
              <a:ext uri="{FF2B5EF4-FFF2-40B4-BE49-F238E27FC236}">
                <a16:creationId xmlns:a16="http://schemas.microsoft.com/office/drawing/2014/main" id="{8D2F0E4F-B423-2409-46AF-7B2329CE9882}"/>
              </a:ext>
            </a:extLst>
          </p:cNvPr>
          <p:cNvPicPr>
            <a:picLocks noChangeAspect="1"/>
          </p:cNvPicPr>
          <p:nvPr/>
        </p:nvPicPr>
        <p:blipFill>
          <a:blip r:embed="rId2"/>
          <a:stretch>
            <a:fillRect/>
          </a:stretch>
        </p:blipFill>
        <p:spPr>
          <a:xfrm>
            <a:off x="4349899" y="4648200"/>
            <a:ext cx="3492203" cy="1828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1AF062-0C0D-40FF-8E86-1D35049CC2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09600" y="0"/>
            <a:ext cx="10972800" cy="3886200"/>
          </a:xfrm>
        </p:spPr>
        <p:txBody>
          <a:bodyPr/>
          <a:lstStyle/>
          <a:p>
            <a:pPr algn="ctr">
              <a:spcBef>
                <a:spcPts val="0"/>
              </a:spcBef>
              <a:spcAft>
                <a:spcPts val="1200"/>
              </a:spcAft>
              <a:buNone/>
              <a:defRPr/>
            </a:pPr>
            <a:r>
              <a:rPr lang="en-US" altLang="en-US" sz="4000" kern="1200" dirty="0">
                <a:solidFill>
                  <a:schemeClr val="tx2"/>
                </a:solidFill>
                <a:ea typeface="+mj-ea"/>
                <a:cs typeface="Calibri" panose="020F0502020204030204" pitchFamily="34" charset="0"/>
              </a:rPr>
              <a:t>Ezekiel 38:18-19</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18 </a:t>
            </a:r>
            <a:r>
              <a:rPr lang="en-US" sz="3600" dirty="0">
                <a:effectLst>
                  <a:outerShdw blurRad="38100" dist="38100" dir="2700000" algn="tl">
                    <a:srgbClr val="000000">
                      <a:alpha val="43137"/>
                    </a:srgbClr>
                  </a:outerShdw>
                </a:effectLst>
              </a:rPr>
              <a:t>It will come about on that day, when Gog comes against the land of Israel,” declares the Lord </a:t>
            </a:r>
            <a:r>
              <a:rPr lang="en-US" sz="3600" cap="small" dirty="0">
                <a:effectLst>
                  <a:outerShdw blurRad="38100" dist="38100" dir="2700000" algn="tl">
                    <a:srgbClr val="000000">
                      <a:alpha val="43137"/>
                    </a:srgbClr>
                  </a:outerShdw>
                </a:effectLst>
              </a:rPr>
              <a:t>God</a:t>
            </a:r>
            <a:r>
              <a:rPr lang="en-US" sz="3600" dirty="0">
                <a:effectLst>
                  <a:outerShdw blurRad="38100" dist="38100" dir="2700000" algn="tl">
                    <a:srgbClr val="000000">
                      <a:alpha val="43137"/>
                    </a:srgbClr>
                  </a:outerShdw>
                </a:effectLst>
              </a:rPr>
              <a:t>, “that </a:t>
            </a:r>
            <a:r>
              <a:rPr lang="en-US" sz="3600" b="1" u="sng" dirty="0">
                <a:solidFill>
                  <a:srgbClr val="FFFFCC"/>
                </a:solidFill>
                <a:effectLst>
                  <a:outerShdw blurRad="38100" dist="38100" dir="2700000" algn="tl">
                    <a:srgbClr val="000000">
                      <a:alpha val="43137"/>
                    </a:srgbClr>
                  </a:outerShdw>
                </a:effectLst>
              </a:rPr>
              <a:t>My fury</a:t>
            </a:r>
            <a:r>
              <a:rPr lang="en-US" sz="3600" dirty="0">
                <a:effectLst>
                  <a:outerShdw blurRad="38100" dist="38100" dir="2700000" algn="tl">
                    <a:srgbClr val="000000">
                      <a:alpha val="43137"/>
                    </a:srgbClr>
                  </a:outerShdw>
                </a:effectLst>
              </a:rPr>
              <a:t> will mount up in </a:t>
            </a:r>
            <a:r>
              <a:rPr lang="en-US" sz="3600" b="1" u="sng" dirty="0">
                <a:solidFill>
                  <a:srgbClr val="FFFFCC"/>
                </a:solidFill>
                <a:effectLst>
                  <a:outerShdw blurRad="38100" dist="38100" dir="2700000" algn="tl">
                    <a:srgbClr val="000000">
                      <a:alpha val="43137"/>
                    </a:srgbClr>
                  </a:outerShdw>
                </a:effectLst>
              </a:rPr>
              <a:t>My anger</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19 </a:t>
            </a:r>
            <a:r>
              <a:rPr lang="en-US" sz="3600" dirty="0">
                <a:effectLst>
                  <a:outerShdw blurRad="38100" dist="38100" dir="2700000" algn="tl">
                    <a:srgbClr val="000000">
                      <a:alpha val="43137"/>
                    </a:srgbClr>
                  </a:outerShdw>
                </a:effectLst>
              </a:rPr>
              <a:t>In My zeal and in </a:t>
            </a:r>
            <a:r>
              <a:rPr lang="en-US" sz="3600" b="1" u="sng" dirty="0">
                <a:solidFill>
                  <a:srgbClr val="FFFFCC"/>
                </a:solidFill>
                <a:effectLst>
                  <a:outerShdw blurRad="38100" dist="38100" dir="2700000" algn="tl">
                    <a:srgbClr val="000000">
                      <a:alpha val="43137"/>
                    </a:srgbClr>
                  </a:outerShdw>
                </a:effectLst>
              </a:rPr>
              <a:t>My blazing wrath</a:t>
            </a:r>
            <a:r>
              <a:rPr lang="en-US" sz="3600" dirty="0">
                <a:effectLst>
                  <a:outerShdw blurRad="38100" dist="38100" dir="2700000" algn="tl">
                    <a:srgbClr val="000000">
                      <a:alpha val="43137"/>
                    </a:srgbClr>
                  </a:outerShdw>
                </a:effectLst>
              </a:rPr>
              <a:t> I declare </a:t>
            </a:r>
            <a:r>
              <a:rPr lang="en-US" sz="3600" i="1" dirty="0">
                <a:effectLst>
                  <a:outerShdw blurRad="38100" dist="38100" dir="2700000" algn="tl">
                    <a:srgbClr val="000000">
                      <a:alpha val="43137"/>
                    </a:srgbClr>
                  </a:outerShdw>
                </a:effectLst>
              </a:rPr>
              <a:t>that</a:t>
            </a:r>
            <a:r>
              <a:rPr lang="en-US" sz="3600" dirty="0">
                <a:effectLst>
                  <a:outerShdw blurRad="38100" dist="38100" dir="2700000" algn="tl">
                    <a:srgbClr val="000000">
                      <a:alpha val="43137"/>
                    </a:srgbClr>
                  </a:outerShdw>
                </a:effectLst>
              </a:rPr>
              <a:t> on that day there will surely be a great earthquake in the land of Israel.”</a:t>
            </a:r>
          </a:p>
        </p:txBody>
      </p:sp>
    </p:spTree>
    <p:extLst>
      <p:ext uri="{BB962C8B-B14F-4D97-AF65-F5344CB8AC3E}">
        <p14:creationId xmlns:p14="http://schemas.microsoft.com/office/powerpoint/2010/main" val="3778894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0664" y="228600"/>
            <a:ext cx="10090673" cy="6400800"/>
          </a:xfrm>
          <a:prstGeom prst="rect">
            <a:avLst/>
          </a:prstGeom>
          <a:ln w="28575">
            <a:solidFill>
              <a:srgbClr val="FFFFCC"/>
            </a:solidFill>
          </a:ln>
        </p:spPr>
      </p:pic>
    </p:spTree>
    <p:extLst>
      <p:ext uri="{BB962C8B-B14F-4D97-AF65-F5344CB8AC3E}">
        <p14:creationId xmlns:p14="http://schemas.microsoft.com/office/powerpoint/2010/main" val="1667216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33B275-E680-4A2C-9B17-7A0ECF86A6B4}"/>
              </a:ext>
            </a:extLst>
          </p:cNvPr>
          <p:cNvPicPr>
            <a:picLocks noChangeAspect="1"/>
          </p:cNvPicPr>
          <p:nvPr/>
        </p:nvPicPr>
        <p:blipFill>
          <a:blip r:embed="rId2"/>
          <a:stretch>
            <a:fillRect/>
          </a:stretch>
        </p:blipFill>
        <p:spPr>
          <a:xfrm>
            <a:off x="0" y="1"/>
            <a:ext cx="12192000" cy="6857999"/>
          </a:xfrm>
          <a:prstGeom prst="rect">
            <a:avLst/>
          </a:prstGeom>
        </p:spPr>
      </p:pic>
      <p:sp>
        <p:nvSpPr>
          <p:cNvPr id="3" name="Content Placeholder 2"/>
          <p:cNvSpPr>
            <a:spLocks noGrp="1"/>
          </p:cNvSpPr>
          <p:nvPr>
            <p:ph idx="1"/>
          </p:nvPr>
        </p:nvSpPr>
        <p:spPr>
          <a:xfrm>
            <a:off x="609600" y="0"/>
            <a:ext cx="10972800" cy="4876800"/>
          </a:xfrm>
        </p:spPr>
        <p:txBody>
          <a:bodyPr/>
          <a:lstStyle/>
          <a:p>
            <a:pPr algn="ctr">
              <a:spcBef>
                <a:spcPts val="0"/>
              </a:spcBef>
              <a:spcAft>
                <a:spcPts val="900"/>
              </a:spcAft>
              <a:buNone/>
              <a:defRPr/>
            </a:pPr>
            <a:r>
              <a:rPr lang="en-US" sz="4000" dirty="0">
                <a:solidFill>
                  <a:schemeClr val="tx2"/>
                </a:solidFill>
                <a:ea typeface="+mj-ea"/>
                <a:cs typeface="+mj-cs"/>
              </a:rPr>
              <a:t>Ezekiel</a:t>
            </a:r>
            <a:r>
              <a:rPr lang="en-US" altLang="en-US" sz="4000" dirty="0">
                <a:solidFill>
                  <a:schemeClr val="tx2"/>
                </a:solidFill>
                <a:ea typeface="+mj-ea"/>
                <a:cs typeface="+mj-cs"/>
              </a:rPr>
              <a:t> 38:8, 11</a:t>
            </a:r>
            <a:endParaRPr lang="en-US" sz="4000" dirty="0">
              <a:solidFill>
                <a:schemeClr val="tx2"/>
              </a:solidFill>
              <a:ea typeface="+mj-ea"/>
              <a:cs typeface="+mj-cs"/>
            </a:endParaRPr>
          </a:p>
          <a:p>
            <a:pPr marL="0" indent="0" algn="just">
              <a:spcBef>
                <a:spcPts val="0"/>
              </a:spcBef>
              <a:buNone/>
              <a:defRPr/>
            </a:pPr>
            <a:r>
              <a:rPr lang="en-US" sz="3100" dirty="0">
                <a:cs typeface="Calibri" panose="020F0502020204030204" pitchFamily="34" charset="0"/>
              </a:rPr>
              <a:t>“</a:t>
            </a:r>
            <a:r>
              <a:rPr lang="en-US" sz="3100" baseline="30000" dirty="0">
                <a:solidFill>
                  <a:srgbClr val="FFFFFF"/>
                </a:solidFill>
                <a:effectLst>
                  <a:outerShdw blurRad="38100" dist="38100" dir="2700000" algn="tl">
                    <a:srgbClr val="000000">
                      <a:alpha val="43137"/>
                    </a:srgbClr>
                  </a:outerShdw>
                </a:effectLst>
                <a:cs typeface="Calibri" panose="020F0502020204030204" pitchFamily="34" charset="0"/>
              </a:rPr>
              <a:t>8</a:t>
            </a:r>
            <a:r>
              <a:rPr lang="en-US" sz="3100" dirty="0">
                <a:cs typeface="Calibri" panose="020F0502020204030204" pitchFamily="34" charset="0"/>
              </a:rPr>
              <a:t> After many days you will be summoned; in the latter years you will come into the land that is restored from the sword, whose inhabitants have been gathered from many nations to the mountains of Israel which had been a continual waste; but its people were brought out from the nations, and they are </a:t>
            </a:r>
            <a:r>
              <a:rPr lang="en-US" sz="3100" b="1" u="sng" dirty="0">
                <a:solidFill>
                  <a:srgbClr val="FFFFCC"/>
                </a:solidFill>
                <a:cs typeface="Calibri" panose="020F0502020204030204" pitchFamily="34" charset="0"/>
              </a:rPr>
              <a:t>living securely [</a:t>
            </a:r>
            <a:r>
              <a:rPr lang="en-US" sz="3100" b="1" i="1" u="sng" dirty="0">
                <a:solidFill>
                  <a:srgbClr val="FFFFCC"/>
                </a:solidFill>
                <a:cs typeface="Calibri" panose="020F0502020204030204" pitchFamily="34" charset="0"/>
              </a:rPr>
              <a:t>batach</a:t>
            </a:r>
            <a:r>
              <a:rPr lang="en-US" sz="3100" b="1" u="sng" dirty="0">
                <a:solidFill>
                  <a:srgbClr val="FFFFCC"/>
                </a:solidFill>
                <a:cs typeface="Calibri" panose="020F0502020204030204" pitchFamily="34" charset="0"/>
              </a:rPr>
              <a:t>]</a:t>
            </a:r>
            <a:r>
              <a:rPr lang="en-US" sz="3100" dirty="0">
                <a:cs typeface="Calibri" panose="020F0502020204030204" pitchFamily="34" charset="0"/>
              </a:rPr>
              <a:t>, all of them….</a:t>
            </a:r>
            <a:r>
              <a:rPr lang="en-US" sz="3100" baseline="30000" dirty="0">
                <a:solidFill>
                  <a:srgbClr val="FFFFFF"/>
                </a:solidFill>
                <a:effectLst>
                  <a:outerShdw blurRad="38100" dist="38100" dir="2700000" algn="tl">
                    <a:srgbClr val="000000">
                      <a:alpha val="43137"/>
                    </a:srgbClr>
                  </a:outerShdw>
                </a:effectLst>
                <a:cs typeface="Calibri" panose="020F0502020204030204" pitchFamily="34" charset="0"/>
              </a:rPr>
              <a:t>11</a:t>
            </a:r>
            <a:r>
              <a:rPr lang="en-US" sz="3100" dirty="0">
                <a:cs typeface="Calibri" panose="020F0502020204030204" pitchFamily="34" charset="0"/>
              </a:rPr>
              <a:t> and you will say, ‘I will go up against the land of unwalled villages. I will go against those who are </a:t>
            </a:r>
            <a:r>
              <a:rPr lang="en-US" sz="3100" b="1" u="sng" dirty="0">
                <a:solidFill>
                  <a:srgbClr val="FFFFCC"/>
                </a:solidFill>
                <a:cs typeface="Calibri" panose="020F0502020204030204" pitchFamily="34" charset="0"/>
              </a:rPr>
              <a:t>at rest [</a:t>
            </a:r>
            <a:r>
              <a:rPr lang="en-US" sz="3100" b="1" i="1" u="sng" dirty="0">
                <a:solidFill>
                  <a:srgbClr val="FFFFCC"/>
                </a:solidFill>
                <a:cs typeface="Calibri" panose="020F0502020204030204" pitchFamily="34" charset="0"/>
              </a:rPr>
              <a:t>shacat</a:t>
            </a:r>
            <a:r>
              <a:rPr lang="en-US" sz="3100" b="1" u="sng" dirty="0">
                <a:solidFill>
                  <a:srgbClr val="FFFFCC"/>
                </a:solidFill>
                <a:cs typeface="Calibri" panose="020F0502020204030204" pitchFamily="34" charset="0"/>
              </a:rPr>
              <a:t>]</a:t>
            </a:r>
            <a:r>
              <a:rPr lang="en-US" sz="3100" dirty="0">
                <a:cs typeface="Calibri" panose="020F0502020204030204" pitchFamily="34" charset="0"/>
              </a:rPr>
              <a:t>, that </a:t>
            </a:r>
            <a:r>
              <a:rPr lang="en-US" sz="3100" b="1" u="sng" dirty="0">
                <a:solidFill>
                  <a:srgbClr val="FFFFCC"/>
                </a:solidFill>
                <a:cs typeface="Calibri" panose="020F0502020204030204" pitchFamily="34" charset="0"/>
              </a:rPr>
              <a:t>live securely [</a:t>
            </a:r>
            <a:r>
              <a:rPr lang="en-US" sz="3100" b="1" i="1" u="sng" dirty="0">
                <a:solidFill>
                  <a:srgbClr val="FFFFCC"/>
                </a:solidFill>
                <a:cs typeface="Calibri" panose="020F0502020204030204" pitchFamily="34" charset="0"/>
              </a:rPr>
              <a:t>batach</a:t>
            </a:r>
            <a:r>
              <a:rPr lang="en-US" sz="3100" b="1" u="sng" dirty="0">
                <a:solidFill>
                  <a:srgbClr val="FFFFCC"/>
                </a:solidFill>
                <a:cs typeface="Calibri" panose="020F0502020204030204" pitchFamily="34" charset="0"/>
              </a:rPr>
              <a:t>], all of them living without walls and having no bars or gates</a:t>
            </a:r>
            <a:r>
              <a:rPr lang="en-US" sz="3100" dirty="0">
                <a:cs typeface="Calibri" panose="020F0502020204030204" pitchFamily="34" charset="0"/>
              </a:rPr>
              <a:t>.”</a:t>
            </a:r>
          </a:p>
        </p:txBody>
      </p:sp>
    </p:spTree>
    <p:extLst>
      <p:ext uri="{BB962C8B-B14F-4D97-AF65-F5344CB8AC3E}">
        <p14:creationId xmlns:p14="http://schemas.microsoft.com/office/powerpoint/2010/main" val="3260142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EF4562-F277-4DD8-BED7-FE7DFFA7E6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152400" y="0"/>
            <a:ext cx="11811000" cy="354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lnSpc>
                <a:spcPct val="90000"/>
              </a:lnSpc>
              <a:spcBef>
                <a:spcPts val="0"/>
              </a:spcBef>
              <a:spcAft>
                <a:spcPts val="1000"/>
              </a:spcAft>
              <a:buClr>
                <a:schemeClr val="tx2"/>
              </a:buClr>
              <a:buSzPct val="75000"/>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2:6-7</a:t>
            </a: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katechon</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katechōn</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7966" y="3505200"/>
            <a:ext cx="1456068" cy="1371600"/>
          </a:xfrm>
          <a:prstGeom prst="rect">
            <a:avLst/>
          </a:prstGeom>
        </p:spPr>
      </p:pic>
    </p:spTree>
    <p:extLst>
      <p:ext uri="{BB962C8B-B14F-4D97-AF65-F5344CB8AC3E}">
        <p14:creationId xmlns:p14="http://schemas.microsoft.com/office/powerpoint/2010/main" val="3427419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3200401" y="1132449"/>
            <a:ext cx="6705599" cy="5083125"/>
          </a:xfrm>
        </p:spPr>
        <p:txBody>
          <a:bodyPr/>
          <a:lstStyle/>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Timing of the birds of prey?</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 Gog killed in battle? </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seal judgment?</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Coincides with Rapture?</a:t>
            </a:r>
          </a:p>
          <a:p>
            <a:pPr marL="569913" indent="-569913" algn="just"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Armageddon?</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Resurrection during Millennium?</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Israel and the Antichrist?</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spTree>
    <p:extLst>
      <p:ext uri="{BB962C8B-B14F-4D97-AF65-F5344CB8AC3E}">
        <p14:creationId xmlns:p14="http://schemas.microsoft.com/office/powerpoint/2010/main" val="2944207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42BA7C-B684-4F10-8C4C-1A48B8342A63}"/>
              </a:ext>
            </a:extLst>
          </p:cNvPr>
          <p:cNvPicPr>
            <a:picLocks noChangeAspect="1"/>
          </p:cNvPicPr>
          <p:nvPr/>
        </p:nvPicPr>
        <p:blipFill>
          <a:blip r:embed="rId2"/>
          <a:stretch>
            <a:fillRect/>
          </a:stretch>
        </p:blipFill>
        <p:spPr>
          <a:xfrm>
            <a:off x="1641432" y="137160"/>
            <a:ext cx="8909136" cy="6583680"/>
          </a:xfrm>
          <a:prstGeom prst="rect">
            <a:avLst/>
          </a:prstGeom>
        </p:spPr>
      </p:pic>
    </p:spTree>
    <p:extLst>
      <p:ext uri="{BB962C8B-B14F-4D97-AF65-F5344CB8AC3E}">
        <p14:creationId xmlns:p14="http://schemas.microsoft.com/office/powerpoint/2010/main" val="2309850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1A69ACA-5559-8190-1C79-F05E3706A0F0}"/>
              </a:ext>
            </a:extLst>
          </p:cNvPr>
          <p:cNvGraphicFramePr>
            <a:graphicFrameLocks noGrp="1"/>
          </p:cNvGraphicFramePr>
          <p:nvPr>
            <p:ph idx="1"/>
            <p:extLst>
              <p:ext uri="{D42A27DB-BD31-4B8C-83A1-F6EECF244321}">
                <p14:modId xmlns:p14="http://schemas.microsoft.com/office/powerpoint/2010/main" val="987259309"/>
              </p:ext>
            </p:extLst>
          </p:nvPr>
        </p:nvGraphicFramePr>
        <p:xfrm>
          <a:off x="609600" y="76200"/>
          <a:ext cx="10972800" cy="669544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5486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Armageddon?</a:t>
                      </a:r>
                    </a:p>
                  </a:txBody>
                  <a:tcPr anchor="ctr">
                    <a:solidFill>
                      <a:schemeClr val="bg2"/>
                    </a:solidFill>
                  </a:tcPr>
                </a:tc>
                <a:tc hMerge="1">
                  <a:txBody>
                    <a:bodyPr/>
                    <a:lstStyle/>
                    <a:p>
                      <a:endParaRPr lang="en-US" dirty="0"/>
                    </a:p>
                  </a:txBody>
                  <a:tcPr>
                    <a:solidFill>
                      <a:schemeClr val="bg2"/>
                    </a:solidFill>
                  </a:tcPr>
                </a:tc>
                <a:extLst>
                  <a:ext uri="{0D108BD9-81ED-4DB2-BD59-A6C34878D82A}">
                    <a16:rowId xmlns:a16="http://schemas.microsoft.com/office/drawing/2014/main" val="10000"/>
                  </a:ext>
                </a:extLst>
              </a:tr>
              <a:tr h="457200">
                <a:tc>
                  <a:txBody>
                    <a:bodyPr/>
                    <a:lstStyle/>
                    <a:p>
                      <a:pPr algn="ctr"/>
                      <a:r>
                        <a:rPr lang="en-US" sz="2800" b="1" dirty="0">
                          <a:solidFill>
                            <a:srgbClr val="C00000"/>
                          </a:solidFill>
                          <a:latin typeface="Calibri" panose="020F0502020204030204" pitchFamily="34" charset="0"/>
                          <a:ea typeface="Calibri" panose="020F0502020204030204" pitchFamily="34" charset="0"/>
                          <a:cs typeface="Calibri" panose="020F0502020204030204" pitchFamily="34" charset="0"/>
                        </a:rPr>
                        <a:t>Ezek</a:t>
                      </a:r>
                      <a:r>
                        <a:rPr lang="en-US" sz="2800" b="1" baseline="0" dirty="0">
                          <a:solidFill>
                            <a:srgbClr val="C00000"/>
                          </a:solidFill>
                          <a:latin typeface="Calibri" panose="020F0502020204030204" pitchFamily="34" charset="0"/>
                          <a:ea typeface="Calibri" panose="020F0502020204030204" pitchFamily="34" charset="0"/>
                          <a:cs typeface="Calibri" panose="020F0502020204030204" pitchFamily="34" charset="0"/>
                        </a:rPr>
                        <a:t> 38-39</a:t>
                      </a:r>
                      <a:endParaRPr lang="en-US" sz="28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en-US" sz="2800" b="1" dirty="0">
                          <a:solidFill>
                            <a:srgbClr val="0000CC"/>
                          </a:solidFill>
                          <a:latin typeface="Calibri" panose="020F0502020204030204" pitchFamily="34" charset="0"/>
                          <a:ea typeface="Calibri" panose="020F0502020204030204" pitchFamily="34" charset="0"/>
                          <a:cs typeface="Calibri" panose="020F0502020204030204" pitchFamily="34" charset="0"/>
                        </a:rPr>
                        <a:t>Armageddon</a:t>
                      </a:r>
                    </a:p>
                  </a:txBody>
                  <a:tcPr anchor="ctr"/>
                </a:tc>
                <a:extLst>
                  <a:ext uri="{0D108BD9-81ED-4DB2-BD59-A6C34878D82A}">
                    <a16:rowId xmlns:a16="http://schemas.microsoft.com/office/drawing/2014/main" val="144981411"/>
                  </a:ext>
                </a:extLst>
              </a:tr>
              <a:tr h="685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500" dirty="0">
                          <a:latin typeface="Calibri" panose="020F0502020204030204" pitchFamily="34" charset="0"/>
                          <a:ea typeface="Calibri" panose="020F0502020204030204" pitchFamily="34" charset="0"/>
                          <a:cs typeface="Calibri" panose="020F0502020204030204" pitchFamily="34" charset="0"/>
                        </a:rPr>
                        <a:t>No</a:t>
                      </a:r>
                      <a:r>
                        <a:rPr lang="en-US" sz="2500" baseline="0" dirty="0">
                          <a:latin typeface="Calibri" panose="020F0502020204030204" pitchFamily="34" charset="0"/>
                          <a:ea typeface="Calibri" panose="020F0502020204030204" pitchFamily="34" charset="0"/>
                          <a:cs typeface="Calibri" panose="020F0502020204030204" pitchFamily="34" charset="0"/>
                        </a:rPr>
                        <a:t> battle</a:t>
                      </a:r>
                      <a:r>
                        <a:rPr lang="en-US" sz="2500" dirty="0">
                          <a:latin typeface="Calibri" panose="020F0502020204030204" pitchFamily="34" charset="0"/>
                          <a:ea typeface="Calibri" panose="020F0502020204030204" pitchFamily="34" charset="0"/>
                          <a:cs typeface="Calibri" panose="020F0502020204030204" pitchFamily="34" charset="0"/>
                        </a:rPr>
                        <a:t> (38:20-23</a:t>
                      </a:r>
                      <a:r>
                        <a:rPr lang="en-US" sz="2500" baseline="0" dirty="0">
                          <a:latin typeface="Calibri" panose="020F0502020204030204" pitchFamily="34" charset="0"/>
                          <a:ea typeface="Calibri" panose="020F0502020204030204" pitchFamily="34" charset="0"/>
                          <a:cs typeface="Calibri" panose="020F0502020204030204" pitchFamily="34" charset="0"/>
                        </a:rPr>
                        <a:t>)</a:t>
                      </a:r>
                      <a:endParaRPr lang="en-US" sz="25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just"/>
                      <a:r>
                        <a:rPr lang="en-US" sz="2500" dirty="0">
                          <a:latin typeface="Calibri" panose="020F0502020204030204" pitchFamily="34" charset="0"/>
                          <a:ea typeface="Calibri" panose="020F0502020204030204" pitchFamily="34" charset="0"/>
                          <a:cs typeface="Calibri" panose="020F0502020204030204" pitchFamily="34" charset="0"/>
                        </a:rPr>
                        <a:t>Battle</a:t>
                      </a:r>
                      <a:r>
                        <a:rPr lang="en-US" sz="2500" baseline="0" dirty="0">
                          <a:latin typeface="Calibri" panose="020F0502020204030204" pitchFamily="34" charset="0"/>
                          <a:ea typeface="Calibri" panose="020F0502020204030204" pitchFamily="34" charset="0"/>
                          <a:cs typeface="Calibri" panose="020F0502020204030204" pitchFamily="34" charset="0"/>
                        </a:rPr>
                        <a:t> between armies and Lord (Rev. 19:19)</a:t>
                      </a:r>
                      <a:endParaRPr lang="en-US" sz="250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685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500" dirty="0">
                          <a:latin typeface="Calibri" panose="020F0502020204030204" pitchFamily="34" charset="0"/>
                          <a:ea typeface="Calibri" panose="020F0502020204030204" pitchFamily="34" charset="0"/>
                          <a:cs typeface="Calibri" panose="020F0502020204030204" pitchFamily="34" charset="0"/>
                        </a:rPr>
                        <a:t>Invaders come from</a:t>
                      </a:r>
                      <a:r>
                        <a:rPr lang="en-US" sz="2500" baseline="0" dirty="0">
                          <a:latin typeface="Calibri" panose="020F0502020204030204" pitchFamily="34" charset="0"/>
                          <a:ea typeface="Calibri" panose="020F0502020204030204" pitchFamily="34" charset="0"/>
                          <a:cs typeface="Calibri" panose="020F0502020204030204" pitchFamily="34" charset="0"/>
                        </a:rPr>
                        <a:t> the far west and north (38:5)</a:t>
                      </a:r>
                      <a:endParaRPr lang="en-US" sz="25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just"/>
                      <a:r>
                        <a:rPr lang="en-US" sz="2500" dirty="0">
                          <a:latin typeface="Calibri" panose="020F0502020204030204" pitchFamily="34" charset="0"/>
                          <a:ea typeface="Calibri" panose="020F0502020204030204" pitchFamily="34" charset="0"/>
                          <a:cs typeface="Calibri" panose="020F0502020204030204" pitchFamily="34" charset="0"/>
                        </a:rPr>
                        <a:t>All</a:t>
                      </a:r>
                      <a:r>
                        <a:rPr lang="en-US" sz="2500" baseline="0" dirty="0">
                          <a:latin typeface="Calibri" panose="020F0502020204030204" pitchFamily="34" charset="0"/>
                          <a:ea typeface="Calibri" panose="020F0502020204030204" pitchFamily="34" charset="0"/>
                          <a:cs typeface="Calibri" panose="020F0502020204030204" pitchFamily="34" charset="0"/>
                        </a:rPr>
                        <a:t> nations invade (Rev. 16:14; Zech. 12:3)</a:t>
                      </a:r>
                      <a:endParaRPr lang="en-US" sz="250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2"/>
                  </a:ext>
                </a:extLst>
              </a:tr>
              <a:tr h="685800">
                <a:tc>
                  <a:txBody>
                    <a:bodyPr/>
                    <a:lstStyle/>
                    <a:p>
                      <a:pPr algn="just"/>
                      <a:r>
                        <a:rPr lang="en-US" sz="2500" dirty="0">
                          <a:latin typeface="Calibri" panose="020F0502020204030204" pitchFamily="34" charset="0"/>
                          <a:ea typeface="Calibri" panose="020F0502020204030204" pitchFamily="34" charset="0"/>
                          <a:cs typeface="Calibri" panose="020F0502020204030204" pitchFamily="34" charset="0"/>
                        </a:rPr>
                        <a:t>Enemies</a:t>
                      </a:r>
                      <a:r>
                        <a:rPr lang="en-US" sz="2500" baseline="0" dirty="0">
                          <a:latin typeface="Calibri" panose="020F0502020204030204" pitchFamily="34" charset="0"/>
                          <a:ea typeface="Calibri" panose="020F0502020204030204" pitchFamily="34" charset="0"/>
                          <a:cs typeface="Calibri" panose="020F0502020204030204" pitchFamily="34" charset="0"/>
                        </a:rPr>
                        <a:t> destroyed on Israel’s mountains </a:t>
                      </a:r>
                      <a:r>
                        <a:rPr lang="en-US" sz="2500" dirty="0">
                          <a:latin typeface="Calibri" panose="020F0502020204030204" pitchFamily="34" charset="0"/>
                          <a:ea typeface="Calibri" panose="020F0502020204030204" pitchFamily="34" charset="0"/>
                          <a:cs typeface="Calibri" panose="020F0502020204030204" pitchFamily="34" charset="0"/>
                        </a:rPr>
                        <a:t>(39:2-4)</a:t>
                      </a:r>
                    </a:p>
                  </a:txBody>
                  <a:tcPr anchor="ctr"/>
                </a:tc>
                <a:tc>
                  <a:txBody>
                    <a:bodyPr/>
                    <a:lstStyle/>
                    <a:p>
                      <a:pPr algn="just"/>
                      <a:r>
                        <a:rPr lang="en-US" sz="2500" dirty="0">
                          <a:latin typeface="Calibri" panose="020F0502020204030204" pitchFamily="34" charset="0"/>
                          <a:ea typeface="Calibri" panose="020F0502020204030204" pitchFamily="34" charset="0"/>
                          <a:cs typeface="Calibri" panose="020F0502020204030204" pitchFamily="34" charset="0"/>
                        </a:rPr>
                        <a:t>Events</a:t>
                      </a:r>
                      <a:r>
                        <a:rPr lang="en-US" sz="2500" baseline="0" dirty="0">
                          <a:latin typeface="Calibri" panose="020F0502020204030204" pitchFamily="34" charset="0"/>
                          <a:ea typeface="Calibri" panose="020F0502020204030204" pitchFamily="34" charset="0"/>
                          <a:cs typeface="Calibri" panose="020F0502020204030204" pitchFamily="34" charset="0"/>
                        </a:rPr>
                        <a:t> take place in Jerusalem (Zech. 12:2; 14:2; and the Valley of Jehoshaphat (Joel 3:12)</a:t>
                      </a:r>
                      <a:endParaRPr lang="en-US" sz="250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r h="685800">
                <a:tc>
                  <a:txBody>
                    <a:bodyPr/>
                    <a:lstStyle/>
                    <a:p>
                      <a:pPr algn="just"/>
                      <a:r>
                        <a:rPr lang="en-US" sz="2500" dirty="0">
                          <a:latin typeface="Calibri" panose="020F0502020204030204" pitchFamily="34" charset="0"/>
                          <a:ea typeface="Calibri" panose="020F0502020204030204" pitchFamily="34" charset="0"/>
                          <a:cs typeface="Calibri" panose="020F0502020204030204" pitchFamily="34" charset="0"/>
                        </a:rPr>
                        <a:t>Israel</a:t>
                      </a:r>
                      <a:r>
                        <a:rPr lang="en-US" sz="2500" baseline="0" dirty="0">
                          <a:latin typeface="Calibri" panose="020F0502020204030204" pitchFamily="34" charset="0"/>
                          <a:ea typeface="Calibri" panose="020F0502020204030204" pitchFamily="34" charset="0"/>
                          <a:cs typeface="Calibri" panose="020F0502020204030204" pitchFamily="34" charset="0"/>
                        </a:rPr>
                        <a:t> dwelling in safety</a:t>
                      </a:r>
                      <a:r>
                        <a:rPr lang="en-US" sz="2500" dirty="0">
                          <a:latin typeface="Calibri" panose="020F0502020204030204" pitchFamily="34" charset="0"/>
                          <a:ea typeface="Calibri" panose="020F0502020204030204" pitchFamily="34" charset="0"/>
                          <a:cs typeface="Calibri" panose="020F0502020204030204" pitchFamily="34" charset="0"/>
                        </a:rPr>
                        <a:t> (38:11)</a:t>
                      </a:r>
                    </a:p>
                  </a:txBody>
                  <a:tcPr anchor="ctr"/>
                </a:tc>
                <a:tc>
                  <a:txBody>
                    <a:bodyPr/>
                    <a:lstStyle/>
                    <a:p>
                      <a:pPr algn="just"/>
                      <a:r>
                        <a:rPr lang="en-US" sz="2500" dirty="0">
                          <a:latin typeface="Calibri" panose="020F0502020204030204" pitchFamily="34" charset="0"/>
                          <a:ea typeface="Calibri" panose="020F0502020204030204" pitchFamily="34" charset="0"/>
                          <a:cs typeface="Calibri" panose="020F0502020204030204" pitchFamily="34" charset="0"/>
                        </a:rPr>
                        <a:t>Israel</a:t>
                      </a:r>
                      <a:r>
                        <a:rPr lang="en-US" sz="2500" baseline="0" dirty="0">
                          <a:latin typeface="Calibri" panose="020F0502020204030204" pitchFamily="34" charset="0"/>
                          <a:ea typeface="Calibri" panose="020F0502020204030204" pitchFamily="34" charset="0"/>
                          <a:cs typeface="Calibri" panose="020F0502020204030204" pitchFamily="34" charset="0"/>
                        </a:rPr>
                        <a:t> not dwelling in safety </a:t>
                      </a:r>
                      <a:r>
                        <a:rPr lang="en-US" sz="2500" dirty="0">
                          <a:latin typeface="Calibri" panose="020F0502020204030204" pitchFamily="34" charset="0"/>
                          <a:ea typeface="Calibri" panose="020F0502020204030204" pitchFamily="34" charset="0"/>
                          <a:cs typeface="Calibri" panose="020F0502020204030204" pitchFamily="34" charset="0"/>
                        </a:rPr>
                        <a:t>(Rev.</a:t>
                      </a:r>
                      <a:r>
                        <a:rPr lang="en-US" sz="2500" baseline="0" dirty="0">
                          <a:latin typeface="Calibri" panose="020F0502020204030204" pitchFamily="34" charset="0"/>
                          <a:ea typeface="Calibri" panose="020F0502020204030204" pitchFamily="34" charset="0"/>
                          <a:cs typeface="Calibri" panose="020F0502020204030204" pitchFamily="34" charset="0"/>
                        </a:rPr>
                        <a:t> 12:14-17</a:t>
                      </a:r>
                      <a:r>
                        <a:rPr lang="en-US" sz="2500" dirty="0">
                          <a:latin typeface="Calibri" panose="020F0502020204030204" pitchFamily="34" charset="0"/>
                          <a:ea typeface="Calibri" panose="020F0502020204030204" pitchFamily="34" charset="0"/>
                          <a:cs typeface="Calibri" panose="020F0502020204030204" pitchFamily="34" charset="0"/>
                        </a:rPr>
                        <a:t>)</a:t>
                      </a:r>
                    </a:p>
                  </a:txBody>
                  <a:tcPr anchor="ctr"/>
                </a:tc>
                <a:extLst>
                  <a:ext uri="{0D108BD9-81ED-4DB2-BD59-A6C34878D82A}">
                    <a16:rowId xmlns:a16="http://schemas.microsoft.com/office/drawing/2014/main" val="10004"/>
                  </a:ext>
                </a:extLst>
              </a:tr>
              <a:tr h="685800">
                <a:tc>
                  <a:txBody>
                    <a:bodyPr/>
                    <a:lstStyle/>
                    <a:p>
                      <a:pPr algn="just"/>
                      <a:r>
                        <a:rPr lang="en-US" sz="2500" dirty="0">
                          <a:latin typeface="Calibri" panose="020F0502020204030204" pitchFamily="34" charset="0"/>
                          <a:ea typeface="Calibri" panose="020F0502020204030204" pitchFamily="34" charset="0"/>
                          <a:cs typeface="Calibri" panose="020F0502020204030204" pitchFamily="34" charset="0"/>
                        </a:rPr>
                        <a:t>No</a:t>
                      </a:r>
                      <a:r>
                        <a:rPr lang="en-US" sz="2500" baseline="0" dirty="0">
                          <a:latin typeface="Calibri" panose="020F0502020204030204" pitchFamily="34" charset="0"/>
                          <a:ea typeface="Calibri" panose="020F0502020204030204" pitchFamily="34" charset="0"/>
                          <a:cs typeface="Calibri" panose="020F0502020204030204" pitchFamily="34" charset="0"/>
                        </a:rPr>
                        <a:t> massive blood flow recorded</a:t>
                      </a:r>
                      <a:endParaRPr lang="en-US" sz="25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500" baseline="0" dirty="0">
                          <a:latin typeface="Calibri" panose="020F0502020204030204" pitchFamily="34" charset="0"/>
                          <a:ea typeface="Calibri" panose="020F0502020204030204" pitchFamily="34" charset="0"/>
                          <a:cs typeface="Calibri" panose="020F0502020204030204" pitchFamily="34" charset="0"/>
                        </a:rPr>
                        <a:t>Massive flow of blood (Rev. 14:20)</a:t>
                      </a:r>
                      <a:endParaRPr lang="en-US" sz="250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5"/>
                  </a:ext>
                </a:extLst>
              </a:tr>
              <a:tr h="685800">
                <a:tc>
                  <a:txBody>
                    <a:bodyPr/>
                    <a:lstStyle/>
                    <a:p>
                      <a:pPr algn="just"/>
                      <a:r>
                        <a:rPr lang="en-US" sz="2500" dirty="0">
                          <a:latin typeface="Calibri" panose="020F0502020204030204" pitchFamily="34" charset="0"/>
                          <a:ea typeface="Calibri" panose="020F0502020204030204" pitchFamily="34" charset="0"/>
                          <a:cs typeface="Calibri" panose="020F0502020204030204" pitchFamily="34" charset="0"/>
                        </a:rPr>
                        <a:t>Fire comes upon invaders (39:6)</a:t>
                      </a: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500" dirty="0">
                          <a:latin typeface="Calibri" panose="020F0502020204030204" pitchFamily="34" charset="0"/>
                          <a:ea typeface="Calibri" panose="020F0502020204030204" pitchFamily="34" charset="0"/>
                          <a:cs typeface="Calibri" panose="020F0502020204030204" pitchFamily="34" charset="0"/>
                        </a:rPr>
                        <a:t>Fire does not come upon invaders</a:t>
                      </a:r>
                    </a:p>
                  </a:txBody>
                  <a:tcPr anchor="ctr"/>
                </a:tc>
                <a:extLst>
                  <a:ext uri="{0D108BD9-81ED-4DB2-BD59-A6C34878D82A}">
                    <a16:rowId xmlns:a16="http://schemas.microsoft.com/office/drawing/2014/main" val="10006"/>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dirty="0">
                          <a:latin typeface="Calibri" panose="020F0502020204030204" pitchFamily="34" charset="0"/>
                          <a:ea typeface="Calibri" panose="020F0502020204030204" pitchFamily="34" charset="0"/>
                          <a:cs typeface="Calibri" panose="020F0502020204030204" pitchFamily="34" charset="0"/>
                        </a:rPr>
                        <a:t>Pentecost, </a:t>
                      </a:r>
                      <a:r>
                        <a:rPr lang="en-US" altLang="en-US" sz="1800" i="1" dirty="0">
                          <a:latin typeface="Calibri" panose="020F0502020204030204" pitchFamily="34" charset="0"/>
                          <a:ea typeface="Calibri" panose="020F0502020204030204" pitchFamily="34" charset="0"/>
                          <a:cs typeface="Calibri" panose="020F0502020204030204" pitchFamily="34" charset="0"/>
                        </a:rPr>
                        <a:t>Things to Come</a:t>
                      </a:r>
                      <a:r>
                        <a:rPr lang="en-US" altLang="en-US" sz="1800" dirty="0">
                          <a:latin typeface="Calibri" panose="020F0502020204030204" pitchFamily="34" charset="0"/>
                          <a:ea typeface="Calibri" panose="020F0502020204030204" pitchFamily="34" charset="0"/>
                          <a:cs typeface="Calibri" panose="020F0502020204030204" pitchFamily="34" charset="0"/>
                        </a:rPr>
                        <a:t>, 347-48</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60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7881231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3200401" y="1132449"/>
            <a:ext cx="6705599" cy="5083125"/>
          </a:xfrm>
        </p:spPr>
        <p:txBody>
          <a:bodyPr/>
          <a:lstStyle/>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Timing of the birds of prey?</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 Gog killed in battle? </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seal judgment?</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Coincides with Rapture?</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Armageddon?</a:t>
            </a:r>
          </a:p>
          <a:p>
            <a:pPr marL="569913" indent="-569913" algn="just"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Resurrection during Millennium?</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Israel and the Antichrist?</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spTree>
    <p:extLst>
      <p:ext uri="{BB962C8B-B14F-4D97-AF65-F5344CB8AC3E}">
        <p14:creationId xmlns:p14="http://schemas.microsoft.com/office/powerpoint/2010/main" val="239761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6800" y="228600"/>
            <a:ext cx="10058399" cy="6400800"/>
          </a:xfrm>
          <a:prstGeom prst="rect">
            <a:avLst/>
          </a:prstGeom>
          <a:ln>
            <a:solidFill>
              <a:schemeClr val="tx1"/>
            </a:solidFill>
          </a:ln>
        </p:spPr>
      </p:pic>
    </p:spTree>
    <p:extLst>
      <p:ext uri="{BB962C8B-B14F-4D97-AF65-F5344CB8AC3E}">
        <p14:creationId xmlns:p14="http://schemas.microsoft.com/office/powerpoint/2010/main" val="1853520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A45732-F72E-04DA-DDC7-9D892463A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34147" name="Rectangle 1"/>
          <p:cNvSpPr>
            <a:spLocks noChangeArrowheads="1"/>
          </p:cNvSpPr>
          <p:nvPr/>
        </p:nvSpPr>
        <p:spPr bwMode="auto">
          <a:xfrm>
            <a:off x="609600" y="0"/>
            <a:ext cx="10972800" cy="5047536"/>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12:1-2</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at that time Michael, the great prince who stands guard over the sons of your people, will arise. And there will be a time of distress such as never occurred since there was a nation until that time; and at that time your people, everyone who is found written in the book, will be rescued.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Many of those who sleep in the dust of the ground will awake, these to everlasting life, but the others to disgrace and everlasting contempt.”</a:t>
            </a:r>
          </a:p>
        </p:txBody>
      </p:sp>
    </p:spTree>
    <p:extLst>
      <p:ext uri="{BB962C8B-B14F-4D97-AF65-F5344CB8AC3E}">
        <p14:creationId xmlns:p14="http://schemas.microsoft.com/office/powerpoint/2010/main" val="689757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 </a:t>
            </a:r>
            <a:r>
              <a:rPr lang="en-US" b="1" u="sng" dirty="0">
                <a:solidFill>
                  <a:srgbClr val="FFFFCC"/>
                </a:solidFill>
                <a:effectLst>
                  <a:outerShdw blurRad="38100" dist="38100" dir="2700000" algn="tl">
                    <a:srgbClr val="000000">
                      <a:alpha val="43137"/>
                    </a:srgbClr>
                  </a:outerShdw>
                </a:effectLst>
                <a:cs typeface="Calibri" pitchFamily="34" charset="0"/>
              </a:rPr>
              <a:t>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Tribal land allotment (47‒48)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6" name="Title 1">
            <a:extLst>
              <a:ext uri="{FF2B5EF4-FFF2-40B4-BE49-F238E27FC236}">
                <a16:creationId xmlns:a16="http://schemas.microsoft.com/office/drawing/2014/main" id="{FA3B0FA7-EF52-4A87-A7C5-C703699E4065}"/>
              </a:ext>
            </a:extLst>
          </p:cNvPr>
          <p:cNvSpPr>
            <a:spLocks noGrp="1"/>
          </p:cNvSpPr>
          <p:nvPr>
            <p:ph type="title"/>
          </p:nvPr>
        </p:nvSpPr>
        <p:spPr>
          <a:xfrm>
            <a:off x="1828800" y="228600"/>
            <a:ext cx="8534400" cy="838200"/>
          </a:xfrm>
        </p:spPr>
        <p:txBody>
          <a:bodyPr/>
          <a:lstStyle/>
          <a:p>
            <a:pPr algn="ctr"/>
            <a:r>
              <a:rPr lang="en-US" sz="3600" dirty="0">
                <a:effectLst>
                  <a:outerShdw blurRad="38100" dist="38100" dir="2700000" algn="tl">
                    <a:srgbClr val="000000">
                      <a:alpha val="43137"/>
                    </a:srgbClr>
                  </a:outerShdw>
                </a:effectLst>
                <a:ea typeface="Calibri" pitchFamily="34" charset="0"/>
                <a:cs typeface="Calibri" pitchFamily="34" charset="0"/>
              </a:rPr>
              <a:t>Ezekiel 33‒48</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5F8ECB2E-CBB4-4AD4-B45C-C9AFBEE653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997955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A45732-F72E-04DA-DDC7-9D892463A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34147" name="Rectangle 1"/>
          <p:cNvSpPr>
            <a:spLocks noChangeArrowheads="1"/>
          </p:cNvSpPr>
          <p:nvPr/>
        </p:nvSpPr>
        <p:spPr bwMode="auto">
          <a:xfrm>
            <a:off x="609600" y="0"/>
            <a:ext cx="10972800" cy="5047536"/>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thrones, and they sat on them, and judgment was given to them. And I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saw</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souls of those who had been beheaded because of their testimony of Jesus and because of the word of God, and those who had not worshiped the beast or his image, and had not received the mark on their forehead and on their hand;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came to life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reigned with 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 thousand years.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rest of the dead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did not come to life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 the . . .</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8695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E7F3B6-3DD2-23B4-CA52-20DDF956F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34147" name="Rectangle 1"/>
          <p:cNvSpPr>
            <a:spLocks noChangeArrowheads="1"/>
          </p:cNvSpPr>
          <p:nvPr/>
        </p:nvSpPr>
        <p:spPr bwMode="auto">
          <a:xfrm>
            <a:off x="609600" y="0"/>
            <a:ext cx="10972800" cy="3477875"/>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thousand years were completed. This is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resurrection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and holy is the one who has a part in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resurrection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over these the second death has no power, but they will be priests of God and of Christ and will reign with Him for a thousand years.”</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2890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12192000" cy="6857999"/>
          </a:xfrm>
          <a:prstGeom prst="rect">
            <a:avLst/>
          </a:prstGeom>
        </p:spPr>
      </p:pic>
      <p:sp>
        <p:nvSpPr>
          <p:cNvPr id="134147" name="Rectangle 1"/>
          <p:cNvSpPr>
            <a:spLocks noChangeArrowheads="1"/>
          </p:cNvSpPr>
          <p:nvPr/>
        </p:nvSpPr>
        <p:spPr bwMode="auto">
          <a:xfrm>
            <a:off x="228600" y="1"/>
            <a:ext cx="11734800" cy="3077766"/>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15:50-51</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50 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say this, brethren, that flesh and blood cannot inherit the kingdom of God; nor does the perishable inherit the imperishable. </a:t>
            </a:r>
            <a:r>
              <a:rPr lang="en-US" sz="3600" baseline="30000" dirty="0">
                <a:latin typeface="Calibri" panose="020F0502020204030204" pitchFamily="34" charset="0"/>
                <a:cs typeface="Calibri" panose="020F0502020204030204" pitchFamily="34" charset="0"/>
              </a:rPr>
              <a:t>51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I tell you a mystery; we will not all sleep, but we will all be changed.”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5462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614" y="228600"/>
            <a:ext cx="11102772" cy="6400800"/>
          </a:xfrm>
          <a:prstGeom prst="rect">
            <a:avLst/>
          </a:prstGeom>
          <a:ln>
            <a:solidFill>
              <a:schemeClr val="tx1"/>
            </a:solidFill>
          </a:ln>
        </p:spPr>
      </p:pic>
    </p:spTree>
    <p:extLst>
      <p:ext uri="{BB962C8B-B14F-4D97-AF65-F5344CB8AC3E}">
        <p14:creationId xmlns:p14="http://schemas.microsoft.com/office/powerpoint/2010/main" val="2365167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extLst>
              <p:ext uri="{D42A27DB-BD31-4B8C-83A1-F6EECF244321}">
                <p14:modId xmlns:p14="http://schemas.microsoft.com/office/powerpoint/2010/main" val="342428342"/>
              </p:ext>
            </p:extLst>
          </p:nvPr>
        </p:nvGraphicFramePr>
        <p:xfrm>
          <a:off x="609600" y="426726"/>
          <a:ext cx="10972800" cy="6004548"/>
        </p:xfrm>
        <a:graphic>
          <a:graphicData uri="http://schemas.openxmlformats.org/drawingml/2006/table">
            <a:tbl>
              <a:tblPr>
                <a:tableStyleId>{8A107856-5554-42FB-B03E-39F5DBC370BA}</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0">
                <a:tc>
                  <a:txBody>
                    <a:bodyPr/>
                    <a:lstStyle/>
                    <a:p>
                      <a:pPr marL="0" marR="0" lvl="0" indent="0" algn="ctr" defTabSz="914400" rtl="0" eaLnBrk="0" fontAlgn="base" latinLnBrk="0" hangingPunct="0">
                        <a:lnSpc>
                          <a:spcPct val="100000"/>
                        </a:lnSpc>
                        <a:spcBef>
                          <a:spcPts val="0"/>
                        </a:spcBef>
                        <a:spcAft>
                          <a:spcPct val="0"/>
                        </a:spcAft>
                        <a:buClr>
                          <a:schemeClr val="tx1"/>
                        </a:buClr>
                        <a:buSzTx/>
                        <a:buFontTx/>
                        <a:buNone/>
                        <a:tabLst/>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t>
                      </a:r>
                    </a:p>
                    <a:p>
                      <a:pPr marL="0" marR="0" lvl="0" indent="0" algn="ctr" defTabSz="914400" rtl="0" eaLnBrk="0" fontAlgn="base" latinLnBrk="0" hangingPunct="0">
                        <a:lnSpc>
                          <a:spcPct val="100000"/>
                        </a:lnSpc>
                        <a:spcBef>
                          <a:spcPts val="0"/>
                        </a:spcBef>
                        <a:spcAft>
                          <a:spcPct val="0"/>
                        </a:spcAft>
                        <a:buClr>
                          <a:schemeClr val="tx1"/>
                        </a:buClr>
                        <a:buSzTx/>
                        <a:buFontTx/>
                        <a:buNone/>
                        <a:tabLst/>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Rev.20</a:t>
                      </a:r>
                      <a:endPar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T="45714" marB="45714" anchor="ctr" horzOverflow="overflow">
                    <a:solidFill>
                      <a:schemeClr val="bg2">
                        <a:lumMod val="95000"/>
                        <a:lumOff val="5000"/>
                      </a:schemeClr>
                    </a:solidFill>
                  </a:tcPr>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Tx/>
                        <a:buNone/>
                        <a:tabLst/>
                        <a:defRPr/>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Eternal State </a:t>
                      </a:r>
                    </a:p>
                    <a:p>
                      <a:pPr marL="0" marR="0" lvl="0" indent="0" algn="ctr" defTabSz="914400" rtl="0" eaLnBrk="0" fontAlgn="base" latinLnBrk="0" hangingPunct="0">
                        <a:lnSpc>
                          <a:spcPct val="100000"/>
                        </a:lnSpc>
                        <a:spcBef>
                          <a:spcPts val="0"/>
                        </a:spcBef>
                        <a:spcAft>
                          <a:spcPct val="0"/>
                        </a:spcAft>
                        <a:buClr>
                          <a:schemeClr val="tx1"/>
                        </a:buClr>
                        <a:buSzTx/>
                        <a:buFontTx/>
                        <a:buNone/>
                        <a:tabLst/>
                        <a:defRPr/>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Rev.21-22</a:t>
                      </a:r>
                    </a:p>
                  </a:txBody>
                  <a:tcPr marT="45714" marB="45714" anchor="ctr" horzOverflow="overflow">
                    <a:solidFill>
                      <a:schemeClr val="bg2">
                        <a:lumMod val="95000"/>
                        <a:lumOff val="5000"/>
                      </a:schemeClr>
                    </a:solidFill>
                  </a:tcPr>
                </a:tc>
                <a:extLst>
                  <a:ext uri="{0D108BD9-81ED-4DB2-BD59-A6C34878D82A}">
                    <a16:rowId xmlns:a16="http://schemas.microsoft.com/office/drawing/2014/main" val="1524377864"/>
                  </a:ext>
                </a:extLst>
              </a:tr>
              <a:tr h="54864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cap="none" normalizeH="0" baseline="0" dirty="0">
                          <a:ln>
                            <a:noFill/>
                          </a:ln>
                          <a:effectLst/>
                          <a:latin typeface="Calibri" panose="020F0502020204030204" pitchFamily="34" charset="0"/>
                          <a:cs typeface="Calibri" panose="020F0502020204030204" pitchFamily="34" charset="0"/>
                        </a:rPr>
                        <a:t>Sin restrained</a:t>
                      </a:r>
                      <a:endParaRPr kumimoji="0" lang="en-US" sz="3000" b="1" i="0" u="none" strike="noStrike" cap="none" normalizeH="0" baseline="0" dirty="0">
                        <a:ln>
                          <a:noFill/>
                        </a:ln>
                        <a:solidFill>
                          <a:schemeClr val="tx2">
                            <a:lumMod val="75000"/>
                          </a:schemeClr>
                        </a:solidFill>
                        <a:effectLst/>
                        <a:latin typeface="Calibri" panose="020F0502020204030204" pitchFamily="34" charset="0"/>
                        <a:cs typeface="Calibri" panose="020F0502020204030204" pitchFamily="34" charset="0"/>
                      </a:endParaRPr>
                    </a:p>
                  </a:txBody>
                  <a:tcPr marT="45714" marB="45714" anchor="ctr" horzOverflow="overflow">
                    <a:solidFill>
                      <a:schemeClr val="tx1"/>
                    </a:solidFill>
                  </a:tcPr>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 removed</a:t>
                      </a:r>
                      <a:endParaRPr kumimoji="0" lang="en-US" sz="3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4" marB="45714" anchor="ctr" horzOverflow="overflow">
                    <a:solidFill>
                      <a:schemeClr val="tx1"/>
                    </a:solidFill>
                  </a:tcPr>
                </a:tc>
                <a:extLst>
                  <a:ext uri="{0D108BD9-81ED-4DB2-BD59-A6C34878D82A}">
                    <a16:rowId xmlns:a16="http://schemas.microsoft.com/office/drawing/2014/main" val="10000"/>
                  </a:ext>
                </a:extLst>
              </a:tr>
              <a:tr h="54864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Curse restrained</a:t>
                      </a:r>
                    </a:p>
                  </a:txBody>
                  <a:tcPr marT="45714" marB="45714" anchor="ctr" horzOverflow="overflow">
                    <a:solidFill>
                      <a:schemeClr val="tx1"/>
                    </a:solidFill>
                  </a:tcPr>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Curse removed</a:t>
                      </a:r>
                    </a:p>
                  </a:txBody>
                  <a:tcPr marT="45714" marB="45714" anchor="ctr" horzOverflow="overflow">
                    <a:solidFill>
                      <a:schemeClr val="tx1"/>
                    </a:solidFill>
                  </a:tcPr>
                </a:tc>
                <a:extLst>
                  <a:ext uri="{0D108BD9-81ED-4DB2-BD59-A6C34878D82A}">
                    <a16:rowId xmlns:a16="http://schemas.microsoft.com/office/drawing/2014/main" val="10001"/>
                  </a:ext>
                </a:extLst>
              </a:tr>
              <a:tr h="54864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Death</a:t>
                      </a:r>
                    </a:p>
                  </a:txBody>
                  <a:tcPr marT="45714" marB="45714" anchor="ctr" horzOverflow="overflow">
                    <a:solidFill>
                      <a:schemeClr val="tx1"/>
                    </a:solidFill>
                  </a:tcPr>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 death</a:t>
                      </a:r>
                    </a:p>
                  </a:txBody>
                  <a:tcPr marT="45714" marB="45714" anchor="ctr" horzOverflow="overflow">
                    <a:solidFill>
                      <a:schemeClr val="tx1"/>
                    </a:solidFill>
                  </a:tcPr>
                </a:tc>
                <a:extLst>
                  <a:ext uri="{0D108BD9-81ED-4DB2-BD59-A6C34878D82A}">
                    <a16:rowId xmlns:a16="http://schemas.microsoft.com/office/drawing/2014/main" val="10002"/>
                  </a:ext>
                </a:extLst>
              </a:tr>
              <a:tr h="54864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Mortals / resurrected</a:t>
                      </a:r>
                    </a:p>
                  </a:txBody>
                  <a:tcPr marT="45714" marB="45714" anchor="ctr" horzOverflow="overflow">
                    <a:solidFill>
                      <a:schemeClr val="tx1"/>
                    </a:solidFill>
                  </a:tcPr>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Resurrected only</a:t>
                      </a:r>
                    </a:p>
                  </a:txBody>
                  <a:tcPr marT="45714" marB="45714" anchor="ctr" horzOverflow="overflow">
                    <a:solidFill>
                      <a:schemeClr val="tx1"/>
                    </a:solidFill>
                  </a:tcPr>
                </a:tc>
                <a:extLst>
                  <a:ext uri="{0D108BD9-81ED-4DB2-BD59-A6C34878D82A}">
                    <a16:rowId xmlns:a16="http://schemas.microsoft.com/office/drawing/2014/main" val="10003"/>
                  </a:ext>
                </a:extLst>
              </a:tr>
              <a:tr h="54864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Mortals Destinies undecided</a:t>
                      </a:r>
                    </a:p>
                  </a:txBody>
                  <a:tcPr marT="45714" marB="45714" anchor="ctr" horzOverflow="overflow">
                    <a:solidFill>
                      <a:schemeClr val="tx1"/>
                    </a:solidFill>
                  </a:tcPr>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All Destinies sealed</a:t>
                      </a:r>
                    </a:p>
                  </a:txBody>
                  <a:tcPr marT="45714" marB="45714" anchor="ctr" horzOverflow="overflow">
                    <a:solidFill>
                      <a:schemeClr val="tx1"/>
                    </a:solidFill>
                  </a:tcPr>
                </a:tc>
                <a:extLst>
                  <a:ext uri="{0D108BD9-81ED-4DB2-BD59-A6C34878D82A}">
                    <a16:rowId xmlns:a16="http://schemas.microsoft.com/office/drawing/2014/main" val="10004"/>
                  </a:ext>
                </a:extLst>
              </a:tr>
              <a:tr h="54864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Renovation</a:t>
                      </a:r>
                    </a:p>
                  </a:txBody>
                  <a:tcPr marT="45714" marB="45714" anchor="ctr" horzOverflow="overflow">
                    <a:solidFill>
                      <a:schemeClr val="tx1"/>
                    </a:solidFill>
                  </a:tcPr>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Recreation</a:t>
                      </a:r>
                    </a:p>
                  </a:txBody>
                  <a:tcPr marT="45714" marB="45714" anchor="ctr" horzOverflow="overflow">
                    <a:solidFill>
                      <a:schemeClr val="tx1"/>
                    </a:solidFill>
                  </a:tcPr>
                </a:tc>
                <a:extLst>
                  <a:ext uri="{0D108BD9-81ED-4DB2-BD59-A6C34878D82A}">
                    <a16:rowId xmlns:a16="http://schemas.microsoft.com/office/drawing/2014/main" val="10005"/>
                  </a:ext>
                </a:extLst>
              </a:tr>
              <a:tr h="54864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Temporary</a:t>
                      </a:r>
                    </a:p>
                  </a:txBody>
                  <a:tcPr marT="45714" marB="45714" anchor="ctr" horzOverflow="overflow">
                    <a:solidFill>
                      <a:schemeClr val="tx1"/>
                    </a:solidFill>
                  </a:tcPr>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Eternal</a:t>
                      </a:r>
                    </a:p>
                  </a:txBody>
                  <a:tcPr marT="45714" marB="45714" anchor="ctr" horzOverflow="overflow">
                    <a:solidFill>
                      <a:schemeClr val="tx1"/>
                    </a:solidFill>
                  </a:tcPr>
                </a:tc>
                <a:extLst>
                  <a:ext uri="{0D108BD9-81ED-4DB2-BD59-A6C34878D82A}">
                    <a16:rowId xmlns:a16="http://schemas.microsoft.com/office/drawing/2014/main" val="10006"/>
                  </a:ext>
                </a:extLst>
              </a:tr>
              <a:tr h="54864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Transitional </a:t>
                      </a:r>
                    </a:p>
                  </a:txBody>
                  <a:tcPr marT="45714" marB="45714" anchor="ctr" horzOverflow="overflow">
                    <a:solidFill>
                      <a:schemeClr val="tx1"/>
                    </a:solidFill>
                  </a:tcPr>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Non-transitional</a:t>
                      </a:r>
                    </a:p>
                  </a:txBody>
                  <a:tcPr marT="45714" marB="45714" anchor="ctr" horzOverflow="overflow">
                    <a:solidFill>
                      <a:schemeClr val="tx1"/>
                    </a:solidFill>
                  </a:tcPr>
                </a:tc>
                <a:extLst>
                  <a:ext uri="{0D108BD9-81ED-4DB2-BD59-A6C34878D82A}">
                    <a16:rowId xmlns:a16="http://schemas.microsoft.com/office/drawing/2014/main" val="10007"/>
                  </a:ext>
                </a:extLst>
              </a:tr>
              <a:tr h="54864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Dispensation</a:t>
                      </a:r>
                    </a:p>
                  </a:txBody>
                  <a:tcPr marT="45714" marB="45714" anchor="ctr" horzOverflow="overflow">
                    <a:solidFill>
                      <a:schemeClr val="tx1"/>
                    </a:solidFill>
                  </a:tcPr>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Not a dispensation</a:t>
                      </a:r>
                    </a:p>
                  </a:txBody>
                  <a:tcPr marT="45714" marB="45714" anchor="ctr" horzOverflow="overflow">
                    <a:solidFill>
                      <a:schemeClr val="tx1"/>
                    </a:solidFill>
                  </a:tcPr>
                </a:tc>
                <a:extLst>
                  <a:ext uri="{0D108BD9-81ED-4DB2-BD59-A6C34878D82A}">
                    <a16:rowId xmlns:a16="http://schemas.microsoft.com/office/drawing/2014/main" val="504363005"/>
                  </a:ext>
                </a:extLst>
              </a:tr>
            </a:tbl>
          </a:graphicData>
        </a:graphic>
      </p:graphicFrame>
    </p:spTree>
    <p:extLst>
      <p:ext uri="{BB962C8B-B14F-4D97-AF65-F5344CB8AC3E}">
        <p14:creationId xmlns:p14="http://schemas.microsoft.com/office/powerpoint/2010/main" val="381270084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extLst>
              <p:ext uri="{D42A27DB-BD31-4B8C-83A1-F6EECF244321}">
                <p14:modId xmlns:p14="http://schemas.microsoft.com/office/powerpoint/2010/main" val="1257586203"/>
              </p:ext>
            </p:extLst>
          </p:nvPr>
        </p:nvGraphicFramePr>
        <p:xfrm>
          <a:off x="609600" y="516496"/>
          <a:ext cx="10972800" cy="5825008"/>
        </p:xfrm>
        <a:graphic>
          <a:graphicData uri="http://schemas.openxmlformats.org/drawingml/2006/table">
            <a:tbl>
              <a:tblPr>
                <a:tableStyleId>{8A107856-5554-42FB-B03E-39F5DBC370BA}</a:tableStyleId>
              </a:tblPr>
              <a:tblGrid>
                <a:gridCol w="3657600">
                  <a:extLst>
                    <a:ext uri="{9D8B030D-6E8A-4147-A177-3AD203B41FA5}">
                      <a16:colId xmlns:a16="http://schemas.microsoft.com/office/drawing/2014/main" val="836798824"/>
                    </a:ext>
                  </a:extLst>
                </a:gridCol>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728126">
                <a:tc gridSpan="3">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and Eternal State</a:t>
                      </a:r>
                    </a:p>
                  </a:txBody>
                  <a:tcPr marT="45714" marB="45714" anchor="ctr" horzOverflow="overflow">
                    <a:solidFill>
                      <a:schemeClr val="bg2">
                        <a:lumMod val="95000"/>
                        <a:lumOff val="5000"/>
                      </a:schemeClr>
                    </a:solidFill>
                  </a:tcPr>
                </a:tc>
                <a:tc hMerge="1">
                  <a:txBody>
                    <a:bodyPr/>
                    <a:lstStyle/>
                    <a:p>
                      <a:endParaRPr lang="en-US" dirty="0"/>
                    </a:p>
                  </a:txBody>
                  <a:tcPr horzOverflow="overflow">
                    <a:solidFill>
                      <a:srgbClr val="66FFFF"/>
                    </a:solidFill>
                  </a:tcPr>
                </a:tc>
                <a:tc hMerge="1">
                  <a:txBody>
                    <a:bodyPr/>
                    <a:lstStyle/>
                    <a:p>
                      <a:endParaRPr lang="en-US" dirty="0"/>
                    </a:p>
                  </a:txBody>
                  <a:tcPr horzOverflow="overflow">
                    <a:solidFill>
                      <a:srgbClr val="66FFFF"/>
                    </a:solidFill>
                  </a:tcPr>
                </a:tc>
                <a:extLst>
                  <a:ext uri="{0D108BD9-81ED-4DB2-BD59-A6C34878D82A}">
                    <a16:rowId xmlns:a16="http://schemas.microsoft.com/office/drawing/2014/main" val="1524377864"/>
                  </a:ext>
                </a:extLst>
              </a:tr>
              <a:tr h="7281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anchor="ctr" horzOverflow="overflow">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Rev 20:1-10</a:t>
                      </a:r>
                    </a:p>
                  </a:txBody>
                  <a:tcPr anchor="ctr" horzOverflow="overflow">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Rev 21–22</a:t>
                      </a:r>
                    </a:p>
                  </a:txBody>
                  <a:tcPr anchor="ctr" horzOverflow="overflow">
                    <a:solidFill>
                      <a:schemeClr val="tx1"/>
                    </a:solidFill>
                  </a:tcPr>
                </a:tc>
                <a:extLst>
                  <a:ext uri="{0D108BD9-81ED-4DB2-BD59-A6C34878D82A}">
                    <a16:rowId xmlns:a16="http://schemas.microsoft.com/office/drawing/2014/main" val="104590108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Time</a:t>
                      </a:r>
                    </a:p>
                  </a:txBody>
                  <a:tcPr anchor="ctr" horzOverflow="overflow">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20:4</a:t>
                      </a:r>
                    </a:p>
                  </a:txBody>
                  <a:tcPr anchor="ctr" horzOverflow="overflow">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22:5</a:t>
                      </a:r>
                    </a:p>
                  </a:txBody>
                  <a:tcPr anchor="ctr" horzOverflow="overflow">
                    <a:solidFill>
                      <a:schemeClr val="tx1"/>
                    </a:solidFill>
                  </a:tcPr>
                </a:tc>
                <a:extLst>
                  <a:ext uri="{0D108BD9-81ED-4DB2-BD59-A6C34878D82A}">
                    <a16:rowId xmlns:a16="http://schemas.microsoft.com/office/drawing/2014/main" val="10000"/>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Luminaries</a:t>
                      </a:r>
                    </a:p>
                  </a:txBody>
                  <a:tcPr anchor="ctr" horzOverflow="overflow">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Isa 30:26</a:t>
                      </a:r>
                    </a:p>
                  </a:txBody>
                  <a:tcPr anchor="ctr" horzOverflow="overflow">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21:23; 22:5</a:t>
                      </a:r>
                    </a:p>
                  </a:txBody>
                  <a:tcPr anchor="ctr" horzOverflow="overflow">
                    <a:solidFill>
                      <a:schemeClr val="tx1"/>
                    </a:solidFill>
                  </a:tcPr>
                </a:tc>
                <a:extLst>
                  <a:ext uri="{0D108BD9-81ED-4DB2-BD59-A6C34878D82A}">
                    <a16:rowId xmlns:a16="http://schemas.microsoft.com/office/drawing/2014/main" val="10001"/>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Temple</a:t>
                      </a:r>
                    </a:p>
                  </a:txBody>
                  <a:tcPr anchor="ctr" horzOverflow="overflow">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err="1">
                          <a:ln>
                            <a:noFill/>
                          </a:ln>
                          <a:solidFill>
                            <a:schemeClr val="dk1"/>
                          </a:solidFill>
                          <a:effectLst/>
                          <a:latin typeface="Calibri" panose="020F0502020204030204" pitchFamily="34" charset="0"/>
                          <a:ea typeface="+mn-ea"/>
                          <a:cs typeface="Calibri" panose="020F0502020204030204" pitchFamily="34" charset="0"/>
                        </a:rPr>
                        <a:t>Ezek</a:t>
                      </a: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 40–48</a:t>
                      </a:r>
                    </a:p>
                  </a:txBody>
                  <a:tcPr anchor="ctr" horzOverflow="overflow">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21:22</a:t>
                      </a:r>
                    </a:p>
                  </a:txBody>
                  <a:tcPr anchor="ctr" horzOverflow="overflow">
                    <a:solidFill>
                      <a:schemeClr val="tx1"/>
                    </a:solidFill>
                  </a:tcPr>
                </a:tc>
                <a:extLst>
                  <a:ext uri="{0D108BD9-81ED-4DB2-BD59-A6C34878D82A}">
                    <a16:rowId xmlns:a16="http://schemas.microsoft.com/office/drawing/2014/main" val="10002"/>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Death</a:t>
                      </a:r>
                    </a:p>
                  </a:txBody>
                  <a:tcPr anchor="ctr" horzOverflow="overflow">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Isa 65:20</a:t>
                      </a:r>
                    </a:p>
                  </a:txBody>
                  <a:tcPr anchor="ctr" horzOverflow="overflow">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21:4</a:t>
                      </a:r>
                    </a:p>
                  </a:txBody>
                  <a:tcPr anchor="ctr" horzOverflow="overflow">
                    <a:solidFill>
                      <a:schemeClr val="tx1"/>
                    </a:solidFill>
                  </a:tcPr>
                </a:tc>
                <a:extLst>
                  <a:ext uri="{0D108BD9-81ED-4DB2-BD59-A6C34878D82A}">
                    <a16:rowId xmlns:a16="http://schemas.microsoft.com/office/drawing/2014/main" val="10003"/>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Satanic activity</a:t>
                      </a:r>
                    </a:p>
                  </a:txBody>
                  <a:tcPr anchor="ctr" horzOverflow="overflow">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20:7</a:t>
                      </a:r>
                    </a:p>
                  </a:txBody>
                  <a:tcPr anchor="ctr" horzOverflow="overflow">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20:10</a:t>
                      </a:r>
                    </a:p>
                  </a:txBody>
                  <a:tcPr anchor="ctr" horzOverflow="overflow">
                    <a:solidFill>
                      <a:schemeClr val="tx1"/>
                    </a:solidFill>
                  </a:tcPr>
                </a:tc>
                <a:extLst>
                  <a:ext uri="{0D108BD9-81ED-4DB2-BD59-A6C34878D82A}">
                    <a16:rowId xmlns:a16="http://schemas.microsoft.com/office/drawing/2014/main" val="1000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Rebellion</a:t>
                      </a:r>
                    </a:p>
                  </a:txBody>
                  <a:tcPr anchor="ctr" horzOverflow="overflow">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20:8-9</a:t>
                      </a:r>
                    </a:p>
                  </a:txBody>
                  <a:tcPr anchor="ctr" horzOverflow="overflow">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21:27</a:t>
                      </a:r>
                    </a:p>
                  </a:txBody>
                  <a:tcPr anchor="ctr" horzOverflow="overflow">
                    <a:solidFill>
                      <a:schemeClr val="tx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8857266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3200401" y="1132449"/>
            <a:ext cx="6705599" cy="5083125"/>
          </a:xfrm>
        </p:spPr>
        <p:txBody>
          <a:bodyPr/>
          <a:lstStyle/>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Timing of the birds of prey?</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 Gog killed in battle? </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seal judgment?</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Coincides with Rapture?</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Armageddon?</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Resurrection during Millennium?</a:t>
            </a:r>
          </a:p>
          <a:p>
            <a:pPr marL="569913" indent="-569913" algn="just"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Israel and the Antichrist?</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spTree>
    <p:extLst>
      <p:ext uri="{BB962C8B-B14F-4D97-AF65-F5344CB8AC3E}">
        <p14:creationId xmlns:p14="http://schemas.microsoft.com/office/powerpoint/2010/main" val="3015856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F9C24E-D313-45CA-81CB-C386ACB5E404}"/>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0"/>
            <a:ext cx="10972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Daniel 9:27</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make a firm covenant with the many for one week, but in the middle of the week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will put a stop to sacrifice and grain offering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on the wing of abominations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1885909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0664" y="228600"/>
            <a:ext cx="10090673" cy="6400800"/>
          </a:xfrm>
          <a:prstGeom prst="rect">
            <a:avLst/>
          </a:prstGeom>
          <a:ln w="28575">
            <a:solidFill>
              <a:srgbClr val="FFFFCC"/>
            </a:solidFill>
          </a:ln>
        </p:spPr>
      </p:pic>
    </p:spTree>
    <p:extLst>
      <p:ext uri="{BB962C8B-B14F-4D97-AF65-F5344CB8AC3E}">
        <p14:creationId xmlns:p14="http://schemas.microsoft.com/office/powerpoint/2010/main" val="812295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A15199-FBEA-473E-BFD1-D63836756E7E}"/>
              </a:ext>
            </a:extLst>
          </p:cNvPr>
          <p:cNvPicPr>
            <a:picLocks noChangeAspect="1"/>
          </p:cNvPicPr>
          <p:nvPr/>
        </p:nvPicPr>
        <p:blipFill>
          <a:blip r:embed="rId2"/>
          <a:stretch>
            <a:fillRect/>
          </a:stretch>
        </p:blipFill>
        <p:spPr>
          <a:xfrm>
            <a:off x="0" y="0"/>
            <a:ext cx="12192000" cy="6857999"/>
          </a:xfrm>
          <a:prstGeom prst="rect">
            <a:avLst/>
          </a:prstGeom>
        </p:spPr>
      </p:pic>
      <p:sp>
        <p:nvSpPr>
          <p:cNvPr id="8" name="TextBox 7">
            <a:extLst>
              <a:ext uri="{FF2B5EF4-FFF2-40B4-BE49-F238E27FC236}">
                <a16:creationId xmlns:a16="http://schemas.microsoft.com/office/drawing/2014/main" id="{0E5790DE-B5B0-4BCE-9355-9836451790BE}"/>
              </a:ext>
            </a:extLst>
          </p:cNvPr>
          <p:cNvSpPr txBox="1"/>
          <p:nvPr/>
        </p:nvSpPr>
        <p:spPr>
          <a:xfrm>
            <a:off x="609600" y="0"/>
            <a:ext cx="10972800" cy="4776692"/>
          </a:xfrm>
          <a:prstGeom prst="rect">
            <a:avLst/>
          </a:prstGeom>
          <a:noFill/>
        </p:spPr>
        <p:txBody>
          <a:bodyPr wrap="square">
            <a:spAutoFit/>
          </a:bodyPr>
          <a:lstStyle/>
          <a:p>
            <a:pPr marL="342900" marR="0" lvl="0" indent="-342900" algn="ctr" defTabSz="914400" rtl="0" eaLnBrk="0" fontAlgn="base" latinLnBrk="0" hangingPunct="0">
              <a:lnSpc>
                <a:spcPct val="100000"/>
              </a:lnSpc>
              <a:spcBef>
                <a:spcPts val="0"/>
              </a:spcBef>
              <a:spcAft>
                <a:spcPts val="1200"/>
              </a:spcAft>
              <a:buClr>
                <a:srgbClr val="00FFFF"/>
              </a:buClr>
              <a:buSzPct val="75000"/>
              <a:buFont typeface="Wingdings" panose="05000000000000000000" pitchFamily="2" charset="2"/>
              <a:buNone/>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a:t>
            </a: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28:15, 18</a:t>
            </a:r>
            <a:endPar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endParaRPr>
          </a:p>
          <a:p>
            <a:pPr marL="0" marR="0" lvl="0" indent="0" algn="just" defTabSz="914400" rtl="0" eaLnBrk="0" fontAlgn="base" latinLnBrk="0" hangingPunct="0">
              <a:lnSpc>
                <a:spcPct val="100000"/>
              </a:lnSpc>
              <a:spcBef>
                <a:spcPts val="0"/>
              </a:spcBef>
              <a:spcAft>
                <a:spcPct val="0"/>
              </a:spcAft>
              <a:buClr>
                <a:srgbClr val="00FFFF"/>
              </a:buClr>
              <a:buSzPct val="75000"/>
              <a:buFont typeface="Wingdings" panose="05000000000000000000" pitchFamily="2" charset="2"/>
              <a:buNone/>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t>
            </a:r>
            <a:r>
              <a:rPr kumimoji="0" lang="en-US" sz="3200" i="0" u="none" strike="noStrike" kern="0" cap="none" spc="0" normalizeH="0" baseline="3000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15</a:t>
            </a:r>
            <a:r>
              <a:rPr kumimoji="0" lang="en-US" sz="3200" b="1" i="0" u="none" strike="noStrike" kern="0" cap="none" spc="0" normalizeH="0" baseline="3000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Because you have said, ‘We have made a </a:t>
            </a:r>
            <a:r>
              <a:rPr kumimoji="0" lang="en-US" sz="3200" b="1" i="0" u="sng"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covenant with death, And with Sheol</a:t>
            </a:r>
            <a:r>
              <a:rPr kumimoji="0" lang="en-US" sz="3200" b="1" i="0"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we have made a </a:t>
            </a:r>
            <a:r>
              <a:rPr kumimoji="0" lang="en-US" sz="3200" b="1" i="0" u="sng"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pact</a:t>
            </a:r>
            <a:r>
              <a:rPr kumimoji="0" 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The overwhelming scourge will not reach us when it passes by, For we have made falsehood our refuge and we have concealed ourselves with deception.’…</a:t>
            </a:r>
            <a:r>
              <a:rPr kumimoji="0" lang="en-US" sz="3200" b="1" i="0" u="none" strike="noStrike" kern="0" cap="none" spc="0" normalizeH="0" baseline="3000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3200" i="0" u="none" strike="noStrike" kern="0" cap="none" spc="0" normalizeH="0" baseline="3000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18</a:t>
            </a:r>
            <a:r>
              <a:rPr kumimoji="0" lang="en-US" sz="3200" b="1" i="0" u="none" strike="noStrike" kern="0" cap="none" spc="0" normalizeH="0" baseline="3000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Your </a:t>
            </a:r>
            <a:r>
              <a:rPr kumimoji="0" lang="en-US" sz="3200" b="1" i="0" u="sng"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covenant with death</a:t>
            </a:r>
            <a:r>
              <a:rPr kumimoji="0" 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will be canceled, And your </a:t>
            </a:r>
            <a:r>
              <a:rPr kumimoji="0" lang="en-US" sz="3200" b="1" i="0" u="sng"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pact with Sheol</a:t>
            </a:r>
            <a:r>
              <a:rPr kumimoji="0" 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will not stand; When the overwhelming scourge passes through, Then you become its trampling place.”</a:t>
            </a:r>
          </a:p>
        </p:txBody>
      </p:sp>
    </p:spTree>
    <p:extLst>
      <p:ext uri="{BB962C8B-B14F-4D97-AF65-F5344CB8AC3E}">
        <p14:creationId xmlns:p14="http://schemas.microsoft.com/office/powerpoint/2010/main" val="524643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3200401" y="1132449"/>
            <a:ext cx="6705599" cy="5083125"/>
          </a:xfrm>
        </p:spPr>
        <p:txBody>
          <a:bodyPr/>
          <a:lstStyle/>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Timing of the birds of prey?</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 Gog killed in battle? </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seal judgment?</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Coincides with Rapture?</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Armageddon?</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Resurrection during Millennium?</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Israel and the Antichrist?</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spTree>
    <p:extLst>
      <p:ext uri="{BB962C8B-B14F-4D97-AF65-F5344CB8AC3E}">
        <p14:creationId xmlns:p14="http://schemas.microsoft.com/office/powerpoint/2010/main" val="2920315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808229-4769-492A-A051-C5300733B4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8387" y="228600"/>
            <a:ext cx="9195227" cy="6400800"/>
          </a:xfrm>
          <a:prstGeom prst="rect">
            <a:avLst/>
          </a:prstGeom>
          <a:solidFill>
            <a:schemeClr val="bg2"/>
          </a:solidFill>
          <a:ln w="28575">
            <a:solidFill>
              <a:schemeClr val="tx1"/>
            </a:solidFill>
          </a:ln>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8551B636-DE5F-4B45-A786-FD2C9BC25151}"/>
                  </a:ext>
                </a:extLst>
              </p14:cNvPr>
              <p14:cNvContentPartPr/>
              <p14:nvPr/>
            </p14:nvContentPartPr>
            <p14:xfrm>
              <a:off x="12710231" y="2795645"/>
              <a:ext cx="17640" cy="17640"/>
            </p14:xfrm>
          </p:contentPart>
        </mc:Choice>
        <mc:Fallback xmlns="">
          <p:pic>
            <p:nvPicPr>
              <p:cNvPr id="3" name="Ink 2">
                <a:extLst>
                  <a:ext uri="{FF2B5EF4-FFF2-40B4-BE49-F238E27FC236}">
                    <a16:creationId xmlns:a16="http://schemas.microsoft.com/office/drawing/2014/main" id="{8551B636-DE5F-4B45-A786-FD2C9BC25151}"/>
                  </a:ext>
                </a:extLst>
              </p:cNvPr>
              <p:cNvPicPr/>
              <p:nvPr/>
            </p:nvPicPr>
            <p:blipFill>
              <a:blip r:embed="rId4"/>
              <a:stretch>
                <a:fillRect/>
              </a:stretch>
            </p:blipFill>
            <p:spPr>
              <a:xfrm>
                <a:off x="12705997" y="2791325"/>
                <a:ext cx="26107" cy="26280"/>
              </a:xfrm>
              <a:prstGeom prst="rect">
                <a:avLst/>
              </a:prstGeom>
            </p:spPr>
          </p:pic>
        </mc:Fallback>
      </mc:AlternateContent>
    </p:spTree>
    <p:extLst>
      <p:ext uri="{BB962C8B-B14F-4D97-AF65-F5344CB8AC3E}">
        <p14:creationId xmlns:p14="http://schemas.microsoft.com/office/powerpoint/2010/main" val="3815023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FA5E6C2-2247-4ED5-8212-3BAA046D3DA5}"/>
              </a:ext>
            </a:extLst>
          </p:cNvPr>
          <p:cNvPicPr>
            <a:picLocks noChangeAspect="1"/>
          </p:cNvPicPr>
          <p:nvPr/>
        </p:nvPicPr>
        <p:blipFill>
          <a:blip r:embed="rId2" cstate="print"/>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799" cy="4185761"/>
          </a:xfrm>
          <a:prstGeom prst="rect">
            <a:avLst/>
          </a:prstGeom>
          <a:noFill/>
          <a:ln w="28575">
            <a:noFill/>
            <a:miter lim="800000"/>
            <a:headEnd/>
            <a:tailEnd/>
          </a:ln>
        </p:spPr>
        <p:txBody>
          <a:bodyPr wrap="square">
            <a:spAutoFit/>
          </a:bodyPr>
          <a:lstStyle/>
          <a:p>
            <a:pPr algn="ctr">
              <a:spcBef>
                <a:spcPts val="0"/>
              </a:spcBef>
              <a:spcAft>
                <a:spcPts val="12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Zechariah 12:10</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pour out on the house of David and on the inhabitants of Jerusalem, the Spirit of grace</a:t>
            </a:r>
            <a:r>
              <a:rPr lang="en-US" sz="36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of supplication, so that they will look on Me whom they have pierced; and they will mourn for Him, as one mourns for an only son, and they will weep bitterly over Him like the bitter weeping over a firstborn.”</a:t>
            </a:r>
          </a:p>
        </p:txBody>
      </p:sp>
    </p:spTree>
    <p:extLst>
      <p:ext uri="{BB962C8B-B14F-4D97-AF65-F5344CB8AC3E}">
        <p14:creationId xmlns:p14="http://schemas.microsoft.com/office/powerpoint/2010/main" val="3851358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B1F6-C1EE-4FFC-A861-8D2174E4FD4B}"/>
              </a:ext>
            </a:extLst>
          </p:cNvPr>
          <p:cNvSpPr>
            <a:spLocks noGrp="1"/>
          </p:cNvSpPr>
          <p:nvPr>
            <p:ph type="title"/>
          </p:nvPr>
        </p:nvSpPr>
        <p:spPr>
          <a:xfrm>
            <a:off x="914400" y="2857500"/>
            <a:ext cx="10363200" cy="1143000"/>
          </a:xfrm>
        </p:spPr>
        <p:txBody>
          <a:bodyPr/>
          <a:lstStyle/>
          <a:p>
            <a:pPr algn="ctr"/>
            <a:r>
              <a:rPr lang="en-US" dirty="0"/>
              <a:t>CONCLUSION</a:t>
            </a:r>
          </a:p>
        </p:txBody>
      </p:sp>
    </p:spTree>
    <p:extLst>
      <p:ext uri="{BB962C8B-B14F-4D97-AF65-F5344CB8AC3E}">
        <p14:creationId xmlns:p14="http://schemas.microsoft.com/office/powerpoint/2010/main" val="86942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3200401" y="1132449"/>
            <a:ext cx="6705599" cy="5083125"/>
          </a:xfrm>
        </p:spPr>
        <p:txBody>
          <a:bodyPr/>
          <a:lstStyle/>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Timing of the birds of prey?</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 Gog killed in battle? </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seal judgment?</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Coincides with Rapture?</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Armageddon?</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Resurrection during Millennium?</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Israel and the Antichrist?</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spTree>
    <p:extLst>
      <p:ext uri="{BB962C8B-B14F-4D97-AF65-F5344CB8AC3E}">
        <p14:creationId xmlns:p14="http://schemas.microsoft.com/office/powerpoint/2010/main" val="238042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3200401" y="1132449"/>
            <a:ext cx="6705599" cy="5083125"/>
          </a:xfrm>
        </p:spPr>
        <p:txBody>
          <a:bodyPr/>
          <a:lstStyle/>
          <a:p>
            <a:pPr marL="569913" indent="-569913" algn="just"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Timing of the birds of prey?</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 Gog killed in battle? </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seal judgment?</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Coincides with Rapture?</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Armageddon?</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Resurrection during Millennium?</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Israel and the Antichrist?</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spTree>
    <p:extLst>
      <p:ext uri="{BB962C8B-B14F-4D97-AF65-F5344CB8AC3E}">
        <p14:creationId xmlns:p14="http://schemas.microsoft.com/office/powerpoint/2010/main" val="3601135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181600" y="228600"/>
            <a:ext cx="1828800" cy="685800"/>
          </a:xfrm>
        </p:spPr>
        <p:txBody>
          <a:bodyPr/>
          <a:lstStyle/>
          <a:p>
            <a:pPr algn="ctr" eaLnBrk="1" hangingPunct="1"/>
            <a:r>
              <a:rPr lang="en-US" altLang="en-US" dirty="0">
                <a:effectLst>
                  <a:outerShdw blurRad="38100" dist="38100" dir="2700000" algn="tl">
                    <a:srgbClr val="000000">
                      <a:alpha val="43137"/>
                    </a:srgbClr>
                  </a:outerShdw>
                </a:effectLst>
              </a:rPr>
              <a:t>What?</a:t>
            </a:r>
          </a:p>
        </p:txBody>
      </p:sp>
      <p:sp>
        <p:nvSpPr>
          <p:cNvPr id="13316" name="Rectangle 4"/>
          <p:cNvSpPr>
            <a:spLocks noGrp="1" noChangeArrowheads="1"/>
          </p:cNvSpPr>
          <p:nvPr>
            <p:ph type="body" idx="1"/>
          </p:nvPr>
        </p:nvSpPr>
        <p:spPr>
          <a:xfrm>
            <a:off x="1333500" y="1219200"/>
            <a:ext cx="9525000" cy="45720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Divine annihilation of the coalition (38:19-22)</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Birds and beasts feast on the carnage (39:4-5, 17-20)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Seven-month burying of the dead (39:11-12, 14-16)</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Seven-year burning of weapons (39:9-10)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Israel’s salvation and restoration (39:22, 29)</a:t>
            </a:r>
          </a:p>
        </p:txBody>
      </p:sp>
    </p:spTree>
    <p:extLst>
      <p:ext uri="{BB962C8B-B14F-4D97-AF65-F5344CB8AC3E}">
        <p14:creationId xmlns:p14="http://schemas.microsoft.com/office/powerpoint/2010/main" val="4006283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844219"/>
            <a:ext cx="10972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Now there is presented the third emphasis of the greatness of the invasion and the subsequent slaughter at the hand of the Lord. Incidentally, the figure gives a clue as to the time setting for the entire passage.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It is the same scene as that a Revelation 19, the great supper of God, and the chronology is clear. The events will transpire at the end of the great tribulation and just before the millennial reign of the Messiah of Israel</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230-31.</a:t>
            </a:r>
          </a:p>
        </p:txBody>
      </p:sp>
      <p:pic>
        <p:nvPicPr>
          <p:cNvPr id="5" name="Picture 4">
            <a:extLst>
              <a:ext uri="{FF2B5EF4-FFF2-40B4-BE49-F238E27FC236}">
                <a16:creationId xmlns:a16="http://schemas.microsoft.com/office/drawing/2014/main" id="{FA53875A-199E-4181-B92B-F032E49D52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p:spPr>
      </p:pic>
    </p:spTree>
    <p:extLst>
      <p:ext uri="{BB962C8B-B14F-4D97-AF65-F5344CB8AC3E}">
        <p14:creationId xmlns:p14="http://schemas.microsoft.com/office/powerpoint/2010/main" val="35209130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352800" y="228600"/>
            <a:ext cx="5486400" cy="914400"/>
          </a:xfrm>
        </p:spPr>
        <p:txBody>
          <a:bodyPr/>
          <a:lstStyle/>
          <a:p>
            <a:pPr algn="ctr" eaLnBrk="1" hangingPunct="1"/>
            <a:r>
              <a:rPr lang="en-US" altLang="en-US" sz="3600" dirty="0">
                <a:effectLst>
                  <a:outerShdw blurRad="38100" dist="38100" dir="2700000" algn="tl">
                    <a:srgbClr val="000000">
                      <a:alpha val="43137"/>
                    </a:srgbClr>
                  </a:outerShdw>
                </a:effectLst>
              </a:rPr>
              <a:t>What?</a:t>
            </a:r>
          </a:p>
        </p:txBody>
      </p:sp>
      <p:sp>
        <p:nvSpPr>
          <p:cNvPr id="13316" name="Rectangle 4"/>
          <p:cNvSpPr>
            <a:spLocks noGrp="1" noChangeArrowheads="1"/>
          </p:cNvSpPr>
          <p:nvPr>
            <p:ph type="body" idx="1"/>
          </p:nvPr>
        </p:nvSpPr>
        <p:spPr>
          <a:xfrm>
            <a:off x="1333500" y="1371600"/>
            <a:ext cx="9525000" cy="44196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Divine annihilation of the coalition (38:19-22)</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Birds and beasts feast on the carnage (39:4-5, 17-20)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Seven-month burying of the dead (39:11-12, 14-16)</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Seven-year burning of weapons (39:9-10)</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Israel’s salvation and restoration (39:22, 29)</a:t>
            </a:r>
          </a:p>
        </p:txBody>
      </p:sp>
    </p:spTree>
    <p:extLst>
      <p:ext uri="{BB962C8B-B14F-4D97-AF65-F5344CB8AC3E}">
        <p14:creationId xmlns:p14="http://schemas.microsoft.com/office/powerpoint/2010/main" val="2382265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BFFF7A-03C0-43AF-9B91-CAAF5175F3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609600" y="0"/>
            <a:ext cx="10972799" cy="5293757"/>
          </a:xfrm>
          <a:prstGeom prst="rect">
            <a:avLst/>
          </a:prstGeom>
          <a:noFill/>
          <a:ln w="28575">
            <a:noFill/>
            <a:miter lim="800000"/>
            <a:headEnd/>
            <a:tailEnd/>
          </a:ln>
        </p:spPr>
        <p:txBody>
          <a:bodyPr wrap="square">
            <a:spAutoFit/>
          </a:bodyPr>
          <a:lstStyle/>
          <a:p>
            <a:pPr algn="ctr">
              <a:spcAft>
                <a:spcPts val="1200"/>
              </a:spcAft>
            </a:pPr>
            <a:r>
              <a:rPr lang="en-US" sz="4000" b="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23:37-39</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“Jerusalem, Jerusalem, who kills the prophets and stones those who are sent to her! How often I wanted to gather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gathers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until you say</a:t>
            </a:r>
            <a:r>
              <a:rPr lang="en-US" sz="36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6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18120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8621"/>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24227</TotalTime>
  <Words>1993</Words>
  <Application>Microsoft Office PowerPoint</Application>
  <PresentationFormat>Widescreen</PresentationFormat>
  <Paragraphs>202</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Calibri</vt:lpstr>
      <vt:lpstr>Times New Roman</vt:lpstr>
      <vt:lpstr>Wingdings</vt:lpstr>
      <vt:lpstr>Azure</vt:lpstr>
      <vt:lpstr>Ezekiel 36‒39 The Middle East Meltdown 2022</vt:lpstr>
      <vt:lpstr>SLBC Position Statements # 1</vt:lpstr>
      <vt:lpstr>Ezekiel 33‒48</vt:lpstr>
      <vt:lpstr>MAIL BAG</vt:lpstr>
      <vt:lpstr>MAIL BAG</vt:lpstr>
      <vt:lpstr>What?</vt:lpstr>
      <vt:lpstr>PowerPoint Presentation</vt:lpstr>
      <vt:lpstr>What?</vt:lpstr>
      <vt:lpstr>PowerPoint Presentation</vt:lpstr>
      <vt:lpstr>PowerPoint Presentation</vt:lpstr>
      <vt:lpstr>PowerPoint Presentation</vt:lpstr>
      <vt:lpstr>MAIL BAG</vt:lpstr>
      <vt:lpstr>MAIL BAG</vt:lpstr>
      <vt:lpstr>PowerPoint Presentation</vt:lpstr>
      <vt:lpstr>1st Six Seals (Revelation 6)</vt:lpstr>
      <vt:lpstr>PowerPoint Presentation</vt:lpstr>
      <vt:lpstr>Ezekiel 38‒39</vt:lpstr>
      <vt:lpstr>MAIL BAG</vt:lpstr>
      <vt:lpstr>Promised Exemption from Divine Wrath</vt:lpstr>
      <vt:lpstr>PowerPoint Presentation</vt:lpstr>
      <vt:lpstr>PowerPoint Presentation</vt:lpstr>
      <vt:lpstr>PowerPoint Presentation</vt:lpstr>
      <vt:lpstr>PowerPoint Presentation</vt:lpstr>
      <vt:lpstr>MAIL BAG</vt:lpstr>
      <vt:lpstr>PowerPoint Presentation</vt:lpstr>
      <vt:lpstr>PowerPoint Presentation</vt:lpstr>
      <vt:lpstr>MAIL BAG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MAIL BAG</vt:lpstr>
      <vt:lpstr>PowerPoint Presentation</vt:lpstr>
      <vt:lpstr>PowerPoint Presentation</vt:lpstr>
      <vt:lpstr>PowerPoint Presentation</vt:lpstr>
      <vt:lpstr>PowerPoint Presentation</vt:lpstr>
      <vt:lpstr>PowerPoint Presentation</vt:lpstr>
      <vt:lpstr>CONCLUSION</vt:lpstr>
      <vt:lpstr>MAIL BAG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Meltdown 020 - Q&amp;A - Part 1</dc:title>
  <dc:subject>RAPTURE - Partial Rapture</dc:subject>
  <dc:creator>A. Woods</dc:creator>
  <dc:description>Modified by Jim McGowan</dc:description>
  <cp:lastModifiedBy>Jim McGowan</cp:lastModifiedBy>
  <cp:revision>2702</cp:revision>
  <cp:lastPrinted>2022-06-19T13:10:37Z</cp:lastPrinted>
  <dcterms:created xsi:type="dcterms:W3CDTF">2009-03-17T12:21:13Z</dcterms:created>
  <dcterms:modified xsi:type="dcterms:W3CDTF">2022-06-26T13:04:38Z</dcterms:modified>
</cp:coreProperties>
</file>