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094" r:id="rId2"/>
    <p:sldId id="1864" r:id="rId3"/>
    <p:sldId id="2064" r:id="rId4"/>
    <p:sldId id="1984" r:id="rId5"/>
    <p:sldId id="7886" r:id="rId6"/>
    <p:sldId id="7802" r:id="rId7"/>
    <p:sldId id="1985" r:id="rId8"/>
    <p:sldId id="2039" r:id="rId9"/>
    <p:sldId id="7909" r:id="rId10"/>
    <p:sldId id="8825" r:id="rId11"/>
    <p:sldId id="8826" r:id="rId12"/>
    <p:sldId id="8832" r:id="rId13"/>
    <p:sldId id="8833" r:id="rId14"/>
    <p:sldId id="3264" r:id="rId15"/>
    <p:sldId id="8860" r:id="rId16"/>
    <p:sldId id="8864" r:id="rId17"/>
    <p:sldId id="8834" r:id="rId18"/>
    <p:sldId id="8861" r:id="rId19"/>
    <p:sldId id="5646" r:id="rId20"/>
    <p:sldId id="8835" r:id="rId21"/>
    <p:sldId id="8868" r:id="rId22"/>
    <p:sldId id="8836" r:id="rId23"/>
    <p:sldId id="7999" r:id="rId24"/>
    <p:sldId id="7998" r:id="rId25"/>
    <p:sldId id="8843" r:id="rId26"/>
    <p:sldId id="8844" r:id="rId27"/>
    <p:sldId id="8845" r:id="rId28"/>
    <p:sldId id="8869" r:id="rId29"/>
    <p:sldId id="340" r:id="rId30"/>
    <p:sldId id="8837" r:id="rId31"/>
    <p:sldId id="8870" r:id="rId32"/>
    <p:sldId id="8838" r:id="rId33"/>
    <p:sldId id="8839" r:id="rId34"/>
    <p:sldId id="8871" r:id="rId35"/>
    <p:sldId id="8865" r:id="rId36"/>
    <p:sldId id="8840" r:id="rId37"/>
    <p:sldId id="4163" r:id="rId38"/>
    <p:sldId id="6719" r:id="rId39"/>
    <p:sldId id="8841" r:id="rId40"/>
    <p:sldId id="8863" r:id="rId41"/>
    <p:sldId id="8842" r:id="rId42"/>
    <p:sldId id="8872" r:id="rId43"/>
    <p:sldId id="8862" r:id="rId44"/>
    <p:sldId id="8873" r:id="rId45"/>
    <p:sldId id="8695" r:id="rId46"/>
    <p:sldId id="8874" r:id="rId47"/>
    <p:sldId id="8846" r:id="rId48"/>
    <p:sldId id="7975" r:id="rId49"/>
  </p:sldIdLst>
  <p:sldSz cx="12192000" cy="6858000"/>
  <p:notesSz cx="7315200" cy="9601200"/>
  <p:custDataLst>
    <p:tags r:id="rId5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FF00"/>
    <a:srgbClr val="99FFCC"/>
    <a:srgbClr val="FF99FF"/>
    <a:srgbClr val="FF00FF"/>
    <a:srgbClr val="00CCFF"/>
    <a:srgbClr val="000066"/>
    <a:srgbClr val="4D4D4D"/>
    <a:srgbClr val="0000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varScale="1">
        <p:scale>
          <a:sx n="61" d="100"/>
          <a:sy n="61" d="100"/>
        </p:scale>
        <p:origin x="78"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297" y="3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083 - 21v8-21 </a:t>
            </a:r>
          </a:p>
          <a:p>
            <a:pPr>
              <a:defRPr/>
            </a:pPr>
            <a:r>
              <a:rPr lang="en-US" sz="1600" dirty="0"/>
              <a:t>06-26-2022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6/25/2022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240504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18</a:t>
            </a:fld>
            <a:endParaRPr lang="en-US" altLang="en-US" dirty="0"/>
          </a:p>
        </p:txBody>
      </p:sp>
    </p:spTree>
    <p:extLst>
      <p:ext uri="{BB962C8B-B14F-4D97-AF65-F5344CB8AC3E}">
        <p14:creationId xmlns:p14="http://schemas.microsoft.com/office/powerpoint/2010/main" val="122482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24</a:t>
            </a:fld>
            <a:endParaRPr lang="en-US" altLang="en-US" dirty="0"/>
          </a:p>
        </p:txBody>
      </p:sp>
    </p:spTree>
    <p:extLst>
      <p:ext uri="{BB962C8B-B14F-4D97-AF65-F5344CB8AC3E}">
        <p14:creationId xmlns:p14="http://schemas.microsoft.com/office/powerpoint/2010/main" val="1105255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206059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43</a:t>
            </a:fld>
            <a:endParaRPr lang="en-US" altLang="en-US" dirty="0"/>
          </a:p>
        </p:txBody>
      </p:sp>
    </p:spTree>
    <p:extLst>
      <p:ext uri="{BB962C8B-B14F-4D97-AF65-F5344CB8AC3E}">
        <p14:creationId xmlns:p14="http://schemas.microsoft.com/office/powerpoint/2010/main" val="415631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48</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6/25/2022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209793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2531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 id="2147488922"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2801195439"/>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Ishmael’s expulsion (21:8-21)</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205578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53268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350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0278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2362200" y="3886200"/>
            <a:ext cx="17526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781800" y="6858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“What she saw him doing was </a:t>
            </a:r>
            <a:r>
              <a:rPr lang="en-US" i="1" dirty="0">
                <a:effectLst>
                  <a:outerShdw blurRad="38100" dist="38100" dir="2700000" algn="tl">
                    <a:srgbClr val="000000">
                      <a:alpha val="43137"/>
                    </a:srgbClr>
                  </a:outerShdw>
                </a:effectLst>
              </a:rPr>
              <a:t>mocking</a:t>
            </a:r>
            <a:r>
              <a:rPr lang="en-US" dirty="0">
                <a:effectLst>
                  <a:outerShdw blurRad="38100" dist="38100" dir="2700000" algn="tl">
                    <a:srgbClr val="000000">
                      <a:alpha val="43137"/>
                    </a:srgbClr>
                  </a:outerShdw>
                </a:effectLst>
              </a:rPr>
              <a:t>. The Hebrew word for </a:t>
            </a:r>
            <a:r>
              <a:rPr lang="en-US" i="1" dirty="0">
                <a:effectLst>
                  <a:outerShdw blurRad="38100" dist="38100" dir="2700000" algn="tl">
                    <a:srgbClr val="000000">
                      <a:alpha val="43137"/>
                    </a:srgbClr>
                  </a:outerShdw>
                </a:effectLst>
              </a:rPr>
              <a:t>Isaac</a:t>
            </a:r>
            <a:r>
              <a:rPr lang="en-US" dirty="0">
                <a:effectLst>
                  <a:outerShdw blurRad="38100" dist="38100" dir="2700000" algn="tl">
                    <a:srgbClr val="000000">
                      <a:alpha val="43137"/>
                    </a:srgbClr>
                  </a:outerShdw>
                </a:effectLst>
              </a:rPr>
              <a:t> and the Hebrew word for </a:t>
            </a:r>
            <a:r>
              <a:rPr lang="en-US" i="1" dirty="0">
                <a:effectLst>
                  <a:outerShdw blurRad="38100" dist="38100" dir="2700000" algn="tl">
                    <a:srgbClr val="000000">
                      <a:alpha val="43137"/>
                    </a:srgbClr>
                  </a:outerShdw>
                </a:effectLst>
              </a:rPr>
              <a:t>mocking</a:t>
            </a:r>
            <a:r>
              <a:rPr lang="en-US" dirty="0">
                <a:effectLst>
                  <a:outerShdw blurRad="38100" dist="38100" dir="2700000" algn="tl">
                    <a:srgbClr val="000000">
                      <a:alpha val="43137"/>
                    </a:srgbClr>
                  </a:outerShdw>
                </a:effectLst>
              </a:rPr>
              <a:t> is the same root, but appears here as a </a:t>
            </a:r>
            <a:r>
              <a:rPr lang="en-US" i="1" dirty="0" err="1">
                <a:effectLst>
                  <a:outerShdw blurRad="38100" dist="38100" dir="2700000" algn="tl">
                    <a:srgbClr val="000000">
                      <a:alpha val="43137"/>
                    </a:srgbClr>
                  </a:outerShdw>
                </a:effectLst>
              </a:rPr>
              <a:t>piel</a:t>
            </a:r>
            <a:r>
              <a:rPr lang="en-US" dirty="0">
                <a:effectLst>
                  <a:outerShdw blurRad="38100" dist="38100" dir="2700000" algn="tl">
                    <a:srgbClr val="000000">
                      <a:alpha val="43137"/>
                    </a:srgbClr>
                  </a:outerShdw>
                </a:effectLst>
              </a:rPr>
              <a:t> intensive. Here again there is a play upon words with Isaac’s name but this time in a negative sense. Ishmael took Isaac’s name and its meaning and reduced it to mockery; he was ‘</a:t>
            </a:r>
            <a:r>
              <a:rPr lang="en-US">
                <a:effectLst>
                  <a:outerShdw blurRad="38100" dist="38100" dir="2700000" algn="tl">
                    <a:srgbClr val="000000">
                      <a:alpha val="43137"/>
                    </a:srgbClr>
                  </a:outerShdw>
                </a:effectLst>
              </a:rPr>
              <a:t>isaacing’ Isaac</a:t>
            </a:r>
            <a:r>
              <a:rPr lang="en-US" dirty="0">
                <a:effectLst>
                  <a:outerShdw blurRad="38100" dist="38100" dir="2700000" algn="tl">
                    <a:srgbClr val="000000">
                      <a:alpha val="43137"/>
                    </a:srgbClr>
                  </a:outerShdw>
                </a:effectLst>
              </a:rPr>
              <a:t>. Nor was Ishmael just a young child. He was seventeen to twenty years old, and he was mocking someone who was between three and five years old.”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341</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08805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057400"/>
          </a:xfrm>
        </p:spPr>
        <p:txBody>
          <a:bodyPr/>
          <a:lstStyle/>
          <a:p>
            <a:pPr marL="0" indent="0">
              <a:spcBef>
                <a:spcPts val="0"/>
              </a:spcBef>
              <a:buNone/>
              <a:defRPr/>
            </a:pPr>
            <a:r>
              <a:rPr lang="en-US" b="1" dirty="0">
                <a:solidFill>
                  <a:srgbClr val="FFFFCC"/>
                </a:solidFill>
                <a:effectLst>
                  <a:outerShdw blurRad="38100" dist="38100" dir="2700000" algn="tl">
                    <a:srgbClr val="000000">
                      <a:alpha val="43137"/>
                    </a:srgbClr>
                  </a:outerShdw>
                </a:effectLst>
              </a:rPr>
              <a:t>Genesis 21:9 </a:t>
            </a:r>
            <a:r>
              <a:rPr lang="en-US" dirty="0">
                <a:effectLst>
                  <a:outerShdw blurRad="38100" dist="38100" dir="2700000" algn="tl">
                    <a:srgbClr val="000000">
                      <a:alpha val="43137"/>
                    </a:srgbClr>
                  </a:outerShdw>
                </a:effectLst>
              </a:rPr>
              <a:t>(RSB:NASB1995U): Genesis 21:9. “From the same Hebrew root as Isaac, though in an intensive form. The word is also used in 19:14 and 39:14–17. In Isaac, Ishmael saw all his hopes for an inheritance shattered.”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The Ryrie Study Bible</a:t>
            </a:r>
            <a:r>
              <a:rPr lang="en-US" sz="1800" dirty="0">
                <a:effectLst>
                  <a:outerShdw blurRad="38100" dist="38100" dir="2700000" algn="tl">
                    <a:srgbClr val="000000">
                      <a:alpha val="43137"/>
                    </a:srgbClr>
                  </a:outerShdw>
                </a:effectLst>
                <a:latin typeface="Calibri" panose="020F0502020204030204" pitchFamily="34" charset="0"/>
              </a:rPr>
              <a:t>, page 27</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D5ABA93-0C54-0C03-27DD-1645563CE5B8}"/>
              </a:ext>
            </a:extLst>
          </p:cNvPr>
          <p:cNvPicPr>
            <a:picLocks noChangeAspect="1"/>
          </p:cNvPicPr>
          <p:nvPr/>
        </p:nvPicPr>
        <p:blipFill rotWithShape="1">
          <a:blip r:embed="rId3"/>
          <a:srcRect l="11428" r="9841" b="16190"/>
          <a:stretch/>
        </p:blipFill>
        <p:spPr>
          <a:xfrm>
            <a:off x="3657600" y="3962400"/>
            <a:ext cx="4724400" cy="2514600"/>
          </a:xfrm>
          <a:prstGeom prst="rect">
            <a:avLst/>
          </a:prstGeom>
          <a:solidFill>
            <a:srgbClr val="FFC000">
              <a:alpha val="64000"/>
            </a:srgbClr>
          </a:solidFill>
          <a:ln w="38100">
            <a:solidFill>
              <a:schemeClr val="tx1"/>
            </a:solidFill>
          </a:ln>
        </p:spPr>
      </p:pic>
    </p:spTree>
    <p:extLst>
      <p:ext uri="{BB962C8B-B14F-4D97-AF65-F5344CB8AC3E}">
        <p14:creationId xmlns:p14="http://schemas.microsoft.com/office/powerpoint/2010/main" val="5147203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0546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reason was: </a:t>
            </a:r>
            <a:r>
              <a:rPr lang="en-US" i="1" dirty="0">
                <a:effectLst>
                  <a:outerShdw blurRad="38100" dist="38100" dir="2700000" algn="tl">
                    <a:srgbClr val="000000">
                      <a:alpha val="43137"/>
                    </a:srgbClr>
                  </a:outerShdw>
                </a:effectLst>
              </a:rPr>
              <a:t>for the son of this handmaid shall not be the heir with my son, even with Isaac; Isaac</a:t>
            </a:r>
            <a:r>
              <a:rPr lang="en-US" dirty="0">
                <a:effectLst>
                  <a:outerShdw blurRad="38100" dist="38100" dir="2700000" algn="tl">
                    <a:srgbClr val="000000">
                      <a:alpha val="43137"/>
                    </a:srgbClr>
                  </a:outerShdw>
                </a:effectLst>
              </a:rPr>
              <a:t> was to be the heir, and Ishmael was to be disinherited. This again fits with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 and the </a:t>
            </a:r>
            <a:r>
              <a:rPr lang="en-US" i="1" dirty="0">
                <a:effectLst>
                  <a:outerShdw blurRad="38100" dist="38100" dir="2700000" algn="tl">
                    <a:srgbClr val="000000">
                      <a:alpha val="43137"/>
                    </a:srgbClr>
                  </a:outerShdw>
                </a:effectLst>
              </a:rPr>
              <a:t>Code of Hammurabi</a:t>
            </a:r>
            <a:r>
              <a:rPr lang="en-US" dirty="0">
                <a:effectLst>
                  <a:outerShdw blurRad="38100" dist="38100" dir="2700000" algn="tl">
                    <a:srgbClr val="000000">
                      <a:alpha val="43137"/>
                    </a:srgbClr>
                  </a:outerShdw>
                </a:effectLst>
              </a:rPr>
              <a:t>, in which the son of the wife has precedence over the son of a handmaid, even if the son of the wife was born later. The father was forbidden, however, to expel the son of the handmaid if the son of the wife had been born. Ishmael was to be disinherited, but he was not to be dishonored. Hence, God’s intervention would have to come into play for the expulsion to occur.”</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343</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5691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CA06C6-324B-8E33-9042-C9460422BB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Rectangle 2">
            <a:extLst>
              <a:ext uri="{FF2B5EF4-FFF2-40B4-BE49-F238E27FC236}">
                <a16:creationId xmlns:a16="http://schemas.microsoft.com/office/drawing/2014/main" id="{37562808-5625-4685-A2EE-D1BA9F99F90A}"/>
              </a:ext>
            </a:extLst>
          </p:cNvPr>
          <p:cNvSpPr/>
          <p:nvPr/>
        </p:nvSpPr>
        <p:spPr>
          <a:xfrm>
            <a:off x="609600" y="0"/>
            <a:ext cx="10972800" cy="3724096"/>
          </a:xfrm>
          <a:prstGeom prst="rect">
            <a:avLst/>
          </a:prstGeom>
        </p:spPr>
        <p:txBody>
          <a:bodyPr wrap="square">
            <a:spAutoFit/>
          </a:bodyPr>
          <a:lstStyle/>
          <a:p>
            <a:pPr algn="ctr">
              <a:lnSpc>
                <a:spcPct val="115000"/>
              </a:lnSpc>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Galatians 4:24–25 </a:t>
            </a:r>
          </a:p>
          <a:p>
            <a:pPr algn="just">
              <a:spcBef>
                <a:spcPts val="0"/>
              </a:spcBef>
              <a:spcAft>
                <a:spcPts val="0"/>
              </a:spcAft>
            </a:pPr>
            <a:r>
              <a:rPr lang="en-US" sz="3600" baseline="30000" dirty="0">
                <a:latin typeface="Calibri" panose="020F0502020204030204" pitchFamily="34" charset="0"/>
              </a:rPr>
              <a:t>24</a:t>
            </a:r>
            <a:r>
              <a:rPr lang="en-US" sz="3600" dirty="0">
                <a:latin typeface="Calibri" panose="020F0502020204030204" pitchFamily="34" charset="0"/>
              </a:rPr>
              <a:t> This is </a:t>
            </a:r>
            <a:r>
              <a:rPr lang="en-US" sz="3600" b="1" u="sng" dirty="0">
                <a:solidFill>
                  <a:srgbClr val="FFFFCC"/>
                </a:solidFill>
                <a:latin typeface="Calibri" panose="020F0502020204030204" pitchFamily="34" charset="0"/>
              </a:rPr>
              <a:t>allegorically speaking</a:t>
            </a:r>
            <a:r>
              <a:rPr lang="en-US" sz="3600" dirty="0">
                <a:latin typeface="Calibri" panose="020F0502020204030204" pitchFamily="34" charset="0"/>
              </a:rPr>
              <a:t>, for these </a:t>
            </a:r>
            <a:r>
              <a:rPr lang="en-US" sz="3600" i="1" dirty="0">
                <a:latin typeface="Calibri" panose="020F0502020204030204" pitchFamily="34" charset="0"/>
              </a:rPr>
              <a:t>women</a:t>
            </a:r>
            <a:r>
              <a:rPr lang="en-US" sz="3600" dirty="0">
                <a:latin typeface="Calibri" panose="020F0502020204030204" pitchFamily="34" charset="0"/>
              </a:rPr>
              <a:t> are two covenants: one </a:t>
            </a:r>
            <a:r>
              <a:rPr lang="en-US" sz="3600" i="1" dirty="0">
                <a:latin typeface="Calibri" panose="020F0502020204030204" pitchFamily="34" charset="0"/>
              </a:rPr>
              <a:t>proceeding</a:t>
            </a:r>
            <a:r>
              <a:rPr lang="en-US" sz="3600" dirty="0">
                <a:latin typeface="Calibri" panose="020F0502020204030204" pitchFamily="34" charset="0"/>
              </a:rPr>
              <a:t> from Mount Sinai bearing children who are to be slaves; she is Hagar. </a:t>
            </a:r>
            <a:r>
              <a:rPr lang="en-US" sz="3600" baseline="30000" dirty="0">
                <a:latin typeface="Calibri" panose="020F0502020204030204" pitchFamily="34" charset="0"/>
              </a:rPr>
              <a:t>25</a:t>
            </a:r>
            <a:r>
              <a:rPr lang="en-US" sz="3600" dirty="0">
                <a:latin typeface="Calibri" panose="020F0502020204030204" pitchFamily="34" charset="0"/>
              </a:rPr>
              <a:t> Now this Hagar is Mount Sinai in Arabia and </a:t>
            </a:r>
            <a:r>
              <a:rPr lang="en-US" sz="3600" b="1" u="sng" dirty="0">
                <a:solidFill>
                  <a:srgbClr val="FFFFCC"/>
                </a:solidFill>
                <a:latin typeface="Calibri" panose="020F0502020204030204" pitchFamily="34" charset="0"/>
              </a:rPr>
              <a:t>corresponds</a:t>
            </a:r>
            <a:r>
              <a:rPr lang="en-US" sz="3600" dirty="0">
                <a:latin typeface="Calibri" panose="020F0502020204030204" pitchFamily="34" charset="0"/>
              </a:rPr>
              <a:t> to the present Jerusalem, for she is in slavery with her children. </a:t>
            </a:r>
          </a:p>
        </p:txBody>
      </p:sp>
    </p:spTree>
    <p:extLst>
      <p:ext uri="{BB962C8B-B14F-4D97-AF65-F5344CB8AC3E}">
        <p14:creationId xmlns:p14="http://schemas.microsoft.com/office/powerpoint/2010/main" val="2910691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667000" y="228600"/>
            <a:ext cx="6858000" cy="1066800"/>
          </a:xfrm>
        </p:spPr>
        <p:txBody>
          <a:bodyPr/>
          <a:lstStyle/>
          <a:p>
            <a:pPr algn="ctr"/>
            <a:r>
              <a:rPr lang="en-US" dirty="0">
                <a:latin typeface="Calibri" panose="020F0502020204030204" pitchFamily="34" charset="0"/>
              </a:rPr>
              <a:t>SLBC Position Statements # 1</a:t>
            </a:r>
          </a:p>
        </p:txBody>
      </p:sp>
      <p:sp>
        <p:nvSpPr>
          <p:cNvPr id="3" name="Content Placeholder 2"/>
          <p:cNvSpPr>
            <a:spLocks noGrp="1"/>
          </p:cNvSpPr>
          <p:nvPr>
            <p:ph idx="1"/>
          </p:nvPr>
        </p:nvSpPr>
        <p:spPr>
          <a:xfrm>
            <a:off x="1866901" y="1600200"/>
            <a:ext cx="8458201" cy="4343400"/>
          </a:xfrm>
        </p:spPr>
        <p:txBody>
          <a:bodyPr/>
          <a:lstStyle/>
          <a:p>
            <a:pPr marL="0" indent="0" algn="just">
              <a:buNone/>
              <a:defRPr/>
            </a:pPr>
            <a:r>
              <a:rPr lang="en-US" sz="4000" b="1" dirty="0">
                <a:solidFill>
                  <a:srgbClr val="FFFFCC"/>
                </a:solidFill>
                <a:effectLst/>
              </a:rPr>
              <a:t>SANCTITY OF LIFE</a:t>
            </a:r>
            <a:r>
              <a:rPr lang="en-US" sz="4000" dirty="0">
                <a:effectLst/>
              </a:rPr>
              <a:t> – We believe that the fetus, from the moment of conception, is a person (Psalm 139:13-18).  We also believe that all persons are created in the image of God regardless of age, health, function and/or condition of dependency.</a:t>
            </a:r>
            <a:endParaRPr lang="en-US" sz="4400" dirty="0"/>
          </a:p>
        </p:txBody>
      </p:sp>
      <p:pic>
        <p:nvPicPr>
          <p:cNvPr id="52229" name="Picture 2" descr="http://docs-eu.livesiteadmin.com/24e40b27-8e38-459e-8f71-bbb6c6361a35/257bd009f93e73cdff5dedd4becd249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01201" y="152400"/>
            <a:ext cx="898525" cy="762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89186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953986879"/>
              </p:ext>
            </p:extLst>
          </p:nvPr>
        </p:nvGraphicFramePr>
        <p:xfrm>
          <a:off x="609600" y="1351280"/>
          <a:ext cx="10980928" cy="451612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7666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161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440492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2749811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9758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991138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Concerning Isaac (12)</a:t>
            </a:r>
          </a:p>
          <a:p>
            <a:pPr marL="458788" lvl="2" indent="-458788" eaLnBrk="1" hangingPunct="1">
              <a:spcBef>
                <a:spcPts val="0"/>
              </a:spcBef>
              <a:spcAft>
                <a:spcPts val="3600"/>
              </a:spcAft>
              <a:buClr>
                <a:srgbClr val="00FF00"/>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Concerning Ishmael (13)</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5"/>
            </a:pPr>
            <a:r>
              <a:rPr lang="en-US" sz="3600" kern="0" dirty="0">
                <a:effectLst>
                  <a:outerShdw blurRad="38100" dist="38100" dir="2700000" algn="tl">
                    <a:srgbClr val="000000">
                      <a:alpha val="43137"/>
                    </a:srgbClr>
                  </a:outerShdw>
                </a:effectLst>
                <a:cs typeface="Calibri" panose="020F0502020204030204" pitchFamily="34" charset="0"/>
              </a:rPr>
              <a:t>Abimelech &amp; God</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21:12-13</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6999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9721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B049A-C61D-425A-92BE-5EF2563735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35" y="685800"/>
            <a:ext cx="1100433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peech Bubble: Rectangle with Corners Rounded 2">
            <a:extLst>
              <a:ext uri="{FF2B5EF4-FFF2-40B4-BE49-F238E27FC236}">
                <a16:creationId xmlns:a16="http://schemas.microsoft.com/office/drawing/2014/main" id="{71E99279-E05E-4F7F-B47C-A771541C3DD8}"/>
              </a:ext>
            </a:extLst>
          </p:cNvPr>
          <p:cNvSpPr/>
          <p:nvPr/>
        </p:nvSpPr>
        <p:spPr bwMode="auto">
          <a:xfrm>
            <a:off x="6105525" y="4267200"/>
            <a:ext cx="1187777" cy="533400"/>
          </a:xfrm>
          <a:prstGeom prst="wedgeRoundRectCallout">
            <a:avLst>
              <a:gd name="adj1" fmla="val -165328"/>
              <a:gd name="adj2" fmla="val -293805"/>
              <a:gd name="adj3" fmla="val 16667"/>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27195412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93795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081D7C-95E2-A050-3AFE-C465AD2D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159" y="137160"/>
            <a:ext cx="4797683"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166468F4-A57F-94A2-A360-E6472A5D86ED}"/>
              </a:ext>
            </a:extLst>
          </p:cNvPr>
          <p:cNvSpPr>
            <a:spLocks noChangeArrowheads="1"/>
          </p:cNvSpPr>
          <p:nvPr/>
        </p:nvSpPr>
        <p:spPr bwMode="auto">
          <a:xfrm>
            <a:off x="4343400" y="5922579"/>
            <a:ext cx="1600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546124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93837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31911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44031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spcBef>
                <a:spcPts val="0"/>
              </a:spcBef>
              <a:buNone/>
              <a:defRPr/>
            </a:pPr>
            <a:r>
              <a:rPr lang="en-US" b="1" dirty="0">
                <a:solidFill>
                  <a:srgbClr val="FFFFCC"/>
                </a:solidFill>
                <a:effectLst>
                  <a:outerShdw blurRad="38100" dist="38100" dir="2700000" algn="tl">
                    <a:srgbClr val="000000">
                      <a:alpha val="43137"/>
                    </a:srgbClr>
                  </a:outerShdw>
                </a:effectLst>
              </a:rPr>
              <a:t>Genesis 21:18 </a:t>
            </a:r>
            <a:r>
              <a:rPr lang="en-US" dirty="0">
                <a:effectLst>
                  <a:outerShdw blurRad="38100" dist="38100" dir="2700000" algn="tl">
                    <a:srgbClr val="000000">
                      <a:alpha val="43137"/>
                    </a:srgbClr>
                  </a:outerShdw>
                </a:effectLst>
              </a:rPr>
              <a:t>(RSB:NASB1995U): Genesis 21:18. “This promise assured Hagar that Ishmael would survive.”</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The Ryrie Study Bible</a:t>
            </a:r>
            <a:r>
              <a:rPr lang="en-US" sz="1800" dirty="0">
                <a:effectLst>
                  <a:outerShdw blurRad="38100" dist="38100" dir="2700000" algn="tl">
                    <a:srgbClr val="000000">
                      <a:alpha val="43137"/>
                    </a:srgbClr>
                  </a:outerShdw>
                </a:effectLst>
                <a:latin typeface="Calibri" panose="020F0502020204030204" pitchFamily="34" charset="0"/>
              </a:rPr>
              <a:t>, page 27</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7D19224-F85B-D5CA-3B41-6B19134CE189}"/>
              </a:ext>
            </a:extLst>
          </p:cNvPr>
          <p:cNvPicPr>
            <a:picLocks noChangeAspect="1"/>
          </p:cNvPicPr>
          <p:nvPr/>
        </p:nvPicPr>
        <p:blipFill>
          <a:blip r:embed="rId3"/>
          <a:stretch>
            <a:fillRect/>
          </a:stretch>
        </p:blipFill>
        <p:spPr>
          <a:xfrm>
            <a:off x="4961001" y="3200400"/>
            <a:ext cx="2269998"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076349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39547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4306" y="228600"/>
            <a:ext cx="828338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6629400" y="4191000"/>
            <a:ext cx="1280746"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God’s Provision</a:t>
            </a:r>
            <a:br>
              <a:rPr lang="en-US" altLang="en-US" sz="3600" kern="1200" dirty="0">
                <a:solidFill>
                  <a:srgbClr val="00FFFF"/>
                </a:solidFill>
                <a:effectLst>
                  <a:outerShdw blurRad="38100" dist="38100" dir="2700000" algn="tl">
                    <a:srgbClr val="000000">
                      <a:alpha val="43137"/>
                    </a:srgbClr>
                  </a:outerShdw>
                </a:effectLst>
              </a:rPr>
            </a:b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8435" name="Rectangle 3"/>
          <p:cNvSpPr>
            <a:spLocks noGrp="1" noChangeArrowheads="1"/>
          </p:cNvSpPr>
          <p:nvPr>
            <p:ph type="body" idx="1"/>
          </p:nvPr>
        </p:nvSpPr>
        <p:spPr>
          <a:xfrm>
            <a:off x="4187627" y="1600200"/>
            <a:ext cx="3816747" cy="4495800"/>
          </a:xfrm>
        </p:spPr>
        <p:txBody>
          <a:bodyPr/>
          <a:lstStyle/>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Exodus 16</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1 Kings 17:2-6</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Psalm 37:25</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Matthew 6:25-34</a:t>
            </a:r>
          </a:p>
          <a:p>
            <a:pPr marL="457200" indent="-457200" algn="just" eaLnBrk="1" hangingPunct="1">
              <a:spcBef>
                <a:spcPts val="0"/>
              </a:spcBef>
              <a:spcAft>
                <a:spcPts val="3600"/>
              </a:spcAft>
              <a:defRPr/>
            </a:pPr>
            <a:r>
              <a:rPr lang="en-US" dirty="0">
                <a:effectLst>
                  <a:outerShdw blurRad="38100" dist="38100" dir="2700000" algn="tl">
                    <a:srgbClr val="000000">
                      <a:alpha val="43137"/>
                    </a:srgbClr>
                  </a:outerShdw>
                </a:effectLst>
              </a:rPr>
              <a:t>Philippians 4:19</a:t>
            </a:r>
          </a:p>
        </p:txBody>
      </p:sp>
    </p:spTree>
    <p:extLst>
      <p:ext uri="{BB962C8B-B14F-4D97-AF65-F5344CB8AC3E}">
        <p14:creationId xmlns:p14="http://schemas.microsoft.com/office/powerpoint/2010/main" val="132637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80146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“He now became a hunter. In the context of Genesis, this is not a positive but a negative, as already indicated with </a:t>
            </a:r>
            <a:r>
              <a:rPr lang="en-US" i="1" dirty="0">
                <a:effectLst>
                  <a:outerShdw blurRad="38100" dist="38100" dir="2700000" algn="tl">
                    <a:srgbClr val="000000">
                      <a:alpha val="43137"/>
                    </a:srgbClr>
                  </a:outerShdw>
                </a:effectLst>
              </a:rPr>
              <a:t>Nimrod</a:t>
            </a:r>
            <a:r>
              <a:rPr lang="en-US" dirty="0">
                <a:effectLst>
                  <a:outerShdw blurRad="38100" dist="38100" dir="2700000" algn="tl">
                    <a:srgbClr val="000000">
                      <a:alpha val="43137"/>
                    </a:srgbClr>
                  </a:outerShdw>
                </a:effectLst>
              </a:rPr>
              <a:t>; for he, too, was a mighty hunter before the Lord.”</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346</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6" name="Picture 5">
            <a:extLst>
              <a:ext uri="{FF2B5EF4-FFF2-40B4-BE49-F238E27FC236}">
                <a16:creationId xmlns:a16="http://schemas.microsoft.com/office/drawing/2014/main" id="{55AD7828-0FE1-F85B-16A0-61E577C04891}"/>
              </a:ext>
            </a:extLst>
          </p:cNvPr>
          <p:cNvPicPr>
            <a:picLocks noChangeAspect="1"/>
          </p:cNvPicPr>
          <p:nvPr/>
        </p:nvPicPr>
        <p:blipFill>
          <a:blip r:embed="rId6"/>
          <a:stretch>
            <a:fillRect/>
          </a:stretch>
        </p:blipFill>
        <p:spPr>
          <a:xfrm>
            <a:off x="4383641" y="3552825"/>
            <a:ext cx="342471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5270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345868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4B4950-88EB-FC0A-C0A7-A12A1BE60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14"/>
          <a:stretch/>
        </p:blipFill>
        <p:spPr bwMode="auto">
          <a:xfrm>
            <a:off x="3276351" y="137160"/>
            <a:ext cx="5639299" cy="65836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7">
            <a:extLst>
              <a:ext uri="{FF2B5EF4-FFF2-40B4-BE49-F238E27FC236}">
                <a16:creationId xmlns:a16="http://schemas.microsoft.com/office/drawing/2014/main" id="{61E3FC08-AB4B-D696-9B33-456C7097C90E}"/>
              </a:ext>
            </a:extLst>
          </p:cNvPr>
          <p:cNvSpPr>
            <a:spLocks noChangeArrowheads="1"/>
          </p:cNvSpPr>
          <p:nvPr/>
        </p:nvSpPr>
        <p:spPr bwMode="auto">
          <a:xfrm>
            <a:off x="5495925" y="2895600"/>
            <a:ext cx="1285875"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2650368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586374" y="1524000"/>
            <a:ext cx="11019253" cy="37338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wife for Ishmael was the same nationality as the mother. The ancient Egyptians were Hamitic. As is known from Egyptian archeology, the Hamitic Egyptians were quite anti-Semitic, which would add to the antagonism that was already there.”</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347</a:t>
            </a:r>
            <a:endParaRPr lang="en-US" altLang="en-US" sz="1800" dirty="0">
              <a:effectLst>
                <a:outerShdw blurRad="38100" dist="38100" dir="2700000" algn="tl">
                  <a:srgbClr val="000000"/>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2292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DB049A-C61D-425A-92BE-5EF25637356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3835" y="685800"/>
            <a:ext cx="11004330"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peech Bubble: Rectangle with Corners Rounded 2">
            <a:extLst>
              <a:ext uri="{FF2B5EF4-FFF2-40B4-BE49-F238E27FC236}">
                <a16:creationId xmlns:a16="http://schemas.microsoft.com/office/drawing/2014/main" id="{71E99279-E05E-4F7F-B47C-A771541C3DD8}"/>
              </a:ext>
            </a:extLst>
          </p:cNvPr>
          <p:cNvSpPr/>
          <p:nvPr/>
        </p:nvSpPr>
        <p:spPr bwMode="auto">
          <a:xfrm>
            <a:off x="6105525" y="4267200"/>
            <a:ext cx="1187777" cy="533400"/>
          </a:xfrm>
          <a:prstGeom prst="wedgeRoundRectCallout">
            <a:avLst>
              <a:gd name="adj1" fmla="val -165328"/>
              <a:gd name="adj2" fmla="val -293805"/>
              <a:gd name="adj3" fmla="val 16667"/>
            </a:avLst>
          </a:prstGeom>
          <a:solidFill>
            <a:schemeClr val="bg1">
              <a:lumMod val="75000"/>
            </a:schemeClr>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Tree>
    <p:extLst>
      <p:ext uri="{BB962C8B-B14F-4D97-AF65-F5344CB8AC3E}">
        <p14:creationId xmlns:p14="http://schemas.microsoft.com/office/powerpoint/2010/main" val="275860219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1524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21:8-21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Ishmael’s Expulsion</a:t>
            </a:r>
          </a:p>
        </p:txBody>
      </p:sp>
      <p:sp>
        <p:nvSpPr>
          <p:cNvPr id="161795" name="Rectangle 3"/>
          <p:cNvSpPr>
            <a:spLocks noGrp="1" noChangeArrowheads="1"/>
          </p:cNvSpPr>
          <p:nvPr>
            <p:ph type="body" idx="1"/>
          </p:nvPr>
        </p:nvSpPr>
        <p:spPr>
          <a:xfrm>
            <a:off x="1066800" y="1219200"/>
            <a:ext cx="6934200" cy="4419600"/>
          </a:xfrm>
        </p:spPr>
        <p:txBody>
          <a:bodyPr/>
          <a:lstStyle/>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Isaac’s weaning (8)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mocking (9)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Sarah’s demand (10)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Abraham’s grief (11)</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 comforts Abraham (12-13)</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Expulsion (14)</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Hagar’s anguish (15-16)</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comfort (17-18)</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God’s provision (19)</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development (20)</a:t>
            </a:r>
          </a:p>
          <a:p>
            <a:pPr marL="457200" lvl="2" indent="-457200" eaLnBrk="1" hangingPunct="1">
              <a:spcBef>
                <a:spcPts val="0"/>
              </a:spcBef>
              <a:spcAft>
                <a:spcPts val="6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Ishmael's marriage (21)</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269877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0980928" cy="4983480"/>
        </p:xfrm>
        <a:graphic>
          <a:graphicData uri="http://schemas.openxmlformats.org/drawingml/2006/table">
            <a:tbl>
              <a:tblPr firstRow="1" bandRow="1">
                <a:tableStyleId>{5940675A-B579-460E-94D1-54222C63F5DA}</a:tableStyleId>
              </a:tblPr>
              <a:tblGrid>
                <a:gridCol w="5490464">
                  <a:extLst>
                    <a:ext uri="{9D8B030D-6E8A-4147-A177-3AD203B41FA5}">
                      <a16:colId xmlns:a16="http://schemas.microsoft.com/office/drawing/2014/main" val="3038107700"/>
                    </a:ext>
                  </a:extLst>
                </a:gridCol>
                <a:gridCol w="5490464">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8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800"/>
                        </a:spcAft>
                        <a:buClr>
                          <a:srgbClr val="00FFFF"/>
                        </a:buClr>
                        <a:buSzPct val="100000"/>
                        <a:buFont typeface="+mj-lt"/>
                        <a:buAutoNum type="romanUcPeriod" startAt="8"/>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Abraham &amp; Abimelech’s covenant (21:22-34)</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70368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26791</TotalTime>
  <Words>2324</Words>
  <Application>Microsoft Office PowerPoint</Application>
  <PresentationFormat>Widescreen</PresentationFormat>
  <Paragraphs>314</Paragraphs>
  <Slides>48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Azure</vt:lpstr>
      <vt:lpstr>PowerPoint Presentation</vt:lpstr>
      <vt:lpstr>SLBC Position Statements # 1</vt:lpstr>
      <vt:lpstr>GENESIS STRUCTURE</vt:lpstr>
      <vt:lpstr>GENESIS STRUCTURE</vt:lpstr>
      <vt:lpstr>PowerPoint Presentation</vt:lpstr>
      <vt:lpstr>GENESIS STRUCTURE</vt:lpstr>
      <vt:lpstr>GENESIS STRUCTURE</vt:lpstr>
      <vt:lpstr>PowerPoint Presentation</vt:lpstr>
      <vt:lpstr>GENESIS STRUCTURE</vt:lpstr>
      <vt:lpstr>Genesis 12‒21 Abraham’s Early Journeys</vt:lpstr>
      <vt:lpstr>Genesis 21:8-21 Ishmael’s Expulsion</vt:lpstr>
      <vt:lpstr>Genesis 21:8-21 Ishmael’s Expulsion</vt:lpstr>
      <vt:lpstr>Genesis 21:8-21 Ishmael’s Expulsion</vt:lpstr>
      <vt:lpstr>PowerPoint Presentation</vt:lpstr>
      <vt:lpstr>PowerPoint Presentation</vt:lpstr>
      <vt:lpstr>PowerPoint Presentation</vt:lpstr>
      <vt:lpstr>Genesis 21:8-21 Ishmael’s Expulsion</vt:lpstr>
      <vt:lpstr>PowerPoint Presentation</vt:lpstr>
      <vt:lpstr>PowerPoint Presentation</vt:lpstr>
      <vt:lpstr>Genesis 21:8-21 Ishmael’s Expulsion</vt:lpstr>
      <vt:lpstr>Genesis 12‒21 Abraham’s Early Journeys</vt:lpstr>
      <vt:lpstr>Genesis 21:8-21 Ishmael’s Expulsion</vt:lpstr>
      <vt:lpstr>VI. 8 New Promises Genesis 12:1-3</vt:lpstr>
      <vt:lpstr>PowerPoint Presentation</vt:lpstr>
      <vt:lpstr>PowerPoint Presentation</vt:lpstr>
      <vt:lpstr>PowerPoint Presentation</vt:lpstr>
      <vt:lpstr>PowerPoint Presentation</vt:lpstr>
      <vt:lpstr>VI. 8 New Promises Genesis 12:1-3</vt:lpstr>
      <vt:lpstr>PowerPoint Presentation</vt:lpstr>
      <vt:lpstr>Genesis 21:8-21 Ishmael’s Expulsion</vt:lpstr>
      <vt:lpstr>PowerPoint Presentation</vt:lpstr>
      <vt:lpstr>Genesis 21:8-21 Ishmael’s Expulsion</vt:lpstr>
      <vt:lpstr>Genesis 21:8-21 Ishmael’s Expulsion</vt:lpstr>
      <vt:lpstr>VI. 8 New Promises Genesis 12:1-3</vt:lpstr>
      <vt:lpstr>PowerPoint Presentation</vt:lpstr>
      <vt:lpstr>Genesis 21:8-21 Ishmael’s Expulsion</vt:lpstr>
      <vt:lpstr>PowerPoint Presentation</vt:lpstr>
      <vt:lpstr>God’s Provision </vt:lpstr>
      <vt:lpstr>Genesis 21:8-21 Ishmael’s Expulsion</vt:lpstr>
      <vt:lpstr>PowerPoint Presentation</vt:lpstr>
      <vt:lpstr>Genesis 21:8-21 Ishmael’s Expulsion</vt:lpstr>
      <vt:lpstr>PowerPoint Presentation</vt:lpstr>
      <vt:lpstr>PowerPoint Presentation</vt:lpstr>
      <vt:lpstr>PowerPoint Presentation</vt:lpstr>
      <vt:lpstr>Conclusion</vt:lpstr>
      <vt:lpstr>Genesis 21:8-21 Ishmael’s Expulsion</vt:lpstr>
      <vt:lpstr>Genesis 12‒21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083 - 21v8-34 - 16x9 - WORKING COPY FOR ANDY</dc:title>
  <dc:subject>Genesis 19</dc:subject>
  <dc:creator>A. Woods</dc:creator>
  <dc:description>Modified by Jim McGowan</dc:description>
  <cp:lastModifiedBy>anne woods</cp:lastModifiedBy>
  <cp:revision>2705</cp:revision>
  <cp:lastPrinted>2022-06-24T18:23:33Z</cp:lastPrinted>
  <dcterms:created xsi:type="dcterms:W3CDTF">2009-03-17T12:21:13Z</dcterms:created>
  <dcterms:modified xsi:type="dcterms:W3CDTF">2022-06-25T22:57:59Z</dcterms:modified>
</cp:coreProperties>
</file>