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067" r:id="rId2"/>
    <p:sldId id="7306" r:id="rId3"/>
    <p:sldId id="6930" r:id="rId4"/>
    <p:sldId id="8602" r:id="rId5"/>
    <p:sldId id="8587" r:id="rId6"/>
    <p:sldId id="4886" r:id="rId7"/>
    <p:sldId id="3090" r:id="rId8"/>
    <p:sldId id="8603" r:id="rId9"/>
    <p:sldId id="8604" r:id="rId10"/>
    <p:sldId id="1262" r:id="rId11"/>
    <p:sldId id="7832" r:id="rId12"/>
    <p:sldId id="7451" r:id="rId13"/>
    <p:sldId id="7460" r:id="rId14"/>
    <p:sldId id="1843" r:id="rId15"/>
    <p:sldId id="3004" r:id="rId16"/>
    <p:sldId id="8002" r:id="rId17"/>
    <p:sldId id="2968" r:id="rId18"/>
    <p:sldId id="7454" r:id="rId19"/>
    <p:sldId id="6936" r:id="rId20"/>
    <p:sldId id="6621" r:id="rId21"/>
    <p:sldId id="6937" r:id="rId22"/>
    <p:sldId id="6938" r:id="rId23"/>
    <p:sldId id="7459" r:id="rId24"/>
    <p:sldId id="7347" r:id="rId25"/>
    <p:sldId id="8576" r:id="rId26"/>
    <p:sldId id="6736" r:id="rId27"/>
    <p:sldId id="6738" r:id="rId28"/>
    <p:sldId id="8533" r:id="rId29"/>
    <p:sldId id="8536" r:id="rId30"/>
    <p:sldId id="3052" r:id="rId31"/>
    <p:sldId id="8530" r:id="rId32"/>
    <p:sldId id="7629" r:id="rId33"/>
    <p:sldId id="8605" r:id="rId34"/>
    <p:sldId id="7412" r:id="rId35"/>
    <p:sldId id="7358" r:id="rId36"/>
    <p:sldId id="7495" r:id="rId37"/>
    <p:sldId id="342" r:id="rId38"/>
    <p:sldId id="8589" r:id="rId39"/>
    <p:sldId id="8590" r:id="rId40"/>
    <p:sldId id="8606" r:id="rId41"/>
    <p:sldId id="8607" r:id="rId42"/>
    <p:sldId id="8591" r:id="rId43"/>
    <p:sldId id="6471" r:id="rId44"/>
    <p:sldId id="6734" r:id="rId45"/>
    <p:sldId id="5369" r:id="rId46"/>
    <p:sldId id="8608" r:id="rId47"/>
    <p:sldId id="1100" r:id="rId48"/>
    <p:sldId id="3046" r:id="rId49"/>
    <p:sldId id="7785" r:id="rId50"/>
    <p:sldId id="8609" r:id="rId51"/>
  </p:sldIdLst>
  <p:sldSz cx="12192000" cy="6858000"/>
  <p:notesSz cx="7315200" cy="9601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0000CC"/>
    <a:srgbClr val="66CCFF"/>
    <a:srgbClr val="00FF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4457" autoAdjust="0"/>
  </p:normalViewPr>
  <p:slideViewPr>
    <p:cSldViewPr>
      <p:cViewPr>
        <p:scale>
          <a:sx n="90" d="100"/>
          <a:sy n="90" d="100"/>
        </p:scale>
        <p:origin x="1104" y="36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379"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020 – Q&amp;A – Part 1</a:t>
            </a:r>
          </a:p>
          <a:p>
            <a:pPr algn="ctr">
              <a:defRPr/>
            </a:pPr>
            <a:r>
              <a:rPr lang="en-US" sz="1300" dirty="0">
                <a:latin typeface="Calibri" panose="020F0502020204030204" pitchFamily="34" charset="0"/>
                <a:cs typeface="Calibri" panose="020F0502020204030204" pitchFamily="34" charset="0"/>
              </a:rPr>
              <a:t>06-19-2022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15455075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50864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6/19/2022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93051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3" r:id="rId12"/>
    <p:sldLayoutId id="2147492677" r:id="rId13"/>
    <p:sldLayoutId id="214749267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algn="ct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237239"/>
            <a:ext cx="10210800" cy="6383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F48617C9-25DE-44A3-BAE9-CA25DEBFC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635" y="137160"/>
            <a:ext cx="438473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303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B2AA8-3439-4CF9-8D3C-651824B1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956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38:12</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dirty="0"/>
              <a:t>“to capture </a:t>
            </a:r>
            <a:r>
              <a:rPr lang="en-US" b="1" u="sng" dirty="0">
                <a:solidFill>
                  <a:srgbClr val="FFFFCC"/>
                </a:solidFill>
              </a:rPr>
              <a:t>spoil</a:t>
            </a:r>
            <a:r>
              <a:rPr lang="en-US" dirty="0"/>
              <a:t> and to seize </a:t>
            </a:r>
            <a:r>
              <a:rPr lang="en-US" b="1" u="sng" dirty="0">
                <a:solidFill>
                  <a:srgbClr val="FFFFCC"/>
                </a:solidFill>
              </a:rPr>
              <a:t>plunder</a:t>
            </a:r>
            <a:r>
              <a:rPr lang="en-US" dirty="0"/>
              <a:t>, to turn your hand against the waste places which are </a:t>
            </a:r>
            <a:r>
              <a:rPr lang="en-US" i="1" dirty="0"/>
              <a:t>now</a:t>
            </a:r>
            <a:r>
              <a:rPr lang="en-US" dirty="0"/>
              <a:t> inhabited, and against the people who are gathered from the nations, who have acquired </a:t>
            </a:r>
            <a:r>
              <a:rPr lang="en-US" b="1" u="sng" dirty="0">
                <a:solidFill>
                  <a:srgbClr val="FFFFCC"/>
                </a:solidFill>
              </a:rPr>
              <a:t>cattle and goods</a:t>
            </a:r>
            <a:r>
              <a:rPr lang="en-US" dirty="0"/>
              <a:t>, who live at the center of the world.”</a:t>
            </a:r>
          </a:p>
        </p:txBody>
      </p:sp>
      <p:pic>
        <p:nvPicPr>
          <p:cNvPr id="6" name="Picture 5">
            <a:extLst>
              <a:ext uri="{FF2B5EF4-FFF2-40B4-BE49-F238E27FC236}">
                <a16:creationId xmlns:a16="http://schemas.microsoft.com/office/drawing/2014/main" id="{36EC256F-18FA-46B4-A946-3BE0E5F0E7FB}"/>
              </a:ext>
            </a:extLst>
          </p:cNvPr>
          <p:cNvPicPr>
            <a:picLocks noChangeAspect="1"/>
          </p:cNvPicPr>
          <p:nvPr/>
        </p:nvPicPr>
        <p:blipFill>
          <a:blip r:embed="rId3"/>
          <a:stretch>
            <a:fillRect/>
          </a:stretch>
        </p:blipFill>
        <p:spPr>
          <a:xfrm>
            <a:off x="4471275" y="2971641"/>
            <a:ext cx="3249450" cy="1828959"/>
          </a:xfrm>
          <a:prstGeom prst="rect">
            <a:avLst/>
          </a:prstGeom>
          <a:ln w="28575">
            <a:solidFill>
              <a:schemeClr val="tx1"/>
            </a:solidFill>
          </a:ln>
        </p:spPr>
      </p:pic>
    </p:spTree>
    <p:extLst>
      <p:ext uri="{BB962C8B-B14F-4D97-AF65-F5344CB8AC3E}">
        <p14:creationId xmlns:p14="http://schemas.microsoft.com/office/powerpoint/2010/main" val="196725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B2AA8-3439-4CF9-8D3C-651824B1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95600"/>
          </a:xfrm>
        </p:spPr>
        <p:txBody>
          <a:bodyPr/>
          <a:lstStyle/>
          <a:p>
            <a:pPr algn="ctr">
              <a:spcBef>
                <a:spcPts val="0"/>
              </a:spcBef>
              <a:spcAft>
                <a:spcPts val="1200"/>
              </a:spcAft>
              <a:buNone/>
              <a:defRPr/>
            </a:pPr>
            <a:r>
              <a:rPr lang="en-US" sz="3600" dirty="0"/>
              <a:t>	</a:t>
            </a:r>
            <a:r>
              <a:rPr lang="en-US" sz="4000" dirty="0">
                <a:solidFill>
                  <a:schemeClr val="tx2"/>
                </a:solidFill>
                <a:ea typeface="+mj-ea"/>
                <a:cs typeface="+mj-cs"/>
              </a:rPr>
              <a:t>Ezekiel</a:t>
            </a:r>
            <a:r>
              <a:rPr lang="en-US" altLang="en-US" sz="4000" dirty="0">
                <a:solidFill>
                  <a:schemeClr val="tx2"/>
                </a:solidFill>
                <a:ea typeface="+mj-ea"/>
                <a:cs typeface="+mj-cs"/>
              </a:rPr>
              <a:t> 38:13</a:t>
            </a:r>
            <a:endParaRPr lang="en-US" sz="4000" dirty="0">
              <a:solidFill>
                <a:schemeClr val="tx2"/>
              </a:solidFill>
              <a:ea typeface="+mj-ea"/>
              <a:cs typeface="+mj-cs"/>
            </a:endParaRPr>
          </a:p>
          <a:p>
            <a:pPr marL="0" indent="0" algn="just">
              <a:spcBef>
                <a:spcPts val="0"/>
              </a:spcBef>
              <a:buNone/>
              <a:defRPr/>
            </a:pPr>
            <a:r>
              <a:rPr lang="en-US" sz="3600" dirty="0">
                <a:cs typeface="Calibri" panose="020F0502020204030204" pitchFamily="34" charset="0"/>
              </a:rPr>
              <a:t>“Sheba and Dedan and the merchants of Tarshish with all its villages will say to you, ‘Have you come to capture spoil? Have you assembled your company to seize plunder, to carry away </a:t>
            </a:r>
            <a:r>
              <a:rPr lang="en-US" sz="3600" b="1" u="sng" dirty="0">
                <a:solidFill>
                  <a:srgbClr val="FFFFCC"/>
                </a:solidFill>
                <a:cs typeface="Calibri" panose="020F0502020204030204" pitchFamily="34" charset="0"/>
              </a:rPr>
              <a:t>silver and gold</a:t>
            </a:r>
            <a:r>
              <a:rPr lang="en-US" sz="3600" dirty="0">
                <a:cs typeface="Calibri" panose="020F0502020204030204" pitchFamily="34" charset="0"/>
              </a:rPr>
              <a:t>, to take away cattle and goods, to capture great spoil?’</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3802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600200"/>
            <a:ext cx="10972800" cy="46482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2286000" y="200561"/>
            <a:ext cx="7620000" cy="1261884"/>
          </a:xfrm>
          <a:prstGeom prst="rect">
            <a:avLst/>
          </a:prstGeom>
          <a:noFill/>
          <a:ln w="9525">
            <a:noFill/>
            <a:miter lim="800000"/>
            <a:headEnd/>
            <a:tailEnd/>
          </a:ln>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Twain</a:t>
            </a:r>
          </a:p>
          <a:p>
            <a:pPr algn="ctr"/>
            <a:r>
              <a:rPr lang="en-US" sz="1200" dirty="0">
                <a:effectLst>
                  <a:outerShdw blurRad="38100" dist="38100" dir="2700000" algn="tl">
                    <a:srgbClr val="000000">
                      <a:alpha val="43137"/>
                    </a:srgbClr>
                  </a:outerShdw>
                </a:effectLst>
                <a:latin typeface="Calibri" panose="020F0502020204030204" pitchFamily="34" charset="0"/>
              </a:rPr>
              <a:t> </a:t>
            </a:r>
            <a:r>
              <a:rPr lang="en-US" sz="2000" i="1" dirty="0">
                <a:effectLst>
                  <a:outerShdw blurRad="38100" dist="38100" dir="2700000" algn="tl">
                    <a:srgbClr val="000000">
                      <a:alpha val="43137"/>
                    </a:srgbClr>
                  </a:outerShdw>
                </a:effectLst>
                <a:latin typeface="Calibri" panose="020F0502020204030204" pitchFamily="34" charset="0"/>
              </a:rPr>
              <a:t>The Innocents Abroad, Complete</a:t>
            </a:r>
            <a:r>
              <a:rPr lang="en-US" sz="2000" dirty="0">
                <a:effectLst>
                  <a:outerShdw blurRad="38100" dist="38100" dir="2700000" algn="tl">
                    <a:srgbClr val="000000">
                      <a:alpha val="43137"/>
                    </a:srgbClr>
                  </a:outerShdw>
                </a:effectLst>
                <a:latin typeface="Calibri" panose="020F0502020204030204" pitchFamily="34" charset="0"/>
              </a:rPr>
              <a:t>, 1st ed. (A Public Domain Book, 1869), 267, 285, 302. These quotes can be found in chapters 47, 49, 52.</a:t>
            </a:r>
            <a:endParaRPr lang="en-US" sz="2800" dirty="0">
              <a:effectLst>
                <a:outerShdw blurRad="38100" dist="38100" dir="2700000" algn="tl">
                  <a:srgbClr val="000000">
                    <a:alpha val="43137"/>
                  </a:srgbClr>
                </a:outerShdw>
              </a:effectLst>
              <a:latin typeface="Calibri" panose="020F0502020204030204" pitchFamily="34" charset="0"/>
            </a:endParaRP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98120"/>
            <a:ext cx="1097280" cy="109728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50415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nvGraphicFramePr>
        <p:xfrm>
          <a:off x="609600" y="399316"/>
          <a:ext cx="10972800" cy="6059368"/>
        </p:xfrm>
        <a:graphic>
          <a:graphicData uri="http://schemas.openxmlformats.org/drawingml/2006/table">
            <a:tbl>
              <a:tblPr firstRow="1" bandRow="1">
                <a:tableStyleId>{073A0DAA-6AF3-43AB-8588-CEC1D06C72B9}</a:tableStyleId>
              </a:tblPr>
              <a:tblGrid>
                <a:gridCol w="3474720">
                  <a:extLst>
                    <a:ext uri="{9D8B030D-6E8A-4147-A177-3AD203B41FA5}">
                      <a16:colId xmlns:a16="http://schemas.microsoft.com/office/drawing/2014/main" val="362686256"/>
                    </a:ext>
                  </a:extLst>
                </a:gridCol>
                <a:gridCol w="7498080">
                  <a:extLst>
                    <a:ext uri="{9D8B030D-6E8A-4147-A177-3AD203B41FA5}">
                      <a16:colId xmlns:a16="http://schemas.microsoft.com/office/drawing/2014/main" val="2253723059"/>
                    </a:ext>
                  </a:extLst>
                </a:gridCol>
              </a:tblGrid>
              <a:tr h="9144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40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63653040"/>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a:t>
                      </a:r>
                    </a:p>
                  </a:txBody>
                  <a:tcPr anchor="ctr" horzOverflow="overflow"/>
                </a:tc>
                <a:extLst>
                  <a:ext uri="{0D108BD9-81ED-4DB2-BD59-A6C34878D82A}">
                    <a16:rowId xmlns:a16="http://schemas.microsoft.com/office/drawing/2014/main" val="434935637"/>
                  </a:ext>
                </a:extLst>
              </a:tr>
              <a:tr h="70612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$123 BILLION</a:t>
                      </a:r>
                    </a:p>
                  </a:txBody>
                  <a:tcPr anchor="ctr" horzOverflow="overflow">
                    <a:solidFill>
                      <a:srgbClr val="FFFFCC"/>
                    </a:solidFill>
                  </a:tcPr>
                </a:tc>
                <a:extLst>
                  <a:ext uri="{0D108BD9-81ED-4DB2-BD59-A6C34878D82A}">
                    <a16:rowId xmlns:a16="http://schemas.microsoft.com/office/drawing/2014/main" val="2723549850"/>
                  </a:ext>
                </a:extLst>
              </a:tr>
              <a:tr h="70612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$81 billion</a:t>
                      </a:r>
                    </a:p>
                  </a:txBody>
                  <a:tcPr anchor="ctr" horzOverflow="overflow"/>
                </a:tc>
                <a:extLst>
                  <a:ext uri="{0D108BD9-81ED-4DB2-BD59-A6C34878D82A}">
                    <a16:rowId xmlns:a16="http://schemas.microsoft.com/office/drawing/2014/main" val="1242291419"/>
                  </a:ext>
                </a:extLst>
              </a:tr>
              <a:tr h="70612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$26 billion</a:t>
                      </a:r>
                    </a:p>
                  </a:txBody>
                  <a:tcPr anchor="ctr" horzOverflow="overflow"/>
                </a:tc>
                <a:extLst>
                  <a:ext uri="{0D108BD9-81ED-4DB2-BD59-A6C34878D82A}">
                    <a16:rowId xmlns:a16="http://schemas.microsoft.com/office/drawing/2014/main" val="3530976444"/>
                  </a:ext>
                </a:extLst>
              </a:tr>
              <a:tr h="70612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$21 billion</a:t>
                      </a:r>
                    </a:p>
                  </a:txBody>
                  <a:tcPr anchor="ctr" horzOverflow="overflow"/>
                </a:tc>
                <a:extLst>
                  <a:ext uri="{0D108BD9-81ED-4DB2-BD59-A6C34878D82A}">
                    <a16:rowId xmlns:a16="http://schemas.microsoft.com/office/drawing/2014/main" val="2120563316"/>
                  </a:ext>
                </a:extLst>
              </a:tr>
              <a:tr h="70612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$12 billion</a:t>
                      </a:r>
                    </a:p>
                  </a:txBody>
                  <a:tcPr anchor="ctr" horzOverflow="overflow"/>
                </a:tc>
                <a:extLst>
                  <a:ext uri="{0D108BD9-81ED-4DB2-BD59-A6C34878D82A}">
                    <a16:rowId xmlns:a16="http://schemas.microsoft.com/office/drawing/2014/main" val="4235103372"/>
                  </a:ext>
                </a:extLst>
              </a:tr>
              <a:tr h="608528">
                <a:tc gridSpan="2">
                  <a:txBody>
                    <a:bodyPr/>
                    <a:lstStyle/>
                    <a:p>
                      <a:pPr marL="45720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CIA World Fact Book, 2005 </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342729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nvGraphicFramePr>
        <p:xfrm>
          <a:off x="609600" y="404396"/>
          <a:ext cx="10942320" cy="6049208"/>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362686256"/>
                    </a:ext>
                  </a:extLst>
                </a:gridCol>
                <a:gridCol w="6598920">
                  <a:extLst>
                    <a:ext uri="{9D8B030D-6E8A-4147-A177-3AD203B41FA5}">
                      <a16:colId xmlns:a16="http://schemas.microsoft.com/office/drawing/2014/main" val="2253723059"/>
                    </a:ext>
                  </a:extLst>
                </a:gridCol>
              </a:tblGrid>
              <a:tr h="9144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40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4000" b="0" i="0" u="none" strike="noStrike" kern="0" cap="none" spc="0" normalizeH="0" baseline="0" dirty="0">
                        <a:ln>
                          <a:noFill/>
                        </a:ln>
                        <a:solidFill>
                          <a:srgbClr val="00FFFF"/>
                        </a:solidFill>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63653040"/>
                  </a:ext>
                </a:extLst>
              </a:tr>
              <a:tr h="7040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(in U.S. $)</a:t>
                      </a:r>
                    </a:p>
                  </a:txBody>
                  <a:tcPr anchor="ctr" horzOverflow="overflow"/>
                </a:tc>
                <a:extLst>
                  <a:ext uri="{0D108BD9-81ED-4DB2-BD59-A6C34878D82A}">
                    <a16:rowId xmlns:a16="http://schemas.microsoft.com/office/drawing/2014/main" val="434935637"/>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$467 BILLION</a:t>
                      </a:r>
                    </a:p>
                  </a:txBody>
                  <a:tcPr anchor="ctr" horzOverflow="overflow">
                    <a:solidFill>
                      <a:srgbClr val="FFFFCC"/>
                    </a:solidFill>
                  </a:tcPr>
                </a:tc>
                <a:extLst>
                  <a:ext uri="{0D108BD9-81ED-4DB2-BD59-A6C34878D82A}">
                    <a16:rowId xmlns:a16="http://schemas.microsoft.com/office/drawing/2014/main" val="2723549850"/>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$396 billion</a:t>
                      </a:r>
                    </a:p>
                  </a:txBody>
                  <a:tcPr anchor="ctr" horzOverflow="overflow"/>
                </a:tc>
                <a:extLst>
                  <a:ext uri="{0D108BD9-81ED-4DB2-BD59-A6C34878D82A}">
                    <a16:rowId xmlns:a16="http://schemas.microsoft.com/office/drawing/2014/main" val="1242291419"/>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$45 billion</a:t>
                      </a:r>
                    </a:p>
                  </a:txBody>
                  <a:tcPr anchor="ctr" horzOverflow="overflow"/>
                </a:tc>
                <a:extLst>
                  <a:ext uri="{0D108BD9-81ED-4DB2-BD59-A6C34878D82A}">
                    <a16:rowId xmlns:a16="http://schemas.microsoft.com/office/drawing/2014/main" val="548977369"/>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$19 billion</a:t>
                      </a:r>
                    </a:p>
                  </a:txBody>
                  <a:tcPr anchor="ctr" horzOverflow="overflow"/>
                </a:tc>
                <a:extLst>
                  <a:ext uri="{0D108BD9-81ED-4DB2-BD59-A6C34878D82A}">
                    <a16:rowId xmlns:a16="http://schemas.microsoft.com/office/drawing/2014/main" val="83959817"/>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 </a:t>
                      </a:r>
                      <a:r>
                        <a:rPr kumimoji="0" lang="en-US" sz="24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(no data </a:t>
                      </a:r>
                      <a:r>
                        <a:rPr kumimoji="0" lang="en-US" sz="2400" b="0" i="1" u="sng"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after</a:t>
                      </a:r>
                      <a:r>
                        <a:rPr kumimoji="0" lang="en-US" sz="24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 2010)</a:t>
                      </a:r>
                      <a:endParaRPr kumimoji="0" lang="en-US" sz="32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$60 billion (est. 2010)</a:t>
                      </a:r>
                    </a:p>
                  </a:txBody>
                  <a:tcPr anchor="ctr" horzOverflow="overflow"/>
                </a:tc>
                <a:extLst>
                  <a:ext uri="{0D108BD9-81ED-4DB2-BD59-A6C34878D82A}">
                    <a16:rowId xmlns:a16="http://schemas.microsoft.com/office/drawing/2014/main" val="2120563316"/>
                  </a:ext>
                </a:extLst>
              </a:tr>
              <a:tr h="608528">
                <a:tc gridSpan="2">
                  <a:txBody>
                    <a:bodyPr/>
                    <a:lstStyle/>
                    <a:p>
                      <a:pPr marL="45720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I.M.F., 2021</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360431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1534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B2AA8-3439-4CF9-8D3C-651824B1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956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38:13</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cs typeface="Calibri" panose="020F0502020204030204" pitchFamily="34" charset="0"/>
              </a:rPr>
              <a:t>“</a:t>
            </a:r>
            <a:r>
              <a:rPr lang="en-US" sz="3600" b="1" u="sng" dirty="0">
                <a:solidFill>
                  <a:srgbClr val="FFFFCC"/>
                </a:solidFill>
                <a:cs typeface="Calibri" panose="020F0502020204030204" pitchFamily="34" charset="0"/>
              </a:rPr>
              <a:t>Sheba and Dedan</a:t>
            </a:r>
            <a:r>
              <a:rPr lang="en-US" sz="3600" b="1" dirty="0">
                <a:solidFill>
                  <a:srgbClr val="FFFFCC"/>
                </a:solidFill>
                <a:cs typeface="Calibri" panose="020F0502020204030204" pitchFamily="34" charset="0"/>
              </a:rPr>
              <a:t> </a:t>
            </a:r>
            <a:r>
              <a:rPr lang="en-US" sz="3600" dirty="0">
                <a:cs typeface="Calibri" panose="020F0502020204030204" pitchFamily="34" charset="0"/>
              </a:rPr>
              <a:t>and the merchants of Tarshish with all its villages will say to you, ‘Have you come to capture spoil? Have you assembled your company to seize plunder, to carry away silver and gold, to take away cattle and goods, to capture great spoil?’</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917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D74B2F-0F7A-479F-AFBA-B47ACFCCCBAE}"/>
              </a:ext>
            </a:extLst>
          </p:cNvPr>
          <p:cNvGraphicFramePr>
            <a:graphicFrameLocks noGrp="1"/>
          </p:cNvGraphicFramePr>
          <p:nvPr/>
        </p:nvGraphicFramePr>
        <p:xfrm>
          <a:off x="609600" y="495300"/>
          <a:ext cx="10972800" cy="586740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051601499"/>
                    </a:ext>
                  </a:extLst>
                </a:gridCol>
                <a:gridCol w="5486400">
                  <a:extLst>
                    <a:ext uri="{9D8B030D-6E8A-4147-A177-3AD203B41FA5}">
                      <a16:colId xmlns:a16="http://schemas.microsoft.com/office/drawing/2014/main" val="1072708087"/>
                    </a:ext>
                  </a:extLst>
                </a:gridCol>
              </a:tblGrid>
              <a:tr h="642159">
                <a:tc gridSpan="2">
                  <a:txBody>
                    <a:bodyPr/>
                    <a:lstStyle/>
                    <a:p>
                      <a:pPr algn="ctr"/>
                      <a:r>
                        <a:rPr lang="en-US" sz="3600" b="0" dirty="0">
                          <a:solidFill>
                            <a:schemeClr val="tx2"/>
                          </a:solidFill>
                          <a:latin typeface="Calibri" panose="020F0502020204030204" pitchFamily="34" charset="0"/>
                          <a:ea typeface="+mj-ea"/>
                          <a:cs typeface="Calibri" panose="020F0502020204030204" pitchFamily="34" charset="0"/>
                        </a:rPr>
                        <a:t>Ancient Names From Ezekiel 38:1-9</a:t>
                      </a:r>
                    </a:p>
                  </a:txBody>
                  <a:tcPr/>
                </a:tc>
                <a:tc hMerge="1">
                  <a:txBody>
                    <a:bodyPr/>
                    <a:lstStyle/>
                    <a:p>
                      <a:endParaRPr lang="en-US" dirty="0"/>
                    </a:p>
                  </a:txBody>
                  <a:tcPr/>
                </a:tc>
                <a:extLst>
                  <a:ext uri="{0D108BD9-81ED-4DB2-BD59-A6C34878D82A}">
                    <a16:rowId xmlns:a16="http://schemas.microsoft.com/office/drawing/2014/main" val="1444934580"/>
                  </a:ext>
                </a:extLst>
              </a:tr>
              <a:tr h="5225241">
                <a:tc>
                  <a:txBody>
                    <a:bodyPr/>
                    <a:lstStyle/>
                    <a:p>
                      <a:pPr marL="461963" indent="-461963" eaLnBrk="1"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Magog (Central Asia)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Rosh (Russia)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Meshec (Turkey)</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Tubal (Turkey)</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Persia (Iran)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Put (Libya)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Cush (Sudan)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Gomer (Turkey)</a:t>
                      </a:r>
                    </a:p>
                  </a:txBody>
                  <a:tcPr/>
                </a:tc>
                <a:tc>
                  <a:txBody>
                    <a:bodyPr/>
                    <a:lstStyle/>
                    <a:p>
                      <a:pPr marL="514350" marR="0" lvl="0" indent="-514350"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Togarmah (Turkey) </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b="1" u="sng" kern="1200" dirty="0">
                          <a:solidFill>
                            <a:schemeClr val="bg2"/>
                          </a:solidFill>
                          <a:latin typeface="Calibri" panose="020F0502020204030204" pitchFamily="34" charset="0"/>
                          <a:ea typeface="+mn-ea"/>
                          <a:cs typeface="Calibri" panose="020F0502020204030204" pitchFamily="34" charset="0"/>
                        </a:rPr>
                        <a:t>Sheba (Saudi Arabia)</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b="1" u="sng" kern="1200" dirty="0">
                          <a:solidFill>
                            <a:schemeClr val="bg2"/>
                          </a:solidFill>
                          <a:latin typeface="Calibri" panose="020F0502020204030204" pitchFamily="34" charset="0"/>
                          <a:ea typeface="+mn-ea"/>
                          <a:cs typeface="Calibri" panose="020F0502020204030204" pitchFamily="34" charset="0"/>
                        </a:rPr>
                        <a:t>Dedan (Saudi Arabia or Yemen)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Tarshish (Spain)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Merchants of Tarshish (Conglomeration of Western powers including Europe)</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Israel</a:t>
                      </a:r>
                    </a:p>
                  </a:txBody>
                  <a:tcPr/>
                </a:tc>
                <a:extLst>
                  <a:ext uri="{0D108BD9-81ED-4DB2-BD59-A6C34878D82A}">
                    <a16:rowId xmlns:a16="http://schemas.microsoft.com/office/drawing/2014/main" val="598634879"/>
                  </a:ext>
                </a:extLst>
              </a:tr>
            </a:tbl>
          </a:graphicData>
        </a:graphic>
      </p:graphicFrame>
    </p:spTree>
    <p:extLst>
      <p:ext uri="{BB962C8B-B14F-4D97-AF65-F5344CB8AC3E}">
        <p14:creationId xmlns:p14="http://schemas.microsoft.com/office/powerpoint/2010/main" val="24807491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3369" y="91153"/>
            <a:ext cx="7785267" cy="6675699"/>
          </a:xfrm>
          <a:prstGeom prst="rect">
            <a:avLst/>
          </a:prstGeom>
        </p:spPr>
      </p:pic>
    </p:spTree>
    <p:extLst>
      <p:ext uri="{BB962C8B-B14F-4D97-AF65-F5344CB8AC3E}">
        <p14:creationId xmlns:p14="http://schemas.microsoft.com/office/powerpoint/2010/main" val="42865788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E3D858E4-A493-41D5-9473-B1AFB8F5E0B3}"/>
              </a:ext>
            </a:extLst>
          </p:cNvPr>
          <p:cNvSpPr>
            <a:spLocks noChangeArrowheads="1"/>
          </p:cNvSpPr>
          <p:nvPr/>
        </p:nvSpPr>
        <p:spPr bwMode="auto">
          <a:xfrm>
            <a:off x="1066800" y="228600"/>
            <a:ext cx="1005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“SAUDI PRINCE: ‘I’LL SIDE WITH ISRAEL’ AGAINST PALESTINIAN UPRISING, [AND] IRAN.”</a:t>
            </a: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9875" name="Picture 2" descr="Saudi Arabian Prince al-Waleed bin Talal (Left) with UAE Vice President, Prime Minister and Ruler of Dubai Sheikh Mohammed (Right). (Photo: Official Facebook Page of His Highness Prince Alwaleed Bin Talal Bin Abdulaziz Alsaud)">
            <a:extLst>
              <a:ext uri="{FF2B5EF4-FFF2-40B4-BE49-F238E27FC236}">
                <a16:creationId xmlns:a16="http://schemas.microsoft.com/office/drawing/2014/main" id="{02723035-8E04-499F-AAE3-F1A3FF0DDD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1828800"/>
            <a:ext cx="73152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9876" name="TextBox 3">
            <a:extLst>
              <a:ext uri="{FF2B5EF4-FFF2-40B4-BE49-F238E27FC236}">
                <a16:creationId xmlns:a16="http://schemas.microsoft.com/office/drawing/2014/main" id="{706466E6-7AB3-475A-A464-F41C8C3C2491}"/>
              </a:ext>
            </a:extLst>
          </p:cNvPr>
          <p:cNvSpPr txBox="1">
            <a:spLocks noChangeArrowheads="1"/>
          </p:cNvSpPr>
          <p:nvPr/>
        </p:nvSpPr>
        <p:spPr bwMode="auto">
          <a:xfrm>
            <a:off x="1066800" y="5798403"/>
            <a:ext cx="1005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https://www.breakingisraelnews.com/52468/saudi-prince-ill-side-with-israel-against-palestinian-uprising-middle-east/#bco8FQkRWpkSLkuq.97</a:t>
            </a:r>
          </a:p>
        </p:txBody>
      </p:sp>
    </p:spTree>
    <p:extLst>
      <p:ext uri="{BB962C8B-B14F-4D97-AF65-F5344CB8AC3E}">
        <p14:creationId xmlns:p14="http://schemas.microsoft.com/office/powerpoint/2010/main" val="42582634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3581400" y="1524000"/>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Saudi Arabia intercepts second Yemen missile in a month. Saudi Arabia on Thursday intercepted and destroyed a ballistic missile fired from war-torn Yemen, state media reported, the second such attack this month claimed by Iran-backed </a:t>
            </a:r>
            <a:r>
              <a:rPr lang="en-US" dirty="0" err="1">
                <a:effectLst>
                  <a:outerShdw blurRad="38100" dist="38100" dir="2700000" algn="tl">
                    <a:srgbClr val="000000">
                      <a:alpha val="43137"/>
                    </a:srgbClr>
                  </a:outerShdw>
                </a:effectLst>
              </a:rPr>
              <a:t>Huthi</a:t>
            </a:r>
            <a:r>
              <a:rPr lang="en-US" dirty="0">
                <a:effectLst>
                  <a:outerShdw blurRad="38100" dist="38100" dir="2700000" algn="tl">
                    <a:srgbClr val="000000">
                      <a:alpha val="43137"/>
                    </a:srgbClr>
                  </a:outerShdw>
                </a:effectLst>
              </a:rPr>
              <a:t> rebels.</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78851" name="TextBox 2"/>
          <p:cNvSpPr txBox="1">
            <a:spLocks noChangeArrowheads="1"/>
          </p:cNvSpPr>
          <p:nvPr/>
        </p:nvSpPr>
        <p:spPr bwMode="auto">
          <a:xfrm>
            <a:off x="1066800" y="228600"/>
            <a:ext cx="100584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FontTx/>
              <a:buNone/>
            </a:pPr>
            <a:r>
              <a:rPr lang="en-US" altLang="en-US" sz="3600" dirty="0">
                <a:solidFill>
                  <a:schemeClr val="tx2"/>
                </a:solidFill>
                <a:effectLst>
                  <a:outerShdw blurRad="38100" dist="38100" dir="2700000" algn="tl">
                    <a:srgbClr val="000000">
                      <a:alpha val="43137"/>
                    </a:srgbClr>
                  </a:outerShdw>
                </a:effectLst>
                <a:ea typeface="+mj-ea"/>
                <a:cs typeface="+mj-cs"/>
              </a:rPr>
              <a:t>TIMES OF INDIA</a:t>
            </a:r>
          </a:p>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cs typeface="Calibri" panose="020F0502020204030204" pitchFamily="34" charset="0"/>
              </a:rPr>
              <a:t>online: </a:t>
            </a:r>
            <a:r>
              <a:rPr lang="en-US" sz="1600" dirty="0">
                <a:effectLst>
                  <a:outerShdw blurRad="38100" dist="38100" dir="2700000" algn="tl">
                    <a:srgbClr val="000000">
                      <a:alpha val="43137"/>
                    </a:srgbClr>
                  </a:outerShdw>
                </a:effectLst>
              </a:rPr>
              <a:t>http://tass.com/politics/932980. December</a:t>
            </a:r>
            <a:r>
              <a:rPr lang="en-US" altLang="en-US" sz="1600" dirty="0">
                <a:effectLst>
                  <a:outerShdw blurRad="38100" dist="38100" dir="2700000" algn="tl">
                    <a:srgbClr val="000000">
                      <a:alpha val="43137"/>
                    </a:srgbClr>
                  </a:outerShdw>
                </a:effectLst>
                <a:cs typeface="Calibri" panose="020F0502020204030204" pitchFamily="34" charset="0"/>
              </a:rPr>
              <a:t> 01, 2017 , accessed 12 December 2017.</a:t>
            </a:r>
          </a:p>
        </p:txBody>
      </p:sp>
      <p:pic>
        <p:nvPicPr>
          <p:cNvPr id="2" name="Picture 1">
            <a:extLst>
              <a:ext uri="{FF2B5EF4-FFF2-40B4-BE49-F238E27FC236}">
                <a16:creationId xmlns:a16="http://schemas.microsoft.com/office/drawing/2014/main" id="{0266C27A-FD2E-4A77-812C-0D959B1D4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675894"/>
            <a:ext cx="2743200" cy="2743200"/>
          </a:xfrm>
          <a:prstGeom prst="rect">
            <a:avLst/>
          </a:prstGeom>
        </p:spPr>
      </p:pic>
    </p:spTree>
    <p:extLst>
      <p:ext uri="{BB962C8B-B14F-4D97-AF65-F5344CB8AC3E}">
        <p14:creationId xmlns:p14="http://schemas.microsoft.com/office/powerpoint/2010/main" val="39472060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B2AA8-3439-4CF9-8D3C-651824B1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956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38:13</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cs typeface="Calibri" panose="020F0502020204030204" pitchFamily="34" charset="0"/>
              </a:rPr>
              <a:t>“Sheba and Dedan and </a:t>
            </a:r>
            <a:r>
              <a:rPr lang="en-US" sz="3600" b="1" u="sng" dirty="0">
                <a:solidFill>
                  <a:srgbClr val="FFFFCC"/>
                </a:solidFill>
                <a:cs typeface="Calibri" panose="020F0502020204030204" pitchFamily="34" charset="0"/>
              </a:rPr>
              <a:t>the merchants of Tarshish</a:t>
            </a:r>
            <a:r>
              <a:rPr lang="en-US" sz="3600" dirty="0">
                <a:solidFill>
                  <a:srgbClr val="FFFFCC"/>
                </a:solidFill>
                <a:cs typeface="Calibri" panose="020F0502020204030204" pitchFamily="34" charset="0"/>
              </a:rPr>
              <a:t> </a:t>
            </a:r>
            <a:r>
              <a:rPr lang="en-US" sz="3600" dirty="0">
                <a:cs typeface="Calibri" panose="020F0502020204030204" pitchFamily="34" charset="0"/>
              </a:rPr>
              <a:t>with all its villages will say to you, ‘Have you come to capture spoil? Have you assembled your company to seize plunder, to carry away silver and gold, to take away cattle and goods, to capture great spoil?’</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0658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0" marR="0" algn="just">
              <a:spcBef>
                <a:spcPts val="0"/>
              </a:spcBef>
              <a:spcAft>
                <a:spcPts val="0"/>
              </a:spcAf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 young lions of Tarshish are taken to mean either the strong leaders and princes or greedy rulers of these commercial communities</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5532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223.</a:t>
            </a:r>
          </a:p>
        </p:txBody>
      </p:sp>
      <p:pic>
        <p:nvPicPr>
          <p:cNvPr id="5" name="Picture 4">
            <a:extLst>
              <a:ext uri="{FF2B5EF4-FFF2-40B4-BE49-F238E27FC236}">
                <a16:creationId xmlns:a16="http://schemas.microsoft.com/office/drawing/2014/main" id="{830EF417-DCC5-46A5-9C1C-8DFA30DFA880}"/>
              </a:ext>
            </a:extLst>
          </p:cNvPr>
          <p:cNvPicPr>
            <a:picLocks noChangeAspect="1"/>
          </p:cNvPicPr>
          <p:nvPr/>
        </p:nvPicPr>
        <p:blipFill>
          <a:blip r:embed="rId2"/>
          <a:stretch>
            <a:fillRect/>
          </a:stretch>
        </p:blipFill>
        <p:spPr>
          <a:xfrm>
            <a:off x="4606714" y="4377750"/>
            <a:ext cx="2978573" cy="2127552"/>
          </a:xfrm>
          <a:prstGeom prst="rect">
            <a:avLst/>
          </a:prstGeom>
          <a:ln>
            <a:solidFill>
              <a:schemeClr val="tx1"/>
            </a:solidFill>
          </a:ln>
        </p:spPr>
      </p:pic>
      <p:pic>
        <p:nvPicPr>
          <p:cNvPr id="6" name="Picture 5">
            <a:extLst>
              <a:ext uri="{FF2B5EF4-FFF2-40B4-BE49-F238E27FC236}">
                <a16:creationId xmlns:a16="http://schemas.microsoft.com/office/drawing/2014/main" id="{C87B9D40-1CC3-4057-AFA6-A45AAAD27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spTree>
    <p:extLst>
      <p:ext uri="{BB962C8B-B14F-4D97-AF65-F5344CB8AC3E}">
        <p14:creationId xmlns:p14="http://schemas.microsoft.com/office/powerpoint/2010/main" val="21605106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059183-A579-4B51-83BD-81F1D1EDAC96}"/>
              </a:ext>
            </a:extLst>
          </p:cNvPr>
          <p:cNvPicPr>
            <a:picLocks noChangeAspect="1"/>
          </p:cNvPicPr>
          <p:nvPr/>
        </p:nvPicPr>
        <p:blipFill>
          <a:blip r:embed="rId2"/>
          <a:stretch>
            <a:fillRect/>
          </a:stretch>
        </p:blipFill>
        <p:spPr>
          <a:xfrm>
            <a:off x="3908965" y="228600"/>
            <a:ext cx="437407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880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History of Israel - A Chronological Presentation - Introduction">
            <a:extLst>
              <a:ext uri="{FF2B5EF4-FFF2-40B4-BE49-F238E27FC236}">
                <a16:creationId xmlns:a16="http://schemas.microsoft.com/office/drawing/2014/main" id="{17F73DE1-3AAB-4DD4-980E-56F9678D01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685800"/>
            <a:ext cx="109728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39624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1C7EAE-6951-4E1F-A5BE-E8560F886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867" y="228600"/>
            <a:ext cx="980026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31558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9D4976D3-B01C-4E0A-9341-E1B013F2FBCC}"/>
              </a:ext>
            </a:extLst>
          </p:cNvPr>
          <p:cNvSpPr>
            <a:spLocks noChangeArrowheads="1"/>
          </p:cNvSpPr>
          <p:nvPr/>
        </p:nvSpPr>
        <p:spPr bwMode="auto">
          <a:xfrm>
            <a:off x="6324600" y="152400"/>
            <a:ext cx="1600200" cy="7620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25883538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C773A7C-94DC-4CCE-B8C3-1622EEC8A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68" y="320040"/>
            <a:ext cx="10872865"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69112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2920315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581400" y="1752600"/>
            <a:ext cx="800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3600" dirty="0">
                <a:effectLst>
                  <a:outerShdw blurRad="38100" dist="38100" dir="2700000" algn="tl">
                    <a:srgbClr val="000000">
                      <a:alpha val="43137"/>
                    </a:srgbClr>
                  </a:outerShdw>
                </a:effectLst>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Magog</a:t>
            </a:r>
            <a:r>
              <a:rPr lang="en-US" sz="3600" dirty="0">
                <a:effectLst>
                  <a:outerShdw blurRad="38100" dist="38100" dir="2700000" algn="tl">
                    <a:srgbClr val="000000">
                      <a:alpha val="43137"/>
                    </a:srgbClr>
                  </a:outerShdw>
                </a:effectLst>
              </a:rPr>
              <a:t> founded those that from him were named </a:t>
            </a:r>
            <a:r>
              <a:rPr lang="en-US" sz="3600" dirty="0" err="1">
                <a:effectLst>
                  <a:outerShdw blurRad="38100" dist="38100" dir="2700000" algn="tl">
                    <a:srgbClr val="000000">
                      <a:alpha val="43137"/>
                    </a:srgbClr>
                  </a:outerShdw>
                </a:effectLst>
              </a:rPr>
              <a:t>Magogites</a:t>
            </a:r>
            <a:r>
              <a:rPr lang="en-US" sz="3600" dirty="0">
                <a:effectLst>
                  <a:outerShdw blurRad="38100" dist="38100" dir="2700000" algn="tl">
                    <a:srgbClr val="000000">
                      <a:alpha val="43137"/>
                    </a:srgbClr>
                  </a:outerShdw>
                </a:effectLst>
              </a:rPr>
              <a:t>, but who are by the Greeks called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Scythians</a:t>
            </a:r>
            <a:r>
              <a:rPr lang="en-US" altLang="en-US" sz="3600" dirty="0">
                <a:effectLst>
                  <a:outerShdw blurRad="38100" dist="38100" dir="2700000" algn="tl">
                    <a:srgbClr val="000000">
                      <a:alpha val="43137"/>
                    </a:srgbClr>
                  </a:outerShdw>
                </a:effectLst>
                <a:cs typeface="Calibri" panose="020F0502020204030204" pitchFamily="34" charset="0"/>
              </a:rPr>
              <a:t>."</a:t>
            </a:r>
          </a:p>
        </p:txBody>
      </p:sp>
      <p:sp>
        <p:nvSpPr>
          <p:cNvPr id="26627" name="TextBox 2"/>
          <p:cNvSpPr txBox="1">
            <a:spLocks noChangeArrowheads="1"/>
          </p:cNvSpPr>
          <p:nvPr/>
        </p:nvSpPr>
        <p:spPr bwMode="auto">
          <a:xfrm>
            <a:off x="2438400" y="304800"/>
            <a:ext cx="731519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4000" dirty="0">
                <a:solidFill>
                  <a:schemeClr val="tx2"/>
                </a:solidFill>
                <a:effectLst>
                  <a:outerShdw blurRad="38100" dist="38100" dir="2700000" algn="tl">
                    <a:srgbClr val="000000">
                      <a:alpha val="43137"/>
                    </a:srgbClr>
                  </a:outerShdw>
                </a:effectLst>
                <a:ea typeface="+mj-ea"/>
                <a:cs typeface="+mj-cs"/>
              </a:rPr>
              <a:t>Josephus</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cs typeface="Calibri" panose="020F0502020204030204" pitchFamily="34" charset="0"/>
              </a:rPr>
              <a:t>Josephus, </a:t>
            </a:r>
            <a:r>
              <a:rPr lang="en-US" altLang="en-US" sz="2000" i="1" dirty="0">
                <a:effectLst>
                  <a:outerShdw blurRad="38100" dist="38100" dir="2700000" algn="tl">
                    <a:srgbClr val="000000">
                      <a:alpha val="43137"/>
                    </a:srgbClr>
                  </a:outerShdw>
                </a:effectLst>
                <a:cs typeface="Calibri" panose="020F0502020204030204" pitchFamily="34" charset="0"/>
              </a:rPr>
              <a:t>Antiquities</a:t>
            </a:r>
            <a:r>
              <a:rPr lang="en-US" altLang="en-US" sz="2000" dirty="0">
                <a:effectLst>
                  <a:outerShdw blurRad="38100" dist="38100" dir="2700000" algn="tl">
                    <a:srgbClr val="000000">
                      <a:alpha val="43137"/>
                    </a:srgbClr>
                  </a:outerShdw>
                </a:effectLst>
                <a:cs typeface="Calibri" panose="020F0502020204030204" pitchFamily="34" charset="0"/>
              </a:rPr>
              <a:t>, 1.6.1.</a:t>
            </a:r>
          </a:p>
        </p:txBody>
      </p:sp>
      <p:pic>
        <p:nvPicPr>
          <p:cNvPr id="2" name="Picture 1">
            <a:extLst>
              <a:ext uri="{FF2B5EF4-FFF2-40B4-BE49-F238E27FC236}">
                <a16:creationId xmlns:a16="http://schemas.microsoft.com/office/drawing/2014/main" id="{DCDD20A0-1C70-4630-B0C8-34FD0E48FFFE}"/>
              </a:ext>
            </a:extLst>
          </p:cNvPr>
          <p:cNvPicPr>
            <a:picLocks noChangeAspect="1"/>
          </p:cNvPicPr>
          <p:nvPr/>
        </p:nvPicPr>
        <p:blipFill>
          <a:blip r:embed="rId2"/>
          <a:stretch>
            <a:fillRect/>
          </a:stretch>
        </p:blipFill>
        <p:spPr>
          <a:xfrm>
            <a:off x="685801" y="1862792"/>
            <a:ext cx="2612210" cy="3200400"/>
          </a:xfrm>
          <a:prstGeom prst="rect">
            <a:avLst/>
          </a:prstGeom>
        </p:spPr>
      </p:pic>
    </p:spTree>
    <p:extLst>
      <p:ext uri="{BB962C8B-B14F-4D97-AF65-F5344CB8AC3E}">
        <p14:creationId xmlns:p14="http://schemas.microsoft.com/office/powerpoint/2010/main" val="24281950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EC5C0E31-21FC-42B6-A71D-90D5F6F0359B}"/>
              </a:ext>
            </a:extLst>
          </p:cNvPr>
          <p:cNvSpPr>
            <a:spLocks noChangeArrowheads="1"/>
          </p:cNvSpPr>
          <p:nvPr/>
        </p:nvSpPr>
        <p:spPr bwMode="auto">
          <a:xfrm>
            <a:off x="8617768" y="76200"/>
            <a:ext cx="1899854" cy="22098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42589054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D5365-9679-4575-8D4F-5E6ACD7D2C3F}"/>
              </a:ext>
            </a:extLst>
          </p:cNvPr>
          <p:cNvPicPr>
            <a:picLocks noChangeAspect="1"/>
          </p:cNvPicPr>
          <p:nvPr/>
        </p:nvPicPr>
        <p:blipFill>
          <a:blip r:embed="rId2"/>
          <a:stretch>
            <a:fillRect/>
          </a:stretch>
        </p:blipFill>
        <p:spPr>
          <a:xfrm>
            <a:off x="1219200" y="685800"/>
            <a:ext cx="97536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830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265333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181600" y="228600"/>
            <a:ext cx="1828800" cy="685800"/>
          </a:xfrm>
        </p:spPr>
        <p:txBody>
          <a:bodyPr/>
          <a:lstStyle/>
          <a:p>
            <a:pPr algn="ctr" eaLnBrk="1" hangingPunct="1"/>
            <a:r>
              <a:rPr lang="en-US" altLang="en-US"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219200"/>
            <a:ext cx="95250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400628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844219"/>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Now there is presented the third emphasis of the greatness of the invasion and the subsequent slaughter at the hand of the Lord. Incidentally, the figure gives a clue as to the time setting for the entire passage.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 is the same scene as that a Revelation 19, the great supper of God, and the chronology is clear. The events will transpire at the end of the great tribulation and just before the millennial reign of the Messiah of Israel</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230-31.</a:t>
            </a:r>
          </a:p>
        </p:txBody>
      </p:sp>
      <p:pic>
        <p:nvPicPr>
          <p:cNvPr id="5" name="Picture 4">
            <a:extLst>
              <a:ext uri="{FF2B5EF4-FFF2-40B4-BE49-F238E27FC236}">
                <a16:creationId xmlns:a16="http://schemas.microsoft.com/office/drawing/2014/main" id="{FA53875A-199E-4181-B92B-F032E49D5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352091304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36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38226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0"/>
            <a:ext cx="10972799" cy="5293757"/>
          </a:xfrm>
          <a:prstGeom prst="rect">
            <a:avLst/>
          </a:prstGeom>
          <a:noFill/>
          <a:ln w="28575">
            <a:noFill/>
            <a:miter lim="800000"/>
            <a:headEnd/>
            <a:tailEnd/>
          </a:ln>
        </p:spPr>
        <p:txBody>
          <a:bodyPr wrap="square">
            <a:spAutoFit/>
          </a:bodyPr>
          <a:lstStyle/>
          <a:p>
            <a:pPr algn="ctr">
              <a:spcAft>
                <a:spcPts val="1200"/>
              </a:spcAft>
            </a:pPr>
            <a:r>
              <a:rPr lang="en-US" sz="4000" b="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18120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4" y="228600"/>
            <a:ext cx="10090673" cy="6400800"/>
          </a:xfrm>
          <a:prstGeom prst="rect">
            <a:avLst/>
          </a:prstGeom>
          <a:ln w="28575">
            <a:solidFill>
              <a:srgbClr val="FFFFCC"/>
            </a:solidFill>
          </a:ln>
        </p:spPr>
      </p:pic>
    </p:spTree>
    <p:extLst>
      <p:ext uri="{BB962C8B-B14F-4D97-AF65-F5344CB8AC3E}">
        <p14:creationId xmlns:p14="http://schemas.microsoft.com/office/powerpoint/2010/main" val="3177987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2BA7C-B684-4F10-8C4C-1A48B8342A63}"/>
              </a:ext>
            </a:extLst>
          </p:cNvPr>
          <p:cNvPicPr>
            <a:picLocks noChangeAspect="1"/>
          </p:cNvPicPr>
          <p:nvPr/>
        </p:nvPicPr>
        <p:blipFill>
          <a:blip r:embed="rId2"/>
          <a:stretch>
            <a:fillRect/>
          </a:stretch>
        </p:blipFill>
        <p:spPr>
          <a:xfrm>
            <a:off x="1641432" y="137160"/>
            <a:ext cx="8909136" cy="6583680"/>
          </a:xfrm>
          <a:prstGeom prst="rect">
            <a:avLst/>
          </a:prstGeom>
        </p:spPr>
      </p:pic>
    </p:spTree>
    <p:extLst>
      <p:ext uri="{BB962C8B-B14F-4D97-AF65-F5344CB8AC3E}">
        <p14:creationId xmlns:p14="http://schemas.microsoft.com/office/powerpoint/2010/main" val="1979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Timeline</a:t>
            </a:r>
            <a:r>
              <a:rPr lang="en-US" dirty="0">
                <a:effectLst>
                  <a:outerShdw blurRad="38100" dist="38100" dir="2700000" algn="tl">
                    <a:srgbClr val="000000">
                      <a:alpha val="43137"/>
                    </a:srgbClr>
                  </a:outerShdw>
                </a:effectLst>
                <a:cs typeface="Calibri" panose="020F0502020204030204" pitchFamily="34" charset="0"/>
              </a:rPr>
              <a: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3811608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 Gog killed in battle?</a:t>
            </a:r>
            <a:r>
              <a:rPr lang="en-US" dirty="0">
                <a:effectLst>
                  <a:outerShdw blurRad="38100" dist="38100" dir="2700000" algn="tl">
                    <a:srgbClr val="000000">
                      <a:alpha val="43137"/>
                    </a:srgbClr>
                  </a:outerShdw>
                </a:effectLst>
                <a:cs typeface="Calibri" panose="020F0502020204030204" pitchFamily="34" charset="0"/>
              </a:rPr>
              <a:t>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3841158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992082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2BA7C-B684-4F10-8C4C-1A48B8342A63}"/>
              </a:ext>
            </a:extLst>
          </p:cNvPr>
          <p:cNvPicPr>
            <a:picLocks noChangeAspect="1"/>
          </p:cNvPicPr>
          <p:nvPr/>
        </p:nvPicPr>
        <p:blipFill>
          <a:blip r:embed="rId2"/>
          <a:stretch>
            <a:fillRect/>
          </a:stretch>
        </p:blipFill>
        <p:spPr>
          <a:xfrm>
            <a:off x="1641432" y="137160"/>
            <a:ext cx="8909136" cy="6583680"/>
          </a:xfrm>
          <a:prstGeom prst="rect">
            <a:avLst/>
          </a:prstGeom>
        </p:spPr>
      </p:pic>
    </p:spTree>
    <p:extLst>
      <p:ext uri="{BB962C8B-B14F-4D97-AF65-F5344CB8AC3E}">
        <p14:creationId xmlns:p14="http://schemas.microsoft.com/office/powerpoint/2010/main" val="59555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1981200" y="1600203"/>
            <a:ext cx="7429500" cy="4906963"/>
          </a:xfrm>
        </p:spPr>
        <p:txBody>
          <a:bodyPr/>
          <a:lstStyle/>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4" name="Picture 5">
            <a:extLst>
              <a:ext uri="{FF2B5EF4-FFF2-40B4-BE49-F238E27FC236}">
                <a16:creationId xmlns:a16="http://schemas.microsoft.com/office/drawing/2014/main" id="{795A955A-F2CC-4F25-9947-C8EF722E2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2438400"/>
            <a:ext cx="2400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4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3B275-E680-4A2C-9B17-7A0ECF86A6B4}"/>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algn="ctr">
              <a:spcBef>
                <a:spcPts val="0"/>
              </a:spcBef>
              <a:spcAft>
                <a:spcPts val="9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 11</a:t>
            </a:r>
            <a:endParaRPr lang="en-US" sz="4000" dirty="0">
              <a:solidFill>
                <a:schemeClr val="tx2"/>
              </a:solidFill>
              <a:ea typeface="+mj-ea"/>
              <a:cs typeface="+mj-cs"/>
            </a:endParaRPr>
          </a:p>
          <a:p>
            <a:pPr marL="0" indent="0" algn="just">
              <a:spcBef>
                <a:spcPts val="0"/>
              </a:spcBef>
              <a:buNone/>
              <a:defRPr/>
            </a:pPr>
            <a:r>
              <a:rPr lang="en-US" sz="3100" dirty="0">
                <a:cs typeface="Calibri" panose="020F0502020204030204" pitchFamily="34" charset="0"/>
              </a:rPr>
              <a:t>“</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8</a:t>
            </a:r>
            <a:r>
              <a:rPr lang="en-US" sz="3100" dirty="0">
                <a:cs typeface="Calibri" panose="020F0502020204030204" pitchFamily="34" charset="0"/>
              </a:rPr>
              <a:t> After many days you will be summoned; in the latter years you will come into the land that is restored from the sword, whose inhabitants have been gathered from many nations to the mountains of Israel which had been a continual waste; but its people were brought out from the nations, and they are </a:t>
            </a:r>
            <a:r>
              <a:rPr lang="en-US" sz="3100" b="1" u="sng" dirty="0">
                <a:solidFill>
                  <a:srgbClr val="FFFFCC"/>
                </a:solidFill>
                <a:cs typeface="Calibri" panose="020F0502020204030204" pitchFamily="34" charset="0"/>
              </a:rPr>
              <a:t>living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a:t>
            </a:r>
            <a:r>
              <a:rPr lang="en-US" sz="3100" dirty="0">
                <a:cs typeface="Calibri" panose="020F0502020204030204" pitchFamily="34" charset="0"/>
              </a:rPr>
              <a:t>, all of them….</a:t>
            </a:r>
            <a:r>
              <a:rPr lang="en-US" sz="3100" baseline="30000" dirty="0">
                <a:solidFill>
                  <a:srgbClr val="FFFFFF"/>
                </a:solidFill>
                <a:effectLst>
                  <a:outerShdw blurRad="38100" dist="38100" dir="2700000" algn="tl">
                    <a:srgbClr val="000000">
                      <a:alpha val="43137"/>
                    </a:srgbClr>
                  </a:outerShdw>
                </a:effectLst>
                <a:cs typeface="Calibri" panose="020F0502020204030204" pitchFamily="34" charset="0"/>
              </a:rPr>
              <a:t>11</a:t>
            </a:r>
            <a:r>
              <a:rPr lang="en-US" sz="3100" dirty="0">
                <a:cs typeface="Calibri" panose="020F0502020204030204" pitchFamily="34" charset="0"/>
              </a:rPr>
              <a:t> and you will say, ‘I will go up against the land of unwalled villages. I will go against those who are </a:t>
            </a:r>
            <a:r>
              <a:rPr lang="en-US" sz="3100" b="1" u="sng" dirty="0">
                <a:solidFill>
                  <a:srgbClr val="FFFFCC"/>
                </a:solidFill>
                <a:cs typeface="Calibri" panose="020F0502020204030204" pitchFamily="34" charset="0"/>
              </a:rPr>
              <a:t>at rest [</a:t>
            </a:r>
            <a:r>
              <a:rPr lang="en-US" sz="3100" b="1" i="1" u="sng" dirty="0">
                <a:solidFill>
                  <a:srgbClr val="FFFFCC"/>
                </a:solidFill>
                <a:cs typeface="Calibri" panose="020F0502020204030204" pitchFamily="34" charset="0"/>
              </a:rPr>
              <a:t>shacat</a:t>
            </a:r>
            <a:r>
              <a:rPr lang="en-US" sz="3100" b="1" u="sng" dirty="0">
                <a:solidFill>
                  <a:srgbClr val="FFFFCC"/>
                </a:solidFill>
                <a:cs typeface="Calibri" panose="020F0502020204030204" pitchFamily="34" charset="0"/>
              </a:rPr>
              <a:t>]</a:t>
            </a:r>
            <a:r>
              <a:rPr lang="en-US" sz="3100" dirty="0">
                <a:cs typeface="Calibri" panose="020F0502020204030204" pitchFamily="34" charset="0"/>
              </a:rPr>
              <a:t>, that </a:t>
            </a:r>
            <a:r>
              <a:rPr lang="en-US" sz="3100" b="1" u="sng" dirty="0">
                <a:solidFill>
                  <a:srgbClr val="FFFFCC"/>
                </a:solidFill>
                <a:cs typeface="Calibri" panose="020F0502020204030204" pitchFamily="34" charset="0"/>
              </a:rPr>
              <a:t>live securely [</a:t>
            </a:r>
            <a:r>
              <a:rPr lang="en-US" sz="3100" b="1" i="1" u="sng" dirty="0">
                <a:solidFill>
                  <a:srgbClr val="FFFFCC"/>
                </a:solidFill>
                <a:cs typeface="Calibri" panose="020F0502020204030204" pitchFamily="34" charset="0"/>
              </a:rPr>
              <a:t>batach</a:t>
            </a:r>
            <a:r>
              <a:rPr lang="en-US" sz="3100" b="1" u="sng" dirty="0">
                <a:solidFill>
                  <a:srgbClr val="FFFFCC"/>
                </a:solidFill>
                <a:cs typeface="Calibri" panose="020F0502020204030204" pitchFamily="34" charset="0"/>
              </a:rPr>
              <a:t>], all of them living without walls and having no bars or gates</a:t>
            </a:r>
            <a:r>
              <a:rPr lang="en-US" sz="3100" dirty="0">
                <a:cs typeface="Calibri" panose="020F0502020204030204" pitchFamily="34" charset="0"/>
              </a:rPr>
              <a:t>.”</a:t>
            </a:r>
          </a:p>
        </p:txBody>
      </p:sp>
    </p:spTree>
    <p:extLst>
      <p:ext uri="{BB962C8B-B14F-4D97-AF65-F5344CB8AC3E}">
        <p14:creationId xmlns:p14="http://schemas.microsoft.com/office/powerpoint/2010/main" val="1585832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657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D0D31B41-83ED-CFDA-02AF-C3212B9E4C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407675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4242906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714500" y="1600202"/>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1819" y="4267200"/>
            <a:ext cx="4668365" cy="2286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1AF062-0C0D-40FF-8E86-1D35049CC2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3886200"/>
          </a:xfrm>
        </p:spPr>
        <p:txBody>
          <a:bodyPr/>
          <a:lstStyle/>
          <a:p>
            <a:pPr algn="ctr">
              <a:spcBef>
                <a:spcPts val="0"/>
              </a:spcBef>
              <a:spcAft>
                <a:spcPts val="1200"/>
              </a:spcAft>
              <a:buNone/>
              <a:defRPr/>
            </a:pPr>
            <a:r>
              <a:rPr lang="en-US" altLang="en-US" sz="4000" kern="1200" dirty="0">
                <a:solidFill>
                  <a:schemeClr val="tx2"/>
                </a:solidFill>
                <a:ea typeface="+mj-ea"/>
                <a:cs typeface="Calibri" panose="020F0502020204030204" pitchFamily="34" charset="0"/>
              </a:rPr>
              <a:t>Ezekiel 38:18-19</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18 </a:t>
            </a:r>
            <a:r>
              <a:rPr lang="en-US" sz="3600" dirty="0">
                <a:effectLst>
                  <a:outerShdw blurRad="38100" dist="38100" dir="2700000" algn="tl">
                    <a:srgbClr val="000000">
                      <a:alpha val="43137"/>
                    </a:srgbClr>
                  </a:outerShdw>
                </a:effectLst>
              </a:rPr>
              <a:t>It will come about on that day, when Gog comes against the land of Israel,” declares the Lord </a:t>
            </a:r>
            <a:r>
              <a:rPr lang="en-US" sz="3600" cap="small" dirty="0">
                <a:effectLst>
                  <a:outerShdw blurRad="38100" dist="38100" dir="2700000" algn="tl">
                    <a:srgbClr val="000000">
                      <a:alpha val="43137"/>
                    </a:srgbClr>
                  </a:outerShdw>
                </a:effectLst>
              </a:rPr>
              <a:t>God</a:t>
            </a:r>
            <a:r>
              <a:rPr lang="en-US" sz="3600" dirty="0">
                <a:effectLst>
                  <a:outerShdw blurRad="38100" dist="38100" dir="2700000" algn="tl">
                    <a:srgbClr val="000000">
                      <a:alpha val="43137"/>
                    </a:srgbClr>
                  </a:outerShdw>
                </a:effectLst>
              </a:rPr>
              <a:t>, “that </a:t>
            </a:r>
            <a:r>
              <a:rPr lang="en-US" sz="3600" b="1" u="sng" dirty="0">
                <a:solidFill>
                  <a:srgbClr val="FFFFCC"/>
                </a:solidFill>
                <a:effectLst>
                  <a:outerShdw blurRad="38100" dist="38100" dir="2700000" algn="tl">
                    <a:srgbClr val="000000">
                      <a:alpha val="43137"/>
                    </a:srgbClr>
                  </a:outerShdw>
                </a:effectLst>
              </a:rPr>
              <a:t>My fury</a:t>
            </a:r>
            <a:r>
              <a:rPr lang="en-US" sz="3600" dirty="0">
                <a:effectLst>
                  <a:outerShdw blurRad="38100" dist="38100" dir="2700000" algn="tl">
                    <a:srgbClr val="000000">
                      <a:alpha val="43137"/>
                    </a:srgbClr>
                  </a:outerShdw>
                </a:effectLst>
              </a:rPr>
              <a:t> will mount up in </a:t>
            </a:r>
            <a:r>
              <a:rPr lang="en-US" sz="3600" b="1" u="sng" dirty="0">
                <a:solidFill>
                  <a:srgbClr val="FFFFCC"/>
                </a:solidFill>
                <a:effectLst>
                  <a:outerShdw blurRad="38100" dist="38100" dir="2700000" algn="tl">
                    <a:srgbClr val="000000">
                      <a:alpha val="43137"/>
                    </a:srgbClr>
                  </a:outerShdw>
                </a:effectLst>
              </a:rPr>
              <a:t>My anger</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My zeal and in </a:t>
            </a:r>
            <a:r>
              <a:rPr lang="en-US" sz="3600" b="1" u="sng" dirty="0">
                <a:solidFill>
                  <a:srgbClr val="FFFFCC"/>
                </a:solidFill>
                <a:effectLst>
                  <a:outerShdw blurRad="38100" dist="38100" dir="2700000" algn="tl">
                    <a:srgbClr val="000000">
                      <a:alpha val="43137"/>
                    </a:srgbClr>
                  </a:outerShdw>
                </a:effectLst>
              </a:rPr>
              <a:t>My blazing wrath</a:t>
            </a:r>
            <a:r>
              <a:rPr lang="en-US" sz="3600" dirty="0">
                <a:effectLst>
                  <a:outerShdw blurRad="38100" dist="38100" dir="2700000" algn="tl">
                    <a:srgbClr val="000000">
                      <a:alpha val="43137"/>
                    </a:srgbClr>
                  </a:outerShdw>
                </a:effectLst>
              </a:rPr>
              <a:t> I declare </a:t>
            </a:r>
            <a:r>
              <a:rPr lang="en-US" sz="3600" i="1" dirty="0">
                <a:effectLst>
                  <a:outerShdw blurRad="38100" dist="38100" dir="2700000" algn="tl">
                    <a:srgbClr val="000000">
                      <a:alpha val="43137"/>
                    </a:srgbClr>
                  </a:outerShdw>
                </a:effectLst>
              </a:rPr>
              <a:t>that</a:t>
            </a:r>
            <a:r>
              <a:rPr lang="en-US" sz="3600" dirty="0">
                <a:effectLst>
                  <a:outerShdw blurRad="38100" dist="38100" dir="2700000" algn="tl">
                    <a:srgbClr val="000000">
                      <a:alpha val="43137"/>
                    </a:srgbClr>
                  </a:outerShdw>
                </a:effectLst>
              </a:rPr>
              <a:t> on that day there will surely be a great earthquake in the land of Israel.”</a:t>
            </a:r>
          </a:p>
        </p:txBody>
      </p:sp>
    </p:spTree>
    <p:extLst>
      <p:ext uri="{BB962C8B-B14F-4D97-AF65-F5344CB8AC3E}">
        <p14:creationId xmlns:p14="http://schemas.microsoft.com/office/powerpoint/2010/main" val="3778894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B1F6-C1EE-4FFC-A861-8D2174E4FD4B}"/>
              </a:ext>
            </a:extLst>
          </p:cNvPr>
          <p:cNvSpPr>
            <a:spLocks noGrp="1"/>
          </p:cNvSpPr>
          <p:nvPr>
            <p:ph type="title"/>
          </p:nvPr>
        </p:nvSpPr>
        <p:spPr>
          <a:xfrm>
            <a:off x="914400" y="2857500"/>
            <a:ext cx="10363200" cy="1143000"/>
          </a:xfrm>
        </p:spPr>
        <p:txBody>
          <a:bodyPr/>
          <a:lstStyle/>
          <a:p>
            <a:pPr algn="ctr"/>
            <a:r>
              <a:rPr lang="en-US" dirty="0"/>
              <a:t>CONCLUSION</a:t>
            </a:r>
          </a:p>
        </p:txBody>
      </p:sp>
    </p:spTree>
    <p:extLst>
      <p:ext uri="{BB962C8B-B14F-4D97-AF65-F5344CB8AC3E}">
        <p14:creationId xmlns:p14="http://schemas.microsoft.com/office/powerpoint/2010/main" val="8694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4" y="228600"/>
            <a:ext cx="10090673" cy="6400800"/>
          </a:xfrm>
          <a:prstGeom prst="rect">
            <a:avLst/>
          </a:prstGeom>
          <a:ln w="28575">
            <a:solidFill>
              <a:srgbClr val="FFFFCC"/>
            </a:solidFill>
          </a:ln>
        </p:spPr>
      </p:pic>
    </p:spTree>
    <p:extLst>
      <p:ext uri="{BB962C8B-B14F-4D97-AF65-F5344CB8AC3E}">
        <p14:creationId xmlns:p14="http://schemas.microsoft.com/office/powerpoint/2010/main" val="1667216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143860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2BA7C-B684-4F10-8C4C-1A48B8342A63}"/>
              </a:ext>
            </a:extLst>
          </p:cNvPr>
          <p:cNvPicPr>
            <a:picLocks noChangeAspect="1"/>
          </p:cNvPicPr>
          <p:nvPr/>
        </p:nvPicPr>
        <p:blipFill>
          <a:blip r:embed="rId2"/>
          <a:stretch>
            <a:fillRect/>
          </a:stretch>
        </p:blipFill>
        <p:spPr>
          <a:xfrm>
            <a:off x="1641432" y="137160"/>
            <a:ext cx="8909136" cy="6583680"/>
          </a:xfrm>
          <a:prstGeom prst="rect">
            <a:avLst/>
          </a:prstGeom>
        </p:spPr>
      </p:pic>
    </p:spTree>
    <p:extLst>
      <p:ext uri="{BB962C8B-B14F-4D97-AF65-F5344CB8AC3E}">
        <p14:creationId xmlns:p14="http://schemas.microsoft.com/office/powerpoint/2010/main" val="152346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14" y="228600"/>
            <a:ext cx="11102772" cy="6400800"/>
          </a:xfrm>
          <a:prstGeom prst="rect">
            <a:avLst/>
          </a:prstGeom>
          <a:ln>
            <a:solidFill>
              <a:schemeClr val="tx1"/>
            </a:solidFill>
          </a:ln>
        </p:spPr>
      </p:pic>
    </p:spTree>
    <p:extLst>
      <p:ext uri="{BB962C8B-B14F-4D97-AF65-F5344CB8AC3E}">
        <p14:creationId xmlns:p14="http://schemas.microsoft.com/office/powerpoint/2010/main" val="236516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138374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3200401" y="1132449"/>
            <a:ext cx="5791199" cy="5083125"/>
          </a:xfrm>
        </p:spPr>
        <p:txBody>
          <a:bodyPr/>
          <a:lstStyle/>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Timeline?</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27:52-53?</a:t>
            </a:r>
          </a:p>
          <a:p>
            <a:pPr marL="569913" indent="-569913" algn="just"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Stage setting events?</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Timing of the birds of prey?</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Is Gog killed in battle? </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seal judgment?</a:t>
            </a:r>
          </a:p>
          <a:p>
            <a:pPr marL="569913" indent="-569913"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Coincides with Rapture?</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spTree>
    <p:extLst>
      <p:ext uri="{BB962C8B-B14F-4D97-AF65-F5344CB8AC3E}">
        <p14:creationId xmlns:p14="http://schemas.microsoft.com/office/powerpoint/2010/main" val="3821631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60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24044</TotalTime>
  <Words>1685</Words>
  <Application>Microsoft Office PowerPoint</Application>
  <PresentationFormat>Widescreen</PresentationFormat>
  <Paragraphs>189</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Times New Roman</vt:lpstr>
      <vt:lpstr>Wingdings</vt:lpstr>
      <vt:lpstr>Azure</vt:lpstr>
      <vt:lpstr>Ezekiel 36‒39 The Middle East Meltdown 2022</vt:lpstr>
      <vt:lpstr>Ezekiel 33‒48</vt:lpstr>
      <vt:lpstr>MAIL BAG</vt:lpstr>
      <vt:lpstr>MAIL BAG</vt:lpstr>
      <vt:lpstr>PowerPoint Presentation</vt:lpstr>
      <vt:lpstr>PowerPoint Presentation</vt:lpstr>
      <vt:lpstr>PowerPoint Presentation</vt:lpstr>
      <vt:lpstr>MAIL BAG</vt:lpstr>
      <vt:lpstr>MAIL BAG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MAIL BAG</vt:lpstr>
      <vt:lpstr>What?</vt:lpstr>
      <vt:lpstr>PowerPoint Presentation</vt:lpstr>
      <vt:lpstr>What?</vt:lpstr>
      <vt:lpstr>PowerPoint Presentation</vt:lpstr>
      <vt:lpstr>PowerPoint Presentation</vt:lpstr>
      <vt:lpstr>PowerPoint Presentation</vt:lpstr>
      <vt:lpstr>MAIL BAG</vt:lpstr>
      <vt:lpstr>MAIL BAG</vt:lpstr>
      <vt:lpstr>PowerPoint Presentation</vt:lpstr>
      <vt:lpstr>1st Six Seals (Revelation 6)</vt:lpstr>
      <vt:lpstr>PowerPoint Presentation</vt:lpstr>
      <vt:lpstr>Ezekiel 38‒39</vt:lpstr>
      <vt:lpstr>MAIL BAG</vt:lpstr>
      <vt:lpstr>Promised Exemption from Divine Wrath</vt:lpstr>
      <vt:lpstr>PowerPoint Presentation</vt:lpstr>
      <vt:lpstr>CONCLUSION</vt:lpstr>
      <vt:lpstr>MAIL BAG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020 - Q&amp;A - Part 1</dc:title>
  <dc:subject>RAPTURE - Partial Rapture</dc:subject>
  <dc:creator>A. Woods</dc:creator>
  <dc:description>Modified by Jim McGowan</dc:description>
  <cp:lastModifiedBy>Jim McGowan</cp:lastModifiedBy>
  <cp:revision>2687</cp:revision>
  <cp:lastPrinted>2022-06-19T13:10:37Z</cp:lastPrinted>
  <dcterms:created xsi:type="dcterms:W3CDTF">2009-03-17T12:21:13Z</dcterms:created>
  <dcterms:modified xsi:type="dcterms:W3CDTF">2022-06-19T13:10:52Z</dcterms:modified>
</cp:coreProperties>
</file>