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0"/>
  </p:notesMasterIdLst>
  <p:handoutMasterIdLst>
    <p:handoutMasterId r:id="rId41"/>
  </p:handoutMasterIdLst>
  <p:sldIdLst>
    <p:sldId id="2094" r:id="rId2"/>
    <p:sldId id="2064" r:id="rId3"/>
    <p:sldId id="1984" r:id="rId4"/>
    <p:sldId id="7886" r:id="rId5"/>
    <p:sldId id="7802" r:id="rId6"/>
    <p:sldId id="1985" r:id="rId7"/>
    <p:sldId id="2039" r:id="rId8"/>
    <p:sldId id="7909" r:id="rId9"/>
    <p:sldId id="8824" r:id="rId10"/>
    <p:sldId id="8752" r:id="rId11"/>
    <p:sldId id="8827" r:id="rId12"/>
    <p:sldId id="8796" r:id="rId13"/>
    <p:sldId id="8858" r:id="rId14"/>
    <p:sldId id="5226" r:id="rId15"/>
    <p:sldId id="7037" r:id="rId16"/>
    <p:sldId id="2627" r:id="rId17"/>
    <p:sldId id="8828" r:id="rId18"/>
    <p:sldId id="8829" r:id="rId19"/>
    <p:sldId id="8866" r:id="rId20"/>
    <p:sldId id="8859" r:id="rId21"/>
    <p:sldId id="8830" r:id="rId22"/>
    <p:sldId id="8867" r:id="rId23"/>
    <p:sldId id="8857" r:id="rId24"/>
    <p:sldId id="8831" r:id="rId25"/>
    <p:sldId id="8469" r:id="rId26"/>
    <p:sldId id="1267" r:id="rId27"/>
    <p:sldId id="8603" r:id="rId28"/>
    <p:sldId id="1843" r:id="rId29"/>
    <p:sldId id="3004" r:id="rId30"/>
    <p:sldId id="8002" r:id="rId31"/>
    <p:sldId id="2649" r:id="rId32"/>
    <p:sldId id="2650" r:id="rId33"/>
    <p:sldId id="5031" r:id="rId34"/>
    <p:sldId id="2503" r:id="rId35"/>
    <p:sldId id="8695" r:id="rId36"/>
    <p:sldId id="8868" r:id="rId37"/>
    <p:sldId id="8825" r:id="rId38"/>
    <p:sldId id="7975" r:id="rId39"/>
  </p:sldIdLst>
  <p:sldSz cx="12192000" cy="6858000"/>
  <p:notesSz cx="7315200" cy="9601200"/>
  <p:custDataLst>
    <p:tags r:id="rId42"/>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FF00"/>
    <a:srgbClr val="99FFCC"/>
    <a:srgbClr val="FF99FF"/>
    <a:srgbClr val="FF00FF"/>
    <a:srgbClr val="00CCFF"/>
    <a:srgbClr val="000066"/>
    <a:srgbClr val="4D4D4D"/>
    <a:srgbClr val="0000C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7" autoAdjust="0"/>
    <p:restoredTop sz="95428" autoAdjust="0"/>
  </p:normalViewPr>
  <p:slideViewPr>
    <p:cSldViewPr>
      <p:cViewPr>
        <p:scale>
          <a:sx n="100" d="100"/>
          <a:sy n="100" d="100"/>
        </p:scale>
        <p:origin x="354" y="22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8" d="100"/>
          <a:sy n="78" d="100"/>
        </p:scale>
        <p:origin x="3297" y="3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081 - 21v1-8 </a:t>
            </a:r>
          </a:p>
          <a:p>
            <a:pPr>
              <a:defRPr/>
            </a:pPr>
            <a:r>
              <a:rPr lang="en-US" sz="1600" dirty="0"/>
              <a:t>06-18-2022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6/18/22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a:t>
            </a:fld>
            <a:endParaRPr lang="en-US" altLang="en-US" dirty="0"/>
          </a:p>
        </p:txBody>
      </p:sp>
    </p:spTree>
    <p:extLst>
      <p:ext uri="{BB962C8B-B14F-4D97-AF65-F5344CB8AC3E}">
        <p14:creationId xmlns:p14="http://schemas.microsoft.com/office/powerpoint/2010/main" val="3272296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a:t>
            </a:fld>
            <a:endParaRPr lang="en-US" altLang="en-US" dirty="0"/>
          </a:p>
        </p:txBody>
      </p:sp>
    </p:spTree>
    <p:extLst>
      <p:ext uri="{BB962C8B-B14F-4D97-AF65-F5344CB8AC3E}">
        <p14:creationId xmlns:p14="http://schemas.microsoft.com/office/powerpoint/2010/main" val="2813435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20</a:t>
            </a:fld>
            <a:endParaRPr lang="en-US" altLang="en-US" dirty="0"/>
          </a:p>
        </p:txBody>
      </p:sp>
    </p:spTree>
    <p:extLst>
      <p:ext uri="{BB962C8B-B14F-4D97-AF65-F5344CB8AC3E}">
        <p14:creationId xmlns:p14="http://schemas.microsoft.com/office/powerpoint/2010/main" val="3770689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22</a:t>
            </a:fld>
            <a:endParaRPr lang="en-US" altLang="en-US" dirty="0"/>
          </a:p>
        </p:txBody>
      </p:sp>
    </p:spTree>
    <p:extLst>
      <p:ext uri="{BB962C8B-B14F-4D97-AF65-F5344CB8AC3E}">
        <p14:creationId xmlns:p14="http://schemas.microsoft.com/office/powerpoint/2010/main" val="2696594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33</a:t>
            </a:fld>
            <a:endParaRPr lang="en-IN" dirty="0"/>
          </a:p>
        </p:txBody>
      </p:sp>
    </p:spTree>
    <p:extLst>
      <p:ext uri="{BB962C8B-B14F-4D97-AF65-F5344CB8AC3E}">
        <p14:creationId xmlns:p14="http://schemas.microsoft.com/office/powerpoint/2010/main" val="4134435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38</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6/18/22</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2097931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32F9550C-4842-44BB-ABB1-FF2905F89024}" type="slidenum">
              <a:rPr lang="en-US" altLang="en-US"/>
              <a:pPr/>
              <a:t>‹#›</a:t>
            </a:fld>
            <a:endParaRPr lang="en-US" altLang="en-US"/>
          </a:p>
        </p:txBody>
      </p:sp>
    </p:spTree>
    <p:extLst>
      <p:ext uri="{BB962C8B-B14F-4D97-AF65-F5344CB8AC3E}">
        <p14:creationId xmlns:p14="http://schemas.microsoft.com/office/powerpoint/2010/main" val="125310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20" r:id="rId13"/>
    <p:sldLayoutId id="2147488921" r:id="rId14"/>
    <p:sldLayoutId id="2147488922"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21:1-7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Birth</a:t>
            </a:r>
          </a:p>
        </p:txBody>
      </p:sp>
      <p:sp>
        <p:nvSpPr>
          <p:cNvPr id="161795" name="Rectangle 3"/>
          <p:cNvSpPr>
            <a:spLocks noGrp="1" noChangeArrowheads="1"/>
          </p:cNvSpPr>
          <p:nvPr>
            <p:ph type="body" idx="1"/>
          </p:nvPr>
        </p:nvSpPr>
        <p:spPr>
          <a:xfrm>
            <a:off x="1066800" y="1600200"/>
            <a:ext cx="6934200" cy="4419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Promise fulfilled (21:1-2)</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Name: Isaac (21:3)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Circumcision (21:4)</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age (21:5)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Sarah’s laughter (21:6-7)</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634461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21:1-7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Birth</a:t>
            </a:r>
          </a:p>
        </p:txBody>
      </p:sp>
      <p:sp>
        <p:nvSpPr>
          <p:cNvPr id="161795" name="Rectangle 3"/>
          <p:cNvSpPr>
            <a:spLocks noGrp="1" noChangeArrowheads="1"/>
          </p:cNvSpPr>
          <p:nvPr>
            <p:ph type="body" idx="1"/>
          </p:nvPr>
        </p:nvSpPr>
        <p:spPr>
          <a:xfrm>
            <a:off x="1066800" y="1600200"/>
            <a:ext cx="6934200" cy="4419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Promise fulfilled (21:1-2)</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Name: Isaac (21:3)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Circumcision (21:4)</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age (21:5)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Sarah’s laughter (21:6-7)</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104959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733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“He that opened the wombs of the House of Abimelech now opened the womb of </a:t>
            </a:r>
            <a:r>
              <a:rPr lang="en-US" i="1" dirty="0">
                <a:effectLst>
                  <a:outerShdw blurRad="38100" dist="38100" dir="2700000" algn="tl">
                    <a:srgbClr val="000000">
                      <a:alpha val="43137"/>
                    </a:srgbClr>
                  </a:outerShdw>
                </a:effectLst>
              </a:rPr>
              <a:t>Sarah</a:t>
            </a:r>
            <a:r>
              <a:rPr lang="en-US" dirty="0">
                <a:effectLst>
                  <a:outerShdw blurRad="38100" dist="38100" dir="2700000" algn="tl">
                    <a:srgbClr val="000000">
                      <a:alpha val="43137"/>
                    </a:srgbClr>
                  </a:outerShdw>
                </a:effectLst>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340</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9202E677-5D5C-F0B4-2E4E-075F1F35D389}"/>
              </a:ext>
            </a:extLst>
          </p:cNvPr>
          <p:cNvPicPr>
            <a:picLocks noChangeAspect="1"/>
          </p:cNvPicPr>
          <p:nvPr/>
        </p:nvPicPr>
        <p:blipFill rotWithShape="1">
          <a:blip r:embed="rId6"/>
          <a:srcRect l="19600" r="11600"/>
          <a:stretch/>
        </p:blipFill>
        <p:spPr>
          <a:xfrm>
            <a:off x="4457700" y="3133725"/>
            <a:ext cx="3276600" cy="2505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5872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733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“Three times it is stated in these verses that God </a:t>
            </a:r>
            <a:r>
              <a:rPr lang="en-US" i="1" dirty="0">
                <a:effectLst>
                  <a:outerShdw blurRad="38100" dist="38100" dir="2700000" algn="tl">
                    <a:srgbClr val="000000">
                      <a:alpha val="43137"/>
                    </a:srgbClr>
                  </a:outerShdw>
                </a:effectLst>
              </a:rPr>
              <a:t>had said</a:t>
            </a:r>
            <a:r>
              <a:rPr lang="en-US" dirty="0">
                <a:effectLst>
                  <a:outerShdw blurRad="38100" dist="38100" dir="2700000" algn="tl">
                    <a:srgbClr val="000000">
                      <a:alpha val="43137"/>
                    </a:srgbClr>
                  </a:outerShdw>
                </a:effectLst>
              </a:rPr>
              <a:t> or </a:t>
            </a:r>
            <a:r>
              <a:rPr lang="en-US" i="1" dirty="0">
                <a:effectLst>
                  <a:outerShdw blurRad="38100" dist="38100" dir="2700000" algn="tl">
                    <a:srgbClr val="000000">
                      <a:alpha val="43137"/>
                    </a:srgbClr>
                  </a:outerShdw>
                </a:effectLst>
              </a:rPr>
              <a:t>God had spoken</a:t>
            </a:r>
            <a:r>
              <a:rPr lang="en-US" dirty="0">
                <a:effectLst>
                  <a:outerShdw blurRad="38100" dist="38100" dir="2700000" algn="tl">
                    <a:srgbClr val="000000">
                      <a:alpha val="43137"/>
                    </a:srgbClr>
                  </a:outerShdw>
                </a:effectLst>
              </a:rPr>
              <a:t>, emphasizing the fulfillment of His Word.”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340</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308939AF-CC26-894D-4797-09C0DA2825CD}"/>
              </a:ext>
            </a:extLst>
          </p:cNvPr>
          <p:cNvPicPr>
            <a:picLocks noChangeAspect="1"/>
          </p:cNvPicPr>
          <p:nvPr/>
        </p:nvPicPr>
        <p:blipFill rotWithShape="1">
          <a:blip r:embed="rId6"/>
          <a:srcRect l="476" b="24545"/>
          <a:stretch/>
        </p:blipFill>
        <p:spPr>
          <a:xfrm>
            <a:off x="3534579" y="3065698"/>
            <a:ext cx="5122843"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2163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4" name="Picture 3">
            <a:extLst>
              <a:ext uri="{FF2B5EF4-FFF2-40B4-BE49-F238E27FC236}">
                <a16:creationId xmlns:a16="http://schemas.microsoft.com/office/drawing/2014/main" id="{222E7CF8-3E5E-A52D-F028-93E78E8B0505}"/>
              </a:ext>
            </a:extLst>
          </p:cNvPr>
          <p:cNvPicPr>
            <a:picLocks noChangeAspect="1"/>
          </p:cNvPicPr>
          <p:nvPr/>
        </p:nvPicPr>
        <p:blipFill rotWithShape="1">
          <a:blip r:embed="rId3"/>
          <a:srcRect l="476" b="24545"/>
          <a:stretch/>
        </p:blipFill>
        <p:spPr>
          <a:xfrm>
            <a:off x="4559147" y="3154680"/>
            <a:ext cx="3073707" cy="164592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9348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12991" y="137160"/>
            <a:ext cx="4366019"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534725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Galatians 4:4</a:t>
            </a:r>
          </a:p>
          <a:p>
            <a:pPr algn="just"/>
            <a:r>
              <a:rPr lang="en-US" altLang="en-US" sz="3600" dirty="0">
                <a:latin typeface="Calibri" panose="020F0502020204030204" pitchFamily="34" charset="0"/>
              </a:rPr>
              <a:t>“</a:t>
            </a:r>
            <a:r>
              <a:rPr lang="en-US" sz="3600" dirty="0">
                <a:latin typeface="Calibri" panose="020F0502020204030204" pitchFamily="34" charset="0"/>
              </a:rPr>
              <a:t>But when </a:t>
            </a:r>
            <a:r>
              <a:rPr lang="en-US" sz="3600" b="1" i="1" u="sng" dirty="0">
                <a:solidFill>
                  <a:srgbClr val="FFFFCC"/>
                </a:solidFill>
                <a:latin typeface="Calibri" panose="020F0502020204030204" pitchFamily="34" charset="0"/>
              </a:rPr>
              <a:t>the fullness of the time came</a:t>
            </a:r>
            <a:r>
              <a:rPr lang="en-US" sz="3600" dirty="0">
                <a:latin typeface="Calibri" panose="020F0502020204030204" pitchFamily="34" charset="0"/>
              </a:rPr>
              <a:t>, God sent forth His Son, born of a woman, born under the Law.</a:t>
            </a:r>
            <a:r>
              <a:rPr lang="en-US" altLang="en-US" sz="3600" dirty="0">
                <a:latin typeface="Calibri" panose="020F0502020204030204" pitchFamily="34" charset="0"/>
              </a:rPr>
              <a:t>”</a:t>
            </a:r>
          </a:p>
        </p:txBody>
      </p:sp>
      <p:pic>
        <p:nvPicPr>
          <p:cNvPr id="4" name="Picture 5" descr="https://encrypted-tbn2.gstatic.com/images?q=tbn:ANd9GcQjYa1b34wEurDM_Ysus-MUPsGfl59ZGk9jgBY_m0Y7gik3vNxamA">
            <a:extLst>
              <a:ext uri="{FF2B5EF4-FFF2-40B4-BE49-F238E27FC236}">
                <a16:creationId xmlns:a16="http://schemas.microsoft.com/office/drawing/2014/main" id="{B6BCB82C-2BF3-C4C2-6922-176BEE6C75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48623" y="2400300"/>
            <a:ext cx="2694755" cy="2286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2582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21:1-7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Birth</a:t>
            </a:r>
          </a:p>
        </p:txBody>
      </p:sp>
      <p:sp>
        <p:nvSpPr>
          <p:cNvPr id="161795" name="Rectangle 3"/>
          <p:cNvSpPr>
            <a:spLocks noGrp="1" noChangeArrowheads="1"/>
          </p:cNvSpPr>
          <p:nvPr>
            <p:ph type="body" idx="1"/>
          </p:nvPr>
        </p:nvSpPr>
        <p:spPr>
          <a:xfrm>
            <a:off x="1066800" y="1600200"/>
            <a:ext cx="6934200" cy="4419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Promise fulfilled (21:1-2)</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Name: Isaac (21:3)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Circumcision (21:4)</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age (21:5)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Sarah’s laughter (21:6-7)</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288079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21:1-7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Birth</a:t>
            </a:r>
          </a:p>
        </p:txBody>
      </p:sp>
      <p:sp>
        <p:nvSpPr>
          <p:cNvPr id="161795" name="Rectangle 3"/>
          <p:cNvSpPr>
            <a:spLocks noGrp="1" noChangeArrowheads="1"/>
          </p:cNvSpPr>
          <p:nvPr>
            <p:ph type="body" idx="1"/>
          </p:nvPr>
        </p:nvSpPr>
        <p:spPr>
          <a:xfrm>
            <a:off x="1066800" y="1600200"/>
            <a:ext cx="6934200" cy="4419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Promise fulfilled (21:1-2)</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Name: Isaac (21:3)</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Circumcision (21:4)</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age (21:5)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Sarah’s laughter (21:6-7)</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037472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‒21</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2452036267"/>
              </p:ext>
            </p:extLst>
          </p:nvPr>
        </p:nvGraphicFramePr>
        <p:xfrm>
          <a:off x="609600" y="1351280"/>
          <a:ext cx="10980928" cy="4516120"/>
        </p:xfrm>
        <a:graphic>
          <a:graphicData uri="http://schemas.openxmlformats.org/drawingml/2006/table">
            <a:tbl>
              <a:tblPr firstRow="1" bandRow="1">
                <a:tableStyleId>{5940675A-B579-460E-94D1-54222C63F5DA}</a:tableStyleId>
              </a:tblPr>
              <a:tblGrid>
                <a:gridCol w="5490464">
                  <a:extLst>
                    <a:ext uri="{9D8B030D-6E8A-4147-A177-3AD203B41FA5}">
                      <a16:colId xmlns:a16="http://schemas.microsoft.com/office/drawing/2014/main" val="3038107700"/>
                    </a:ext>
                  </a:extLst>
                </a:gridCol>
                <a:gridCol w="5490464">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Circumcision  (Gen. 17:1-27)</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4166043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733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“Genesis 21:4 deals with the circumcision of Isaac: </a:t>
            </a:r>
            <a:r>
              <a:rPr lang="en-US" i="1" dirty="0">
                <a:effectLst>
                  <a:outerShdw blurRad="38100" dist="38100" dir="2700000" algn="tl">
                    <a:srgbClr val="000000">
                      <a:alpha val="43137"/>
                    </a:srgbClr>
                  </a:outerShdw>
                </a:effectLst>
              </a:rPr>
              <a:t>And Abraham circumcised his son Isaac</a:t>
            </a:r>
            <a:r>
              <a:rPr lang="en-US" dirty="0">
                <a:effectLst>
                  <a:outerShdw blurRad="38100" dist="38100" dir="2700000" algn="tl">
                    <a:srgbClr val="000000">
                      <a:alpha val="43137"/>
                    </a:srgbClr>
                  </a:outerShdw>
                </a:effectLst>
              </a:rPr>
              <a:t>. The timing was: </a:t>
            </a:r>
            <a:r>
              <a:rPr lang="en-US" i="1" dirty="0">
                <a:effectLst>
                  <a:outerShdw blurRad="38100" dist="38100" dir="2700000" algn="tl">
                    <a:srgbClr val="000000">
                      <a:alpha val="43137"/>
                    </a:srgbClr>
                  </a:outerShdw>
                </a:effectLst>
              </a:rPr>
              <a:t>when he was eight days old, as God had commanded him</a:t>
            </a:r>
            <a:r>
              <a:rPr lang="en-US" dirty="0">
                <a:effectLst>
                  <a:outerShdw blurRad="38100" dist="38100" dir="2700000" algn="tl">
                    <a:srgbClr val="000000">
                      <a:alpha val="43137"/>
                    </a:srgbClr>
                  </a:outerShdw>
                </a:effectLst>
              </a:rPr>
              <a:t>. Now the token of the covenant was being applied on the day that it was commanded, and Isaac is the first one recorded to be circumcised on the eighth day, since all those circumcised in chapter 17 were beyond the age of eight days.”</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341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285698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21:1-7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Birth</a:t>
            </a:r>
          </a:p>
        </p:txBody>
      </p:sp>
      <p:sp>
        <p:nvSpPr>
          <p:cNvPr id="161795" name="Rectangle 3"/>
          <p:cNvSpPr>
            <a:spLocks noGrp="1" noChangeArrowheads="1"/>
          </p:cNvSpPr>
          <p:nvPr>
            <p:ph type="body" idx="1"/>
          </p:nvPr>
        </p:nvSpPr>
        <p:spPr>
          <a:xfrm>
            <a:off x="1066800" y="1600200"/>
            <a:ext cx="6934200" cy="4419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Promise fulfilled (21:1-2)</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Name: Isaac (21:3)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Circumcision (21:4)</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Abraham’s age (21:5)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Sarah’s laughter (21:6-7)</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04967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733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“Genesis 21:5 specified the age of Abraham: </a:t>
            </a:r>
            <a:r>
              <a:rPr lang="en-US" i="1" dirty="0">
                <a:effectLst>
                  <a:outerShdw blurRad="38100" dist="38100" dir="2700000" algn="tl">
                    <a:srgbClr val="000000">
                      <a:alpha val="43137"/>
                    </a:srgbClr>
                  </a:outerShdw>
                </a:effectLst>
              </a:rPr>
              <a:t>Abraham was a hundred years old, when his son Isaac was born unto him</a:t>
            </a:r>
            <a:r>
              <a:rPr lang="en-US" dirty="0">
                <a:effectLst>
                  <a:outerShdw blurRad="38100" dist="38100" dir="2700000" algn="tl">
                    <a:srgbClr val="000000">
                      <a:alpha val="43137"/>
                    </a:srgbClr>
                  </a:outerShdw>
                </a:effectLst>
              </a:rPr>
              <a:t>. It was a twenty-five year wait before the promise of God was fulfilled; the promises of God are not always immediate, but they are always sure.”</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341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8A234754-0EF6-A841-C48D-BEDC7D28F609}"/>
              </a:ext>
            </a:extLst>
          </p:cNvPr>
          <p:cNvPicPr>
            <a:picLocks noChangeAspect="1"/>
          </p:cNvPicPr>
          <p:nvPr/>
        </p:nvPicPr>
        <p:blipFill>
          <a:blip r:embed="rId6"/>
          <a:stretch>
            <a:fillRect/>
          </a:stretch>
        </p:blipFill>
        <p:spPr>
          <a:xfrm>
            <a:off x="4028396" y="4074028"/>
            <a:ext cx="4135209" cy="2286000"/>
          </a:xfrm>
          <a:prstGeom prst="rect">
            <a:avLst/>
          </a:prstGeom>
        </p:spPr>
      </p:pic>
    </p:spTree>
    <p:extLst>
      <p:ext uri="{BB962C8B-B14F-4D97-AF65-F5344CB8AC3E}">
        <p14:creationId xmlns:p14="http://schemas.microsoft.com/office/powerpoint/2010/main" val="1384093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Peter 3:9</a:t>
            </a:r>
          </a:p>
          <a:p>
            <a:pPr algn="just"/>
            <a:r>
              <a:rPr lang="en-US" altLang="en-US" sz="3600" dirty="0">
                <a:latin typeface="Calibri" panose="020F0502020204030204" pitchFamily="34" charset="0"/>
              </a:rPr>
              <a:t>“</a:t>
            </a:r>
            <a:r>
              <a:rPr lang="en-US" sz="3600" b="1" i="1" u="sng" dirty="0">
                <a:solidFill>
                  <a:srgbClr val="FFFFCC"/>
                </a:solidFill>
                <a:latin typeface="Calibri" panose="020F0502020204030204" pitchFamily="34" charset="0"/>
              </a:rPr>
              <a:t>The Lord is not slow about His promise, as some count slowness</a:t>
            </a:r>
            <a:r>
              <a:rPr lang="en-US" sz="3600" dirty="0">
                <a:latin typeface="Calibri" panose="020F0502020204030204" pitchFamily="34" charset="0"/>
              </a:rPr>
              <a:t>, but is patient toward you, not wishing for any to perish but for all to come to repentance.</a:t>
            </a:r>
            <a:r>
              <a:rPr lang="en-US" altLang="en-US" sz="3600" dirty="0">
                <a:latin typeface="Calibri" panose="020F0502020204030204" pitchFamily="34" charset="0"/>
              </a:rPr>
              <a:t>”</a:t>
            </a:r>
          </a:p>
        </p:txBody>
      </p:sp>
      <p:pic>
        <p:nvPicPr>
          <p:cNvPr id="3" name="Picture 2">
            <a:extLst>
              <a:ext uri="{FF2B5EF4-FFF2-40B4-BE49-F238E27FC236}">
                <a16:creationId xmlns:a16="http://schemas.microsoft.com/office/drawing/2014/main" id="{A869CFEA-4245-B5FA-1FA1-4FE95F83ED77}"/>
              </a:ext>
            </a:extLst>
          </p:cNvPr>
          <p:cNvPicPr>
            <a:picLocks noChangeAspect="1"/>
          </p:cNvPicPr>
          <p:nvPr/>
        </p:nvPicPr>
        <p:blipFill>
          <a:blip r:embed="rId3"/>
          <a:stretch>
            <a:fillRect/>
          </a:stretch>
        </p:blipFill>
        <p:spPr>
          <a:xfrm>
            <a:off x="4216401" y="2857486"/>
            <a:ext cx="3759199"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084735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21:1-7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Birth</a:t>
            </a:r>
          </a:p>
        </p:txBody>
      </p:sp>
      <p:sp>
        <p:nvSpPr>
          <p:cNvPr id="161795" name="Rectangle 3"/>
          <p:cNvSpPr>
            <a:spLocks noGrp="1" noChangeArrowheads="1"/>
          </p:cNvSpPr>
          <p:nvPr>
            <p:ph type="body" idx="1"/>
          </p:nvPr>
        </p:nvSpPr>
        <p:spPr>
          <a:xfrm>
            <a:off x="1066800" y="1600200"/>
            <a:ext cx="6934200" cy="4419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Promise fulfilled (21:1-2)</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Name: Isaac (21:3)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Circumcision (21:4)</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age (21:5)</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Sarah’s laughter (21:6-7)</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552985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1219200"/>
          </a:xfrm>
        </p:spPr>
        <p:txBody>
          <a:bodyPr/>
          <a:lstStyle/>
          <a:p>
            <a:pPr marL="0" indent="0">
              <a:spcBef>
                <a:spcPts val="0"/>
              </a:spcBef>
              <a:buNone/>
              <a:defRPr/>
            </a:pPr>
            <a:r>
              <a:rPr lang="en-US" b="1" dirty="0">
                <a:solidFill>
                  <a:srgbClr val="FFFFCC"/>
                </a:solidFill>
                <a:effectLst>
                  <a:outerShdw blurRad="38100" dist="38100" dir="2700000" algn="tl">
                    <a:srgbClr val="000000">
                      <a:alpha val="43137"/>
                    </a:srgbClr>
                  </a:outerShdw>
                </a:effectLst>
              </a:rPr>
              <a:t>Genesis 21:7 </a:t>
            </a:r>
            <a:r>
              <a:rPr lang="en-US" dirty="0">
                <a:effectLst>
                  <a:outerShdw blurRad="38100" dist="38100" dir="2700000" algn="tl">
                    <a:srgbClr val="000000">
                      <a:alpha val="43137"/>
                    </a:srgbClr>
                  </a:outerShdw>
                </a:effectLst>
              </a:rPr>
              <a:t>(RSB:NASB1995U): Genesis 21:7. “Sarah’s body was rejuvenated not only to bear a child but also to nurse him.”</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i="1" dirty="0">
                <a:effectLst>
                  <a:outerShdw blurRad="38100" dist="38100" dir="2700000" algn="tl">
                    <a:srgbClr val="000000">
                      <a:alpha val="43137"/>
                    </a:srgbClr>
                  </a:outerShdw>
                </a:effectLst>
                <a:latin typeface="Calibri" panose="020F0502020204030204" pitchFamily="34" charset="0"/>
              </a:rPr>
              <a:t>The Ryrie Study Bible</a:t>
            </a:r>
            <a:r>
              <a:rPr lang="en-US" sz="1800" dirty="0">
                <a:effectLst>
                  <a:outerShdw blurRad="38100" dist="38100" dir="2700000" algn="tl">
                    <a:srgbClr val="000000">
                      <a:alpha val="43137"/>
                    </a:srgbClr>
                  </a:outerShdw>
                </a:effectLst>
                <a:latin typeface="Calibri" panose="020F0502020204030204" pitchFamily="34" charset="0"/>
              </a:rPr>
              <a:t>, page 27</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C6191E3-1F17-1995-EE67-1A297A965334}"/>
              </a:ext>
            </a:extLst>
          </p:cNvPr>
          <p:cNvPicPr>
            <a:picLocks noChangeAspect="1"/>
          </p:cNvPicPr>
          <p:nvPr/>
        </p:nvPicPr>
        <p:blipFill rotWithShape="1">
          <a:blip r:embed="rId3"/>
          <a:srcRect l="19600" r="11600"/>
          <a:stretch/>
        </p:blipFill>
        <p:spPr>
          <a:xfrm>
            <a:off x="4457700" y="3438525"/>
            <a:ext cx="3276600" cy="2505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059111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C642F-A93E-4E4F-984E-083C5A9C7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699748"/>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37:7-11</a:t>
            </a:r>
          </a:p>
          <a:p>
            <a:pPr algn="just"/>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I prophesied as I was commanded; and as I prophesied, there was a</a:t>
            </a:r>
            <a:r>
              <a:rPr lang="en-US" sz="319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noise, and behold, a rattling; and the bones came together, bone to its bone. </a:t>
            </a:r>
            <a:r>
              <a:rPr lang="en-US" sz="319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looked, and behold, sinews were on them, and flesh grew and skin covered them; </a:t>
            </a:r>
            <a:r>
              <a:rPr lang="en-US" sz="319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there was no breath in them</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9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said to me, “Prophesy to the breath, prophesy, son of man, and say to the breath, ‘Thus says the Lord </a:t>
            </a:r>
            <a:r>
              <a:rPr lang="en-US" sz="319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 from the four winds, O breath, and breathe on these slain, that they come to life.”’” </a:t>
            </a:r>
            <a:r>
              <a:rPr lang="en-US" sz="319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19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I prophesied as He . . .</a:t>
            </a:r>
            <a:endPar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028049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C642F-A93E-4E4F-984E-083C5A9C7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3247043"/>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37:7-11</a:t>
            </a:r>
          </a:p>
          <a:p>
            <a:pPr algn="just"/>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commanded me, and the breath came into them, and they came to life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stood on their feet, an exceedingly great army.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said to me, “Son of man,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bones are the whole house of Israel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they say, ‘Our bones are dried up and our hope has perished. We are completely cut off’</a:t>
            </a:r>
            <a:r>
              <a:rPr lang="en-US" sz="3200" dirty="0">
                <a:effectLst>
                  <a:outerShdw blurRad="38100" dist="38100" dir="2700000" algn="tl">
                    <a:srgbClr val="000000">
                      <a:alpha val="43137"/>
                    </a:srgbClr>
                  </a:outerShdw>
                </a:effectLst>
                <a:latin typeface="Calibri" panose="020F0502020204030204" pitchFamily="34" charset="0"/>
              </a:rPr>
              <a:t>.”</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What are bone lesions? Causes and symptoms">
            <a:extLst>
              <a:ext uri="{FF2B5EF4-FFF2-40B4-BE49-F238E27FC236}">
                <a16:creationId xmlns:a16="http://schemas.microsoft.com/office/drawing/2014/main" id="{373E4499-BD40-4307-8EAF-367F111AA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306" y="3181350"/>
            <a:ext cx="2197388"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53177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600200"/>
            <a:ext cx="10972800" cy="4648200"/>
          </a:xfrm>
        </p:spPr>
        <p:txBody>
          <a:bodyPr/>
          <a:lstStyle/>
          <a:p>
            <a:pPr marL="0" indent="0" algn="just">
              <a:buNone/>
              <a:defRPr/>
            </a:pPr>
            <a:r>
              <a:rPr lang="en-US" dirty="0">
                <a:effectLst>
                  <a:outerShdw blurRad="38100" dist="38100" dir="2700000" algn="tl">
                    <a:srgbClr val="000000">
                      <a:alpha val="43137"/>
                    </a:srgbClr>
                  </a:outerShdw>
                </a:effectLst>
                <a:latin typeface="Calibri" panose="020F0502020204030204" pitchFamily="34" charset="0"/>
              </a:rPr>
              <a:t>“... A desolate country whose soil is rich enough, but is given over wholly to weeds… a silent mournful expanse…. a desolation is here that not even imagination can grace with the pomp of life and action…. we never saw a human being on the whole route…. there was hardly a tree or shrub anywhere. Even the olive tree and the cactus, those fast friends of a worthless soil, had almost deserted the country.”</a:t>
            </a:r>
          </a:p>
        </p:txBody>
      </p:sp>
      <p:sp>
        <p:nvSpPr>
          <p:cNvPr id="49155" name="TextBox 3"/>
          <p:cNvSpPr txBox="1">
            <a:spLocks noChangeArrowheads="1"/>
          </p:cNvSpPr>
          <p:nvPr/>
        </p:nvSpPr>
        <p:spPr bwMode="auto">
          <a:xfrm>
            <a:off x="2286000" y="200561"/>
            <a:ext cx="7620000" cy="1261884"/>
          </a:xfrm>
          <a:prstGeom prst="rect">
            <a:avLst/>
          </a:prstGeom>
          <a:noFill/>
          <a:ln w="9525">
            <a:noFill/>
            <a:miter lim="800000"/>
            <a:headEnd/>
            <a:tailEnd/>
          </a:ln>
        </p:spPr>
        <p:txBody>
          <a:bodyPr wrap="square">
            <a:spAutoFit/>
          </a:bodyPr>
          <a:lstStyle/>
          <a:p>
            <a:pPr algn="ct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Mark Twain</a:t>
            </a:r>
          </a:p>
          <a:p>
            <a:pPr algn="ctr"/>
            <a:r>
              <a:rPr lang="en-US" sz="1200" dirty="0">
                <a:effectLst>
                  <a:outerShdw blurRad="38100" dist="38100" dir="2700000" algn="tl">
                    <a:srgbClr val="000000">
                      <a:alpha val="43137"/>
                    </a:srgbClr>
                  </a:outerShdw>
                </a:effectLst>
                <a:latin typeface="Calibri" panose="020F0502020204030204" pitchFamily="34" charset="0"/>
              </a:rPr>
              <a:t> </a:t>
            </a:r>
            <a:r>
              <a:rPr lang="en-US" sz="2000" i="1" dirty="0">
                <a:effectLst>
                  <a:outerShdw blurRad="38100" dist="38100" dir="2700000" algn="tl">
                    <a:srgbClr val="000000">
                      <a:alpha val="43137"/>
                    </a:srgbClr>
                  </a:outerShdw>
                </a:effectLst>
                <a:latin typeface="Calibri" panose="020F0502020204030204" pitchFamily="34" charset="0"/>
              </a:rPr>
              <a:t>The Innocents Abroad, Complete</a:t>
            </a:r>
            <a:r>
              <a:rPr lang="en-US" sz="2000" dirty="0">
                <a:effectLst>
                  <a:outerShdw blurRad="38100" dist="38100" dir="2700000" algn="tl">
                    <a:srgbClr val="000000">
                      <a:alpha val="43137"/>
                    </a:srgbClr>
                  </a:outerShdw>
                </a:effectLst>
                <a:latin typeface="Calibri" panose="020F0502020204030204" pitchFamily="34" charset="0"/>
              </a:rPr>
              <a:t>, 1st ed. (A Public Domain Book, 1869), 267, 285, 302. These quotes can be found in chapters 47, 49, 52.</a:t>
            </a: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49156" name="Picture 2" descr="http://a4.files.biography.com/image/upload/c_fill,cs_srgb,dpr_1.0,g_face,h_300,q_80,w_300/MTE5NDg0MDU1MTUzNTA5OTAz.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98120"/>
            <a:ext cx="1097280" cy="109728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504154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943641-EE04-41F9-B89F-F842D0662505}"/>
              </a:ext>
            </a:extLst>
          </p:cNvPr>
          <p:cNvGraphicFramePr>
            <a:graphicFrameLocks noGrp="1"/>
          </p:cNvGraphicFramePr>
          <p:nvPr>
            <p:extLst>
              <p:ext uri="{D42A27DB-BD31-4B8C-83A1-F6EECF244321}">
                <p14:modId xmlns:p14="http://schemas.microsoft.com/office/powerpoint/2010/main" val="2461539989"/>
              </p:ext>
            </p:extLst>
          </p:nvPr>
        </p:nvGraphicFramePr>
        <p:xfrm>
          <a:off x="609600" y="399316"/>
          <a:ext cx="10972800" cy="6059368"/>
        </p:xfrm>
        <a:graphic>
          <a:graphicData uri="http://schemas.openxmlformats.org/drawingml/2006/table">
            <a:tbl>
              <a:tblPr firstRow="1" bandRow="1">
                <a:tableStyleId>{073A0DAA-6AF3-43AB-8588-CEC1D06C72B9}</a:tableStyleId>
              </a:tblPr>
              <a:tblGrid>
                <a:gridCol w="3474720">
                  <a:extLst>
                    <a:ext uri="{9D8B030D-6E8A-4147-A177-3AD203B41FA5}">
                      <a16:colId xmlns:a16="http://schemas.microsoft.com/office/drawing/2014/main" val="362686256"/>
                    </a:ext>
                  </a:extLst>
                </a:gridCol>
                <a:gridCol w="7498080">
                  <a:extLst>
                    <a:ext uri="{9D8B030D-6E8A-4147-A177-3AD203B41FA5}">
                      <a16:colId xmlns:a16="http://schemas.microsoft.com/office/drawing/2014/main" val="2253723059"/>
                    </a:ext>
                  </a:extLst>
                </a:gridCol>
              </a:tblGrid>
              <a:tr h="91440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4000" b="0" i="0" u="none" strike="noStrike" kern="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Why?</a:t>
                      </a:r>
                      <a:endParaRPr kumimoji="0" lang="en-US" sz="20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63653040"/>
                  </a:ext>
                </a:extLst>
              </a:tr>
              <a:tr h="100584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990000"/>
                          </a:solidFill>
                          <a:effectLst/>
                          <a:uLnTx/>
                          <a:uFillTx/>
                          <a:latin typeface="Calibri" panose="020F0502020204030204" pitchFamily="34" charset="0"/>
                          <a:ea typeface="+mj-ea"/>
                          <a:cs typeface="Calibri" panose="020F0502020204030204" pitchFamily="34" charset="0"/>
                        </a:rPr>
                        <a:t>COUNTRY</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GROSS DOMESTIC PRODUCT</a:t>
                      </a:r>
                    </a:p>
                  </a:txBody>
                  <a:tcPr anchor="ctr" horzOverflow="overflow"/>
                </a:tc>
                <a:extLst>
                  <a:ext uri="{0D108BD9-81ED-4DB2-BD59-A6C34878D82A}">
                    <a16:rowId xmlns:a16="http://schemas.microsoft.com/office/drawing/2014/main" val="434935637"/>
                  </a:ext>
                </a:extLst>
              </a:tr>
              <a:tr h="70612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ISRAEL</a:t>
                      </a: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$123 BILLION</a:t>
                      </a:r>
                    </a:p>
                  </a:txBody>
                  <a:tcPr anchor="ctr" horzOverflow="overflow">
                    <a:solidFill>
                      <a:srgbClr val="FFFFCC"/>
                    </a:solidFill>
                  </a:tcPr>
                </a:tc>
                <a:extLst>
                  <a:ext uri="{0D108BD9-81ED-4DB2-BD59-A6C34878D82A}">
                    <a16:rowId xmlns:a16="http://schemas.microsoft.com/office/drawing/2014/main" val="2723549850"/>
                  </a:ext>
                </a:extLst>
              </a:tr>
              <a:tr h="70612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Egypt</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$81 billion</a:t>
                      </a:r>
                    </a:p>
                  </a:txBody>
                  <a:tcPr anchor="ctr" horzOverflow="overflow"/>
                </a:tc>
                <a:extLst>
                  <a:ext uri="{0D108BD9-81ED-4DB2-BD59-A6C34878D82A}">
                    <a16:rowId xmlns:a16="http://schemas.microsoft.com/office/drawing/2014/main" val="1242291419"/>
                  </a:ext>
                </a:extLst>
              </a:tr>
              <a:tr h="70612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Syria</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$26 billion</a:t>
                      </a:r>
                    </a:p>
                  </a:txBody>
                  <a:tcPr anchor="ctr" horzOverflow="overflow"/>
                </a:tc>
                <a:extLst>
                  <a:ext uri="{0D108BD9-81ED-4DB2-BD59-A6C34878D82A}">
                    <a16:rowId xmlns:a16="http://schemas.microsoft.com/office/drawing/2014/main" val="3530976444"/>
                  </a:ext>
                </a:extLst>
              </a:tr>
              <a:tr h="70612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Lebanon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$21 billion</a:t>
                      </a:r>
                    </a:p>
                  </a:txBody>
                  <a:tcPr anchor="ctr" horzOverflow="overflow"/>
                </a:tc>
                <a:extLst>
                  <a:ext uri="{0D108BD9-81ED-4DB2-BD59-A6C34878D82A}">
                    <a16:rowId xmlns:a16="http://schemas.microsoft.com/office/drawing/2014/main" val="2120563316"/>
                  </a:ext>
                </a:extLst>
              </a:tr>
              <a:tr h="70612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Jordan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$12 billion</a:t>
                      </a:r>
                    </a:p>
                  </a:txBody>
                  <a:tcPr anchor="ctr" horzOverflow="overflow"/>
                </a:tc>
                <a:extLst>
                  <a:ext uri="{0D108BD9-81ED-4DB2-BD59-A6C34878D82A}">
                    <a16:rowId xmlns:a16="http://schemas.microsoft.com/office/drawing/2014/main" val="4235103372"/>
                  </a:ext>
                </a:extLst>
              </a:tr>
              <a:tr h="608528">
                <a:tc gridSpan="2">
                  <a:txBody>
                    <a:bodyPr/>
                    <a:lstStyle/>
                    <a:p>
                      <a:pPr marL="457200" marR="0" lvl="1"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Source: CIA World Fact Book, 2005 </a:t>
                      </a:r>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endParaRPr>
                    </a:p>
                  </a:txBody>
                  <a:tcPr anchor="ctr" horzOverflow="overflow"/>
                </a:tc>
                <a:extLst>
                  <a:ext uri="{0D108BD9-81ED-4DB2-BD59-A6C34878D82A}">
                    <a16:rowId xmlns:a16="http://schemas.microsoft.com/office/drawing/2014/main" val="2969579988"/>
                  </a:ext>
                </a:extLst>
              </a:tr>
            </a:tbl>
          </a:graphicData>
        </a:graphic>
      </p:graphicFrame>
    </p:spTree>
    <p:extLst>
      <p:ext uri="{BB962C8B-B14F-4D97-AF65-F5344CB8AC3E}">
        <p14:creationId xmlns:p14="http://schemas.microsoft.com/office/powerpoint/2010/main" val="3427290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3048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943641-EE04-41F9-B89F-F842D0662505}"/>
              </a:ext>
            </a:extLst>
          </p:cNvPr>
          <p:cNvGraphicFramePr>
            <a:graphicFrameLocks noGrp="1"/>
          </p:cNvGraphicFramePr>
          <p:nvPr>
            <p:extLst>
              <p:ext uri="{D42A27DB-BD31-4B8C-83A1-F6EECF244321}">
                <p14:modId xmlns:p14="http://schemas.microsoft.com/office/powerpoint/2010/main" val="1990574397"/>
              </p:ext>
            </p:extLst>
          </p:nvPr>
        </p:nvGraphicFramePr>
        <p:xfrm>
          <a:off x="609600" y="404396"/>
          <a:ext cx="10942320" cy="6049208"/>
        </p:xfrm>
        <a:graphic>
          <a:graphicData uri="http://schemas.openxmlformats.org/drawingml/2006/table">
            <a:tbl>
              <a:tblPr firstRow="1" bandRow="1">
                <a:tableStyleId>{073A0DAA-6AF3-43AB-8588-CEC1D06C72B9}</a:tableStyleId>
              </a:tblPr>
              <a:tblGrid>
                <a:gridCol w="4343400">
                  <a:extLst>
                    <a:ext uri="{9D8B030D-6E8A-4147-A177-3AD203B41FA5}">
                      <a16:colId xmlns:a16="http://schemas.microsoft.com/office/drawing/2014/main" val="362686256"/>
                    </a:ext>
                  </a:extLst>
                </a:gridCol>
                <a:gridCol w="6598920">
                  <a:extLst>
                    <a:ext uri="{9D8B030D-6E8A-4147-A177-3AD203B41FA5}">
                      <a16:colId xmlns:a16="http://schemas.microsoft.com/office/drawing/2014/main" val="2253723059"/>
                    </a:ext>
                  </a:extLst>
                </a:gridCol>
              </a:tblGrid>
              <a:tr h="91440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4000" b="0" i="0" u="none" strike="noStrike" kern="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Why?</a:t>
                      </a:r>
                      <a:endParaRPr kumimoji="0" lang="en-US" sz="4000" b="0" i="0" u="none" strike="noStrike" kern="0" cap="none" spc="0" normalizeH="0" baseline="0" dirty="0">
                        <a:ln>
                          <a:noFill/>
                        </a:ln>
                        <a:solidFill>
                          <a:srgbClr val="00FFFF"/>
                        </a:solidFill>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63653040"/>
                  </a:ext>
                </a:extLst>
              </a:tr>
              <a:tr h="70408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990000"/>
                          </a:solidFill>
                          <a:effectLst/>
                          <a:uLnTx/>
                          <a:uFillTx/>
                          <a:latin typeface="Calibri" panose="020F0502020204030204" pitchFamily="34" charset="0"/>
                          <a:ea typeface="+mj-ea"/>
                          <a:cs typeface="Calibri" panose="020F0502020204030204" pitchFamily="34" charset="0"/>
                        </a:rPr>
                        <a:t>COUNTRY</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GROSS DOMESTIC PRODUCT </a:t>
                      </a:r>
                    </a:p>
                    <a:p>
                      <a:pPr marL="0" marR="0" lvl="0" indent="0" algn="ctr" defTabSz="914400" rtl="0" eaLnBrk="1" fontAlgn="base" latinLnBrk="0" hangingPunct="1">
                        <a:lnSpc>
                          <a:spcPct val="100000"/>
                        </a:lnSpc>
                        <a:spcBef>
                          <a:spcPts val="0"/>
                        </a:spcBef>
                        <a:spcAft>
                          <a:spcPct val="0"/>
                        </a:spcAft>
                        <a:buClr>
                          <a:schemeClr val="tx2"/>
                        </a:buClr>
                        <a:buSzPct val="75000"/>
                        <a:buFont typeface="Wingdings" pitchFamily="2" charset="2"/>
                        <a:buNone/>
                        <a:tabLst/>
                      </a:pPr>
                      <a:r>
                        <a:rPr kumimoji="0" lang="en-US" sz="24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(in U.S. $)</a:t>
                      </a:r>
                    </a:p>
                  </a:txBody>
                  <a:tcPr anchor="ctr" horzOverflow="overflow"/>
                </a:tc>
                <a:extLst>
                  <a:ext uri="{0D108BD9-81ED-4DB2-BD59-A6C34878D82A}">
                    <a16:rowId xmlns:a16="http://schemas.microsoft.com/office/drawing/2014/main" val="434935637"/>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ISRAEL</a:t>
                      </a: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$467 BILLION</a:t>
                      </a:r>
                    </a:p>
                  </a:txBody>
                  <a:tcPr anchor="ctr" horzOverflow="overflow">
                    <a:solidFill>
                      <a:srgbClr val="FFFFCC"/>
                    </a:solidFill>
                  </a:tcPr>
                </a:tc>
                <a:extLst>
                  <a:ext uri="{0D108BD9-81ED-4DB2-BD59-A6C34878D82A}">
                    <a16:rowId xmlns:a16="http://schemas.microsoft.com/office/drawing/2014/main" val="2723549850"/>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Egypt</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$396 billion</a:t>
                      </a:r>
                    </a:p>
                  </a:txBody>
                  <a:tcPr anchor="ctr" horzOverflow="overflow"/>
                </a:tc>
                <a:extLst>
                  <a:ext uri="{0D108BD9-81ED-4DB2-BD59-A6C34878D82A}">
                    <a16:rowId xmlns:a16="http://schemas.microsoft.com/office/drawing/2014/main" val="1242291419"/>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Jordan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$45 billion</a:t>
                      </a:r>
                    </a:p>
                  </a:txBody>
                  <a:tcPr anchor="ctr" horzOverflow="overflow"/>
                </a:tc>
                <a:extLst>
                  <a:ext uri="{0D108BD9-81ED-4DB2-BD59-A6C34878D82A}">
                    <a16:rowId xmlns:a16="http://schemas.microsoft.com/office/drawing/2014/main" val="548977369"/>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Lebanon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$19 billion</a:t>
                      </a:r>
                    </a:p>
                  </a:txBody>
                  <a:tcPr anchor="ctr" horzOverflow="overflow"/>
                </a:tc>
                <a:extLst>
                  <a:ext uri="{0D108BD9-81ED-4DB2-BD59-A6C34878D82A}">
                    <a16:rowId xmlns:a16="http://schemas.microsoft.com/office/drawing/2014/main" val="83959817"/>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Syria </a:t>
                      </a:r>
                      <a:r>
                        <a:rPr kumimoji="0" lang="en-US" sz="2400" b="0" i="1"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(no data </a:t>
                      </a:r>
                      <a:r>
                        <a:rPr kumimoji="0" lang="en-US" sz="2400" b="0" i="1" u="sng"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after</a:t>
                      </a:r>
                      <a:r>
                        <a:rPr kumimoji="0" lang="en-US" sz="2400" b="0" i="1"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 2010)</a:t>
                      </a:r>
                      <a:endParaRPr kumimoji="0" lang="en-US" sz="3200" b="0" i="1"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1"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$60 billion (est. 2010)</a:t>
                      </a:r>
                    </a:p>
                  </a:txBody>
                  <a:tcPr anchor="ctr" horzOverflow="overflow"/>
                </a:tc>
                <a:extLst>
                  <a:ext uri="{0D108BD9-81ED-4DB2-BD59-A6C34878D82A}">
                    <a16:rowId xmlns:a16="http://schemas.microsoft.com/office/drawing/2014/main" val="2120563316"/>
                  </a:ext>
                </a:extLst>
              </a:tr>
              <a:tr h="608528">
                <a:tc gridSpan="2">
                  <a:txBody>
                    <a:bodyPr/>
                    <a:lstStyle/>
                    <a:p>
                      <a:pPr marL="457200" marR="0" lvl="1"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Source: I.M.F., 2021</a:t>
                      </a:r>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endParaRPr>
                    </a:p>
                  </a:txBody>
                  <a:tcPr anchor="ctr" horzOverflow="overflow"/>
                </a:tc>
                <a:extLst>
                  <a:ext uri="{0D108BD9-81ED-4DB2-BD59-A6C34878D82A}">
                    <a16:rowId xmlns:a16="http://schemas.microsoft.com/office/drawing/2014/main" val="2969579988"/>
                  </a:ext>
                </a:extLst>
              </a:tr>
            </a:tbl>
          </a:graphicData>
        </a:graphic>
      </p:graphicFrame>
    </p:spTree>
    <p:extLst>
      <p:ext uri="{BB962C8B-B14F-4D97-AF65-F5344CB8AC3E}">
        <p14:creationId xmlns:p14="http://schemas.microsoft.com/office/powerpoint/2010/main" val="3604316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40C55E-AD12-4384-A4DA-8B5D6FDCCACC}"/>
              </a:ext>
            </a:extLst>
          </p:cNvPr>
          <p:cNvPicPr>
            <a:picLocks noChangeAspect="1"/>
          </p:cNvPicPr>
          <p:nvPr/>
        </p:nvPicPr>
        <p:blipFill>
          <a:blip r:embed="rId2"/>
          <a:stretch>
            <a:fillRect/>
          </a:stretch>
        </p:blipFill>
        <p:spPr>
          <a:xfrm>
            <a:off x="1779658" y="216129"/>
            <a:ext cx="8632684" cy="6425741"/>
          </a:xfrm>
          <a:prstGeom prst="rect">
            <a:avLst/>
          </a:prstGeom>
        </p:spPr>
      </p:pic>
    </p:spTree>
    <p:extLst>
      <p:ext uri="{BB962C8B-B14F-4D97-AF65-F5344CB8AC3E}">
        <p14:creationId xmlns:p14="http://schemas.microsoft.com/office/powerpoint/2010/main" val="312976685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IMG_0753.JPG"/>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36223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0832-0B36-43C5-98EC-4CD165D78718}"/>
              </a:ext>
            </a:extLst>
          </p:cNvPr>
          <p:cNvSpPr>
            <a:spLocks noGrp="1"/>
          </p:cNvSpPr>
          <p:nvPr>
            <p:ph type="title" idx="4294967295"/>
          </p:nvPr>
        </p:nvSpPr>
        <p:spPr>
          <a:xfrm>
            <a:off x="3353594" y="258761"/>
            <a:ext cx="5484813" cy="884238"/>
          </a:xfrm>
        </p:spPr>
        <p:txBody>
          <a:bodyPr/>
          <a:lstStyle/>
          <a:p>
            <a:pPr algn="ctr">
              <a:lnSpc>
                <a:spcPct val="100000"/>
              </a:lnSpc>
            </a:pPr>
            <a:r>
              <a:rPr lang="en-IN" sz="4000" dirty="0">
                <a:solidFill>
                  <a:srgbClr val="00FFFF"/>
                </a:solidFill>
                <a:effectLst>
                  <a:outerShdw blurRad="38100" dist="38100" dir="2700000" algn="tl">
                    <a:srgbClr val="000000">
                      <a:alpha val="43137"/>
                    </a:srgbClr>
                  </a:outerShdw>
                </a:effectLst>
              </a:rPr>
              <a:t>DEAD SEA</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1161" y="1180212"/>
            <a:ext cx="3429839" cy="2590800"/>
          </a:xfrm>
          <a:prstGeom prst="rect">
            <a:avLst/>
          </a:prstGeom>
          <a:ln w="28575">
            <a:solidFill>
              <a:schemeClr val="tx1"/>
            </a:solidFill>
          </a:ln>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53400" y="1181272"/>
            <a:ext cx="3414837" cy="2590800"/>
          </a:xfrm>
          <a:prstGeom prst="rect">
            <a:avLst/>
          </a:prstGeom>
          <a:ln w="28575">
            <a:solidFill>
              <a:schemeClr val="tx1"/>
            </a:solidFill>
          </a:ln>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91200" y="3962400"/>
            <a:ext cx="4622697" cy="2743200"/>
          </a:xfrm>
          <a:prstGeom prst="rect">
            <a:avLst/>
          </a:prstGeom>
          <a:ln w="28575">
            <a:solidFill>
              <a:schemeClr val="tx1"/>
            </a:solidFill>
          </a:ln>
        </p:spPr>
      </p:pic>
      <p:pic>
        <p:nvPicPr>
          <p:cNvPr id="9" name="Picture 8">
            <a:extLst>
              <a:ext uri="{FF2B5EF4-FFF2-40B4-BE49-F238E27FC236}">
                <a16:creationId xmlns:a16="http://schemas.microsoft.com/office/drawing/2014/main" id="{609FCB58-1AE5-4A84-A5A8-2CDC0D87BD95}"/>
              </a:ext>
            </a:extLst>
          </p:cNvPr>
          <p:cNvPicPr>
            <a:picLocks noChangeAspect="1"/>
          </p:cNvPicPr>
          <p:nvPr/>
        </p:nvPicPr>
        <p:blipFill>
          <a:blip r:embed="rId6"/>
          <a:stretch>
            <a:fillRect/>
          </a:stretch>
        </p:blipFill>
        <p:spPr>
          <a:xfrm>
            <a:off x="609601" y="1142999"/>
            <a:ext cx="3657600" cy="5105401"/>
          </a:xfrm>
          <a:prstGeom prst="rect">
            <a:avLst/>
          </a:prstGeom>
          <a:ln w="28575">
            <a:solidFill>
              <a:schemeClr val="tx1"/>
            </a:solidFill>
          </a:ln>
        </p:spPr>
      </p:pic>
    </p:spTree>
    <p:extLst>
      <p:ext uri="{BB962C8B-B14F-4D97-AF65-F5344CB8AC3E}">
        <p14:creationId xmlns:p14="http://schemas.microsoft.com/office/powerpoint/2010/main" val="234600634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6800" y="228600"/>
            <a:ext cx="10058399" cy="6400800"/>
          </a:xfrm>
          <a:prstGeom prst="rect">
            <a:avLst/>
          </a:prstGeom>
          <a:ln>
            <a:solidFill>
              <a:schemeClr val="tx1"/>
            </a:solidFill>
          </a:ln>
        </p:spPr>
      </p:pic>
    </p:spTree>
    <p:extLst>
      <p:ext uri="{BB962C8B-B14F-4D97-AF65-F5344CB8AC3E}">
        <p14:creationId xmlns:p14="http://schemas.microsoft.com/office/powerpoint/2010/main" val="1853520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466020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21:1-7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Birth</a:t>
            </a:r>
          </a:p>
        </p:txBody>
      </p:sp>
      <p:sp>
        <p:nvSpPr>
          <p:cNvPr id="161795" name="Rectangle 3"/>
          <p:cNvSpPr>
            <a:spLocks noGrp="1" noChangeArrowheads="1"/>
          </p:cNvSpPr>
          <p:nvPr>
            <p:ph type="body" idx="1"/>
          </p:nvPr>
        </p:nvSpPr>
        <p:spPr>
          <a:xfrm>
            <a:off x="1066800" y="1600200"/>
            <a:ext cx="6934200" cy="4419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Promise fulfilled (21:1-2)</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Name: Isaac (21:3)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Circumcision (21:4)</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age (21:5)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Sarah’s laughter (21:6-7)</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9768418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‒21</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2801195439"/>
              </p:ext>
            </p:extLst>
          </p:nvPr>
        </p:nvGraphicFramePr>
        <p:xfrm>
          <a:off x="609600" y="1351280"/>
          <a:ext cx="10980928" cy="4516120"/>
        </p:xfrm>
        <a:graphic>
          <a:graphicData uri="http://schemas.openxmlformats.org/drawingml/2006/table">
            <a:tbl>
              <a:tblPr firstRow="1" bandRow="1">
                <a:tableStyleId>{5940675A-B579-460E-94D1-54222C63F5DA}</a:tableStyleId>
              </a:tblPr>
              <a:tblGrid>
                <a:gridCol w="5490464">
                  <a:extLst>
                    <a:ext uri="{9D8B030D-6E8A-4147-A177-3AD203B41FA5}">
                      <a16:colId xmlns:a16="http://schemas.microsoft.com/office/drawing/2014/main" val="3038107700"/>
                    </a:ext>
                  </a:extLst>
                </a:gridCol>
                <a:gridCol w="5490464">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cs typeface="Calibri" panose="020F0502020204030204" pitchFamily="34" charset="0"/>
                        </a:rPr>
                        <a:t>Ishmael’s expulsion (21:8-21)</a:t>
                      </a:r>
                      <a:endPar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1205578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 </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u="sng"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3048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2317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3048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‒21</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2290746957"/>
              </p:ext>
            </p:extLst>
          </p:nvPr>
        </p:nvGraphicFramePr>
        <p:xfrm>
          <a:off x="609600" y="1351280"/>
          <a:ext cx="10980928" cy="4516120"/>
        </p:xfrm>
        <a:graphic>
          <a:graphicData uri="http://schemas.openxmlformats.org/drawingml/2006/table">
            <a:tbl>
              <a:tblPr firstRow="1" bandRow="1">
                <a:tableStyleId>{5940675A-B579-460E-94D1-54222C63F5DA}</a:tableStyleId>
              </a:tblPr>
              <a:tblGrid>
                <a:gridCol w="5490464">
                  <a:extLst>
                    <a:ext uri="{9D8B030D-6E8A-4147-A177-3AD203B41FA5}">
                      <a16:colId xmlns:a16="http://schemas.microsoft.com/office/drawing/2014/main" val="3038107700"/>
                    </a:ext>
                  </a:extLst>
                </a:gridCol>
                <a:gridCol w="5490464">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cs typeface="Calibri" panose="020F0502020204030204" pitchFamily="34" charset="0"/>
                        </a:rPr>
                        <a:t>Isaac’s birth (Gen. 21:1-7)</a:t>
                      </a:r>
                      <a:endPar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1774979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8847"/>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26709</TotalTime>
  <Words>3791</Words>
  <Application>Microsoft Office PowerPoint</Application>
  <PresentationFormat>Widescreen</PresentationFormat>
  <Paragraphs>507</Paragraphs>
  <Slides>38</Slides>
  <Notes>7</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STRUCTURE</vt:lpstr>
      <vt:lpstr>Genesis 12‒21 Abraham’s Early Journeys</vt:lpstr>
      <vt:lpstr>Genesis 21:1-7 Isaac’s Birth</vt:lpstr>
      <vt:lpstr>Genesis 21:1-7 Isaac’s Birth</vt:lpstr>
      <vt:lpstr>PowerPoint Presentation</vt:lpstr>
      <vt:lpstr>PowerPoint Presentation</vt:lpstr>
      <vt:lpstr>PowerPoint Presentation</vt:lpstr>
      <vt:lpstr>PowerPoint Presentation</vt:lpstr>
      <vt:lpstr>PowerPoint Presentation</vt:lpstr>
      <vt:lpstr>Genesis 21:1-7 Isaac’s Birth</vt:lpstr>
      <vt:lpstr>Genesis 21:1-7 Isaac’s Birth</vt:lpstr>
      <vt:lpstr>Genesis 12‒21 Abraham’s Early Journeys</vt:lpstr>
      <vt:lpstr>PowerPoint Presentation</vt:lpstr>
      <vt:lpstr>Genesis 21:1-7 Isaac’s Birth</vt:lpstr>
      <vt:lpstr>PowerPoint Presentation</vt:lpstr>
      <vt:lpstr>PowerPoint Presentation</vt:lpstr>
      <vt:lpstr>Genesis 21:1-7 Isaac’s Birth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DEAD SEA</vt:lpstr>
      <vt:lpstr>PowerPoint Presentation</vt:lpstr>
      <vt:lpstr>Conclusion</vt:lpstr>
      <vt:lpstr>Genesis 21:1-7 Isaac’s Birth</vt:lpstr>
      <vt:lpstr>Genesis 12‒21 Abraham’s Early Journeys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082 - 21v1-8 - 16x9</dc:title>
  <dc:subject>Genesis 19</dc:subject>
  <dc:creator>A. Woods</dc:creator>
  <dc:description>Modified by Jim McGowan</dc:description>
  <cp:lastModifiedBy>anne woods</cp:lastModifiedBy>
  <cp:revision>2696</cp:revision>
  <cp:lastPrinted>2022-06-17T15:21:04Z</cp:lastPrinted>
  <dcterms:created xsi:type="dcterms:W3CDTF">2009-03-17T12:21:13Z</dcterms:created>
  <dcterms:modified xsi:type="dcterms:W3CDTF">2022-06-18T12:31:41Z</dcterms:modified>
</cp:coreProperties>
</file>