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2094" r:id="rId2"/>
    <p:sldId id="2064" r:id="rId3"/>
    <p:sldId id="1984" r:id="rId4"/>
    <p:sldId id="7886" r:id="rId5"/>
    <p:sldId id="7802" r:id="rId6"/>
    <p:sldId id="1985" r:id="rId7"/>
    <p:sldId id="2039" r:id="rId8"/>
    <p:sldId id="7909" r:id="rId9"/>
    <p:sldId id="8823" r:id="rId10"/>
    <p:sldId id="8752" r:id="rId11"/>
    <p:sldId id="8753" r:id="rId12"/>
    <p:sldId id="8503" r:id="rId13"/>
    <p:sldId id="8754" r:id="rId14"/>
    <p:sldId id="8762" r:id="rId15"/>
    <p:sldId id="7907" r:id="rId16"/>
    <p:sldId id="4437" r:id="rId17"/>
    <p:sldId id="8755" r:id="rId18"/>
    <p:sldId id="8767" r:id="rId19"/>
    <p:sldId id="8818" r:id="rId20"/>
    <p:sldId id="8775" r:id="rId21"/>
    <p:sldId id="8777" r:id="rId22"/>
    <p:sldId id="8776" r:id="rId23"/>
    <p:sldId id="8781" r:id="rId24"/>
    <p:sldId id="8782" r:id="rId25"/>
    <p:sldId id="8802" r:id="rId26"/>
    <p:sldId id="8796" r:id="rId27"/>
    <p:sldId id="8821" r:id="rId28"/>
    <p:sldId id="8819" r:id="rId29"/>
    <p:sldId id="8822" r:id="rId30"/>
    <p:sldId id="7911" r:id="rId31"/>
    <p:sldId id="8816" r:id="rId32"/>
    <p:sldId id="6218" r:id="rId33"/>
    <p:sldId id="6217" r:id="rId34"/>
    <p:sldId id="6219" r:id="rId35"/>
    <p:sldId id="6220" r:id="rId36"/>
    <p:sldId id="8756" r:id="rId37"/>
    <p:sldId id="8803" r:id="rId38"/>
    <p:sldId id="8757" r:id="rId39"/>
    <p:sldId id="8785" r:id="rId40"/>
    <p:sldId id="8786" r:id="rId41"/>
    <p:sldId id="8804" r:id="rId42"/>
    <p:sldId id="8787" r:id="rId43"/>
    <p:sldId id="8817" r:id="rId44"/>
    <p:sldId id="8793" r:id="rId45"/>
    <p:sldId id="8805" r:id="rId46"/>
    <p:sldId id="8806" r:id="rId47"/>
    <p:sldId id="8807" r:id="rId48"/>
    <p:sldId id="8797" r:id="rId49"/>
    <p:sldId id="8798" r:id="rId50"/>
    <p:sldId id="8695" r:id="rId51"/>
    <p:sldId id="8758" r:id="rId52"/>
    <p:sldId id="8815" r:id="rId53"/>
    <p:sldId id="7975" r:id="rId54"/>
  </p:sldIdLst>
  <p:sldSz cx="12192000" cy="6858000"/>
  <p:notesSz cx="7315200" cy="9601200"/>
  <p:custDataLst>
    <p:tags r:id="rId57"/>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E9644-27AD-4579-BE66-22CD2EAF6EFF}" v="2" dt="2022-06-05T17:30:21.39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80" d="100"/>
          <a:sy n="80" d="100"/>
        </p:scale>
        <p:origin x="61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509"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C6E9644-27AD-4579-BE66-22CD2EAF6EFF}"/>
    <pc:docChg chg="undo custSel addSld modSld">
      <pc:chgData name="Jim McGowan" userId="e2c7446dd3aca506" providerId="LiveId" clId="{5C6E9644-27AD-4579-BE66-22CD2EAF6EFF}" dt="2022-06-05T17:30:59.051" v="60" actId="207"/>
      <pc:docMkLst>
        <pc:docMk/>
      </pc:docMkLst>
      <pc:sldChg chg="modSp mod">
        <pc:chgData name="Jim McGowan" userId="e2c7446dd3aca506" providerId="LiveId" clId="{5C6E9644-27AD-4579-BE66-22CD2EAF6EFF}" dt="2022-06-05T16:41:57.254" v="2" actId="207"/>
        <pc:sldMkLst>
          <pc:docMk/>
          <pc:sldMk cId="3813831289" sldId="763"/>
        </pc:sldMkLst>
        <pc:spChg chg="mod">
          <ac:chgData name="Jim McGowan" userId="e2c7446dd3aca506" providerId="LiveId" clId="{5C6E9644-27AD-4579-BE66-22CD2EAF6EFF}" dt="2022-06-05T16:41:57.254" v="2" actId="207"/>
          <ac:spMkLst>
            <pc:docMk/>
            <pc:sldMk cId="3813831289" sldId="763"/>
            <ac:spMk id="145413" creationId="{00000000-0000-0000-0000-000000000000}"/>
          </ac:spMkLst>
        </pc:spChg>
      </pc:sldChg>
      <pc:sldChg chg="modSp mod">
        <pc:chgData name="Jim McGowan" userId="e2c7446dd3aca506" providerId="LiveId" clId="{5C6E9644-27AD-4579-BE66-22CD2EAF6EFF}" dt="2022-06-05T17:02:43.923" v="24" actId="12788"/>
        <pc:sldMkLst>
          <pc:docMk/>
          <pc:sldMk cId="3424269411" sldId="7286"/>
        </pc:sldMkLst>
        <pc:picChg chg="mod">
          <ac:chgData name="Jim McGowan" userId="e2c7446dd3aca506" providerId="LiveId" clId="{5C6E9644-27AD-4579-BE66-22CD2EAF6EFF}" dt="2022-06-05T17:02:43.923" v="24" actId="12788"/>
          <ac:picMkLst>
            <pc:docMk/>
            <pc:sldMk cId="3424269411" sldId="7286"/>
            <ac:picMk id="1028" creationId="{6813A84C-0C29-4FF4-949F-33A23A18DF46}"/>
          </ac:picMkLst>
        </pc:picChg>
      </pc:sldChg>
      <pc:sldChg chg="modSp mod">
        <pc:chgData name="Jim McGowan" userId="e2c7446dd3aca506" providerId="LiveId" clId="{5C6E9644-27AD-4579-BE66-22CD2EAF6EFF}" dt="2022-06-05T16:45:00.891" v="18" actId="20577"/>
        <pc:sldMkLst>
          <pc:docMk/>
          <pc:sldMk cId="2665707049" sldId="7315"/>
        </pc:sldMkLst>
        <pc:spChg chg="mod">
          <ac:chgData name="Jim McGowan" userId="e2c7446dd3aca506" providerId="LiveId" clId="{5C6E9644-27AD-4579-BE66-22CD2EAF6EFF}" dt="2022-06-05T16:45:00.891" v="18" actId="20577"/>
          <ac:spMkLst>
            <pc:docMk/>
            <pc:sldMk cId="2665707049" sldId="7315"/>
            <ac:spMk id="134147" creationId="{00000000-0000-0000-0000-000000000000}"/>
          </ac:spMkLst>
        </pc:spChg>
      </pc:sldChg>
      <pc:sldChg chg="modSp mod">
        <pc:chgData name="Jim McGowan" userId="e2c7446dd3aca506" providerId="LiveId" clId="{5C6E9644-27AD-4579-BE66-22CD2EAF6EFF}" dt="2022-06-05T17:24:46.903" v="40" actId="20577"/>
        <pc:sldMkLst>
          <pc:docMk/>
          <pc:sldMk cId="2648465580" sldId="8794"/>
        </pc:sldMkLst>
        <pc:spChg chg="mod">
          <ac:chgData name="Jim McGowan" userId="e2c7446dd3aca506" providerId="LiveId" clId="{5C6E9644-27AD-4579-BE66-22CD2EAF6EFF}" dt="2022-06-05T17:24:46.903" v="40" actId="20577"/>
          <ac:spMkLst>
            <pc:docMk/>
            <pc:sldMk cId="2648465580" sldId="8794"/>
            <ac:spMk id="68611" creationId="{00000000-0000-0000-0000-000000000000}"/>
          </ac:spMkLst>
        </pc:spChg>
      </pc:sldChg>
      <pc:sldChg chg="modSp mod">
        <pc:chgData name="Jim McGowan" userId="e2c7446dd3aca506" providerId="LiveId" clId="{5C6E9644-27AD-4579-BE66-22CD2EAF6EFF}" dt="2022-06-05T17:19:37.289" v="28" actId="1035"/>
        <pc:sldMkLst>
          <pc:docMk/>
          <pc:sldMk cId="2785499609" sldId="8800"/>
        </pc:sldMkLst>
        <pc:picChg chg="mod">
          <ac:chgData name="Jim McGowan" userId="e2c7446dd3aca506" providerId="LiveId" clId="{5C6E9644-27AD-4579-BE66-22CD2EAF6EFF}" dt="2022-06-05T17:19:37.289" v="28" actId="1035"/>
          <ac:picMkLst>
            <pc:docMk/>
            <pc:sldMk cId="2785499609" sldId="8800"/>
            <ac:picMk id="3" creationId="{A525CB14-0D8D-4CF1-89E1-8E2BADA2D131}"/>
          </ac:picMkLst>
        </pc:picChg>
      </pc:sldChg>
      <pc:sldChg chg="addSp delSp modSp mod">
        <pc:chgData name="Jim McGowan" userId="e2c7446dd3aca506" providerId="LiveId" clId="{5C6E9644-27AD-4579-BE66-22CD2EAF6EFF}" dt="2022-06-05T17:19:46.815" v="30"/>
        <pc:sldMkLst>
          <pc:docMk/>
          <pc:sldMk cId="12191306" sldId="8801"/>
        </pc:sldMkLst>
        <pc:picChg chg="del">
          <ac:chgData name="Jim McGowan" userId="e2c7446dd3aca506" providerId="LiveId" clId="{5C6E9644-27AD-4579-BE66-22CD2EAF6EFF}" dt="2022-06-05T17:19:45.426" v="29" actId="478"/>
          <ac:picMkLst>
            <pc:docMk/>
            <pc:sldMk cId="12191306" sldId="8801"/>
            <ac:picMk id="3" creationId="{A525CB14-0D8D-4CF1-89E1-8E2BADA2D131}"/>
          </ac:picMkLst>
        </pc:picChg>
        <pc:picChg chg="add mod">
          <ac:chgData name="Jim McGowan" userId="e2c7446dd3aca506" providerId="LiveId" clId="{5C6E9644-27AD-4579-BE66-22CD2EAF6EFF}" dt="2022-06-05T17:19:46.815" v="30"/>
          <ac:picMkLst>
            <pc:docMk/>
            <pc:sldMk cId="12191306" sldId="8801"/>
            <ac:picMk id="6" creationId="{99B29D41-16AE-7ED4-DFEA-FC8297E061FC}"/>
          </ac:picMkLst>
        </pc:picChg>
      </pc:sldChg>
      <pc:sldChg chg="addSp modSp new mod">
        <pc:chgData name="Jim McGowan" userId="e2c7446dd3aca506" providerId="LiveId" clId="{5C6E9644-27AD-4579-BE66-22CD2EAF6EFF}" dt="2022-06-05T17:30:59.051" v="60" actId="207"/>
        <pc:sldMkLst>
          <pc:docMk/>
          <pc:sldMk cId="2482101795" sldId="8818"/>
        </pc:sldMkLst>
        <pc:spChg chg="add mod">
          <ac:chgData name="Jim McGowan" userId="e2c7446dd3aca506" providerId="LiveId" clId="{5C6E9644-27AD-4579-BE66-22CD2EAF6EFF}" dt="2022-06-05T17:30:59.051" v="60" actId="207"/>
          <ac:spMkLst>
            <pc:docMk/>
            <pc:sldMk cId="2482101795" sldId="8818"/>
            <ac:spMk id="2" creationId="{783C36BA-AEFE-DF61-0D10-6EEB12DB8A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081 - 20v14-18 </a:t>
            </a:r>
          </a:p>
          <a:p>
            <a:pPr>
              <a:defRPr/>
            </a:pPr>
            <a:r>
              <a:rPr lang="en-US" sz="1600" dirty="0"/>
              <a:t>06-12-2022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6/9/2022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26</a:t>
            </a:fld>
            <a:endParaRPr lang="en-US" altLang="en-US" dirty="0"/>
          </a:p>
        </p:txBody>
      </p:sp>
    </p:spTree>
    <p:extLst>
      <p:ext uri="{BB962C8B-B14F-4D97-AF65-F5344CB8AC3E}">
        <p14:creationId xmlns:p14="http://schemas.microsoft.com/office/powerpoint/2010/main" val="380477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48</a:t>
            </a:fld>
            <a:endParaRPr lang="en-US" altLang="en-US" dirty="0"/>
          </a:p>
        </p:txBody>
      </p:sp>
    </p:spTree>
    <p:extLst>
      <p:ext uri="{BB962C8B-B14F-4D97-AF65-F5344CB8AC3E}">
        <p14:creationId xmlns:p14="http://schemas.microsoft.com/office/powerpoint/2010/main" val="372465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49</a:t>
            </a:fld>
            <a:endParaRPr lang="en-US" altLang="en-US" dirty="0"/>
          </a:p>
        </p:txBody>
      </p:sp>
    </p:spTree>
    <p:extLst>
      <p:ext uri="{BB962C8B-B14F-4D97-AF65-F5344CB8AC3E}">
        <p14:creationId xmlns:p14="http://schemas.microsoft.com/office/powerpoint/2010/main" val="426052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53</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4419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3446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2851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movement (1)</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 endangers the seed (2)</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Background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20:1-2</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4921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091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warning (3)</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defense (4-5)</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response (6-7)</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report (8)</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2"/>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20:3-8</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3984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85574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2696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3671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questions &amp; charges (9-10)</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justification (11-13)</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response (14-15)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3"/>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20:9-15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2700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Abimelech’s questions &amp; charges (9-10)</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justification (11-13)</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response (14-15)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3"/>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20:9-15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4032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questions &amp; charges (9-10)</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justification (11-13)</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response (14-15)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3"/>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20:9-15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6695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cs typeface="Calibri" panose="020F0502020204030204" pitchFamily="34" charset="0"/>
              </a:rPr>
              <a:t>Abraham’s Justification</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20:11-13</a:t>
            </a:r>
          </a:p>
        </p:txBody>
      </p:sp>
      <p:sp>
        <p:nvSpPr>
          <p:cNvPr id="161795" name="Rectangle 3"/>
          <p:cNvSpPr>
            <a:spLocks noGrp="1" noChangeArrowheads="1"/>
          </p:cNvSpPr>
          <p:nvPr>
            <p:ph type="body" idx="1"/>
          </p:nvPr>
        </p:nvSpPr>
        <p:spPr>
          <a:xfrm>
            <a:off x="1066800" y="2057400"/>
            <a:ext cx="4343400" cy="24003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Fear (11)</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Fabrication (12)</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Policy (13)</a:t>
            </a:r>
          </a:p>
        </p:txBody>
      </p:sp>
      <p:pic>
        <p:nvPicPr>
          <p:cNvPr id="6" name="Picture 5">
            <a:extLst>
              <a:ext uri="{FF2B5EF4-FFF2-40B4-BE49-F238E27FC236}">
                <a16:creationId xmlns:a16="http://schemas.microsoft.com/office/drawing/2014/main" id="{B9D547A7-47C0-9A2E-B959-21A36DB27F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45928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Abimelech’s questions &amp; charges (9-10)</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justification (11-13)</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Abimelech’s response (14-15)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3"/>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20:9-15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0051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Abimelech’s Response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20:14-15</a:t>
            </a:r>
          </a:p>
        </p:txBody>
      </p:sp>
      <p:sp>
        <p:nvSpPr>
          <p:cNvPr id="161795" name="Rectangle 3"/>
          <p:cNvSpPr>
            <a:spLocks noGrp="1" noChangeArrowheads="1"/>
          </p:cNvSpPr>
          <p:nvPr>
            <p:ph type="body" idx="1"/>
          </p:nvPr>
        </p:nvSpPr>
        <p:spPr>
          <a:xfrm>
            <a:off x="1042417" y="2057400"/>
            <a:ext cx="4596384" cy="2400300"/>
          </a:xfrm>
        </p:spPr>
        <p:txBody>
          <a:bodyPr/>
          <a:lstStyle/>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Gifts (14a)</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Sarah (14b)</a:t>
            </a:r>
          </a:p>
          <a:p>
            <a:pPr marL="514350" lvl="2" indent="-514350" eaLnBrk="1" hangingPunct="1">
              <a:spcBef>
                <a:spcPts val="0"/>
              </a:spcBef>
              <a:spcAft>
                <a:spcPts val="30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Offer (15)</a:t>
            </a:r>
          </a:p>
        </p:txBody>
      </p:sp>
      <p:pic>
        <p:nvPicPr>
          <p:cNvPr id="6" name="Picture 5">
            <a:extLst>
              <a:ext uri="{FF2B5EF4-FFF2-40B4-BE49-F238E27FC236}">
                <a16:creationId xmlns:a16="http://schemas.microsoft.com/office/drawing/2014/main" id="{BA1A6DC2-65FE-AAF7-781C-CE06BD26C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9741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Abimelech’s Response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20:14-15</a:t>
            </a:r>
          </a:p>
        </p:txBody>
      </p:sp>
      <p:pic>
        <p:nvPicPr>
          <p:cNvPr id="6" name="Picture 5">
            <a:extLst>
              <a:ext uri="{FF2B5EF4-FFF2-40B4-BE49-F238E27FC236}">
                <a16:creationId xmlns:a16="http://schemas.microsoft.com/office/drawing/2014/main" id="{65B3C445-10C5-1499-F070-08C657DCF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8" name="Rectangle 3">
            <a:extLst>
              <a:ext uri="{FF2B5EF4-FFF2-40B4-BE49-F238E27FC236}">
                <a16:creationId xmlns:a16="http://schemas.microsoft.com/office/drawing/2014/main" id="{013EAA62-A700-0B42-5C8D-656987CB86A1}"/>
              </a:ext>
            </a:extLst>
          </p:cNvPr>
          <p:cNvSpPr txBox="1">
            <a:spLocks noChangeArrowheads="1"/>
          </p:cNvSpPr>
          <p:nvPr/>
        </p:nvSpPr>
        <p:spPr bwMode="auto">
          <a:xfrm>
            <a:off x="1042417" y="2057400"/>
            <a:ext cx="4596384" cy="2400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3000"/>
              </a:spcAft>
              <a:buClr>
                <a:srgbClr val="FFC000"/>
              </a:buClr>
              <a:buSzPct val="100000"/>
              <a:buFont typeface="+mj-lt"/>
              <a:buAutoNum type="alphaLcParenR"/>
              <a:defRPr/>
            </a:pPr>
            <a:r>
              <a:rPr lang="en-US" b="1" u="sng" kern="0" dirty="0">
                <a:solidFill>
                  <a:srgbClr val="FFFFCC"/>
                </a:solidFill>
                <a:effectLst>
                  <a:outerShdw blurRad="38100" dist="38100" dir="2700000" algn="tl">
                    <a:srgbClr val="000000">
                      <a:alpha val="43137"/>
                    </a:srgbClr>
                  </a:outerShdw>
                </a:effectLst>
              </a:rPr>
              <a:t>Gifts (14a)</a:t>
            </a:r>
          </a:p>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Sarah (14b)</a:t>
            </a:r>
          </a:p>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Offer (15)</a:t>
            </a:r>
          </a:p>
        </p:txBody>
      </p:sp>
    </p:spTree>
    <p:extLst>
      <p:ext uri="{BB962C8B-B14F-4D97-AF65-F5344CB8AC3E}">
        <p14:creationId xmlns:p14="http://schemas.microsoft.com/office/powerpoint/2010/main" val="357886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1359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“Abimelech’s action is in keeping with Middle Assyrian Law (15th-12th century </a:t>
            </a:r>
            <a:r>
              <a:rPr lang="en-US"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‘If in the case of a seignior’s [man’s] wife, one not her father, nor her brother, nor her son, but another person, has caused her to take to the road, but he did not know that she was a seignior’s [man’s] wife, he shall (so) swear and he shall also pay two talents of lead to the woman’s husband.’”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3338</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969038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Abimelech’s Response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20:14-15</a:t>
            </a:r>
          </a:p>
        </p:txBody>
      </p:sp>
      <p:pic>
        <p:nvPicPr>
          <p:cNvPr id="6" name="Picture 5">
            <a:extLst>
              <a:ext uri="{FF2B5EF4-FFF2-40B4-BE49-F238E27FC236}">
                <a16:creationId xmlns:a16="http://schemas.microsoft.com/office/drawing/2014/main" id="{65B3C445-10C5-1499-F070-08C657DCF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8" name="Rectangle 3">
            <a:extLst>
              <a:ext uri="{FF2B5EF4-FFF2-40B4-BE49-F238E27FC236}">
                <a16:creationId xmlns:a16="http://schemas.microsoft.com/office/drawing/2014/main" id="{013EAA62-A700-0B42-5C8D-656987CB86A1}"/>
              </a:ext>
            </a:extLst>
          </p:cNvPr>
          <p:cNvSpPr txBox="1">
            <a:spLocks noChangeArrowheads="1"/>
          </p:cNvSpPr>
          <p:nvPr/>
        </p:nvSpPr>
        <p:spPr bwMode="auto">
          <a:xfrm>
            <a:off x="1042417" y="2057400"/>
            <a:ext cx="4596384" cy="2400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Gifts (14a)</a:t>
            </a:r>
          </a:p>
          <a:p>
            <a:pPr marL="514350" lvl="2" indent="-514350" eaLnBrk="1" hangingPunct="1">
              <a:spcBef>
                <a:spcPts val="0"/>
              </a:spcBef>
              <a:spcAft>
                <a:spcPts val="3000"/>
              </a:spcAft>
              <a:buClr>
                <a:srgbClr val="FFC000"/>
              </a:buClr>
              <a:buSzPct val="100000"/>
              <a:buFont typeface="+mj-lt"/>
              <a:buAutoNum type="alphaLcParenR"/>
              <a:defRPr/>
            </a:pPr>
            <a:r>
              <a:rPr lang="en-US" b="1" u="sng" kern="0" dirty="0">
                <a:solidFill>
                  <a:srgbClr val="FFFFCC"/>
                </a:solidFill>
                <a:effectLst>
                  <a:outerShdw blurRad="38100" dist="38100" dir="2700000" algn="tl">
                    <a:srgbClr val="000000">
                      <a:alpha val="43137"/>
                    </a:srgbClr>
                  </a:outerShdw>
                </a:effectLst>
              </a:rPr>
              <a:t>Sarah (14b)</a:t>
            </a:r>
          </a:p>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Offer (15)</a:t>
            </a:r>
          </a:p>
        </p:txBody>
      </p:sp>
    </p:spTree>
    <p:extLst>
      <p:ext uri="{BB962C8B-B14F-4D97-AF65-F5344CB8AC3E}">
        <p14:creationId xmlns:p14="http://schemas.microsoft.com/office/powerpoint/2010/main" val="84527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410397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cs typeface="Calibri" panose="020F0502020204030204" pitchFamily="34" charset="0"/>
              </a:rPr>
              <a:t>Abimelech’s Response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20:14-15</a:t>
            </a:r>
          </a:p>
        </p:txBody>
      </p:sp>
      <p:pic>
        <p:nvPicPr>
          <p:cNvPr id="6" name="Picture 5">
            <a:extLst>
              <a:ext uri="{FF2B5EF4-FFF2-40B4-BE49-F238E27FC236}">
                <a16:creationId xmlns:a16="http://schemas.microsoft.com/office/drawing/2014/main" id="{65B3C445-10C5-1499-F070-08C657DCF8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8" name="Rectangle 3">
            <a:extLst>
              <a:ext uri="{FF2B5EF4-FFF2-40B4-BE49-F238E27FC236}">
                <a16:creationId xmlns:a16="http://schemas.microsoft.com/office/drawing/2014/main" id="{013EAA62-A700-0B42-5C8D-656987CB86A1}"/>
              </a:ext>
            </a:extLst>
          </p:cNvPr>
          <p:cNvSpPr txBox="1">
            <a:spLocks noChangeArrowheads="1"/>
          </p:cNvSpPr>
          <p:nvPr/>
        </p:nvSpPr>
        <p:spPr bwMode="auto">
          <a:xfrm>
            <a:off x="1042417" y="2057400"/>
            <a:ext cx="4596384" cy="2400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Gifts (14a)</a:t>
            </a:r>
          </a:p>
          <a:p>
            <a:pPr marL="514350" lvl="2" indent="-514350" eaLnBrk="1" hangingPunct="1">
              <a:spcBef>
                <a:spcPts val="0"/>
              </a:spcBef>
              <a:spcAft>
                <a:spcPts val="3000"/>
              </a:spcAft>
              <a:buClr>
                <a:srgbClr val="FFC000"/>
              </a:buClr>
              <a:buSzPct val="100000"/>
              <a:buFont typeface="+mj-lt"/>
              <a:buAutoNum type="alphaLcParenR"/>
              <a:defRPr/>
            </a:pPr>
            <a:r>
              <a:rPr lang="en-US" kern="0" dirty="0">
                <a:effectLst>
                  <a:outerShdw blurRad="38100" dist="38100" dir="2700000" algn="tl">
                    <a:srgbClr val="000000">
                      <a:alpha val="43137"/>
                    </a:srgbClr>
                  </a:outerShdw>
                </a:effectLst>
              </a:rPr>
              <a:t>Sarah (14b)</a:t>
            </a:r>
          </a:p>
          <a:p>
            <a:pPr marL="514350" lvl="2" indent="-514350" eaLnBrk="1" hangingPunct="1">
              <a:spcBef>
                <a:spcPts val="0"/>
              </a:spcBef>
              <a:spcAft>
                <a:spcPts val="3000"/>
              </a:spcAft>
              <a:buClr>
                <a:srgbClr val="FFC000"/>
              </a:buClr>
              <a:buSzPct val="100000"/>
              <a:buFont typeface="+mj-lt"/>
              <a:buAutoNum type="alphaLcParenR"/>
              <a:defRPr/>
            </a:pPr>
            <a:r>
              <a:rPr lang="en-US" b="1" u="sng" kern="0" dirty="0">
                <a:solidFill>
                  <a:srgbClr val="FFFFCC"/>
                </a:solidFill>
                <a:effectLst>
                  <a:outerShdw blurRad="38100" dist="38100" dir="2700000" algn="tl">
                    <a:srgbClr val="000000">
                      <a:alpha val="43137"/>
                    </a:srgbClr>
                  </a:outerShdw>
                </a:effectLst>
              </a:rPr>
              <a:t>Offer (15)</a:t>
            </a:r>
          </a:p>
        </p:txBody>
      </p:sp>
    </p:spTree>
    <p:extLst>
      <p:ext uri="{BB962C8B-B14F-4D97-AF65-F5344CB8AC3E}">
        <p14:creationId xmlns:p14="http://schemas.microsoft.com/office/powerpoint/2010/main" val="344366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2264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26BAA-D14F-4618-A37F-D6B3BE09003A}"/>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7949462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599" y="1371601"/>
            <a:ext cx="10972801" cy="5257800"/>
          </a:xfrm>
          <a:prstGeom prst="rect">
            <a:avLst/>
          </a:prstGeom>
          <a:noFill/>
          <a:ln w="9525">
            <a:noFill/>
            <a:miter lim="800000"/>
            <a:headEnd/>
            <a:tailEnd/>
          </a:ln>
          <a:effectLst/>
        </p:spPr>
        <p:txBody>
          <a:bodyPr/>
          <a:lstStyle/>
          <a:p>
            <a:pPr algn="just"/>
            <a:r>
              <a:rPr lang="en-US" sz="2750" dirty="0">
                <a:latin typeface="Calibri" panose="020F0502020204030204" pitchFamily="34" charset="0"/>
                <a:cs typeface="Calibri" panose="020F0502020204030204" pitchFamily="34" charset="0"/>
              </a:rPr>
              <a:t>“The Scriptures speak of human nature as totally depraved. However, the doctrine of ‘total depravity’ is easily misunderstood and misinterpreted. From the negative standpoint, it is important to know both what it does not mean and what it does mean. This does not mean that every sinner is devoid of all qualities pleasing to men; that he commits, or is prone to every form of sin; or that he is bitterly opposed to God as it is possible for him to be. Jesus recognized the existence of pleasing qualities in some individuals (Mark 10:21); He said that the scribes and Pharisees did some things God demanded (Matt. 23:23); Paul asserted that some Gentiles ‘do instinctively the things of the law’ (Rom. 2:14); God told Abraham that the iniquity of the Amorites would grow worse (Gen. 15:16); and Paul says that ‘evil men and imposters will proceed from bad to worse’ (2 Tim. 3:13).”</a:t>
            </a:r>
          </a:p>
        </p:txBody>
      </p:sp>
      <p:sp>
        <p:nvSpPr>
          <p:cNvPr id="6" name="Rectangle 2"/>
          <p:cNvSpPr>
            <a:spLocks noChangeArrowheads="1"/>
          </p:cNvSpPr>
          <p:nvPr/>
        </p:nvSpPr>
        <p:spPr bwMode="auto">
          <a:xfrm>
            <a:off x="609600" y="228601"/>
            <a:ext cx="10972800" cy="9144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Clarence Thiessen </a:t>
            </a:r>
          </a:p>
          <a:p>
            <a:pPr lvl="0" algn="ctr"/>
            <a:r>
              <a:rPr lang="en-US" sz="1800" i="1" dirty="0">
                <a:solidFill>
                  <a:srgbClr val="FFFFFF"/>
                </a:solidFill>
                <a:latin typeface="Calibri" panose="020F0502020204030204" pitchFamily="34" charset="0"/>
                <a:cs typeface="Calibri" panose="020F0502020204030204" pitchFamily="34" charset="0"/>
              </a:rPr>
              <a:t>Lectures in Systematic Theology</a:t>
            </a:r>
            <a:r>
              <a:rPr lang="en-US" sz="1800" dirty="0">
                <a:solidFill>
                  <a:srgbClr val="FFFFFF"/>
                </a:solidFill>
                <a:latin typeface="Calibri" panose="020F0502020204030204" pitchFamily="34" charset="0"/>
                <a:cs typeface="Calibri" panose="020F0502020204030204" pitchFamily="34" charset="0"/>
              </a:rPr>
              <a:t>, rev. ed. (Grand Rapids: Eerdmans, 1979), 191.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00054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600" y="1143000"/>
            <a:ext cx="8244334" cy="5334000"/>
          </a:xfrm>
        </p:spPr>
        <p:txBody>
          <a:bodyPr/>
          <a:lstStyle/>
          <a:p>
            <a:pPr marL="569913" indent="-569913" eaLnBrk="1" hangingPunct="1">
              <a:spcBef>
                <a:spcPts val="0"/>
              </a:spcBef>
              <a:spcAft>
                <a:spcPts val="6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600"/>
              </a:spcAft>
            </a:pPr>
            <a:r>
              <a:rPr lang="en-US" altLang="en-US" dirty="0">
                <a:effectLst>
                  <a:outerShdw blurRad="38100" dist="38100" dir="2700000" algn="tl">
                    <a:srgbClr val="000000">
                      <a:alpha val="43137"/>
                    </a:srgbClr>
                  </a:outerShdw>
                </a:effectLst>
              </a:rPr>
              <a:t>Man is as evil as he can possibly be &amp; indulges every possible sin</a:t>
            </a:r>
          </a:p>
          <a:p>
            <a:pPr marL="1027113" lvl="1" indent="-457200" eaLnBrk="1" hangingPunct="1">
              <a:spcBef>
                <a:spcPts val="0"/>
              </a:spcBef>
              <a:spcAft>
                <a:spcPts val="600"/>
              </a:spcAft>
            </a:pPr>
            <a:r>
              <a:rPr lang="en-US" altLang="en-US" dirty="0">
                <a:effectLst>
                  <a:outerShdw blurRad="38100" dist="38100" dir="2700000" algn="tl">
                    <a:srgbClr val="000000">
                      <a:alpha val="43137"/>
                    </a:srgbClr>
                  </a:outerShdw>
                </a:effectLst>
              </a:rPr>
              <a:t>Man is incapable of doing good things</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Gen. 3:22</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Matt. 7:11</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Acts 10:1-2</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3934" y="1828800"/>
            <a:ext cx="272846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35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599" y="1143000"/>
            <a:ext cx="8244335" cy="5486400"/>
          </a:xfrm>
        </p:spPr>
        <p:txBody>
          <a:bodyPr/>
          <a:lstStyle/>
          <a:p>
            <a:pPr marL="569913" indent="-569913" eaLnBrk="1" hangingPunct="1">
              <a:spcBef>
                <a:spcPts val="0"/>
              </a:spcBef>
              <a:spcAft>
                <a:spcPts val="6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600"/>
              </a:spcAft>
            </a:pPr>
            <a:r>
              <a:rPr lang="en-US" altLang="en-US" dirty="0">
                <a:effectLst>
                  <a:outerShdw blurRad="38100" dist="38100" dir="2700000" algn="tl">
                    <a:srgbClr val="000000">
                      <a:alpha val="43137"/>
                    </a:srgbClr>
                  </a:outerShdw>
                </a:effectLst>
              </a:rPr>
              <a:t>Every area of man’s being is touched by sin</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Intellect (Prov. 3:5-6; 14:12; 2 Cor. 4:4; Rom. 3:11a)</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Conscience (1 Tim 4:2)</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Will (Rom 1:28; 3:11b)</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Deeds (Rom. 3:12)</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Speech (Rom. 3:13-14)</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Feet (Rom. 3:15)</a:t>
            </a:r>
          </a:p>
        </p:txBody>
      </p:sp>
      <p:pic>
        <p:nvPicPr>
          <p:cNvPr id="5" name="Picture 2">
            <a:extLst>
              <a:ext uri="{FF2B5EF4-FFF2-40B4-BE49-F238E27FC236}">
                <a16:creationId xmlns:a16="http://schemas.microsoft.com/office/drawing/2014/main" id="{4B2C9C8B-DE4A-5643-414C-612A8E4E064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3934" y="1828800"/>
            <a:ext cx="272846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157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599" y="1143000"/>
            <a:ext cx="8244335" cy="4800600"/>
          </a:xfrm>
        </p:spPr>
        <p:txBody>
          <a:bodyPr/>
          <a:lstStyle/>
          <a:p>
            <a:pPr marL="569913" indent="-569913" eaLnBrk="1" hangingPunct="1">
              <a:spcBef>
                <a:spcPts val="0"/>
              </a:spcBef>
              <a:spcAft>
                <a:spcPts val="6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600"/>
              </a:spcAft>
            </a:pPr>
            <a:r>
              <a:rPr lang="en-US" altLang="en-US" dirty="0">
                <a:effectLst>
                  <a:outerShdw blurRad="38100" dist="38100" dir="2700000" algn="tl">
                    <a:srgbClr val="000000">
                      <a:alpha val="43137"/>
                    </a:srgbClr>
                  </a:outerShdw>
                </a:effectLst>
              </a:rPr>
              <a:t>Every area of man’s being is touched by sin (cont’d)</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Heart (Mark 7:21; Eph 4:18)</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Body (Gen 3:19; Rom. 8:23)</a:t>
            </a:r>
          </a:p>
          <a:p>
            <a:pPr marL="1484313" lvl="2" indent="-454025" eaLnBrk="1" hangingPunct="1">
              <a:spcBef>
                <a:spcPts val="0"/>
              </a:spcBef>
              <a:spcAft>
                <a:spcPts val="600"/>
              </a:spcAft>
            </a:pPr>
            <a:r>
              <a:rPr lang="en-US" altLang="en-US" dirty="0">
                <a:effectLst>
                  <a:outerShdw blurRad="38100" dist="38100" dir="2700000" algn="tl">
                    <a:srgbClr val="000000">
                      <a:alpha val="43137"/>
                    </a:srgbClr>
                  </a:outerShdw>
                </a:effectLst>
              </a:rPr>
              <a:t>Total being (Rom 1:18–3:20)</a:t>
            </a:r>
          </a:p>
          <a:p>
            <a:pPr marL="1027113" lvl="1" indent="-457200" eaLnBrk="1" hangingPunct="1">
              <a:spcBef>
                <a:spcPts val="0"/>
              </a:spcBef>
              <a:spcAft>
                <a:spcPts val="600"/>
              </a:spcAft>
            </a:pPr>
            <a:r>
              <a:rPr lang="en-US" altLang="en-US" dirty="0">
                <a:effectLst>
                  <a:outerShdw blurRad="38100" dist="38100" dir="2700000" algn="tl">
                    <a:srgbClr val="000000">
                      <a:alpha val="43137"/>
                    </a:srgbClr>
                  </a:outerShdw>
                </a:effectLst>
              </a:rPr>
              <a:t>Man is incapable of earning merit favor from God (Isa 64:6; Eph. 2:8-9)</a:t>
            </a:r>
          </a:p>
        </p:txBody>
      </p:sp>
      <p:pic>
        <p:nvPicPr>
          <p:cNvPr id="5" name="Picture 2">
            <a:extLst>
              <a:ext uri="{FF2B5EF4-FFF2-40B4-BE49-F238E27FC236}">
                <a16:creationId xmlns:a16="http://schemas.microsoft.com/office/drawing/2014/main" id="{D4EFECC2-94F3-CCB2-E639-2C9E29BF76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53934" y="1828800"/>
            <a:ext cx="272846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022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85169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44249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9218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prayer (17a)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Result (17b)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Curse (18)</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20:17-18</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9750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prayer (17a)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Result (17b)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Curse (18)</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20:17-18</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5301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33278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prayer (17a)</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Result (17b)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Curse (18)</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20:17-18</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13966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7FCB7-E68F-46E2-B18E-73090F64F619}"/>
              </a:ext>
            </a:extLst>
          </p:cNvPr>
          <p:cNvPicPr>
            <a:picLocks noChangeAspect="1"/>
          </p:cNvPicPr>
          <p:nvPr/>
        </p:nvPicPr>
        <p:blipFill>
          <a:blip r:embed="rId2"/>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Timothy 2:11-13</a:t>
            </a:r>
          </a:p>
          <a:p>
            <a:pPr marL="0" indent="0" algn="just">
              <a:spcBef>
                <a:spcPct val="0"/>
              </a:spcBef>
              <a:buClrTx/>
              <a:buSzTx/>
              <a:buNone/>
            </a:pPr>
            <a:r>
              <a:rPr lang="en-US" altLang="en-US" sz="3600" dirty="0">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It is a trustworthy statement: For if we died with Him, we will also live with Him; </a:t>
            </a:r>
            <a:r>
              <a:rPr lang="en-US" sz="3600" baseline="30000" dirty="0">
                <a:effectLst>
                  <a:outerShdw blurRad="38100" dist="38100" dir="2700000" algn="tl">
                    <a:srgbClr val="000000">
                      <a:alpha val="43137"/>
                    </a:srgbClr>
                  </a:outerShdw>
                </a:effectLst>
              </a:rPr>
              <a:t>12 </a:t>
            </a:r>
            <a:r>
              <a:rPr lang="en-US" sz="3600" dirty="0">
                <a:effectLst>
                  <a:outerShdw blurRad="38100" dist="38100" dir="2700000" algn="tl">
                    <a:srgbClr val="000000">
                      <a:alpha val="43137"/>
                    </a:srgbClr>
                  </a:outerShdw>
                </a:effectLst>
              </a:rPr>
              <a:t>If we endure, we will also reign with Him; If we deny Him, He also will deny us; </a:t>
            </a:r>
            <a:r>
              <a:rPr lang="en-US" sz="3600" baseline="30000" dirty="0">
                <a:effectLst>
                  <a:outerShdw blurRad="38100" dist="38100" dir="2700000" algn="tl">
                    <a:srgbClr val="000000">
                      <a:alpha val="43137"/>
                    </a:srgbClr>
                  </a:outerShdw>
                </a:effectLst>
              </a:rPr>
              <a:t>13 </a:t>
            </a:r>
            <a:r>
              <a:rPr lang="en-US" sz="3600" b="1" u="sng" dirty="0">
                <a:solidFill>
                  <a:srgbClr val="FFFFCC"/>
                </a:solidFill>
                <a:effectLst>
                  <a:outerShdw blurRad="38100" dist="38100" dir="2700000" algn="tl">
                    <a:srgbClr val="000000">
                      <a:alpha val="43137"/>
                    </a:srgbClr>
                  </a:outerShdw>
                </a:effectLst>
              </a:rPr>
              <a:t>If we are faithless, He remains faithful</a:t>
            </a:r>
            <a:r>
              <a:rPr lang="en-US" sz="3600" dirty="0">
                <a:effectLst>
                  <a:outerShdw blurRad="38100" dist="38100" dir="2700000" algn="tl">
                    <a:srgbClr val="000000">
                      <a:alpha val="43137"/>
                    </a:srgbClr>
                  </a:outerShdw>
                </a:effectLst>
              </a:rPr>
              <a:t>, for He cannot deny Himself.</a:t>
            </a:r>
            <a:r>
              <a:rPr lang="en-US" altLang="en-US" sz="3600" dirty="0">
                <a:effectLst>
                  <a:outerShdw blurRad="38100" dist="38100" dir="2700000" algn="tl">
                    <a:srgbClr val="000000">
                      <a:alpha val="43137"/>
                    </a:srgbClr>
                  </a:outerShdw>
                </a:effectLst>
                <a:cs typeface="Arial" panose="020B0604020202020204" pitchFamily="34" charset="0"/>
              </a:rPr>
              <a:t>”</a:t>
            </a:r>
          </a:p>
        </p:txBody>
      </p:sp>
      <p:pic>
        <p:nvPicPr>
          <p:cNvPr id="1028" name="Picture 4" descr="Rejected by Your Family Because You Love Jesus? | Fresh Manna – Bible  Devotions By Tim Burt">
            <a:extLst>
              <a:ext uri="{FF2B5EF4-FFF2-40B4-BE49-F238E27FC236}">
                <a16:creationId xmlns:a16="http://schemas.microsoft.com/office/drawing/2014/main" id="{6813A84C-0C29-4FF4-949F-33A23A18DF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55" b="13889"/>
          <a:stretch/>
        </p:blipFill>
        <p:spPr bwMode="auto">
          <a:xfrm>
            <a:off x="4920524" y="3352800"/>
            <a:ext cx="2350953" cy="1463040"/>
          </a:xfrm>
          <a:prstGeom prst="rect">
            <a:avLst/>
          </a:prstGeom>
          <a:solidFill>
            <a:schemeClr val="tx1"/>
          </a:solidFill>
          <a:ln w="57150">
            <a:solidFill>
              <a:srgbClr val="C00000"/>
            </a:solidFill>
          </a:ln>
        </p:spPr>
      </p:pic>
    </p:spTree>
    <p:extLst>
      <p:ext uri="{BB962C8B-B14F-4D97-AF65-F5344CB8AC3E}">
        <p14:creationId xmlns:p14="http://schemas.microsoft.com/office/powerpoint/2010/main" val="227500976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3152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prayer (17a)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Result (17b)</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Curse (18)</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Abraham</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20:17-18</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5198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748663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2267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448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“Finally, in 20:18, the actual curse is revealed: </a:t>
            </a:r>
            <a:r>
              <a:rPr lang="en-US" i="1" dirty="0">
                <a:effectLst>
                  <a:outerShdw blurRad="38100" dist="38100" dir="2700000" algn="tl">
                    <a:srgbClr val="000000">
                      <a:alpha val="43137"/>
                    </a:srgbClr>
                  </a:outerShdw>
                </a:effectLst>
              </a:rPr>
              <a:t>For Jehovah had fast closed up all the wombs of the house of Abimelech, because of Sarah, Abraham’s wife</a:t>
            </a:r>
            <a:r>
              <a:rPr lang="en-US" dirty="0">
                <a:effectLst>
                  <a:outerShdw blurRad="38100" dist="38100" dir="2700000" algn="tl">
                    <a:srgbClr val="000000">
                      <a:alpha val="43137"/>
                    </a:srgbClr>
                  </a:outerShdw>
                </a:effectLst>
              </a:rPr>
              <a:t>. Here again is an example of the outworking of the Abrahamic Covenant and the curse-for-curse-in-kind principle. Abimelech’s action would have resulted in Isaac not being born, and so the specific curse against Abraham was the danger of extinction of Abraham’s line and the promised nation by keeping birth from occurring.”</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339-40</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43673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“If Isaac would not be born, the Jewish nation would then die out with the death of Abraham. If God had not reversed the curse on Abimelech, he would have been faced with the real danger of extinction because of the inability of the women in his household to give birth to children. When Abimelech restored Sarah to Abraham, the future of Abimelech’s nation is restored by God.”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339-40</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45448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&amp; Abimelech</a:t>
            </a:r>
          </a:p>
        </p:txBody>
      </p:sp>
      <p:sp>
        <p:nvSpPr>
          <p:cNvPr id="161795" name="Rectangle 3"/>
          <p:cNvSpPr>
            <a:spLocks noGrp="1" noChangeArrowheads="1"/>
          </p:cNvSpPr>
          <p:nvPr>
            <p:ph type="body" idx="1"/>
          </p:nvPr>
        </p:nvSpPr>
        <p:spPr>
          <a:xfrm>
            <a:off x="1066800" y="1600200"/>
            <a:ext cx="6934200" cy="39624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(20:1-2)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God (20:3-8)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Abraham (20:9-15)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Abimelech &amp; Sarah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Removal of the curse (17-18)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235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596656513"/>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birth (Gen. 21)</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499067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3505200"/>
            <a:ext cx="8077200" cy="3235373"/>
          </a:xfrm>
          <a:prstGeom prst="rect">
            <a:avLst/>
          </a:prstGeom>
        </p:spPr>
        <p:txBody>
          <a:bodyPr wrap="square">
            <a:spAutoFit/>
          </a:bodyPr>
          <a:lstStyle/>
          <a:p>
            <a:pPr algn="just">
              <a:lnSpc>
                <a:spcPct val="115000"/>
              </a:lnSpc>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a:t>
            </a:r>
            <a:r>
              <a:rPr lang="en-US" sz="3600">
                <a:effectLst/>
                <a:latin typeface="Calibri" panose="020F0502020204030204" pitchFamily="34" charset="0"/>
              </a:rPr>
              <a:t>peace</a:t>
            </a:r>
            <a:r>
              <a:rPr lang="en-US" sz="3600">
                <a:latin typeface="Calibri" panose="020F0502020204030204" pitchFamily="34" charset="0"/>
              </a:rPr>
              <a:t>. </a:t>
            </a:r>
            <a:endParaRPr lang="en-US" sz="3600" dirty="0">
              <a:latin typeface="Calibri" panose="020F0502020204030204" pitchFamily="34" charset="0"/>
            </a:endParaRPr>
          </a:p>
          <a:p>
            <a:pPr algn="r">
              <a:lnSpc>
                <a:spcPct val="115000"/>
              </a:lnSpc>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‒20</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66023808"/>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42859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87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26375</TotalTime>
  <Words>2234</Words>
  <Application>Microsoft Office PowerPoint</Application>
  <PresentationFormat>Widescreen</PresentationFormat>
  <Paragraphs>262</Paragraphs>
  <Slides>53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12‒20 Abraham’s Early Journeys</vt:lpstr>
      <vt:lpstr>Genesis 20 Abraham &amp; Abimelech</vt:lpstr>
      <vt:lpstr>Genesis 20 Abraham &amp; Abimelech</vt:lpstr>
      <vt:lpstr>PowerPoint Presentation</vt:lpstr>
      <vt:lpstr>Genesis 20 Abraham &amp; Abimelech</vt:lpstr>
      <vt:lpstr>PowerPoint Presentation</vt:lpstr>
      <vt:lpstr>PowerPoint Presentation</vt:lpstr>
      <vt:lpstr>Evidence of Abrahamic Covenant’s Unconditional Nature</vt:lpstr>
      <vt:lpstr>Genesis 20 Abraham &amp; Abimelech</vt:lpstr>
      <vt:lpstr>PowerPoint Presentation</vt:lpstr>
      <vt:lpstr>PowerPoint Presentation</vt:lpstr>
      <vt:lpstr>PowerPoint Presentation</vt:lpstr>
      <vt:lpstr>Abraham’s Justification Genesis 20:11-13</vt:lpstr>
      <vt:lpstr>PowerPoint Presentation</vt:lpstr>
      <vt:lpstr>Abimelech’s Response Genesis 20:14-15</vt:lpstr>
      <vt:lpstr>Abimelech’s Response Genesis 20:14-15</vt:lpstr>
      <vt:lpstr>Evidence of Abrahamic Covenant’s Unconditional Nature</vt:lpstr>
      <vt:lpstr>PowerPoint Presentation</vt:lpstr>
      <vt:lpstr>Abimelech’s Response Genesis 20:14-15</vt:lpstr>
      <vt:lpstr>PowerPoint Presentation</vt:lpstr>
      <vt:lpstr>Abimelech’s Response Genesis 20:14-15</vt:lpstr>
      <vt:lpstr>VI. 8 New Promises Genesis 12:1-3</vt:lpstr>
      <vt:lpstr>PowerPoint Presentation</vt:lpstr>
      <vt:lpstr>PowerPoint Presentation</vt:lpstr>
      <vt:lpstr>Total Depravity</vt:lpstr>
      <vt:lpstr>Total Depravity</vt:lpstr>
      <vt:lpstr>Total Depravity</vt:lpstr>
      <vt:lpstr>Genesis 20 Abraham &amp; Abimelech</vt:lpstr>
      <vt:lpstr>VI. 8 New Promises Genesis 12:1-3</vt:lpstr>
      <vt:lpstr>Genesis 20 Abraham &amp; Abimelech</vt:lpstr>
      <vt:lpstr>PowerPoint Presentation</vt:lpstr>
      <vt:lpstr>PowerPoint Presentation</vt:lpstr>
      <vt:lpstr>Evidence of Abrahamic Covenant’s Unconditional Nature</vt:lpstr>
      <vt:lpstr>PowerPoint Presentation</vt:lpstr>
      <vt:lpstr>PowerPoint Presentation</vt:lpstr>
      <vt:lpstr>PowerPoint Presentation</vt:lpstr>
      <vt:lpstr>VI. 8 New Promises Genesis 12:1-3</vt:lpstr>
      <vt:lpstr>PowerPoint Presentation</vt:lpstr>
      <vt:lpstr>PowerPoint Presentation</vt:lpstr>
      <vt:lpstr>PowerPoint Presentation</vt:lpstr>
      <vt:lpstr>PowerPoint Presentation</vt:lpstr>
      <vt:lpstr>Conclusion</vt:lpstr>
      <vt:lpstr>Genesis 20 Abraham &amp; Abimelech</vt:lpstr>
      <vt:lpstr>Genesis 12‒21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081 - 20v14-18 - 16x9</dc:title>
  <dc:subject>Genesis 19</dc:subject>
  <dc:creator>A. Woods</dc:creator>
  <dc:description>Modified by Jim McGowan</dc:description>
  <cp:lastModifiedBy>anne woods</cp:lastModifiedBy>
  <cp:revision>2653</cp:revision>
  <cp:lastPrinted>2022-06-09T17:05:01Z</cp:lastPrinted>
  <dcterms:created xsi:type="dcterms:W3CDTF">2009-03-17T12:21:13Z</dcterms:created>
  <dcterms:modified xsi:type="dcterms:W3CDTF">2022-06-09T17:22:40Z</dcterms:modified>
</cp:coreProperties>
</file>