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920" r:id="rId2"/>
  </p:sldMasterIdLst>
  <p:notesMasterIdLst>
    <p:notesMasterId r:id="rId58"/>
  </p:notesMasterIdLst>
  <p:handoutMasterIdLst>
    <p:handoutMasterId r:id="rId59"/>
  </p:handoutMasterIdLst>
  <p:sldIdLst>
    <p:sldId id="2067" r:id="rId3"/>
    <p:sldId id="7306" r:id="rId4"/>
    <p:sldId id="1544" r:id="rId5"/>
    <p:sldId id="7293" r:id="rId6"/>
    <p:sldId id="5384" r:id="rId7"/>
    <p:sldId id="7421" r:id="rId8"/>
    <p:sldId id="5367" r:id="rId9"/>
    <p:sldId id="5368" r:id="rId10"/>
    <p:sldId id="5372" r:id="rId11"/>
    <p:sldId id="2968" r:id="rId12"/>
    <p:sldId id="3018" r:id="rId13"/>
    <p:sldId id="5369" r:id="rId14"/>
    <p:sldId id="8595" r:id="rId15"/>
    <p:sldId id="5373" r:id="rId16"/>
    <p:sldId id="7314" r:id="rId17"/>
    <p:sldId id="7474" r:id="rId18"/>
    <p:sldId id="8587" r:id="rId19"/>
    <p:sldId id="7316" r:id="rId20"/>
    <p:sldId id="8589" r:id="rId21"/>
    <p:sldId id="8591" r:id="rId22"/>
    <p:sldId id="8592" r:id="rId23"/>
    <p:sldId id="8593" r:id="rId24"/>
    <p:sldId id="7412" r:id="rId25"/>
    <p:sldId id="3081" r:id="rId26"/>
    <p:sldId id="7998" r:id="rId27"/>
    <p:sldId id="7999" r:id="rId28"/>
    <p:sldId id="8000" r:id="rId29"/>
    <p:sldId id="1324" r:id="rId30"/>
    <p:sldId id="7356" r:id="rId31"/>
    <p:sldId id="7357" r:id="rId32"/>
    <p:sldId id="8594" r:id="rId33"/>
    <p:sldId id="7358" r:id="rId34"/>
    <p:sldId id="7411" r:id="rId35"/>
    <p:sldId id="7467" r:id="rId36"/>
    <p:sldId id="5371" r:id="rId37"/>
    <p:sldId id="5374" r:id="rId38"/>
    <p:sldId id="8596" r:id="rId39"/>
    <p:sldId id="7487" r:id="rId40"/>
    <p:sldId id="7488" r:id="rId41"/>
    <p:sldId id="8588" r:id="rId42"/>
    <p:sldId id="8599" r:id="rId43"/>
    <p:sldId id="2047" r:id="rId44"/>
    <p:sldId id="2975" r:id="rId45"/>
    <p:sldId id="7500" r:id="rId46"/>
    <p:sldId id="7429" r:id="rId47"/>
    <p:sldId id="7319" r:id="rId48"/>
    <p:sldId id="7495" r:id="rId49"/>
    <p:sldId id="7501" r:id="rId50"/>
    <p:sldId id="8242" r:id="rId51"/>
    <p:sldId id="8005" r:id="rId52"/>
    <p:sldId id="8598" r:id="rId53"/>
    <p:sldId id="2817" r:id="rId54"/>
    <p:sldId id="8235" r:id="rId55"/>
    <p:sldId id="7497" r:id="rId56"/>
    <p:sldId id="5364" r:id="rId57"/>
  </p:sldIdLst>
  <p:sldSz cx="12192000" cy="6858000"/>
  <p:notesSz cx="7315200" cy="9601200"/>
  <p:custDataLst>
    <p:tags r:id="rId60"/>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99FFCC"/>
    <a:srgbClr val="00FF00"/>
    <a:srgbClr val="000066"/>
    <a:srgbClr val="0000FF"/>
    <a:srgbClr val="0000CC"/>
    <a:srgbClr val="006600"/>
    <a:srgbClr val="FFFF99"/>
    <a:srgbClr val="00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C7F579-E7EB-4C0E-8F8A-E8561C6006C8}" v="2" dt="2022-05-22T15:46:50.271"/>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8" autoAdjust="0"/>
    <p:restoredTop sz="96110" autoAdjust="0"/>
  </p:normalViewPr>
  <p:slideViewPr>
    <p:cSldViewPr>
      <p:cViewPr>
        <p:scale>
          <a:sx n="90" d="100"/>
          <a:sy n="90" d="100"/>
        </p:scale>
        <p:origin x="1243" y="31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6" d="100"/>
          <a:sy n="76" d="100"/>
        </p:scale>
        <p:origin x="425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defTabSz="920864" eaLnBrk="1" hangingPunct="1">
              <a:defRPr sz="1400">
                <a:latin typeface="Times New Roman" pitchFamily="18" charset="0"/>
                <a:cs typeface="Arial" charset="0"/>
              </a:defRPr>
            </a:lvl1pPr>
          </a:lstStyle>
          <a:p>
            <a:pPr>
              <a:defRPr/>
            </a:pPr>
            <a:endParaRPr lang="en-US" dirty="0">
              <a:latin typeface="Calibri" panose="020F0502020204030204" pitchFamily="34" charset="0"/>
              <a:cs typeface="Calibri" panose="020F0502020204030204" pitchFamily="34" charset="0"/>
            </a:endParaRPr>
          </a:p>
        </p:txBody>
      </p:sp>
      <p:sp>
        <p:nvSpPr>
          <p:cNvPr id="36869" name="Rectangle 5"/>
          <p:cNvSpPr>
            <a:spLocks noGrp="1" noChangeArrowheads="1"/>
          </p:cNvSpPr>
          <p:nvPr>
            <p:ph type="sldNum" sz="quarter" idx="3"/>
          </p:nvPr>
        </p:nvSpPr>
        <p:spPr bwMode="auto">
          <a:xfrm>
            <a:off x="4144438" y="9122452"/>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algn="r" defTabSz="919473">
              <a:defRPr sz="14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6" name="Header Placeholder 1">
            <a:extLst>
              <a:ext uri="{FF2B5EF4-FFF2-40B4-BE49-F238E27FC236}">
                <a16:creationId xmlns:a16="http://schemas.microsoft.com/office/drawing/2014/main" id="{0BC7D7AA-E7C3-412B-B336-6B5EF3586CD0}"/>
              </a:ext>
            </a:extLst>
          </p:cNvPr>
          <p:cNvSpPr>
            <a:spLocks noGrp="1"/>
          </p:cNvSpPr>
          <p:nvPr>
            <p:ph type="hdr" sz="quarter"/>
          </p:nvPr>
        </p:nvSpPr>
        <p:spPr>
          <a:xfrm>
            <a:off x="1714403" y="124353"/>
            <a:ext cx="4347077" cy="820028"/>
          </a:xfrm>
          <a:prstGeom prst="rect">
            <a:avLst/>
          </a:prstGeom>
        </p:spPr>
        <p:txBody>
          <a:bodyPr vert="horz" lIns="123620" tIns="61810" rIns="123620" bIns="61810" rtlCol="0"/>
          <a:lstStyle>
            <a:lvl1pPr algn="ctr">
              <a:defRPr sz="1700" dirty="0">
                <a:latin typeface="Calibri" panose="020F0502020204030204" pitchFamily="34" charset="0"/>
                <a:cs typeface="Calibri" panose="020F0502020204030204" pitchFamily="34" charset="0"/>
              </a:defRPr>
            </a:lvl1pPr>
          </a:lstStyle>
          <a:p>
            <a:pPr>
              <a:defRPr/>
            </a:pPr>
            <a:r>
              <a:rPr lang="en-US" dirty="0"/>
              <a:t>Dr. Andy Woods</a:t>
            </a:r>
          </a:p>
          <a:p>
            <a:pPr>
              <a:defRPr/>
            </a:pPr>
            <a:r>
              <a:rPr lang="en-US" dirty="0"/>
              <a:t>Middle East Meltdown 018 - </a:t>
            </a:r>
            <a:r>
              <a:rPr lang="en-US" dirty="0" err="1"/>
              <a:t>Ezek</a:t>
            </a:r>
            <a:r>
              <a:rPr lang="en-US" dirty="0"/>
              <a:t> 39v17-24</a:t>
            </a:r>
          </a:p>
          <a:p>
            <a:pPr>
              <a:defRPr/>
            </a:pPr>
            <a:r>
              <a:rPr lang="en-US" dirty="0"/>
              <a:t>06-05-2022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lvl1pPr defTabSz="920864"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lvl1pPr algn="r" defTabSz="920864" eaLnBrk="1" hangingPunct="1">
              <a:defRPr sz="14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6/5/2022</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101027" tIns="50513" rIns="101027" bIns="50513" rtlCol="0" anchor="ctr"/>
          <a:lstStyle/>
          <a:p>
            <a:pPr lvl="0"/>
            <a:endParaRPr lang="en-US" noProof="0" dirty="0"/>
          </a:p>
        </p:txBody>
      </p:sp>
      <p:sp>
        <p:nvSpPr>
          <p:cNvPr id="5" name="Notes Placeholder 4"/>
          <p:cNvSpPr>
            <a:spLocks noGrp="1"/>
          </p:cNvSpPr>
          <p:nvPr>
            <p:ph type="body" sz="quarter" idx="3"/>
          </p:nvPr>
        </p:nvSpPr>
        <p:spPr bwMode="auto">
          <a:xfrm>
            <a:off x="732364" y="4561227"/>
            <a:ext cx="5850473" cy="4318573"/>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4"/>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defTabSz="920864"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4"/>
            <a:ext cx="3170763"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algn="r" defTabSz="919473">
              <a:defRPr sz="14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25</a:t>
            </a:fld>
            <a:endParaRPr lang="en-US" altLang="en-US" dirty="0"/>
          </a:p>
        </p:txBody>
      </p:sp>
    </p:spTree>
    <p:extLst>
      <p:ext uri="{BB962C8B-B14F-4D97-AF65-F5344CB8AC3E}">
        <p14:creationId xmlns:p14="http://schemas.microsoft.com/office/powerpoint/2010/main" val="110525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26</a:t>
            </a:fld>
            <a:endParaRPr lang="en-US" altLang="en-US" dirty="0"/>
          </a:p>
        </p:txBody>
      </p:sp>
    </p:spTree>
    <p:extLst>
      <p:ext uri="{BB962C8B-B14F-4D97-AF65-F5344CB8AC3E}">
        <p14:creationId xmlns:p14="http://schemas.microsoft.com/office/powerpoint/2010/main" val="4155175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27</a:t>
            </a:fld>
            <a:endParaRPr lang="en-US" altLang="en-US" dirty="0"/>
          </a:p>
        </p:txBody>
      </p:sp>
    </p:spTree>
    <p:extLst>
      <p:ext uri="{BB962C8B-B14F-4D97-AF65-F5344CB8AC3E}">
        <p14:creationId xmlns:p14="http://schemas.microsoft.com/office/powerpoint/2010/main" val="3443446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6/5/2022</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1878606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3396653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7364112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6/5/2022</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809842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41" r:id="rId12"/>
    <p:sldLayoutId id="2147488942"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2" r:id="rId12"/>
    <p:sldLayoutId id="2147488934" r:id="rId13"/>
    <p:sldLayoutId id="2147488935"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sp>
        <p:nvSpPr>
          <p:cNvPr id="6" name="Title 1">
            <a:extLst>
              <a:ext uri="{FF2B5EF4-FFF2-40B4-BE49-F238E27FC236}">
                <a16:creationId xmlns:a16="http://schemas.microsoft.com/office/drawing/2014/main" id="{9D95BC06-BEED-4207-BC6C-3375BD25426E}"/>
              </a:ext>
            </a:extLst>
          </p:cNvPr>
          <p:cNvSpPr>
            <a:spLocks noGrp="1"/>
          </p:cNvSpPr>
          <p:nvPr>
            <p:ph type="ctrTitle"/>
          </p:nvPr>
        </p:nvSpPr>
        <p:spPr>
          <a:xfrm>
            <a:off x="2324100" y="228600"/>
            <a:ext cx="7543800" cy="1820466"/>
          </a:xfrm>
        </p:spPr>
        <p:txBody>
          <a:bodyPr/>
          <a:lstStyle/>
          <a:p>
            <a:pPr eaLnBrk="1" hangingPunct="1"/>
            <a:r>
              <a:rPr lang="en-US">
                <a:solidFill>
                  <a:srgbClr val="00FFFF"/>
                </a:solidFill>
              </a:rPr>
              <a:t>Ezekiel 36</a:t>
            </a:r>
            <a:r>
              <a:rPr lang="en-US">
                <a:solidFill>
                  <a:srgbClr val="00FFFF"/>
                </a:solidFill>
                <a:cs typeface="Calibri" panose="020F0502020204030204" pitchFamily="34" charset="0"/>
              </a:rPr>
              <a:t>‒39</a:t>
            </a:r>
            <a:br>
              <a:rPr lang="en-US" dirty="0">
                <a:solidFill>
                  <a:srgbClr val="00FFFF"/>
                </a:solidFill>
              </a:rPr>
            </a:br>
            <a:r>
              <a:rPr lang="en-US" sz="3600" dirty="0">
                <a:solidFill>
                  <a:srgbClr val="FFC000"/>
                </a:solidFill>
                <a:effectLst>
                  <a:outerShdw blurRad="38100" dist="38100" dir="2700000" algn="tl">
                    <a:srgbClr val="000000"/>
                  </a:outerShdw>
                </a:effectLst>
              </a:rPr>
              <a:t>The Middle East Meltdown </a:t>
            </a:r>
            <a:r>
              <a:rPr lang="en-US" sz="3600" kern="0"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2022</a:t>
            </a:r>
            <a:endParaRPr lang="en-US" sz="3600" dirty="0">
              <a:solidFill>
                <a:srgbClr val="FFC000"/>
              </a:solidFill>
            </a:endParaRP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5209309"/>
            <a:ext cx="913733" cy="1371600"/>
          </a:xfrm>
          <a:prstGeom prst="rect">
            <a:avLst/>
          </a:prstGeom>
        </p:spPr>
      </p:pic>
      <p:pic>
        <p:nvPicPr>
          <p:cNvPr id="9" name="Picture 4" descr="C:\Documents and Settings\Owner\Application Data\Microsoft\Media Catalog\Downloaded Clips\cl0\SY01462_.wmf">
            <a:extLst>
              <a:ext uri="{FF2B5EF4-FFF2-40B4-BE49-F238E27FC236}">
                <a16:creationId xmlns:a16="http://schemas.microsoft.com/office/drawing/2014/main" id="{E5CEECE7-6950-4DD2-9F5E-809620B554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981" y="2194290"/>
            <a:ext cx="2840038" cy="291828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HP Desktop\Pictures\Gog-Magog-Map-Fina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65413" y="137160"/>
            <a:ext cx="8861174"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01534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CFA5D38-2F1F-48BD-9715-92E2419E87F5}"/>
              </a:ext>
            </a:extLst>
          </p:cNvPr>
          <p:cNvGraphicFramePr>
            <a:graphicFrameLocks noGrp="1"/>
          </p:cNvGraphicFramePr>
          <p:nvPr/>
        </p:nvGraphicFramePr>
        <p:xfrm>
          <a:off x="609600" y="304800"/>
          <a:ext cx="10972800" cy="6248400"/>
        </p:xfrm>
        <a:graphic>
          <a:graphicData uri="http://schemas.openxmlformats.org/drawingml/2006/table">
            <a:tbl>
              <a:tblPr firstRow="1" bandRow="1">
                <a:tableStyleId>{073A0DAA-6AF3-43AB-8588-CEC1D06C72B9}</a:tableStyleId>
              </a:tblPr>
              <a:tblGrid>
                <a:gridCol w="5486400">
                  <a:extLst>
                    <a:ext uri="{9D8B030D-6E8A-4147-A177-3AD203B41FA5}">
                      <a16:colId xmlns:a16="http://schemas.microsoft.com/office/drawing/2014/main" val="3051601499"/>
                    </a:ext>
                  </a:extLst>
                </a:gridCol>
                <a:gridCol w="5486400">
                  <a:extLst>
                    <a:ext uri="{9D8B030D-6E8A-4147-A177-3AD203B41FA5}">
                      <a16:colId xmlns:a16="http://schemas.microsoft.com/office/drawing/2014/main" val="1072708087"/>
                    </a:ext>
                  </a:extLst>
                </a:gridCol>
              </a:tblGrid>
              <a:tr h="683858">
                <a:tc gridSpan="2">
                  <a:txBody>
                    <a:bodyPr/>
                    <a:lstStyle/>
                    <a:p>
                      <a:pPr algn="ctr"/>
                      <a:r>
                        <a:rPr lang="en-US" sz="3600" b="0" dirty="0">
                          <a:solidFill>
                            <a:schemeClr val="tx2"/>
                          </a:solidFill>
                          <a:latin typeface="Calibri" panose="020F0502020204030204" pitchFamily="34" charset="0"/>
                          <a:ea typeface="+mj-ea"/>
                          <a:cs typeface="Calibri" panose="020F0502020204030204" pitchFamily="34" charset="0"/>
                        </a:rPr>
                        <a:t>Ancient Names From Ezekiel 38:1-9</a:t>
                      </a:r>
                    </a:p>
                  </a:txBody>
                  <a:tcPr/>
                </a:tc>
                <a:tc hMerge="1">
                  <a:txBody>
                    <a:bodyPr/>
                    <a:lstStyle/>
                    <a:p>
                      <a:endParaRPr lang="en-US" dirty="0"/>
                    </a:p>
                  </a:txBody>
                  <a:tcPr/>
                </a:tc>
                <a:extLst>
                  <a:ext uri="{0D108BD9-81ED-4DB2-BD59-A6C34878D82A}">
                    <a16:rowId xmlns:a16="http://schemas.microsoft.com/office/drawing/2014/main" val="1444934580"/>
                  </a:ext>
                </a:extLst>
              </a:tr>
              <a:tr h="5564542">
                <a:tc>
                  <a:txBody>
                    <a:bodyPr/>
                    <a:lstStyle/>
                    <a:p>
                      <a:pPr marL="461963" indent="-461963" eaLnBrk="1"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Magog (Central Asia),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Rosh (Russia), </a:t>
                      </a:r>
                    </a:p>
                    <a:p>
                      <a:pPr marL="461963" indent="-461963" algn="l" defTabSz="914400" rtl="0" eaLnBrk="1" latinLnBrk="0" hangingPunct="1">
                        <a:spcAft>
                          <a:spcPts val="600"/>
                        </a:spcAft>
                        <a:buClr>
                          <a:srgbClr val="000099"/>
                        </a:buClr>
                        <a:buFontTx/>
                        <a:buAutoNum type="arabicPeriod"/>
                      </a:pPr>
                      <a:r>
                        <a:rPr lang="en-US" altLang="en-US" sz="3000" kern="1200" dirty="0" err="1">
                          <a:solidFill>
                            <a:schemeClr val="dk1"/>
                          </a:solidFill>
                          <a:latin typeface="Calibri" panose="020F0502020204030204" pitchFamily="34" charset="0"/>
                          <a:ea typeface="+mn-ea"/>
                          <a:cs typeface="Calibri" panose="020F0502020204030204" pitchFamily="34" charset="0"/>
                        </a:rPr>
                        <a:t>Meshec</a:t>
                      </a:r>
                      <a:r>
                        <a:rPr lang="en-US" altLang="en-US" sz="3000" kern="1200" dirty="0">
                          <a:solidFill>
                            <a:schemeClr val="dk1"/>
                          </a:solidFill>
                          <a:latin typeface="Calibri" panose="020F0502020204030204" pitchFamily="34" charset="0"/>
                          <a:ea typeface="+mn-ea"/>
                          <a:cs typeface="Calibri" panose="020F0502020204030204" pitchFamily="34" charset="0"/>
                        </a:rPr>
                        <a:t> (Turkey),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Tubal (Turkey),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Persia (Iran),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Put (Libya),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Cush (Sudan),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Gomer (Turkey),</a:t>
                      </a:r>
                    </a:p>
                  </a:txBody>
                  <a:tcPr/>
                </a:tc>
                <a:tc>
                  <a:txBody>
                    <a:bodyPr/>
                    <a:lstStyle/>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err="1">
                          <a:solidFill>
                            <a:schemeClr val="dk1"/>
                          </a:solidFill>
                          <a:latin typeface="Calibri" panose="020F0502020204030204" pitchFamily="34" charset="0"/>
                          <a:ea typeface="+mn-ea"/>
                          <a:cs typeface="Calibri" panose="020F0502020204030204" pitchFamily="34" charset="0"/>
                        </a:rPr>
                        <a:t>Togarmah</a:t>
                      </a:r>
                      <a:r>
                        <a:rPr lang="en-US" altLang="en-US" sz="3000" kern="1200" dirty="0">
                          <a:solidFill>
                            <a:schemeClr val="dk1"/>
                          </a:solidFill>
                          <a:latin typeface="Calibri" panose="020F0502020204030204" pitchFamily="34" charset="0"/>
                          <a:ea typeface="+mn-ea"/>
                          <a:cs typeface="Calibri" panose="020F0502020204030204" pitchFamily="34" charset="0"/>
                        </a:rPr>
                        <a:t> (Turkey) </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Sheba (Saudi Arabia)</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err="1">
                          <a:solidFill>
                            <a:schemeClr val="dk1"/>
                          </a:solidFill>
                          <a:latin typeface="Calibri" panose="020F0502020204030204" pitchFamily="34" charset="0"/>
                          <a:ea typeface="+mn-ea"/>
                          <a:cs typeface="Calibri" panose="020F0502020204030204" pitchFamily="34" charset="0"/>
                        </a:rPr>
                        <a:t>Dedan</a:t>
                      </a:r>
                      <a:r>
                        <a:rPr lang="en-US" altLang="en-US" sz="3000" kern="1200" dirty="0">
                          <a:solidFill>
                            <a:schemeClr val="dk1"/>
                          </a:solidFill>
                          <a:latin typeface="Calibri" panose="020F0502020204030204" pitchFamily="34" charset="0"/>
                          <a:ea typeface="+mn-ea"/>
                          <a:cs typeface="Calibri" panose="020F0502020204030204" pitchFamily="34" charset="0"/>
                        </a:rPr>
                        <a:t> (Saudi Arabia or Yemen)</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Tarshish (Spain)</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Merchants of Tarshish (Conglomeration of Western powers including Europe)</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Israel</a:t>
                      </a:r>
                    </a:p>
                  </a:txBody>
                  <a:tcPr/>
                </a:tc>
                <a:extLst>
                  <a:ext uri="{0D108BD9-81ED-4DB2-BD59-A6C34878D82A}">
                    <a16:rowId xmlns:a16="http://schemas.microsoft.com/office/drawing/2014/main" val="598634879"/>
                  </a:ext>
                </a:extLst>
              </a:tr>
            </a:tbl>
          </a:graphicData>
        </a:graphic>
      </p:graphicFrame>
      <p:pic>
        <p:nvPicPr>
          <p:cNvPr id="5" name="Picture 4">
            <a:extLst>
              <a:ext uri="{FF2B5EF4-FFF2-40B4-BE49-F238E27FC236}">
                <a16:creationId xmlns:a16="http://schemas.microsoft.com/office/drawing/2014/main" id="{8654AF7A-9B80-4B3D-B964-B08EFDD07B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8172" y="5486400"/>
            <a:ext cx="1612828" cy="914400"/>
          </a:xfrm>
          <a:prstGeom prst="rect">
            <a:avLst/>
          </a:prstGeom>
        </p:spPr>
      </p:pic>
    </p:spTree>
    <p:extLst>
      <p:ext uri="{BB962C8B-B14F-4D97-AF65-F5344CB8AC3E}">
        <p14:creationId xmlns:p14="http://schemas.microsoft.com/office/powerpoint/2010/main" val="291206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38‒39</a:t>
            </a:r>
          </a:p>
        </p:txBody>
      </p:sp>
      <p:sp>
        <p:nvSpPr>
          <p:cNvPr id="3" name="Content Placeholder 2"/>
          <p:cNvSpPr>
            <a:spLocks noGrp="1"/>
          </p:cNvSpPr>
          <p:nvPr>
            <p:ph idx="1"/>
          </p:nvPr>
        </p:nvSpPr>
        <p:spPr>
          <a:xfrm>
            <a:off x="1066800" y="1600200"/>
            <a:ext cx="8229600" cy="3124200"/>
          </a:xfrm>
        </p:spPr>
        <p:txBody>
          <a:bodyPr/>
          <a:lstStyle/>
          <a:p>
            <a:pPr marL="627063" indent="-6270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Invasion planned (38:1-13)</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Invasion executed (38:14-16)  </a:t>
            </a:r>
          </a:p>
          <a:p>
            <a:pPr marL="576263" indent="-5762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Invasion defeated (38:17‒39:20)</a:t>
            </a:r>
          </a:p>
          <a:p>
            <a:pPr marL="576263" indent="-5762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latin typeface="Calibri" pitchFamily="34" charset="0"/>
                <a:cs typeface="Calibri" pitchFamily="34" charset="0"/>
              </a:rPr>
              <a:t>Invasion’s results (39:21-29)</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C265D911-34A2-1F23-8A3B-B850DD87C2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2407675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38‒39</a:t>
            </a:r>
          </a:p>
        </p:txBody>
      </p:sp>
      <p:sp>
        <p:nvSpPr>
          <p:cNvPr id="3" name="Content Placeholder 2"/>
          <p:cNvSpPr>
            <a:spLocks noGrp="1"/>
          </p:cNvSpPr>
          <p:nvPr>
            <p:ph idx="1"/>
          </p:nvPr>
        </p:nvSpPr>
        <p:spPr>
          <a:xfrm>
            <a:off x="1066800" y="1600200"/>
            <a:ext cx="8229600" cy="3124200"/>
          </a:xfrm>
        </p:spPr>
        <p:txBody>
          <a:bodyPr/>
          <a:lstStyle/>
          <a:p>
            <a:pPr marL="627063" indent="-6270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Invasion planned (38:1-13)</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Invasion executed (38:14-16) </a:t>
            </a:r>
            <a:r>
              <a:rPr lang="en-US" sz="3600" b="1" u="sng" dirty="0">
                <a:solidFill>
                  <a:srgbClr val="FFFFCC"/>
                </a:solidFill>
                <a:effectLst>
                  <a:outerShdw blurRad="38100" dist="38100" dir="2700000" algn="tl">
                    <a:srgbClr val="000000">
                      <a:alpha val="43137"/>
                    </a:srgbClr>
                  </a:outerShdw>
                </a:effectLst>
                <a:cs typeface="Calibri" pitchFamily="34" charset="0"/>
              </a:rPr>
              <a:t> </a:t>
            </a:r>
          </a:p>
          <a:p>
            <a:pPr marL="576263" indent="-576263">
              <a:spcBef>
                <a:spcPts val="1800"/>
              </a:spcBef>
              <a:spcAft>
                <a:spcPts val="1800"/>
              </a:spcAft>
              <a:buSzPct val="100000"/>
              <a:buFont typeface="+mj-lt"/>
              <a:buAutoNum type="roman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Invasion defeated (38:17‒39:20)</a:t>
            </a:r>
          </a:p>
          <a:p>
            <a:pPr marL="576263" indent="-5762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latin typeface="Calibri" pitchFamily="34" charset="0"/>
                <a:cs typeface="Calibri" pitchFamily="34" charset="0"/>
              </a:rPr>
              <a:t>Invasion’s results (39:21-29)</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2565211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71600" y="228600"/>
            <a:ext cx="94488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III. Invasion Defeated (Ezekiel 38:17‒39:20)</a:t>
            </a:r>
          </a:p>
        </p:txBody>
      </p:sp>
      <p:sp>
        <p:nvSpPr>
          <p:cNvPr id="3" name="Content Placeholder 2"/>
          <p:cNvSpPr>
            <a:spLocks noGrp="1"/>
          </p:cNvSpPr>
          <p:nvPr>
            <p:ph idx="1"/>
          </p:nvPr>
        </p:nvSpPr>
        <p:spPr>
          <a:xfrm>
            <a:off x="1066799" y="1600200"/>
            <a:ext cx="7969161" cy="3810000"/>
          </a:xfrm>
        </p:spPr>
        <p:txBody>
          <a:bodyPr/>
          <a:lstStyle/>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Armies destroyed</a:t>
            </a:r>
            <a:r>
              <a:rPr lang="en-US" sz="3600" dirty="0">
                <a:effectLst>
                  <a:outerShdw blurRad="38100" dist="38100" dir="2700000" algn="tl">
                    <a:srgbClr val="000000">
                      <a:alpha val="43137"/>
                    </a:srgbClr>
                  </a:outerShdw>
                </a:effectLst>
                <a:latin typeface="Calibri" pitchFamily="34" charset="0"/>
                <a:cs typeface="Calibri" pitchFamily="34" charset="0"/>
              </a:rPr>
              <a:t> (38:17</a:t>
            </a:r>
            <a:r>
              <a:rPr lang="en-US" sz="3600" dirty="0">
                <a:effectLst>
                  <a:outerShdw blurRad="38100" dist="38100" dir="2700000" algn="tl">
                    <a:srgbClr val="000000">
                      <a:alpha val="43137"/>
                    </a:srgbClr>
                  </a:outerShdw>
                </a:effectLst>
                <a:cs typeface="Calibri" pitchFamily="34" charset="0"/>
              </a:rPr>
              <a:t>‒39:8</a:t>
            </a:r>
            <a:r>
              <a:rPr lang="en-US" sz="3600" dirty="0">
                <a:effectLst>
                  <a:outerShdw blurRad="38100" dist="38100" dir="2700000" algn="tl">
                    <a:srgbClr val="000000">
                      <a:alpha val="43137"/>
                    </a:srgbClr>
                  </a:outerShdw>
                </a:effectLst>
                <a:latin typeface="Calibri" pitchFamily="34" charset="0"/>
                <a:cs typeface="Calibri" pitchFamily="34" charset="0"/>
              </a:rPr>
              <a:t>)</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Weapons burned (39:9-10)</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Soldiers buried (39:11-16)</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Soldiers eaten (39:17-20)</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02A30334-C241-4875-85DD-B5E4742B86E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3019331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71600" y="228600"/>
            <a:ext cx="94488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III. Invasion Defeated (Ezekiel 38:17‒39:20)</a:t>
            </a:r>
          </a:p>
        </p:txBody>
      </p:sp>
      <p:sp>
        <p:nvSpPr>
          <p:cNvPr id="3" name="Content Placeholder 2"/>
          <p:cNvSpPr>
            <a:spLocks noGrp="1"/>
          </p:cNvSpPr>
          <p:nvPr>
            <p:ph idx="1"/>
          </p:nvPr>
        </p:nvSpPr>
        <p:spPr>
          <a:xfrm>
            <a:off x="1066799" y="1600200"/>
            <a:ext cx="7969161" cy="3810000"/>
          </a:xfrm>
        </p:spPr>
        <p:txBody>
          <a:bodyPr/>
          <a:lstStyle/>
          <a:p>
            <a:pPr marL="744538" lvl="1" indent="-742950">
              <a:spcBef>
                <a:spcPts val="0"/>
              </a:spcBef>
              <a:spcAft>
                <a:spcPts val="3600"/>
              </a:spcAft>
              <a:buSzPct val="100000"/>
              <a:buAutoNum type="alpha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Armies destroyed (38:17‒39:8)</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Weapons burned (39:9-10)</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Soldiers buried (39:11-16)</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Soldiers eaten (39:17-20)</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56D50410-EF2F-4596-A7C4-D6543471586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3516349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a:t>
            </a:r>
            <a:r>
              <a:rPr lang="en-US" b="1" u="sng" dirty="0">
                <a:solidFill>
                  <a:srgbClr val="FFFFCC"/>
                </a:solidFill>
                <a:effectLst>
                  <a:outerShdw blurRad="38100" dist="38100" dir="2700000" algn="tl">
                    <a:srgbClr val="000000">
                      <a:alpha val="43137"/>
                    </a:srgbClr>
                  </a:outerShdw>
                </a:effectLst>
                <a:cs typeface="Calibri" pitchFamily="34" charset="0"/>
              </a:rPr>
              <a:t>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2894" y="1752600"/>
            <a:ext cx="2529506" cy="2599198"/>
          </a:xfrm>
          <a:prstGeom prst="rect">
            <a:avLst/>
          </a:prstGeom>
          <a:noFill/>
          <a:ln w="9525">
            <a:noFill/>
            <a:miter lim="800000"/>
            <a:headEnd/>
            <a:tailEnd/>
          </a:ln>
        </p:spPr>
      </p:pic>
      <p:sp>
        <p:nvSpPr>
          <p:cNvPr id="6" name="Title 1">
            <a:extLst>
              <a:ext uri="{FF2B5EF4-FFF2-40B4-BE49-F238E27FC236}">
                <a16:creationId xmlns:a16="http://schemas.microsoft.com/office/drawing/2014/main" id="{D7C7B2DA-C7C4-4E63-80B8-3B44E64B073C}"/>
              </a:ext>
            </a:extLst>
          </p:cNvPr>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Tree>
    <p:extLst>
      <p:ext uri="{BB962C8B-B14F-4D97-AF65-F5344CB8AC3E}">
        <p14:creationId xmlns:p14="http://schemas.microsoft.com/office/powerpoint/2010/main" val="3954639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71600" y="228600"/>
            <a:ext cx="94488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III. Invasion Defeated (Ezekiel 38:17‒39:20)</a:t>
            </a:r>
          </a:p>
        </p:txBody>
      </p:sp>
      <p:sp>
        <p:nvSpPr>
          <p:cNvPr id="3" name="Content Placeholder 2"/>
          <p:cNvSpPr>
            <a:spLocks noGrp="1"/>
          </p:cNvSpPr>
          <p:nvPr>
            <p:ph idx="1"/>
          </p:nvPr>
        </p:nvSpPr>
        <p:spPr>
          <a:xfrm>
            <a:off x="1066799" y="1600200"/>
            <a:ext cx="7969161" cy="3810000"/>
          </a:xfrm>
        </p:spPr>
        <p:txBody>
          <a:bodyPr/>
          <a:lstStyle/>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Armies destroyed (38:17‒39:8)</a:t>
            </a:r>
          </a:p>
          <a:p>
            <a:pPr marL="744538" lvl="1" indent="-742950">
              <a:spcBef>
                <a:spcPts val="0"/>
              </a:spcBef>
              <a:spcAft>
                <a:spcPts val="3600"/>
              </a:spcAft>
              <a:buSzPct val="100000"/>
              <a:buAutoNum type="alpha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Weapons burned (39:9-10)</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Soldiers buried (39:11-16)</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Soldiers eaten (39:17-20)</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F6881F42-4D9D-8C3F-C273-FF8BDA3B65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2621046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71600" y="228600"/>
            <a:ext cx="94488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III. Invasion Defeated (Ezekiel 38:17‒39:20)</a:t>
            </a:r>
          </a:p>
        </p:txBody>
      </p:sp>
      <p:sp>
        <p:nvSpPr>
          <p:cNvPr id="3" name="Content Placeholder 2"/>
          <p:cNvSpPr>
            <a:spLocks noGrp="1"/>
          </p:cNvSpPr>
          <p:nvPr>
            <p:ph idx="1"/>
          </p:nvPr>
        </p:nvSpPr>
        <p:spPr>
          <a:xfrm>
            <a:off x="1066799" y="1600200"/>
            <a:ext cx="7969161" cy="3810000"/>
          </a:xfrm>
        </p:spPr>
        <p:txBody>
          <a:bodyPr/>
          <a:lstStyle/>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Armies destroyed (38:17‒39:8)</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Weapons burned (39:9-10)</a:t>
            </a:r>
          </a:p>
          <a:p>
            <a:pPr marL="744538" lvl="1" indent="-742950">
              <a:spcBef>
                <a:spcPts val="0"/>
              </a:spcBef>
              <a:spcAft>
                <a:spcPts val="3600"/>
              </a:spcAft>
              <a:buSzPct val="100000"/>
              <a:buAutoNum type="alpha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Soldiers buried (39:11-16)</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Soldiers eaten (39:17-20)</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780E72FB-6823-1ABD-C820-4447479D458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2537119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C5FDC39-3698-3AF3-34E5-D5F1B275C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862" y="137160"/>
            <a:ext cx="573627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7">
            <a:extLst>
              <a:ext uri="{FF2B5EF4-FFF2-40B4-BE49-F238E27FC236}">
                <a16:creationId xmlns:a16="http://schemas.microsoft.com/office/drawing/2014/main" id="{AAB490D0-B322-E2A9-6BB5-27CB884A9BAE}"/>
              </a:ext>
            </a:extLst>
          </p:cNvPr>
          <p:cNvSpPr>
            <a:spLocks noChangeArrowheads="1"/>
          </p:cNvSpPr>
          <p:nvPr/>
        </p:nvSpPr>
        <p:spPr bwMode="auto">
          <a:xfrm>
            <a:off x="6858000" y="1752600"/>
            <a:ext cx="1447800" cy="990600"/>
          </a:xfrm>
          <a:prstGeom prst="ellipse">
            <a:avLst/>
          </a:prstGeom>
          <a:noFill/>
          <a:ln w="76200" algn="ctr">
            <a:solidFill>
              <a:srgbClr val="C00000"/>
            </a:solidFill>
            <a:round/>
            <a:headEnd/>
            <a:tailEnd/>
          </a:ln>
        </p:spPr>
        <p:txBody>
          <a:bodyPr wrap="none"/>
          <a:lstStyle/>
          <a:p>
            <a:endParaRPr lang="en-US" dirty="0"/>
          </a:p>
        </p:txBody>
      </p:sp>
    </p:spTree>
    <p:extLst>
      <p:ext uri="{BB962C8B-B14F-4D97-AF65-F5344CB8AC3E}">
        <p14:creationId xmlns:p14="http://schemas.microsoft.com/office/powerpoint/2010/main" val="38546049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a:t>
            </a:r>
            <a:r>
              <a:rPr lang="en-US" dirty="0">
                <a:effectLst>
                  <a:outerShdw blurRad="38100" dist="38100" dir="2700000" algn="tl">
                    <a:srgbClr val="000000">
                      <a:alpha val="43137"/>
                    </a:srgbClr>
                  </a:outerShdw>
                </a:effectLst>
                <a:cs typeface="Calibri" pitchFamily="34" charset="0"/>
              </a:rPr>
              <a:t>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Tribal land allotment (47‒48)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6" name="Title 1">
            <a:extLst>
              <a:ext uri="{FF2B5EF4-FFF2-40B4-BE49-F238E27FC236}">
                <a16:creationId xmlns:a16="http://schemas.microsoft.com/office/drawing/2014/main" id="{FA3B0FA7-EF52-4A87-A7C5-C703699E4065}"/>
              </a:ext>
            </a:extLst>
          </p:cNvPr>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5F8ECB2E-CBB4-4AD4-B45C-C9AFBEE653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997955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3F153DF-D5A8-0985-D686-54BDA2DE7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198" y="137160"/>
            <a:ext cx="9023604"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341449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BA53B3C-08DF-5A90-0CC5-B29D7404E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4160" y="137160"/>
            <a:ext cx="6583680"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955227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71600" y="228600"/>
            <a:ext cx="94488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III. Invasion Defeated (Ezekiel 38:17‒39:20)</a:t>
            </a:r>
          </a:p>
        </p:txBody>
      </p:sp>
      <p:sp>
        <p:nvSpPr>
          <p:cNvPr id="3" name="Content Placeholder 2"/>
          <p:cNvSpPr>
            <a:spLocks noGrp="1"/>
          </p:cNvSpPr>
          <p:nvPr>
            <p:ph idx="1"/>
          </p:nvPr>
        </p:nvSpPr>
        <p:spPr>
          <a:xfrm>
            <a:off x="1066799" y="1600200"/>
            <a:ext cx="7969161" cy="3810000"/>
          </a:xfrm>
        </p:spPr>
        <p:txBody>
          <a:bodyPr/>
          <a:lstStyle/>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Armies destroyed (38:17‒39:8)</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Weapons burned (39:9-10)</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Soldiers buried (39:11-16)</a:t>
            </a:r>
          </a:p>
          <a:p>
            <a:pPr marL="744538" lvl="1" indent="-742950">
              <a:spcBef>
                <a:spcPts val="0"/>
              </a:spcBef>
              <a:spcAft>
                <a:spcPts val="3600"/>
              </a:spcAft>
              <a:buSzPct val="100000"/>
              <a:buAutoNum type="alpha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Soldiers eaten (39:17-20)</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D5198993-76D9-1031-4A98-7CEC34805C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2978812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181600" y="228600"/>
            <a:ext cx="1828800" cy="685800"/>
          </a:xfrm>
        </p:spPr>
        <p:txBody>
          <a:bodyPr/>
          <a:lstStyle/>
          <a:p>
            <a:pPr algn="ctr" eaLnBrk="1" hangingPunct="1"/>
            <a:r>
              <a:rPr lang="en-US" altLang="en-US" dirty="0">
                <a:effectLst>
                  <a:outerShdw blurRad="38100" dist="38100" dir="2700000" algn="tl">
                    <a:srgbClr val="000000">
                      <a:alpha val="43137"/>
                    </a:srgbClr>
                  </a:outerShdw>
                </a:effectLst>
              </a:rPr>
              <a:t>What?</a:t>
            </a:r>
          </a:p>
        </p:txBody>
      </p:sp>
      <p:sp>
        <p:nvSpPr>
          <p:cNvPr id="13316" name="Rectangle 4"/>
          <p:cNvSpPr>
            <a:spLocks noGrp="1" noChangeArrowheads="1"/>
          </p:cNvSpPr>
          <p:nvPr>
            <p:ph type="body" idx="1"/>
          </p:nvPr>
        </p:nvSpPr>
        <p:spPr>
          <a:xfrm>
            <a:off x="1333500" y="1219200"/>
            <a:ext cx="9525000" cy="45720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Divine annihilation of the coalition (38:19-22)</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Birds and beasts feast on the carnage (39:4-5, 17-20)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Seven-month burying of the dead (39:11-12, 14-16)</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Seven-year burning of weapons (39:9-10)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Israel’s salvation and restoration (39:22, 29)</a:t>
            </a:r>
          </a:p>
        </p:txBody>
      </p:sp>
    </p:spTree>
    <p:extLst>
      <p:ext uri="{BB962C8B-B14F-4D97-AF65-F5344CB8AC3E}">
        <p14:creationId xmlns:p14="http://schemas.microsoft.com/office/powerpoint/2010/main" val="400628372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606583" y="1986552"/>
            <a:ext cx="1097581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According to Ezekiel 39:2, 4, Israel must possess the ‘mountains of Israel’ when this invasion occurs...The famous Six Day war in Israel in 1967 helped set the stage for this to be fulfilled. Before the Six Day War, all the mountains of Israel, with the exception of a small strip of west Jerusalem, were in the hands of the Jordanian Arabs. Only since 1967 have the mountains of Israel been in Israel, thus setting the stage for the fulfillment of this prophecy.”</a:t>
            </a:r>
          </a:p>
        </p:txBody>
      </p:sp>
      <p:sp>
        <p:nvSpPr>
          <p:cNvPr id="26627" name="TextBox 2"/>
          <p:cNvSpPr txBox="1">
            <a:spLocks noChangeArrowheads="1"/>
          </p:cNvSpPr>
          <p:nvPr/>
        </p:nvSpPr>
        <p:spPr bwMode="auto">
          <a:xfrm>
            <a:off x="2133600" y="381000"/>
            <a:ext cx="8229599" cy="131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Mountains of Israel?</a:t>
            </a:r>
          </a:p>
          <a:p>
            <a:pPr algn="ctr" eaLnBrk="1" hangingPunct="1">
              <a:spcBef>
                <a:spcPct val="0"/>
              </a:spcBef>
              <a:buClrTx/>
              <a:buSzTx/>
              <a:buNone/>
            </a:pPr>
            <a:r>
              <a:rPr lang="en-US" sz="1800" dirty="0">
                <a:effectLst>
                  <a:outerShdw blurRad="38100" dist="38100" dir="2700000" algn="tl">
                    <a:srgbClr val="000000">
                      <a:alpha val="43137"/>
                    </a:srgbClr>
                  </a:outerShdw>
                </a:effectLst>
                <a:cs typeface="Calibri" panose="020F0502020204030204" pitchFamily="34" charset="0"/>
              </a:rPr>
              <a:t>Mark Hitchcock, </a:t>
            </a:r>
            <a:r>
              <a:rPr lang="en-US" sz="1800" i="1" dirty="0">
                <a:effectLst>
                  <a:outerShdw blurRad="38100" dist="38100" dir="2700000" algn="tl">
                    <a:srgbClr val="000000">
                      <a:alpha val="43137"/>
                    </a:srgbClr>
                  </a:outerShdw>
                </a:effectLst>
                <a:cs typeface="Calibri" panose="020F0502020204030204" pitchFamily="34" charset="0"/>
              </a:rPr>
              <a:t>The Amazing Claims of Bible Prophecy: What You Need to Know in These Uncertain Times</a:t>
            </a:r>
            <a:r>
              <a:rPr lang="en-US" sz="1800" dirty="0">
                <a:effectLst>
                  <a:outerShdw blurRad="38100" dist="38100" dir="2700000" algn="tl">
                    <a:srgbClr val="000000">
                      <a:alpha val="43137"/>
                    </a:srgbClr>
                  </a:outerShdw>
                </a:effectLst>
                <a:cs typeface="Calibri" panose="020F0502020204030204" pitchFamily="34" charset="0"/>
              </a:rPr>
              <a:t> (Harvest House: Eugene, OR, 2010), 211. </a:t>
            </a:r>
            <a:r>
              <a:rPr lang="en-US" altLang="en-US" sz="1800" dirty="0">
                <a:effectLst>
                  <a:outerShdw blurRad="38100" dist="38100" dir="2700000" algn="tl">
                    <a:srgbClr val="000000">
                      <a:alpha val="43137"/>
                    </a:srgbClr>
                  </a:outerShdw>
                </a:effectLst>
                <a:cs typeface="Calibri" panose="020F0502020204030204" pitchFamily="34" charset="0"/>
              </a:rPr>
              <a:t> </a:t>
            </a:r>
          </a:p>
        </p:txBody>
      </p:sp>
      <p:pic>
        <p:nvPicPr>
          <p:cNvPr id="5" name="Picture 4">
            <a:extLst>
              <a:ext uri="{FF2B5EF4-FFF2-40B4-BE49-F238E27FC236}">
                <a16:creationId xmlns:a16="http://schemas.microsoft.com/office/drawing/2014/main" id="{290DF509-3E6B-4883-B07D-2A762DAE8EC7}"/>
              </a:ext>
            </a:extLst>
          </p:cNvPr>
          <p:cNvPicPr>
            <a:picLocks noChangeAspect="1"/>
          </p:cNvPicPr>
          <p:nvPr/>
        </p:nvPicPr>
        <p:blipFill>
          <a:blip r:embed="rId2"/>
          <a:stretch>
            <a:fillRect/>
          </a:stretch>
        </p:blipFill>
        <p:spPr>
          <a:xfrm>
            <a:off x="606582" y="76200"/>
            <a:ext cx="1286692" cy="1097280"/>
          </a:xfrm>
          <a:prstGeom prst="rect">
            <a:avLst/>
          </a:prstGeom>
        </p:spPr>
      </p:pic>
    </p:spTree>
    <p:extLst>
      <p:ext uri="{BB962C8B-B14F-4D97-AF65-F5344CB8AC3E}">
        <p14:creationId xmlns:p14="http://schemas.microsoft.com/office/powerpoint/2010/main" val="163802266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524000"/>
            <a:ext cx="10972800" cy="4800600"/>
          </a:xfrm>
        </p:spPr>
        <p:txBody>
          <a:bodyPr/>
          <a:lstStyle/>
          <a:p>
            <a:pPr marL="0" indent="0" algn="just">
              <a:spcBef>
                <a:spcPts val="0"/>
              </a:spcBef>
              <a:spcAft>
                <a:spcPts val="0"/>
              </a:spcAft>
              <a:buNone/>
            </a:pPr>
            <a:r>
              <a:rPr lang="en-US" sz="2700" dirty="0">
                <a:effectLst>
                  <a:outerShdw blurRad="38100" dist="38100" dir="2700000" algn="tl">
                    <a:srgbClr val="000000">
                      <a:alpha val="43137"/>
                    </a:srgbClr>
                  </a:outerShdw>
                </a:effectLst>
              </a:rPr>
              <a:t>“But where in the Land of Israel will the invading armies be destroyed? The exact location is revealed in Ezekiel 39:2 and 4a: ‘and I will turn you about, and will lead you on, and will cause you to come up from the uttermost parts of the north; and I will bring you upon the mountains of Israel…you shall fall upon the mountains of Israel.’ The phrase ‘the mountains of Israel’ refers to the central mountain range that makes up the backbone of the country. In the Hebrew Scriptures, these mountains were known as the Hill Country of Ephraim and the Hill Country of Judah. Some of the famous biblical cities that lie within these mountains include Dothan, Shechem, Samaria, Shiloh, Bethel, Ai, Ramah, Bethlehem, Hebron, </a:t>
            </a:r>
            <a:r>
              <a:rPr lang="en-US" sz="2700" dirty="0" err="1">
                <a:effectLst>
                  <a:outerShdw blurRad="38100" dist="38100" dir="2700000" algn="tl">
                    <a:srgbClr val="000000">
                      <a:alpha val="43137"/>
                    </a:srgbClr>
                  </a:outerShdw>
                </a:effectLst>
              </a:rPr>
              <a:t>Debir</a:t>
            </a:r>
            <a:r>
              <a:rPr lang="en-US" sz="2700" dirty="0">
                <a:effectLst>
                  <a:outerShdw blurRad="38100" dist="38100" dir="2700000" algn="tl">
                    <a:srgbClr val="000000">
                      <a:alpha val="43137"/>
                    </a:srgbClr>
                  </a:outerShdw>
                </a:effectLst>
              </a:rPr>
              <a:t>, and most importantly, Jerusalem, which seems to be the target of the invading army. However, from 1948 until the Six-Day War in 1967, these mountains were not in Israel, but in Jordan.</a:t>
            </a:r>
            <a:r>
              <a:rPr lang="en-US" altLang="en-US" sz="2700" dirty="0">
                <a:effectLst>
                  <a:outerShdw blurRad="38100" dist="38100" dir="2700000" algn="tl">
                    <a:srgbClr val="000000">
                      <a:alpha val="43137"/>
                    </a:srgbClr>
                  </a:outerShdw>
                </a:effectLst>
                <a:cs typeface="Calibri" panose="020F0502020204030204" pitchFamily="34" charset="0"/>
              </a:rPr>
              <a:t>”</a:t>
            </a:r>
            <a:endParaRPr lang="en-US" altLang="en-US" sz="27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681288" y="219670"/>
            <a:ext cx="68294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THE MODERN STATE OF ISRAEL IN BIBLE PROPHECY</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Paper presented to the PTSG on 12-7-21, </a:t>
            </a:r>
            <a:r>
              <a:rPr lang="en-US" sz="1800" dirty="0" err="1">
                <a:effectLst>
                  <a:outerShdw blurRad="38100" dist="38100" dir="2700000" algn="tl">
                    <a:srgbClr val="000000"/>
                  </a:outerShdw>
                </a:effectLst>
                <a:latin typeface="Calibri" panose="020F0502020204030204" pitchFamily="34" charset="0"/>
                <a:ea typeface="Calibri" panose="020F0502020204030204" pitchFamily="34" charset="0"/>
                <a:cs typeface="+mn-cs"/>
              </a:rPr>
              <a:t>pps</a:t>
            </a:r>
            <a:r>
              <a:rPr lang="en-US" sz="1800" dirty="0">
                <a:effectLst>
                  <a:outerShdw blurRad="38100" dist="38100" dir="2700000" algn="tl">
                    <a:srgbClr val="000000"/>
                  </a:outerShdw>
                </a:effectLst>
                <a:latin typeface="Calibri" panose="020F0502020204030204" pitchFamily="34" charset="0"/>
                <a:ea typeface="Calibri" panose="020F0502020204030204" pitchFamily="34" charset="0"/>
                <a:cs typeface="+mn-cs"/>
              </a:rPr>
              <a:t>. 18-19</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4274981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524000"/>
            <a:ext cx="11049000" cy="4800600"/>
          </a:xfrm>
        </p:spPr>
        <p:txBody>
          <a:bodyPr/>
          <a:lstStyle/>
          <a:p>
            <a:pPr marL="0" indent="0" algn="just">
              <a:spcBef>
                <a:spcPts val="0"/>
              </a:spcBef>
              <a:spcAft>
                <a:spcPts val="0"/>
              </a:spcAft>
              <a:buNone/>
            </a:pPr>
            <a:r>
              <a:rPr lang="en-US" sz="2700" dirty="0">
                <a:effectLst>
                  <a:outerShdw blurRad="38100" dist="38100" dir="2700000" algn="tl">
                    <a:srgbClr val="000000">
                      <a:alpha val="43137"/>
                    </a:srgbClr>
                  </a:outerShdw>
                </a:effectLst>
              </a:rPr>
              <a:t>“They are now referred to politically as the West Bank. In 1948, Jordanian forces took over these mountains and annexed them as part of Jordan. All Israel had was a small corridor leading west to Jerusalem. The border between Israel and Jordan ran down the foot of these mountains, then cut into the mountains, dividing Jerusalem in two, and then went out again and continued along the foot of these mountains. Israel had maybe five percent or less of the mountains, while the rest belonged to Jordan. Only since 1967 have the mountains of Israel been in Israel. Besides the Temple compound falling into Jewish hands, another by-product of the Six-Day War was that these mountains also fell under Israeli sovereignty. Therefore, not only could this prophecy not have been fulfilled before 1948, but it could also not have been fulfilled before 1967.</a:t>
            </a:r>
            <a:r>
              <a:rPr lang="en-US" altLang="en-US" sz="2700" dirty="0">
                <a:effectLst>
                  <a:outerShdw blurRad="38100" dist="38100" dir="2700000" algn="tl">
                    <a:srgbClr val="000000">
                      <a:alpha val="43137"/>
                    </a:srgbClr>
                  </a:outerShdw>
                </a:effectLst>
                <a:cs typeface="Calibri" panose="020F0502020204030204" pitchFamily="34" charset="0"/>
              </a:rPr>
              <a:t>”</a:t>
            </a:r>
            <a:endParaRPr lang="en-US" altLang="en-US" sz="27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THE MODERN STATE OF ISRAEL IN BIBLE PROPHECY</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Paper presented to the PTSG on 12-7-21</a:t>
            </a:r>
            <a:r>
              <a:rPr lang="en-US" sz="1800" dirty="0">
                <a:effectLst>
                  <a:outerShdw blurRad="38100" dist="38100" dir="2700000" algn="tl">
                    <a:srgbClr val="000000"/>
                  </a:outerShdw>
                </a:effectLst>
                <a:latin typeface="Calibri" panose="020F0502020204030204" pitchFamily="34" charset="0"/>
                <a:ea typeface="Calibri" panose="020F0502020204030204" pitchFamily="34" charset="0"/>
                <a:cs typeface="+mn-cs"/>
              </a:rPr>
              <a:t> </a:t>
            </a:r>
            <a:r>
              <a:rPr lang="en-US" sz="1800" dirty="0" err="1">
                <a:effectLst>
                  <a:outerShdw blurRad="38100" dist="38100" dir="2700000" algn="tl">
                    <a:srgbClr val="000000"/>
                  </a:outerShdw>
                </a:effectLst>
                <a:latin typeface="Calibri" panose="020F0502020204030204" pitchFamily="34" charset="0"/>
                <a:ea typeface="Calibri" panose="020F0502020204030204" pitchFamily="34" charset="0"/>
                <a:cs typeface="+mn-cs"/>
              </a:rPr>
              <a:t>pps</a:t>
            </a:r>
            <a:r>
              <a:rPr lang="en-US" sz="1800" dirty="0">
                <a:effectLst>
                  <a:outerShdw blurRad="38100" dist="38100" dir="2700000" algn="tl">
                    <a:srgbClr val="000000"/>
                  </a:outerShdw>
                </a:effectLst>
                <a:latin typeface="Calibri" panose="020F0502020204030204" pitchFamily="34" charset="0"/>
                <a:ea typeface="Calibri" panose="020F0502020204030204" pitchFamily="34" charset="0"/>
                <a:cs typeface="+mn-cs"/>
              </a:rPr>
              <a:t>. 18-19</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257403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854663"/>
            <a:ext cx="11049000" cy="2641137"/>
          </a:xfrm>
        </p:spPr>
        <p:txBody>
          <a:bodyPr/>
          <a:lstStyle/>
          <a:p>
            <a:pPr marL="0" indent="0" algn="just">
              <a:spcBef>
                <a:spcPts val="0"/>
              </a:spcBef>
              <a:spcAft>
                <a:spcPts val="0"/>
              </a:spcAft>
              <a:buNone/>
            </a:pPr>
            <a:r>
              <a:rPr lang="en-US" sz="2800" dirty="0">
                <a:effectLst>
                  <a:outerShdw blurRad="38100" dist="38100" dir="2700000" algn="tl">
                    <a:srgbClr val="000000">
                      <a:alpha val="43137"/>
                    </a:srgbClr>
                  </a:outerShdw>
                </a:effectLst>
              </a:rPr>
              <a:t>“The mountains of Israel (the West Bank) are yet to have a very important and relevant role in Bible prophecy. As for the present State of Israel, they became part of Israel in 1967. This is yet another way the modern Jewish State fits within Bible prophecy.</a:t>
            </a:r>
            <a:r>
              <a:rPr lang="en-US" altLang="en-US" sz="2800" dirty="0">
                <a:effectLst>
                  <a:outerShdw blurRad="38100" dist="38100" dir="2700000" algn="tl">
                    <a:srgbClr val="000000">
                      <a:alpha val="43137"/>
                    </a:srgbClr>
                  </a:outerShdw>
                </a:effectLst>
                <a:cs typeface="Calibri" panose="020F0502020204030204" pitchFamily="34" charset="0"/>
              </a:rPr>
              <a:t>”</a:t>
            </a:r>
            <a:endParaRPr lang="en-US" altLang="en-US" sz="28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THE MODERN STATE OF ISRAEL IN BIBLE PROPHECY</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Paper presented to the PTSG on 12-7-21</a:t>
            </a:r>
            <a:r>
              <a:rPr lang="en-US" sz="1800" dirty="0">
                <a:effectLst>
                  <a:outerShdw blurRad="38100" dist="38100" dir="2700000" algn="tl">
                    <a:srgbClr val="000000"/>
                  </a:outerShdw>
                </a:effectLst>
                <a:latin typeface="Calibri" panose="020F0502020204030204" pitchFamily="34" charset="0"/>
                <a:ea typeface="Calibri" panose="020F0502020204030204" pitchFamily="34" charset="0"/>
                <a:cs typeface="+mn-cs"/>
              </a:rPr>
              <a:t> </a:t>
            </a:r>
            <a:r>
              <a:rPr lang="en-US" sz="1800" dirty="0" err="1">
                <a:effectLst>
                  <a:outerShdw blurRad="38100" dist="38100" dir="2700000" algn="tl">
                    <a:srgbClr val="000000"/>
                  </a:outerShdw>
                </a:effectLst>
                <a:latin typeface="Calibri" panose="020F0502020204030204" pitchFamily="34" charset="0"/>
                <a:ea typeface="Calibri" panose="020F0502020204030204" pitchFamily="34" charset="0"/>
                <a:cs typeface="+mn-cs"/>
              </a:rPr>
              <a:t>pps</a:t>
            </a:r>
            <a:r>
              <a:rPr lang="en-US" sz="1800" dirty="0">
                <a:effectLst>
                  <a:outerShdw blurRad="38100" dist="38100" dir="2700000" algn="tl">
                    <a:srgbClr val="000000"/>
                  </a:outerShdw>
                </a:effectLst>
                <a:latin typeface="Calibri" panose="020F0502020204030204" pitchFamily="34" charset="0"/>
                <a:ea typeface="Calibri" panose="020F0502020204030204" pitchFamily="34" charset="0"/>
                <a:cs typeface="+mn-cs"/>
              </a:rPr>
              <a:t>. 18-19</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67928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judea and samari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61975" y="137160"/>
            <a:ext cx="3668051"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3591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954BA4-E059-44F2-8166-85FBB53D139A}"/>
              </a:ext>
            </a:extLst>
          </p:cNvPr>
          <p:cNvPicPr>
            <a:picLocks noChangeAspect="1"/>
          </p:cNvPicPr>
          <p:nvPr/>
        </p:nvPicPr>
        <p:blipFill>
          <a:blip r:embed="rId2"/>
          <a:stretch>
            <a:fillRect/>
          </a:stretch>
        </p:blipFill>
        <p:spPr>
          <a:xfrm>
            <a:off x="2998963" y="112488"/>
            <a:ext cx="6194073" cy="6633023"/>
          </a:xfrm>
          <a:prstGeom prst="rect">
            <a:avLst/>
          </a:prstGeom>
        </p:spPr>
      </p:pic>
    </p:spTree>
    <p:extLst>
      <p:ext uri="{BB962C8B-B14F-4D97-AF65-F5344CB8AC3E}">
        <p14:creationId xmlns:p14="http://schemas.microsoft.com/office/powerpoint/2010/main" val="35225324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36</a:t>
            </a:r>
          </a:p>
        </p:txBody>
      </p:sp>
      <p:sp>
        <p:nvSpPr>
          <p:cNvPr id="3" name="Content Placeholder 2"/>
          <p:cNvSpPr>
            <a:spLocks noGrp="1"/>
          </p:cNvSpPr>
          <p:nvPr>
            <p:ph idx="1"/>
          </p:nvPr>
        </p:nvSpPr>
        <p:spPr>
          <a:xfrm>
            <a:off x="670894" y="1600200"/>
            <a:ext cx="8473106" cy="3124200"/>
          </a:xfrm>
        </p:spPr>
        <p:txBody>
          <a:bodyPr/>
          <a:lstStyle/>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 to prosper again (1-15)</a:t>
            </a:r>
            <a:endParaRPr lang="en-US" dirty="0">
              <a:effectLst>
                <a:outerShdw blurRad="38100" dist="38100" dir="2700000" algn="tl">
                  <a:srgbClr val="000000">
                    <a:alpha val="43137"/>
                  </a:srgbClr>
                </a:outerShdw>
              </a:effectLst>
              <a:latin typeface="Calibri" pitchFamily="34" charset="0"/>
              <a:cs typeface="Calibri" pitchFamily="34" charset="0"/>
            </a:endParaRP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Israel’s sins inhibiting prosperity (16-21)  </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 to be restored: physically &amp; spiritually (22-38)</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FBE71E-AD57-4738-97AA-DEB171072F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5600" y="228600"/>
            <a:ext cx="64008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0672902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844219"/>
            <a:ext cx="10972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t>In verse 18 the actual or literal passes over into the figurative with the reference to princes, then rams. </a:t>
            </a:r>
            <a:r>
              <a:rPr lang="en-US" dirty="0" err="1"/>
              <a:t>Bashan</a:t>
            </a:r>
            <a:r>
              <a:rPr lang="en-US" dirty="0"/>
              <a:t> was famous for its fine pastures and well-fed cattle (cf. </a:t>
            </a:r>
            <a:r>
              <a:rPr lang="en-US" dirty="0" err="1"/>
              <a:t>Deut</a:t>
            </a:r>
            <a:r>
              <a:rPr lang="en-US" dirty="0"/>
              <a:t>. 32:14; Ps. 22:12; Amos 4:1)…It is a vivid figure to bring out the idea of vast carnage, deserved judgment and irrevocable doom.</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231.</a:t>
            </a:r>
          </a:p>
        </p:txBody>
      </p:sp>
      <p:pic>
        <p:nvPicPr>
          <p:cNvPr id="5" name="Picture 4">
            <a:extLst>
              <a:ext uri="{FF2B5EF4-FFF2-40B4-BE49-F238E27FC236}">
                <a16:creationId xmlns:a16="http://schemas.microsoft.com/office/drawing/2014/main" id="{FA53875A-199E-4181-B92B-F032E49D52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p:spPr>
      </p:pic>
    </p:spTree>
    <p:extLst>
      <p:ext uri="{BB962C8B-B14F-4D97-AF65-F5344CB8AC3E}">
        <p14:creationId xmlns:p14="http://schemas.microsoft.com/office/powerpoint/2010/main" val="426623027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844219"/>
            <a:ext cx="10972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Now there is presented the third emphasis of the greatness of the invasion and the subsequent slaughter at the hand of the Lord. Incidentally, the figure gives a clue as to the time setting for the entire passage. It is the same scene as that a Revelation 19, the great supper of God, and the chronology is clear. The events will transpire at the end of the great tribulation and just before the millennial reign of the Messiah of Israel</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230-31.</a:t>
            </a:r>
          </a:p>
        </p:txBody>
      </p:sp>
      <p:pic>
        <p:nvPicPr>
          <p:cNvPr id="5" name="Picture 4">
            <a:extLst>
              <a:ext uri="{FF2B5EF4-FFF2-40B4-BE49-F238E27FC236}">
                <a16:creationId xmlns:a16="http://schemas.microsoft.com/office/drawing/2014/main" id="{FA53875A-199E-4181-B92B-F032E49D52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p:spPr>
      </p:pic>
    </p:spTree>
    <p:extLst>
      <p:ext uri="{BB962C8B-B14F-4D97-AF65-F5344CB8AC3E}">
        <p14:creationId xmlns:p14="http://schemas.microsoft.com/office/powerpoint/2010/main" val="352091304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228600"/>
            <a:ext cx="10363200" cy="1143000"/>
          </a:xfrm>
        </p:spPr>
        <p:txBody>
          <a:bodyPr/>
          <a:lstStyle/>
          <a:p>
            <a:pPr algn="ctr" eaLnBrk="1" hangingPunct="1"/>
            <a:r>
              <a:rPr lang="en-US" altLang="en-US" sz="4000" dirty="0">
                <a:effectLst>
                  <a:outerShdw blurRad="38100" dist="38100" dir="2700000" algn="tl">
                    <a:srgbClr val="000000">
                      <a:alpha val="43137"/>
                    </a:srgbClr>
                  </a:outerShdw>
                </a:effectLst>
              </a:rPr>
              <a:t>When?  </a:t>
            </a:r>
          </a:p>
        </p:txBody>
      </p:sp>
      <p:sp>
        <p:nvSpPr>
          <p:cNvPr id="7171" name="Rectangle 3"/>
          <p:cNvSpPr>
            <a:spLocks noGrp="1" noChangeArrowheads="1"/>
          </p:cNvSpPr>
          <p:nvPr>
            <p:ph type="body" idx="1"/>
          </p:nvPr>
        </p:nvSpPr>
        <p:spPr>
          <a:xfrm>
            <a:off x="1066800" y="1371600"/>
            <a:ext cx="8724900" cy="4114800"/>
          </a:xfrm>
        </p:spPr>
        <p:txBody>
          <a:bodyPr/>
          <a:lstStyle/>
          <a:p>
            <a:pPr marL="461963" indent="-461963" eaLnBrk="1" hangingPunct="1">
              <a:spcBef>
                <a:spcPts val="0"/>
              </a:spcBef>
              <a:spcAft>
                <a:spcPts val="1800"/>
              </a:spcAft>
              <a:defRPr/>
            </a:pPr>
            <a:r>
              <a:rPr lang="en-US" sz="3600" dirty="0">
                <a:effectLst>
                  <a:outerShdw blurRad="38100" dist="38100" dir="2700000" algn="tl">
                    <a:srgbClr val="000000">
                      <a:alpha val="43137"/>
                    </a:srgbClr>
                  </a:outerShdw>
                </a:effectLst>
              </a:rPr>
              <a:t>Beginning of the Millennium</a:t>
            </a:r>
          </a:p>
          <a:p>
            <a:pPr marL="461963" indent="-461963" eaLnBrk="1" hangingPunct="1">
              <a:spcBef>
                <a:spcPts val="0"/>
              </a:spcBef>
              <a:spcAft>
                <a:spcPts val="1800"/>
              </a:spcAft>
              <a:defRPr/>
            </a:pPr>
            <a:r>
              <a:rPr lang="en-US" sz="3600" dirty="0">
                <a:effectLst>
                  <a:outerShdw blurRad="38100" dist="38100" dir="2700000" algn="tl">
                    <a:srgbClr val="000000">
                      <a:alpha val="43137"/>
                    </a:srgbClr>
                  </a:outerShdw>
                </a:effectLst>
              </a:rPr>
              <a:t>End of the Millennium</a:t>
            </a:r>
          </a:p>
          <a:p>
            <a:pPr marL="461963" indent="-461963" eaLnBrk="1" hangingPunct="1">
              <a:spcBef>
                <a:spcPts val="0"/>
              </a:spcBef>
              <a:spcAft>
                <a:spcPts val="1800"/>
              </a:spcAft>
              <a:defRPr/>
            </a:pPr>
            <a:r>
              <a:rPr lang="en-US" sz="3600" dirty="0">
                <a:effectLst>
                  <a:outerShdw blurRad="38100" dist="38100" dir="2700000" algn="tl">
                    <a:srgbClr val="000000">
                      <a:alpha val="43137"/>
                    </a:srgbClr>
                  </a:outerShdw>
                </a:effectLst>
              </a:rPr>
              <a:t>End of the Tribulation</a:t>
            </a:r>
          </a:p>
          <a:p>
            <a:pPr marL="461963" indent="-461963" eaLnBrk="1" hangingPunct="1">
              <a:spcBef>
                <a:spcPts val="0"/>
              </a:spcBef>
              <a:spcAft>
                <a:spcPts val="1800"/>
              </a:spcAft>
              <a:defRPr/>
            </a:pPr>
            <a:r>
              <a:rPr lang="en-US" sz="3600" dirty="0">
                <a:effectLst>
                  <a:outerShdw blurRad="38100" dist="38100" dir="2700000" algn="tl">
                    <a:srgbClr val="000000">
                      <a:alpha val="43137"/>
                    </a:srgbClr>
                  </a:outerShdw>
                </a:effectLst>
              </a:rPr>
              <a:t>Before the Tribulation</a:t>
            </a:r>
          </a:p>
          <a:p>
            <a:pPr marL="461963" indent="-461963" eaLnBrk="1" hangingPunct="1">
              <a:spcBef>
                <a:spcPts val="0"/>
              </a:spcBef>
              <a:spcAft>
                <a:spcPts val="1800"/>
              </a:spcAft>
              <a:defRPr/>
            </a:pPr>
            <a:r>
              <a:rPr lang="en-US" sz="3600" dirty="0">
                <a:effectLst>
                  <a:outerShdw blurRad="38100" dist="38100" dir="2700000" algn="tl">
                    <a:srgbClr val="000000">
                      <a:alpha val="43137"/>
                    </a:srgbClr>
                  </a:outerShdw>
                </a:effectLst>
              </a:rPr>
              <a:t>First half of the Tribulation</a:t>
            </a:r>
          </a:p>
          <a:p>
            <a:pPr marL="461963" indent="-461963" eaLnBrk="1" hangingPunct="1">
              <a:spcBef>
                <a:spcPts val="0"/>
              </a:spcBef>
              <a:spcAft>
                <a:spcPts val="1800"/>
              </a:spcAft>
              <a:defRPr/>
            </a:pPr>
            <a:r>
              <a:rPr lang="en-US" sz="3600" b="1" u="sng" dirty="0">
                <a:solidFill>
                  <a:srgbClr val="FFFFCC"/>
                </a:solidFill>
                <a:effectLst>
                  <a:outerShdw blurRad="38100" dist="38100" dir="2700000" algn="tl">
                    <a:srgbClr val="000000">
                      <a:alpha val="43137"/>
                    </a:srgbClr>
                  </a:outerShdw>
                </a:effectLst>
              </a:rPr>
              <a:t>Two phase view</a:t>
            </a:r>
          </a:p>
        </p:txBody>
      </p:sp>
      <p:pic>
        <p:nvPicPr>
          <p:cNvPr id="29700" name="Picture 4" descr="C:\Program Files\Common Files\Microsoft Shared\Clipart\cagcat50\BS00559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53387" y="2406650"/>
            <a:ext cx="360521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52255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0A07EA-E3C1-46BB-8716-9C13A97A7F2B}"/>
              </a:ext>
            </a:extLst>
          </p:cNvPr>
          <p:cNvPicPr>
            <a:picLocks noChangeAspect="1"/>
          </p:cNvPicPr>
          <p:nvPr/>
        </p:nvPicPr>
        <p:blipFill>
          <a:blip r:embed="rId2"/>
          <a:stretch>
            <a:fillRect/>
          </a:stretch>
        </p:blipFill>
        <p:spPr>
          <a:xfrm>
            <a:off x="1669920" y="158212"/>
            <a:ext cx="8852159" cy="6541575"/>
          </a:xfrm>
          <a:prstGeom prst="rect">
            <a:avLst/>
          </a:prstGeom>
        </p:spPr>
      </p:pic>
    </p:spTree>
    <p:extLst>
      <p:ext uri="{BB962C8B-B14F-4D97-AF65-F5344CB8AC3E}">
        <p14:creationId xmlns:p14="http://schemas.microsoft.com/office/powerpoint/2010/main" val="590280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38‒39</a:t>
            </a:r>
          </a:p>
        </p:txBody>
      </p:sp>
      <p:sp>
        <p:nvSpPr>
          <p:cNvPr id="3" name="Content Placeholder 2"/>
          <p:cNvSpPr>
            <a:spLocks noGrp="1"/>
          </p:cNvSpPr>
          <p:nvPr>
            <p:ph idx="1"/>
          </p:nvPr>
        </p:nvSpPr>
        <p:spPr>
          <a:xfrm>
            <a:off x="1066800" y="1600200"/>
            <a:ext cx="8229600" cy="3124200"/>
          </a:xfrm>
        </p:spPr>
        <p:txBody>
          <a:bodyPr/>
          <a:lstStyle/>
          <a:p>
            <a:pPr marL="627063" indent="-6270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Invasion planned (38:1-13)</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latin typeface="Calibri" pitchFamily="34" charset="0"/>
                <a:cs typeface="Calibri" pitchFamily="34" charset="0"/>
              </a:rPr>
              <a:t>Invasion executed (38:14-16)  </a:t>
            </a:r>
          </a:p>
          <a:p>
            <a:pPr marL="576263" indent="-5762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Invasion defeated (38:17‒39:20)</a:t>
            </a:r>
          </a:p>
          <a:p>
            <a:pPr marL="576263" indent="-576263">
              <a:spcBef>
                <a:spcPts val="1800"/>
              </a:spcBef>
              <a:spcAft>
                <a:spcPts val="1800"/>
              </a:spcAft>
              <a:buSzPct val="100000"/>
              <a:buFont typeface="+mj-lt"/>
              <a:buAutoNum type="roman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Invasion’s results (39:21-29)</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1715198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IV. Invasion’s Results (Ezekiel 39:21-29)</a:t>
            </a:r>
          </a:p>
        </p:txBody>
      </p:sp>
      <p:sp>
        <p:nvSpPr>
          <p:cNvPr id="3" name="Content Placeholder 2"/>
          <p:cNvSpPr>
            <a:spLocks noGrp="1"/>
          </p:cNvSpPr>
          <p:nvPr>
            <p:ph idx="1"/>
          </p:nvPr>
        </p:nvSpPr>
        <p:spPr>
          <a:xfrm>
            <a:off x="1061555" y="2438400"/>
            <a:ext cx="6939446" cy="1981201"/>
          </a:xfrm>
        </p:spPr>
        <p:txBody>
          <a:bodyPr/>
          <a:lstStyle/>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God’s </a:t>
            </a:r>
            <a:r>
              <a:rPr lang="en-US" sz="3600" dirty="0">
                <a:effectLst>
                  <a:outerShdw blurRad="38100" dist="38100" dir="2700000" algn="tl">
                    <a:srgbClr val="000000">
                      <a:alpha val="43137"/>
                    </a:srgbClr>
                  </a:outerShdw>
                </a:effectLst>
                <a:cs typeface="Calibri" pitchFamily="34" charset="0"/>
              </a:rPr>
              <a:t>glory manifested</a:t>
            </a:r>
            <a:r>
              <a:rPr lang="en-US" sz="3600" dirty="0">
                <a:effectLst>
                  <a:outerShdw blurRad="38100" dist="38100" dir="2700000" algn="tl">
                    <a:srgbClr val="000000">
                      <a:alpha val="43137"/>
                    </a:srgbClr>
                  </a:outerShdw>
                </a:effectLst>
                <a:latin typeface="Calibri" pitchFamily="34" charset="0"/>
                <a:cs typeface="Calibri" pitchFamily="34" charset="0"/>
              </a:rPr>
              <a:t> (21-24)</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Israel restored (25-29)</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7" name="Picture 6" descr="C:\Documents and Settings\Owner\Application Data\Microsoft\Media Catalog\Downloaded Clips\cl0\SY01462_.wmf">
            <a:extLst>
              <a:ext uri="{FF2B5EF4-FFF2-40B4-BE49-F238E27FC236}">
                <a16:creationId xmlns:a16="http://schemas.microsoft.com/office/drawing/2014/main" id="{2A9BE79D-C69B-4CFA-A8F3-B76D5E346CD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2892063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IV. Invasion’s Results (Ezekiel 39:21-29)</a:t>
            </a:r>
          </a:p>
        </p:txBody>
      </p:sp>
      <p:sp>
        <p:nvSpPr>
          <p:cNvPr id="3" name="Content Placeholder 2"/>
          <p:cNvSpPr>
            <a:spLocks noGrp="1"/>
          </p:cNvSpPr>
          <p:nvPr>
            <p:ph idx="1"/>
          </p:nvPr>
        </p:nvSpPr>
        <p:spPr>
          <a:xfrm>
            <a:off x="1061555" y="2438400"/>
            <a:ext cx="6939446" cy="1981201"/>
          </a:xfrm>
        </p:spPr>
        <p:txBody>
          <a:bodyPr/>
          <a:lstStyle/>
          <a:p>
            <a:pPr marL="744538" lvl="1" indent="-742950">
              <a:spcBef>
                <a:spcPts val="0"/>
              </a:spcBef>
              <a:spcAft>
                <a:spcPts val="3600"/>
              </a:spcAft>
              <a:buSzPct val="100000"/>
              <a:buAutoNum type="alphaUcPeriod"/>
              <a:defRPr/>
            </a:pPr>
            <a:r>
              <a:rPr lang="en-US" sz="36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God’s </a:t>
            </a:r>
            <a:r>
              <a:rPr lang="en-US" sz="3600" b="1" u="sng" dirty="0">
                <a:solidFill>
                  <a:srgbClr val="FFFFCC"/>
                </a:solidFill>
                <a:effectLst>
                  <a:outerShdw blurRad="38100" dist="38100" dir="2700000" algn="tl">
                    <a:srgbClr val="000000">
                      <a:alpha val="43137"/>
                    </a:srgbClr>
                  </a:outerShdw>
                </a:effectLst>
                <a:cs typeface="Calibri" pitchFamily="34" charset="0"/>
              </a:rPr>
              <a:t>glory manifested</a:t>
            </a:r>
            <a:r>
              <a:rPr lang="en-US" sz="36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 (21-24)</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Israel restored (25-29)</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7" name="Picture 6" descr="C:\Documents and Settings\Owner\Application Data\Microsoft\Media Catalog\Downloaded Clips\cl0\SY01462_.wmf">
            <a:extLst>
              <a:ext uri="{FF2B5EF4-FFF2-40B4-BE49-F238E27FC236}">
                <a16:creationId xmlns:a16="http://schemas.microsoft.com/office/drawing/2014/main" id="{2A9BE79D-C69B-4CFA-A8F3-B76D5E346CD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150503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85901" y="228600"/>
            <a:ext cx="9220198" cy="914400"/>
          </a:xfrm>
        </p:spPr>
        <p:txBody>
          <a:bodyPr/>
          <a:lstStyle/>
          <a:p>
            <a:pPr algn="ctr"/>
            <a:r>
              <a:rPr lang="en-US" altLang="en-US" sz="3600" dirty="0">
                <a:solidFill>
                  <a:srgbClr val="00FFFF"/>
                </a:solidFill>
                <a:effectLst>
                  <a:outerShdw blurRad="38100" dist="38100" dir="2700000" algn="tl">
                    <a:srgbClr val="000000">
                      <a:alpha val="43137"/>
                    </a:srgbClr>
                  </a:outerShdw>
                </a:effectLst>
              </a:rPr>
              <a:t>Dispensational Theology is a System of Theology</a:t>
            </a:r>
          </a:p>
        </p:txBody>
      </p:sp>
      <p:sp>
        <p:nvSpPr>
          <p:cNvPr id="183299" name="Rectangle 3"/>
          <p:cNvSpPr>
            <a:spLocks noChangeArrowheads="1"/>
          </p:cNvSpPr>
          <p:nvPr/>
        </p:nvSpPr>
        <p:spPr bwMode="auto">
          <a:xfrm>
            <a:off x="609600" y="1371600"/>
            <a:ext cx="10972799" cy="46878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3200" dirty="0">
                <a:latin typeface="Calibri" panose="020F0502020204030204" pitchFamily="34" charset="0"/>
                <a:cs typeface="Calibri" panose="020F0502020204030204" pitchFamily="34" charset="0"/>
              </a:rPr>
              <a:t>Traditional-normative dispensational theology is a system that embodies three essential, fundamental concepts called the </a:t>
            </a:r>
            <a:r>
              <a:rPr lang="en-US" sz="3200" b="1" dirty="0">
                <a:solidFill>
                  <a:srgbClr val="FFFFCC"/>
                </a:solidFill>
                <a:latin typeface="Calibri" panose="020F0502020204030204" pitchFamily="34" charset="0"/>
                <a:cs typeface="Calibri" panose="020F0502020204030204" pitchFamily="34" charset="0"/>
              </a:rPr>
              <a:t>sine qua non </a:t>
            </a:r>
            <a:r>
              <a:rPr lang="en-US" sz="3200" dirty="0">
                <a:latin typeface="Calibri" panose="020F0502020204030204" pitchFamily="34" charset="0"/>
                <a:cs typeface="Calibri" panose="020F0502020204030204" pitchFamily="34" charset="0"/>
              </a:rPr>
              <a:t>(lit. “without which is not”):</a:t>
            </a:r>
          </a:p>
          <a:p>
            <a:pPr marL="457200" indent="-457200" defTabSz="915001">
              <a:spcBef>
                <a:spcPts val="0"/>
              </a:spcBef>
              <a:spcAft>
                <a:spcPts val="2400"/>
              </a:spcAft>
              <a:buClr>
                <a:srgbClr val="00FFFF"/>
              </a:buClr>
              <a:buFont typeface="+mj-lt"/>
              <a:buAutoNum type="arabicPeriod"/>
              <a:defRPr/>
            </a:pPr>
            <a:r>
              <a:rPr lang="en-US" sz="3200" dirty="0">
                <a:latin typeface="Calibri" panose="020F0502020204030204" pitchFamily="34" charset="0"/>
                <a:cs typeface="Calibri" panose="020F0502020204030204" pitchFamily="34" charset="0"/>
              </a:rPr>
              <a:t>The </a:t>
            </a:r>
            <a:r>
              <a:rPr lang="en-US" sz="3200" b="1" dirty="0">
                <a:solidFill>
                  <a:srgbClr val="FFFFCC"/>
                </a:solidFill>
                <a:latin typeface="Calibri" panose="020F0502020204030204" pitchFamily="34" charset="0"/>
                <a:cs typeface="Calibri" panose="020F0502020204030204" pitchFamily="34" charset="0"/>
              </a:rPr>
              <a:t>consistent</a:t>
            </a:r>
            <a:r>
              <a:rPr lang="en-US" sz="3200" dirty="0">
                <a:latin typeface="Calibri" panose="020F0502020204030204" pitchFamily="34" charset="0"/>
                <a:cs typeface="Calibri" panose="020F0502020204030204" pitchFamily="34" charset="0"/>
              </a:rPr>
              <a:t> use of a plain, normal, literal, grammatical-historical method of interpretation;</a:t>
            </a:r>
          </a:p>
          <a:p>
            <a:pPr marL="457200" indent="-457200" defTabSz="915001">
              <a:spcBef>
                <a:spcPts val="0"/>
              </a:spcBef>
              <a:spcAft>
                <a:spcPts val="2400"/>
              </a:spcAft>
              <a:buClr>
                <a:srgbClr val="00FFFF"/>
              </a:buClr>
              <a:buFont typeface="+mj-lt"/>
              <a:buAutoNum type="arabicPeriod"/>
              <a:defRPr/>
            </a:pPr>
            <a:r>
              <a:rPr lang="en-US" sz="3200" dirty="0">
                <a:latin typeface="Calibri" panose="020F0502020204030204" pitchFamily="34" charset="0"/>
                <a:cs typeface="Calibri" panose="020F0502020204030204" pitchFamily="34" charset="0"/>
              </a:rPr>
              <a:t>Which reveals that the </a:t>
            </a:r>
            <a:r>
              <a:rPr lang="en-US" sz="3200" b="1" dirty="0">
                <a:solidFill>
                  <a:srgbClr val="FFFFCC"/>
                </a:solidFill>
                <a:latin typeface="Calibri" panose="020F0502020204030204" pitchFamily="34" charset="0"/>
                <a:cs typeface="Calibri" panose="020F0502020204030204" pitchFamily="34" charset="0"/>
              </a:rPr>
              <a:t>Church is distinct from Israel</a:t>
            </a:r>
            <a:r>
              <a:rPr lang="en-US" sz="3200" dirty="0">
                <a:latin typeface="Calibri" panose="020F0502020204030204" pitchFamily="34" charset="0"/>
                <a:cs typeface="Calibri" panose="020F0502020204030204" pitchFamily="34" charset="0"/>
              </a:rPr>
              <a:t>;</a:t>
            </a:r>
          </a:p>
          <a:p>
            <a:pPr marL="457200" indent="-457200" defTabSz="915001">
              <a:spcBef>
                <a:spcPts val="0"/>
              </a:spcBef>
              <a:spcAft>
                <a:spcPts val="2400"/>
              </a:spcAft>
              <a:buClr>
                <a:srgbClr val="00FFFF"/>
              </a:buClr>
              <a:buFont typeface="+mj-lt"/>
              <a:buAutoNum type="arabicPeriod"/>
              <a:defRPr/>
            </a:pPr>
            <a:r>
              <a:rPr lang="en-US" sz="3200" dirty="0">
                <a:latin typeface="Calibri" panose="020F0502020204030204" pitchFamily="34" charset="0"/>
                <a:cs typeface="Calibri" panose="020F0502020204030204" pitchFamily="34" charset="0"/>
              </a:rPr>
              <a:t>God’s overall purpose is to bring </a:t>
            </a:r>
            <a:r>
              <a:rPr lang="en-US" sz="3200" b="1" dirty="0">
                <a:solidFill>
                  <a:srgbClr val="FFFFCC"/>
                </a:solidFill>
                <a:latin typeface="Calibri" panose="020F0502020204030204" pitchFamily="34" charset="0"/>
                <a:cs typeface="Calibri" panose="020F0502020204030204" pitchFamily="34" charset="0"/>
              </a:rPr>
              <a:t>glory to Himself </a:t>
            </a:r>
            <a:r>
              <a:rPr lang="en-US" sz="3200" dirty="0">
                <a:latin typeface="Calibri" panose="020F0502020204030204" pitchFamily="34" charset="0"/>
                <a:cs typeface="Calibri" panose="020F0502020204030204" pitchFamily="34" charset="0"/>
              </a:rPr>
              <a:t>(Eph. 1:6, 12, 14).</a:t>
            </a:r>
          </a:p>
        </p:txBody>
      </p:sp>
      <p:sp>
        <p:nvSpPr>
          <p:cNvPr id="30724" name="Text Box 4"/>
          <p:cNvSpPr txBox="1">
            <a:spLocks noChangeArrowheads="1"/>
          </p:cNvSpPr>
          <p:nvPr/>
        </p:nvSpPr>
        <p:spPr bwMode="auto">
          <a:xfrm>
            <a:off x="4033044" y="6477000"/>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latin typeface="Calibri" panose="020F0502020204030204" pitchFamily="34" charset="0"/>
                <a:cs typeface="Calibri" panose="020F0502020204030204" pitchFamily="34" charset="0"/>
              </a:rPr>
              <a:t>Dr. Charles Ryrie, </a:t>
            </a:r>
            <a:r>
              <a:rPr lang="en-US" altLang="en-US" sz="1600" i="1" dirty="0">
                <a:latin typeface="Calibri" panose="020F0502020204030204" pitchFamily="34" charset="0"/>
                <a:cs typeface="Calibri" panose="020F0502020204030204" pitchFamily="34" charset="0"/>
              </a:rPr>
              <a:t>Dispensationalism</a:t>
            </a:r>
            <a:r>
              <a:rPr lang="en-US" altLang="en-US" sz="1600" dirty="0">
                <a:latin typeface="Calibri" panose="020F0502020204030204" pitchFamily="34" charset="0"/>
                <a:cs typeface="Calibri" panose="020F0502020204030204" pitchFamily="34" charset="0"/>
              </a:rPr>
              <a:t>, pp. 38-41</a:t>
            </a:r>
          </a:p>
        </p:txBody>
      </p:sp>
    </p:spTree>
    <p:extLst>
      <p:ext uri="{BB962C8B-B14F-4D97-AF65-F5344CB8AC3E}">
        <p14:creationId xmlns:p14="http://schemas.microsoft.com/office/powerpoint/2010/main" val="141486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103689" y="228600"/>
            <a:ext cx="3984625" cy="685800"/>
          </a:xfrm>
        </p:spPr>
        <p:txBody>
          <a:bodyPr/>
          <a:lstStyle/>
          <a:p>
            <a:pPr algn="ctr">
              <a:lnSpc>
                <a:spcPct val="100000"/>
              </a:lnSpc>
              <a:defRPr/>
            </a:pPr>
            <a:r>
              <a:rPr lang="en-US" sz="3600" dirty="0">
                <a:solidFill>
                  <a:srgbClr val="00FFFF"/>
                </a:solidFill>
                <a:effectLst>
                  <a:outerShdw blurRad="38100" dist="38100" dir="2700000" algn="tl">
                    <a:srgbClr val="000000">
                      <a:alpha val="43137"/>
                    </a:srgbClr>
                  </a:outerShdw>
                </a:effectLst>
              </a:rPr>
              <a:t>Doxological Purpose</a:t>
            </a:r>
          </a:p>
        </p:txBody>
      </p:sp>
      <p:sp>
        <p:nvSpPr>
          <p:cNvPr id="31747" name="Text Box 3"/>
          <p:cNvSpPr txBox="1">
            <a:spLocks noChangeArrowheads="1"/>
          </p:cNvSpPr>
          <p:nvPr/>
        </p:nvSpPr>
        <p:spPr bwMode="auto">
          <a:xfrm>
            <a:off x="3593306" y="6477000"/>
            <a:ext cx="5005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i="1" dirty="0">
                <a:latin typeface="Calibri" panose="020F0502020204030204" pitchFamily="34" charset="0"/>
                <a:cs typeface="Calibri" panose="020F0502020204030204" pitchFamily="34" charset="0"/>
              </a:rPr>
              <a:t>Dictionary of Premillennial Theology</a:t>
            </a:r>
            <a:r>
              <a:rPr lang="en-US" altLang="en-US" sz="1600" dirty="0">
                <a:latin typeface="Calibri" panose="020F0502020204030204" pitchFamily="34" charset="0"/>
                <a:cs typeface="Calibri" panose="020F0502020204030204" pitchFamily="34" charset="0"/>
              </a:rPr>
              <a:t>, Charles Ryrie, p. 94</a:t>
            </a:r>
          </a:p>
        </p:txBody>
      </p:sp>
      <p:sp>
        <p:nvSpPr>
          <p:cNvPr id="193541" name="Rectangle 5"/>
          <p:cNvSpPr>
            <a:spLocks noChangeArrowheads="1"/>
          </p:cNvSpPr>
          <p:nvPr/>
        </p:nvSpPr>
        <p:spPr bwMode="auto">
          <a:xfrm>
            <a:off x="609600" y="1143000"/>
            <a:ext cx="109728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549275" indent="-549275"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457200" indent="-457200" algn="just" eaLnBrk="1" hangingPunct="1">
              <a:spcBef>
                <a:spcPts val="0"/>
              </a:spcBef>
              <a:spcAft>
                <a:spcPts val="2400"/>
              </a:spcAft>
              <a:buClr>
                <a:srgbClr val="00FFFF"/>
              </a:buClr>
              <a:buFont typeface="+mj-lt"/>
              <a:buAutoNum type="alphaUcPeriod"/>
            </a:pPr>
            <a:r>
              <a:rPr lang="en-US" altLang="en-US" sz="3200" dirty="0">
                <a:latin typeface="Calibri" panose="020F0502020204030204" pitchFamily="34" charset="0"/>
                <a:cs typeface="Calibri" panose="020F0502020204030204" pitchFamily="34" charset="0"/>
              </a:rPr>
              <a:t>God’s ultimate purpose for the ages is to glorify Himself.  Scripture is not human-centered, as though salvation were the principle point, but God-centered, because His glory is at the center.</a:t>
            </a:r>
          </a:p>
          <a:p>
            <a:pPr marL="457200" indent="-457200" algn="just" eaLnBrk="1" hangingPunct="1">
              <a:spcBef>
                <a:spcPts val="0"/>
              </a:spcBef>
              <a:spcAft>
                <a:spcPts val="2400"/>
              </a:spcAft>
              <a:buClr>
                <a:srgbClr val="00FFFF"/>
              </a:buClr>
              <a:buFont typeface="+mj-lt"/>
              <a:buAutoNum type="alphaUcPeriod"/>
            </a:pPr>
            <a:r>
              <a:rPr lang="en-US" altLang="en-US" sz="3200" dirty="0">
                <a:latin typeface="Calibri" panose="020F0502020204030204" pitchFamily="34" charset="0"/>
                <a:cs typeface="Calibri" panose="020F0502020204030204" pitchFamily="34" charset="0"/>
              </a:rPr>
              <a:t>The glory of God is the primary principle that unifies all dispensations, the program of salvation being just one of the means by which God glorifies Himself.  Each successive revelation of God’s plan for the ages, as well as His dealing with the elect, non-elect, angels, and nations all manifest His glory.	</a:t>
            </a:r>
          </a:p>
        </p:txBody>
      </p:sp>
    </p:spTree>
    <p:extLst>
      <p:ext uri="{BB962C8B-B14F-4D97-AF65-F5344CB8AC3E}">
        <p14:creationId xmlns:p14="http://schemas.microsoft.com/office/powerpoint/2010/main" val="3657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
        <p:nvSpPr>
          <p:cNvPr id="3" name="Content Placeholder 2"/>
          <p:cNvSpPr>
            <a:spLocks noGrp="1"/>
          </p:cNvSpPr>
          <p:nvPr>
            <p:ph idx="1"/>
          </p:nvPr>
        </p:nvSpPr>
        <p:spPr>
          <a:xfrm>
            <a:off x="609599" y="1058402"/>
            <a:ext cx="10972801" cy="56471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a:t>
            </a:r>
            <a:r>
              <a:rPr lang="en-US" dirty="0">
                <a:effectLst>
                  <a:outerShdw blurRad="38100" dist="38100" dir="2700000" algn="tl">
                    <a:srgbClr val="000000">
                      <a:alpha val="43137"/>
                    </a:srgbClr>
                  </a:outerShdw>
                </a:effectLst>
                <a:latin typeface="Calibri" pitchFamily="34" charset="0"/>
                <a:cs typeface="Calibri" pitchFamily="34" charset="0"/>
              </a:rPr>
              <a:t>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Israel’s restoration: physical &amp; spiritual (36)</a:t>
            </a:r>
          </a:p>
          <a:p>
            <a:pPr marL="627063" indent="-6270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DCF871D5-2BF5-482D-97F2-DAB6C78F8E0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4179638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7270" y="80702"/>
            <a:ext cx="7797460" cy="6657409"/>
          </a:xfrm>
          <a:prstGeom prst="rect">
            <a:avLst/>
          </a:prstGeom>
          <a:solidFill>
            <a:schemeClr val="bg2"/>
          </a:solidFill>
          <a:ln>
            <a:solidFill>
              <a:schemeClr val="tx1"/>
            </a:solidFill>
          </a:ln>
        </p:spPr>
      </p:pic>
    </p:spTree>
    <p:extLst>
      <p:ext uri="{BB962C8B-B14F-4D97-AF65-F5344CB8AC3E}">
        <p14:creationId xmlns:p14="http://schemas.microsoft.com/office/powerpoint/2010/main" val="383332473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228600"/>
            <a:ext cx="10363200" cy="1143000"/>
          </a:xfrm>
        </p:spPr>
        <p:txBody>
          <a:bodyPr/>
          <a:lstStyle/>
          <a:p>
            <a:pPr algn="ctr" eaLnBrk="1" hangingPunct="1"/>
            <a:r>
              <a:rPr lang="en-US" altLang="en-US" sz="4000" dirty="0">
                <a:effectLst>
                  <a:outerShdw blurRad="38100" dist="38100" dir="2700000" algn="tl">
                    <a:srgbClr val="000000">
                      <a:alpha val="43137"/>
                    </a:srgbClr>
                  </a:outerShdw>
                </a:effectLst>
              </a:rPr>
              <a:t>When?  </a:t>
            </a:r>
          </a:p>
        </p:txBody>
      </p:sp>
      <p:sp>
        <p:nvSpPr>
          <p:cNvPr id="7171" name="Rectangle 3"/>
          <p:cNvSpPr>
            <a:spLocks noGrp="1" noChangeArrowheads="1"/>
          </p:cNvSpPr>
          <p:nvPr>
            <p:ph type="body" idx="1"/>
          </p:nvPr>
        </p:nvSpPr>
        <p:spPr>
          <a:xfrm>
            <a:off x="1066800" y="1371600"/>
            <a:ext cx="8724900" cy="4114800"/>
          </a:xfrm>
        </p:spPr>
        <p:txBody>
          <a:bodyPr/>
          <a:lstStyle/>
          <a:p>
            <a:pPr marL="461963" indent="-461963" eaLnBrk="1" hangingPunct="1">
              <a:spcBef>
                <a:spcPts val="0"/>
              </a:spcBef>
              <a:spcAft>
                <a:spcPts val="1800"/>
              </a:spcAft>
              <a:defRPr/>
            </a:pPr>
            <a:r>
              <a:rPr lang="en-US" sz="3600" dirty="0">
                <a:effectLst>
                  <a:outerShdw blurRad="38100" dist="38100" dir="2700000" algn="tl">
                    <a:srgbClr val="000000">
                      <a:alpha val="43137"/>
                    </a:srgbClr>
                  </a:outerShdw>
                </a:effectLst>
              </a:rPr>
              <a:t>Beginning of the Millennium</a:t>
            </a:r>
          </a:p>
          <a:p>
            <a:pPr marL="461963" indent="-461963" eaLnBrk="1" hangingPunct="1">
              <a:spcBef>
                <a:spcPts val="0"/>
              </a:spcBef>
              <a:spcAft>
                <a:spcPts val="1800"/>
              </a:spcAft>
              <a:defRPr/>
            </a:pPr>
            <a:r>
              <a:rPr lang="en-US" sz="3600" dirty="0">
                <a:effectLst>
                  <a:outerShdw blurRad="38100" dist="38100" dir="2700000" algn="tl">
                    <a:srgbClr val="000000">
                      <a:alpha val="43137"/>
                    </a:srgbClr>
                  </a:outerShdw>
                </a:effectLst>
              </a:rPr>
              <a:t>End of the Millennium</a:t>
            </a:r>
          </a:p>
          <a:p>
            <a:pPr marL="461963" indent="-461963" eaLnBrk="1" hangingPunct="1">
              <a:spcBef>
                <a:spcPts val="0"/>
              </a:spcBef>
              <a:spcAft>
                <a:spcPts val="1800"/>
              </a:spcAft>
              <a:defRPr/>
            </a:pPr>
            <a:r>
              <a:rPr lang="en-US" sz="3600" dirty="0">
                <a:effectLst>
                  <a:outerShdw blurRad="38100" dist="38100" dir="2700000" algn="tl">
                    <a:srgbClr val="000000">
                      <a:alpha val="43137"/>
                    </a:srgbClr>
                  </a:outerShdw>
                </a:effectLst>
              </a:rPr>
              <a:t>End of the Tribulation</a:t>
            </a:r>
          </a:p>
          <a:p>
            <a:pPr marL="461963" indent="-461963" eaLnBrk="1" hangingPunct="1">
              <a:spcBef>
                <a:spcPts val="0"/>
              </a:spcBef>
              <a:spcAft>
                <a:spcPts val="1800"/>
              </a:spcAft>
              <a:defRPr/>
            </a:pPr>
            <a:r>
              <a:rPr lang="en-US" sz="3600" dirty="0">
                <a:effectLst>
                  <a:outerShdw blurRad="38100" dist="38100" dir="2700000" algn="tl">
                    <a:srgbClr val="000000">
                      <a:alpha val="43137"/>
                    </a:srgbClr>
                  </a:outerShdw>
                </a:effectLst>
              </a:rPr>
              <a:t>Before the Tribulation</a:t>
            </a:r>
          </a:p>
          <a:p>
            <a:pPr marL="461963" indent="-461963" eaLnBrk="1" hangingPunct="1">
              <a:spcBef>
                <a:spcPts val="0"/>
              </a:spcBef>
              <a:spcAft>
                <a:spcPts val="1800"/>
              </a:spcAft>
              <a:defRPr/>
            </a:pPr>
            <a:r>
              <a:rPr lang="en-US" sz="3600" dirty="0">
                <a:effectLst>
                  <a:outerShdw blurRad="38100" dist="38100" dir="2700000" algn="tl">
                    <a:srgbClr val="000000">
                      <a:alpha val="43137"/>
                    </a:srgbClr>
                  </a:outerShdw>
                </a:effectLst>
              </a:rPr>
              <a:t>First half of the Tribulation</a:t>
            </a:r>
          </a:p>
          <a:p>
            <a:pPr marL="461963" indent="-461963" eaLnBrk="1" hangingPunct="1">
              <a:spcBef>
                <a:spcPts val="0"/>
              </a:spcBef>
              <a:spcAft>
                <a:spcPts val="1800"/>
              </a:spcAft>
              <a:defRPr/>
            </a:pPr>
            <a:r>
              <a:rPr lang="en-US" sz="3600" b="1" u="sng" dirty="0">
                <a:solidFill>
                  <a:srgbClr val="FFFFCC"/>
                </a:solidFill>
                <a:effectLst>
                  <a:outerShdw blurRad="38100" dist="38100" dir="2700000" algn="tl">
                    <a:srgbClr val="000000">
                      <a:alpha val="43137"/>
                    </a:srgbClr>
                  </a:outerShdw>
                </a:effectLst>
              </a:rPr>
              <a:t>Two phase view</a:t>
            </a:r>
          </a:p>
        </p:txBody>
      </p:sp>
      <p:pic>
        <p:nvPicPr>
          <p:cNvPr id="29700" name="Picture 4" descr="C:\Program Files\Common Files\Microsoft Shared\Clipart\cagcat50\BS00559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53387" y="2406650"/>
            <a:ext cx="360521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21217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DCCDE6-A321-472D-AB46-5DB0E62DC5A3}"/>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3">
            <a:extLst>
              <a:ext uri="{FF2B5EF4-FFF2-40B4-BE49-F238E27FC236}">
                <a16:creationId xmlns:a16="http://schemas.microsoft.com/office/drawing/2014/main" id="{D12EC744-2FED-476A-A29E-CC43E4A9DC53}"/>
              </a:ext>
            </a:extLst>
          </p:cNvPr>
          <p:cNvSpPr txBox="1">
            <a:spLocks/>
          </p:cNvSpPr>
          <p:nvPr/>
        </p:nvSpPr>
        <p:spPr bwMode="auto">
          <a:xfrm>
            <a:off x="609600" y="0"/>
            <a:ext cx="109728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algn="ctr" defTabSz="685800">
              <a:spcBef>
                <a:spcPts val="0"/>
              </a:spcBef>
              <a:spcAft>
                <a:spcPts val="1200"/>
              </a:spcAft>
              <a:buNone/>
              <a:defRPr/>
            </a:pPr>
            <a:r>
              <a:rPr lang="en-US" altLang="en-US" sz="4000" dirty="0">
                <a:solidFill>
                  <a:schemeClr val="tx2"/>
                </a:solidFill>
                <a:ea typeface="+mj-ea"/>
                <a:cs typeface="Calibri" panose="020F0502020204030204" pitchFamily="34" charset="0"/>
              </a:rPr>
              <a:t>Jeremiah 30:7</a:t>
            </a:r>
            <a:endParaRPr lang="en-US" sz="4000" dirty="0">
              <a:solidFill>
                <a:schemeClr val="tx2"/>
              </a:solidFill>
              <a:ea typeface="+mj-ea"/>
              <a:cs typeface="Calibri" panose="020F0502020204030204" pitchFamily="34" charset="0"/>
            </a:endParaRPr>
          </a:p>
          <a:p>
            <a:pPr marL="0" indent="0" algn="just">
              <a:spcBef>
                <a:spcPts val="0"/>
              </a:spcBef>
              <a:buFont typeface="Wingdings" panose="05000000000000000000" pitchFamily="2" charset="2"/>
              <a:buNone/>
              <a:defRPr/>
            </a:pPr>
            <a:r>
              <a:rPr lang="en-US" sz="3600" kern="0" dirty="0">
                <a:effectLst>
                  <a:outerShdw blurRad="38100" dist="38100" dir="2700000" algn="tl">
                    <a:srgbClr val="000000">
                      <a:alpha val="43137"/>
                    </a:srgbClr>
                  </a:outerShdw>
                </a:effectLst>
                <a:cs typeface="Calibri" panose="020F0502020204030204" pitchFamily="34" charset="0"/>
              </a:rPr>
              <a:t>“Alas! for that day is great, There is </a:t>
            </a:r>
            <a:r>
              <a:rPr lang="en-US" sz="3600" b="1" u="sng" kern="0" dirty="0">
                <a:solidFill>
                  <a:srgbClr val="FFFFCC"/>
                </a:solidFill>
                <a:effectLst>
                  <a:outerShdw blurRad="38100" dist="38100" dir="2700000" algn="tl">
                    <a:srgbClr val="000000">
                      <a:alpha val="43137"/>
                    </a:srgbClr>
                  </a:outerShdw>
                </a:effectLst>
                <a:cs typeface="Calibri" panose="020F0502020204030204" pitchFamily="34" charset="0"/>
              </a:rPr>
              <a:t>none like it</a:t>
            </a:r>
            <a:r>
              <a:rPr lang="en-US" sz="3600" kern="0" dirty="0">
                <a:effectLst>
                  <a:outerShdw blurRad="38100" dist="38100" dir="2700000" algn="tl">
                    <a:srgbClr val="000000">
                      <a:alpha val="43137"/>
                    </a:srgbClr>
                  </a:outerShdw>
                </a:effectLst>
                <a:cs typeface="Calibri" panose="020F0502020204030204" pitchFamily="34" charset="0"/>
              </a:rPr>
              <a:t>; And it is the time of </a:t>
            </a:r>
            <a:r>
              <a:rPr lang="en-US" sz="3600" b="1" u="sng" kern="0" dirty="0">
                <a:solidFill>
                  <a:srgbClr val="FFFFCC"/>
                </a:solidFill>
                <a:effectLst>
                  <a:outerShdw blurRad="38100" dist="38100" dir="2700000" algn="tl">
                    <a:srgbClr val="000000">
                      <a:alpha val="43137"/>
                    </a:srgbClr>
                  </a:outerShdw>
                </a:effectLst>
                <a:cs typeface="Calibri" panose="020F0502020204030204" pitchFamily="34" charset="0"/>
              </a:rPr>
              <a:t>Jacob’s distress </a:t>
            </a:r>
            <a:r>
              <a:rPr lang="en-US" sz="3600" kern="0" dirty="0">
                <a:effectLst>
                  <a:outerShdw blurRad="38100" dist="38100" dir="2700000" algn="tl">
                    <a:srgbClr val="000000">
                      <a:alpha val="43137"/>
                    </a:srgbClr>
                  </a:outerShdw>
                </a:effectLst>
                <a:cs typeface="Calibri" panose="020F0502020204030204" pitchFamily="34" charset="0"/>
              </a:rPr>
              <a:t>(Gen. 32:8; 35:10), But he will be </a:t>
            </a:r>
            <a:r>
              <a:rPr lang="en-US" sz="3600" b="1" u="sng" kern="0" dirty="0">
                <a:solidFill>
                  <a:srgbClr val="FFFFCC"/>
                </a:solidFill>
                <a:effectLst>
                  <a:outerShdw blurRad="38100" dist="38100" dir="2700000" algn="tl">
                    <a:srgbClr val="000000">
                      <a:alpha val="43137"/>
                    </a:srgbClr>
                  </a:outerShdw>
                </a:effectLst>
                <a:cs typeface="Calibri" panose="020F0502020204030204" pitchFamily="34" charset="0"/>
              </a:rPr>
              <a:t>saved</a:t>
            </a:r>
            <a:r>
              <a:rPr lang="en-US" sz="3600" kern="0" dirty="0">
                <a:effectLst>
                  <a:outerShdw blurRad="38100" dist="38100" dir="2700000" algn="tl">
                    <a:srgbClr val="000000">
                      <a:alpha val="43137"/>
                    </a:srgbClr>
                  </a:outerShdw>
                </a:effectLst>
                <a:cs typeface="Calibri" panose="020F0502020204030204" pitchFamily="34" charset="0"/>
              </a:rPr>
              <a:t> from</a:t>
            </a:r>
            <a:r>
              <a:rPr lang="en-US" sz="3600" b="1" kern="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600" kern="0" dirty="0">
                <a:effectLst>
                  <a:outerShdw blurRad="38100" dist="38100" dir="2700000" algn="tl">
                    <a:srgbClr val="000000">
                      <a:alpha val="43137"/>
                    </a:srgbClr>
                  </a:outerShdw>
                </a:effectLst>
                <a:cs typeface="Calibri" panose="020F0502020204030204" pitchFamily="34" charset="0"/>
              </a:rPr>
              <a:t>it.”</a:t>
            </a:r>
          </a:p>
        </p:txBody>
      </p:sp>
      <p:pic>
        <p:nvPicPr>
          <p:cNvPr id="5" name="Picture 2" descr="http://www.iconograms.org/images/igimages/I0219000501S0037AA_jeremiah_prophet.jpg">
            <a:extLst>
              <a:ext uri="{FF2B5EF4-FFF2-40B4-BE49-F238E27FC236}">
                <a16:creationId xmlns:a16="http://schemas.microsoft.com/office/drawing/2014/main" id="{3527F064-EDD1-42E9-8D4F-122EE5C99A5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05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120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a:extLst>
              <a:ext uri="{FF2B5EF4-FFF2-40B4-BE49-F238E27FC236}">
                <a16:creationId xmlns:a16="http://schemas.microsoft.com/office/drawing/2014/main" id="{7BBA8660-F924-4802-A5BF-F9052117A606}"/>
              </a:ext>
            </a:extLst>
          </p:cNvPr>
          <p:cNvSpPr>
            <a:spLocks noChangeArrowheads="1"/>
          </p:cNvSpPr>
          <p:nvPr/>
        </p:nvSpPr>
        <p:spPr bwMode="auto">
          <a:xfrm>
            <a:off x="602512" y="1759327"/>
            <a:ext cx="1097988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“While certainly one outcome of this war will be the salvation of many Jews, it does not require the wholesale conversion of all Jews...It is better to understand this as a recognition among all that God is at work, without necessarily experiencing a genuine conversion... Nevertheless, God will use the dramatic events of this war to help bring many Jews to faith, whether in the immediate aftermath, or in conjunction with other events during the period of the Great Tribulation.”</a:t>
            </a:r>
          </a:p>
        </p:txBody>
      </p:sp>
      <p:sp>
        <p:nvSpPr>
          <p:cNvPr id="55299" name="TextBox 2">
            <a:extLst>
              <a:ext uri="{FF2B5EF4-FFF2-40B4-BE49-F238E27FC236}">
                <a16:creationId xmlns:a16="http://schemas.microsoft.com/office/drawing/2014/main" id="{8006509A-7878-4055-83AA-4BE8D1B84FFC}"/>
              </a:ext>
            </a:extLst>
          </p:cNvPr>
          <p:cNvSpPr txBox="1">
            <a:spLocks noChangeArrowheads="1"/>
          </p:cNvSpPr>
          <p:nvPr/>
        </p:nvSpPr>
        <p:spPr bwMode="auto">
          <a:xfrm>
            <a:off x="1617052" y="228600"/>
            <a:ext cx="895789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Stanley A. Maughan</a:t>
            </a:r>
          </a:p>
          <a:p>
            <a:pPr algn="ctr" eaLnBrk="1" hangingPunct="1"/>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“Selected Expert Perspectives on Ezekiel 38‒39 Related to Current World Events with Resulting Influence on Ministry Practices” (D. Min. diss., Dallas Theological Seminary, 2012), 107.</a:t>
            </a:r>
          </a:p>
        </p:txBody>
      </p:sp>
      <p:pic>
        <p:nvPicPr>
          <p:cNvPr id="2" name="Picture 1">
            <a:extLst>
              <a:ext uri="{FF2B5EF4-FFF2-40B4-BE49-F238E27FC236}">
                <a16:creationId xmlns:a16="http://schemas.microsoft.com/office/drawing/2014/main" id="{34449291-5781-4FD1-8554-F7BE1C72EA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198120"/>
            <a:ext cx="948103" cy="1097280"/>
          </a:xfrm>
          <a:prstGeom prst="rect">
            <a:avLst/>
          </a:prstGeom>
        </p:spPr>
      </p:pic>
    </p:spTree>
    <p:extLst>
      <p:ext uri="{BB962C8B-B14F-4D97-AF65-F5344CB8AC3E}">
        <p14:creationId xmlns:p14="http://schemas.microsoft.com/office/powerpoint/2010/main" val="62057813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09600" y="228600"/>
            <a:ext cx="10972800" cy="914400"/>
          </a:xfrm>
        </p:spPr>
        <p:txBody>
          <a:bodyPr/>
          <a:lstStyle/>
          <a:p>
            <a:pPr algn="ctr"/>
            <a:r>
              <a:rPr lang="en-US" sz="3800" dirty="0"/>
              <a:t>Six Parts of a Suzerain-Vassal Treaty in Deuteronomy</a:t>
            </a:r>
          </a:p>
        </p:txBody>
      </p:sp>
      <p:sp>
        <p:nvSpPr>
          <p:cNvPr id="36867" name="Rectangle 3"/>
          <p:cNvSpPr>
            <a:spLocks noGrp="1" noChangeArrowheads="1"/>
          </p:cNvSpPr>
          <p:nvPr>
            <p:ph type="body" idx="4294967295"/>
          </p:nvPr>
        </p:nvSpPr>
        <p:spPr>
          <a:xfrm>
            <a:off x="1066800" y="1371599"/>
            <a:ext cx="6400800" cy="5029201"/>
          </a:xfrm>
          <a:noFill/>
        </p:spPr>
        <p:txBody>
          <a:bodyPr/>
          <a:lstStyle/>
          <a:p>
            <a:pPr marL="457200" indent="-457200">
              <a:spcBef>
                <a:spcPts val="0"/>
              </a:spcBef>
              <a:spcAft>
                <a:spcPts val="2400"/>
              </a:spcAft>
            </a:pPr>
            <a:r>
              <a:rPr lang="en-US" dirty="0">
                <a:effectLst/>
              </a:rPr>
              <a:t>Preamble (1:1-5)</a:t>
            </a:r>
          </a:p>
          <a:p>
            <a:pPr marL="457200" indent="-457200">
              <a:spcBef>
                <a:spcPts val="0"/>
              </a:spcBef>
              <a:spcAft>
                <a:spcPts val="2400"/>
              </a:spcAft>
            </a:pPr>
            <a:r>
              <a:rPr lang="en-US" dirty="0">
                <a:effectLst/>
              </a:rPr>
              <a:t>Prologue (1:6</a:t>
            </a:r>
            <a:r>
              <a:rPr lang="en-US" dirty="0">
                <a:effectLst/>
                <a:cs typeface="Times New Roman" pitchFamily="18" charset="0"/>
              </a:rPr>
              <a:t>–4:40)</a:t>
            </a:r>
            <a:endParaRPr lang="en-US" dirty="0">
              <a:effectLst/>
            </a:endParaRPr>
          </a:p>
          <a:p>
            <a:pPr marL="457200" indent="-457200">
              <a:spcBef>
                <a:spcPts val="0"/>
              </a:spcBef>
              <a:spcAft>
                <a:spcPts val="2400"/>
              </a:spcAft>
            </a:pPr>
            <a:r>
              <a:rPr lang="en-US" dirty="0">
                <a:effectLst/>
              </a:rPr>
              <a:t>Covenant obligations (5</a:t>
            </a:r>
            <a:r>
              <a:rPr lang="en-US" dirty="0">
                <a:effectLst/>
                <a:cs typeface="Times New Roman" pitchFamily="18" charset="0"/>
              </a:rPr>
              <a:t>–26)</a:t>
            </a:r>
            <a:endParaRPr lang="en-US" dirty="0">
              <a:effectLst/>
            </a:endParaRPr>
          </a:p>
          <a:p>
            <a:pPr marL="457200" indent="-457200">
              <a:spcBef>
                <a:spcPts val="0"/>
              </a:spcBef>
              <a:spcAft>
                <a:spcPts val="2400"/>
              </a:spcAft>
            </a:pPr>
            <a:r>
              <a:rPr lang="en-US" dirty="0">
                <a:effectLst/>
              </a:rPr>
              <a:t>Storage and reading instructions (27:2-3; 31:9, 24, 26)</a:t>
            </a:r>
          </a:p>
          <a:p>
            <a:pPr marL="457200" indent="-457200">
              <a:spcBef>
                <a:spcPts val="0"/>
              </a:spcBef>
              <a:spcAft>
                <a:spcPts val="2400"/>
              </a:spcAft>
            </a:pPr>
            <a:r>
              <a:rPr lang="en-US" dirty="0">
                <a:effectLst/>
              </a:rPr>
              <a:t>Witnesses (32:1)</a:t>
            </a:r>
          </a:p>
          <a:p>
            <a:pPr marL="457200" indent="-457200">
              <a:spcBef>
                <a:spcPts val="0"/>
              </a:spcBef>
              <a:spcAft>
                <a:spcPts val="2400"/>
              </a:spcAft>
            </a:pPr>
            <a:r>
              <a:rPr lang="en-US" b="1" i="1" u="sng" dirty="0">
                <a:solidFill>
                  <a:srgbClr val="FFFFCC"/>
                </a:solidFill>
                <a:effectLst/>
              </a:rPr>
              <a:t>Blessings and curses (28)</a:t>
            </a:r>
            <a:endParaRPr lang="en-US" sz="3600" b="1" i="1" u="sng" dirty="0">
              <a:solidFill>
                <a:srgbClr val="FFFFCC"/>
              </a:solidFill>
              <a:effectLst/>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C4508DD9-CE7E-03B4-BF44-A83FC930B85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549458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209800" y="228600"/>
            <a:ext cx="7772400" cy="1143000"/>
          </a:xfrm>
        </p:spPr>
        <p:txBody>
          <a:bodyPr/>
          <a:lstStyle/>
          <a:p>
            <a:pPr algn="ctr" eaLnBrk="1" hangingPunct="1"/>
            <a:r>
              <a:rPr lang="en-US" sz="4000" dirty="0">
                <a:effectLst>
                  <a:outerShdw blurRad="38100" dist="38100" dir="2700000" algn="tl">
                    <a:srgbClr val="000000">
                      <a:alpha val="43137"/>
                    </a:srgbClr>
                  </a:outerShdw>
                </a:effectLst>
              </a:rPr>
              <a:t>Israel's Judgments</a:t>
            </a:r>
          </a:p>
        </p:txBody>
      </p:sp>
      <p:sp>
        <p:nvSpPr>
          <p:cNvPr id="32771" name="Rectangle 3"/>
          <p:cNvSpPr>
            <a:spLocks noGrp="1" noChangeArrowheads="1"/>
          </p:cNvSpPr>
          <p:nvPr>
            <p:ph type="body" idx="4294967295"/>
          </p:nvPr>
        </p:nvSpPr>
        <p:spPr>
          <a:xfrm>
            <a:off x="609600" y="1828801"/>
            <a:ext cx="8229600" cy="3200399"/>
          </a:xfrm>
        </p:spPr>
        <p:txBody>
          <a:bodyPr/>
          <a:lstStyle/>
          <a:p>
            <a:pPr marL="457200" indent="-457200">
              <a:spcBef>
                <a:spcPts val="0"/>
              </a:spcBef>
              <a:spcAft>
                <a:spcPts val="3600"/>
              </a:spcAft>
              <a:defRPr/>
            </a:pPr>
            <a:r>
              <a:rPr lang="en-US" dirty="0">
                <a:effectLst>
                  <a:outerShdw blurRad="38100" dist="38100" dir="2700000" algn="tl">
                    <a:srgbClr val="000000">
                      <a:alpha val="43137"/>
                    </a:srgbClr>
                  </a:outerShdw>
                </a:effectLst>
              </a:rPr>
              <a:t>Division of the kingdom in 931 B.C. (1 Kgs. 12)</a:t>
            </a:r>
          </a:p>
          <a:p>
            <a:pPr marL="457200" indent="-457200">
              <a:spcBef>
                <a:spcPts val="0"/>
              </a:spcBef>
              <a:spcAft>
                <a:spcPts val="3600"/>
              </a:spcAft>
              <a:defRPr/>
            </a:pPr>
            <a:r>
              <a:rPr lang="en-US" dirty="0">
                <a:effectLst>
                  <a:outerShdw blurRad="38100" dist="38100" dir="2700000" algn="tl">
                    <a:srgbClr val="000000">
                      <a:alpha val="43137"/>
                    </a:srgbClr>
                  </a:outerShdw>
                </a:effectLst>
              </a:rPr>
              <a:t>Assyrian judgment in 722 B.C. (2 Kgs. 17)</a:t>
            </a:r>
          </a:p>
          <a:p>
            <a:pPr marL="457200" indent="-457200">
              <a:spcBef>
                <a:spcPts val="0"/>
              </a:spcBef>
              <a:spcAft>
                <a:spcPts val="3600"/>
              </a:spcAft>
              <a:defRPr/>
            </a:pPr>
            <a:r>
              <a:rPr lang="en-US" dirty="0">
                <a:effectLst>
                  <a:outerShdw blurRad="38100" dist="38100" dir="2700000" algn="tl">
                    <a:srgbClr val="000000">
                      <a:alpha val="43137"/>
                    </a:srgbClr>
                  </a:outerShdw>
                </a:effectLst>
              </a:rPr>
              <a:t>Babylonian captivity in 586 B.C. (2 Kgs. 25)</a:t>
            </a:r>
          </a:p>
          <a:p>
            <a:pPr marL="457200" indent="-457200">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Rome </a:t>
            </a:r>
            <a:r>
              <a:rPr lang="en-US" b="1" i="1" u="sng" dirty="0">
                <a:solidFill>
                  <a:srgbClr val="FFFFCC"/>
                </a:solidFill>
                <a:effectLst>
                  <a:outerShdw blurRad="38100" dist="38100" dir="2700000" algn="tl">
                    <a:srgbClr val="000000">
                      <a:alpha val="43137"/>
                    </a:srgbClr>
                  </a:outerShdw>
                </a:effectLst>
              </a:rPr>
              <a:t>Diaspora</a:t>
            </a:r>
            <a:r>
              <a:rPr lang="en-US" b="1" u="sng" dirty="0">
                <a:solidFill>
                  <a:srgbClr val="FFFFCC"/>
                </a:solidFill>
                <a:effectLst>
                  <a:outerShdw blurRad="38100" dist="38100" dir="2700000" algn="tl">
                    <a:srgbClr val="000000">
                      <a:alpha val="43137"/>
                    </a:srgbClr>
                  </a:outerShdw>
                </a:effectLst>
              </a:rPr>
              <a:t> in A.D. 70   (Luke 19:41-44)</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D05121E9-8D23-9546-6797-BD3F30FB228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16280232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IV. Invasion’s Results (Ezekiel 39:21-29)</a:t>
            </a:r>
          </a:p>
        </p:txBody>
      </p:sp>
      <p:sp>
        <p:nvSpPr>
          <p:cNvPr id="3" name="Content Placeholder 2"/>
          <p:cNvSpPr>
            <a:spLocks noGrp="1"/>
          </p:cNvSpPr>
          <p:nvPr>
            <p:ph idx="1"/>
          </p:nvPr>
        </p:nvSpPr>
        <p:spPr>
          <a:xfrm>
            <a:off x="1061555" y="2438400"/>
            <a:ext cx="6939446" cy="1981201"/>
          </a:xfrm>
        </p:spPr>
        <p:txBody>
          <a:bodyPr/>
          <a:lstStyle/>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God’s glory manifested (21-24)</a:t>
            </a:r>
          </a:p>
          <a:p>
            <a:pPr marL="744538" lvl="1" indent="-742950">
              <a:spcBef>
                <a:spcPts val="0"/>
              </a:spcBef>
              <a:spcAft>
                <a:spcPts val="3600"/>
              </a:spcAft>
              <a:buSzPct val="100000"/>
              <a:buAutoNum type="alpha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Israel restored (25-29)</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2A9BE79D-C69B-4CFA-A8F3-B76D5E346CD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1684514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352800" y="228600"/>
            <a:ext cx="5486400" cy="914400"/>
          </a:xfrm>
        </p:spPr>
        <p:txBody>
          <a:bodyPr/>
          <a:lstStyle/>
          <a:p>
            <a:pPr algn="ctr" eaLnBrk="1" hangingPunct="1"/>
            <a:r>
              <a:rPr lang="en-US" altLang="en-US" sz="4000" dirty="0">
                <a:effectLst>
                  <a:outerShdw blurRad="38100" dist="38100" dir="2700000" algn="tl">
                    <a:srgbClr val="000000">
                      <a:alpha val="43137"/>
                    </a:srgbClr>
                  </a:outerShdw>
                </a:effectLst>
              </a:rPr>
              <a:t>What?</a:t>
            </a:r>
          </a:p>
        </p:txBody>
      </p:sp>
      <p:sp>
        <p:nvSpPr>
          <p:cNvPr id="13316" name="Rectangle 4"/>
          <p:cNvSpPr>
            <a:spLocks noGrp="1" noChangeArrowheads="1"/>
          </p:cNvSpPr>
          <p:nvPr>
            <p:ph type="body" idx="1"/>
          </p:nvPr>
        </p:nvSpPr>
        <p:spPr>
          <a:xfrm>
            <a:off x="1333500" y="1371600"/>
            <a:ext cx="9525000" cy="44196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Divine annihilation of the coalition (38:19-22)</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Birds and beasts feast on the carnage (39:4-5, 17-20)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Seven-month burying of the dead (39:11-12, 14-16)</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Seven-year burning of weapons (39:9-10)</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Israel’s salvation and restoration (39:22, 29)</a:t>
            </a:r>
          </a:p>
        </p:txBody>
      </p:sp>
    </p:spTree>
    <p:extLst>
      <p:ext uri="{BB962C8B-B14F-4D97-AF65-F5344CB8AC3E}">
        <p14:creationId xmlns:p14="http://schemas.microsoft.com/office/powerpoint/2010/main" val="238226553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09600" y="228600"/>
            <a:ext cx="10972800" cy="914400"/>
          </a:xfrm>
        </p:spPr>
        <p:txBody>
          <a:bodyPr/>
          <a:lstStyle/>
          <a:p>
            <a:pPr algn="ctr"/>
            <a:r>
              <a:rPr lang="en-US" sz="3800" dirty="0"/>
              <a:t>Six Parts of a Suzerain-Vassal Treaty in Deuteronomy</a:t>
            </a:r>
          </a:p>
        </p:txBody>
      </p:sp>
      <p:sp>
        <p:nvSpPr>
          <p:cNvPr id="36867" name="Rectangle 3"/>
          <p:cNvSpPr>
            <a:spLocks noGrp="1" noChangeArrowheads="1"/>
          </p:cNvSpPr>
          <p:nvPr>
            <p:ph type="body" idx="4294967295"/>
          </p:nvPr>
        </p:nvSpPr>
        <p:spPr>
          <a:xfrm>
            <a:off x="1066800" y="1371599"/>
            <a:ext cx="6400800" cy="5029201"/>
          </a:xfrm>
          <a:noFill/>
        </p:spPr>
        <p:txBody>
          <a:bodyPr/>
          <a:lstStyle/>
          <a:p>
            <a:pPr marL="457200" indent="-457200">
              <a:spcBef>
                <a:spcPts val="0"/>
              </a:spcBef>
              <a:spcAft>
                <a:spcPts val="2400"/>
              </a:spcAft>
            </a:pPr>
            <a:r>
              <a:rPr lang="en-US" dirty="0">
                <a:effectLst/>
              </a:rPr>
              <a:t>Preamble (1:1-5)</a:t>
            </a:r>
          </a:p>
          <a:p>
            <a:pPr marL="457200" indent="-457200">
              <a:spcBef>
                <a:spcPts val="0"/>
              </a:spcBef>
              <a:spcAft>
                <a:spcPts val="2400"/>
              </a:spcAft>
            </a:pPr>
            <a:r>
              <a:rPr lang="en-US" dirty="0">
                <a:effectLst/>
              </a:rPr>
              <a:t>Prologue (1:6</a:t>
            </a:r>
            <a:r>
              <a:rPr lang="en-US" dirty="0">
                <a:effectLst/>
                <a:cs typeface="Times New Roman" pitchFamily="18" charset="0"/>
              </a:rPr>
              <a:t>–4:40)</a:t>
            </a:r>
            <a:endParaRPr lang="en-US" dirty="0">
              <a:effectLst/>
            </a:endParaRPr>
          </a:p>
          <a:p>
            <a:pPr marL="457200" indent="-457200">
              <a:spcBef>
                <a:spcPts val="0"/>
              </a:spcBef>
              <a:spcAft>
                <a:spcPts val="2400"/>
              </a:spcAft>
            </a:pPr>
            <a:r>
              <a:rPr lang="en-US" dirty="0">
                <a:effectLst/>
              </a:rPr>
              <a:t>Covenant obligations (5</a:t>
            </a:r>
            <a:r>
              <a:rPr lang="en-US" dirty="0">
                <a:effectLst/>
                <a:cs typeface="Times New Roman" pitchFamily="18" charset="0"/>
              </a:rPr>
              <a:t>–26)</a:t>
            </a:r>
            <a:endParaRPr lang="en-US" dirty="0">
              <a:effectLst/>
            </a:endParaRPr>
          </a:p>
          <a:p>
            <a:pPr marL="457200" indent="-457200">
              <a:spcBef>
                <a:spcPts val="0"/>
              </a:spcBef>
              <a:spcAft>
                <a:spcPts val="2400"/>
              </a:spcAft>
            </a:pPr>
            <a:r>
              <a:rPr lang="en-US" dirty="0">
                <a:effectLst/>
              </a:rPr>
              <a:t>Storage and reading instructions (27:2-3; 31:9, 24, 26)</a:t>
            </a:r>
          </a:p>
          <a:p>
            <a:pPr marL="457200" indent="-457200">
              <a:spcBef>
                <a:spcPts val="0"/>
              </a:spcBef>
              <a:spcAft>
                <a:spcPts val="2400"/>
              </a:spcAft>
            </a:pPr>
            <a:r>
              <a:rPr lang="en-US" dirty="0">
                <a:effectLst/>
              </a:rPr>
              <a:t>Witnesses (32:1)</a:t>
            </a:r>
          </a:p>
          <a:p>
            <a:pPr marL="457200" indent="-457200">
              <a:spcBef>
                <a:spcPts val="0"/>
              </a:spcBef>
              <a:spcAft>
                <a:spcPts val="2400"/>
              </a:spcAft>
            </a:pPr>
            <a:r>
              <a:rPr lang="en-US" b="1" i="1" u="sng" dirty="0">
                <a:solidFill>
                  <a:srgbClr val="FFFFCC"/>
                </a:solidFill>
                <a:effectLst/>
              </a:rPr>
              <a:t>Blessings and curses (28)</a:t>
            </a:r>
            <a:endParaRPr lang="en-US" sz="3600" b="1" i="1" u="sng" dirty="0">
              <a:solidFill>
                <a:srgbClr val="FFFFCC"/>
              </a:solidFill>
              <a:effectLst/>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57FBC722-7A9D-7AD7-0FEC-B595D5E641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2577231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A33602-31E9-450B-ABA4-46D0D0A544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4147" name="Rectangle 1"/>
          <p:cNvSpPr>
            <a:spLocks noChangeArrowheads="1"/>
          </p:cNvSpPr>
          <p:nvPr/>
        </p:nvSpPr>
        <p:spPr bwMode="auto">
          <a:xfrm>
            <a:off x="606582" y="0"/>
            <a:ext cx="10975818" cy="5401479"/>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Ezekiel 36:24-28</a:t>
            </a:r>
          </a:p>
          <a:p>
            <a:pPr algn="just"/>
            <a:r>
              <a:rPr lang="en-US" sz="3000" baseline="30000" dirty="0">
                <a:effectLst>
                  <a:outerShdw blurRad="38100" dist="38100" dir="2700000" algn="tl">
                    <a:srgbClr val="000000">
                      <a:alpha val="43137"/>
                    </a:srgbClr>
                  </a:outerShdw>
                </a:effectLst>
                <a:latin typeface="Calibri" panose="020F0502020204030204" pitchFamily="34" charset="0"/>
              </a:rPr>
              <a:t>24</a:t>
            </a:r>
            <a:r>
              <a:rPr lang="en-US" sz="3000" dirty="0">
                <a:effectLst>
                  <a:outerShdw blurRad="38100" dist="38100" dir="2700000" algn="tl">
                    <a:srgbClr val="000000">
                      <a:alpha val="43137"/>
                    </a:srgbClr>
                  </a:outerShdw>
                </a:effectLst>
                <a:latin typeface="Calibri" panose="020F0502020204030204" pitchFamily="34" charset="0"/>
              </a:rPr>
              <a:t> “For I will take you from the nations,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you from all the lands and bring you into your own land</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rPr>
              <a:t>25</a:t>
            </a:r>
            <a:r>
              <a:rPr lang="en-US" sz="3000" b="1" baseline="30000" dirty="0">
                <a:effectLst>
                  <a:outerShdw blurRad="38100" dist="38100" dir="2700000" algn="tl">
                    <a:srgbClr val="000000">
                      <a:alpha val="43137"/>
                    </a:srgbClr>
                  </a:outerShdw>
                </a:effectLst>
                <a:latin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Then I will sprinkle clean water on you, and you will be clean; I will cleanse you from all your filthiness and from all your idols. </a:t>
            </a:r>
            <a:r>
              <a:rPr lang="en-US" sz="3000" baseline="30000" dirty="0">
                <a:effectLst>
                  <a:outerShdw blurRad="38100" dist="38100" dir="2700000" algn="tl">
                    <a:srgbClr val="000000">
                      <a:alpha val="43137"/>
                    </a:srgbClr>
                  </a:outerShdw>
                </a:effectLst>
                <a:latin typeface="Calibri" panose="020F0502020204030204" pitchFamily="34" charset="0"/>
              </a:rPr>
              <a:t>26 </a:t>
            </a:r>
            <a:r>
              <a:rPr lang="en-US" sz="3000" dirty="0">
                <a:effectLst>
                  <a:outerShdw blurRad="38100" dist="38100" dir="2700000" algn="tl">
                    <a:srgbClr val="000000">
                      <a:alpha val="43137"/>
                    </a:srgbClr>
                  </a:outerShdw>
                </a:effectLst>
                <a:latin typeface="Calibri" panose="020F0502020204030204" pitchFamily="34" charset="0"/>
              </a:rPr>
              <a:t>Moreover, I will give you a new heart and put a new spirit within you; and I will remove the heart of stone from your flesh and give you a heart of flesh. </a:t>
            </a:r>
            <a:r>
              <a:rPr lang="en-US" sz="3000" baseline="30000" dirty="0">
                <a:effectLst>
                  <a:outerShdw blurRad="38100" dist="38100" dir="2700000" algn="tl">
                    <a:srgbClr val="000000">
                      <a:alpha val="43137"/>
                    </a:srgbClr>
                  </a:outerShdw>
                </a:effectLst>
                <a:latin typeface="Calibri" panose="020F0502020204030204" pitchFamily="34" charset="0"/>
              </a:rPr>
              <a:t>27 </a:t>
            </a:r>
            <a:r>
              <a:rPr lang="en-US" sz="3000" dirty="0">
                <a:effectLst>
                  <a:outerShdw blurRad="38100" dist="38100" dir="2700000" algn="tl">
                    <a:srgbClr val="000000">
                      <a:alpha val="43137"/>
                    </a:srgbClr>
                  </a:outerShdw>
                </a:effectLst>
                <a:latin typeface="Calibri" panose="020F0502020204030204" pitchFamily="34" charset="0"/>
              </a:rPr>
              <a:t>I will put My Spirit within you and cause you to walk in My statutes, and you will be careful to observe My ordinances. </a:t>
            </a:r>
            <a:r>
              <a:rPr lang="en-US" sz="3000" baseline="30000" dirty="0">
                <a:effectLst>
                  <a:outerShdw blurRad="38100" dist="38100" dir="2700000" algn="tl">
                    <a:srgbClr val="000000">
                      <a:alpha val="43137"/>
                    </a:srgbClr>
                  </a:outerShdw>
                </a:effectLst>
                <a:latin typeface="Calibri" panose="020F0502020204030204" pitchFamily="34" charset="0"/>
              </a:rPr>
              <a:t>28 </a:t>
            </a:r>
            <a:r>
              <a:rPr lang="en-US" sz="3000" dirty="0">
                <a:effectLst>
                  <a:outerShdw blurRad="38100" dist="38100" dir="2700000" algn="tl">
                    <a:srgbClr val="000000">
                      <a:alpha val="43137"/>
                    </a:srgbClr>
                  </a:outerShdw>
                </a:effectLst>
                <a:latin typeface="Calibri" panose="020F0502020204030204" pitchFamily="34" charset="0"/>
              </a:rPr>
              <a:t>You will live in the land that I gave to your forefathers; so you will be My people, and I will be your God.”</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117035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
        <p:nvSpPr>
          <p:cNvPr id="3" name="Content Placeholder 2"/>
          <p:cNvSpPr>
            <a:spLocks noGrp="1"/>
          </p:cNvSpPr>
          <p:nvPr>
            <p:ph idx="1"/>
          </p:nvPr>
        </p:nvSpPr>
        <p:spPr>
          <a:xfrm>
            <a:off x="772494" y="1267058"/>
            <a:ext cx="8229600" cy="4600341"/>
          </a:xfrm>
        </p:spPr>
        <p:txBody>
          <a:bodyPr/>
          <a:lstStyle/>
          <a:p>
            <a:pPr marL="627063" indent="-6270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Vision</a:t>
            </a:r>
            <a:r>
              <a:rPr lang="en-US"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Interpretation (11-14)</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Sign: Two Sticks (15-28)  </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latin typeface="Calibri" pitchFamily="34" charset="0"/>
                <a:cs typeface="Calibri" pitchFamily="34" charset="0"/>
              </a:rPr>
              <a:t>Interpretation (18-28)</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03B990E7-DCB3-4D33-AA25-F50361E817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212830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DCCDE6-A321-472D-AB46-5DB0E62DC5A3}"/>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3">
            <a:extLst>
              <a:ext uri="{FF2B5EF4-FFF2-40B4-BE49-F238E27FC236}">
                <a16:creationId xmlns:a16="http://schemas.microsoft.com/office/drawing/2014/main" id="{D12EC744-2FED-476A-A29E-CC43E4A9DC53}"/>
              </a:ext>
            </a:extLst>
          </p:cNvPr>
          <p:cNvSpPr txBox="1">
            <a:spLocks/>
          </p:cNvSpPr>
          <p:nvPr/>
        </p:nvSpPr>
        <p:spPr bwMode="auto">
          <a:xfrm>
            <a:off x="609600" y="0"/>
            <a:ext cx="109728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algn="ctr" defTabSz="685800">
              <a:spcBef>
                <a:spcPts val="0"/>
              </a:spcBef>
              <a:spcAft>
                <a:spcPts val="1200"/>
              </a:spcAft>
              <a:buNone/>
              <a:defRPr/>
            </a:pPr>
            <a:r>
              <a:rPr lang="en-US" altLang="en-US" sz="4000" dirty="0">
                <a:solidFill>
                  <a:schemeClr val="tx2"/>
                </a:solidFill>
                <a:ea typeface="+mj-ea"/>
                <a:cs typeface="Calibri" panose="020F0502020204030204" pitchFamily="34" charset="0"/>
              </a:rPr>
              <a:t>Deuteronomy 30:3</a:t>
            </a:r>
            <a:endParaRPr lang="en-US" sz="4000" dirty="0">
              <a:solidFill>
                <a:schemeClr val="tx2"/>
              </a:solidFill>
              <a:ea typeface="+mj-ea"/>
              <a:cs typeface="Calibri" panose="020F0502020204030204" pitchFamily="34" charset="0"/>
            </a:endParaRPr>
          </a:p>
          <a:p>
            <a:pPr marL="0" indent="0" algn="just">
              <a:spcBef>
                <a:spcPts val="0"/>
              </a:spcBef>
              <a:buFont typeface="Wingdings" panose="05000000000000000000" pitchFamily="2" charset="2"/>
              <a:buNone/>
              <a:defRPr/>
            </a:pPr>
            <a:r>
              <a:rPr lang="en-US" sz="3600" kern="0" dirty="0">
                <a:effectLst>
                  <a:outerShdw blurRad="38100" dist="38100" dir="2700000" algn="tl">
                    <a:srgbClr val="000000">
                      <a:alpha val="43137"/>
                    </a:srgbClr>
                  </a:outerShdw>
                </a:effectLst>
                <a:cs typeface="Calibri" panose="020F0502020204030204" pitchFamily="34" charset="0"/>
              </a:rPr>
              <a:t>“then the Lord your God will restore you from captivity, and have compassion on you, and will </a:t>
            </a:r>
            <a:r>
              <a:rPr lang="en-US" sz="3600" b="1" u="sng" kern="0" dirty="0">
                <a:solidFill>
                  <a:srgbClr val="FFFFCC"/>
                </a:solidFill>
                <a:effectLst>
                  <a:outerShdw blurRad="38100" dist="38100" dir="2700000" algn="tl">
                    <a:srgbClr val="000000">
                      <a:alpha val="43137"/>
                    </a:srgbClr>
                  </a:outerShdw>
                </a:effectLst>
                <a:cs typeface="Calibri" panose="020F0502020204030204" pitchFamily="34" charset="0"/>
              </a:rPr>
              <a:t>gather</a:t>
            </a:r>
            <a:r>
              <a:rPr lang="en-US" sz="3600" kern="0" dirty="0">
                <a:effectLst>
                  <a:outerShdw blurRad="38100" dist="38100" dir="2700000" algn="tl">
                    <a:srgbClr val="000000">
                      <a:alpha val="43137"/>
                    </a:srgbClr>
                  </a:outerShdw>
                </a:effectLst>
                <a:cs typeface="Calibri" panose="020F0502020204030204" pitchFamily="34" charset="0"/>
              </a:rPr>
              <a:t> you again from all the peoples where the Lord your God has </a:t>
            </a:r>
            <a:r>
              <a:rPr lang="en-US" sz="3600" b="1" u="sng" kern="0" dirty="0">
                <a:solidFill>
                  <a:srgbClr val="FFFFCC"/>
                </a:solidFill>
                <a:effectLst>
                  <a:outerShdw blurRad="38100" dist="38100" dir="2700000" algn="tl">
                    <a:srgbClr val="000000">
                      <a:alpha val="43137"/>
                    </a:srgbClr>
                  </a:outerShdw>
                </a:effectLst>
                <a:cs typeface="Calibri" panose="020F0502020204030204" pitchFamily="34" charset="0"/>
              </a:rPr>
              <a:t>scattered</a:t>
            </a:r>
            <a:r>
              <a:rPr lang="en-US" sz="3600" kern="0" dirty="0">
                <a:effectLst>
                  <a:outerShdw blurRad="38100" dist="38100" dir="2700000" algn="tl">
                    <a:srgbClr val="000000">
                      <a:alpha val="43137"/>
                    </a:srgbClr>
                  </a:outerShdw>
                </a:effectLst>
                <a:cs typeface="Calibri" panose="020F0502020204030204" pitchFamily="34" charset="0"/>
              </a:rPr>
              <a:t> you.”</a:t>
            </a:r>
          </a:p>
        </p:txBody>
      </p:sp>
      <p:pic>
        <p:nvPicPr>
          <p:cNvPr id="5" name="Picture 2" descr="http://www.iconograms.org/images/igimages/I0219000501S0037AA_jeremiah_prophet.jpg">
            <a:extLst>
              <a:ext uri="{FF2B5EF4-FFF2-40B4-BE49-F238E27FC236}">
                <a16:creationId xmlns:a16="http://schemas.microsoft.com/office/drawing/2014/main" id="{3527F064-EDD1-42E9-8D4F-122EE5C99A5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05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3837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A33602-31E9-450B-ABA4-46D0D0A544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4147" name="Rectangle 1"/>
          <p:cNvSpPr>
            <a:spLocks noChangeArrowheads="1"/>
          </p:cNvSpPr>
          <p:nvPr/>
        </p:nvSpPr>
        <p:spPr bwMode="auto">
          <a:xfrm>
            <a:off x="606582" y="0"/>
            <a:ext cx="10975818" cy="5401479"/>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Ezekiel 36:24-28</a:t>
            </a:r>
          </a:p>
          <a:p>
            <a:pPr algn="just"/>
            <a:r>
              <a:rPr lang="en-US" sz="3000" baseline="30000" dirty="0">
                <a:effectLst>
                  <a:outerShdw blurRad="38100" dist="38100" dir="2700000" algn="tl">
                    <a:srgbClr val="000000">
                      <a:alpha val="43137"/>
                    </a:srgbClr>
                  </a:outerShdw>
                </a:effectLst>
                <a:latin typeface="Calibri" panose="020F0502020204030204" pitchFamily="34" charset="0"/>
              </a:rPr>
              <a:t>24</a:t>
            </a:r>
            <a:r>
              <a:rPr lang="en-US" sz="3000" dirty="0">
                <a:effectLst>
                  <a:outerShdw blurRad="38100" dist="38100" dir="2700000" algn="tl">
                    <a:srgbClr val="000000">
                      <a:alpha val="43137"/>
                    </a:srgbClr>
                  </a:outerShdw>
                </a:effectLst>
                <a:latin typeface="Calibri" panose="020F0502020204030204" pitchFamily="34" charset="0"/>
              </a:rPr>
              <a:t> “For I will take you from the nations,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you from all the lands and bring you into your own land</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rPr>
              <a:t>25</a:t>
            </a:r>
            <a:r>
              <a:rPr lang="en-US" sz="3000" b="1" baseline="30000" dirty="0">
                <a:effectLst>
                  <a:outerShdw blurRad="38100" dist="38100" dir="2700000" algn="tl">
                    <a:srgbClr val="000000">
                      <a:alpha val="43137"/>
                    </a:srgbClr>
                  </a:outerShdw>
                </a:effectLst>
                <a:latin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will sprinkle clean water on you, and you will be clean</a:t>
            </a:r>
            <a:r>
              <a:rPr lang="en-US" sz="3000" dirty="0">
                <a:effectLst>
                  <a:outerShdw blurRad="38100" dist="38100" dir="2700000" algn="tl">
                    <a:srgbClr val="000000">
                      <a:alpha val="43137"/>
                    </a:srgbClr>
                  </a:outerShdw>
                </a:effectLst>
                <a:latin typeface="Calibri" panose="020F0502020204030204" pitchFamily="34" charset="0"/>
              </a:rPr>
              <a:t>; I will cleanse you from all your filthiness and from all your idols. </a:t>
            </a:r>
            <a:r>
              <a:rPr lang="en-US" sz="3000" baseline="30000" dirty="0">
                <a:effectLst>
                  <a:outerShdw blurRad="38100" dist="38100" dir="2700000" algn="tl">
                    <a:srgbClr val="000000">
                      <a:alpha val="43137"/>
                    </a:srgbClr>
                  </a:outerShdw>
                </a:effectLst>
                <a:latin typeface="Calibri" panose="020F0502020204030204" pitchFamily="34" charset="0"/>
              </a:rPr>
              <a:t>26 </a:t>
            </a:r>
            <a:r>
              <a:rPr lang="en-US" sz="3000" dirty="0">
                <a:effectLst>
                  <a:outerShdw blurRad="38100" dist="38100" dir="2700000" algn="tl">
                    <a:srgbClr val="000000">
                      <a:alpha val="43137"/>
                    </a:srgbClr>
                  </a:outerShdw>
                </a:effectLst>
                <a:latin typeface="Calibri" panose="020F0502020204030204" pitchFamily="34" charset="0"/>
              </a:rPr>
              <a:t>Moreover, I will give you a new heart and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put a new spirit within you</a:t>
            </a:r>
            <a:r>
              <a:rPr lang="en-US" sz="3000" dirty="0">
                <a:effectLst>
                  <a:outerShdw blurRad="38100" dist="38100" dir="2700000" algn="tl">
                    <a:srgbClr val="000000">
                      <a:alpha val="43137"/>
                    </a:srgbClr>
                  </a:outerShdw>
                </a:effectLst>
                <a:latin typeface="Calibri" panose="020F0502020204030204" pitchFamily="34" charset="0"/>
              </a:rPr>
              <a:t>; and I will remove the heart of stone from your flesh and give you a heart of flesh. </a:t>
            </a:r>
            <a:r>
              <a:rPr lang="en-US" sz="3000" baseline="30000" dirty="0">
                <a:effectLst>
                  <a:outerShdw blurRad="38100" dist="38100" dir="2700000" algn="tl">
                    <a:srgbClr val="000000">
                      <a:alpha val="43137"/>
                    </a:srgbClr>
                  </a:outerShdw>
                </a:effectLst>
                <a:latin typeface="Calibri" panose="020F0502020204030204" pitchFamily="34" charset="0"/>
              </a:rPr>
              <a:t>27 </a:t>
            </a:r>
            <a:r>
              <a:rPr lang="en-US" sz="3000" dirty="0">
                <a:effectLst>
                  <a:outerShdw blurRad="38100" dist="38100" dir="2700000" algn="tl">
                    <a:srgbClr val="000000">
                      <a:alpha val="43137"/>
                    </a:srgbClr>
                  </a:outerShdw>
                </a:effectLst>
                <a:latin typeface="Calibri" panose="020F0502020204030204" pitchFamily="34" charset="0"/>
              </a:rPr>
              <a:t>I will put My Spirit within you and cause you to walk in My statutes, and you will be careful to observe My ordinances. </a:t>
            </a:r>
            <a:r>
              <a:rPr lang="en-US" sz="3000" baseline="30000" dirty="0">
                <a:effectLst>
                  <a:outerShdw blurRad="38100" dist="38100" dir="2700000" algn="tl">
                    <a:srgbClr val="000000">
                      <a:alpha val="43137"/>
                    </a:srgbClr>
                  </a:outerShdw>
                </a:effectLst>
                <a:latin typeface="Calibri" panose="020F0502020204030204" pitchFamily="34" charset="0"/>
              </a:rPr>
              <a:t>28 </a:t>
            </a:r>
            <a:r>
              <a:rPr lang="en-US" sz="3000" dirty="0">
                <a:effectLst>
                  <a:outerShdw blurRad="38100" dist="38100" dir="2700000" algn="tl">
                    <a:srgbClr val="000000">
                      <a:alpha val="43137"/>
                    </a:srgbClr>
                  </a:outerShdw>
                </a:effectLst>
                <a:latin typeface="Calibri" panose="020F0502020204030204" pitchFamily="34" charset="0"/>
              </a:rPr>
              <a:t>You will live in the land that I gave to your forefathers; so you will be My people, and I will be your God.”</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668631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844219"/>
            <a:ext cx="10972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sz="3000" dirty="0">
                <a:effectLst>
                  <a:outerShdw blurRad="38100" dist="38100" dir="2700000" algn="tl">
                    <a:srgbClr val="000000">
                      <a:alpha val="43137"/>
                    </a:srgbClr>
                  </a:outerShdw>
                </a:effectLst>
                <a:cs typeface="Calibri" panose="020F0502020204030204" pitchFamily="34" charset="0"/>
              </a:rPr>
              <a:t>“Verses 25–29 teach that the </a:t>
            </a:r>
            <a:r>
              <a:rPr lang="en-US" altLang="en-US" sz="3000" i="1" dirty="0">
                <a:effectLst>
                  <a:outerShdw blurRad="38100" dist="38100" dir="2700000" algn="tl">
                    <a:srgbClr val="000000">
                      <a:alpha val="43137"/>
                    </a:srgbClr>
                  </a:outerShdw>
                </a:effectLst>
                <a:cs typeface="Calibri" panose="020F0502020204030204" pitchFamily="34" charset="0"/>
              </a:rPr>
              <a:t>complete</a:t>
            </a:r>
            <a:r>
              <a:rPr lang="en-US" altLang="en-US" sz="3000" dirty="0">
                <a:effectLst>
                  <a:outerShdw blurRad="38100" dist="38100" dir="2700000" algn="tl">
                    <a:srgbClr val="000000">
                      <a:alpha val="43137"/>
                    </a:srgbClr>
                  </a:outerShdw>
                </a:effectLst>
                <a:cs typeface="Calibri" panose="020F0502020204030204" pitchFamily="34" charset="0"/>
              </a:rPr>
              <a:t> return of Israel will occur after the defeat of Gog and his Confederates. Ezekiel summarized his prophecies of hope and restoration. </a:t>
            </a:r>
            <a:r>
              <a:rPr lang="en-US" altLang="en-US" sz="3000" b="1" u="sng" dirty="0">
                <a:solidFill>
                  <a:srgbClr val="FFFFCC"/>
                </a:solidFill>
                <a:effectLst>
                  <a:outerShdw blurRad="38100" dist="38100" dir="2700000" algn="tl">
                    <a:srgbClr val="000000">
                      <a:alpha val="43137"/>
                    </a:srgbClr>
                  </a:outerShdw>
                </a:effectLst>
                <a:cs typeface="Calibri" panose="020F0502020204030204" pitchFamily="34" charset="0"/>
              </a:rPr>
              <a:t>When he stated that God will have mercy upon the whole house of Israel, he had in mind that all previous restorations were partial. Now a </a:t>
            </a:r>
            <a:r>
              <a:rPr lang="en-US" altLang="en-US" sz="3000" b="1" i="1" u="sng" dirty="0">
                <a:solidFill>
                  <a:srgbClr val="FFFFCC"/>
                </a:solidFill>
                <a:effectLst>
                  <a:outerShdw blurRad="38100" dist="38100" dir="2700000" algn="tl">
                    <a:srgbClr val="000000">
                      <a:alpha val="43137"/>
                    </a:srgbClr>
                  </a:outerShdw>
                </a:effectLst>
                <a:cs typeface="Calibri" panose="020F0502020204030204" pitchFamily="34" charset="0"/>
              </a:rPr>
              <a:t>universal and final restoration</a:t>
            </a:r>
            <a:r>
              <a:rPr lang="en-US" altLang="en-US" sz="3000" b="1" u="sng" dirty="0">
                <a:solidFill>
                  <a:srgbClr val="FFFFCC"/>
                </a:solidFill>
                <a:effectLst>
                  <a:outerShdw blurRad="38100" dist="38100" dir="2700000" algn="tl">
                    <a:srgbClr val="000000">
                      <a:alpha val="43137"/>
                    </a:srgbClr>
                  </a:outerShdw>
                </a:effectLst>
                <a:cs typeface="Calibri" panose="020F0502020204030204" pitchFamily="34" charset="0"/>
              </a:rPr>
              <a:t> will take place</a:t>
            </a:r>
            <a:r>
              <a:rPr lang="en-US" altLang="en-US" sz="3000" dirty="0">
                <a:effectLst>
                  <a:outerShdw blurRad="38100" dist="38100" dir="2700000" algn="tl">
                    <a:srgbClr val="000000">
                      <a:alpha val="43137"/>
                    </a:srgbClr>
                  </a:outerShdw>
                </a:effectLst>
                <a:cs typeface="Calibri" panose="020F0502020204030204" pitchFamily="34" charset="0"/>
              </a:rPr>
              <a:t>. It was God who allowed them to go into captivity; it is he who will see to it that they are regathered; indeed, it is he who will insure that </a:t>
            </a:r>
            <a:r>
              <a:rPr lang="en-US" altLang="en-US" sz="3000" i="1" dirty="0">
                <a:effectLst>
                  <a:outerShdw blurRad="38100" dist="38100" dir="2700000" algn="tl">
                    <a:srgbClr val="000000">
                      <a:alpha val="43137"/>
                    </a:srgbClr>
                  </a:outerShdw>
                </a:effectLst>
                <a:cs typeface="Calibri" panose="020F0502020204030204" pitchFamily="34" charset="0"/>
              </a:rPr>
              <a:t>not one is left out of the land</a:t>
            </a:r>
            <a:r>
              <a:rPr lang="en-US" altLang="en-US" sz="3000" dirty="0">
                <a:effectLst>
                  <a:outerShdw blurRad="38100" dist="38100" dir="2700000" algn="tl">
                    <a:srgbClr val="000000">
                      <a:alpha val="43137"/>
                    </a:srgbClr>
                  </a:outerShdw>
                </a:effectLst>
                <a:cs typeface="Calibri" panose="020F0502020204030204" pitchFamily="34" charset="0"/>
              </a:rPr>
              <a:t>...In conclusion, to summarize all the benefits promised, Ezekiel spoke of the outpouring of the Spirit upon the house of Israel (italics added).”</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231-32.</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937" y="152400"/>
            <a:ext cx="890463" cy="1097280"/>
          </a:xfrm>
          <a:prstGeom prst="rect">
            <a:avLst/>
          </a:prstGeom>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638F-E2E0-4A8C-A93C-0206B86F8027}"/>
              </a:ext>
            </a:extLst>
          </p:cNvPr>
          <p:cNvSpPr txBox="1">
            <a:spLocks/>
          </p:cNvSpPr>
          <p:nvPr/>
        </p:nvSpPr>
        <p:spPr>
          <a:xfrm>
            <a:off x="1828800" y="2971800"/>
            <a:ext cx="8534400" cy="914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6000" kern="0" dirty="0">
                <a:effectLst>
                  <a:outerShdw blurRad="38100" dist="38100" dir="2700000" algn="tl">
                    <a:srgbClr val="000000">
                      <a:alpha val="43137"/>
                    </a:srgbClr>
                  </a:outerShdw>
                </a:effectLst>
                <a:ea typeface="Calibri" pitchFamily="34" charset="0"/>
                <a:cs typeface="Calibri" pitchFamily="34" charset="0"/>
              </a:rPr>
              <a:t>CONCLUSION</a:t>
            </a:r>
          </a:p>
        </p:txBody>
      </p:sp>
    </p:spTree>
    <p:extLst>
      <p:ext uri="{BB962C8B-B14F-4D97-AF65-F5344CB8AC3E}">
        <p14:creationId xmlns:p14="http://schemas.microsoft.com/office/powerpoint/2010/main" val="425771492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a:t>
            </a:r>
            <a:r>
              <a:rPr lang="en-US" dirty="0">
                <a:effectLst>
                  <a:outerShdw blurRad="38100" dist="38100" dir="2700000" algn="tl">
                    <a:srgbClr val="000000">
                      <a:alpha val="43137"/>
                    </a:srgbClr>
                  </a:outerShdw>
                </a:effectLst>
                <a:latin typeface="Calibri" pitchFamily="34" charset="0"/>
                <a:cs typeface="Calibri" pitchFamily="34" charset="0"/>
              </a:rPr>
              <a:t>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2894" y="1752600"/>
            <a:ext cx="2529506" cy="2599198"/>
          </a:xfrm>
          <a:prstGeom prst="rect">
            <a:avLst/>
          </a:prstGeom>
          <a:noFill/>
          <a:ln w="9525">
            <a:noFill/>
            <a:miter lim="800000"/>
            <a:headEnd/>
            <a:tailEnd/>
          </a:ln>
        </p:spPr>
      </p:pic>
    </p:spTree>
    <p:extLst>
      <p:ext uri="{BB962C8B-B14F-4D97-AF65-F5344CB8AC3E}">
        <p14:creationId xmlns:p14="http://schemas.microsoft.com/office/powerpoint/2010/main" val="234557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75E0B9-9EE4-4CA6-8CBD-8F9533094F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98659" name="Rectangle 1"/>
          <p:cNvSpPr>
            <a:spLocks noChangeArrowheads="1"/>
          </p:cNvSpPr>
          <p:nvPr/>
        </p:nvSpPr>
        <p:spPr bwMode="auto">
          <a:xfrm>
            <a:off x="609600" y="0"/>
            <a:ext cx="10972798" cy="3154710"/>
          </a:xfrm>
          <a:prstGeom prst="rect">
            <a:avLst/>
          </a:prstGeom>
          <a:noFill/>
          <a:ln w="28575">
            <a:noFill/>
            <a:miter lim="800000"/>
            <a:headEnd/>
            <a:tailEnd/>
          </a:ln>
        </p:spPr>
        <p:txBody>
          <a:bodyPr wrap="square">
            <a:spAutoFit/>
          </a:bodyPr>
          <a:lstStyle/>
          <a:p>
            <a:pPr marL="342900" indent="-342900" algn="ctr" defTabSz="685800" eaLnBrk="0" hangingPunct="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5:24</a:t>
            </a:r>
          </a:p>
          <a:p>
            <a:pPr algn="just">
              <a:spcBef>
                <a:spcPts val="0"/>
              </a:spcBef>
              <a:spcAft>
                <a:spcPts val="0"/>
              </a:spcAft>
            </a:pPr>
            <a:r>
              <a:rPr lang="en-US" altLang="en-US" sz="3600" dirty="0">
                <a:latin typeface="Calibri" panose="020F0502020204030204" pitchFamily="34" charset="0"/>
                <a:cs typeface="Calibri" panose="020F0502020204030204" pitchFamily="34" charset="0"/>
              </a:rPr>
              <a:t>“Truly, truly, I say to you, he who hears My word, and </a:t>
            </a:r>
            <a:r>
              <a:rPr lang="en-US" altLang="en-US" sz="3600" b="1" u="sng" dirty="0">
                <a:solidFill>
                  <a:srgbClr val="FFFFCC"/>
                </a:solidFill>
                <a:latin typeface="Calibri" panose="020F0502020204030204" pitchFamily="34" charset="0"/>
                <a:cs typeface="Calibri" panose="020F0502020204030204" pitchFamily="34" charset="0"/>
              </a:rPr>
              <a:t>believes Him</a:t>
            </a:r>
            <a:r>
              <a:rPr lang="en-US" altLang="en-US" sz="3600" b="1" dirty="0">
                <a:latin typeface="Calibri" panose="020F0502020204030204" pitchFamily="34" charset="0"/>
                <a:cs typeface="Calibri" panose="020F0502020204030204" pitchFamily="34" charset="0"/>
              </a:rPr>
              <a:t> </a:t>
            </a:r>
            <a:r>
              <a:rPr lang="en-US" altLang="en-US" sz="3600" dirty="0">
                <a:latin typeface="Calibri" panose="020F0502020204030204" pitchFamily="34" charset="0"/>
                <a:cs typeface="Calibri" panose="020F0502020204030204" pitchFamily="34" charset="0"/>
              </a:rPr>
              <a:t>who sent Me, </a:t>
            </a:r>
            <a:r>
              <a:rPr lang="en-US" altLang="en-US" sz="3600" b="1" u="sng" dirty="0">
                <a:solidFill>
                  <a:srgbClr val="FFFFCC"/>
                </a:solidFill>
                <a:latin typeface="Calibri" panose="020F0502020204030204" pitchFamily="34" charset="0"/>
                <a:cs typeface="Calibri" panose="020F0502020204030204" pitchFamily="34" charset="0"/>
              </a:rPr>
              <a:t>has eternal life</a:t>
            </a:r>
            <a:r>
              <a:rPr lang="en-US" altLang="en-US" sz="3600" dirty="0">
                <a:latin typeface="Calibri" panose="020F0502020204030204" pitchFamily="34" charset="0"/>
                <a:cs typeface="Calibri" panose="020F0502020204030204" pitchFamily="34" charset="0"/>
              </a:rPr>
              <a:t>, and does not come into judgment, but </a:t>
            </a:r>
            <a:r>
              <a:rPr lang="en-US" altLang="en-US" sz="3600" b="1" u="sng" dirty="0">
                <a:solidFill>
                  <a:srgbClr val="FFFFCC"/>
                </a:solidFill>
                <a:latin typeface="Calibri" panose="020F0502020204030204" pitchFamily="34" charset="0"/>
                <a:cs typeface="Calibri" panose="020F0502020204030204" pitchFamily="34" charset="0"/>
              </a:rPr>
              <a:t>has passed out</a:t>
            </a:r>
            <a:r>
              <a:rPr lang="en-US" altLang="en-US" sz="3600" b="1" dirty="0">
                <a:solidFill>
                  <a:srgbClr val="FFFFCC"/>
                </a:solidFill>
                <a:latin typeface="Calibri" panose="020F0502020204030204" pitchFamily="34" charset="0"/>
                <a:cs typeface="Calibri" panose="020F0502020204030204" pitchFamily="34" charset="0"/>
              </a:rPr>
              <a:t> </a:t>
            </a:r>
            <a:r>
              <a:rPr lang="en-US" altLang="en-US" sz="3600" dirty="0">
                <a:latin typeface="Calibri" panose="020F0502020204030204" pitchFamily="34" charset="0"/>
                <a:cs typeface="Calibri" panose="020F0502020204030204" pitchFamily="34" charset="0"/>
              </a:rPr>
              <a:t>of death into life.”</a:t>
            </a:r>
          </a:p>
        </p:txBody>
      </p:sp>
      <p:pic>
        <p:nvPicPr>
          <p:cNvPr id="2" name="Picture 1">
            <a:extLst>
              <a:ext uri="{FF2B5EF4-FFF2-40B4-BE49-F238E27FC236}">
                <a16:creationId xmlns:a16="http://schemas.microsoft.com/office/drawing/2014/main" id="{F5969774-9051-4DD8-A77E-E108D3757DE4}"/>
              </a:ext>
            </a:extLst>
          </p:cNvPr>
          <p:cNvPicPr>
            <a:picLocks noChangeAspect="1"/>
          </p:cNvPicPr>
          <p:nvPr/>
        </p:nvPicPr>
        <p:blipFill>
          <a:blip r:embed="rId3"/>
          <a:stretch>
            <a:fillRect/>
          </a:stretch>
        </p:blipFill>
        <p:spPr>
          <a:xfrm>
            <a:off x="3352800" y="2971800"/>
            <a:ext cx="5486400" cy="1828800"/>
          </a:xfrm>
          <a:prstGeom prst="rect">
            <a:avLst/>
          </a:prstGeom>
        </p:spPr>
      </p:pic>
    </p:spTree>
    <p:extLst>
      <p:ext uri="{BB962C8B-B14F-4D97-AF65-F5344CB8AC3E}">
        <p14:creationId xmlns:p14="http://schemas.microsoft.com/office/powerpoint/2010/main" val="224373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6" name="Title 1">
            <a:extLst>
              <a:ext uri="{FF2B5EF4-FFF2-40B4-BE49-F238E27FC236}">
                <a16:creationId xmlns:a16="http://schemas.microsoft.com/office/drawing/2014/main" id="{D7C7B2DA-C7C4-4E63-80B8-3B44E64B073C}"/>
              </a:ext>
            </a:extLst>
          </p:cNvPr>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E42724B5-8A43-427F-9799-710570368C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957676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38‒39</a:t>
            </a:r>
          </a:p>
        </p:txBody>
      </p:sp>
      <p:sp>
        <p:nvSpPr>
          <p:cNvPr id="3" name="Content Placeholder 2"/>
          <p:cNvSpPr>
            <a:spLocks noGrp="1"/>
          </p:cNvSpPr>
          <p:nvPr>
            <p:ph idx="1"/>
          </p:nvPr>
        </p:nvSpPr>
        <p:spPr>
          <a:xfrm>
            <a:off x="1066800" y="1600200"/>
            <a:ext cx="8229600" cy="3581400"/>
          </a:xfrm>
        </p:spPr>
        <p:txBody>
          <a:bodyPr/>
          <a:lstStyle/>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planned (38:1-13)</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 executed (38:14-16)  </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defeated (38:17‒39:20)</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Invasion’s results (39:21-29)</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2EE03EEB-D343-411D-AE6E-20CC2C064FD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3262852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00200"/>
            <a:ext cx="8229600" cy="3581400"/>
          </a:xfrm>
        </p:spPr>
        <p:txBody>
          <a:bodyPr/>
          <a:lstStyle/>
          <a:p>
            <a:pPr marL="576263" indent="-576263">
              <a:spcBef>
                <a:spcPts val="180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Invasion planned (38:1-13)</a:t>
            </a:r>
            <a:endParaRPr lang="en-US" b="1" u="sng" dirty="0">
              <a:solidFill>
                <a:srgbClr val="FFFFCC"/>
              </a:solidFill>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 executed (38:14-16)  </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defeated (38:17‒39:20)</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Invasion’s results (39:21-29)</a:t>
            </a:r>
          </a:p>
        </p:txBody>
      </p:sp>
      <p:sp>
        <p:nvSpPr>
          <p:cNvPr id="6" name="Title 1">
            <a:extLst>
              <a:ext uri="{FF2B5EF4-FFF2-40B4-BE49-F238E27FC236}">
                <a16:creationId xmlns:a16="http://schemas.microsoft.com/office/drawing/2014/main" id="{BCC71FFE-C60B-490A-9A77-293720E09C72}"/>
              </a:ext>
            </a:extLst>
          </p:cNvPr>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38‒39</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92C922FF-A1A9-4B44-848F-75A24F758DC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12687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 Invasion Planned (Ezekiel 38:1-13)</a:t>
            </a:r>
          </a:p>
        </p:txBody>
      </p:sp>
      <p:sp>
        <p:nvSpPr>
          <p:cNvPr id="3" name="Content Placeholder 2"/>
          <p:cNvSpPr>
            <a:spLocks noGrp="1"/>
          </p:cNvSpPr>
          <p:nvPr>
            <p:ph idx="1"/>
          </p:nvPr>
        </p:nvSpPr>
        <p:spPr>
          <a:xfrm>
            <a:off x="1524000" y="2057400"/>
            <a:ext cx="5334000" cy="1981200"/>
          </a:xfrm>
        </p:spPr>
        <p:txBody>
          <a:bodyPr/>
          <a:lstStyle/>
          <a:p>
            <a:pPr marL="744538" lvl="1" indent="-742950">
              <a:spcBef>
                <a:spcPts val="0"/>
              </a:spcBef>
              <a:spcAft>
                <a:spcPts val="4800"/>
              </a:spcAft>
              <a:buSzPct val="100000"/>
              <a:buAutoNum type="alphaUcPeriod"/>
              <a:defRPr/>
            </a:pPr>
            <a:r>
              <a:rPr lang="en-US" dirty="0">
                <a:effectLst>
                  <a:outerShdw blurRad="38100" dist="38100" dir="2700000" algn="tl">
                    <a:srgbClr val="000000">
                      <a:alpha val="43137"/>
                    </a:srgbClr>
                  </a:outerShdw>
                </a:effectLst>
                <a:latin typeface="Calibri" pitchFamily="34" charset="0"/>
                <a:cs typeface="Calibri" pitchFamily="34" charset="0"/>
              </a:rPr>
              <a:t>God’s int</a:t>
            </a:r>
            <a:r>
              <a:rPr lang="en-US" dirty="0">
                <a:effectLst>
                  <a:outerShdw blurRad="38100" dist="38100" dir="2700000" algn="tl">
                    <a:srgbClr val="000000">
                      <a:alpha val="43137"/>
                    </a:srgbClr>
                  </a:outerShdw>
                </a:effectLst>
                <a:cs typeface="Calibri" pitchFamily="34" charset="0"/>
              </a:rPr>
              <a:t>ention</a:t>
            </a:r>
            <a:r>
              <a:rPr lang="en-US" dirty="0">
                <a:effectLst>
                  <a:outerShdw blurRad="38100" dist="38100" dir="2700000" algn="tl">
                    <a:srgbClr val="000000">
                      <a:alpha val="43137"/>
                    </a:srgbClr>
                  </a:outerShdw>
                </a:effectLst>
                <a:latin typeface="Calibri" pitchFamily="34" charset="0"/>
                <a:cs typeface="Calibri" pitchFamily="34" charset="0"/>
              </a:rPr>
              <a:t> (1-9)</a:t>
            </a:r>
          </a:p>
          <a:p>
            <a:pPr marL="744538" lvl="1" indent="-742950">
              <a:spcBef>
                <a:spcPts val="0"/>
              </a:spcBef>
              <a:spcAft>
                <a:spcPts val="4800"/>
              </a:spcAft>
              <a:buSzPct val="100000"/>
              <a:buAutoNum type="alphaUcPeriod"/>
              <a:defRPr/>
            </a:pPr>
            <a:r>
              <a:rPr lang="en-US" dirty="0">
                <a:effectLst>
                  <a:outerShdw blurRad="38100" dist="38100" dir="2700000" algn="tl">
                    <a:srgbClr val="000000">
                      <a:alpha val="43137"/>
                    </a:srgbClr>
                  </a:outerShdw>
                </a:effectLst>
                <a:cs typeface="Calibri" pitchFamily="34" charset="0"/>
              </a:rPr>
              <a:t>Gog’s intention (10-13)</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59050C82-5F97-4D79-BE19-38A289A3D6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241716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749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11230</TotalTime>
  <Words>2848</Words>
  <Application>Microsoft Office PowerPoint</Application>
  <PresentationFormat>Widescreen</PresentationFormat>
  <Paragraphs>238</Paragraphs>
  <Slides>55</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55</vt:i4>
      </vt:variant>
    </vt:vector>
  </HeadingPairs>
  <TitlesOfParts>
    <vt:vector size="60" baseType="lpstr">
      <vt:lpstr>Calibri</vt:lpstr>
      <vt:lpstr>Times New Roman</vt:lpstr>
      <vt:lpstr>Wingdings</vt:lpstr>
      <vt:lpstr>Azure</vt:lpstr>
      <vt:lpstr>1_Azure</vt:lpstr>
      <vt:lpstr>Ezekiel 36‒39 The Middle East Meltdown 2022</vt:lpstr>
      <vt:lpstr>Ezekiel 33‒48</vt:lpstr>
      <vt:lpstr>Ezekiel 36</vt:lpstr>
      <vt:lpstr>Ezekiel 33‒48</vt:lpstr>
      <vt:lpstr>Ezekiel 37</vt:lpstr>
      <vt:lpstr>Ezekiel 33‒48</vt:lpstr>
      <vt:lpstr>Ezekiel 38‒39</vt:lpstr>
      <vt:lpstr>Ezekiel 38‒39</vt:lpstr>
      <vt:lpstr>I. Invasion Planned (Ezekiel 38:1-13)</vt:lpstr>
      <vt:lpstr>PowerPoint Presentation</vt:lpstr>
      <vt:lpstr>PowerPoint Presentation</vt:lpstr>
      <vt:lpstr>Ezekiel 38‒39</vt:lpstr>
      <vt:lpstr>Ezekiel 38‒39</vt:lpstr>
      <vt:lpstr>III. Invasion Defeated (Ezekiel 38:17‒39:20)</vt:lpstr>
      <vt:lpstr>III. Invasion Defeated (Ezekiel 38:17‒39:20)</vt:lpstr>
      <vt:lpstr>Ezekiel 33‒48</vt:lpstr>
      <vt:lpstr>III. Invasion Defeated (Ezekiel 38:17‒39:20)</vt:lpstr>
      <vt:lpstr>III. Invasion Defeated (Ezekiel 38:17‒39:20)</vt:lpstr>
      <vt:lpstr>PowerPoint Presentation</vt:lpstr>
      <vt:lpstr>PowerPoint Presentation</vt:lpstr>
      <vt:lpstr>PowerPoint Presentation</vt:lpstr>
      <vt:lpstr>III. Invasion Defeated (Ezekiel 38:17‒39:20)</vt:lpstr>
      <vt:lpstr>What?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vt:lpstr>
      <vt:lpstr>PowerPoint Presentation</vt:lpstr>
      <vt:lpstr>Ezekiel 38‒39</vt:lpstr>
      <vt:lpstr>IV. Invasion’s Results (Ezekiel 39:21-29)</vt:lpstr>
      <vt:lpstr>IV. Invasion’s Results (Ezekiel 39:21-29)</vt:lpstr>
      <vt:lpstr>Dispensational Theology is a System of Theology</vt:lpstr>
      <vt:lpstr>Doxological Purpose</vt:lpstr>
      <vt:lpstr>PowerPoint Presentation</vt:lpstr>
      <vt:lpstr>When?  </vt:lpstr>
      <vt:lpstr>PowerPoint Presentation</vt:lpstr>
      <vt:lpstr>PowerPoint Presentation</vt:lpstr>
      <vt:lpstr>Six Parts of a Suzerain-Vassal Treaty in Deuteronomy</vt:lpstr>
      <vt:lpstr>Israel's Judgments</vt:lpstr>
      <vt:lpstr>IV. Invasion’s Results (Ezekiel 39:21-29)</vt:lpstr>
      <vt:lpstr>What?</vt:lpstr>
      <vt:lpstr>Six Parts of a Suzerain-Vassal Treaty in Deuteronomy</vt:lpstr>
      <vt:lpstr>PowerPoint Presentation</vt:lpstr>
      <vt:lpstr>PowerPoint Presentation</vt:lpstr>
      <vt:lpstr>PowerPoint Presentation</vt:lpstr>
      <vt:lpstr>PowerPoint Presentation</vt:lpstr>
      <vt:lpstr>PowerPoint Presentation</vt:lpstr>
      <vt:lpstr>Ezekiel 33‒48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Meltdown 018 - Ezek 39v17-24 - MODIFIED</dc:title>
  <dc:subject>Ezek 36-39</dc:subject>
  <dc:creator>A. Woods</dc:creator>
  <dc:description>Modified by Jim McGowan</dc:description>
  <cp:lastModifiedBy>Jim McGowan</cp:lastModifiedBy>
  <cp:revision>1295</cp:revision>
  <cp:lastPrinted>2022-04-03T12:23:39Z</cp:lastPrinted>
  <dcterms:created xsi:type="dcterms:W3CDTF">2009-03-17T12:21:13Z</dcterms:created>
  <dcterms:modified xsi:type="dcterms:W3CDTF">2022-06-05T11:50:31Z</dcterms:modified>
</cp:coreProperties>
</file>