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83"/>
  </p:notesMasterIdLst>
  <p:handoutMasterIdLst>
    <p:handoutMasterId r:id="rId84"/>
  </p:handoutMasterIdLst>
  <p:sldIdLst>
    <p:sldId id="2094" r:id="rId2"/>
    <p:sldId id="2064" r:id="rId3"/>
    <p:sldId id="1984" r:id="rId4"/>
    <p:sldId id="7886" r:id="rId5"/>
    <p:sldId id="7802" r:id="rId6"/>
    <p:sldId id="1985" r:id="rId7"/>
    <p:sldId id="2039" r:id="rId8"/>
    <p:sldId id="7909" r:id="rId9"/>
    <p:sldId id="8814" r:id="rId10"/>
    <p:sldId id="8752" r:id="rId11"/>
    <p:sldId id="8753" r:id="rId12"/>
    <p:sldId id="8503" r:id="rId13"/>
    <p:sldId id="8760" r:id="rId14"/>
    <p:sldId id="7977" r:id="rId15"/>
    <p:sldId id="8751" r:id="rId16"/>
    <p:sldId id="8761" r:id="rId17"/>
    <p:sldId id="1105" r:id="rId18"/>
    <p:sldId id="763" r:id="rId19"/>
    <p:sldId id="7315" r:id="rId20"/>
    <p:sldId id="8754" r:id="rId21"/>
    <p:sldId id="8762" r:id="rId22"/>
    <p:sldId id="8764" r:id="rId23"/>
    <p:sldId id="2983" r:id="rId24"/>
    <p:sldId id="3124" r:id="rId25"/>
    <p:sldId id="8733" r:id="rId26"/>
    <p:sldId id="7915" r:id="rId27"/>
    <p:sldId id="7907" r:id="rId28"/>
    <p:sldId id="4437" r:id="rId29"/>
    <p:sldId id="7286" r:id="rId30"/>
    <p:sldId id="8765" r:id="rId31"/>
    <p:sldId id="8766" r:id="rId32"/>
    <p:sldId id="8769" r:id="rId33"/>
    <p:sldId id="8809" r:id="rId34"/>
    <p:sldId id="4163" r:id="rId35"/>
    <p:sldId id="8810" r:id="rId36"/>
    <p:sldId id="8811" r:id="rId37"/>
    <p:sldId id="8812" r:id="rId38"/>
    <p:sldId id="8799" r:id="rId39"/>
    <p:sldId id="8800" r:id="rId40"/>
    <p:sldId id="8768" r:id="rId41"/>
    <p:sldId id="8801" r:id="rId42"/>
    <p:sldId id="8755" r:id="rId43"/>
    <p:sldId id="8767" r:id="rId44"/>
    <p:sldId id="8774" r:id="rId45"/>
    <p:sldId id="8794" r:id="rId46"/>
    <p:sldId id="8775" r:id="rId47"/>
    <p:sldId id="8777" r:id="rId48"/>
    <p:sldId id="8778" r:id="rId49"/>
    <p:sldId id="8779" r:id="rId50"/>
    <p:sldId id="8738" r:id="rId51"/>
    <p:sldId id="8795" r:id="rId52"/>
    <p:sldId id="8780" r:id="rId53"/>
    <p:sldId id="8237" r:id="rId54"/>
    <p:sldId id="8776" r:id="rId55"/>
    <p:sldId id="8781" r:id="rId56"/>
    <p:sldId id="8782" r:id="rId57"/>
    <p:sldId id="8802" r:id="rId58"/>
    <p:sldId id="8796" r:id="rId59"/>
    <p:sldId id="8783" r:id="rId60"/>
    <p:sldId id="8784" r:id="rId61"/>
    <p:sldId id="7911" r:id="rId62"/>
    <p:sldId id="8816" r:id="rId63"/>
    <p:sldId id="6218" r:id="rId64"/>
    <p:sldId id="8756" r:id="rId65"/>
    <p:sldId id="8803" r:id="rId66"/>
    <p:sldId id="8757" r:id="rId67"/>
    <p:sldId id="8785" r:id="rId68"/>
    <p:sldId id="8786" r:id="rId69"/>
    <p:sldId id="8804" r:id="rId70"/>
    <p:sldId id="8787" r:id="rId71"/>
    <p:sldId id="8817" r:id="rId72"/>
    <p:sldId id="8793" r:id="rId73"/>
    <p:sldId id="8805" r:id="rId74"/>
    <p:sldId id="8806" r:id="rId75"/>
    <p:sldId id="8807" r:id="rId76"/>
    <p:sldId id="8797" r:id="rId77"/>
    <p:sldId id="8798" r:id="rId78"/>
    <p:sldId id="8695" r:id="rId79"/>
    <p:sldId id="8758" r:id="rId80"/>
    <p:sldId id="8815" r:id="rId81"/>
    <p:sldId id="7975" r:id="rId82"/>
  </p:sldIdLst>
  <p:sldSz cx="12192000" cy="6858000"/>
  <p:notesSz cx="7315200" cy="9601200"/>
  <p:custDataLst>
    <p:tags r:id="rId85"/>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y Woods" initials="AW" lastIdx="1" clrIdx="0">
    <p:extLst>
      <p:ext uri="{19B8F6BF-5375-455C-9EA6-DF929625EA0E}">
        <p15:presenceInfo xmlns:p15="http://schemas.microsoft.com/office/powerpoint/2012/main" userId="f980d2db616d9d0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00FF00"/>
    <a:srgbClr val="99FFCC"/>
    <a:srgbClr val="FF99FF"/>
    <a:srgbClr val="FF00FF"/>
    <a:srgbClr val="00CCFF"/>
    <a:srgbClr val="000066"/>
    <a:srgbClr val="4D4D4D"/>
    <a:srgbClr val="0000CC"/>
    <a:srgbClr val="CC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7" autoAdjust="0"/>
    <p:restoredTop sz="95428" autoAdjust="0"/>
  </p:normalViewPr>
  <p:slideViewPr>
    <p:cSldViewPr>
      <p:cViewPr varScale="1">
        <p:scale>
          <a:sx n="61" d="100"/>
          <a:sy n="61" d="100"/>
        </p:scale>
        <p:origin x="78" y="16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78" d="100"/>
          <a:sy n="78" d="100"/>
        </p:scale>
        <p:origin x="3273" y="39"/>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handoutMaster" Target="handoutMasters/handoutMaster1.xml"/><Relationship Id="rId89"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ableStyles" Target="tableStyle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ags" Target="tags/tag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vl1pPr>
          </a:lstStyle>
          <a:p>
            <a:fld id="{416C2B2E-E9D7-4230-8EE4-F98D0B6BB14D}" type="slidenum">
              <a:rPr lang="en-US" altLang="en-US">
                <a:latin typeface="Calibri" panose="020F0502020204030204" pitchFamily="34" charset="0"/>
              </a:rPr>
              <a:pPr/>
              <a:t>‹#›</a:t>
            </a:fld>
            <a:endParaRPr lang="en-US" altLang="en-US" dirty="0">
              <a:latin typeface="Calibri" panose="020F0502020204030204" pitchFamily="34" charset="0"/>
            </a:endParaRPr>
          </a:p>
        </p:txBody>
      </p:sp>
      <p:sp>
        <p:nvSpPr>
          <p:cNvPr id="6" name="Rectangle 4">
            <a:extLst>
              <a:ext uri="{FF2B5EF4-FFF2-40B4-BE49-F238E27FC236}">
                <a16:creationId xmlns:a16="http://schemas.microsoft.com/office/drawing/2014/main" id="{E639ABDC-F385-432C-BC0C-EC9FB366D81E}"/>
              </a:ext>
            </a:extLst>
          </p:cNvPr>
          <p:cNvSpPr>
            <a:spLocks noGrp="1" noChangeArrowheads="1"/>
          </p:cNvSpPr>
          <p:nvPr>
            <p:ph type="ftr" sz="quarter" idx="2"/>
          </p:nvPr>
        </p:nvSpPr>
        <p:spPr bwMode="auto">
          <a:xfrm>
            <a:off x="0" y="9082034"/>
            <a:ext cx="3594184" cy="519166"/>
          </a:xfrm>
          <a:prstGeom prst="rect">
            <a:avLst/>
          </a:prstGeom>
          <a:noFill/>
          <a:ln w="9525">
            <a:noFill/>
            <a:miter lim="800000"/>
            <a:headEnd/>
            <a:tailEnd/>
          </a:ln>
        </p:spPr>
        <p:txBody>
          <a:bodyPr vert="horz" wrap="square" lIns="107802" tIns="53903" rIns="107802" bIns="53903" numCol="1" anchor="b" anchorCtr="0" compatLnSpc="1">
            <a:prstTxWarp prst="textNoShape">
              <a:avLst/>
            </a:prstTxWarp>
          </a:bodyPr>
          <a:lstStyle>
            <a:lvl1pPr defTabSz="1019412" eaLnBrk="1" hangingPunct="1">
              <a:defRPr sz="1600">
                <a:latin typeface="Times New Roman" pitchFamily="18" charset="0"/>
                <a:cs typeface="Arial" charset="0"/>
              </a:defRPr>
            </a:lvl1pPr>
          </a:lstStyle>
          <a:p>
            <a:pPr>
              <a:defRPr/>
            </a:pPr>
            <a:r>
              <a:rPr lang="en-US" dirty="0">
                <a:latin typeface="Calibri" panose="020F0502020204030204" pitchFamily="34" charset="0"/>
              </a:rPr>
              <a:t>Sugar Land Bible Church</a:t>
            </a:r>
          </a:p>
        </p:txBody>
      </p:sp>
      <p:sp>
        <p:nvSpPr>
          <p:cNvPr id="7" name="Header Placeholder 1">
            <a:extLst>
              <a:ext uri="{FF2B5EF4-FFF2-40B4-BE49-F238E27FC236}">
                <a16:creationId xmlns:a16="http://schemas.microsoft.com/office/drawing/2014/main" id="{DBD86D44-784A-49A5-8D58-104289F50E40}"/>
              </a:ext>
            </a:extLst>
          </p:cNvPr>
          <p:cNvSpPr>
            <a:spLocks noGrp="1"/>
          </p:cNvSpPr>
          <p:nvPr>
            <p:ph type="hdr" sz="quarter"/>
          </p:nvPr>
        </p:nvSpPr>
        <p:spPr>
          <a:xfrm>
            <a:off x="1612833" y="120405"/>
            <a:ext cx="4089536" cy="793995"/>
          </a:xfrm>
          <a:prstGeom prst="rect">
            <a:avLst/>
          </a:prstGeom>
        </p:spPr>
        <p:txBody>
          <a:bodyPr vert="horz" lIns="118243" tIns="59121" rIns="118243" bIns="59121" rtlCol="0"/>
          <a:lstStyle>
            <a:lvl1pPr algn="ctr">
              <a:defRPr sz="1700" dirty="0">
                <a:latin typeface="Calibri" panose="020F0502020204030204" pitchFamily="34" charset="0"/>
                <a:cs typeface="Calibri" panose="020F0502020204030204" pitchFamily="34" charset="0"/>
              </a:defRPr>
            </a:lvl1pPr>
          </a:lstStyle>
          <a:p>
            <a:pPr>
              <a:defRPr/>
            </a:pPr>
            <a:r>
              <a:rPr lang="en-US" sz="1600" dirty="0"/>
              <a:t>Dr. Andy Woods</a:t>
            </a:r>
          </a:p>
          <a:p>
            <a:pPr>
              <a:defRPr/>
            </a:pPr>
            <a:r>
              <a:rPr lang="en-US" sz="1600" dirty="0"/>
              <a:t>Genesis 080 - 20v1-18 </a:t>
            </a:r>
          </a:p>
          <a:p>
            <a:pPr>
              <a:defRPr/>
            </a:pPr>
            <a:r>
              <a:rPr lang="en-US" sz="1600" dirty="0"/>
              <a:t>06-05-2022</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1" y="0"/>
            <a:ext cx="3170764"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3" name="Date Placeholder 2"/>
          <p:cNvSpPr>
            <a:spLocks noGrp="1"/>
          </p:cNvSpPr>
          <p:nvPr>
            <p:ph type="dt" idx="1"/>
          </p:nvPr>
        </p:nvSpPr>
        <p:spPr bwMode="auto">
          <a:xfrm>
            <a:off x="4142749" y="0"/>
            <a:ext cx="3170763"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algn="r" defTabSz="920970" eaLnBrk="1" hangingPunct="1">
              <a:defRPr sz="1400">
                <a:latin typeface="Calibri" panose="020F0502020204030204" pitchFamily="34" charset="0"/>
                <a:cs typeface="Arial" charset="0"/>
              </a:defRPr>
            </a:lvl1pPr>
          </a:lstStyle>
          <a:p>
            <a:pPr>
              <a:defRPr/>
            </a:pPr>
            <a:fld id="{5800389A-3474-4B41-9CB2-F1B2DAE08F62}" type="datetimeFigureOut">
              <a:rPr lang="en-US" smtClean="0"/>
              <a:pPr>
                <a:defRPr/>
              </a:pPr>
              <a:t>6/4/2022</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38" tIns="50519" rIns="101038" bIns="50519" rtlCol="0" anchor="ctr"/>
          <a:lstStyle/>
          <a:p>
            <a:pPr lvl="0"/>
            <a:endParaRPr lang="en-US" noProof="0" dirty="0"/>
          </a:p>
        </p:txBody>
      </p:sp>
      <p:sp>
        <p:nvSpPr>
          <p:cNvPr id="5" name="Notes Placeholder 4"/>
          <p:cNvSpPr>
            <a:spLocks noGrp="1"/>
          </p:cNvSpPr>
          <p:nvPr>
            <p:ph type="body" sz="quarter" idx="3"/>
          </p:nvPr>
        </p:nvSpPr>
        <p:spPr bwMode="auto">
          <a:xfrm>
            <a:off x="732364" y="4561226"/>
            <a:ext cx="5850473" cy="4318573"/>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1" y="9120813"/>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7" name="Slide Number Placeholder 6"/>
          <p:cNvSpPr>
            <a:spLocks noGrp="1"/>
          </p:cNvSpPr>
          <p:nvPr>
            <p:ph type="sldNum" sz="quarter" idx="5"/>
          </p:nvPr>
        </p:nvSpPr>
        <p:spPr bwMode="auto">
          <a:xfrm>
            <a:off x="4142749" y="9120813"/>
            <a:ext cx="3170763"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atin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7</a:t>
            </a:fld>
            <a:endParaRPr lang="en-US" altLang="en-US" dirty="0"/>
          </a:p>
        </p:txBody>
      </p:sp>
    </p:spTree>
    <p:extLst>
      <p:ext uri="{BB962C8B-B14F-4D97-AF65-F5344CB8AC3E}">
        <p14:creationId xmlns:p14="http://schemas.microsoft.com/office/powerpoint/2010/main" val="36176022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25</a:t>
            </a:fld>
            <a:endParaRPr lang="en-US" altLang="en-US" dirty="0"/>
          </a:p>
        </p:txBody>
      </p:sp>
    </p:spTree>
    <p:extLst>
      <p:ext uri="{BB962C8B-B14F-4D97-AF65-F5344CB8AC3E}">
        <p14:creationId xmlns:p14="http://schemas.microsoft.com/office/powerpoint/2010/main" val="13618356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45</a:t>
            </a:fld>
            <a:endParaRPr lang="en-US" altLang="en-US" dirty="0"/>
          </a:p>
        </p:txBody>
      </p:sp>
    </p:spTree>
    <p:extLst>
      <p:ext uri="{BB962C8B-B14F-4D97-AF65-F5344CB8AC3E}">
        <p14:creationId xmlns:p14="http://schemas.microsoft.com/office/powerpoint/2010/main" val="1148441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51</a:t>
            </a:fld>
            <a:endParaRPr lang="en-US" altLang="en-US" dirty="0"/>
          </a:p>
        </p:txBody>
      </p:sp>
    </p:spTree>
    <p:extLst>
      <p:ext uri="{BB962C8B-B14F-4D97-AF65-F5344CB8AC3E}">
        <p14:creationId xmlns:p14="http://schemas.microsoft.com/office/powerpoint/2010/main" val="4984515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58</a:t>
            </a:fld>
            <a:endParaRPr lang="en-US" altLang="en-US" dirty="0"/>
          </a:p>
        </p:txBody>
      </p:sp>
    </p:spTree>
    <p:extLst>
      <p:ext uri="{BB962C8B-B14F-4D97-AF65-F5344CB8AC3E}">
        <p14:creationId xmlns:p14="http://schemas.microsoft.com/office/powerpoint/2010/main" val="38047703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76</a:t>
            </a:fld>
            <a:endParaRPr lang="en-US" altLang="en-US" dirty="0"/>
          </a:p>
        </p:txBody>
      </p:sp>
    </p:spTree>
    <p:extLst>
      <p:ext uri="{BB962C8B-B14F-4D97-AF65-F5344CB8AC3E}">
        <p14:creationId xmlns:p14="http://schemas.microsoft.com/office/powerpoint/2010/main" val="37246553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77</a:t>
            </a:fld>
            <a:endParaRPr lang="en-US" altLang="en-US" dirty="0"/>
          </a:p>
        </p:txBody>
      </p:sp>
    </p:spTree>
    <p:extLst>
      <p:ext uri="{BB962C8B-B14F-4D97-AF65-F5344CB8AC3E}">
        <p14:creationId xmlns:p14="http://schemas.microsoft.com/office/powerpoint/2010/main" val="42605263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9/11/2016</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81</a:t>
            </a:fld>
            <a:endParaRPr lang="en-US" altLang="en-US" dirty="0"/>
          </a:p>
        </p:txBody>
      </p:sp>
    </p:spTree>
    <p:extLst>
      <p:ext uri="{BB962C8B-B14F-4D97-AF65-F5344CB8AC3E}">
        <p14:creationId xmlns:p14="http://schemas.microsoft.com/office/powerpoint/2010/main" val="5097086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67535332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fld id="{70A06824-8A41-4716-AE4C-176E2E7B0908}" type="slidenum">
              <a:rPr lang="en-US" altLang="en-US"/>
              <a:pPr/>
              <a:t>‹#›</a:t>
            </a:fld>
            <a:endParaRPr lang="en-US" altLang="en-US"/>
          </a:p>
        </p:txBody>
      </p:sp>
    </p:spTree>
    <p:extLst>
      <p:ext uri="{BB962C8B-B14F-4D97-AF65-F5344CB8AC3E}">
        <p14:creationId xmlns:p14="http://schemas.microsoft.com/office/powerpoint/2010/main" val="310711618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a:p>
        </p:txBody>
      </p:sp>
    </p:spTree>
    <p:extLst>
      <p:ext uri="{BB962C8B-B14F-4D97-AF65-F5344CB8AC3E}">
        <p14:creationId xmlns:p14="http://schemas.microsoft.com/office/powerpoint/2010/main" val="98651927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0B256E90-1540-4BDD-BE46-BC5C8B961EE5}" type="slidenum">
              <a:rPr lang="en-US"/>
              <a:pPr>
                <a:defRPr/>
              </a:pPr>
              <a:t>‹#›</a:t>
            </a:fld>
            <a:endParaRPr lang="en-US"/>
          </a:p>
        </p:txBody>
      </p:sp>
    </p:spTree>
    <p:extLst>
      <p:ext uri="{BB962C8B-B14F-4D97-AF65-F5344CB8AC3E}">
        <p14:creationId xmlns:p14="http://schemas.microsoft.com/office/powerpoint/2010/main" val="9831977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3"/>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4971FCA6-7645-460B-AB48-CA8D34B804C4}"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45315681"/>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812800" y="1981200"/>
            <a:ext cx="10363200" cy="4114800"/>
          </a:xfrm>
        </p:spPr>
        <p:txBody>
          <a:bodyPr/>
          <a:lstStyle/>
          <a:p>
            <a:pPr lvl="0"/>
            <a:endParaRPr lang="en-US" noProof="0"/>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pPr>
              <a:defRPr/>
            </a:pPr>
            <a:fld id="{6B196BFA-0DE7-4BE2-97C4-13B184514A8C}" type="slidenum">
              <a:rPr lang="en-US" altLang="en-US"/>
              <a:pPr>
                <a:defRPr/>
              </a:pPr>
              <a:t>‹#›</a:t>
            </a:fld>
            <a:endParaRPr lang="en-US" altLang="en-US"/>
          </a:p>
        </p:txBody>
      </p:sp>
    </p:spTree>
    <p:extLst>
      <p:ext uri="{BB962C8B-B14F-4D97-AF65-F5344CB8AC3E}">
        <p14:creationId xmlns:p14="http://schemas.microsoft.com/office/powerpoint/2010/main" val="26394753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85923334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2777750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6670155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93262438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3268773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16711780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2460103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9592177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5"/>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defRPr>
            </a:lvl1pPr>
          </a:lstStyle>
          <a:p>
            <a:fld id="{3776912B-AC69-41FE-A101-09E856C32C50}" type="slidenum">
              <a:rPr lang="en-US" altLang="en-US" smtClean="0"/>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8906" r:id="rId1"/>
    <p:sldLayoutId id="2147488907" r:id="rId2"/>
    <p:sldLayoutId id="2147488908" r:id="rId3"/>
    <p:sldLayoutId id="2147488909" r:id="rId4"/>
    <p:sldLayoutId id="2147488910" r:id="rId5"/>
    <p:sldLayoutId id="2147488911" r:id="rId6"/>
    <p:sldLayoutId id="2147488912" r:id="rId7"/>
    <p:sldLayoutId id="2147488913" r:id="rId8"/>
    <p:sldLayoutId id="2147488914" r:id="rId9"/>
    <p:sldLayoutId id="2147488915" r:id="rId10"/>
    <p:sldLayoutId id="2147488916" r:id="rId11"/>
    <p:sldLayoutId id="2147488917" r:id="rId12"/>
    <p:sldLayoutId id="2147488920" r:id="rId13"/>
    <p:sldLayoutId id="2147488921" r:id="rId14"/>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28.png"/><Relationship Id="rId5" Type="http://schemas.microsoft.com/office/2007/relationships/hdphoto" Target="../media/hdphoto1.wdp"/><Relationship Id="rId4" Type="http://schemas.openxmlformats.org/officeDocument/2006/relationships/image" Target="../media/image20.png"/></Relationships>
</file>

<file path=ppt/slides/_rels/slide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20.png"/></Relationships>
</file>

<file path=ppt/slides/_rels/slide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20.png"/></Relationships>
</file>

<file path=ppt/slides/_rels/slide5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1.xml"/></Relationships>
</file>

<file path=ppt/slides/_rels/slide7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20.png"/></Relationships>
</file>

<file path=ppt/slides/_rels/slide7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20.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01347A-E166-4399-80F1-5FDEDB0A69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5" name="Picture 4" descr="A close up of a sign&#10;&#10;Description automatically generated">
            <a:extLst>
              <a:ext uri="{FF2B5EF4-FFF2-40B4-BE49-F238E27FC236}">
                <a16:creationId xmlns:a16="http://schemas.microsoft.com/office/drawing/2014/main" id="{365E98A2-B1BD-4000-A879-674CC59720E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44800" y="1676400"/>
            <a:ext cx="6502400" cy="3657600"/>
          </a:xfrm>
          <a:prstGeom prst="rect">
            <a:avLst/>
          </a:prstGeom>
        </p:spPr>
      </p:pic>
      <p:sp>
        <p:nvSpPr>
          <p:cNvPr id="7" name="Rectangle 2">
            <a:extLst>
              <a:ext uri="{FF2B5EF4-FFF2-40B4-BE49-F238E27FC236}">
                <a16:creationId xmlns:a16="http://schemas.microsoft.com/office/drawing/2014/main" id="{6C1B414B-77B0-4090-9319-1C754B5D5A2D}"/>
              </a:ext>
            </a:extLst>
          </p:cNvPr>
          <p:cNvSpPr txBox="1">
            <a:spLocks noChangeArrowheads="1"/>
          </p:cNvSpPr>
          <p:nvPr/>
        </p:nvSpPr>
        <p:spPr>
          <a:xfrm>
            <a:off x="3124200" y="228600"/>
            <a:ext cx="5943600" cy="1219200"/>
          </a:xfrm>
          <a:prstGeom prst="rect">
            <a:avLst/>
          </a:prstGeom>
        </p:spPr>
        <p:txBody>
          <a:bodyPr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sz="3600" kern="0" dirty="0">
                <a:effectLst>
                  <a:outerShdw blurRad="38100" dist="38100" dir="2700000" algn="tl">
                    <a:srgbClr val="000000">
                      <a:alpha val="43137"/>
                    </a:srgbClr>
                  </a:outerShdw>
                </a:effectLst>
              </a:rPr>
              <a:t>Genesis 12</a:t>
            </a:r>
            <a:r>
              <a:rPr lang="en-US" sz="3600" kern="0" dirty="0">
                <a:effectLst>
                  <a:outerShdw blurRad="38100" dist="38100" dir="2700000" algn="tl">
                    <a:srgbClr val="000000">
                      <a:alpha val="43137"/>
                    </a:srgbClr>
                  </a:outerShdw>
                </a:effectLst>
                <a:cs typeface="Calibri" panose="020F0502020204030204" pitchFamily="34" charset="0"/>
              </a:rPr>
              <a:t>‒50</a:t>
            </a:r>
            <a:endParaRPr lang="en-US" sz="3600" kern="0" dirty="0">
              <a:effectLst>
                <a:outerShdw blurRad="38100" dist="38100" dir="2700000" algn="tl">
                  <a:srgbClr val="000000">
                    <a:alpha val="43137"/>
                  </a:srgbClr>
                </a:outerShdw>
              </a:effectLst>
              <a:sym typeface="Symbol" pitchFamily="18" charset="2"/>
            </a:endParaRPr>
          </a:p>
          <a:p>
            <a:pPr algn="ctr" eaLnBrk="1" hangingPunct="1"/>
            <a:r>
              <a:rPr lang="en-US" sz="3200" kern="0" dirty="0">
                <a:effectLst>
                  <a:outerShdw blurRad="38100" dist="38100" dir="2700000" algn="tl">
                    <a:srgbClr val="000000">
                      <a:alpha val="43137"/>
                    </a:srgbClr>
                  </a:outerShdw>
                </a:effectLst>
                <a:sym typeface="Symbol" pitchFamily="18" charset="2"/>
              </a:rPr>
              <a:t>Israel’s Birth &amp; Preservation</a:t>
            </a:r>
          </a:p>
        </p:txBody>
      </p:sp>
    </p:spTree>
    <p:extLst>
      <p:ext uri="{BB962C8B-B14F-4D97-AF65-F5344CB8AC3E}">
        <p14:creationId xmlns:p14="http://schemas.microsoft.com/office/powerpoint/2010/main" val="39120385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algn="ctr" eaLnBrk="1" hangingPunct="1"/>
            <a:r>
              <a:rPr lang="en-US" sz="3600" dirty="0">
                <a:effectLst>
                  <a:outerShdw blurRad="38100" dist="38100" dir="2700000" algn="tl">
                    <a:srgbClr val="000000">
                      <a:alpha val="43137"/>
                    </a:srgbClr>
                  </a:outerShdw>
                </a:effectLst>
              </a:rPr>
              <a:t>Genesis 20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Abraham &amp; Abimelech</a:t>
            </a:r>
          </a:p>
        </p:txBody>
      </p:sp>
      <p:sp>
        <p:nvSpPr>
          <p:cNvPr id="161795" name="Rectangle 3"/>
          <p:cNvSpPr>
            <a:spLocks noGrp="1" noChangeArrowheads="1"/>
          </p:cNvSpPr>
          <p:nvPr>
            <p:ph type="body" idx="1"/>
          </p:nvPr>
        </p:nvSpPr>
        <p:spPr>
          <a:xfrm>
            <a:off x="1066800" y="1600200"/>
            <a:ext cx="6934200" cy="4419600"/>
          </a:xfrm>
        </p:spPr>
        <p:txBody>
          <a:bodyPr/>
          <a:lstStyle/>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Background (20:1-2)</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Abimelech &amp; God (20:3-8)</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Abimelech &amp; Abraham (20:9-15)</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Abimelech &amp; Sarah (16)</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Removal of the curse (17-18)</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26344618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algn="ctr" eaLnBrk="1" hangingPunct="1"/>
            <a:r>
              <a:rPr lang="en-US" sz="3600" dirty="0">
                <a:effectLst>
                  <a:outerShdw blurRad="38100" dist="38100" dir="2700000" algn="tl">
                    <a:srgbClr val="000000">
                      <a:alpha val="43137"/>
                    </a:srgbClr>
                  </a:outerShdw>
                </a:effectLst>
              </a:rPr>
              <a:t>Genesis 20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Abraham &amp; Abimelech</a:t>
            </a:r>
          </a:p>
        </p:txBody>
      </p:sp>
      <p:sp>
        <p:nvSpPr>
          <p:cNvPr id="161795" name="Rectangle 3"/>
          <p:cNvSpPr>
            <a:spLocks noGrp="1" noChangeArrowheads="1"/>
          </p:cNvSpPr>
          <p:nvPr>
            <p:ph type="body" idx="1"/>
          </p:nvPr>
        </p:nvSpPr>
        <p:spPr>
          <a:xfrm>
            <a:off x="1066800" y="1600200"/>
            <a:ext cx="6934200" cy="3962400"/>
          </a:xfrm>
        </p:spPr>
        <p:txBody>
          <a:bodyPr/>
          <a:lstStyle/>
          <a:p>
            <a:pPr marL="457200" lvl="2" indent="-457200" eaLnBrk="1" hangingPunct="1">
              <a:spcBef>
                <a:spcPts val="0"/>
              </a:spcBef>
              <a:spcAft>
                <a:spcPts val="36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Background (20:1-2)</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Abimelech &amp; God (20:3-8)</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Abimelech &amp; Abraham (20:9-15)</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Abimelech &amp; Sarah (16)</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Removal of the curse (17-18)</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15285129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66800" y="2057400"/>
            <a:ext cx="6324600" cy="2743200"/>
          </a:xfrm>
        </p:spPr>
        <p:txBody>
          <a:bodyPr/>
          <a:lstStyle/>
          <a:p>
            <a:pPr marL="458788" lvl="2" indent="-458788"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Abraham’s movement (1)</a:t>
            </a:r>
          </a:p>
          <a:p>
            <a:pPr marL="458788" lvl="2" indent="-458788"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Abraham endangers the seed (2)</a:t>
            </a:r>
          </a:p>
        </p:txBody>
      </p:sp>
      <p:sp>
        <p:nvSpPr>
          <p:cNvPr id="7" name="Rectangle 2">
            <a:extLst>
              <a:ext uri="{FF2B5EF4-FFF2-40B4-BE49-F238E27FC236}">
                <a16:creationId xmlns:a16="http://schemas.microsoft.com/office/drawing/2014/main" id="{97686A22-2BE5-4C51-AB58-0A64E5F67A24}"/>
              </a:ext>
            </a:extLst>
          </p:cNvPr>
          <p:cNvSpPr txBox="1">
            <a:spLocks noChangeArrowheads="1"/>
          </p:cNvSpPr>
          <p:nvPr/>
        </p:nvSpPr>
        <p:spPr bwMode="auto">
          <a:xfrm>
            <a:off x="3119438" y="304800"/>
            <a:ext cx="5953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457200" indent="-457200" algn="ctr" eaLnBrk="1" hangingPunct="1">
              <a:buClr>
                <a:srgbClr val="CC66FF"/>
              </a:buClr>
              <a:buFont typeface="+mj-lt"/>
              <a:buAutoNum type="alphaUcPeriod"/>
            </a:pPr>
            <a:r>
              <a:rPr lang="en-US" sz="3600" kern="0" dirty="0">
                <a:effectLst>
                  <a:outerShdw blurRad="38100" dist="38100" dir="2700000" algn="tl">
                    <a:srgbClr val="000000">
                      <a:alpha val="43137"/>
                    </a:srgbClr>
                  </a:outerShdw>
                </a:effectLst>
                <a:cs typeface="Calibri" panose="020F0502020204030204" pitchFamily="34" charset="0"/>
              </a:rPr>
              <a:t>Background</a:t>
            </a:r>
            <a:br>
              <a:rPr lang="en-US" sz="3600" kern="0" dirty="0">
                <a:effectLst>
                  <a:outerShdw blurRad="38100" dist="38100" dir="2700000" algn="tl">
                    <a:srgbClr val="000000">
                      <a:alpha val="43137"/>
                    </a:srgbClr>
                  </a:outerShdw>
                </a:effectLst>
                <a:cs typeface="Calibri" panose="020F0502020204030204" pitchFamily="34" charset="0"/>
              </a:rPr>
            </a:br>
            <a:r>
              <a:rPr lang="en-US" sz="2800" b="1" kern="0" dirty="0">
                <a:solidFill>
                  <a:srgbClr val="FFFFCC"/>
                </a:solidFill>
                <a:effectLst>
                  <a:outerShdw blurRad="38100" dist="38100" dir="2700000" algn="tl">
                    <a:srgbClr val="000000">
                      <a:alpha val="43137"/>
                    </a:srgbClr>
                  </a:outerShdw>
                </a:effectLst>
                <a:ea typeface="+mn-ea"/>
                <a:cs typeface="+mn-cs"/>
              </a:rPr>
              <a:t>Genesis 20:1-2</a:t>
            </a:r>
          </a:p>
        </p:txBody>
      </p:sp>
      <p:pic>
        <p:nvPicPr>
          <p:cNvPr id="5" name="Picture 4">
            <a:extLst>
              <a:ext uri="{FF2B5EF4-FFF2-40B4-BE49-F238E27FC236}">
                <a16:creationId xmlns:a16="http://schemas.microsoft.com/office/drawing/2014/main" id="{6F422440-7828-4622-A45D-9ABFFDA55A6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18492151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66800" y="2057400"/>
            <a:ext cx="6324600" cy="2743200"/>
          </a:xfrm>
        </p:spPr>
        <p:txBody>
          <a:bodyPr/>
          <a:lstStyle/>
          <a:p>
            <a:pPr marL="458788" lvl="2" indent="-458788" eaLnBrk="1" hangingPunct="1">
              <a:spcBef>
                <a:spcPts val="0"/>
              </a:spcBef>
              <a:spcAft>
                <a:spcPts val="3600"/>
              </a:spcAft>
              <a:buClr>
                <a:srgbClr val="00FF00"/>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Abraham’s movement (1)</a:t>
            </a:r>
          </a:p>
          <a:p>
            <a:pPr marL="458788" lvl="2" indent="-458788"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Abraham endangers the seed (2)</a:t>
            </a:r>
          </a:p>
        </p:txBody>
      </p:sp>
      <p:sp>
        <p:nvSpPr>
          <p:cNvPr id="7" name="Rectangle 2">
            <a:extLst>
              <a:ext uri="{FF2B5EF4-FFF2-40B4-BE49-F238E27FC236}">
                <a16:creationId xmlns:a16="http://schemas.microsoft.com/office/drawing/2014/main" id="{97686A22-2BE5-4C51-AB58-0A64E5F67A24}"/>
              </a:ext>
            </a:extLst>
          </p:cNvPr>
          <p:cNvSpPr txBox="1">
            <a:spLocks noChangeArrowheads="1"/>
          </p:cNvSpPr>
          <p:nvPr/>
        </p:nvSpPr>
        <p:spPr bwMode="auto">
          <a:xfrm>
            <a:off x="3119438" y="304800"/>
            <a:ext cx="5953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457200" indent="-457200" algn="ctr" eaLnBrk="1" hangingPunct="1">
              <a:buClr>
                <a:srgbClr val="CC66FF"/>
              </a:buClr>
              <a:buFont typeface="+mj-lt"/>
              <a:buAutoNum type="alphaUcPeriod"/>
            </a:pPr>
            <a:r>
              <a:rPr lang="en-US" sz="3600" kern="0" dirty="0">
                <a:effectLst>
                  <a:outerShdw blurRad="38100" dist="38100" dir="2700000" algn="tl">
                    <a:srgbClr val="000000">
                      <a:alpha val="43137"/>
                    </a:srgbClr>
                  </a:outerShdw>
                </a:effectLst>
                <a:cs typeface="Calibri" panose="020F0502020204030204" pitchFamily="34" charset="0"/>
              </a:rPr>
              <a:t>Background</a:t>
            </a:r>
            <a:br>
              <a:rPr lang="en-US" sz="3600" kern="0" dirty="0">
                <a:effectLst>
                  <a:outerShdw blurRad="38100" dist="38100" dir="2700000" algn="tl">
                    <a:srgbClr val="000000">
                      <a:alpha val="43137"/>
                    </a:srgbClr>
                  </a:outerShdw>
                </a:effectLst>
                <a:cs typeface="Calibri" panose="020F0502020204030204" pitchFamily="34" charset="0"/>
              </a:rPr>
            </a:br>
            <a:r>
              <a:rPr lang="en-US" sz="2800" b="1" kern="0" dirty="0">
                <a:solidFill>
                  <a:srgbClr val="FFFFCC"/>
                </a:solidFill>
                <a:effectLst>
                  <a:outerShdw blurRad="38100" dist="38100" dir="2700000" algn="tl">
                    <a:srgbClr val="000000">
                      <a:alpha val="43137"/>
                    </a:srgbClr>
                  </a:outerShdw>
                </a:effectLst>
                <a:ea typeface="+mn-ea"/>
                <a:cs typeface="+mn-cs"/>
              </a:rPr>
              <a:t>Genesis 20:1-2</a:t>
            </a:r>
          </a:p>
        </p:txBody>
      </p:sp>
      <p:pic>
        <p:nvPicPr>
          <p:cNvPr id="5" name="Picture 4">
            <a:extLst>
              <a:ext uri="{FF2B5EF4-FFF2-40B4-BE49-F238E27FC236}">
                <a16:creationId xmlns:a16="http://schemas.microsoft.com/office/drawing/2014/main" id="{6F422440-7828-4622-A45D-9ABFFDA55A6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8468001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125A11-A1DF-49A2-8CF4-9BF982D1ED56}"/>
              </a:ext>
            </a:extLst>
          </p:cNvPr>
          <p:cNvPicPr>
            <a:picLocks noChangeAspect="1"/>
          </p:cNvPicPr>
          <p:nvPr/>
        </p:nvPicPr>
        <p:blipFill>
          <a:blip r:embed="rId2"/>
          <a:stretch>
            <a:fillRect/>
          </a:stretch>
        </p:blipFill>
        <p:spPr>
          <a:xfrm>
            <a:off x="3653162" y="137160"/>
            <a:ext cx="4885676"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Oval 7">
            <a:extLst>
              <a:ext uri="{FF2B5EF4-FFF2-40B4-BE49-F238E27FC236}">
                <a16:creationId xmlns:a16="http://schemas.microsoft.com/office/drawing/2014/main" id="{2247BE60-1F06-4AF3-8A03-DFC9D58FFC23}"/>
              </a:ext>
            </a:extLst>
          </p:cNvPr>
          <p:cNvSpPr>
            <a:spLocks noChangeArrowheads="1"/>
          </p:cNvSpPr>
          <p:nvPr/>
        </p:nvSpPr>
        <p:spPr bwMode="auto">
          <a:xfrm>
            <a:off x="5410200" y="4114800"/>
            <a:ext cx="990600" cy="762000"/>
          </a:xfrm>
          <a:prstGeom prst="ellipse">
            <a:avLst/>
          </a:prstGeom>
          <a:solidFill>
            <a:schemeClr val="tx1"/>
          </a:solidFill>
          <a:ln w="38100" algn="ctr">
            <a:solidFill>
              <a:srgbClr val="FF000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200" dirty="0">
                <a:solidFill>
                  <a:schemeClr val="bg2"/>
                </a:solidFill>
                <a:latin typeface="Calibri" panose="020F0502020204030204" pitchFamily="34" charset="0"/>
                <a:cs typeface="Calibri" panose="020F0502020204030204" pitchFamily="34" charset="0"/>
              </a:rPr>
              <a:t>Negev</a:t>
            </a:r>
          </a:p>
        </p:txBody>
      </p:sp>
    </p:spTree>
    <p:extLst>
      <p:ext uri="{BB962C8B-B14F-4D97-AF65-F5344CB8AC3E}">
        <p14:creationId xmlns:p14="http://schemas.microsoft.com/office/powerpoint/2010/main" val="2292352950"/>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a:extLst>
              <a:ext uri="{FF2B5EF4-FFF2-40B4-BE49-F238E27FC236}">
                <a16:creationId xmlns:a16="http://schemas.microsoft.com/office/drawing/2014/main" id="{055B56F5-9F34-4471-B32F-7E0715032DA6}"/>
              </a:ext>
            </a:extLst>
          </p:cNvPr>
          <p:cNvPicPr>
            <a:picLocks noChangeAspect="1" noChangeArrowheads="1"/>
          </p:cNvPicPr>
          <p:nvPr/>
        </p:nvPicPr>
        <p:blipFill>
          <a:blip r:embed="rId2" cstate="print"/>
          <a:srcRect/>
          <a:stretch>
            <a:fillRect/>
          </a:stretch>
        </p:blipFill>
        <p:spPr bwMode="auto">
          <a:xfrm>
            <a:off x="1512424" y="137160"/>
            <a:ext cx="9167152"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653" name="Oval 7">
            <a:extLst>
              <a:ext uri="{FF2B5EF4-FFF2-40B4-BE49-F238E27FC236}">
                <a16:creationId xmlns:a16="http://schemas.microsoft.com/office/drawing/2014/main" id="{E751EFD9-33E6-49F6-BCBF-43E95E624B4F}"/>
              </a:ext>
            </a:extLst>
          </p:cNvPr>
          <p:cNvSpPr>
            <a:spLocks noChangeArrowheads="1"/>
          </p:cNvSpPr>
          <p:nvPr/>
        </p:nvSpPr>
        <p:spPr bwMode="auto">
          <a:xfrm>
            <a:off x="6858000" y="2667000"/>
            <a:ext cx="1143000" cy="7620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4" name="Oval 7">
            <a:extLst>
              <a:ext uri="{FF2B5EF4-FFF2-40B4-BE49-F238E27FC236}">
                <a16:creationId xmlns:a16="http://schemas.microsoft.com/office/drawing/2014/main" id="{5DC12F7E-FB6A-9686-A586-0DB45E54AF2A}"/>
              </a:ext>
            </a:extLst>
          </p:cNvPr>
          <p:cNvSpPr>
            <a:spLocks noChangeArrowheads="1"/>
          </p:cNvSpPr>
          <p:nvPr/>
        </p:nvSpPr>
        <p:spPr bwMode="auto">
          <a:xfrm>
            <a:off x="5181600" y="1905000"/>
            <a:ext cx="1371600" cy="7620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2912048231"/>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66800" y="2057400"/>
            <a:ext cx="6324600" cy="2743200"/>
          </a:xfrm>
        </p:spPr>
        <p:txBody>
          <a:bodyPr/>
          <a:lstStyle/>
          <a:p>
            <a:pPr marL="458788" lvl="2" indent="-458788"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Abraham’s movement (1)</a:t>
            </a:r>
          </a:p>
          <a:p>
            <a:pPr marL="458788" lvl="2" indent="-458788" eaLnBrk="1" hangingPunct="1">
              <a:spcBef>
                <a:spcPts val="0"/>
              </a:spcBef>
              <a:spcAft>
                <a:spcPts val="3600"/>
              </a:spcAft>
              <a:buClr>
                <a:srgbClr val="00FF00"/>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Abraham endangers the seed (2)</a:t>
            </a:r>
          </a:p>
        </p:txBody>
      </p:sp>
      <p:sp>
        <p:nvSpPr>
          <p:cNvPr id="7" name="Rectangle 2">
            <a:extLst>
              <a:ext uri="{FF2B5EF4-FFF2-40B4-BE49-F238E27FC236}">
                <a16:creationId xmlns:a16="http://schemas.microsoft.com/office/drawing/2014/main" id="{97686A22-2BE5-4C51-AB58-0A64E5F67A24}"/>
              </a:ext>
            </a:extLst>
          </p:cNvPr>
          <p:cNvSpPr txBox="1">
            <a:spLocks noChangeArrowheads="1"/>
          </p:cNvSpPr>
          <p:nvPr/>
        </p:nvSpPr>
        <p:spPr bwMode="auto">
          <a:xfrm>
            <a:off x="3119438" y="304800"/>
            <a:ext cx="5953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457200" indent="-457200" algn="ctr" eaLnBrk="1" hangingPunct="1">
              <a:buClr>
                <a:srgbClr val="CC66FF"/>
              </a:buClr>
              <a:buFont typeface="+mj-lt"/>
              <a:buAutoNum type="alphaUcPeriod"/>
            </a:pPr>
            <a:r>
              <a:rPr lang="en-US" sz="3600" kern="0" dirty="0">
                <a:effectLst>
                  <a:outerShdw blurRad="38100" dist="38100" dir="2700000" algn="tl">
                    <a:srgbClr val="000000">
                      <a:alpha val="43137"/>
                    </a:srgbClr>
                  </a:outerShdw>
                </a:effectLst>
                <a:cs typeface="Calibri" panose="020F0502020204030204" pitchFamily="34" charset="0"/>
              </a:rPr>
              <a:t>Background</a:t>
            </a:r>
            <a:br>
              <a:rPr lang="en-US" sz="3600" kern="0" dirty="0">
                <a:effectLst>
                  <a:outerShdw blurRad="38100" dist="38100" dir="2700000" algn="tl">
                    <a:srgbClr val="000000">
                      <a:alpha val="43137"/>
                    </a:srgbClr>
                  </a:outerShdw>
                </a:effectLst>
                <a:cs typeface="Calibri" panose="020F0502020204030204" pitchFamily="34" charset="0"/>
              </a:rPr>
            </a:br>
            <a:r>
              <a:rPr lang="en-US" sz="2800" b="1" kern="0" dirty="0">
                <a:solidFill>
                  <a:srgbClr val="FFFFCC"/>
                </a:solidFill>
                <a:effectLst>
                  <a:outerShdw blurRad="38100" dist="38100" dir="2700000" algn="tl">
                    <a:srgbClr val="000000">
                      <a:alpha val="43137"/>
                    </a:srgbClr>
                  </a:outerShdw>
                </a:effectLst>
                <a:ea typeface="+mn-ea"/>
                <a:cs typeface="+mn-cs"/>
              </a:rPr>
              <a:t>Genesis 20:1-2</a:t>
            </a:r>
          </a:p>
        </p:txBody>
      </p:sp>
      <p:pic>
        <p:nvPicPr>
          <p:cNvPr id="5" name="Picture 4">
            <a:extLst>
              <a:ext uri="{FF2B5EF4-FFF2-40B4-BE49-F238E27FC236}">
                <a16:creationId xmlns:a16="http://schemas.microsoft.com/office/drawing/2014/main" id="{6F422440-7828-4622-A45D-9ABFFDA55A6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8344847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AB26BAA-D14F-4618-A37F-D6B3BE09003A}"/>
              </a:ext>
            </a:extLst>
          </p:cNvPr>
          <p:cNvPicPr>
            <a:picLocks noChangeAspect="1"/>
          </p:cNvPicPr>
          <p:nvPr/>
        </p:nvPicPr>
        <p:blipFill>
          <a:blip r:embed="rId2"/>
          <a:stretch>
            <a:fillRect/>
          </a:stretch>
        </p:blipFill>
        <p:spPr>
          <a:xfrm>
            <a:off x="1219200" y="685800"/>
            <a:ext cx="9753600" cy="5486400"/>
          </a:xfrm>
          <a:prstGeom prst="rect">
            <a:avLst/>
          </a:prstGeom>
        </p:spPr>
      </p:pic>
    </p:spTree>
    <p:extLst>
      <p:ext uri="{BB962C8B-B14F-4D97-AF65-F5344CB8AC3E}">
        <p14:creationId xmlns:p14="http://schemas.microsoft.com/office/powerpoint/2010/main" val="3737882843"/>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600" y="1600200"/>
            <a:ext cx="10972800" cy="4953000"/>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crucial test of true faith is endurance to the end, abiding in Christ, and continuance in the Word…He cannot abandon himself to sin; he cannot come under the domination of sin; he cannot be guilty of certain kinds of unfaithfulness…Let us appreciate the doctrine of the perseverance of the saints and recognize that we may entertain the faith of our security in Christ only as we persevere in faith and holiness to the end...The perseverance of the saints reminds us very forcefully that only those who persevere to the end are truly saints.”</a:t>
            </a:r>
            <a:endParaRPr lang="en-US" altLang="zh-CN" sz="32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endParaRPr>
          </a:p>
        </p:txBody>
      </p:sp>
      <p:sp>
        <p:nvSpPr>
          <p:cNvPr id="6" name="Rectangle 2"/>
          <p:cNvSpPr>
            <a:spLocks noChangeArrowheads="1"/>
          </p:cNvSpPr>
          <p:nvPr/>
        </p:nvSpPr>
        <p:spPr bwMode="auto">
          <a:xfrm>
            <a:off x="2721853" y="274320"/>
            <a:ext cx="6748297" cy="1097280"/>
          </a:xfrm>
          <a:prstGeom prst="rect">
            <a:avLst/>
          </a:prstGeom>
          <a:noFill/>
          <a:ln w="9525">
            <a:noFill/>
            <a:miter lim="800000"/>
            <a:headEnd/>
            <a:tailEnd/>
          </a:ln>
          <a:effectLst/>
        </p:spPr>
        <p:txBody>
          <a:bodyPr anchor="ctr"/>
          <a:lstStyle/>
          <a:p>
            <a:pPr algn="ctr">
              <a:spcAft>
                <a:spcPts val="6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Murray</a:t>
            </a:r>
          </a:p>
          <a:p>
            <a:pPr algn="ctr">
              <a:defRPr/>
            </a:pPr>
            <a:r>
              <a:rPr lang="en-US" sz="1800"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Redemption Accomplished and Applied, </a:t>
            </a:r>
            <a:r>
              <a:rPr lang="en-US" sz="1800" dirty="0">
                <a:latin typeface="Calibri" panose="020F0502020204030204" pitchFamily="34" charset="0"/>
                <a:cs typeface="Calibri" panose="020F0502020204030204" pitchFamily="34" charset="0"/>
              </a:rPr>
              <a:t>(Grand Rapids, MI: Eerdmans Publishing Co. 2015 edition), p. 152, 154-55, 165. </a:t>
            </a:r>
            <a:r>
              <a:rPr lang="en-US" sz="1800"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pp. 152, 154-55, 165</a:t>
            </a:r>
          </a:p>
        </p:txBody>
      </p:sp>
      <p:pic>
        <p:nvPicPr>
          <p:cNvPr id="1032" name="Picture 8" descr="https://www.monergism.com/sites/default/files/legacy/term_images/John%20Murray.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76200"/>
            <a:ext cx="966766" cy="1097280"/>
          </a:xfrm>
          <a:prstGeom prst="rect">
            <a:avLst/>
          </a:prstGeom>
          <a:noFill/>
          <a:ln w="19050">
            <a:solidFill>
              <a:schemeClr val="tx1"/>
            </a:solidFill>
          </a:ln>
        </p:spPr>
      </p:pic>
      <p:pic>
        <p:nvPicPr>
          <p:cNvPr id="2" name="Picture 1">
            <a:extLst>
              <a:ext uri="{FF2B5EF4-FFF2-40B4-BE49-F238E27FC236}">
                <a16:creationId xmlns:a16="http://schemas.microsoft.com/office/drawing/2014/main" id="{86E782F6-E959-4631-AD52-84764FF32755}"/>
              </a:ext>
            </a:extLst>
          </p:cNvPr>
          <p:cNvPicPr>
            <a:picLocks noChangeAspect="1"/>
          </p:cNvPicPr>
          <p:nvPr/>
        </p:nvPicPr>
        <p:blipFill rotWithShape="1">
          <a:blip r:embed="rId3"/>
          <a:srcRect l="37500"/>
          <a:stretch/>
        </p:blipFill>
        <p:spPr>
          <a:xfrm>
            <a:off x="10210800" y="152400"/>
            <a:ext cx="1219200" cy="1097280"/>
          </a:xfrm>
          <a:prstGeom prst="rect">
            <a:avLst/>
          </a:prstGeom>
        </p:spPr>
      </p:pic>
    </p:spTree>
    <p:extLst>
      <p:ext uri="{BB962C8B-B14F-4D97-AF65-F5344CB8AC3E}">
        <p14:creationId xmlns:p14="http://schemas.microsoft.com/office/powerpoint/2010/main" val="38138312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596C6F-DFD1-4B4B-A4B8-F18E5994ADAC}"/>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1"/>
            <a:ext cx="10972800" cy="3077766"/>
          </a:xfrm>
          <a:prstGeom prst="rect">
            <a:avLst/>
          </a:prstGeom>
          <a:noFill/>
          <a:ln w="28575">
            <a:noFill/>
            <a:miter lim="800000"/>
            <a:headEnd/>
            <a:tailEnd/>
          </a:ln>
        </p:spPr>
        <p:txBody>
          <a:bodyPr wrap="square">
            <a:spAutoFit/>
          </a:bodyPr>
          <a:lstStyle/>
          <a:p>
            <a:pPr algn="ctr" defTabSz="685800" eaLnBrk="0" hangingPunct="0">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Peter 1:5</a:t>
            </a:r>
          </a:p>
          <a:p>
            <a:pPr algn="just"/>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mn-cs"/>
              </a:rPr>
              <a:t>4</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 obtain an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inheritance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which is imperishable, undefiled, and will not fade away,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reserved in heaven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you, </a:t>
            </a:r>
            <a:r>
              <a:rPr lang="en-US" sz="3600" baseline="30000" dirty="0">
                <a:effectLst>
                  <a:outerShdw blurRad="38100" dist="38100" dir="2700000" algn="tl">
                    <a:srgbClr val="000000">
                      <a:alpha val="43137"/>
                    </a:srgbClr>
                  </a:outerShdw>
                </a:effectLst>
                <a:latin typeface="Calibri" panose="020F0502020204030204" pitchFamily="34" charset="0"/>
                <a:cs typeface="+mn-cs"/>
              </a:rPr>
              <a:t>5</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are protected by the power of God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through faith for a salvation ready to be revealed in the last time.”</a:t>
            </a:r>
          </a:p>
        </p:txBody>
      </p:sp>
      <p:pic>
        <p:nvPicPr>
          <p:cNvPr id="5" name="Picture 4">
            <a:extLst>
              <a:ext uri="{FF2B5EF4-FFF2-40B4-BE49-F238E27FC236}">
                <a16:creationId xmlns:a16="http://schemas.microsoft.com/office/drawing/2014/main" id="{65DD34FF-F8E8-4C83-ADC3-3B8205F1DCC2}"/>
              </a:ext>
            </a:extLst>
          </p:cNvPr>
          <p:cNvPicPr>
            <a:picLocks noChangeAspect="1"/>
          </p:cNvPicPr>
          <p:nvPr/>
        </p:nvPicPr>
        <p:blipFill rotWithShape="1">
          <a:blip r:embed="rId3"/>
          <a:srcRect l="37500"/>
          <a:stretch/>
        </p:blipFill>
        <p:spPr>
          <a:xfrm>
            <a:off x="5080000" y="3048000"/>
            <a:ext cx="2032000" cy="1828800"/>
          </a:xfrm>
          <a:prstGeom prst="rect">
            <a:avLst/>
          </a:prstGeom>
        </p:spPr>
      </p:pic>
    </p:spTree>
    <p:extLst>
      <p:ext uri="{BB962C8B-B14F-4D97-AF65-F5344CB8AC3E}">
        <p14:creationId xmlns:p14="http://schemas.microsoft.com/office/powerpoint/2010/main" val="26657070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2209800" y="304800"/>
            <a:ext cx="7772400" cy="914400"/>
          </a:xfrm>
        </p:spPr>
        <p:txBody>
          <a:bodyPr/>
          <a:lstStyle/>
          <a:p>
            <a:pPr algn="ctr" eaLnBrk="1" hangingPunct="1"/>
            <a:r>
              <a:rPr lang="en-US" sz="3600" dirty="0"/>
              <a:t>GENESIS STRUCTURE</a:t>
            </a:r>
          </a:p>
        </p:txBody>
      </p:sp>
      <p:sp>
        <p:nvSpPr>
          <p:cNvPr id="92163" name="Rectangle 2051"/>
          <p:cNvSpPr>
            <a:spLocks noGrp="1" noChangeArrowheads="1"/>
          </p:cNvSpPr>
          <p:nvPr>
            <p:ph type="body" idx="1"/>
          </p:nvPr>
        </p:nvSpPr>
        <p:spPr>
          <a:xfrm>
            <a:off x="2019300" y="1600200"/>
            <a:ext cx="8153400" cy="1955864"/>
          </a:xfrm>
        </p:spPr>
        <p:txBody>
          <a:bodyPr/>
          <a:lstStyle/>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Beginning of the Human race (Gen. 1‒11)</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Beginning of the Hebrew race (Gen. 12‒50)</a:t>
            </a:r>
          </a:p>
        </p:txBody>
      </p:sp>
      <p:pic>
        <p:nvPicPr>
          <p:cNvPr id="2" name="Picture 4" descr="5 Bible Lessons to Learn From the Book of Genesis | Jack Wellman">
            <a:extLst>
              <a:ext uri="{FF2B5EF4-FFF2-40B4-BE49-F238E27FC236}">
                <a16:creationId xmlns:a16="http://schemas.microsoft.com/office/drawing/2014/main" id="{8E86B3BC-9844-40CD-A11F-6CE7740863A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379786" y="4191000"/>
            <a:ext cx="3432431" cy="2286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E7F1DD-30FD-46F0-8C66-85C8434E18C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9528511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algn="ctr" eaLnBrk="1" hangingPunct="1"/>
            <a:r>
              <a:rPr lang="en-US" sz="3600" dirty="0">
                <a:effectLst>
                  <a:outerShdw blurRad="38100" dist="38100" dir="2700000" algn="tl">
                    <a:srgbClr val="000000">
                      <a:alpha val="43137"/>
                    </a:srgbClr>
                  </a:outerShdw>
                </a:effectLst>
              </a:rPr>
              <a:t>Genesis 20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Abraham &amp; Abimelech</a:t>
            </a:r>
          </a:p>
        </p:txBody>
      </p:sp>
      <p:sp>
        <p:nvSpPr>
          <p:cNvPr id="161795" name="Rectangle 3"/>
          <p:cNvSpPr>
            <a:spLocks noGrp="1" noChangeArrowheads="1"/>
          </p:cNvSpPr>
          <p:nvPr>
            <p:ph type="body" idx="1"/>
          </p:nvPr>
        </p:nvSpPr>
        <p:spPr>
          <a:xfrm>
            <a:off x="1066800" y="1600200"/>
            <a:ext cx="6934200" cy="3962400"/>
          </a:xfrm>
        </p:spPr>
        <p:txBody>
          <a:bodyPr/>
          <a:lstStyle/>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Background (20:1-2)</a:t>
            </a:r>
          </a:p>
          <a:p>
            <a:pPr marL="457200" lvl="2" indent="-457200" eaLnBrk="1" hangingPunct="1">
              <a:spcBef>
                <a:spcPts val="0"/>
              </a:spcBef>
              <a:spcAft>
                <a:spcPts val="36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Abimelech &amp; God (20:3-8)</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Abimelech &amp; Abraham (20:9-15)</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Abimelech &amp; Sarah (16)</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Removal of the curse (17-18)</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16209180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66800" y="2057400"/>
            <a:ext cx="6324600" cy="2743200"/>
          </a:xfrm>
        </p:spPr>
        <p:txBody>
          <a:bodyPr/>
          <a:lstStyle/>
          <a:p>
            <a:pPr marL="458788" lvl="2" indent="-458788"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God’s warning (3)</a:t>
            </a:r>
          </a:p>
          <a:p>
            <a:pPr marL="458788" lvl="2" indent="-458788"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Abimelech’s defense (4-5)</a:t>
            </a:r>
          </a:p>
          <a:p>
            <a:pPr marL="458788" lvl="2" indent="-458788"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God’s response (6-7)</a:t>
            </a:r>
          </a:p>
          <a:p>
            <a:pPr marL="458788" lvl="2" indent="-458788"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Abimelech’s report (8)</a:t>
            </a:r>
          </a:p>
        </p:txBody>
      </p:sp>
      <p:sp>
        <p:nvSpPr>
          <p:cNvPr id="7" name="Rectangle 2">
            <a:extLst>
              <a:ext uri="{FF2B5EF4-FFF2-40B4-BE49-F238E27FC236}">
                <a16:creationId xmlns:a16="http://schemas.microsoft.com/office/drawing/2014/main" id="{97686A22-2BE5-4C51-AB58-0A64E5F67A24}"/>
              </a:ext>
            </a:extLst>
          </p:cNvPr>
          <p:cNvSpPr txBox="1">
            <a:spLocks noChangeArrowheads="1"/>
          </p:cNvSpPr>
          <p:nvPr/>
        </p:nvSpPr>
        <p:spPr bwMode="auto">
          <a:xfrm>
            <a:off x="3119438" y="304800"/>
            <a:ext cx="5953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742950" indent="-742950" algn="ctr" eaLnBrk="1" hangingPunct="1">
              <a:buClr>
                <a:srgbClr val="CC66FF"/>
              </a:buClr>
              <a:buFont typeface="+mj-lt"/>
              <a:buAutoNum type="alphaUcPeriod" startAt="2"/>
            </a:pPr>
            <a:r>
              <a:rPr lang="en-US" sz="3600" kern="0" dirty="0">
                <a:effectLst>
                  <a:outerShdw blurRad="38100" dist="38100" dir="2700000" algn="tl">
                    <a:srgbClr val="000000">
                      <a:alpha val="43137"/>
                    </a:srgbClr>
                  </a:outerShdw>
                </a:effectLst>
                <a:cs typeface="Calibri" panose="020F0502020204030204" pitchFamily="34" charset="0"/>
              </a:rPr>
              <a:t>Abimelech &amp; God</a:t>
            </a:r>
            <a:br>
              <a:rPr lang="en-US" sz="3600" kern="0" dirty="0">
                <a:effectLst>
                  <a:outerShdw blurRad="38100" dist="38100" dir="2700000" algn="tl">
                    <a:srgbClr val="000000">
                      <a:alpha val="43137"/>
                    </a:srgbClr>
                  </a:outerShdw>
                </a:effectLst>
                <a:cs typeface="Calibri" panose="020F0502020204030204" pitchFamily="34" charset="0"/>
              </a:rPr>
            </a:br>
            <a:r>
              <a:rPr lang="en-US" sz="2800" b="1" kern="0" dirty="0">
                <a:solidFill>
                  <a:srgbClr val="FFFFCC"/>
                </a:solidFill>
                <a:effectLst>
                  <a:outerShdw blurRad="38100" dist="38100" dir="2700000" algn="tl">
                    <a:srgbClr val="000000">
                      <a:alpha val="43137"/>
                    </a:srgbClr>
                  </a:outerShdw>
                </a:effectLst>
                <a:ea typeface="+mn-ea"/>
                <a:cs typeface="+mn-cs"/>
              </a:rPr>
              <a:t>Genesis 20:3-8</a:t>
            </a:r>
          </a:p>
        </p:txBody>
      </p:sp>
      <p:pic>
        <p:nvPicPr>
          <p:cNvPr id="5" name="Picture 4">
            <a:extLst>
              <a:ext uri="{FF2B5EF4-FFF2-40B4-BE49-F238E27FC236}">
                <a16:creationId xmlns:a16="http://schemas.microsoft.com/office/drawing/2014/main" id="{6F422440-7828-4622-A45D-9ABFFDA55A6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35398482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66800" y="2057400"/>
            <a:ext cx="6324600" cy="2743200"/>
          </a:xfrm>
        </p:spPr>
        <p:txBody>
          <a:bodyPr/>
          <a:lstStyle/>
          <a:p>
            <a:pPr marL="458788" lvl="2" indent="-458788" eaLnBrk="1" hangingPunct="1">
              <a:spcBef>
                <a:spcPts val="0"/>
              </a:spcBef>
              <a:spcAft>
                <a:spcPts val="3600"/>
              </a:spcAft>
              <a:buClr>
                <a:srgbClr val="00FF00"/>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God’s warning (3)</a:t>
            </a:r>
          </a:p>
          <a:p>
            <a:pPr marL="458788" lvl="2" indent="-458788"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Abimelech’s defense (4-5)</a:t>
            </a:r>
          </a:p>
          <a:p>
            <a:pPr marL="458788" lvl="2" indent="-458788"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God’s response (6-7)</a:t>
            </a:r>
          </a:p>
          <a:p>
            <a:pPr marL="458788" lvl="2" indent="-458788"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Abimelech’s report (8)</a:t>
            </a:r>
          </a:p>
        </p:txBody>
      </p:sp>
      <p:sp>
        <p:nvSpPr>
          <p:cNvPr id="7" name="Rectangle 2">
            <a:extLst>
              <a:ext uri="{FF2B5EF4-FFF2-40B4-BE49-F238E27FC236}">
                <a16:creationId xmlns:a16="http://schemas.microsoft.com/office/drawing/2014/main" id="{97686A22-2BE5-4C51-AB58-0A64E5F67A24}"/>
              </a:ext>
            </a:extLst>
          </p:cNvPr>
          <p:cNvSpPr txBox="1">
            <a:spLocks noChangeArrowheads="1"/>
          </p:cNvSpPr>
          <p:nvPr/>
        </p:nvSpPr>
        <p:spPr bwMode="auto">
          <a:xfrm>
            <a:off x="3119438" y="304800"/>
            <a:ext cx="5953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742950" indent="-742950" algn="ctr" eaLnBrk="1" hangingPunct="1">
              <a:buClr>
                <a:srgbClr val="CC66FF"/>
              </a:buClr>
              <a:buFont typeface="+mj-lt"/>
              <a:buAutoNum type="alphaUcPeriod" startAt="2"/>
            </a:pPr>
            <a:r>
              <a:rPr lang="en-US" sz="3600" kern="0" dirty="0">
                <a:effectLst>
                  <a:outerShdw blurRad="38100" dist="38100" dir="2700000" algn="tl">
                    <a:srgbClr val="000000">
                      <a:alpha val="43137"/>
                    </a:srgbClr>
                  </a:outerShdw>
                </a:effectLst>
                <a:cs typeface="Calibri" panose="020F0502020204030204" pitchFamily="34" charset="0"/>
              </a:rPr>
              <a:t>Abimelech &amp; God</a:t>
            </a:r>
            <a:br>
              <a:rPr lang="en-US" sz="3600" kern="0" dirty="0">
                <a:effectLst>
                  <a:outerShdw blurRad="38100" dist="38100" dir="2700000" algn="tl">
                    <a:srgbClr val="000000">
                      <a:alpha val="43137"/>
                    </a:srgbClr>
                  </a:outerShdw>
                </a:effectLst>
                <a:cs typeface="Calibri" panose="020F0502020204030204" pitchFamily="34" charset="0"/>
              </a:rPr>
            </a:br>
            <a:r>
              <a:rPr lang="en-US" sz="2800" b="1" kern="0" dirty="0">
                <a:solidFill>
                  <a:srgbClr val="FFFFCC"/>
                </a:solidFill>
                <a:effectLst>
                  <a:outerShdw blurRad="38100" dist="38100" dir="2700000" algn="tl">
                    <a:srgbClr val="000000">
                      <a:alpha val="43137"/>
                    </a:srgbClr>
                  </a:outerShdw>
                </a:effectLst>
                <a:ea typeface="+mn-ea"/>
                <a:cs typeface="+mn-cs"/>
              </a:rPr>
              <a:t>Genesis 20:3-8</a:t>
            </a:r>
          </a:p>
        </p:txBody>
      </p:sp>
      <p:pic>
        <p:nvPicPr>
          <p:cNvPr id="5" name="Picture 4">
            <a:extLst>
              <a:ext uri="{FF2B5EF4-FFF2-40B4-BE49-F238E27FC236}">
                <a16:creationId xmlns:a16="http://schemas.microsoft.com/office/drawing/2014/main" id="{6F422440-7828-4622-A45D-9ABFFDA55A6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27915933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968B214-9389-49C8-ADFF-108E00E2938E}"/>
              </a:ext>
            </a:extLst>
          </p:cNvPr>
          <p:cNvPicPr>
            <a:picLocks noChangeAspect="1"/>
          </p:cNvPicPr>
          <p:nvPr/>
        </p:nvPicPr>
        <p:blipFill>
          <a:blip r:embed="rId2"/>
          <a:stretch>
            <a:fillRect/>
          </a:stretch>
        </p:blipFill>
        <p:spPr>
          <a:xfrm>
            <a:off x="1636389" y="152116"/>
            <a:ext cx="8919221" cy="6553768"/>
          </a:xfrm>
          <a:prstGeom prst="rect">
            <a:avLst/>
          </a:prstGeom>
        </p:spPr>
      </p:pic>
    </p:spTree>
    <p:extLst>
      <p:ext uri="{BB962C8B-B14F-4D97-AF65-F5344CB8AC3E}">
        <p14:creationId xmlns:p14="http://schemas.microsoft.com/office/powerpoint/2010/main" val="3929491833"/>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06604" y="1558010"/>
            <a:ext cx="8378792" cy="4385593"/>
          </a:xfrm>
          <a:prstGeom prst="rect">
            <a:avLst/>
          </a:prstGeom>
          <a:ln w="57150">
            <a:solidFill>
              <a:srgbClr val="C00000"/>
            </a:solidFill>
          </a:ln>
        </p:spPr>
      </p:pic>
      <p:sp>
        <p:nvSpPr>
          <p:cNvPr id="6" name="Rectangle 2"/>
          <p:cNvSpPr txBox="1">
            <a:spLocks noChangeArrowheads="1"/>
          </p:cNvSpPr>
          <p:nvPr/>
        </p:nvSpPr>
        <p:spPr>
          <a:xfrm>
            <a:off x="1752600" y="228600"/>
            <a:ext cx="8686800" cy="1143000"/>
          </a:xfrm>
          <a:prstGeom prst="rect">
            <a:avLst/>
          </a:prstGeom>
        </p:spPr>
        <p:txBody>
          <a:bodyPr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altLang="en-US" sz="4000" kern="0" dirty="0">
                <a:effectLst>
                  <a:outerShdw blurRad="38100" dist="38100" dir="2700000" algn="tl">
                    <a:srgbClr val="000000">
                      <a:alpha val="43137"/>
                    </a:srgbClr>
                  </a:outerShdw>
                </a:effectLst>
              </a:rPr>
              <a:t> Daniel Interprets the Writing (5:24-28)</a:t>
            </a:r>
          </a:p>
        </p:txBody>
      </p:sp>
    </p:spTree>
    <p:extLst>
      <p:ext uri="{BB962C8B-B14F-4D97-AF65-F5344CB8AC3E}">
        <p14:creationId xmlns:p14="http://schemas.microsoft.com/office/powerpoint/2010/main" val="1997613229"/>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586374" y="1524000"/>
            <a:ext cx="11019253" cy="48006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“In Genesis and elsewhere, God more than once appeared to pagans by means of a dream. In Genesis, Abimelech is the first of five pagans to receive a divine revelation of things by a dream, and all were warnings. The other four were Laban (31:24), the butler and the baker (40:5), and Pharaoh (41:1).”</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958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334-35</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35108548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600" dirty="0">
                <a:effectLst>
                  <a:outerShdw blurRad="38100" dist="38100" dir="2700000" algn="tl">
                    <a:srgbClr val="000000">
                      <a:alpha val="43137"/>
                    </a:srgbClr>
                  </a:outerShdw>
                </a:effectLst>
              </a:rPr>
              <a:t>VI. 8 New Promises</a:t>
            </a:r>
            <a:br>
              <a:rPr lang="en-US" sz="3600" dirty="0">
                <a:effectLst>
                  <a:outerShdw blurRad="38100" dist="38100" dir="2700000" algn="tl">
                    <a:srgbClr val="000000">
                      <a:alpha val="43137"/>
                    </a:srgbClr>
                  </a:outerShdw>
                </a:effectLst>
              </a:rPr>
            </a:br>
            <a:r>
              <a:rPr lang="en-US" sz="2800" b="1" dirty="0">
                <a:solidFill>
                  <a:srgbClr val="FFFFCC"/>
                </a:solidFill>
                <a:effectLst>
                  <a:outerShdw blurRad="38100" dist="38100" dir="2700000" algn="tl">
                    <a:srgbClr val="000000">
                      <a:alpha val="43137"/>
                    </a:srgbClr>
                  </a:outerShdw>
                </a:effectLst>
                <a:ea typeface="+mn-ea"/>
                <a:cs typeface="+mn-cs"/>
              </a:rPr>
              <a:t>Genesis 12:1-3</a:t>
            </a:r>
          </a:p>
        </p:txBody>
      </p:sp>
      <p:sp>
        <p:nvSpPr>
          <p:cNvPr id="161795" name="Rectangle 3"/>
          <p:cNvSpPr>
            <a:spLocks noGrp="1" noChangeArrowheads="1"/>
          </p:cNvSpPr>
          <p:nvPr>
            <p:ph type="body" idx="1"/>
          </p:nvPr>
        </p:nvSpPr>
        <p:spPr>
          <a:xfrm>
            <a:off x="585217" y="1295400"/>
            <a:ext cx="7187183" cy="5029200"/>
          </a:xfrm>
        </p:spPr>
        <p:txBody>
          <a:bodyPr/>
          <a:lstStyle/>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Land (Gen. 12:1b)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Great nation (Gen. 12:2a)</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Personal blessing (Gen. 12:2b)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Great name (Gen. 12:2c)</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others (Gen. 12:2d)</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blessers (Gen. 12:3a)</a:t>
            </a:r>
          </a:p>
          <a:p>
            <a:pPr marL="457200" lvl="2" indent="-457200" eaLnBrk="1" hangingPunct="1">
              <a:spcBef>
                <a:spcPts val="0"/>
              </a:spcBef>
              <a:spcAft>
                <a:spcPts val="12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Cursing to cursers (Gen. 12:3b)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the world (Gen. 12:3c)</a:t>
            </a:r>
          </a:p>
        </p:txBody>
      </p:sp>
      <p:pic>
        <p:nvPicPr>
          <p:cNvPr id="5" name="Picture 4">
            <a:extLst>
              <a:ext uri="{FF2B5EF4-FFF2-40B4-BE49-F238E27FC236}">
                <a16:creationId xmlns:a16="http://schemas.microsoft.com/office/drawing/2014/main" id="{EE27123E-9DB2-4BDE-9657-DD1FB4967A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25452396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9856C0-8DBA-44EE-B8F2-6FB365CF5B0D}"/>
              </a:ext>
            </a:extLst>
          </p:cNvPr>
          <p:cNvPicPr>
            <a:picLocks noChangeAspect="1"/>
          </p:cNvPicPr>
          <p:nvPr/>
        </p:nvPicPr>
        <p:blipFill>
          <a:blip r:embed="rId2"/>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799" cy="2523768"/>
          </a:xfrm>
          <a:prstGeom prst="rect">
            <a:avLst/>
          </a:prstGeom>
          <a:noFill/>
          <a:ln w="28575">
            <a:noFill/>
            <a:miter lim="800000"/>
            <a:headEnd/>
            <a:tailEnd/>
          </a:ln>
        </p:spPr>
        <p:txBody>
          <a:bodyPr wrap="square">
            <a:spAutoFit/>
          </a:bodyPr>
          <a:lstStyle/>
          <a:p>
            <a:pPr algn="ctr">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12:3</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 will bless those who bless you,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one who curses you I will curse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in you all the families of the earth will be blessed.”</a:t>
            </a:r>
          </a:p>
        </p:txBody>
      </p:sp>
      <p:pic>
        <p:nvPicPr>
          <p:cNvPr id="3" name="Picture 2" descr="A close up of text on a white background&#10;&#10;Description automatically generated">
            <a:extLst>
              <a:ext uri="{FF2B5EF4-FFF2-40B4-BE49-F238E27FC236}">
                <a16:creationId xmlns:a16="http://schemas.microsoft.com/office/drawing/2014/main" id="{A525CB14-0D8D-4CF1-89E1-8E2BADA2D1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47132" y="2682240"/>
            <a:ext cx="1697736" cy="2194560"/>
          </a:xfrm>
          <a:prstGeom prst="rect">
            <a:avLst/>
          </a:prstGeom>
        </p:spPr>
      </p:pic>
    </p:spTree>
    <p:extLst>
      <p:ext uri="{BB962C8B-B14F-4D97-AF65-F5344CB8AC3E}">
        <p14:creationId xmlns:p14="http://schemas.microsoft.com/office/powerpoint/2010/main" val="8557459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2209800" y="228600"/>
            <a:ext cx="7772400" cy="1143000"/>
          </a:xfrm>
        </p:spPr>
        <p:txBody>
          <a:bodyPr/>
          <a:lstStyle/>
          <a:p>
            <a:pPr algn="ctr"/>
            <a:r>
              <a:rPr lang="en-US" sz="3600" dirty="0">
                <a:effectLst>
                  <a:outerShdw blurRad="38100" dist="38100" dir="2700000" algn="tl">
                    <a:srgbClr val="000000">
                      <a:alpha val="43137"/>
                    </a:srgbClr>
                  </a:outerShdw>
                </a:effectLst>
              </a:rPr>
              <a:t>Evidence of Abrahamic Covenant’s Unconditional Nature</a:t>
            </a:r>
          </a:p>
        </p:txBody>
      </p:sp>
      <p:sp>
        <p:nvSpPr>
          <p:cNvPr id="34819" name="Rectangle 3"/>
          <p:cNvSpPr>
            <a:spLocks noGrp="1" noChangeArrowheads="1"/>
          </p:cNvSpPr>
          <p:nvPr>
            <p:ph type="body" idx="1"/>
          </p:nvPr>
        </p:nvSpPr>
        <p:spPr>
          <a:xfrm>
            <a:off x="609600" y="1600200"/>
            <a:ext cx="11201400" cy="3810001"/>
          </a:xfrm>
        </p:spPr>
        <p:txBody>
          <a:bodyPr/>
          <a:lstStyle/>
          <a:p>
            <a:pPr marL="457200" indent="-457200">
              <a:spcBef>
                <a:spcPts val="0"/>
              </a:spcBef>
              <a:spcAft>
                <a:spcPts val="1800"/>
              </a:spcAft>
              <a:defRPr/>
            </a:pPr>
            <a:r>
              <a:rPr lang="en-US" dirty="0">
                <a:effectLst>
                  <a:outerShdw blurRad="38100" dist="38100" dir="2700000" algn="tl">
                    <a:srgbClr val="000000">
                      <a:alpha val="43137"/>
                    </a:srgbClr>
                  </a:outerShdw>
                </a:effectLst>
              </a:rPr>
              <a:t>ANE covenant ratification ceremony (Gen 15)</a:t>
            </a:r>
          </a:p>
          <a:p>
            <a:pPr marL="457200" indent="-457200">
              <a:spcBef>
                <a:spcPts val="0"/>
              </a:spcBef>
              <a:spcAft>
                <a:spcPts val="1800"/>
              </a:spcAft>
              <a:defRPr/>
            </a:pPr>
            <a:r>
              <a:rPr lang="en-US" dirty="0">
                <a:effectLst>
                  <a:outerShdw blurRad="38100" dist="38100" dir="2700000" algn="tl">
                    <a:srgbClr val="000000">
                      <a:alpha val="43137"/>
                    </a:srgbClr>
                  </a:outerShdw>
                </a:effectLst>
              </a:rPr>
              <a:t>Lack of stated conditions for Israel’s obedience (Gen 15)</a:t>
            </a:r>
          </a:p>
          <a:p>
            <a:pPr marL="457200" indent="-457200">
              <a:spcBef>
                <a:spcPts val="0"/>
              </a:spcBef>
              <a:spcAft>
                <a:spcPts val="1800"/>
              </a:spcAft>
              <a:defRPr/>
            </a:pPr>
            <a:r>
              <a:rPr lang="en-US" dirty="0">
                <a:effectLst>
                  <a:outerShdw blurRad="38100" dist="38100" dir="2700000" algn="tl">
                    <a:srgbClr val="000000">
                      <a:alpha val="43137"/>
                    </a:srgbClr>
                  </a:outerShdw>
                </a:effectLst>
              </a:rPr>
              <a:t>Covenant's eternality (Gen 17:7, 13, 19; Ps. 90:2)</a:t>
            </a:r>
          </a:p>
          <a:p>
            <a:pPr marL="457200" indent="-457200">
              <a:spcBef>
                <a:spcPts val="0"/>
              </a:spcBef>
              <a:spcAft>
                <a:spcPts val="1800"/>
              </a:spcAft>
              <a:defRPr/>
            </a:pPr>
            <a:r>
              <a:rPr lang="en-US" dirty="0">
                <a:effectLst>
                  <a:outerShdw blurRad="38100" dist="38100" dir="2700000" algn="tl">
                    <a:srgbClr val="000000">
                      <a:alpha val="43137"/>
                    </a:srgbClr>
                  </a:outerShdw>
                </a:effectLst>
              </a:rPr>
              <a:t>Covenant's immutability (</a:t>
            </a:r>
            <a:r>
              <a:rPr lang="en-US" dirty="0" err="1">
                <a:effectLst>
                  <a:outerShdw blurRad="38100" dist="38100" dir="2700000" algn="tl">
                    <a:srgbClr val="000000">
                      <a:alpha val="43137"/>
                    </a:srgbClr>
                  </a:outerShdw>
                </a:effectLst>
              </a:rPr>
              <a:t>Heb</a:t>
            </a:r>
            <a:r>
              <a:rPr lang="en-US" dirty="0">
                <a:effectLst>
                  <a:outerShdw blurRad="38100" dist="38100" dir="2700000" algn="tl">
                    <a:srgbClr val="000000">
                      <a:alpha val="43137"/>
                    </a:srgbClr>
                  </a:outerShdw>
                </a:effectLst>
              </a:rPr>
              <a:t> 6:13-18; Mal. 3:6)</a:t>
            </a:r>
          </a:p>
          <a:p>
            <a:pPr marL="457200" indent="-457200">
              <a:spcBef>
                <a:spcPts val="0"/>
              </a:spcBef>
              <a:spcAft>
                <a:spcPts val="1800"/>
              </a:spcAft>
              <a:defRPr/>
            </a:pPr>
            <a:r>
              <a:rPr lang="en-US" dirty="0">
                <a:effectLst>
                  <a:outerShdw blurRad="38100" dist="38100" dir="2700000" algn="tl">
                    <a:srgbClr val="000000">
                      <a:alpha val="43137"/>
                    </a:srgbClr>
                  </a:outerShdw>
                </a:effectLst>
              </a:rPr>
              <a:t>Trans-generational reaffirmation despite perpetual national disobedience (</a:t>
            </a:r>
            <a:r>
              <a:rPr lang="en-US" dirty="0" err="1">
                <a:effectLst>
                  <a:outerShdw blurRad="38100" dist="38100" dir="2700000" algn="tl">
                    <a:srgbClr val="000000">
                      <a:alpha val="43137"/>
                    </a:srgbClr>
                  </a:outerShdw>
                </a:effectLst>
              </a:rPr>
              <a:t>Jer</a:t>
            </a:r>
            <a:r>
              <a:rPr lang="en-US" dirty="0">
                <a:effectLst>
                  <a:outerShdw blurRad="38100" dist="38100" dir="2700000" algn="tl">
                    <a:srgbClr val="000000">
                      <a:alpha val="43137"/>
                    </a:srgbClr>
                  </a:outerShdw>
                </a:effectLst>
              </a:rPr>
              <a:t> 31:35-37)</a:t>
            </a:r>
          </a:p>
        </p:txBody>
      </p:sp>
      <p:sp>
        <p:nvSpPr>
          <p:cNvPr id="30724" name="Text Box 4"/>
          <p:cNvSpPr txBox="1">
            <a:spLocks noChangeArrowheads="1"/>
          </p:cNvSpPr>
          <p:nvPr/>
        </p:nvSpPr>
        <p:spPr bwMode="auto">
          <a:xfrm>
            <a:off x="3314700" y="6400800"/>
            <a:ext cx="5562600" cy="369332"/>
          </a:xfrm>
          <a:prstGeom prst="rect">
            <a:avLst/>
          </a:prstGeom>
          <a:noFill/>
          <a:ln w="9525">
            <a:noFill/>
            <a:miter lim="800000"/>
            <a:headEnd/>
            <a:tailEnd/>
          </a:ln>
        </p:spPr>
        <p:txBody>
          <a:bodyPr wrap="square">
            <a:spAutoFit/>
          </a:bodyPr>
          <a:lstStyle/>
          <a:p>
            <a:pPr algn="ctr">
              <a:spcBef>
                <a:spcPct val="50000"/>
              </a:spcBef>
            </a:pPr>
            <a:r>
              <a:rPr lang="en-US" sz="1800" dirty="0">
                <a:effectLst>
                  <a:outerShdw blurRad="38100" dist="38100" dir="2700000" algn="tl">
                    <a:srgbClr val="000000">
                      <a:alpha val="43137"/>
                    </a:srgbClr>
                  </a:outerShdw>
                </a:effectLst>
                <a:latin typeface="Calibri" panose="020F0502020204030204" pitchFamily="34" charset="0"/>
              </a:rPr>
              <a:t>Walvoord, </a:t>
            </a:r>
            <a:r>
              <a:rPr lang="en-US" sz="1800" i="1" dirty="0">
                <a:effectLst>
                  <a:outerShdw blurRad="38100" dist="38100" dir="2700000" algn="tl">
                    <a:srgbClr val="000000">
                      <a:alpha val="43137"/>
                    </a:srgbClr>
                  </a:outerShdw>
                </a:effectLst>
                <a:latin typeface="Calibri" panose="020F0502020204030204" pitchFamily="34" charset="0"/>
              </a:rPr>
              <a:t>The Millennial Kingdom</a:t>
            </a:r>
            <a:r>
              <a:rPr lang="en-US" sz="1800" dirty="0">
                <a:effectLst>
                  <a:outerShdw blurRad="38100" dist="38100" dir="2700000" algn="tl">
                    <a:srgbClr val="000000">
                      <a:alpha val="43137"/>
                    </a:srgbClr>
                  </a:outerShdw>
                </a:effectLst>
                <a:latin typeface="Calibri" panose="020F0502020204030204" pitchFamily="34" charset="0"/>
              </a:rPr>
              <a:t>, 149-52</a:t>
            </a:r>
          </a:p>
        </p:txBody>
      </p:sp>
      <p:pic>
        <p:nvPicPr>
          <p:cNvPr id="5" name="Picture 2" descr="http://walvoordhistory.com/wp-content/uploads/2009/11/JohnFWalvoord-e1419653447886.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52400"/>
            <a:ext cx="920116" cy="1097280"/>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7269639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77FCB7-E68F-46E2-B18E-73090F64F619}"/>
              </a:ext>
            </a:extLst>
          </p:cNvPr>
          <p:cNvPicPr>
            <a:picLocks noChangeAspect="1"/>
          </p:cNvPicPr>
          <p:nvPr/>
        </p:nvPicPr>
        <p:blipFill>
          <a:blip r:embed="rId2"/>
          <a:stretch>
            <a:fillRect/>
          </a:stretch>
        </p:blipFill>
        <p:spPr>
          <a:xfrm>
            <a:off x="0" y="1"/>
            <a:ext cx="12192000" cy="6857999"/>
          </a:xfrm>
          <a:prstGeom prst="rect">
            <a:avLst/>
          </a:prstGeom>
        </p:spPr>
      </p:pic>
      <p:sp>
        <p:nvSpPr>
          <p:cNvPr id="13" name="Rectangle 3"/>
          <p:cNvSpPr txBox="1">
            <a:spLocks/>
          </p:cNvSpPr>
          <p:nvPr/>
        </p:nvSpPr>
        <p:spPr bwMode="auto">
          <a:xfrm>
            <a:off x="609600" y="0"/>
            <a:ext cx="10972800" cy="472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defTabSz="685800">
              <a:spcBef>
                <a:spcPct val="0"/>
              </a:spcBef>
              <a:spcAft>
                <a:spcPts val="1200"/>
              </a:spcAft>
              <a:buNone/>
              <a:defRPr/>
            </a:pPr>
            <a:r>
              <a:rPr lang="en-US" altLang="en-US" sz="4000" dirty="0">
                <a:solidFill>
                  <a:schemeClr val="tx2"/>
                </a:solidFill>
                <a:ea typeface="+mj-ea"/>
                <a:cs typeface="Calibri" panose="020F0502020204030204" pitchFamily="34" charset="0"/>
              </a:rPr>
              <a:t>2 Timothy 2:11-13</a:t>
            </a:r>
          </a:p>
          <a:p>
            <a:pPr marL="0" indent="0" algn="just">
              <a:spcBef>
                <a:spcPct val="0"/>
              </a:spcBef>
              <a:buClrTx/>
              <a:buSzTx/>
              <a:buNone/>
            </a:pPr>
            <a:r>
              <a:rPr lang="en-US" altLang="en-US" sz="3600" dirty="0">
                <a:effectLst>
                  <a:outerShdw blurRad="38100" dist="38100" dir="2700000" algn="tl">
                    <a:srgbClr val="000000">
                      <a:alpha val="43137"/>
                    </a:srgbClr>
                  </a:outerShdw>
                </a:effectLst>
                <a:cs typeface="Arial" panose="020B0604020202020204" pitchFamily="34" charset="0"/>
              </a:rPr>
              <a:t>“</a:t>
            </a:r>
            <a:r>
              <a:rPr lang="en-US" sz="3600" dirty="0">
                <a:effectLst>
                  <a:outerShdw blurRad="38100" dist="38100" dir="2700000" algn="tl">
                    <a:srgbClr val="000000">
                      <a:alpha val="43137"/>
                    </a:srgbClr>
                  </a:outerShdw>
                </a:effectLst>
              </a:rPr>
              <a:t>It is a trustworthy statement: For if we died with Him, we will also live with Him; </a:t>
            </a:r>
            <a:r>
              <a:rPr lang="en-US" sz="3600" baseline="30000" dirty="0">
                <a:effectLst>
                  <a:outerShdw blurRad="38100" dist="38100" dir="2700000" algn="tl">
                    <a:srgbClr val="000000">
                      <a:alpha val="43137"/>
                    </a:srgbClr>
                  </a:outerShdw>
                </a:effectLst>
              </a:rPr>
              <a:t>12 </a:t>
            </a:r>
            <a:r>
              <a:rPr lang="en-US" sz="3600" dirty="0">
                <a:effectLst>
                  <a:outerShdw blurRad="38100" dist="38100" dir="2700000" algn="tl">
                    <a:srgbClr val="000000">
                      <a:alpha val="43137"/>
                    </a:srgbClr>
                  </a:outerShdw>
                </a:effectLst>
              </a:rPr>
              <a:t>If we endure, we will also reign with Him; If we deny Him, He also will deny us; </a:t>
            </a:r>
            <a:r>
              <a:rPr lang="en-US" sz="3600" baseline="30000" dirty="0">
                <a:effectLst>
                  <a:outerShdw blurRad="38100" dist="38100" dir="2700000" algn="tl">
                    <a:srgbClr val="000000">
                      <a:alpha val="43137"/>
                    </a:srgbClr>
                  </a:outerShdw>
                </a:effectLst>
              </a:rPr>
              <a:t>13 </a:t>
            </a:r>
            <a:r>
              <a:rPr lang="en-US" sz="3600" b="1" u="sng" dirty="0">
                <a:solidFill>
                  <a:srgbClr val="FFFFCC"/>
                </a:solidFill>
                <a:effectLst>
                  <a:outerShdw blurRad="38100" dist="38100" dir="2700000" algn="tl">
                    <a:srgbClr val="000000">
                      <a:alpha val="43137"/>
                    </a:srgbClr>
                  </a:outerShdw>
                </a:effectLst>
              </a:rPr>
              <a:t>If we are faithless</a:t>
            </a:r>
            <a:r>
              <a:rPr lang="en-US" sz="3600" dirty="0">
                <a:effectLst>
                  <a:outerShdw blurRad="38100" dist="38100" dir="2700000" algn="tl">
                    <a:srgbClr val="000000">
                      <a:alpha val="43137"/>
                    </a:srgbClr>
                  </a:outerShdw>
                </a:effectLst>
              </a:rPr>
              <a:t>, He remains faithful, for He cannot deny Himself.</a:t>
            </a:r>
            <a:r>
              <a:rPr lang="en-US" altLang="en-US" sz="3600" dirty="0">
                <a:effectLst>
                  <a:outerShdw blurRad="38100" dist="38100" dir="2700000" algn="tl">
                    <a:srgbClr val="000000">
                      <a:alpha val="43137"/>
                    </a:srgbClr>
                  </a:outerShdw>
                </a:effectLst>
                <a:cs typeface="Arial" panose="020B0604020202020204" pitchFamily="34" charset="0"/>
              </a:rPr>
              <a:t>”</a:t>
            </a:r>
          </a:p>
        </p:txBody>
      </p:sp>
      <p:pic>
        <p:nvPicPr>
          <p:cNvPr id="1028" name="Picture 4" descr="Rejected by Your Family Because You Love Jesus? | Fresh Manna – Bible  Devotions By Tim Burt">
            <a:extLst>
              <a:ext uri="{FF2B5EF4-FFF2-40B4-BE49-F238E27FC236}">
                <a16:creationId xmlns:a16="http://schemas.microsoft.com/office/drawing/2014/main" id="{6813A84C-0C29-4FF4-949F-33A23A18DF4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555" b="13889"/>
          <a:stretch/>
        </p:blipFill>
        <p:spPr bwMode="auto">
          <a:xfrm>
            <a:off x="4920524" y="3352800"/>
            <a:ext cx="2350953" cy="1463040"/>
          </a:xfrm>
          <a:prstGeom prst="rect">
            <a:avLst/>
          </a:prstGeom>
          <a:solidFill>
            <a:schemeClr val="tx1"/>
          </a:solidFill>
          <a:ln w="57150">
            <a:solidFill>
              <a:srgbClr val="C00000"/>
            </a:solidFill>
          </a:ln>
        </p:spPr>
      </p:pic>
    </p:spTree>
    <p:extLst>
      <p:ext uri="{BB962C8B-B14F-4D97-AF65-F5344CB8AC3E}">
        <p14:creationId xmlns:p14="http://schemas.microsoft.com/office/powerpoint/2010/main" val="3424269411"/>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066800" y="1371601"/>
            <a:ext cx="5791200" cy="4119563"/>
          </a:xfrm>
        </p:spPr>
        <p:txBody>
          <a:bodyPr/>
          <a:lstStyle/>
          <a:p>
            <a:pPr marL="457200" lvl="1" indent="-457200" eaLnBrk="1" hangingPunct="1">
              <a:spcBef>
                <a:spcPts val="0"/>
              </a:spcBef>
              <a:spcAft>
                <a:spcPts val="3000"/>
              </a:spcAft>
              <a:buClr>
                <a:schemeClr val="tx2"/>
              </a:buClr>
              <a:buSzPct val="100000"/>
              <a:buFont typeface="Wingdings" pitchFamily="2" charset="2"/>
              <a:buAutoNum type="romanUcPeriod"/>
              <a:defRPr/>
            </a:pPr>
            <a:r>
              <a:rPr lang="en-US" b="1" dirty="0">
                <a:solidFill>
                  <a:srgbClr val="FFFFCC"/>
                </a:solidFill>
                <a:effectLst>
                  <a:outerShdw blurRad="38100" dist="38100" dir="2700000" algn="tl">
                    <a:srgbClr val="000000">
                      <a:alpha val="43137"/>
                    </a:srgbClr>
                  </a:outerShdw>
                </a:effectLst>
              </a:rPr>
              <a:t>Genesis 1-11 (four events)</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Creation (1-2)</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Fall (3-5)</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Flood (6-9)</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National dispersion (10-11)</a:t>
            </a:r>
          </a:p>
        </p:txBody>
      </p:sp>
      <p:pic>
        <p:nvPicPr>
          <p:cNvPr id="2" name="Picture 4" descr="5 Bible Lessons to Learn From the Book of Genesis | Jack Wellman">
            <a:extLst>
              <a:ext uri="{FF2B5EF4-FFF2-40B4-BE49-F238E27FC236}">
                <a16:creationId xmlns:a16="http://schemas.microsoft.com/office/drawing/2014/main" id="{86B279D7-E07E-42EE-BC3D-7CC92BFCD41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92767" y="2286000"/>
            <a:ext cx="3432433" cy="2286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304800"/>
            <a:ext cx="4343400" cy="914400"/>
          </a:xfrm>
        </p:spPr>
        <p:txBody>
          <a:bodyPr/>
          <a:lstStyle/>
          <a:p>
            <a:pPr algn="ctr" eaLnBrk="1" hangingPunct="1"/>
            <a:r>
              <a:rPr lang="en-US" sz="3600" dirty="0">
                <a:effectLst>
                  <a:outerShdw blurRad="38100" dist="38100" dir="2700000" algn="tl">
                    <a:srgbClr val="000000">
                      <a:alpha val="43137"/>
                    </a:srgbClr>
                  </a:outerShdw>
                </a:effectLst>
              </a:rPr>
              <a:t>GENESIS STRUCTURE</a:t>
            </a:r>
          </a:p>
        </p:txBody>
      </p:sp>
      <p:pic>
        <p:nvPicPr>
          <p:cNvPr id="9" name="Picture 8">
            <a:extLst>
              <a:ext uri="{FF2B5EF4-FFF2-40B4-BE49-F238E27FC236}">
                <a16:creationId xmlns:a16="http://schemas.microsoft.com/office/drawing/2014/main" id="{57E6D205-418D-486C-A1FC-476A121F41D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66800" y="2057400"/>
            <a:ext cx="6324600" cy="2743200"/>
          </a:xfrm>
        </p:spPr>
        <p:txBody>
          <a:bodyPr/>
          <a:lstStyle/>
          <a:p>
            <a:pPr marL="458788" lvl="2" indent="-458788"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God’s warning (3)</a:t>
            </a:r>
          </a:p>
          <a:p>
            <a:pPr marL="458788" lvl="2" indent="-458788" eaLnBrk="1" hangingPunct="1">
              <a:spcBef>
                <a:spcPts val="0"/>
              </a:spcBef>
              <a:spcAft>
                <a:spcPts val="3600"/>
              </a:spcAft>
              <a:buClr>
                <a:srgbClr val="00FF00"/>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Abimelech’s defense (4-5)</a:t>
            </a:r>
          </a:p>
          <a:p>
            <a:pPr marL="458788" lvl="2" indent="-458788"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God’s response (6-7)</a:t>
            </a:r>
          </a:p>
          <a:p>
            <a:pPr marL="458788" lvl="2" indent="-458788"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Abimelech’s report (8)</a:t>
            </a:r>
          </a:p>
        </p:txBody>
      </p:sp>
      <p:sp>
        <p:nvSpPr>
          <p:cNvPr id="7" name="Rectangle 2">
            <a:extLst>
              <a:ext uri="{FF2B5EF4-FFF2-40B4-BE49-F238E27FC236}">
                <a16:creationId xmlns:a16="http://schemas.microsoft.com/office/drawing/2014/main" id="{97686A22-2BE5-4C51-AB58-0A64E5F67A24}"/>
              </a:ext>
            </a:extLst>
          </p:cNvPr>
          <p:cNvSpPr txBox="1">
            <a:spLocks noChangeArrowheads="1"/>
          </p:cNvSpPr>
          <p:nvPr/>
        </p:nvSpPr>
        <p:spPr bwMode="auto">
          <a:xfrm>
            <a:off x="3119438" y="304800"/>
            <a:ext cx="5953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742950" indent="-742950" algn="ctr" eaLnBrk="1" hangingPunct="1">
              <a:buClr>
                <a:srgbClr val="CC66FF"/>
              </a:buClr>
              <a:buFont typeface="+mj-lt"/>
              <a:buAutoNum type="alphaUcPeriod" startAt="2"/>
            </a:pPr>
            <a:r>
              <a:rPr lang="en-US" sz="3600" kern="0" dirty="0">
                <a:effectLst>
                  <a:outerShdw blurRad="38100" dist="38100" dir="2700000" algn="tl">
                    <a:srgbClr val="000000">
                      <a:alpha val="43137"/>
                    </a:srgbClr>
                  </a:outerShdw>
                </a:effectLst>
                <a:cs typeface="Calibri" panose="020F0502020204030204" pitchFamily="34" charset="0"/>
              </a:rPr>
              <a:t>Abimelech &amp; God</a:t>
            </a:r>
            <a:br>
              <a:rPr lang="en-US" sz="3600" kern="0" dirty="0">
                <a:effectLst>
                  <a:outerShdw blurRad="38100" dist="38100" dir="2700000" algn="tl">
                    <a:srgbClr val="000000">
                      <a:alpha val="43137"/>
                    </a:srgbClr>
                  </a:outerShdw>
                </a:effectLst>
                <a:cs typeface="Calibri" panose="020F0502020204030204" pitchFamily="34" charset="0"/>
              </a:rPr>
            </a:br>
            <a:r>
              <a:rPr lang="en-US" sz="2800" b="1" kern="0" dirty="0">
                <a:solidFill>
                  <a:srgbClr val="FFFFCC"/>
                </a:solidFill>
                <a:effectLst>
                  <a:outerShdw blurRad="38100" dist="38100" dir="2700000" algn="tl">
                    <a:srgbClr val="000000">
                      <a:alpha val="43137"/>
                    </a:srgbClr>
                  </a:outerShdw>
                </a:effectLst>
                <a:ea typeface="+mn-ea"/>
                <a:cs typeface="+mn-cs"/>
              </a:rPr>
              <a:t>Genesis 20:3-8</a:t>
            </a:r>
          </a:p>
        </p:txBody>
      </p:sp>
      <p:pic>
        <p:nvPicPr>
          <p:cNvPr id="5" name="Picture 4">
            <a:extLst>
              <a:ext uri="{FF2B5EF4-FFF2-40B4-BE49-F238E27FC236}">
                <a16:creationId xmlns:a16="http://schemas.microsoft.com/office/drawing/2014/main" id="{6F422440-7828-4622-A45D-9ABFFDA55A6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10708715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66800" y="2057400"/>
            <a:ext cx="6324600" cy="2743200"/>
          </a:xfrm>
        </p:spPr>
        <p:txBody>
          <a:bodyPr/>
          <a:lstStyle/>
          <a:p>
            <a:pPr marL="458788" lvl="2" indent="-458788"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God’s warning (3)</a:t>
            </a:r>
          </a:p>
          <a:p>
            <a:pPr marL="458788" lvl="2" indent="-458788"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Abimelech’s defense (4-5)</a:t>
            </a:r>
          </a:p>
          <a:p>
            <a:pPr marL="458788" lvl="2" indent="-458788" eaLnBrk="1" hangingPunct="1">
              <a:spcBef>
                <a:spcPts val="0"/>
              </a:spcBef>
              <a:spcAft>
                <a:spcPts val="3600"/>
              </a:spcAft>
              <a:buClr>
                <a:srgbClr val="00FF00"/>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God’s response (6-7)</a:t>
            </a:r>
          </a:p>
          <a:p>
            <a:pPr marL="458788" lvl="2" indent="-458788"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Abimelech’s report (8)</a:t>
            </a:r>
          </a:p>
        </p:txBody>
      </p:sp>
      <p:sp>
        <p:nvSpPr>
          <p:cNvPr id="7" name="Rectangle 2">
            <a:extLst>
              <a:ext uri="{FF2B5EF4-FFF2-40B4-BE49-F238E27FC236}">
                <a16:creationId xmlns:a16="http://schemas.microsoft.com/office/drawing/2014/main" id="{97686A22-2BE5-4C51-AB58-0A64E5F67A24}"/>
              </a:ext>
            </a:extLst>
          </p:cNvPr>
          <p:cNvSpPr txBox="1">
            <a:spLocks noChangeArrowheads="1"/>
          </p:cNvSpPr>
          <p:nvPr/>
        </p:nvSpPr>
        <p:spPr bwMode="auto">
          <a:xfrm>
            <a:off x="3119438" y="304800"/>
            <a:ext cx="5953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742950" indent="-742950" algn="ctr" eaLnBrk="1" hangingPunct="1">
              <a:buClr>
                <a:srgbClr val="CC66FF"/>
              </a:buClr>
              <a:buFont typeface="+mj-lt"/>
              <a:buAutoNum type="alphaUcPeriod" startAt="2"/>
            </a:pPr>
            <a:r>
              <a:rPr lang="en-US" sz="3600" kern="0" dirty="0">
                <a:effectLst>
                  <a:outerShdw blurRad="38100" dist="38100" dir="2700000" algn="tl">
                    <a:srgbClr val="000000">
                      <a:alpha val="43137"/>
                    </a:srgbClr>
                  </a:outerShdw>
                </a:effectLst>
                <a:cs typeface="Calibri" panose="020F0502020204030204" pitchFamily="34" charset="0"/>
              </a:rPr>
              <a:t>Abimelech &amp; God</a:t>
            </a:r>
            <a:br>
              <a:rPr lang="en-US" sz="3600" kern="0" dirty="0">
                <a:effectLst>
                  <a:outerShdw blurRad="38100" dist="38100" dir="2700000" algn="tl">
                    <a:srgbClr val="000000">
                      <a:alpha val="43137"/>
                    </a:srgbClr>
                  </a:outerShdw>
                </a:effectLst>
                <a:cs typeface="Calibri" panose="020F0502020204030204" pitchFamily="34" charset="0"/>
              </a:rPr>
            </a:br>
            <a:r>
              <a:rPr lang="en-US" sz="2800" b="1" kern="0" dirty="0">
                <a:solidFill>
                  <a:srgbClr val="FFFFCC"/>
                </a:solidFill>
                <a:effectLst>
                  <a:outerShdw blurRad="38100" dist="38100" dir="2700000" algn="tl">
                    <a:srgbClr val="000000">
                      <a:alpha val="43137"/>
                    </a:srgbClr>
                  </a:outerShdw>
                </a:effectLst>
                <a:ea typeface="+mn-ea"/>
                <a:cs typeface="+mn-cs"/>
              </a:rPr>
              <a:t>Genesis 20:3-8</a:t>
            </a:r>
          </a:p>
        </p:txBody>
      </p:sp>
      <p:pic>
        <p:nvPicPr>
          <p:cNvPr id="5" name="Picture 4">
            <a:extLst>
              <a:ext uri="{FF2B5EF4-FFF2-40B4-BE49-F238E27FC236}">
                <a16:creationId xmlns:a16="http://schemas.microsoft.com/office/drawing/2014/main" id="{6F422440-7828-4622-A45D-9ABFFDA55A6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31769993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cs typeface="Calibri" panose="020F0502020204030204" pitchFamily="34" charset="0"/>
              </a:rPr>
              <a:t>God’s Response</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20:6-7</a:t>
            </a:r>
          </a:p>
        </p:txBody>
      </p:sp>
      <p:sp>
        <p:nvSpPr>
          <p:cNvPr id="161795" name="Rectangle 3"/>
          <p:cNvSpPr>
            <a:spLocks noGrp="1" noChangeArrowheads="1"/>
          </p:cNvSpPr>
          <p:nvPr>
            <p:ph type="body" idx="1"/>
          </p:nvPr>
        </p:nvSpPr>
        <p:spPr>
          <a:xfrm>
            <a:off x="685800" y="1790700"/>
            <a:ext cx="7391400" cy="3276600"/>
          </a:xfrm>
        </p:spPr>
        <p:txBody>
          <a:bodyPr/>
          <a:lstStyle/>
          <a:p>
            <a:pPr marL="514350" lvl="2" indent="-514350" eaLnBrk="1" hangingPunct="1">
              <a:spcBef>
                <a:spcPts val="0"/>
              </a:spcBef>
              <a:spcAft>
                <a:spcPts val="30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God’s acknowledgement (6)</a:t>
            </a:r>
          </a:p>
          <a:p>
            <a:pPr marL="514350" lvl="2" indent="-514350" eaLnBrk="1" hangingPunct="1">
              <a:spcBef>
                <a:spcPts val="0"/>
              </a:spcBef>
              <a:spcAft>
                <a:spcPts val="30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God’s instructions (7)</a:t>
            </a:r>
          </a:p>
          <a:p>
            <a:pPr marL="971550" lvl="3" indent="-514350" eaLnBrk="1" hangingPunct="1">
              <a:spcBef>
                <a:spcPts val="0"/>
              </a:spcBef>
              <a:spcAft>
                <a:spcPts val="3000"/>
              </a:spcAft>
              <a:buClr>
                <a:schemeClr val="tx2"/>
              </a:buClr>
              <a:buFont typeface="+mj-lt"/>
              <a:buAutoNum type="arabicParenR"/>
              <a:defRPr/>
            </a:pPr>
            <a:r>
              <a:rPr lang="en-US" dirty="0">
                <a:effectLst>
                  <a:outerShdw blurRad="38100" dist="38100" dir="2700000" algn="tl">
                    <a:srgbClr val="000000">
                      <a:alpha val="43137"/>
                    </a:srgbClr>
                  </a:outerShdw>
                </a:effectLst>
              </a:rPr>
              <a:t>Positive (7a)</a:t>
            </a:r>
          </a:p>
          <a:p>
            <a:pPr marL="971550" lvl="3" indent="-514350" eaLnBrk="1" hangingPunct="1">
              <a:spcBef>
                <a:spcPts val="0"/>
              </a:spcBef>
              <a:spcAft>
                <a:spcPts val="3000"/>
              </a:spcAft>
              <a:buClr>
                <a:schemeClr val="tx2"/>
              </a:buClr>
              <a:buFont typeface="+mj-lt"/>
              <a:buAutoNum type="arabicParenR"/>
              <a:defRPr/>
            </a:pPr>
            <a:r>
              <a:rPr lang="en-US" dirty="0">
                <a:effectLst>
                  <a:outerShdw blurRad="38100" dist="38100" dir="2700000" algn="tl">
                    <a:srgbClr val="000000">
                      <a:alpha val="43137"/>
                    </a:srgbClr>
                  </a:outerShdw>
                </a:effectLst>
              </a:rPr>
              <a:t>Negative (7b)</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29660348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cs typeface="Calibri" panose="020F0502020204030204" pitchFamily="34" charset="0"/>
              </a:rPr>
              <a:t>God’s Response</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20:6-7</a:t>
            </a:r>
          </a:p>
        </p:txBody>
      </p:sp>
      <p:sp>
        <p:nvSpPr>
          <p:cNvPr id="161795" name="Rectangle 3"/>
          <p:cNvSpPr>
            <a:spLocks noGrp="1" noChangeArrowheads="1"/>
          </p:cNvSpPr>
          <p:nvPr>
            <p:ph type="body" idx="1"/>
          </p:nvPr>
        </p:nvSpPr>
        <p:spPr>
          <a:xfrm>
            <a:off x="685800" y="1790700"/>
            <a:ext cx="7391400" cy="3276600"/>
          </a:xfrm>
        </p:spPr>
        <p:txBody>
          <a:bodyPr/>
          <a:lstStyle/>
          <a:p>
            <a:pPr marL="514350" lvl="2" indent="-514350" eaLnBrk="1" hangingPunct="1">
              <a:spcBef>
                <a:spcPts val="0"/>
              </a:spcBef>
              <a:spcAft>
                <a:spcPts val="3000"/>
              </a:spcAft>
              <a:buClr>
                <a:srgbClr val="FFC000"/>
              </a:buClr>
              <a:buSzPct val="100000"/>
              <a:buFont typeface="+mj-lt"/>
              <a:buAutoNum type="alphaLcParenR"/>
              <a:defRPr/>
            </a:pPr>
            <a:r>
              <a:rPr lang="en-US" b="1" u="sng" dirty="0">
                <a:solidFill>
                  <a:srgbClr val="FFFFCC"/>
                </a:solidFill>
                <a:effectLst>
                  <a:outerShdw blurRad="38100" dist="38100" dir="2700000" algn="tl">
                    <a:srgbClr val="000000">
                      <a:alpha val="43137"/>
                    </a:srgbClr>
                  </a:outerShdw>
                </a:effectLst>
              </a:rPr>
              <a:t>God’s acknowledgement (6)</a:t>
            </a:r>
          </a:p>
          <a:p>
            <a:pPr marL="514350" lvl="2" indent="-514350" eaLnBrk="1" hangingPunct="1">
              <a:spcBef>
                <a:spcPts val="0"/>
              </a:spcBef>
              <a:spcAft>
                <a:spcPts val="30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God’s instructions (7)</a:t>
            </a:r>
          </a:p>
          <a:p>
            <a:pPr marL="971550" lvl="3" indent="-514350" eaLnBrk="1" hangingPunct="1">
              <a:spcBef>
                <a:spcPts val="0"/>
              </a:spcBef>
              <a:spcAft>
                <a:spcPts val="3000"/>
              </a:spcAft>
              <a:buClr>
                <a:schemeClr val="tx2"/>
              </a:buClr>
              <a:buFont typeface="+mj-lt"/>
              <a:buAutoNum type="arabicParenR"/>
              <a:defRPr/>
            </a:pPr>
            <a:r>
              <a:rPr lang="en-US" dirty="0">
                <a:effectLst>
                  <a:outerShdw blurRad="38100" dist="38100" dir="2700000" algn="tl">
                    <a:srgbClr val="000000">
                      <a:alpha val="43137"/>
                    </a:srgbClr>
                  </a:outerShdw>
                </a:effectLst>
              </a:rPr>
              <a:t>Positive (7a)</a:t>
            </a:r>
          </a:p>
          <a:p>
            <a:pPr marL="971550" lvl="3" indent="-514350" eaLnBrk="1" hangingPunct="1">
              <a:spcBef>
                <a:spcPts val="0"/>
              </a:spcBef>
              <a:spcAft>
                <a:spcPts val="3000"/>
              </a:spcAft>
              <a:buClr>
                <a:schemeClr val="tx2"/>
              </a:buClr>
              <a:buFont typeface="+mj-lt"/>
              <a:buAutoNum type="arabicParenR"/>
              <a:defRPr/>
            </a:pPr>
            <a:r>
              <a:rPr lang="en-US" dirty="0">
                <a:effectLst>
                  <a:outerShdw blurRad="38100" dist="38100" dir="2700000" algn="tl">
                    <a:srgbClr val="000000">
                      <a:alpha val="43137"/>
                    </a:srgbClr>
                  </a:outerShdw>
                </a:effectLst>
              </a:rPr>
              <a:t>Negative (7b)</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29855877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BulloKr\AppData\Local\Microsoft\Windows\Temporary Internet Files\Content.IE5\PONOXAD0\MP900382922[1].jpg">
            <a:extLst>
              <a:ext uri="{FF2B5EF4-FFF2-40B4-BE49-F238E27FC236}">
                <a16:creationId xmlns:a16="http://schemas.microsoft.com/office/drawing/2014/main" id="{262D227C-7ABB-4FAE-81CF-0276FD57ABE8}"/>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3124201" y="1143001"/>
            <a:ext cx="6335713" cy="4525963"/>
          </a:xfrm>
        </p:spPr>
      </p:pic>
      <p:pic>
        <p:nvPicPr>
          <p:cNvPr id="26627" name="Picture 2" descr="C:\Users\BulloKr\AppData\Local\Microsoft\Windows\Temporary Internet Files\Content.Outlook\N34490JH\image (2).jpg">
            <a:extLst>
              <a:ext uri="{FF2B5EF4-FFF2-40B4-BE49-F238E27FC236}">
                <a16:creationId xmlns:a16="http://schemas.microsoft.com/office/drawing/2014/main" id="{1D34D6F6-82FD-481C-8B43-412F426B3DC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0" y="190500"/>
            <a:ext cx="83820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7">
            <a:extLst>
              <a:ext uri="{FF2B5EF4-FFF2-40B4-BE49-F238E27FC236}">
                <a16:creationId xmlns:a16="http://schemas.microsoft.com/office/drawing/2014/main" id="{DC8996D7-A86C-4331-AE72-DE6BCD508FEC}"/>
              </a:ext>
            </a:extLst>
          </p:cNvPr>
          <p:cNvSpPr>
            <a:spLocks noChangeArrowheads="1"/>
          </p:cNvSpPr>
          <p:nvPr/>
        </p:nvSpPr>
        <p:spPr bwMode="auto">
          <a:xfrm>
            <a:off x="5181600" y="3124200"/>
            <a:ext cx="1219200" cy="381000"/>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33538941"/>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cs typeface="Calibri" panose="020F0502020204030204" pitchFamily="34" charset="0"/>
              </a:rPr>
              <a:t>God’s Response</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20:6-7</a:t>
            </a:r>
          </a:p>
        </p:txBody>
      </p:sp>
      <p:sp>
        <p:nvSpPr>
          <p:cNvPr id="161795" name="Rectangle 3"/>
          <p:cNvSpPr>
            <a:spLocks noGrp="1" noChangeArrowheads="1"/>
          </p:cNvSpPr>
          <p:nvPr>
            <p:ph type="body" idx="1"/>
          </p:nvPr>
        </p:nvSpPr>
        <p:spPr>
          <a:xfrm>
            <a:off x="685800" y="1790700"/>
            <a:ext cx="7391400" cy="3276600"/>
          </a:xfrm>
        </p:spPr>
        <p:txBody>
          <a:bodyPr/>
          <a:lstStyle/>
          <a:p>
            <a:pPr marL="514350" lvl="2" indent="-514350" eaLnBrk="1" hangingPunct="1">
              <a:spcBef>
                <a:spcPts val="0"/>
              </a:spcBef>
              <a:spcAft>
                <a:spcPts val="30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God’s acknowledgement (6)</a:t>
            </a:r>
          </a:p>
          <a:p>
            <a:pPr marL="514350" lvl="2" indent="-514350" eaLnBrk="1" hangingPunct="1">
              <a:spcBef>
                <a:spcPts val="0"/>
              </a:spcBef>
              <a:spcAft>
                <a:spcPts val="3000"/>
              </a:spcAft>
              <a:buClr>
                <a:srgbClr val="FFC000"/>
              </a:buClr>
              <a:buSzPct val="100000"/>
              <a:buFont typeface="+mj-lt"/>
              <a:buAutoNum type="alphaLcParenR"/>
              <a:defRPr/>
            </a:pPr>
            <a:r>
              <a:rPr lang="en-US" b="1" u="sng" dirty="0">
                <a:solidFill>
                  <a:srgbClr val="FFFFCC"/>
                </a:solidFill>
                <a:effectLst>
                  <a:outerShdw blurRad="38100" dist="38100" dir="2700000" algn="tl">
                    <a:srgbClr val="000000">
                      <a:alpha val="43137"/>
                    </a:srgbClr>
                  </a:outerShdw>
                </a:effectLst>
              </a:rPr>
              <a:t>God’s instructions (7)</a:t>
            </a:r>
          </a:p>
          <a:p>
            <a:pPr marL="971550" lvl="3" indent="-514350" eaLnBrk="1" hangingPunct="1">
              <a:spcBef>
                <a:spcPts val="0"/>
              </a:spcBef>
              <a:spcAft>
                <a:spcPts val="3000"/>
              </a:spcAft>
              <a:buClr>
                <a:schemeClr val="tx2"/>
              </a:buClr>
              <a:buFont typeface="+mj-lt"/>
              <a:buAutoNum type="arabicParenR"/>
              <a:defRPr/>
            </a:pPr>
            <a:r>
              <a:rPr lang="en-US" dirty="0">
                <a:effectLst>
                  <a:outerShdw blurRad="38100" dist="38100" dir="2700000" algn="tl">
                    <a:srgbClr val="000000">
                      <a:alpha val="43137"/>
                    </a:srgbClr>
                  </a:outerShdw>
                </a:effectLst>
              </a:rPr>
              <a:t>Positive (7a)</a:t>
            </a:r>
          </a:p>
          <a:p>
            <a:pPr marL="971550" lvl="3" indent="-514350" eaLnBrk="1" hangingPunct="1">
              <a:spcBef>
                <a:spcPts val="0"/>
              </a:spcBef>
              <a:spcAft>
                <a:spcPts val="3000"/>
              </a:spcAft>
              <a:buClr>
                <a:schemeClr val="tx2"/>
              </a:buClr>
              <a:buFont typeface="+mj-lt"/>
              <a:buAutoNum type="arabicParenR"/>
              <a:defRPr/>
            </a:pPr>
            <a:r>
              <a:rPr lang="en-US" dirty="0">
                <a:effectLst>
                  <a:outerShdw blurRad="38100" dist="38100" dir="2700000" algn="tl">
                    <a:srgbClr val="000000">
                      <a:alpha val="43137"/>
                    </a:srgbClr>
                  </a:outerShdw>
                </a:effectLst>
              </a:rPr>
              <a:t>Negative (7b)</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18558395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cs typeface="Calibri" panose="020F0502020204030204" pitchFamily="34" charset="0"/>
              </a:rPr>
              <a:t>God’s Response</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20:6-7</a:t>
            </a:r>
          </a:p>
        </p:txBody>
      </p:sp>
      <p:sp>
        <p:nvSpPr>
          <p:cNvPr id="161795" name="Rectangle 3"/>
          <p:cNvSpPr>
            <a:spLocks noGrp="1" noChangeArrowheads="1"/>
          </p:cNvSpPr>
          <p:nvPr>
            <p:ph type="body" idx="1"/>
          </p:nvPr>
        </p:nvSpPr>
        <p:spPr>
          <a:xfrm>
            <a:off x="685800" y="1790700"/>
            <a:ext cx="7391400" cy="3276600"/>
          </a:xfrm>
        </p:spPr>
        <p:txBody>
          <a:bodyPr/>
          <a:lstStyle/>
          <a:p>
            <a:pPr marL="514350" lvl="2" indent="-514350" eaLnBrk="1" hangingPunct="1">
              <a:spcBef>
                <a:spcPts val="0"/>
              </a:spcBef>
              <a:spcAft>
                <a:spcPts val="30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God’s acknowledgement (6)</a:t>
            </a:r>
          </a:p>
          <a:p>
            <a:pPr marL="514350" lvl="2" indent="-514350" eaLnBrk="1" hangingPunct="1">
              <a:spcBef>
                <a:spcPts val="0"/>
              </a:spcBef>
              <a:spcAft>
                <a:spcPts val="3000"/>
              </a:spcAft>
              <a:buClr>
                <a:srgbClr val="FFC000"/>
              </a:buClr>
              <a:buSzPct val="100000"/>
              <a:buFont typeface="+mj-lt"/>
              <a:buAutoNum type="alphaLcParenR"/>
              <a:defRPr/>
            </a:pPr>
            <a:r>
              <a:rPr lang="en-US" b="1" dirty="0">
                <a:solidFill>
                  <a:srgbClr val="FFFFCC"/>
                </a:solidFill>
                <a:effectLst>
                  <a:outerShdw blurRad="38100" dist="38100" dir="2700000" algn="tl">
                    <a:srgbClr val="000000">
                      <a:alpha val="43137"/>
                    </a:srgbClr>
                  </a:outerShdw>
                </a:effectLst>
              </a:rPr>
              <a:t>God’s instructions (7)</a:t>
            </a:r>
          </a:p>
          <a:p>
            <a:pPr marL="971550" lvl="3" indent="-514350" eaLnBrk="1" hangingPunct="1">
              <a:spcBef>
                <a:spcPts val="0"/>
              </a:spcBef>
              <a:spcAft>
                <a:spcPts val="3000"/>
              </a:spcAft>
              <a:buClr>
                <a:schemeClr val="tx2"/>
              </a:buClr>
              <a:buFont typeface="+mj-lt"/>
              <a:buAutoNum type="arabicParenR"/>
              <a:defRPr/>
            </a:pPr>
            <a:r>
              <a:rPr lang="en-US" b="1" u="sng" dirty="0">
                <a:solidFill>
                  <a:srgbClr val="FFFFCC"/>
                </a:solidFill>
                <a:effectLst>
                  <a:outerShdw blurRad="38100" dist="38100" dir="2700000" algn="tl">
                    <a:srgbClr val="000000">
                      <a:alpha val="43137"/>
                    </a:srgbClr>
                  </a:outerShdw>
                </a:effectLst>
              </a:rPr>
              <a:t>Positive</a:t>
            </a:r>
            <a:r>
              <a:rPr lang="en-US" b="1" dirty="0">
                <a:solidFill>
                  <a:srgbClr val="FFFFCC"/>
                </a:solidFill>
                <a:effectLst>
                  <a:outerShdw blurRad="38100" dist="38100" dir="2700000" algn="tl">
                    <a:srgbClr val="000000">
                      <a:alpha val="43137"/>
                    </a:srgbClr>
                  </a:outerShdw>
                </a:effectLst>
              </a:rPr>
              <a:t> (7a)</a:t>
            </a:r>
          </a:p>
          <a:p>
            <a:pPr marL="971550" lvl="3" indent="-514350" eaLnBrk="1" hangingPunct="1">
              <a:spcBef>
                <a:spcPts val="0"/>
              </a:spcBef>
              <a:spcAft>
                <a:spcPts val="3000"/>
              </a:spcAft>
              <a:buClr>
                <a:schemeClr val="tx2"/>
              </a:buClr>
              <a:buFont typeface="+mj-lt"/>
              <a:buAutoNum type="arabicParenR"/>
              <a:defRPr/>
            </a:pPr>
            <a:r>
              <a:rPr lang="en-US" dirty="0">
                <a:effectLst>
                  <a:outerShdw blurRad="38100" dist="38100" dir="2700000" algn="tl">
                    <a:srgbClr val="000000">
                      <a:alpha val="43137"/>
                    </a:srgbClr>
                  </a:outerShdw>
                </a:effectLst>
              </a:rPr>
              <a:t>Negative (7b)</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6344839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cs typeface="Calibri" panose="020F0502020204030204" pitchFamily="34" charset="0"/>
              </a:rPr>
              <a:t>God’s Response</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20:6-7</a:t>
            </a:r>
          </a:p>
        </p:txBody>
      </p:sp>
      <p:sp>
        <p:nvSpPr>
          <p:cNvPr id="161795" name="Rectangle 3"/>
          <p:cNvSpPr>
            <a:spLocks noGrp="1" noChangeArrowheads="1"/>
          </p:cNvSpPr>
          <p:nvPr>
            <p:ph type="body" idx="1"/>
          </p:nvPr>
        </p:nvSpPr>
        <p:spPr>
          <a:xfrm>
            <a:off x="685800" y="1790700"/>
            <a:ext cx="7391400" cy="3276600"/>
          </a:xfrm>
        </p:spPr>
        <p:txBody>
          <a:bodyPr/>
          <a:lstStyle/>
          <a:p>
            <a:pPr marL="514350" lvl="2" indent="-514350" eaLnBrk="1" hangingPunct="1">
              <a:spcBef>
                <a:spcPts val="0"/>
              </a:spcBef>
              <a:spcAft>
                <a:spcPts val="30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God’s acknowledgement (6)</a:t>
            </a:r>
          </a:p>
          <a:p>
            <a:pPr marL="514350" lvl="2" indent="-514350" eaLnBrk="1" hangingPunct="1">
              <a:spcBef>
                <a:spcPts val="0"/>
              </a:spcBef>
              <a:spcAft>
                <a:spcPts val="3000"/>
              </a:spcAft>
              <a:buClr>
                <a:srgbClr val="FFC000"/>
              </a:buClr>
              <a:buSzPct val="100000"/>
              <a:buFont typeface="+mj-lt"/>
              <a:buAutoNum type="alphaLcParenR"/>
              <a:defRPr/>
            </a:pPr>
            <a:r>
              <a:rPr lang="en-US" b="1" dirty="0">
                <a:solidFill>
                  <a:srgbClr val="FFFFCC"/>
                </a:solidFill>
                <a:effectLst>
                  <a:outerShdw blurRad="38100" dist="38100" dir="2700000" algn="tl">
                    <a:srgbClr val="000000">
                      <a:alpha val="43137"/>
                    </a:srgbClr>
                  </a:outerShdw>
                </a:effectLst>
              </a:rPr>
              <a:t>God’s instructions (7)</a:t>
            </a:r>
          </a:p>
          <a:p>
            <a:pPr marL="971550" lvl="3" indent="-514350" eaLnBrk="1" hangingPunct="1">
              <a:spcBef>
                <a:spcPts val="0"/>
              </a:spcBef>
              <a:spcAft>
                <a:spcPts val="3000"/>
              </a:spcAft>
              <a:buClr>
                <a:schemeClr val="tx2"/>
              </a:buClr>
              <a:buFont typeface="+mj-lt"/>
              <a:buAutoNum type="arabicParenR"/>
              <a:defRPr/>
            </a:pPr>
            <a:r>
              <a:rPr lang="en-US" dirty="0">
                <a:effectLst>
                  <a:outerShdw blurRad="38100" dist="38100" dir="2700000" algn="tl">
                    <a:srgbClr val="000000">
                      <a:alpha val="43137"/>
                    </a:srgbClr>
                  </a:outerShdw>
                </a:effectLst>
              </a:rPr>
              <a:t>Positive (7a)</a:t>
            </a:r>
          </a:p>
          <a:p>
            <a:pPr marL="971550" lvl="3" indent="-514350" eaLnBrk="1" hangingPunct="1">
              <a:spcBef>
                <a:spcPts val="0"/>
              </a:spcBef>
              <a:spcAft>
                <a:spcPts val="3000"/>
              </a:spcAft>
              <a:buClr>
                <a:schemeClr val="tx2"/>
              </a:buClr>
              <a:buFont typeface="+mj-lt"/>
              <a:buAutoNum type="arabicParenR"/>
              <a:defRPr/>
            </a:pPr>
            <a:r>
              <a:rPr lang="en-US" b="1" u="sng" dirty="0">
                <a:solidFill>
                  <a:srgbClr val="FFFFCC"/>
                </a:solidFill>
                <a:effectLst>
                  <a:outerShdw blurRad="38100" dist="38100" dir="2700000" algn="tl">
                    <a:srgbClr val="000000">
                      <a:alpha val="43137"/>
                    </a:srgbClr>
                  </a:outerShdw>
                </a:effectLst>
              </a:rPr>
              <a:t>Negative</a:t>
            </a:r>
            <a:r>
              <a:rPr lang="en-US" b="1" dirty="0">
                <a:solidFill>
                  <a:srgbClr val="FFFFCC"/>
                </a:solidFill>
                <a:effectLst>
                  <a:outerShdw blurRad="38100" dist="38100" dir="2700000" algn="tl">
                    <a:srgbClr val="000000">
                      <a:alpha val="43137"/>
                    </a:srgbClr>
                  </a:outerShdw>
                </a:effectLst>
              </a:rPr>
              <a:t> (7b)</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19578893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600" dirty="0">
                <a:effectLst>
                  <a:outerShdw blurRad="38100" dist="38100" dir="2700000" algn="tl">
                    <a:srgbClr val="000000">
                      <a:alpha val="43137"/>
                    </a:srgbClr>
                  </a:outerShdw>
                </a:effectLst>
              </a:rPr>
              <a:t>VI. 8 New Promises</a:t>
            </a:r>
            <a:br>
              <a:rPr lang="en-US" sz="3600" dirty="0">
                <a:effectLst>
                  <a:outerShdw blurRad="38100" dist="38100" dir="2700000" algn="tl">
                    <a:srgbClr val="000000">
                      <a:alpha val="43137"/>
                    </a:srgbClr>
                  </a:outerShdw>
                </a:effectLst>
              </a:rPr>
            </a:br>
            <a:r>
              <a:rPr lang="en-US" sz="2800" b="1" dirty="0">
                <a:solidFill>
                  <a:srgbClr val="FFFFCC"/>
                </a:solidFill>
                <a:effectLst>
                  <a:outerShdw blurRad="38100" dist="38100" dir="2700000" algn="tl">
                    <a:srgbClr val="000000">
                      <a:alpha val="43137"/>
                    </a:srgbClr>
                  </a:outerShdw>
                </a:effectLst>
                <a:ea typeface="+mn-ea"/>
                <a:cs typeface="+mn-cs"/>
              </a:rPr>
              <a:t>Genesis 12:1-3</a:t>
            </a:r>
          </a:p>
        </p:txBody>
      </p:sp>
      <p:sp>
        <p:nvSpPr>
          <p:cNvPr id="161795" name="Rectangle 3"/>
          <p:cNvSpPr>
            <a:spLocks noGrp="1" noChangeArrowheads="1"/>
          </p:cNvSpPr>
          <p:nvPr>
            <p:ph type="body" idx="1"/>
          </p:nvPr>
        </p:nvSpPr>
        <p:spPr>
          <a:xfrm>
            <a:off x="585217" y="1295400"/>
            <a:ext cx="7187183" cy="5029200"/>
          </a:xfrm>
        </p:spPr>
        <p:txBody>
          <a:bodyPr/>
          <a:lstStyle/>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Land (Gen. 12:1b)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Great nation (Gen. 12:2a)</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Personal blessing (Gen. 12:2b)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Great name (Gen. 12:2c)</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others (Gen. 12:2d)</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blessers (Gen. 12:3a)</a:t>
            </a:r>
          </a:p>
          <a:p>
            <a:pPr marL="457200" lvl="2" indent="-457200" eaLnBrk="1" hangingPunct="1">
              <a:spcBef>
                <a:spcPts val="0"/>
              </a:spcBef>
              <a:spcAft>
                <a:spcPts val="12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Cursing to cursers (Gen. 12:3b)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the world (Gen. 12:3c)</a:t>
            </a:r>
          </a:p>
        </p:txBody>
      </p:sp>
      <p:pic>
        <p:nvPicPr>
          <p:cNvPr id="5" name="Picture 4">
            <a:extLst>
              <a:ext uri="{FF2B5EF4-FFF2-40B4-BE49-F238E27FC236}">
                <a16:creationId xmlns:a16="http://schemas.microsoft.com/office/drawing/2014/main" id="{EE27123E-9DB2-4BDE-9657-DD1FB4967A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10974771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9856C0-8DBA-44EE-B8F2-6FB365CF5B0D}"/>
              </a:ext>
            </a:extLst>
          </p:cNvPr>
          <p:cNvPicPr>
            <a:picLocks noChangeAspect="1"/>
          </p:cNvPicPr>
          <p:nvPr/>
        </p:nvPicPr>
        <p:blipFill>
          <a:blip r:embed="rId2"/>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799" cy="2523768"/>
          </a:xfrm>
          <a:prstGeom prst="rect">
            <a:avLst/>
          </a:prstGeom>
          <a:noFill/>
          <a:ln w="28575">
            <a:noFill/>
            <a:miter lim="800000"/>
            <a:headEnd/>
            <a:tailEnd/>
          </a:ln>
        </p:spPr>
        <p:txBody>
          <a:bodyPr wrap="square">
            <a:spAutoFit/>
          </a:bodyPr>
          <a:lstStyle/>
          <a:p>
            <a:pPr algn="ctr">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12:3</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 will bless those who bless you,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one who curses you I will curse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in you all the families of the earth will be blessed.”</a:t>
            </a:r>
          </a:p>
        </p:txBody>
      </p:sp>
      <p:pic>
        <p:nvPicPr>
          <p:cNvPr id="3" name="Picture 2" descr="A close up of text on a white background&#10;&#10;Description automatically generated">
            <a:extLst>
              <a:ext uri="{FF2B5EF4-FFF2-40B4-BE49-F238E27FC236}">
                <a16:creationId xmlns:a16="http://schemas.microsoft.com/office/drawing/2014/main" id="{A525CB14-0D8D-4CF1-89E1-8E2BADA2D1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47132" y="2682240"/>
            <a:ext cx="1697736" cy="2194560"/>
          </a:xfrm>
          <a:prstGeom prst="rect">
            <a:avLst/>
          </a:prstGeom>
        </p:spPr>
      </p:pic>
    </p:spTree>
    <p:extLst>
      <p:ext uri="{BB962C8B-B14F-4D97-AF65-F5344CB8AC3E}">
        <p14:creationId xmlns:p14="http://schemas.microsoft.com/office/powerpoint/2010/main" val="27854996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F89DDE-DAA5-41B9-9AAA-46E3B77AB9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0"/>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3:15</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And I will put enmity Between you and the woman, And between your seed and her seed; He shall bruise you on the head, And you shall bruise him on the heel.</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pic>
        <p:nvPicPr>
          <p:cNvPr id="6" name="Picture 5">
            <a:extLst>
              <a:ext uri="{FF2B5EF4-FFF2-40B4-BE49-F238E27FC236}">
                <a16:creationId xmlns:a16="http://schemas.microsoft.com/office/drawing/2014/main" id="{2824A913-96BE-436F-BC65-6AF719E0826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98720" y="2590800"/>
            <a:ext cx="2194560" cy="2286000"/>
          </a:xfrm>
          <a:prstGeom prst="rect">
            <a:avLst/>
          </a:prstGeom>
        </p:spPr>
      </p:pic>
    </p:spTree>
    <p:extLst>
      <p:ext uri="{BB962C8B-B14F-4D97-AF65-F5344CB8AC3E}">
        <p14:creationId xmlns:p14="http://schemas.microsoft.com/office/powerpoint/2010/main" val="32114285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66800" y="2057400"/>
            <a:ext cx="6324600" cy="2743200"/>
          </a:xfrm>
        </p:spPr>
        <p:txBody>
          <a:bodyPr/>
          <a:lstStyle/>
          <a:p>
            <a:pPr marL="458788" lvl="2" indent="-458788"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God’s warning (3)</a:t>
            </a:r>
          </a:p>
          <a:p>
            <a:pPr marL="458788" lvl="2" indent="-458788"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Abimelech’s defense (4-5)</a:t>
            </a:r>
          </a:p>
          <a:p>
            <a:pPr marL="458788" lvl="2" indent="-458788"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God’s response (6-7)</a:t>
            </a:r>
          </a:p>
          <a:p>
            <a:pPr marL="458788" lvl="2" indent="-458788" eaLnBrk="1" hangingPunct="1">
              <a:spcBef>
                <a:spcPts val="0"/>
              </a:spcBef>
              <a:spcAft>
                <a:spcPts val="3600"/>
              </a:spcAft>
              <a:buClr>
                <a:srgbClr val="00FF00"/>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Abimelech’s report (8)</a:t>
            </a:r>
          </a:p>
        </p:txBody>
      </p:sp>
      <p:sp>
        <p:nvSpPr>
          <p:cNvPr id="7" name="Rectangle 2">
            <a:extLst>
              <a:ext uri="{FF2B5EF4-FFF2-40B4-BE49-F238E27FC236}">
                <a16:creationId xmlns:a16="http://schemas.microsoft.com/office/drawing/2014/main" id="{97686A22-2BE5-4C51-AB58-0A64E5F67A24}"/>
              </a:ext>
            </a:extLst>
          </p:cNvPr>
          <p:cNvSpPr txBox="1">
            <a:spLocks noChangeArrowheads="1"/>
          </p:cNvSpPr>
          <p:nvPr/>
        </p:nvSpPr>
        <p:spPr bwMode="auto">
          <a:xfrm>
            <a:off x="3119438" y="304800"/>
            <a:ext cx="5953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742950" indent="-742950" algn="ctr" eaLnBrk="1" hangingPunct="1">
              <a:buClr>
                <a:srgbClr val="CC66FF"/>
              </a:buClr>
              <a:buFont typeface="+mj-lt"/>
              <a:buAutoNum type="alphaUcPeriod" startAt="2"/>
            </a:pPr>
            <a:r>
              <a:rPr lang="en-US" sz="3600" kern="0" dirty="0">
                <a:effectLst>
                  <a:outerShdw blurRad="38100" dist="38100" dir="2700000" algn="tl">
                    <a:srgbClr val="000000">
                      <a:alpha val="43137"/>
                    </a:srgbClr>
                  </a:outerShdw>
                </a:effectLst>
                <a:cs typeface="Calibri" panose="020F0502020204030204" pitchFamily="34" charset="0"/>
              </a:rPr>
              <a:t>Abimelech &amp; God</a:t>
            </a:r>
            <a:br>
              <a:rPr lang="en-US" sz="3600" kern="0" dirty="0">
                <a:effectLst>
                  <a:outerShdw blurRad="38100" dist="38100" dir="2700000" algn="tl">
                    <a:srgbClr val="000000">
                      <a:alpha val="43137"/>
                    </a:srgbClr>
                  </a:outerShdw>
                </a:effectLst>
                <a:cs typeface="Calibri" panose="020F0502020204030204" pitchFamily="34" charset="0"/>
              </a:rPr>
            </a:br>
            <a:r>
              <a:rPr lang="en-US" sz="2800" b="1" kern="0" dirty="0">
                <a:solidFill>
                  <a:srgbClr val="FFFFCC"/>
                </a:solidFill>
                <a:effectLst>
                  <a:outerShdw blurRad="38100" dist="38100" dir="2700000" algn="tl">
                    <a:srgbClr val="000000">
                      <a:alpha val="43137"/>
                    </a:srgbClr>
                  </a:outerShdw>
                </a:effectLst>
                <a:ea typeface="+mn-ea"/>
                <a:cs typeface="+mn-cs"/>
              </a:rPr>
              <a:t>Genesis 20:3-8</a:t>
            </a:r>
          </a:p>
        </p:txBody>
      </p:sp>
      <p:pic>
        <p:nvPicPr>
          <p:cNvPr id="5" name="Picture 4">
            <a:extLst>
              <a:ext uri="{FF2B5EF4-FFF2-40B4-BE49-F238E27FC236}">
                <a16:creationId xmlns:a16="http://schemas.microsoft.com/office/drawing/2014/main" id="{6F422440-7828-4622-A45D-9ABFFDA55A6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31219527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9856C0-8DBA-44EE-B8F2-6FB365CF5B0D}"/>
              </a:ext>
            </a:extLst>
          </p:cNvPr>
          <p:cNvPicPr>
            <a:picLocks noChangeAspect="1"/>
          </p:cNvPicPr>
          <p:nvPr/>
        </p:nvPicPr>
        <p:blipFill>
          <a:blip r:embed="rId2"/>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799" cy="2523768"/>
          </a:xfrm>
          <a:prstGeom prst="rect">
            <a:avLst/>
          </a:prstGeom>
          <a:noFill/>
          <a:ln w="28575">
            <a:noFill/>
            <a:miter lim="800000"/>
            <a:headEnd/>
            <a:tailEnd/>
          </a:ln>
        </p:spPr>
        <p:txBody>
          <a:bodyPr wrap="square">
            <a:spAutoFit/>
          </a:bodyPr>
          <a:lstStyle/>
          <a:p>
            <a:pPr algn="ctr">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12:3</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 will bless those who bless you,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one who curses you I will curse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in you all the families of the earth will be blessed.”</a:t>
            </a:r>
          </a:p>
        </p:txBody>
      </p:sp>
      <p:pic>
        <p:nvPicPr>
          <p:cNvPr id="3" name="Picture 2" descr="A close up of text on a white background&#10;&#10;Description automatically generated">
            <a:extLst>
              <a:ext uri="{FF2B5EF4-FFF2-40B4-BE49-F238E27FC236}">
                <a16:creationId xmlns:a16="http://schemas.microsoft.com/office/drawing/2014/main" id="{A525CB14-0D8D-4CF1-89E1-8E2BADA2D1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47132" y="2682240"/>
            <a:ext cx="1697736" cy="2194560"/>
          </a:xfrm>
          <a:prstGeom prst="rect">
            <a:avLst/>
          </a:prstGeom>
        </p:spPr>
      </p:pic>
    </p:spTree>
    <p:extLst>
      <p:ext uri="{BB962C8B-B14F-4D97-AF65-F5344CB8AC3E}">
        <p14:creationId xmlns:p14="http://schemas.microsoft.com/office/powerpoint/2010/main" val="121913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algn="ctr" eaLnBrk="1" hangingPunct="1"/>
            <a:r>
              <a:rPr lang="en-US" sz="3600" dirty="0">
                <a:effectLst>
                  <a:outerShdw blurRad="38100" dist="38100" dir="2700000" algn="tl">
                    <a:srgbClr val="000000">
                      <a:alpha val="43137"/>
                    </a:srgbClr>
                  </a:outerShdw>
                </a:effectLst>
              </a:rPr>
              <a:t>Genesis 20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Abraham &amp; Abimelech</a:t>
            </a:r>
          </a:p>
        </p:txBody>
      </p:sp>
      <p:sp>
        <p:nvSpPr>
          <p:cNvPr id="161795" name="Rectangle 3"/>
          <p:cNvSpPr>
            <a:spLocks noGrp="1" noChangeArrowheads="1"/>
          </p:cNvSpPr>
          <p:nvPr>
            <p:ph type="body" idx="1"/>
          </p:nvPr>
        </p:nvSpPr>
        <p:spPr>
          <a:xfrm>
            <a:off x="1066800" y="1600200"/>
            <a:ext cx="6934200" cy="3962400"/>
          </a:xfrm>
        </p:spPr>
        <p:txBody>
          <a:bodyPr/>
          <a:lstStyle/>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Background (20:1-2)</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Abimelech &amp; God (20:3-8)</a:t>
            </a:r>
          </a:p>
          <a:p>
            <a:pPr marL="457200" lvl="2" indent="-457200" eaLnBrk="1" hangingPunct="1">
              <a:spcBef>
                <a:spcPts val="0"/>
              </a:spcBef>
              <a:spcAft>
                <a:spcPts val="36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Abimelech &amp; Abraham (20:9-15)</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Abimelech &amp; Sarah (16)</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Removal of the curse (17-18)</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42367118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66800" y="2057400"/>
            <a:ext cx="7315200" cy="2743200"/>
          </a:xfrm>
        </p:spPr>
        <p:txBody>
          <a:bodyPr/>
          <a:lstStyle/>
          <a:p>
            <a:pPr marL="458788" lvl="2" indent="-458788"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Abimelech’s questions &amp; charges (9-10)</a:t>
            </a:r>
          </a:p>
          <a:p>
            <a:pPr marL="458788" lvl="2" indent="-458788"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Abraham’s justification (11-13)</a:t>
            </a:r>
          </a:p>
          <a:p>
            <a:pPr marL="458788" lvl="2" indent="-458788"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Abimelech’s response (14-15)</a:t>
            </a:r>
          </a:p>
        </p:txBody>
      </p:sp>
      <p:sp>
        <p:nvSpPr>
          <p:cNvPr id="7" name="Rectangle 2">
            <a:extLst>
              <a:ext uri="{FF2B5EF4-FFF2-40B4-BE49-F238E27FC236}">
                <a16:creationId xmlns:a16="http://schemas.microsoft.com/office/drawing/2014/main" id="{97686A22-2BE5-4C51-AB58-0A64E5F67A24}"/>
              </a:ext>
            </a:extLst>
          </p:cNvPr>
          <p:cNvSpPr txBox="1">
            <a:spLocks noChangeArrowheads="1"/>
          </p:cNvSpPr>
          <p:nvPr/>
        </p:nvSpPr>
        <p:spPr bwMode="auto">
          <a:xfrm>
            <a:off x="3119438" y="304800"/>
            <a:ext cx="5953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742950" indent="-742950" algn="ctr" eaLnBrk="1" hangingPunct="1">
              <a:buClr>
                <a:srgbClr val="CC66FF"/>
              </a:buClr>
              <a:buFont typeface="+mj-lt"/>
              <a:buAutoNum type="alphaUcPeriod" startAt="3"/>
            </a:pPr>
            <a:r>
              <a:rPr lang="en-US" sz="3600" kern="0" dirty="0">
                <a:effectLst>
                  <a:outerShdw blurRad="38100" dist="38100" dir="2700000" algn="tl">
                    <a:srgbClr val="000000">
                      <a:alpha val="43137"/>
                    </a:srgbClr>
                  </a:outerShdw>
                </a:effectLst>
                <a:cs typeface="Calibri" panose="020F0502020204030204" pitchFamily="34" charset="0"/>
              </a:rPr>
              <a:t>Abimelech &amp; Abraham</a:t>
            </a:r>
            <a:br>
              <a:rPr lang="en-US" sz="3600" kern="0" dirty="0">
                <a:effectLst>
                  <a:outerShdw blurRad="38100" dist="38100" dir="2700000" algn="tl">
                    <a:srgbClr val="000000">
                      <a:alpha val="43137"/>
                    </a:srgbClr>
                  </a:outerShdw>
                </a:effectLst>
                <a:cs typeface="Calibri" panose="020F0502020204030204" pitchFamily="34" charset="0"/>
              </a:rPr>
            </a:br>
            <a:r>
              <a:rPr lang="en-US" sz="2800" b="1" kern="0" dirty="0">
                <a:solidFill>
                  <a:srgbClr val="FFFFCC"/>
                </a:solidFill>
                <a:effectLst>
                  <a:outerShdw blurRad="38100" dist="38100" dir="2700000" algn="tl">
                    <a:srgbClr val="000000">
                      <a:alpha val="43137"/>
                    </a:srgbClr>
                  </a:outerShdw>
                </a:effectLst>
                <a:ea typeface="+mn-ea"/>
                <a:cs typeface="+mn-cs"/>
              </a:rPr>
              <a:t>Genesis 20:9-15</a:t>
            </a:r>
          </a:p>
        </p:txBody>
      </p:sp>
      <p:pic>
        <p:nvPicPr>
          <p:cNvPr id="5" name="Picture 4">
            <a:extLst>
              <a:ext uri="{FF2B5EF4-FFF2-40B4-BE49-F238E27FC236}">
                <a16:creationId xmlns:a16="http://schemas.microsoft.com/office/drawing/2014/main" id="{6F422440-7828-4622-A45D-9ABFFDA55A6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36270074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66800" y="2057400"/>
            <a:ext cx="7315200" cy="2743200"/>
          </a:xfrm>
        </p:spPr>
        <p:txBody>
          <a:bodyPr/>
          <a:lstStyle/>
          <a:p>
            <a:pPr marL="458788" lvl="2" indent="-458788" eaLnBrk="1" hangingPunct="1">
              <a:spcBef>
                <a:spcPts val="0"/>
              </a:spcBef>
              <a:spcAft>
                <a:spcPts val="3600"/>
              </a:spcAft>
              <a:buClr>
                <a:srgbClr val="00FF00"/>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Abimelech’s questions &amp; charges (9-10)</a:t>
            </a:r>
          </a:p>
          <a:p>
            <a:pPr marL="458788" lvl="2" indent="-458788"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Abraham’s justification (11-13)</a:t>
            </a:r>
          </a:p>
          <a:p>
            <a:pPr marL="458788" lvl="2" indent="-458788"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Abimelech’s response (14-15)</a:t>
            </a:r>
          </a:p>
        </p:txBody>
      </p:sp>
      <p:sp>
        <p:nvSpPr>
          <p:cNvPr id="7" name="Rectangle 2">
            <a:extLst>
              <a:ext uri="{FF2B5EF4-FFF2-40B4-BE49-F238E27FC236}">
                <a16:creationId xmlns:a16="http://schemas.microsoft.com/office/drawing/2014/main" id="{97686A22-2BE5-4C51-AB58-0A64E5F67A24}"/>
              </a:ext>
            </a:extLst>
          </p:cNvPr>
          <p:cNvSpPr txBox="1">
            <a:spLocks noChangeArrowheads="1"/>
          </p:cNvSpPr>
          <p:nvPr/>
        </p:nvSpPr>
        <p:spPr bwMode="auto">
          <a:xfrm>
            <a:off x="3119438" y="304800"/>
            <a:ext cx="5953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742950" indent="-742950" algn="ctr" eaLnBrk="1" hangingPunct="1">
              <a:buClr>
                <a:srgbClr val="CC66FF"/>
              </a:buClr>
              <a:buFont typeface="+mj-lt"/>
              <a:buAutoNum type="alphaUcPeriod" startAt="3"/>
            </a:pPr>
            <a:r>
              <a:rPr lang="en-US" sz="3600" kern="0" dirty="0">
                <a:effectLst>
                  <a:outerShdw blurRad="38100" dist="38100" dir="2700000" algn="tl">
                    <a:srgbClr val="000000">
                      <a:alpha val="43137"/>
                    </a:srgbClr>
                  </a:outerShdw>
                </a:effectLst>
                <a:cs typeface="Calibri" panose="020F0502020204030204" pitchFamily="34" charset="0"/>
              </a:rPr>
              <a:t>Abimelech &amp; Abraham</a:t>
            </a:r>
            <a:br>
              <a:rPr lang="en-US" sz="3600" kern="0" dirty="0">
                <a:effectLst>
                  <a:outerShdw blurRad="38100" dist="38100" dir="2700000" algn="tl">
                    <a:srgbClr val="000000">
                      <a:alpha val="43137"/>
                    </a:srgbClr>
                  </a:outerShdw>
                </a:effectLst>
                <a:cs typeface="Calibri" panose="020F0502020204030204" pitchFamily="34" charset="0"/>
              </a:rPr>
            </a:br>
            <a:r>
              <a:rPr lang="en-US" sz="2800" b="1" kern="0" dirty="0">
                <a:solidFill>
                  <a:srgbClr val="FFFFCC"/>
                </a:solidFill>
                <a:effectLst>
                  <a:outerShdw blurRad="38100" dist="38100" dir="2700000" algn="tl">
                    <a:srgbClr val="000000">
                      <a:alpha val="43137"/>
                    </a:srgbClr>
                  </a:outerShdw>
                </a:effectLst>
                <a:ea typeface="+mn-ea"/>
                <a:cs typeface="+mn-cs"/>
              </a:rPr>
              <a:t>Genesis 20:9-15</a:t>
            </a:r>
          </a:p>
        </p:txBody>
      </p:sp>
      <p:pic>
        <p:nvPicPr>
          <p:cNvPr id="5" name="Picture 4">
            <a:extLst>
              <a:ext uri="{FF2B5EF4-FFF2-40B4-BE49-F238E27FC236}">
                <a16:creationId xmlns:a16="http://schemas.microsoft.com/office/drawing/2014/main" id="{6F422440-7828-4622-A45D-9ABFFDA55A6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13951746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2845887" y="1524000"/>
            <a:ext cx="6500227" cy="11430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“The irony here is that a pagan king condemned a patriarch for his sin.”</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958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337</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pic>
        <p:nvPicPr>
          <p:cNvPr id="2" name="Picture 1">
            <a:extLst>
              <a:ext uri="{FF2B5EF4-FFF2-40B4-BE49-F238E27FC236}">
                <a16:creationId xmlns:a16="http://schemas.microsoft.com/office/drawing/2014/main" id="{1F617495-D7B3-0FDE-C843-98DF4A797DD1}"/>
              </a:ext>
            </a:extLst>
          </p:cNvPr>
          <p:cNvPicPr>
            <a:picLocks noChangeAspect="1"/>
          </p:cNvPicPr>
          <p:nvPr/>
        </p:nvPicPr>
        <p:blipFill>
          <a:blip r:embed="rId6"/>
          <a:stretch>
            <a:fillRect/>
          </a:stretch>
        </p:blipFill>
        <p:spPr>
          <a:xfrm>
            <a:off x="4483468" y="3407979"/>
            <a:ext cx="3225064" cy="2743438"/>
          </a:xfrm>
          <a:prstGeom prst="rect">
            <a:avLst/>
          </a:prstGeom>
        </p:spPr>
      </p:pic>
    </p:spTree>
    <p:extLst>
      <p:ext uri="{BB962C8B-B14F-4D97-AF65-F5344CB8AC3E}">
        <p14:creationId xmlns:p14="http://schemas.microsoft.com/office/powerpoint/2010/main" val="26484655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66800" y="2057400"/>
            <a:ext cx="7315200" cy="2743200"/>
          </a:xfrm>
        </p:spPr>
        <p:txBody>
          <a:bodyPr/>
          <a:lstStyle/>
          <a:p>
            <a:pPr marL="458788" lvl="2" indent="-458788"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Abimelech’s questions &amp; charges (9-10)</a:t>
            </a:r>
          </a:p>
          <a:p>
            <a:pPr marL="458788" lvl="2" indent="-458788" eaLnBrk="1" hangingPunct="1">
              <a:spcBef>
                <a:spcPts val="0"/>
              </a:spcBef>
              <a:spcAft>
                <a:spcPts val="3600"/>
              </a:spcAft>
              <a:buClr>
                <a:srgbClr val="00FF00"/>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Abraham’s justification (11-13)</a:t>
            </a:r>
          </a:p>
          <a:p>
            <a:pPr marL="458788" lvl="2" indent="-458788"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Abimelech’s response (14-15)</a:t>
            </a:r>
          </a:p>
        </p:txBody>
      </p:sp>
      <p:sp>
        <p:nvSpPr>
          <p:cNvPr id="7" name="Rectangle 2">
            <a:extLst>
              <a:ext uri="{FF2B5EF4-FFF2-40B4-BE49-F238E27FC236}">
                <a16:creationId xmlns:a16="http://schemas.microsoft.com/office/drawing/2014/main" id="{97686A22-2BE5-4C51-AB58-0A64E5F67A24}"/>
              </a:ext>
            </a:extLst>
          </p:cNvPr>
          <p:cNvSpPr txBox="1">
            <a:spLocks noChangeArrowheads="1"/>
          </p:cNvSpPr>
          <p:nvPr/>
        </p:nvSpPr>
        <p:spPr bwMode="auto">
          <a:xfrm>
            <a:off x="3119438" y="304800"/>
            <a:ext cx="5953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742950" indent="-742950" algn="ctr" eaLnBrk="1" hangingPunct="1">
              <a:buClr>
                <a:srgbClr val="CC66FF"/>
              </a:buClr>
              <a:buFont typeface="+mj-lt"/>
              <a:buAutoNum type="alphaUcPeriod" startAt="3"/>
            </a:pPr>
            <a:r>
              <a:rPr lang="en-US" sz="3600" kern="0" dirty="0">
                <a:effectLst>
                  <a:outerShdw blurRad="38100" dist="38100" dir="2700000" algn="tl">
                    <a:srgbClr val="000000">
                      <a:alpha val="43137"/>
                    </a:srgbClr>
                  </a:outerShdw>
                </a:effectLst>
                <a:cs typeface="Calibri" panose="020F0502020204030204" pitchFamily="34" charset="0"/>
              </a:rPr>
              <a:t>Abimelech &amp; Abraham</a:t>
            </a:r>
            <a:br>
              <a:rPr lang="en-US" sz="3600" kern="0" dirty="0">
                <a:effectLst>
                  <a:outerShdw blurRad="38100" dist="38100" dir="2700000" algn="tl">
                    <a:srgbClr val="000000">
                      <a:alpha val="43137"/>
                    </a:srgbClr>
                  </a:outerShdw>
                </a:effectLst>
                <a:cs typeface="Calibri" panose="020F0502020204030204" pitchFamily="34" charset="0"/>
              </a:rPr>
            </a:br>
            <a:r>
              <a:rPr lang="en-US" sz="2800" b="1" kern="0" dirty="0">
                <a:solidFill>
                  <a:srgbClr val="FFFFCC"/>
                </a:solidFill>
                <a:effectLst>
                  <a:outerShdw blurRad="38100" dist="38100" dir="2700000" algn="tl">
                    <a:srgbClr val="000000">
                      <a:alpha val="43137"/>
                    </a:srgbClr>
                  </a:outerShdw>
                </a:effectLst>
                <a:ea typeface="+mn-ea"/>
                <a:cs typeface="+mn-cs"/>
              </a:rPr>
              <a:t>Genesis 20:9-15</a:t>
            </a:r>
          </a:p>
        </p:txBody>
      </p:sp>
      <p:pic>
        <p:nvPicPr>
          <p:cNvPr id="5" name="Picture 4">
            <a:extLst>
              <a:ext uri="{FF2B5EF4-FFF2-40B4-BE49-F238E27FC236}">
                <a16:creationId xmlns:a16="http://schemas.microsoft.com/office/drawing/2014/main" id="{6F422440-7828-4622-A45D-9ABFFDA55A6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38669597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marL="742950" indent="-74295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cs typeface="Calibri" panose="020F0502020204030204" pitchFamily="34" charset="0"/>
              </a:rPr>
              <a:t>Abraham’s Justification</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20:11-13</a:t>
            </a:r>
          </a:p>
        </p:txBody>
      </p:sp>
      <p:sp>
        <p:nvSpPr>
          <p:cNvPr id="161795" name="Rectangle 3"/>
          <p:cNvSpPr>
            <a:spLocks noGrp="1" noChangeArrowheads="1"/>
          </p:cNvSpPr>
          <p:nvPr>
            <p:ph type="body" idx="1"/>
          </p:nvPr>
        </p:nvSpPr>
        <p:spPr>
          <a:xfrm>
            <a:off x="685800" y="1752600"/>
            <a:ext cx="7391400" cy="2705100"/>
          </a:xfrm>
        </p:spPr>
        <p:txBody>
          <a:bodyPr/>
          <a:lstStyle/>
          <a:p>
            <a:pPr marL="514350" lvl="2" indent="-514350" eaLnBrk="1" hangingPunct="1">
              <a:spcBef>
                <a:spcPts val="0"/>
              </a:spcBef>
              <a:spcAft>
                <a:spcPts val="30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Fear (11)</a:t>
            </a:r>
          </a:p>
          <a:p>
            <a:pPr marL="514350" lvl="2" indent="-514350" eaLnBrk="1" hangingPunct="1">
              <a:spcBef>
                <a:spcPts val="0"/>
              </a:spcBef>
              <a:spcAft>
                <a:spcPts val="30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Fabrication (12)</a:t>
            </a:r>
          </a:p>
          <a:p>
            <a:pPr marL="514350" lvl="2" indent="-514350" eaLnBrk="1" hangingPunct="1">
              <a:spcBef>
                <a:spcPts val="0"/>
              </a:spcBef>
              <a:spcAft>
                <a:spcPts val="30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Policy (13)</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24800" y="1981200"/>
            <a:ext cx="3224783" cy="2743200"/>
          </a:xfrm>
          <a:prstGeom prst="rect">
            <a:avLst/>
          </a:prstGeom>
        </p:spPr>
      </p:pic>
    </p:spTree>
    <p:extLst>
      <p:ext uri="{BB962C8B-B14F-4D97-AF65-F5344CB8AC3E}">
        <p14:creationId xmlns:p14="http://schemas.microsoft.com/office/powerpoint/2010/main" val="33459281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marL="742950" indent="-74295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cs typeface="Calibri" panose="020F0502020204030204" pitchFamily="34" charset="0"/>
              </a:rPr>
              <a:t>Abraham’s Justification</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20:11-13</a:t>
            </a:r>
          </a:p>
        </p:txBody>
      </p:sp>
      <p:sp>
        <p:nvSpPr>
          <p:cNvPr id="161795" name="Rectangle 3"/>
          <p:cNvSpPr>
            <a:spLocks noGrp="1" noChangeArrowheads="1"/>
          </p:cNvSpPr>
          <p:nvPr>
            <p:ph type="body" idx="1"/>
          </p:nvPr>
        </p:nvSpPr>
        <p:spPr>
          <a:xfrm>
            <a:off x="685800" y="1752600"/>
            <a:ext cx="7391400" cy="2705100"/>
          </a:xfrm>
        </p:spPr>
        <p:txBody>
          <a:bodyPr/>
          <a:lstStyle/>
          <a:p>
            <a:pPr marL="514350" lvl="2" indent="-514350" eaLnBrk="1" hangingPunct="1">
              <a:spcBef>
                <a:spcPts val="0"/>
              </a:spcBef>
              <a:spcAft>
                <a:spcPts val="3000"/>
              </a:spcAft>
              <a:buClr>
                <a:srgbClr val="FFC000"/>
              </a:buClr>
              <a:buSzPct val="100000"/>
              <a:buFont typeface="+mj-lt"/>
              <a:buAutoNum type="alphaLcParenR"/>
              <a:defRPr/>
            </a:pPr>
            <a:r>
              <a:rPr lang="en-US" b="1" u="sng" dirty="0">
                <a:solidFill>
                  <a:srgbClr val="FFFFCC"/>
                </a:solidFill>
                <a:effectLst>
                  <a:outerShdw blurRad="38100" dist="38100" dir="2700000" algn="tl">
                    <a:srgbClr val="000000">
                      <a:alpha val="43137"/>
                    </a:srgbClr>
                  </a:outerShdw>
                </a:effectLst>
              </a:rPr>
              <a:t>Fear (11)</a:t>
            </a:r>
          </a:p>
          <a:p>
            <a:pPr marL="514350" lvl="2" indent="-514350" eaLnBrk="1" hangingPunct="1">
              <a:spcBef>
                <a:spcPts val="0"/>
              </a:spcBef>
              <a:spcAft>
                <a:spcPts val="30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Fabrication (12)</a:t>
            </a:r>
          </a:p>
          <a:p>
            <a:pPr marL="514350" lvl="2" indent="-514350" eaLnBrk="1" hangingPunct="1">
              <a:spcBef>
                <a:spcPts val="0"/>
              </a:spcBef>
              <a:spcAft>
                <a:spcPts val="30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Policy (13)</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24800" y="1981200"/>
            <a:ext cx="3224783" cy="2743200"/>
          </a:xfrm>
          <a:prstGeom prst="rect">
            <a:avLst/>
          </a:prstGeom>
        </p:spPr>
      </p:pic>
    </p:spTree>
    <p:extLst>
      <p:ext uri="{BB962C8B-B14F-4D97-AF65-F5344CB8AC3E}">
        <p14:creationId xmlns:p14="http://schemas.microsoft.com/office/powerpoint/2010/main" val="2695529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marL="742950" indent="-74295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cs typeface="Calibri" panose="020F0502020204030204" pitchFamily="34" charset="0"/>
              </a:rPr>
              <a:t>Abraham’s Justification</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20:11-13</a:t>
            </a:r>
          </a:p>
        </p:txBody>
      </p:sp>
      <p:sp>
        <p:nvSpPr>
          <p:cNvPr id="161795" name="Rectangle 3"/>
          <p:cNvSpPr>
            <a:spLocks noGrp="1" noChangeArrowheads="1"/>
          </p:cNvSpPr>
          <p:nvPr>
            <p:ph type="body" idx="1"/>
          </p:nvPr>
        </p:nvSpPr>
        <p:spPr>
          <a:xfrm>
            <a:off x="685800" y="1752600"/>
            <a:ext cx="7391400" cy="2705100"/>
          </a:xfrm>
        </p:spPr>
        <p:txBody>
          <a:bodyPr/>
          <a:lstStyle/>
          <a:p>
            <a:pPr marL="514350" lvl="2" indent="-514350" eaLnBrk="1" hangingPunct="1">
              <a:spcBef>
                <a:spcPts val="0"/>
              </a:spcBef>
              <a:spcAft>
                <a:spcPts val="30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Fear (11)</a:t>
            </a:r>
          </a:p>
          <a:p>
            <a:pPr marL="514350" lvl="2" indent="-514350" eaLnBrk="1" hangingPunct="1">
              <a:spcBef>
                <a:spcPts val="0"/>
              </a:spcBef>
              <a:spcAft>
                <a:spcPts val="3000"/>
              </a:spcAft>
              <a:buClr>
                <a:srgbClr val="FFC000"/>
              </a:buClr>
              <a:buSzPct val="100000"/>
              <a:buFont typeface="+mj-lt"/>
              <a:buAutoNum type="alphaLcParenR"/>
              <a:defRPr/>
            </a:pPr>
            <a:r>
              <a:rPr lang="en-US" b="1" u="sng" dirty="0">
                <a:solidFill>
                  <a:srgbClr val="FFFFCC"/>
                </a:solidFill>
                <a:effectLst>
                  <a:outerShdw blurRad="38100" dist="38100" dir="2700000" algn="tl">
                    <a:srgbClr val="000000">
                      <a:alpha val="43137"/>
                    </a:srgbClr>
                  </a:outerShdw>
                </a:effectLst>
              </a:rPr>
              <a:t>Fabrication (12)</a:t>
            </a:r>
          </a:p>
          <a:p>
            <a:pPr marL="514350" lvl="2" indent="-514350" eaLnBrk="1" hangingPunct="1">
              <a:spcBef>
                <a:spcPts val="0"/>
              </a:spcBef>
              <a:spcAft>
                <a:spcPts val="30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Policy (13)</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24800" y="1981200"/>
            <a:ext cx="3224783" cy="2743200"/>
          </a:xfrm>
          <a:prstGeom prst="rect">
            <a:avLst/>
          </a:prstGeom>
        </p:spPr>
      </p:pic>
    </p:spTree>
    <p:extLst>
      <p:ext uri="{BB962C8B-B14F-4D97-AF65-F5344CB8AC3E}">
        <p14:creationId xmlns:p14="http://schemas.microsoft.com/office/powerpoint/2010/main" val="24426428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2209800" y="304800"/>
            <a:ext cx="7772400" cy="914400"/>
          </a:xfrm>
        </p:spPr>
        <p:txBody>
          <a:bodyPr/>
          <a:lstStyle/>
          <a:p>
            <a:pPr algn="ctr" eaLnBrk="1" hangingPunct="1"/>
            <a:r>
              <a:rPr lang="en-US" sz="3600" dirty="0"/>
              <a:t>GENESIS STRUCTURE</a:t>
            </a:r>
          </a:p>
        </p:txBody>
      </p:sp>
      <p:sp>
        <p:nvSpPr>
          <p:cNvPr id="92163" name="Rectangle 2051"/>
          <p:cNvSpPr>
            <a:spLocks noGrp="1" noChangeArrowheads="1"/>
          </p:cNvSpPr>
          <p:nvPr>
            <p:ph type="body" idx="1"/>
          </p:nvPr>
        </p:nvSpPr>
        <p:spPr>
          <a:xfrm>
            <a:off x="2019300" y="1600200"/>
            <a:ext cx="8153400" cy="1955864"/>
          </a:xfrm>
        </p:spPr>
        <p:txBody>
          <a:bodyPr/>
          <a:lstStyle/>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Beginning of the Human race (Gen. 1‒11)</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Beginning of the Hebrew race (Gen. 12‒50)</a:t>
            </a:r>
          </a:p>
        </p:txBody>
      </p:sp>
      <p:pic>
        <p:nvPicPr>
          <p:cNvPr id="2" name="Picture 4" descr="5 Bible Lessons to Learn From the Book of Genesis | Jack Wellman">
            <a:extLst>
              <a:ext uri="{FF2B5EF4-FFF2-40B4-BE49-F238E27FC236}">
                <a16:creationId xmlns:a16="http://schemas.microsoft.com/office/drawing/2014/main" id="{8E86B3BC-9844-40CD-A11F-6CE7740863A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379786" y="4191000"/>
            <a:ext cx="3432431" cy="2286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252A684-4CDD-4290-ACF1-B09810BF96B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38346737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D2A88D-A347-4000-8512-01EE1A3166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28967" y="137160"/>
            <a:ext cx="8734067"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238311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586374" y="1524000"/>
            <a:ext cx="11019253" cy="48006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“Then in verse 12, he explained his relationship with Sarah: </a:t>
            </a:r>
            <a:r>
              <a:rPr lang="en-US" i="1" dirty="0">
                <a:effectLst>
                  <a:outerShdw blurRad="38100" dist="38100" dir="2700000" algn="tl">
                    <a:srgbClr val="000000">
                      <a:alpha val="43137"/>
                    </a:srgbClr>
                  </a:outerShdw>
                </a:effectLst>
              </a:rPr>
              <a:t>And moreover she is indeed my sister, the daughter of my father, but not the daughter of my mother; and she became my wife</a:t>
            </a:r>
            <a:r>
              <a:rPr lang="en-US" dirty="0">
                <a:effectLst>
                  <a:outerShdw blurRad="38100" dist="38100" dir="2700000" algn="tl">
                    <a:srgbClr val="000000">
                      <a:alpha val="43137"/>
                    </a:srgbClr>
                  </a:outerShdw>
                </a:effectLst>
              </a:rPr>
              <a:t>. Therefore, Sarah was Abraham’s wife, but she was also his half-sister, having the same father, but a different mother. This was later forbidden by the Law of Moses (Lev. 18:9, 18:11, 20:17; Deut. 27:22; Ezek. 22:11), but this law was not in force in Abraham’s day.”</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958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337</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33130946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marL="742950" indent="-74295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cs typeface="Calibri" panose="020F0502020204030204" pitchFamily="34" charset="0"/>
              </a:rPr>
              <a:t>Abraham’s Justification</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20:11-13</a:t>
            </a:r>
          </a:p>
        </p:txBody>
      </p:sp>
      <p:sp>
        <p:nvSpPr>
          <p:cNvPr id="161795" name="Rectangle 3"/>
          <p:cNvSpPr>
            <a:spLocks noGrp="1" noChangeArrowheads="1"/>
          </p:cNvSpPr>
          <p:nvPr>
            <p:ph type="body" idx="1"/>
          </p:nvPr>
        </p:nvSpPr>
        <p:spPr>
          <a:xfrm>
            <a:off x="685800" y="1752600"/>
            <a:ext cx="7391400" cy="2705100"/>
          </a:xfrm>
        </p:spPr>
        <p:txBody>
          <a:bodyPr/>
          <a:lstStyle/>
          <a:p>
            <a:pPr marL="514350" lvl="2" indent="-514350" eaLnBrk="1" hangingPunct="1">
              <a:spcBef>
                <a:spcPts val="0"/>
              </a:spcBef>
              <a:spcAft>
                <a:spcPts val="30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Fear (11)</a:t>
            </a:r>
          </a:p>
          <a:p>
            <a:pPr marL="514350" lvl="2" indent="-514350" eaLnBrk="1" hangingPunct="1">
              <a:spcBef>
                <a:spcPts val="0"/>
              </a:spcBef>
              <a:spcAft>
                <a:spcPts val="30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Fabrication (12)</a:t>
            </a:r>
          </a:p>
          <a:p>
            <a:pPr marL="514350" lvl="2" indent="-514350" eaLnBrk="1" hangingPunct="1">
              <a:spcBef>
                <a:spcPts val="0"/>
              </a:spcBef>
              <a:spcAft>
                <a:spcPts val="3000"/>
              </a:spcAft>
              <a:buClr>
                <a:srgbClr val="FFC000"/>
              </a:buClr>
              <a:buSzPct val="100000"/>
              <a:buFont typeface="+mj-lt"/>
              <a:buAutoNum type="alphaLcParenR"/>
              <a:defRPr/>
            </a:pPr>
            <a:r>
              <a:rPr lang="en-US" b="1" u="sng" dirty="0">
                <a:solidFill>
                  <a:srgbClr val="FFFFCC"/>
                </a:solidFill>
                <a:effectLst>
                  <a:outerShdw blurRad="38100" dist="38100" dir="2700000" algn="tl">
                    <a:srgbClr val="000000">
                      <a:alpha val="43137"/>
                    </a:srgbClr>
                  </a:outerShdw>
                </a:effectLst>
              </a:rPr>
              <a:t>Policy (13)</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24800" y="1981200"/>
            <a:ext cx="3224783" cy="2743200"/>
          </a:xfrm>
          <a:prstGeom prst="rect">
            <a:avLst/>
          </a:prstGeom>
        </p:spPr>
      </p:pic>
    </p:spTree>
    <p:extLst>
      <p:ext uri="{BB962C8B-B14F-4D97-AF65-F5344CB8AC3E}">
        <p14:creationId xmlns:p14="http://schemas.microsoft.com/office/powerpoint/2010/main" val="5485149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26742" y="137160"/>
            <a:ext cx="8938517" cy="6583680"/>
          </a:xfrm>
          <a:prstGeom prst="rect">
            <a:avLst/>
          </a:prstGeom>
        </p:spPr>
      </p:pic>
    </p:spTree>
    <p:extLst>
      <p:ext uri="{BB962C8B-B14F-4D97-AF65-F5344CB8AC3E}">
        <p14:creationId xmlns:p14="http://schemas.microsoft.com/office/powerpoint/2010/main" val="15095519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66800" y="2057400"/>
            <a:ext cx="7315200" cy="2743200"/>
          </a:xfrm>
        </p:spPr>
        <p:txBody>
          <a:bodyPr/>
          <a:lstStyle/>
          <a:p>
            <a:pPr marL="458788" lvl="2" indent="-458788"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Abimelech’s questions &amp; charges (9-10)</a:t>
            </a:r>
          </a:p>
          <a:p>
            <a:pPr marL="458788" lvl="2" indent="-458788"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Abraham’s justification (11-13)</a:t>
            </a:r>
          </a:p>
          <a:p>
            <a:pPr marL="458788" lvl="2" indent="-458788" eaLnBrk="1" hangingPunct="1">
              <a:spcBef>
                <a:spcPts val="0"/>
              </a:spcBef>
              <a:spcAft>
                <a:spcPts val="3600"/>
              </a:spcAft>
              <a:buClr>
                <a:srgbClr val="00FF00"/>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Abimelech’s response (14-15)</a:t>
            </a:r>
          </a:p>
        </p:txBody>
      </p:sp>
      <p:sp>
        <p:nvSpPr>
          <p:cNvPr id="7" name="Rectangle 2">
            <a:extLst>
              <a:ext uri="{FF2B5EF4-FFF2-40B4-BE49-F238E27FC236}">
                <a16:creationId xmlns:a16="http://schemas.microsoft.com/office/drawing/2014/main" id="{97686A22-2BE5-4C51-AB58-0A64E5F67A24}"/>
              </a:ext>
            </a:extLst>
          </p:cNvPr>
          <p:cNvSpPr txBox="1">
            <a:spLocks noChangeArrowheads="1"/>
          </p:cNvSpPr>
          <p:nvPr/>
        </p:nvSpPr>
        <p:spPr bwMode="auto">
          <a:xfrm>
            <a:off x="3119438" y="304800"/>
            <a:ext cx="5953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742950" indent="-742950" algn="ctr" eaLnBrk="1" hangingPunct="1">
              <a:buClr>
                <a:srgbClr val="CC66FF"/>
              </a:buClr>
              <a:buFont typeface="+mj-lt"/>
              <a:buAutoNum type="alphaUcPeriod" startAt="3"/>
            </a:pPr>
            <a:r>
              <a:rPr lang="en-US" sz="3600" kern="0" dirty="0">
                <a:effectLst>
                  <a:outerShdw blurRad="38100" dist="38100" dir="2700000" algn="tl">
                    <a:srgbClr val="000000">
                      <a:alpha val="43137"/>
                    </a:srgbClr>
                  </a:outerShdw>
                </a:effectLst>
                <a:cs typeface="Calibri" panose="020F0502020204030204" pitchFamily="34" charset="0"/>
              </a:rPr>
              <a:t>Abimelech &amp; Abraham</a:t>
            </a:r>
            <a:br>
              <a:rPr lang="en-US" sz="3600" kern="0" dirty="0">
                <a:effectLst>
                  <a:outerShdw blurRad="38100" dist="38100" dir="2700000" algn="tl">
                    <a:srgbClr val="000000">
                      <a:alpha val="43137"/>
                    </a:srgbClr>
                  </a:outerShdw>
                </a:effectLst>
                <a:cs typeface="Calibri" panose="020F0502020204030204" pitchFamily="34" charset="0"/>
              </a:rPr>
            </a:br>
            <a:r>
              <a:rPr lang="en-US" sz="2800" b="1" kern="0" dirty="0">
                <a:solidFill>
                  <a:srgbClr val="FFFFCC"/>
                </a:solidFill>
                <a:effectLst>
                  <a:outerShdw blurRad="38100" dist="38100" dir="2700000" algn="tl">
                    <a:srgbClr val="000000">
                      <a:alpha val="43137"/>
                    </a:srgbClr>
                  </a:outerShdw>
                </a:effectLst>
                <a:ea typeface="+mn-ea"/>
                <a:cs typeface="+mn-cs"/>
              </a:rPr>
              <a:t>Genesis 20:9-15</a:t>
            </a:r>
          </a:p>
        </p:txBody>
      </p:sp>
      <p:pic>
        <p:nvPicPr>
          <p:cNvPr id="5" name="Picture 4">
            <a:extLst>
              <a:ext uri="{FF2B5EF4-FFF2-40B4-BE49-F238E27FC236}">
                <a16:creationId xmlns:a16="http://schemas.microsoft.com/office/drawing/2014/main" id="{6F422440-7828-4622-A45D-9ABFFDA55A6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23005177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cs typeface="Calibri" panose="020F0502020204030204" pitchFamily="34" charset="0"/>
              </a:rPr>
              <a:t>Abimelech’s Response</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20:14-15</a:t>
            </a:r>
          </a:p>
        </p:txBody>
      </p:sp>
      <p:sp>
        <p:nvSpPr>
          <p:cNvPr id="161795" name="Rectangle 3"/>
          <p:cNvSpPr>
            <a:spLocks noGrp="1" noChangeArrowheads="1"/>
          </p:cNvSpPr>
          <p:nvPr>
            <p:ph type="body" idx="1"/>
          </p:nvPr>
        </p:nvSpPr>
        <p:spPr>
          <a:xfrm>
            <a:off x="685800" y="1752600"/>
            <a:ext cx="7391400" cy="2705100"/>
          </a:xfrm>
        </p:spPr>
        <p:txBody>
          <a:bodyPr/>
          <a:lstStyle/>
          <a:p>
            <a:pPr marL="514350" lvl="2" indent="-514350" eaLnBrk="1" hangingPunct="1">
              <a:spcBef>
                <a:spcPts val="0"/>
              </a:spcBef>
              <a:spcAft>
                <a:spcPts val="30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Gifts (14a)</a:t>
            </a:r>
          </a:p>
          <a:p>
            <a:pPr marL="514350" lvl="2" indent="-514350" eaLnBrk="1" hangingPunct="1">
              <a:spcBef>
                <a:spcPts val="0"/>
              </a:spcBef>
              <a:spcAft>
                <a:spcPts val="30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Sarah (14b)</a:t>
            </a:r>
          </a:p>
          <a:p>
            <a:pPr marL="514350" lvl="2" indent="-514350" eaLnBrk="1" hangingPunct="1">
              <a:spcBef>
                <a:spcPts val="0"/>
              </a:spcBef>
              <a:spcAft>
                <a:spcPts val="30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Offer (15)</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24800" y="1981200"/>
            <a:ext cx="3224783" cy="2743200"/>
          </a:xfrm>
          <a:prstGeom prst="rect">
            <a:avLst/>
          </a:prstGeom>
        </p:spPr>
      </p:pic>
    </p:spTree>
    <p:extLst>
      <p:ext uri="{BB962C8B-B14F-4D97-AF65-F5344CB8AC3E}">
        <p14:creationId xmlns:p14="http://schemas.microsoft.com/office/powerpoint/2010/main" val="11974163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cs typeface="Calibri" panose="020F0502020204030204" pitchFamily="34" charset="0"/>
              </a:rPr>
              <a:t>Abimelech’s Response</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20:14-15</a:t>
            </a:r>
          </a:p>
        </p:txBody>
      </p:sp>
      <p:sp>
        <p:nvSpPr>
          <p:cNvPr id="161795" name="Rectangle 3"/>
          <p:cNvSpPr>
            <a:spLocks noGrp="1" noChangeArrowheads="1"/>
          </p:cNvSpPr>
          <p:nvPr>
            <p:ph type="body" idx="1"/>
          </p:nvPr>
        </p:nvSpPr>
        <p:spPr>
          <a:xfrm>
            <a:off x="685800" y="1752600"/>
            <a:ext cx="7391400" cy="2705100"/>
          </a:xfrm>
        </p:spPr>
        <p:txBody>
          <a:bodyPr/>
          <a:lstStyle/>
          <a:p>
            <a:pPr marL="514350" lvl="2" indent="-514350" eaLnBrk="1" hangingPunct="1">
              <a:spcBef>
                <a:spcPts val="0"/>
              </a:spcBef>
              <a:spcAft>
                <a:spcPts val="3000"/>
              </a:spcAft>
              <a:buClr>
                <a:srgbClr val="FFC000"/>
              </a:buClr>
              <a:buSzPct val="100000"/>
              <a:buFont typeface="+mj-lt"/>
              <a:buAutoNum type="alphaLcParenR"/>
              <a:defRPr/>
            </a:pPr>
            <a:r>
              <a:rPr lang="en-US" b="1" u="sng" dirty="0">
                <a:solidFill>
                  <a:srgbClr val="FFFFCC"/>
                </a:solidFill>
                <a:effectLst>
                  <a:outerShdw blurRad="38100" dist="38100" dir="2700000" algn="tl">
                    <a:srgbClr val="000000">
                      <a:alpha val="43137"/>
                    </a:srgbClr>
                  </a:outerShdw>
                </a:effectLst>
              </a:rPr>
              <a:t>Gifts (14a)</a:t>
            </a:r>
          </a:p>
          <a:p>
            <a:pPr marL="514350" lvl="2" indent="-514350" eaLnBrk="1" hangingPunct="1">
              <a:spcBef>
                <a:spcPts val="0"/>
              </a:spcBef>
              <a:spcAft>
                <a:spcPts val="30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Sarah (14b)</a:t>
            </a:r>
          </a:p>
          <a:p>
            <a:pPr marL="514350" lvl="2" indent="-514350" eaLnBrk="1" hangingPunct="1">
              <a:spcBef>
                <a:spcPts val="0"/>
              </a:spcBef>
              <a:spcAft>
                <a:spcPts val="30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Offer (15)</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24800" y="1981200"/>
            <a:ext cx="3224783" cy="2743200"/>
          </a:xfrm>
          <a:prstGeom prst="rect">
            <a:avLst/>
          </a:prstGeom>
        </p:spPr>
      </p:pic>
    </p:spTree>
    <p:extLst>
      <p:ext uri="{BB962C8B-B14F-4D97-AF65-F5344CB8AC3E}">
        <p14:creationId xmlns:p14="http://schemas.microsoft.com/office/powerpoint/2010/main" val="35788660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2209800" y="228600"/>
            <a:ext cx="7772400" cy="1143000"/>
          </a:xfrm>
        </p:spPr>
        <p:txBody>
          <a:bodyPr/>
          <a:lstStyle/>
          <a:p>
            <a:pPr algn="ctr"/>
            <a:r>
              <a:rPr lang="en-US" sz="3600" dirty="0">
                <a:effectLst>
                  <a:outerShdw blurRad="38100" dist="38100" dir="2700000" algn="tl">
                    <a:srgbClr val="000000">
                      <a:alpha val="43137"/>
                    </a:srgbClr>
                  </a:outerShdw>
                </a:effectLst>
              </a:rPr>
              <a:t>Evidence of Abrahamic Covenant’s Unconditional Nature</a:t>
            </a:r>
          </a:p>
        </p:txBody>
      </p:sp>
      <p:sp>
        <p:nvSpPr>
          <p:cNvPr id="34819" name="Rectangle 3"/>
          <p:cNvSpPr>
            <a:spLocks noGrp="1" noChangeArrowheads="1"/>
          </p:cNvSpPr>
          <p:nvPr>
            <p:ph type="body" idx="1"/>
          </p:nvPr>
        </p:nvSpPr>
        <p:spPr>
          <a:xfrm>
            <a:off x="609600" y="1600200"/>
            <a:ext cx="11201400" cy="3810001"/>
          </a:xfrm>
        </p:spPr>
        <p:txBody>
          <a:bodyPr/>
          <a:lstStyle/>
          <a:p>
            <a:pPr marL="457200" indent="-457200">
              <a:spcBef>
                <a:spcPts val="0"/>
              </a:spcBef>
              <a:spcAft>
                <a:spcPts val="1800"/>
              </a:spcAft>
              <a:defRPr/>
            </a:pPr>
            <a:r>
              <a:rPr lang="en-US" dirty="0">
                <a:effectLst>
                  <a:outerShdw blurRad="38100" dist="38100" dir="2700000" algn="tl">
                    <a:srgbClr val="000000">
                      <a:alpha val="43137"/>
                    </a:srgbClr>
                  </a:outerShdw>
                </a:effectLst>
              </a:rPr>
              <a:t>ANE covenant ratification ceremony (Gen 15)</a:t>
            </a:r>
          </a:p>
          <a:p>
            <a:pPr marL="457200" indent="-457200">
              <a:spcBef>
                <a:spcPts val="0"/>
              </a:spcBef>
              <a:spcAft>
                <a:spcPts val="1800"/>
              </a:spcAft>
              <a:defRPr/>
            </a:pPr>
            <a:r>
              <a:rPr lang="en-US" dirty="0">
                <a:effectLst>
                  <a:outerShdw blurRad="38100" dist="38100" dir="2700000" algn="tl">
                    <a:srgbClr val="000000">
                      <a:alpha val="43137"/>
                    </a:srgbClr>
                  </a:outerShdw>
                </a:effectLst>
              </a:rPr>
              <a:t>Lack of stated conditions for Israel’s obedience (Gen 15)</a:t>
            </a:r>
          </a:p>
          <a:p>
            <a:pPr marL="457200" indent="-457200">
              <a:spcBef>
                <a:spcPts val="0"/>
              </a:spcBef>
              <a:spcAft>
                <a:spcPts val="1800"/>
              </a:spcAft>
              <a:defRPr/>
            </a:pPr>
            <a:r>
              <a:rPr lang="en-US" dirty="0">
                <a:effectLst>
                  <a:outerShdw blurRad="38100" dist="38100" dir="2700000" algn="tl">
                    <a:srgbClr val="000000">
                      <a:alpha val="43137"/>
                    </a:srgbClr>
                  </a:outerShdw>
                </a:effectLst>
              </a:rPr>
              <a:t>Covenant's eternality (Gen 17:7, 13, 19; Ps. 90:2)</a:t>
            </a:r>
          </a:p>
          <a:p>
            <a:pPr marL="457200" indent="-457200">
              <a:spcBef>
                <a:spcPts val="0"/>
              </a:spcBef>
              <a:spcAft>
                <a:spcPts val="1800"/>
              </a:spcAft>
              <a:defRPr/>
            </a:pPr>
            <a:r>
              <a:rPr lang="en-US" dirty="0">
                <a:effectLst>
                  <a:outerShdw blurRad="38100" dist="38100" dir="2700000" algn="tl">
                    <a:srgbClr val="000000">
                      <a:alpha val="43137"/>
                    </a:srgbClr>
                  </a:outerShdw>
                </a:effectLst>
              </a:rPr>
              <a:t>Covenant's immutability (</a:t>
            </a:r>
            <a:r>
              <a:rPr lang="en-US" dirty="0" err="1">
                <a:effectLst>
                  <a:outerShdw blurRad="38100" dist="38100" dir="2700000" algn="tl">
                    <a:srgbClr val="000000">
                      <a:alpha val="43137"/>
                    </a:srgbClr>
                  </a:outerShdw>
                </a:effectLst>
              </a:rPr>
              <a:t>Heb</a:t>
            </a:r>
            <a:r>
              <a:rPr lang="en-US" dirty="0">
                <a:effectLst>
                  <a:outerShdw blurRad="38100" dist="38100" dir="2700000" algn="tl">
                    <a:srgbClr val="000000">
                      <a:alpha val="43137"/>
                    </a:srgbClr>
                  </a:outerShdw>
                </a:effectLst>
              </a:rPr>
              <a:t> 6:13-18; Mal. 3:6)</a:t>
            </a:r>
          </a:p>
          <a:p>
            <a:pPr marL="457200" indent="-457200">
              <a:spcBef>
                <a:spcPts val="0"/>
              </a:spcBef>
              <a:spcAft>
                <a:spcPts val="1800"/>
              </a:spcAft>
              <a:defRPr/>
            </a:pPr>
            <a:r>
              <a:rPr lang="en-US" dirty="0">
                <a:effectLst>
                  <a:outerShdw blurRad="38100" dist="38100" dir="2700000" algn="tl">
                    <a:srgbClr val="000000">
                      <a:alpha val="43137"/>
                    </a:srgbClr>
                  </a:outerShdw>
                </a:effectLst>
              </a:rPr>
              <a:t>Trans-generational reaffirmation despite perpetual national disobedience (</a:t>
            </a:r>
            <a:r>
              <a:rPr lang="en-US" dirty="0" err="1">
                <a:effectLst>
                  <a:outerShdw blurRad="38100" dist="38100" dir="2700000" algn="tl">
                    <a:srgbClr val="000000">
                      <a:alpha val="43137"/>
                    </a:srgbClr>
                  </a:outerShdw>
                </a:effectLst>
              </a:rPr>
              <a:t>Jer</a:t>
            </a:r>
            <a:r>
              <a:rPr lang="en-US" dirty="0">
                <a:effectLst>
                  <a:outerShdw blurRad="38100" dist="38100" dir="2700000" algn="tl">
                    <a:srgbClr val="000000">
                      <a:alpha val="43137"/>
                    </a:srgbClr>
                  </a:outerShdw>
                </a:effectLst>
              </a:rPr>
              <a:t> 31:35-37)</a:t>
            </a:r>
          </a:p>
        </p:txBody>
      </p:sp>
      <p:sp>
        <p:nvSpPr>
          <p:cNvPr id="30724" name="Text Box 4"/>
          <p:cNvSpPr txBox="1">
            <a:spLocks noChangeArrowheads="1"/>
          </p:cNvSpPr>
          <p:nvPr/>
        </p:nvSpPr>
        <p:spPr bwMode="auto">
          <a:xfrm>
            <a:off x="3314700" y="6400800"/>
            <a:ext cx="5562600" cy="369332"/>
          </a:xfrm>
          <a:prstGeom prst="rect">
            <a:avLst/>
          </a:prstGeom>
          <a:noFill/>
          <a:ln w="9525">
            <a:noFill/>
            <a:miter lim="800000"/>
            <a:headEnd/>
            <a:tailEnd/>
          </a:ln>
        </p:spPr>
        <p:txBody>
          <a:bodyPr wrap="square">
            <a:spAutoFit/>
          </a:bodyPr>
          <a:lstStyle/>
          <a:p>
            <a:pPr algn="ctr">
              <a:spcBef>
                <a:spcPct val="50000"/>
              </a:spcBef>
            </a:pPr>
            <a:r>
              <a:rPr lang="en-US" sz="1800" dirty="0">
                <a:effectLst>
                  <a:outerShdw blurRad="38100" dist="38100" dir="2700000" algn="tl">
                    <a:srgbClr val="000000">
                      <a:alpha val="43137"/>
                    </a:srgbClr>
                  </a:outerShdw>
                </a:effectLst>
                <a:latin typeface="Calibri" panose="020F0502020204030204" pitchFamily="34" charset="0"/>
              </a:rPr>
              <a:t>Walvoord, </a:t>
            </a:r>
            <a:r>
              <a:rPr lang="en-US" sz="1800" i="1" dirty="0">
                <a:effectLst>
                  <a:outerShdw blurRad="38100" dist="38100" dir="2700000" algn="tl">
                    <a:srgbClr val="000000">
                      <a:alpha val="43137"/>
                    </a:srgbClr>
                  </a:outerShdw>
                </a:effectLst>
                <a:latin typeface="Calibri" panose="020F0502020204030204" pitchFamily="34" charset="0"/>
              </a:rPr>
              <a:t>The Millennial Kingdom</a:t>
            </a:r>
            <a:r>
              <a:rPr lang="en-US" sz="1800" dirty="0">
                <a:effectLst>
                  <a:outerShdw blurRad="38100" dist="38100" dir="2700000" algn="tl">
                    <a:srgbClr val="000000">
                      <a:alpha val="43137"/>
                    </a:srgbClr>
                  </a:outerShdw>
                </a:effectLst>
                <a:latin typeface="Calibri" panose="020F0502020204030204" pitchFamily="34" charset="0"/>
              </a:rPr>
              <a:t>, 149-52</a:t>
            </a:r>
          </a:p>
        </p:txBody>
      </p:sp>
      <p:pic>
        <p:nvPicPr>
          <p:cNvPr id="5" name="Picture 2" descr="http://walvoordhistory.com/wp-content/uploads/2009/11/JohnFWalvoord-e1419653447886.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52400"/>
            <a:ext cx="920116" cy="1097280"/>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21135981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586374" y="1524000"/>
            <a:ext cx="11019253" cy="4800600"/>
          </a:xfrm>
        </p:spPr>
        <p:txBody>
          <a:bodyPr/>
          <a:lstStyle/>
          <a:p>
            <a:pPr marL="0" marR="0" indent="0" algn="just">
              <a:spcBef>
                <a:spcPts val="0"/>
              </a:spcBef>
              <a:spcAft>
                <a:spcPts val="0"/>
              </a:spcAft>
              <a:buNone/>
            </a:pPr>
            <a:r>
              <a:rPr lang="en-US" dirty="0">
                <a:effectLst>
                  <a:outerShdw blurRad="38100" dist="38100" dir="2700000" algn="tl">
                    <a:srgbClr val="000000">
                      <a:alpha val="43137"/>
                    </a:srgbClr>
                  </a:outerShdw>
                </a:effectLst>
              </a:rPr>
              <a:t>“Abimelech’s action is in keeping with Middle Assyrian Law (15th-12th century </a:t>
            </a:r>
            <a:r>
              <a:rPr lang="en-US" dirty="0" err="1">
                <a:effectLst>
                  <a:outerShdw blurRad="38100" dist="38100" dir="2700000" algn="tl">
                    <a:srgbClr val="000000">
                      <a:alpha val="43137"/>
                    </a:srgbClr>
                  </a:outerShdw>
                </a:effectLst>
              </a:rPr>
              <a:t>b.c.</a:t>
            </a:r>
            <a:r>
              <a:rPr lang="en-US" dirty="0">
                <a:effectLst>
                  <a:outerShdw blurRad="38100" dist="38100" dir="2700000" algn="tl">
                    <a:srgbClr val="000000">
                      <a:alpha val="43137"/>
                    </a:srgbClr>
                  </a:outerShdw>
                </a:effectLst>
              </a:rPr>
              <a:t>): ‘If in the case of a seignior’s [man’s] wife, one not her father, nor her brother, nor her son, but another person, has caused her to take to the road, but he did not know that she was a seignior’s [man’s] wife, he shall (so) swear and he shall also pay two talents of lead to the woman’s husband.’”</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958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3338</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19690382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cs typeface="Calibri" panose="020F0502020204030204" pitchFamily="34" charset="0"/>
              </a:rPr>
              <a:t>Abimelech’s Response</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20:14-15</a:t>
            </a:r>
          </a:p>
        </p:txBody>
      </p:sp>
      <p:sp>
        <p:nvSpPr>
          <p:cNvPr id="161795" name="Rectangle 3"/>
          <p:cNvSpPr>
            <a:spLocks noGrp="1" noChangeArrowheads="1"/>
          </p:cNvSpPr>
          <p:nvPr>
            <p:ph type="body" idx="1"/>
          </p:nvPr>
        </p:nvSpPr>
        <p:spPr>
          <a:xfrm>
            <a:off x="685800" y="1752600"/>
            <a:ext cx="7391400" cy="2705100"/>
          </a:xfrm>
        </p:spPr>
        <p:txBody>
          <a:bodyPr/>
          <a:lstStyle/>
          <a:p>
            <a:pPr marL="514350" lvl="2" indent="-514350" eaLnBrk="1" hangingPunct="1">
              <a:spcBef>
                <a:spcPts val="0"/>
              </a:spcBef>
              <a:spcAft>
                <a:spcPts val="30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Gifts (14a)</a:t>
            </a:r>
          </a:p>
          <a:p>
            <a:pPr marL="514350" lvl="2" indent="-514350" eaLnBrk="1" hangingPunct="1">
              <a:spcBef>
                <a:spcPts val="0"/>
              </a:spcBef>
              <a:spcAft>
                <a:spcPts val="3000"/>
              </a:spcAft>
              <a:buClr>
                <a:srgbClr val="FFC000"/>
              </a:buClr>
              <a:buSzPct val="100000"/>
              <a:buFont typeface="+mj-lt"/>
              <a:buAutoNum type="alphaLcParenR"/>
              <a:defRPr/>
            </a:pPr>
            <a:r>
              <a:rPr lang="en-US" b="1" u="sng" dirty="0">
                <a:solidFill>
                  <a:srgbClr val="FFFFCC"/>
                </a:solidFill>
                <a:effectLst>
                  <a:outerShdw blurRad="38100" dist="38100" dir="2700000" algn="tl">
                    <a:srgbClr val="000000">
                      <a:alpha val="43137"/>
                    </a:srgbClr>
                  </a:outerShdw>
                </a:effectLst>
              </a:rPr>
              <a:t>Sarah (14b)</a:t>
            </a:r>
          </a:p>
          <a:p>
            <a:pPr marL="514350" lvl="2" indent="-514350" eaLnBrk="1" hangingPunct="1">
              <a:spcBef>
                <a:spcPts val="0"/>
              </a:spcBef>
              <a:spcAft>
                <a:spcPts val="30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Offer (15)</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24800" y="1981200"/>
            <a:ext cx="3224783" cy="2743200"/>
          </a:xfrm>
          <a:prstGeom prst="rect">
            <a:avLst/>
          </a:prstGeom>
        </p:spPr>
      </p:pic>
    </p:spTree>
    <p:extLst>
      <p:ext uri="{BB962C8B-B14F-4D97-AF65-F5344CB8AC3E}">
        <p14:creationId xmlns:p14="http://schemas.microsoft.com/office/powerpoint/2010/main" val="10920939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body" idx="1"/>
          </p:nvPr>
        </p:nvSpPr>
        <p:spPr>
          <a:xfrm>
            <a:off x="1066800" y="1371600"/>
            <a:ext cx="6477000" cy="4419600"/>
          </a:xfrm>
        </p:spPr>
        <p:txBody>
          <a:bodyPr/>
          <a:lstStyle/>
          <a:p>
            <a:pPr marL="457200" lvl="1" indent="-457200" eaLnBrk="1" hangingPunct="1">
              <a:spcBef>
                <a:spcPts val="0"/>
              </a:spcBef>
              <a:spcAft>
                <a:spcPts val="3000"/>
              </a:spcAft>
              <a:buClr>
                <a:schemeClr val="tx2"/>
              </a:buClr>
              <a:buSzPct val="100000"/>
              <a:buFont typeface="+mj-lt"/>
              <a:buAutoNum type="romanUcPeriod" startAt="2"/>
              <a:defRPr/>
            </a:pPr>
            <a:r>
              <a:rPr lang="en-US" b="1" u="sng" dirty="0">
                <a:solidFill>
                  <a:srgbClr val="FFFFCC"/>
                </a:solidFill>
                <a:effectLst>
                  <a:outerShdw blurRad="38100" dist="38100" dir="2700000" algn="tl">
                    <a:srgbClr val="000000">
                      <a:alpha val="43137"/>
                    </a:srgbClr>
                  </a:outerShdw>
                </a:effectLst>
              </a:rPr>
              <a:t>Genesis 12-50 (four people)</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Abraham (12:1–25:11)</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 (25:12–26:35)</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 (27–36)</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 (37–50)</a:t>
            </a:r>
          </a:p>
        </p:txBody>
      </p:sp>
      <p:sp>
        <p:nvSpPr>
          <p:cNvPr id="7" name="Rectangle 2050">
            <a:extLst>
              <a:ext uri="{FF2B5EF4-FFF2-40B4-BE49-F238E27FC236}">
                <a16:creationId xmlns:a16="http://schemas.microsoft.com/office/drawing/2014/main" id="{82F6E191-4850-492E-80EC-DCA9B0ADC8BB}"/>
              </a:ext>
            </a:extLst>
          </p:cNvPr>
          <p:cNvSpPr>
            <a:spLocks noGrp="1" noChangeArrowheads="1"/>
          </p:cNvSpPr>
          <p:nvPr>
            <p:ph type="title"/>
          </p:nvPr>
        </p:nvSpPr>
        <p:spPr>
          <a:xfrm>
            <a:off x="3924300" y="304800"/>
            <a:ext cx="4343400" cy="914400"/>
          </a:xfrm>
        </p:spPr>
        <p:txBody>
          <a:bodyPr/>
          <a:lstStyle/>
          <a:p>
            <a:pPr algn="ctr" eaLnBrk="1" hangingPunct="1"/>
            <a:r>
              <a:rPr lang="en-US" sz="3600" dirty="0"/>
              <a:t>GENESIS STRUCTURE</a:t>
            </a:r>
          </a:p>
        </p:txBody>
      </p:sp>
      <p:pic>
        <p:nvPicPr>
          <p:cNvPr id="8" name="Picture 4" descr="5 Bible Lessons to Learn From the Book of Genesis | Jack Wellman">
            <a:extLst>
              <a:ext uri="{FF2B5EF4-FFF2-40B4-BE49-F238E27FC236}">
                <a16:creationId xmlns:a16="http://schemas.microsoft.com/office/drawing/2014/main" id="{39237039-C3D8-40A9-89D9-6312DC926CD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08955" y="2286000"/>
            <a:ext cx="3432433" cy="2286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8F7F49B-01B0-4DFB-8914-3EF5260CE88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35231746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cs typeface="Calibri" panose="020F0502020204030204" pitchFamily="34" charset="0"/>
              </a:rPr>
              <a:t>Abimelech’s Response</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20:14-15</a:t>
            </a:r>
          </a:p>
        </p:txBody>
      </p:sp>
      <p:sp>
        <p:nvSpPr>
          <p:cNvPr id="161795" name="Rectangle 3"/>
          <p:cNvSpPr>
            <a:spLocks noGrp="1" noChangeArrowheads="1"/>
          </p:cNvSpPr>
          <p:nvPr>
            <p:ph type="body" idx="1"/>
          </p:nvPr>
        </p:nvSpPr>
        <p:spPr>
          <a:xfrm>
            <a:off x="685800" y="1752600"/>
            <a:ext cx="7391400" cy="2705100"/>
          </a:xfrm>
        </p:spPr>
        <p:txBody>
          <a:bodyPr/>
          <a:lstStyle/>
          <a:p>
            <a:pPr marL="514350" lvl="2" indent="-514350" eaLnBrk="1" hangingPunct="1">
              <a:spcBef>
                <a:spcPts val="0"/>
              </a:spcBef>
              <a:spcAft>
                <a:spcPts val="30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Gifts (14a)</a:t>
            </a:r>
          </a:p>
          <a:p>
            <a:pPr marL="514350" lvl="2" indent="-514350" eaLnBrk="1" hangingPunct="1">
              <a:spcBef>
                <a:spcPts val="0"/>
              </a:spcBef>
              <a:spcAft>
                <a:spcPts val="30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Sarah (14b)</a:t>
            </a:r>
          </a:p>
          <a:p>
            <a:pPr marL="514350" lvl="2" indent="-514350" eaLnBrk="1" hangingPunct="1">
              <a:spcBef>
                <a:spcPts val="0"/>
              </a:spcBef>
              <a:spcAft>
                <a:spcPts val="3000"/>
              </a:spcAft>
              <a:buClr>
                <a:srgbClr val="FFC000"/>
              </a:buClr>
              <a:buSzPct val="100000"/>
              <a:buFont typeface="+mj-lt"/>
              <a:buAutoNum type="alphaLcParenR"/>
              <a:defRPr/>
            </a:pPr>
            <a:r>
              <a:rPr lang="en-US" b="1" u="sng" dirty="0">
                <a:solidFill>
                  <a:srgbClr val="FFFFCC"/>
                </a:solidFill>
                <a:effectLst>
                  <a:outerShdw blurRad="38100" dist="38100" dir="2700000" algn="tl">
                    <a:srgbClr val="000000">
                      <a:alpha val="43137"/>
                    </a:srgbClr>
                  </a:outerShdw>
                </a:effectLst>
              </a:rPr>
              <a:t>Offer (15)</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24800" y="1981200"/>
            <a:ext cx="3224783" cy="2743200"/>
          </a:xfrm>
          <a:prstGeom prst="rect">
            <a:avLst/>
          </a:prstGeom>
        </p:spPr>
      </p:pic>
    </p:spTree>
    <p:extLst>
      <p:ext uri="{BB962C8B-B14F-4D97-AF65-F5344CB8AC3E}">
        <p14:creationId xmlns:p14="http://schemas.microsoft.com/office/powerpoint/2010/main" val="13201221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600" dirty="0">
                <a:effectLst>
                  <a:outerShdw blurRad="38100" dist="38100" dir="2700000" algn="tl">
                    <a:srgbClr val="000000">
                      <a:alpha val="43137"/>
                    </a:srgbClr>
                  </a:outerShdw>
                </a:effectLst>
              </a:rPr>
              <a:t>VI. 8 New Promises</a:t>
            </a:r>
            <a:br>
              <a:rPr lang="en-US" sz="3600" dirty="0">
                <a:effectLst>
                  <a:outerShdw blurRad="38100" dist="38100" dir="2700000" algn="tl">
                    <a:srgbClr val="000000">
                      <a:alpha val="43137"/>
                    </a:srgbClr>
                  </a:outerShdw>
                </a:effectLst>
              </a:rPr>
            </a:br>
            <a:r>
              <a:rPr lang="en-US" sz="2800" b="1" dirty="0">
                <a:solidFill>
                  <a:srgbClr val="FFFFCC"/>
                </a:solidFill>
                <a:effectLst>
                  <a:outerShdw blurRad="38100" dist="38100" dir="2700000" algn="tl">
                    <a:srgbClr val="000000">
                      <a:alpha val="43137"/>
                    </a:srgbClr>
                  </a:outerShdw>
                </a:effectLst>
                <a:ea typeface="+mn-ea"/>
                <a:cs typeface="+mn-cs"/>
              </a:rPr>
              <a:t>Genesis 12:1-3</a:t>
            </a:r>
          </a:p>
        </p:txBody>
      </p:sp>
      <p:sp>
        <p:nvSpPr>
          <p:cNvPr id="161795" name="Rectangle 3"/>
          <p:cNvSpPr>
            <a:spLocks noGrp="1" noChangeArrowheads="1"/>
          </p:cNvSpPr>
          <p:nvPr>
            <p:ph type="body" idx="1"/>
          </p:nvPr>
        </p:nvSpPr>
        <p:spPr>
          <a:xfrm>
            <a:off x="585217" y="1295400"/>
            <a:ext cx="7187183" cy="5029200"/>
          </a:xfrm>
        </p:spPr>
        <p:txBody>
          <a:bodyPr/>
          <a:lstStyle/>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Land (Gen. 12:1b)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Great nation (Gen. 12:2a)</a:t>
            </a:r>
          </a:p>
          <a:p>
            <a:pPr marL="457200" lvl="2" indent="-457200" eaLnBrk="1" hangingPunct="1">
              <a:spcBef>
                <a:spcPts val="0"/>
              </a:spcBef>
              <a:spcAft>
                <a:spcPts val="12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Personal blessing (Gen. 12:2b)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Great name (Gen. 12:2c)</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others (Gen. 12:2d)</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blessers (Gen. 12:3a)</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Cursing to cursers (Gen. 12:3b)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the world (Gen. 12:3c)</a:t>
            </a:r>
          </a:p>
        </p:txBody>
      </p:sp>
      <p:pic>
        <p:nvPicPr>
          <p:cNvPr id="5" name="Picture 4">
            <a:extLst>
              <a:ext uri="{FF2B5EF4-FFF2-40B4-BE49-F238E27FC236}">
                <a16:creationId xmlns:a16="http://schemas.microsoft.com/office/drawing/2014/main" id="{EE27123E-9DB2-4BDE-9657-DD1FB4967A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35226430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AB26BAA-D14F-4618-A37F-D6B3BE09003A}"/>
              </a:ext>
            </a:extLst>
          </p:cNvPr>
          <p:cNvPicPr>
            <a:picLocks noChangeAspect="1"/>
          </p:cNvPicPr>
          <p:nvPr/>
        </p:nvPicPr>
        <p:blipFill>
          <a:blip r:embed="rId2"/>
          <a:stretch>
            <a:fillRect/>
          </a:stretch>
        </p:blipFill>
        <p:spPr>
          <a:xfrm>
            <a:off x="1219200" y="685800"/>
            <a:ext cx="9753600" cy="5486400"/>
          </a:xfrm>
          <a:prstGeom prst="rect">
            <a:avLst/>
          </a:prstGeom>
        </p:spPr>
      </p:pic>
    </p:spTree>
    <p:extLst>
      <p:ext uri="{BB962C8B-B14F-4D97-AF65-F5344CB8AC3E}">
        <p14:creationId xmlns:p14="http://schemas.microsoft.com/office/powerpoint/2010/main" val="2794946201"/>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599" y="1371601"/>
            <a:ext cx="10972801" cy="5257800"/>
          </a:xfrm>
          <a:prstGeom prst="rect">
            <a:avLst/>
          </a:prstGeom>
          <a:noFill/>
          <a:ln w="9525">
            <a:noFill/>
            <a:miter lim="800000"/>
            <a:headEnd/>
            <a:tailEnd/>
          </a:ln>
          <a:effectLst/>
        </p:spPr>
        <p:txBody>
          <a:bodyPr/>
          <a:lstStyle/>
          <a:p>
            <a:pPr algn="just"/>
            <a:r>
              <a:rPr lang="en-US" sz="2700" dirty="0">
                <a:latin typeface="Calibri" panose="020F0502020204030204" pitchFamily="34" charset="0"/>
                <a:cs typeface="Calibri" panose="020F0502020204030204" pitchFamily="34" charset="0"/>
              </a:rPr>
              <a:t>“The Scriptures speak of human nature as totally depraved. However, the doctrine of ‘total depravity’ is easily misunderstood and misinterpreted. From the negative standpoint, it is important to know both what it does not mean and what it does mean. This does not mean that every sinner is devoid of all qualities pleasing to men; that he commits, or is prone to every form of sin; or that he is bitterly opposed to God as it is possible for him to be. Jesus recognized the existence of pleasing qualities in some individuals (Mark 10:21); He said that the scribes and Pharisees did some things God demanded (Matt. 23:23); Paul asserted that some Gentiles ‘do instinctively the things of the law’ (Rom. 2:14); God told Abraham that the iniquity of the Amorites would grow worse (Gen. 15:16); and Paul says that ‘evil men and imposters will proceed from bad to worse’ (2 Tim. 3:13).”</a:t>
            </a:r>
          </a:p>
        </p:txBody>
      </p:sp>
      <p:sp>
        <p:nvSpPr>
          <p:cNvPr id="6" name="Rectangle 2"/>
          <p:cNvSpPr>
            <a:spLocks noChangeArrowheads="1"/>
          </p:cNvSpPr>
          <p:nvPr/>
        </p:nvSpPr>
        <p:spPr bwMode="auto">
          <a:xfrm>
            <a:off x="609600" y="228601"/>
            <a:ext cx="10972800" cy="914400"/>
          </a:xfrm>
          <a:prstGeom prst="rect">
            <a:avLst/>
          </a:prstGeom>
          <a:noFill/>
          <a:ln w="9525">
            <a:noFill/>
            <a:miter lim="800000"/>
            <a:headEnd/>
            <a:tailEnd/>
          </a:ln>
          <a:effectLst/>
        </p:spPr>
        <p:txBody>
          <a:bodyPr anchor="ctr"/>
          <a:lstStyle/>
          <a:p>
            <a:pPr algn="ctr">
              <a:spcAft>
                <a:spcPts val="6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Henry Clarence Thiessen </a:t>
            </a:r>
          </a:p>
          <a:p>
            <a:pPr lvl="0" algn="ctr"/>
            <a:r>
              <a:rPr lang="en-US" sz="1800" i="1" dirty="0">
                <a:solidFill>
                  <a:srgbClr val="FFFFFF"/>
                </a:solidFill>
                <a:latin typeface="Calibri" panose="020F0502020204030204" pitchFamily="34" charset="0"/>
                <a:cs typeface="Calibri" panose="020F0502020204030204" pitchFamily="34" charset="0"/>
              </a:rPr>
              <a:t>Lectures in Systematic Theology</a:t>
            </a:r>
            <a:r>
              <a:rPr lang="en-US" sz="1800" dirty="0">
                <a:solidFill>
                  <a:srgbClr val="FFFFFF"/>
                </a:solidFill>
                <a:latin typeface="Calibri" panose="020F0502020204030204" pitchFamily="34" charset="0"/>
                <a:cs typeface="Calibri" panose="020F0502020204030204" pitchFamily="34" charset="0"/>
              </a:rPr>
              <a:t>, rev. ed. (Grand Rapids: Eerdmans, 1979), 191.</a:t>
            </a:r>
            <a:endParaRPr lang="en-US" sz="28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p:txBody>
      </p:sp>
    </p:spTree>
    <p:extLst>
      <p:ext uri="{BB962C8B-B14F-4D97-AF65-F5344CB8AC3E}">
        <p14:creationId xmlns:p14="http://schemas.microsoft.com/office/powerpoint/2010/main" val="10000540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algn="ctr" eaLnBrk="1" hangingPunct="1"/>
            <a:r>
              <a:rPr lang="en-US" sz="3600" dirty="0">
                <a:effectLst>
                  <a:outerShdw blurRad="38100" dist="38100" dir="2700000" algn="tl">
                    <a:srgbClr val="000000">
                      <a:alpha val="43137"/>
                    </a:srgbClr>
                  </a:outerShdw>
                </a:effectLst>
              </a:rPr>
              <a:t>Genesis 20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Abraham &amp; Abimelech</a:t>
            </a:r>
          </a:p>
        </p:txBody>
      </p:sp>
      <p:sp>
        <p:nvSpPr>
          <p:cNvPr id="161795" name="Rectangle 3"/>
          <p:cNvSpPr>
            <a:spLocks noGrp="1" noChangeArrowheads="1"/>
          </p:cNvSpPr>
          <p:nvPr>
            <p:ph type="body" idx="1"/>
          </p:nvPr>
        </p:nvSpPr>
        <p:spPr>
          <a:xfrm>
            <a:off x="1066800" y="1600200"/>
            <a:ext cx="6934200" cy="3962400"/>
          </a:xfrm>
        </p:spPr>
        <p:txBody>
          <a:bodyPr/>
          <a:lstStyle/>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Background (20:1-2)</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Abimelech &amp; God (20:3-8)</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Abimelech &amp; Abraham (20:9-15)</a:t>
            </a:r>
          </a:p>
          <a:p>
            <a:pPr marL="457200" lvl="2" indent="-457200" eaLnBrk="1" hangingPunct="1">
              <a:spcBef>
                <a:spcPts val="0"/>
              </a:spcBef>
              <a:spcAft>
                <a:spcPts val="36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Abimelech &amp; Sarah (16)</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Removal of the curse (17-18)</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14851690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600" dirty="0">
                <a:effectLst>
                  <a:outerShdw blurRad="38100" dist="38100" dir="2700000" algn="tl">
                    <a:srgbClr val="000000">
                      <a:alpha val="43137"/>
                    </a:srgbClr>
                  </a:outerShdw>
                </a:effectLst>
              </a:rPr>
              <a:t>VI. 8 New Promises</a:t>
            </a:r>
            <a:br>
              <a:rPr lang="en-US" sz="3600" dirty="0">
                <a:effectLst>
                  <a:outerShdw blurRad="38100" dist="38100" dir="2700000" algn="tl">
                    <a:srgbClr val="000000">
                      <a:alpha val="43137"/>
                    </a:srgbClr>
                  </a:outerShdw>
                </a:effectLst>
              </a:rPr>
            </a:br>
            <a:r>
              <a:rPr lang="en-US" sz="2800" b="1" dirty="0">
                <a:solidFill>
                  <a:srgbClr val="FFFFCC"/>
                </a:solidFill>
                <a:effectLst>
                  <a:outerShdw blurRad="38100" dist="38100" dir="2700000" algn="tl">
                    <a:srgbClr val="000000">
                      <a:alpha val="43137"/>
                    </a:srgbClr>
                  </a:outerShdw>
                </a:effectLst>
                <a:ea typeface="+mn-ea"/>
                <a:cs typeface="+mn-cs"/>
              </a:rPr>
              <a:t>Genesis 12:1-3</a:t>
            </a:r>
          </a:p>
        </p:txBody>
      </p:sp>
      <p:sp>
        <p:nvSpPr>
          <p:cNvPr id="161795" name="Rectangle 3"/>
          <p:cNvSpPr>
            <a:spLocks noGrp="1" noChangeArrowheads="1"/>
          </p:cNvSpPr>
          <p:nvPr>
            <p:ph type="body" idx="1"/>
          </p:nvPr>
        </p:nvSpPr>
        <p:spPr>
          <a:xfrm>
            <a:off x="585217" y="1295400"/>
            <a:ext cx="7187183" cy="5029200"/>
          </a:xfrm>
        </p:spPr>
        <p:txBody>
          <a:bodyPr/>
          <a:lstStyle/>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Land (Gen. 12:1b)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Great nation (Gen. 12:2a)</a:t>
            </a:r>
          </a:p>
          <a:p>
            <a:pPr marL="457200" lvl="2" indent="-457200" eaLnBrk="1" hangingPunct="1">
              <a:spcBef>
                <a:spcPts val="0"/>
              </a:spcBef>
              <a:spcAft>
                <a:spcPts val="12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Personal blessing (Gen. 12:2b)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Great name (Gen. 12:2c)</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others (Gen. 12:2d)</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blessers (Gen. 12:3a)</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Cursing to cursers (Gen. 12:3b)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the world (Gen. 12:3c)</a:t>
            </a:r>
          </a:p>
        </p:txBody>
      </p:sp>
      <p:pic>
        <p:nvPicPr>
          <p:cNvPr id="5" name="Picture 4">
            <a:extLst>
              <a:ext uri="{FF2B5EF4-FFF2-40B4-BE49-F238E27FC236}">
                <a16:creationId xmlns:a16="http://schemas.microsoft.com/office/drawing/2014/main" id="{EE27123E-9DB2-4BDE-9657-DD1FB4967A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294424929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algn="ctr" eaLnBrk="1" hangingPunct="1"/>
            <a:r>
              <a:rPr lang="en-US" sz="3600" dirty="0">
                <a:effectLst>
                  <a:outerShdw blurRad="38100" dist="38100" dir="2700000" algn="tl">
                    <a:srgbClr val="000000">
                      <a:alpha val="43137"/>
                    </a:srgbClr>
                  </a:outerShdw>
                </a:effectLst>
              </a:rPr>
              <a:t>Genesis 20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Abraham &amp; Abimelech</a:t>
            </a:r>
          </a:p>
        </p:txBody>
      </p:sp>
      <p:sp>
        <p:nvSpPr>
          <p:cNvPr id="161795" name="Rectangle 3"/>
          <p:cNvSpPr>
            <a:spLocks noGrp="1" noChangeArrowheads="1"/>
          </p:cNvSpPr>
          <p:nvPr>
            <p:ph type="body" idx="1"/>
          </p:nvPr>
        </p:nvSpPr>
        <p:spPr>
          <a:xfrm>
            <a:off x="1066800" y="1600200"/>
            <a:ext cx="6934200" cy="3962400"/>
          </a:xfrm>
        </p:spPr>
        <p:txBody>
          <a:bodyPr/>
          <a:lstStyle/>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Background (20:1-2)</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Abimelech &amp; God (20:3-8)</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Abimelech &amp; Abraham (20:9-15)</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Abimelech &amp; Sarah (16)</a:t>
            </a:r>
          </a:p>
          <a:p>
            <a:pPr marL="457200" lvl="2" indent="-457200" eaLnBrk="1" hangingPunct="1">
              <a:spcBef>
                <a:spcPts val="0"/>
              </a:spcBef>
              <a:spcAft>
                <a:spcPts val="36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Removal of the curse (17-18)</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19921866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66800" y="2057400"/>
            <a:ext cx="7315200" cy="2743200"/>
          </a:xfrm>
        </p:spPr>
        <p:txBody>
          <a:bodyPr/>
          <a:lstStyle/>
          <a:p>
            <a:pPr marL="458788" lvl="2" indent="-458788"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Abraham’s prayer (17a)</a:t>
            </a:r>
          </a:p>
          <a:p>
            <a:pPr marL="458788" lvl="2" indent="-458788"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Result (17b)</a:t>
            </a:r>
          </a:p>
          <a:p>
            <a:pPr marL="458788" lvl="2" indent="-458788"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Curse (18)</a:t>
            </a:r>
          </a:p>
        </p:txBody>
      </p:sp>
      <p:sp>
        <p:nvSpPr>
          <p:cNvPr id="7" name="Rectangle 2">
            <a:extLst>
              <a:ext uri="{FF2B5EF4-FFF2-40B4-BE49-F238E27FC236}">
                <a16:creationId xmlns:a16="http://schemas.microsoft.com/office/drawing/2014/main" id="{97686A22-2BE5-4C51-AB58-0A64E5F67A24}"/>
              </a:ext>
            </a:extLst>
          </p:cNvPr>
          <p:cNvSpPr txBox="1">
            <a:spLocks noChangeArrowheads="1"/>
          </p:cNvSpPr>
          <p:nvPr/>
        </p:nvSpPr>
        <p:spPr bwMode="auto">
          <a:xfrm>
            <a:off x="3119438" y="304800"/>
            <a:ext cx="5953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742950" indent="-742950" algn="ctr" eaLnBrk="1" hangingPunct="1">
              <a:buClr>
                <a:srgbClr val="CC66FF"/>
              </a:buClr>
              <a:buFont typeface="+mj-lt"/>
              <a:buAutoNum type="alphaUcPeriod" startAt="5"/>
            </a:pPr>
            <a:r>
              <a:rPr lang="en-US" sz="3600" kern="0" dirty="0">
                <a:effectLst>
                  <a:outerShdw blurRad="38100" dist="38100" dir="2700000" algn="tl">
                    <a:srgbClr val="000000">
                      <a:alpha val="43137"/>
                    </a:srgbClr>
                  </a:outerShdw>
                </a:effectLst>
                <a:cs typeface="Calibri" panose="020F0502020204030204" pitchFamily="34" charset="0"/>
              </a:rPr>
              <a:t>Abimelech &amp; Abraham</a:t>
            </a:r>
            <a:br>
              <a:rPr lang="en-US" sz="3600" kern="0" dirty="0">
                <a:effectLst>
                  <a:outerShdw blurRad="38100" dist="38100" dir="2700000" algn="tl">
                    <a:srgbClr val="000000">
                      <a:alpha val="43137"/>
                    </a:srgbClr>
                  </a:outerShdw>
                </a:effectLst>
                <a:cs typeface="Calibri" panose="020F0502020204030204" pitchFamily="34" charset="0"/>
              </a:rPr>
            </a:br>
            <a:r>
              <a:rPr lang="en-US" sz="2800" b="1" kern="0" dirty="0">
                <a:solidFill>
                  <a:srgbClr val="FFFFCC"/>
                </a:solidFill>
                <a:effectLst>
                  <a:outerShdw blurRad="38100" dist="38100" dir="2700000" algn="tl">
                    <a:srgbClr val="000000">
                      <a:alpha val="43137"/>
                    </a:srgbClr>
                  </a:outerShdw>
                </a:effectLst>
                <a:ea typeface="+mn-ea"/>
                <a:cs typeface="+mn-cs"/>
              </a:rPr>
              <a:t>Genesis 20:17-18</a:t>
            </a:r>
          </a:p>
        </p:txBody>
      </p:sp>
      <p:pic>
        <p:nvPicPr>
          <p:cNvPr id="5" name="Picture 4">
            <a:extLst>
              <a:ext uri="{FF2B5EF4-FFF2-40B4-BE49-F238E27FC236}">
                <a16:creationId xmlns:a16="http://schemas.microsoft.com/office/drawing/2014/main" id="{6F422440-7828-4622-A45D-9ABFFDA55A6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39975065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66800" y="2057400"/>
            <a:ext cx="7315200" cy="2743200"/>
          </a:xfrm>
        </p:spPr>
        <p:txBody>
          <a:bodyPr/>
          <a:lstStyle/>
          <a:p>
            <a:pPr marL="458788" lvl="2" indent="-458788" eaLnBrk="1" hangingPunct="1">
              <a:spcBef>
                <a:spcPts val="0"/>
              </a:spcBef>
              <a:spcAft>
                <a:spcPts val="3600"/>
              </a:spcAft>
              <a:buClr>
                <a:srgbClr val="00FF00"/>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Abraham’s prayer (17a)</a:t>
            </a:r>
          </a:p>
          <a:p>
            <a:pPr marL="458788" lvl="2" indent="-458788"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Result (17b)</a:t>
            </a:r>
          </a:p>
          <a:p>
            <a:pPr marL="458788" lvl="2" indent="-458788"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Curse (18)</a:t>
            </a:r>
          </a:p>
        </p:txBody>
      </p:sp>
      <p:sp>
        <p:nvSpPr>
          <p:cNvPr id="7" name="Rectangle 2">
            <a:extLst>
              <a:ext uri="{FF2B5EF4-FFF2-40B4-BE49-F238E27FC236}">
                <a16:creationId xmlns:a16="http://schemas.microsoft.com/office/drawing/2014/main" id="{97686A22-2BE5-4C51-AB58-0A64E5F67A24}"/>
              </a:ext>
            </a:extLst>
          </p:cNvPr>
          <p:cNvSpPr txBox="1">
            <a:spLocks noChangeArrowheads="1"/>
          </p:cNvSpPr>
          <p:nvPr/>
        </p:nvSpPr>
        <p:spPr bwMode="auto">
          <a:xfrm>
            <a:off x="3119438" y="304800"/>
            <a:ext cx="5953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742950" indent="-742950" algn="ctr" eaLnBrk="1" hangingPunct="1">
              <a:buClr>
                <a:srgbClr val="CC66FF"/>
              </a:buClr>
              <a:buFont typeface="+mj-lt"/>
              <a:buAutoNum type="alphaUcPeriod" startAt="5"/>
            </a:pPr>
            <a:r>
              <a:rPr lang="en-US" sz="3600" kern="0" dirty="0">
                <a:effectLst>
                  <a:outerShdw blurRad="38100" dist="38100" dir="2700000" algn="tl">
                    <a:srgbClr val="000000">
                      <a:alpha val="43137"/>
                    </a:srgbClr>
                  </a:outerShdw>
                </a:effectLst>
                <a:cs typeface="Calibri" panose="020F0502020204030204" pitchFamily="34" charset="0"/>
              </a:rPr>
              <a:t>Abimelech &amp; Abraham</a:t>
            </a:r>
            <a:br>
              <a:rPr lang="en-US" sz="3600" kern="0" dirty="0">
                <a:effectLst>
                  <a:outerShdw blurRad="38100" dist="38100" dir="2700000" algn="tl">
                    <a:srgbClr val="000000">
                      <a:alpha val="43137"/>
                    </a:srgbClr>
                  </a:outerShdw>
                </a:effectLst>
                <a:cs typeface="Calibri" panose="020F0502020204030204" pitchFamily="34" charset="0"/>
              </a:rPr>
            </a:br>
            <a:r>
              <a:rPr lang="en-US" sz="2800" b="1" kern="0" dirty="0">
                <a:solidFill>
                  <a:srgbClr val="FFFFCC"/>
                </a:solidFill>
                <a:effectLst>
                  <a:outerShdw blurRad="38100" dist="38100" dir="2700000" algn="tl">
                    <a:srgbClr val="000000">
                      <a:alpha val="43137"/>
                    </a:srgbClr>
                  </a:outerShdw>
                </a:effectLst>
                <a:ea typeface="+mn-ea"/>
                <a:cs typeface="+mn-cs"/>
              </a:rPr>
              <a:t>Genesis 20:17-18</a:t>
            </a:r>
          </a:p>
        </p:txBody>
      </p:sp>
      <p:pic>
        <p:nvPicPr>
          <p:cNvPr id="5" name="Picture 4">
            <a:extLst>
              <a:ext uri="{FF2B5EF4-FFF2-40B4-BE49-F238E27FC236}">
                <a16:creationId xmlns:a16="http://schemas.microsoft.com/office/drawing/2014/main" id="{6F422440-7828-4622-A45D-9ABFFDA55A6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37530151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2209800" y="228600"/>
            <a:ext cx="7772400" cy="1143000"/>
          </a:xfrm>
        </p:spPr>
        <p:txBody>
          <a:bodyPr/>
          <a:lstStyle/>
          <a:p>
            <a:pPr algn="ctr"/>
            <a:r>
              <a:rPr lang="en-US" sz="3600" dirty="0">
                <a:effectLst>
                  <a:outerShdw blurRad="38100" dist="38100" dir="2700000" algn="tl">
                    <a:srgbClr val="000000">
                      <a:alpha val="43137"/>
                    </a:srgbClr>
                  </a:outerShdw>
                </a:effectLst>
              </a:rPr>
              <a:t>Evidence of Abrahamic Covenant’s Unconditional Nature</a:t>
            </a:r>
          </a:p>
        </p:txBody>
      </p:sp>
      <p:sp>
        <p:nvSpPr>
          <p:cNvPr id="34819" name="Rectangle 3"/>
          <p:cNvSpPr>
            <a:spLocks noGrp="1" noChangeArrowheads="1"/>
          </p:cNvSpPr>
          <p:nvPr>
            <p:ph type="body" idx="1"/>
          </p:nvPr>
        </p:nvSpPr>
        <p:spPr>
          <a:xfrm>
            <a:off x="609600" y="1600200"/>
            <a:ext cx="11201400" cy="3810001"/>
          </a:xfrm>
        </p:spPr>
        <p:txBody>
          <a:bodyPr/>
          <a:lstStyle/>
          <a:p>
            <a:pPr marL="457200" indent="-457200">
              <a:spcBef>
                <a:spcPts val="0"/>
              </a:spcBef>
              <a:spcAft>
                <a:spcPts val="1800"/>
              </a:spcAft>
              <a:defRPr/>
            </a:pPr>
            <a:r>
              <a:rPr lang="en-US" dirty="0">
                <a:effectLst>
                  <a:outerShdw blurRad="38100" dist="38100" dir="2700000" algn="tl">
                    <a:srgbClr val="000000">
                      <a:alpha val="43137"/>
                    </a:srgbClr>
                  </a:outerShdw>
                </a:effectLst>
              </a:rPr>
              <a:t>ANE covenant ratification ceremony (Gen 15)</a:t>
            </a:r>
          </a:p>
          <a:p>
            <a:pPr marL="457200" indent="-457200">
              <a:spcBef>
                <a:spcPts val="0"/>
              </a:spcBef>
              <a:spcAft>
                <a:spcPts val="1800"/>
              </a:spcAft>
              <a:defRPr/>
            </a:pPr>
            <a:r>
              <a:rPr lang="en-US" dirty="0">
                <a:effectLst>
                  <a:outerShdw blurRad="38100" dist="38100" dir="2700000" algn="tl">
                    <a:srgbClr val="000000">
                      <a:alpha val="43137"/>
                    </a:srgbClr>
                  </a:outerShdw>
                </a:effectLst>
              </a:rPr>
              <a:t>Lack of stated conditions for Israel’s obedience (Gen 15)</a:t>
            </a:r>
          </a:p>
          <a:p>
            <a:pPr marL="457200" indent="-457200">
              <a:spcBef>
                <a:spcPts val="0"/>
              </a:spcBef>
              <a:spcAft>
                <a:spcPts val="1800"/>
              </a:spcAft>
              <a:defRPr/>
            </a:pPr>
            <a:r>
              <a:rPr lang="en-US" dirty="0">
                <a:effectLst>
                  <a:outerShdw blurRad="38100" dist="38100" dir="2700000" algn="tl">
                    <a:srgbClr val="000000">
                      <a:alpha val="43137"/>
                    </a:srgbClr>
                  </a:outerShdw>
                </a:effectLst>
              </a:rPr>
              <a:t>Covenant's eternality (Gen 17:7, 13, 19; Ps. 90:2)</a:t>
            </a:r>
          </a:p>
          <a:p>
            <a:pPr marL="457200" indent="-457200">
              <a:spcBef>
                <a:spcPts val="0"/>
              </a:spcBef>
              <a:spcAft>
                <a:spcPts val="1800"/>
              </a:spcAft>
              <a:defRPr/>
            </a:pPr>
            <a:r>
              <a:rPr lang="en-US" dirty="0">
                <a:effectLst>
                  <a:outerShdw blurRad="38100" dist="38100" dir="2700000" algn="tl">
                    <a:srgbClr val="000000">
                      <a:alpha val="43137"/>
                    </a:srgbClr>
                  </a:outerShdw>
                </a:effectLst>
              </a:rPr>
              <a:t>Covenant's immutability (</a:t>
            </a:r>
            <a:r>
              <a:rPr lang="en-US" dirty="0" err="1">
                <a:effectLst>
                  <a:outerShdw blurRad="38100" dist="38100" dir="2700000" algn="tl">
                    <a:srgbClr val="000000">
                      <a:alpha val="43137"/>
                    </a:srgbClr>
                  </a:outerShdw>
                </a:effectLst>
              </a:rPr>
              <a:t>Heb</a:t>
            </a:r>
            <a:r>
              <a:rPr lang="en-US" dirty="0">
                <a:effectLst>
                  <a:outerShdw blurRad="38100" dist="38100" dir="2700000" algn="tl">
                    <a:srgbClr val="000000">
                      <a:alpha val="43137"/>
                    </a:srgbClr>
                  </a:outerShdw>
                </a:effectLst>
              </a:rPr>
              <a:t> 6:13-18; Mal. 3:6)</a:t>
            </a:r>
          </a:p>
          <a:p>
            <a:pPr marL="457200" indent="-457200">
              <a:spcBef>
                <a:spcPts val="0"/>
              </a:spcBef>
              <a:spcAft>
                <a:spcPts val="1800"/>
              </a:spcAft>
              <a:defRPr/>
            </a:pPr>
            <a:r>
              <a:rPr lang="en-US" dirty="0">
                <a:effectLst>
                  <a:outerShdw blurRad="38100" dist="38100" dir="2700000" algn="tl">
                    <a:srgbClr val="000000">
                      <a:alpha val="43137"/>
                    </a:srgbClr>
                  </a:outerShdw>
                </a:effectLst>
              </a:rPr>
              <a:t>Trans-generational reaffirmation despite perpetual national disobedience (</a:t>
            </a:r>
            <a:r>
              <a:rPr lang="en-US" dirty="0" err="1">
                <a:effectLst>
                  <a:outerShdw blurRad="38100" dist="38100" dir="2700000" algn="tl">
                    <a:srgbClr val="000000">
                      <a:alpha val="43137"/>
                    </a:srgbClr>
                  </a:outerShdw>
                </a:effectLst>
              </a:rPr>
              <a:t>Jer</a:t>
            </a:r>
            <a:r>
              <a:rPr lang="en-US" dirty="0">
                <a:effectLst>
                  <a:outerShdw blurRad="38100" dist="38100" dir="2700000" algn="tl">
                    <a:srgbClr val="000000">
                      <a:alpha val="43137"/>
                    </a:srgbClr>
                  </a:outerShdw>
                </a:effectLst>
              </a:rPr>
              <a:t> 31:35-37)</a:t>
            </a:r>
          </a:p>
        </p:txBody>
      </p:sp>
      <p:sp>
        <p:nvSpPr>
          <p:cNvPr id="30724" name="Text Box 4"/>
          <p:cNvSpPr txBox="1">
            <a:spLocks noChangeArrowheads="1"/>
          </p:cNvSpPr>
          <p:nvPr/>
        </p:nvSpPr>
        <p:spPr bwMode="auto">
          <a:xfrm>
            <a:off x="3314700" y="6400800"/>
            <a:ext cx="5562600" cy="369332"/>
          </a:xfrm>
          <a:prstGeom prst="rect">
            <a:avLst/>
          </a:prstGeom>
          <a:noFill/>
          <a:ln w="9525">
            <a:noFill/>
            <a:miter lim="800000"/>
            <a:headEnd/>
            <a:tailEnd/>
          </a:ln>
        </p:spPr>
        <p:txBody>
          <a:bodyPr wrap="square">
            <a:spAutoFit/>
          </a:bodyPr>
          <a:lstStyle/>
          <a:p>
            <a:pPr algn="ctr">
              <a:spcBef>
                <a:spcPct val="50000"/>
              </a:spcBef>
            </a:pPr>
            <a:r>
              <a:rPr lang="en-US" sz="1800" dirty="0">
                <a:effectLst>
                  <a:outerShdw blurRad="38100" dist="38100" dir="2700000" algn="tl">
                    <a:srgbClr val="000000">
                      <a:alpha val="43137"/>
                    </a:srgbClr>
                  </a:outerShdw>
                </a:effectLst>
                <a:latin typeface="Calibri" panose="020F0502020204030204" pitchFamily="34" charset="0"/>
              </a:rPr>
              <a:t>Walvoord, </a:t>
            </a:r>
            <a:r>
              <a:rPr lang="en-US" sz="1800" i="1" dirty="0">
                <a:effectLst>
                  <a:outerShdw blurRad="38100" dist="38100" dir="2700000" algn="tl">
                    <a:srgbClr val="000000">
                      <a:alpha val="43137"/>
                    </a:srgbClr>
                  </a:outerShdw>
                </a:effectLst>
                <a:latin typeface="Calibri" panose="020F0502020204030204" pitchFamily="34" charset="0"/>
              </a:rPr>
              <a:t>The Millennial Kingdom</a:t>
            </a:r>
            <a:r>
              <a:rPr lang="en-US" sz="1800" dirty="0">
                <a:effectLst>
                  <a:outerShdw blurRad="38100" dist="38100" dir="2700000" algn="tl">
                    <a:srgbClr val="000000">
                      <a:alpha val="43137"/>
                    </a:srgbClr>
                  </a:outerShdw>
                </a:effectLst>
                <a:latin typeface="Calibri" panose="020F0502020204030204" pitchFamily="34" charset="0"/>
              </a:rPr>
              <a:t>, 149-52</a:t>
            </a:r>
          </a:p>
        </p:txBody>
      </p:sp>
      <p:pic>
        <p:nvPicPr>
          <p:cNvPr id="5" name="Picture 2" descr="http://walvoordhistory.com/wp-content/uploads/2009/11/JohnFWalvoord-e1419653447886.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52400"/>
            <a:ext cx="920116" cy="1097280"/>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13327807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1F0E6A-6FEF-418B-9CC7-F5A4576B350A}"/>
              </a:ext>
            </a:extLst>
          </p:cNvPr>
          <p:cNvPicPr>
            <a:picLocks noChangeAspect="1"/>
          </p:cNvPicPr>
          <p:nvPr/>
        </p:nvPicPr>
        <p:blipFill>
          <a:blip r:embed="rId3"/>
          <a:stretch>
            <a:fillRect/>
          </a:stretch>
        </p:blipFill>
        <p:spPr>
          <a:xfrm>
            <a:off x="12191" y="0"/>
            <a:ext cx="12167617" cy="6858000"/>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Isaiah 43:1</a:t>
            </a:r>
          </a:p>
          <a:p>
            <a:pPr algn="just">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But now, thus says the Lord,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your Creator, O Jacob, And He who formed you, O Israel</a:t>
            </a:r>
            <a:r>
              <a:rPr lang="en-US" sz="3600" dirty="0">
                <a:effectLst>
                  <a:outerShdw blurRad="38100" dist="38100" dir="2700000" algn="tl">
                    <a:srgbClr val="000000">
                      <a:alpha val="43137"/>
                    </a:srgbClr>
                  </a:outerShdw>
                </a:effectLst>
                <a:latin typeface="Calibri" panose="020F0502020204030204" pitchFamily="34" charset="0"/>
              </a:rPr>
              <a:t>, 'Do not fear, for I have redeemed you; I have called you by name; you are Mine!'”</a:t>
            </a:r>
            <a:endParaRPr lang="en-US" altLang="en-US" sz="36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3C8C4205-0307-40A2-984C-8A7D15AAF5D8}"/>
              </a:ext>
            </a:extLst>
          </p:cNvPr>
          <p:cNvPicPr>
            <a:picLocks noChangeAspect="1"/>
          </p:cNvPicPr>
          <p:nvPr/>
        </p:nvPicPr>
        <p:blipFill>
          <a:blip r:embed="rId4"/>
          <a:stretch>
            <a:fillRect/>
          </a:stretch>
        </p:blipFill>
        <p:spPr>
          <a:xfrm>
            <a:off x="4559716" y="2971800"/>
            <a:ext cx="3072568" cy="1828800"/>
          </a:xfrm>
          <a:prstGeom prst="rect">
            <a:avLst/>
          </a:prstGeom>
          <a:ln>
            <a:solidFill>
              <a:schemeClr val="tx1"/>
            </a:solidFill>
          </a:ln>
        </p:spPr>
      </p:pic>
    </p:spTree>
    <p:extLst>
      <p:ext uri="{BB962C8B-B14F-4D97-AF65-F5344CB8AC3E}">
        <p14:creationId xmlns:p14="http://schemas.microsoft.com/office/powerpoint/2010/main" val="17653476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66800" y="2057400"/>
            <a:ext cx="7315200" cy="2743200"/>
          </a:xfrm>
        </p:spPr>
        <p:txBody>
          <a:bodyPr/>
          <a:lstStyle/>
          <a:p>
            <a:pPr marL="458788" lvl="2" indent="-458788"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Abraham’s prayer (17a)</a:t>
            </a:r>
          </a:p>
          <a:p>
            <a:pPr marL="458788" lvl="2" indent="-458788" eaLnBrk="1" hangingPunct="1">
              <a:spcBef>
                <a:spcPts val="0"/>
              </a:spcBef>
              <a:spcAft>
                <a:spcPts val="3600"/>
              </a:spcAft>
              <a:buClr>
                <a:srgbClr val="00FF00"/>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Result (17b)</a:t>
            </a:r>
          </a:p>
          <a:p>
            <a:pPr marL="458788" lvl="2" indent="-458788"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Curse (18)</a:t>
            </a:r>
          </a:p>
        </p:txBody>
      </p:sp>
      <p:sp>
        <p:nvSpPr>
          <p:cNvPr id="7" name="Rectangle 2">
            <a:extLst>
              <a:ext uri="{FF2B5EF4-FFF2-40B4-BE49-F238E27FC236}">
                <a16:creationId xmlns:a16="http://schemas.microsoft.com/office/drawing/2014/main" id="{97686A22-2BE5-4C51-AB58-0A64E5F67A24}"/>
              </a:ext>
            </a:extLst>
          </p:cNvPr>
          <p:cNvSpPr txBox="1">
            <a:spLocks noChangeArrowheads="1"/>
          </p:cNvSpPr>
          <p:nvPr/>
        </p:nvSpPr>
        <p:spPr bwMode="auto">
          <a:xfrm>
            <a:off x="3119438" y="304800"/>
            <a:ext cx="5953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742950" indent="-742950" algn="ctr" eaLnBrk="1" hangingPunct="1">
              <a:buClr>
                <a:srgbClr val="CC66FF"/>
              </a:buClr>
              <a:buFont typeface="+mj-lt"/>
              <a:buAutoNum type="alphaUcPeriod" startAt="5"/>
            </a:pPr>
            <a:r>
              <a:rPr lang="en-US" sz="3600" kern="0" dirty="0">
                <a:effectLst>
                  <a:outerShdw blurRad="38100" dist="38100" dir="2700000" algn="tl">
                    <a:srgbClr val="000000">
                      <a:alpha val="43137"/>
                    </a:srgbClr>
                  </a:outerShdw>
                </a:effectLst>
                <a:cs typeface="Calibri" panose="020F0502020204030204" pitchFamily="34" charset="0"/>
              </a:rPr>
              <a:t>Abimelech &amp; Abraham</a:t>
            </a:r>
            <a:br>
              <a:rPr lang="en-US" sz="3600" kern="0" dirty="0">
                <a:effectLst>
                  <a:outerShdw blurRad="38100" dist="38100" dir="2700000" algn="tl">
                    <a:srgbClr val="000000">
                      <a:alpha val="43137"/>
                    </a:srgbClr>
                  </a:outerShdw>
                </a:effectLst>
                <a:cs typeface="Calibri" panose="020F0502020204030204" pitchFamily="34" charset="0"/>
              </a:rPr>
            </a:br>
            <a:r>
              <a:rPr lang="en-US" sz="2800" b="1" kern="0" dirty="0">
                <a:solidFill>
                  <a:srgbClr val="FFFFCC"/>
                </a:solidFill>
                <a:effectLst>
                  <a:outerShdw blurRad="38100" dist="38100" dir="2700000" algn="tl">
                    <a:srgbClr val="000000">
                      <a:alpha val="43137"/>
                    </a:srgbClr>
                  </a:outerShdw>
                </a:effectLst>
                <a:ea typeface="+mn-ea"/>
                <a:cs typeface="+mn-cs"/>
              </a:rPr>
              <a:t>Genesis 20:17-18</a:t>
            </a:r>
          </a:p>
        </p:txBody>
      </p:sp>
      <p:pic>
        <p:nvPicPr>
          <p:cNvPr id="5" name="Picture 4">
            <a:extLst>
              <a:ext uri="{FF2B5EF4-FFF2-40B4-BE49-F238E27FC236}">
                <a16:creationId xmlns:a16="http://schemas.microsoft.com/office/drawing/2014/main" id="{6F422440-7828-4622-A45D-9ABFFDA55A6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21396653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77FCB7-E68F-46E2-B18E-73090F64F619}"/>
              </a:ext>
            </a:extLst>
          </p:cNvPr>
          <p:cNvPicPr>
            <a:picLocks noChangeAspect="1"/>
          </p:cNvPicPr>
          <p:nvPr/>
        </p:nvPicPr>
        <p:blipFill>
          <a:blip r:embed="rId2"/>
          <a:stretch>
            <a:fillRect/>
          </a:stretch>
        </p:blipFill>
        <p:spPr>
          <a:xfrm>
            <a:off x="0" y="1"/>
            <a:ext cx="12192000" cy="6857999"/>
          </a:xfrm>
          <a:prstGeom prst="rect">
            <a:avLst/>
          </a:prstGeom>
        </p:spPr>
      </p:pic>
      <p:sp>
        <p:nvSpPr>
          <p:cNvPr id="13" name="Rectangle 3"/>
          <p:cNvSpPr txBox="1">
            <a:spLocks/>
          </p:cNvSpPr>
          <p:nvPr/>
        </p:nvSpPr>
        <p:spPr bwMode="auto">
          <a:xfrm>
            <a:off x="609600" y="0"/>
            <a:ext cx="10972800" cy="472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defTabSz="685800">
              <a:spcBef>
                <a:spcPct val="0"/>
              </a:spcBef>
              <a:spcAft>
                <a:spcPts val="1200"/>
              </a:spcAft>
              <a:buNone/>
              <a:defRPr/>
            </a:pPr>
            <a:r>
              <a:rPr lang="en-US" altLang="en-US" sz="4000" dirty="0">
                <a:solidFill>
                  <a:schemeClr val="tx2"/>
                </a:solidFill>
                <a:ea typeface="+mj-ea"/>
                <a:cs typeface="Calibri" panose="020F0502020204030204" pitchFamily="34" charset="0"/>
              </a:rPr>
              <a:t>2 Timothy 2:11-13</a:t>
            </a:r>
          </a:p>
          <a:p>
            <a:pPr marL="0" indent="0" algn="just">
              <a:spcBef>
                <a:spcPct val="0"/>
              </a:spcBef>
              <a:buClrTx/>
              <a:buSzTx/>
              <a:buNone/>
            </a:pPr>
            <a:r>
              <a:rPr lang="en-US" altLang="en-US" sz="3600" dirty="0">
                <a:effectLst>
                  <a:outerShdw blurRad="38100" dist="38100" dir="2700000" algn="tl">
                    <a:srgbClr val="000000">
                      <a:alpha val="43137"/>
                    </a:srgbClr>
                  </a:outerShdw>
                </a:effectLst>
                <a:cs typeface="Arial" panose="020B0604020202020204" pitchFamily="34" charset="0"/>
              </a:rPr>
              <a:t>“</a:t>
            </a:r>
            <a:r>
              <a:rPr lang="en-US" sz="3600" dirty="0">
                <a:effectLst>
                  <a:outerShdw blurRad="38100" dist="38100" dir="2700000" algn="tl">
                    <a:srgbClr val="000000">
                      <a:alpha val="43137"/>
                    </a:srgbClr>
                  </a:outerShdw>
                </a:effectLst>
              </a:rPr>
              <a:t>It is a trustworthy statement: For if we died with Him, we will also live with Him; </a:t>
            </a:r>
            <a:r>
              <a:rPr lang="en-US" sz="3600" baseline="30000" dirty="0">
                <a:effectLst>
                  <a:outerShdw blurRad="38100" dist="38100" dir="2700000" algn="tl">
                    <a:srgbClr val="000000">
                      <a:alpha val="43137"/>
                    </a:srgbClr>
                  </a:outerShdw>
                </a:effectLst>
              </a:rPr>
              <a:t>12 </a:t>
            </a:r>
            <a:r>
              <a:rPr lang="en-US" sz="3600" dirty="0">
                <a:effectLst>
                  <a:outerShdw blurRad="38100" dist="38100" dir="2700000" algn="tl">
                    <a:srgbClr val="000000">
                      <a:alpha val="43137"/>
                    </a:srgbClr>
                  </a:outerShdw>
                </a:effectLst>
              </a:rPr>
              <a:t>If we endure, we will also reign with Him; If we deny Him, He also will deny us; </a:t>
            </a:r>
            <a:r>
              <a:rPr lang="en-US" sz="3600" baseline="30000" dirty="0">
                <a:effectLst>
                  <a:outerShdw blurRad="38100" dist="38100" dir="2700000" algn="tl">
                    <a:srgbClr val="000000">
                      <a:alpha val="43137"/>
                    </a:srgbClr>
                  </a:outerShdw>
                </a:effectLst>
              </a:rPr>
              <a:t>13 </a:t>
            </a:r>
            <a:r>
              <a:rPr lang="en-US" sz="3600" b="1" u="sng" dirty="0">
                <a:solidFill>
                  <a:srgbClr val="FFFFCC"/>
                </a:solidFill>
                <a:effectLst>
                  <a:outerShdw blurRad="38100" dist="38100" dir="2700000" algn="tl">
                    <a:srgbClr val="000000">
                      <a:alpha val="43137"/>
                    </a:srgbClr>
                  </a:outerShdw>
                </a:effectLst>
              </a:rPr>
              <a:t>If we are faithless</a:t>
            </a:r>
            <a:r>
              <a:rPr lang="en-US" sz="3600" dirty="0">
                <a:effectLst>
                  <a:outerShdw blurRad="38100" dist="38100" dir="2700000" algn="tl">
                    <a:srgbClr val="000000">
                      <a:alpha val="43137"/>
                    </a:srgbClr>
                  </a:outerShdw>
                </a:effectLst>
              </a:rPr>
              <a:t>, He remains faithful, for He cannot deny Himself.</a:t>
            </a:r>
            <a:r>
              <a:rPr lang="en-US" altLang="en-US" sz="3600" dirty="0">
                <a:effectLst>
                  <a:outerShdw blurRad="38100" dist="38100" dir="2700000" algn="tl">
                    <a:srgbClr val="000000">
                      <a:alpha val="43137"/>
                    </a:srgbClr>
                  </a:outerShdw>
                </a:effectLst>
                <a:cs typeface="Arial" panose="020B0604020202020204" pitchFamily="34" charset="0"/>
              </a:rPr>
              <a:t>”</a:t>
            </a:r>
          </a:p>
        </p:txBody>
      </p:sp>
      <p:pic>
        <p:nvPicPr>
          <p:cNvPr id="1028" name="Picture 4" descr="Rejected by Your Family Because You Love Jesus? | Fresh Manna – Bible  Devotions By Tim Burt">
            <a:extLst>
              <a:ext uri="{FF2B5EF4-FFF2-40B4-BE49-F238E27FC236}">
                <a16:creationId xmlns:a16="http://schemas.microsoft.com/office/drawing/2014/main" id="{6813A84C-0C29-4FF4-949F-33A23A18DF4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555" b="13889"/>
          <a:stretch/>
        </p:blipFill>
        <p:spPr bwMode="auto">
          <a:xfrm>
            <a:off x="4920524" y="3352800"/>
            <a:ext cx="2350953" cy="1463040"/>
          </a:xfrm>
          <a:prstGeom prst="rect">
            <a:avLst/>
          </a:prstGeom>
          <a:solidFill>
            <a:schemeClr val="tx1"/>
          </a:solidFill>
          <a:ln w="57150">
            <a:solidFill>
              <a:srgbClr val="C00000"/>
            </a:solidFill>
          </a:ln>
        </p:spPr>
      </p:pic>
    </p:spTree>
    <p:extLst>
      <p:ext uri="{BB962C8B-B14F-4D97-AF65-F5344CB8AC3E}">
        <p14:creationId xmlns:p14="http://schemas.microsoft.com/office/powerpoint/2010/main" val="2275009769"/>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66800" y="2057400"/>
            <a:ext cx="7315200" cy="2743200"/>
          </a:xfrm>
        </p:spPr>
        <p:txBody>
          <a:bodyPr/>
          <a:lstStyle/>
          <a:p>
            <a:pPr marL="458788" lvl="2" indent="-458788"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Abraham’s prayer (17a)</a:t>
            </a:r>
          </a:p>
          <a:p>
            <a:pPr marL="458788" lvl="2" indent="-458788"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Result (17b)</a:t>
            </a:r>
          </a:p>
          <a:p>
            <a:pPr marL="458788" lvl="2" indent="-458788" eaLnBrk="1" hangingPunct="1">
              <a:spcBef>
                <a:spcPts val="0"/>
              </a:spcBef>
              <a:spcAft>
                <a:spcPts val="3600"/>
              </a:spcAft>
              <a:buClr>
                <a:srgbClr val="00FF00"/>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Curse (18)</a:t>
            </a:r>
          </a:p>
        </p:txBody>
      </p:sp>
      <p:sp>
        <p:nvSpPr>
          <p:cNvPr id="7" name="Rectangle 2">
            <a:extLst>
              <a:ext uri="{FF2B5EF4-FFF2-40B4-BE49-F238E27FC236}">
                <a16:creationId xmlns:a16="http://schemas.microsoft.com/office/drawing/2014/main" id="{97686A22-2BE5-4C51-AB58-0A64E5F67A24}"/>
              </a:ext>
            </a:extLst>
          </p:cNvPr>
          <p:cNvSpPr txBox="1">
            <a:spLocks noChangeArrowheads="1"/>
          </p:cNvSpPr>
          <p:nvPr/>
        </p:nvSpPr>
        <p:spPr bwMode="auto">
          <a:xfrm>
            <a:off x="3119438" y="304800"/>
            <a:ext cx="5953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742950" indent="-742950" algn="ctr" eaLnBrk="1" hangingPunct="1">
              <a:buClr>
                <a:srgbClr val="CC66FF"/>
              </a:buClr>
              <a:buFont typeface="+mj-lt"/>
              <a:buAutoNum type="alphaUcPeriod" startAt="5"/>
            </a:pPr>
            <a:r>
              <a:rPr lang="en-US" sz="3600" kern="0" dirty="0">
                <a:effectLst>
                  <a:outerShdw blurRad="38100" dist="38100" dir="2700000" algn="tl">
                    <a:srgbClr val="000000">
                      <a:alpha val="43137"/>
                    </a:srgbClr>
                  </a:outerShdw>
                </a:effectLst>
                <a:cs typeface="Calibri" panose="020F0502020204030204" pitchFamily="34" charset="0"/>
              </a:rPr>
              <a:t>Abimelech &amp; Abraham</a:t>
            </a:r>
            <a:br>
              <a:rPr lang="en-US" sz="3600" kern="0" dirty="0">
                <a:effectLst>
                  <a:outerShdw blurRad="38100" dist="38100" dir="2700000" algn="tl">
                    <a:srgbClr val="000000">
                      <a:alpha val="43137"/>
                    </a:srgbClr>
                  </a:outerShdw>
                </a:effectLst>
                <a:cs typeface="Calibri" panose="020F0502020204030204" pitchFamily="34" charset="0"/>
              </a:rPr>
            </a:br>
            <a:r>
              <a:rPr lang="en-US" sz="2800" b="1" kern="0" dirty="0">
                <a:solidFill>
                  <a:srgbClr val="FFFFCC"/>
                </a:solidFill>
                <a:effectLst>
                  <a:outerShdw blurRad="38100" dist="38100" dir="2700000" algn="tl">
                    <a:srgbClr val="000000">
                      <a:alpha val="43137"/>
                    </a:srgbClr>
                  </a:outerShdw>
                </a:effectLst>
                <a:ea typeface="+mn-ea"/>
                <a:cs typeface="+mn-cs"/>
              </a:rPr>
              <a:t>Genesis 20:17-18</a:t>
            </a:r>
          </a:p>
        </p:txBody>
      </p:sp>
      <p:pic>
        <p:nvPicPr>
          <p:cNvPr id="5" name="Picture 4">
            <a:extLst>
              <a:ext uri="{FF2B5EF4-FFF2-40B4-BE49-F238E27FC236}">
                <a16:creationId xmlns:a16="http://schemas.microsoft.com/office/drawing/2014/main" id="{6F422440-7828-4622-A45D-9ABFFDA55A6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10519888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600" dirty="0">
                <a:effectLst>
                  <a:outerShdw blurRad="38100" dist="38100" dir="2700000" algn="tl">
                    <a:srgbClr val="000000">
                      <a:alpha val="43137"/>
                    </a:srgbClr>
                  </a:outerShdw>
                </a:effectLst>
              </a:rPr>
              <a:t>VI. 8 New Promises</a:t>
            </a:r>
            <a:br>
              <a:rPr lang="en-US" sz="3600" dirty="0">
                <a:effectLst>
                  <a:outerShdw blurRad="38100" dist="38100" dir="2700000" algn="tl">
                    <a:srgbClr val="000000">
                      <a:alpha val="43137"/>
                    </a:srgbClr>
                  </a:outerShdw>
                </a:effectLst>
              </a:rPr>
            </a:br>
            <a:r>
              <a:rPr lang="en-US" sz="2800" b="1" dirty="0">
                <a:solidFill>
                  <a:srgbClr val="FFFFCC"/>
                </a:solidFill>
                <a:effectLst>
                  <a:outerShdw blurRad="38100" dist="38100" dir="2700000" algn="tl">
                    <a:srgbClr val="000000">
                      <a:alpha val="43137"/>
                    </a:srgbClr>
                  </a:outerShdw>
                </a:effectLst>
                <a:ea typeface="+mn-ea"/>
                <a:cs typeface="+mn-cs"/>
              </a:rPr>
              <a:t>Genesis 12:1-3</a:t>
            </a:r>
          </a:p>
        </p:txBody>
      </p:sp>
      <p:sp>
        <p:nvSpPr>
          <p:cNvPr id="161795" name="Rectangle 3"/>
          <p:cNvSpPr>
            <a:spLocks noGrp="1" noChangeArrowheads="1"/>
          </p:cNvSpPr>
          <p:nvPr>
            <p:ph type="body" idx="1"/>
          </p:nvPr>
        </p:nvSpPr>
        <p:spPr>
          <a:xfrm>
            <a:off x="585217" y="1295400"/>
            <a:ext cx="7187183" cy="5029200"/>
          </a:xfrm>
        </p:spPr>
        <p:txBody>
          <a:bodyPr/>
          <a:lstStyle/>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Land (Gen. 12:1b)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Great nation (Gen. 12:2a)</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Personal blessing (Gen. 12:2b)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Great name (Gen. 12:2c)</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others (Gen. 12:2d)</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blessers (Gen. 12:3a)</a:t>
            </a:r>
          </a:p>
          <a:p>
            <a:pPr marL="457200" lvl="2" indent="-457200" eaLnBrk="1" hangingPunct="1">
              <a:spcBef>
                <a:spcPts val="0"/>
              </a:spcBef>
              <a:spcAft>
                <a:spcPts val="12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Cursing to cursers (Gen. 12:3b)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the world (Gen. 12:3c)</a:t>
            </a:r>
          </a:p>
        </p:txBody>
      </p:sp>
      <p:pic>
        <p:nvPicPr>
          <p:cNvPr id="5" name="Picture 4">
            <a:extLst>
              <a:ext uri="{FF2B5EF4-FFF2-40B4-BE49-F238E27FC236}">
                <a16:creationId xmlns:a16="http://schemas.microsoft.com/office/drawing/2014/main" id="{EE27123E-9DB2-4BDE-9657-DD1FB4967A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74866388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9856C0-8DBA-44EE-B8F2-6FB365CF5B0D}"/>
              </a:ext>
            </a:extLst>
          </p:cNvPr>
          <p:cNvPicPr>
            <a:picLocks noChangeAspect="1"/>
          </p:cNvPicPr>
          <p:nvPr/>
        </p:nvPicPr>
        <p:blipFill>
          <a:blip r:embed="rId2"/>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799" cy="2523768"/>
          </a:xfrm>
          <a:prstGeom prst="rect">
            <a:avLst/>
          </a:prstGeom>
          <a:noFill/>
          <a:ln w="28575">
            <a:noFill/>
            <a:miter lim="800000"/>
            <a:headEnd/>
            <a:tailEnd/>
          </a:ln>
        </p:spPr>
        <p:txBody>
          <a:bodyPr wrap="square">
            <a:spAutoFit/>
          </a:bodyPr>
          <a:lstStyle/>
          <a:p>
            <a:pPr algn="ctr">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12:3</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 will bless those who bless you,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one who curses you I will curse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in you all the families of the earth will be blessed.”</a:t>
            </a:r>
          </a:p>
        </p:txBody>
      </p:sp>
      <p:pic>
        <p:nvPicPr>
          <p:cNvPr id="3" name="Picture 2" descr="A close up of text on a white background&#10;&#10;Description automatically generated">
            <a:extLst>
              <a:ext uri="{FF2B5EF4-FFF2-40B4-BE49-F238E27FC236}">
                <a16:creationId xmlns:a16="http://schemas.microsoft.com/office/drawing/2014/main" id="{A525CB14-0D8D-4CF1-89E1-8E2BADA2D1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47132" y="2682240"/>
            <a:ext cx="1697736" cy="2194560"/>
          </a:xfrm>
          <a:prstGeom prst="rect">
            <a:avLst/>
          </a:prstGeom>
        </p:spPr>
      </p:pic>
    </p:spTree>
    <p:extLst>
      <p:ext uri="{BB962C8B-B14F-4D97-AF65-F5344CB8AC3E}">
        <p14:creationId xmlns:p14="http://schemas.microsoft.com/office/powerpoint/2010/main" val="226754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D2A88D-A347-4000-8512-01EE1A3166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28967" y="137160"/>
            <a:ext cx="8734067"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744819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586374" y="1524000"/>
            <a:ext cx="11019253" cy="48006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“Finally, in 20:18, the actual curse is revealed: </a:t>
            </a:r>
            <a:r>
              <a:rPr lang="en-US" i="1" dirty="0">
                <a:effectLst>
                  <a:outerShdw blurRad="38100" dist="38100" dir="2700000" algn="tl">
                    <a:srgbClr val="000000">
                      <a:alpha val="43137"/>
                    </a:srgbClr>
                  </a:outerShdw>
                </a:effectLst>
              </a:rPr>
              <a:t>For Jehovah had fast closed up all the wombs of the house of Abimelech, because of Sarah, Abraham’s wife</a:t>
            </a:r>
            <a:r>
              <a:rPr lang="en-US" dirty="0">
                <a:effectLst>
                  <a:outerShdw blurRad="38100" dist="38100" dir="2700000" algn="tl">
                    <a:srgbClr val="000000">
                      <a:alpha val="43137"/>
                    </a:srgbClr>
                  </a:outerShdw>
                </a:effectLst>
              </a:rPr>
              <a:t>. Here again is an example of the outworking of the Abrahamic Covenant and the curse-for-curse-in-kind principle. Abimelech’s action would have resulted in Isaac not being born, and so the specific curse against Abraham was the danger of extinction of Abraham’s line and the promised nation by keeping birth from occurring.”</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958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339-40</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24367341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586374" y="1524000"/>
            <a:ext cx="11019253" cy="48006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“If Isaac would not be born, the Jewish nation would then die out with the death of Abraham. If God had not reversed the curse on Abimelech, he would have been faced with the real danger of extinction because of the inability of the women in his household to give birth to children. When Abimelech restored Sarah to Abraham, the future of Abimelech’s nation is restored by God.”</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958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339-40</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9454488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a:effectLst>
                  <a:outerShdw blurRad="38100" dist="38100" dir="2700000" algn="tl">
                    <a:srgbClr val="000000">
                      <a:alpha val="43137"/>
                    </a:srgbClr>
                  </a:outerShdw>
                </a:effectLst>
              </a:rPr>
              <a:t>Conclusion</a:t>
            </a:r>
          </a:p>
        </p:txBody>
      </p:sp>
    </p:spTree>
    <p:extLst>
      <p:ext uri="{BB962C8B-B14F-4D97-AF65-F5344CB8AC3E}">
        <p14:creationId xmlns:p14="http://schemas.microsoft.com/office/powerpoint/2010/main" val="42466020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algn="ctr" eaLnBrk="1" hangingPunct="1"/>
            <a:r>
              <a:rPr lang="en-US" sz="3600" dirty="0">
                <a:effectLst>
                  <a:outerShdw blurRad="38100" dist="38100" dir="2700000" algn="tl">
                    <a:srgbClr val="000000">
                      <a:alpha val="43137"/>
                    </a:srgbClr>
                  </a:outerShdw>
                </a:effectLst>
              </a:rPr>
              <a:t>Genesis 20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Abraham &amp; Abimelech</a:t>
            </a:r>
          </a:p>
        </p:txBody>
      </p:sp>
      <p:sp>
        <p:nvSpPr>
          <p:cNvPr id="161795" name="Rectangle 3"/>
          <p:cNvSpPr>
            <a:spLocks noGrp="1" noChangeArrowheads="1"/>
          </p:cNvSpPr>
          <p:nvPr>
            <p:ph type="body" idx="1"/>
          </p:nvPr>
        </p:nvSpPr>
        <p:spPr>
          <a:xfrm>
            <a:off x="1066800" y="1600200"/>
            <a:ext cx="6934200" cy="3962400"/>
          </a:xfrm>
        </p:spPr>
        <p:txBody>
          <a:bodyPr/>
          <a:lstStyle/>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Background (20:1-2)</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Abimelech &amp; God (20:3-8)</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Abimelech &amp; Abraham (20:9-15)</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Abimelech &amp; Sarah (16)</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Removal of the curse (17-18)</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1523574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body" idx="1"/>
          </p:nvPr>
        </p:nvSpPr>
        <p:spPr>
          <a:xfrm>
            <a:off x="1066800" y="1371600"/>
            <a:ext cx="6477000" cy="4419600"/>
          </a:xfrm>
        </p:spPr>
        <p:txBody>
          <a:bodyPr/>
          <a:lstStyle/>
          <a:p>
            <a:pPr marL="457200" lvl="1" indent="-457200" eaLnBrk="1" hangingPunct="1">
              <a:spcBef>
                <a:spcPts val="0"/>
              </a:spcBef>
              <a:spcAft>
                <a:spcPts val="3000"/>
              </a:spcAft>
              <a:buClr>
                <a:schemeClr val="tx2"/>
              </a:buClr>
              <a:buSzPct val="100000"/>
              <a:buFont typeface="+mj-lt"/>
              <a:buAutoNum type="romanUcPeriod" startAt="2"/>
              <a:defRPr/>
            </a:pPr>
            <a:r>
              <a:rPr lang="en-US" b="1" dirty="0">
                <a:solidFill>
                  <a:srgbClr val="FFFFCC"/>
                </a:solidFill>
                <a:effectLst>
                  <a:outerShdw blurRad="38100" dist="38100" dir="2700000" algn="tl">
                    <a:srgbClr val="000000">
                      <a:alpha val="43137"/>
                    </a:srgbClr>
                  </a:outerShdw>
                </a:effectLst>
              </a:rPr>
              <a:t>Genesis 12-50 (four people)</a:t>
            </a:r>
          </a:p>
          <a:p>
            <a:pPr marL="914400"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Abraham (12:1–25:11)</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 (25:12–26:35)</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 (27–36)</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 (37–50)</a:t>
            </a:r>
          </a:p>
        </p:txBody>
      </p:sp>
      <p:sp>
        <p:nvSpPr>
          <p:cNvPr id="7" name="Rectangle 2050">
            <a:extLst>
              <a:ext uri="{FF2B5EF4-FFF2-40B4-BE49-F238E27FC236}">
                <a16:creationId xmlns:a16="http://schemas.microsoft.com/office/drawing/2014/main" id="{82F6E191-4850-492E-80EC-DCA9B0ADC8BB}"/>
              </a:ext>
            </a:extLst>
          </p:cNvPr>
          <p:cNvSpPr>
            <a:spLocks noGrp="1" noChangeArrowheads="1"/>
          </p:cNvSpPr>
          <p:nvPr>
            <p:ph type="title"/>
          </p:nvPr>
        </p:nvSpPr>
        <p:spPr>
          <a:xfrm>
            <a:off x="3924300" y="304800"/>
            <a:ext cx="4343400" cy="914400"/>
          </a:xfrm>
        </p:spPr>
        <p:txBody>
          <a:bodyPr/>
          <a:lstStyle/>
          <a:p>
            <a:pPr algn="ctr" eaLnBrk="1" hangingPunct="1"/>
            <a:r>
              <a:rPr lang="en-US" sz="3600" dirty="0"/>
              <a:t>GENESIS STRUCTURE</a:t>
            </a:r>
          </a:p>
        </p:txBody>
      </p:sp>
      <p:pic>
        <p:nvPicPr>
          <p:cNvPr id="8" name="Picture 4" descr="5 Bible Lessons to Learn From the Book of Genesis | Jack Wellman">
            <a:extLst>
              <a:ext uri="{FF2B5EF4-FFF2-40B4-BE49-F238E27FC236}">
                <a16:creationId xmlns:a16="http://schemas.microsoft.com/office/drawing/2014/main" id="{39237039-C3D8-40A9-89D9-6312DC926CD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08955" y="2286000"/>
            <a:ext cx="3432433" cy="2286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8F7F49B-01B0-4DFB-8914-3EF5260CE88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26895733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200" dirty="0">
                <a:effectLst>
                  <a:outerShdw blurRad="38100" dist="38100" dir="2700000" algn="tl">
                    <a:srgbClr val="000000">
                      <a:alpha val="43137"/>
                    </a:srgbClr>
                  </a:outerShdw>
                </a:effectLst>
              </a:rPr>
              <a:t>Genesis 12</a:t>
            </a:r>
            <a:r>
              <a:rPr lang="en-US" sz="3200" dirty="0">
                <a:effectLst>
                  <a:outerShdw blurRad="38100" dist="38100" dir="2700000" algn="tl">
                    <a:srgbClr val="000000">
                      <a:alpha val="43137"/>
                    </a:srgbClr>
                  </a:outerShdw>
                </a:effectLst>
                <a:cs typeface="Calibri" panose="020F0502020204030204" pitchFamily="34" charset="0"/>
              </a:rPr>
              <a:t>‒20</a:t>
            </a:r>
            <a:br>
              <a:rPr lang="en-US" sz="3200" dirty="0">
                <a:effectLst>
                  <a:outerShdw blurRad="38100" dist="38100" dir="2700000" algn="tl">
                    <a:srgbClr val="000000">
                      <a:alpha val="43137"/>
                    </a:srgbClr>
                  </a:outerShdw>
                </a:effectLst>
                <a:cs typeface="Calibri" panose="020F0502020204030204" pitchFamily="34" charset="0"/>
              </a:rPr>
            </a:br>
            <a:r>
              <a:rPr lang="en-US" sz="2400" b="1" dirty="0">
                <a:solidFill>
                  <a:srgbClr val="FFFFCC"/>
                </a:solidFill>
                <a:effectLst>
                  <a:outerShdw blurRad="38100" dist="38100" dir="2700000" algn="tl">
                    <a:srgbClr val="000000">
                      <a:alpha val="43137"/>
                    </a:srgbClr>
                  </a:outerShdw>
                </a:effectLst>
                <a:ea typeface="+mn-ea"/>
                <a:cs typeface="+mn-cs"/>
              </a:rPr>
              <a:t>Abram’s Early Journeys</a:t>
            </a:r>
          </a:p>
        </p:txBody>
      </p:sp>
      <p:sp>
        <p:nvSpPr>
          <p:cNvPr id="161795" name="Rectangle 3"/>
          <p:cNvSpPr>
            <a:spLocks noGrp="1" noChangeArrowheads="1"/>
          </p:cNvSpPr>
          <p:nvPr>
            <p:ph type="body" idx="1"/>
          </p:nvPr>
        </p:nvSpPr>
        <p:spPr>
          <a:xfrm>
            <a:off x="2552700" y="1295400"/>
            <a:ext cx="7086600" cy="5257799"/>
          </a:xfrm>
        </p:spPr>
        <p:txBody>
          <a:bodyPr/>
          <a:lstStyle/>
          <a:p>
            <a:pPr marL="574675" lvl="1" indent="-574675" eaLnBrk="1" hangingPunct="1">
              <a:spcBef>
                <a:spcPts val="0"/>
              </a:spcBef>
              <a:spcAft>
                <a:spcPts val="400"/>
              </a:spcAft>
              <a:buClr>
                <a:schemeClr val="tx2"/>
              </a:buClr>
              <a:buSzPct val="100000"/>
              <a:buFont typeface="+mj-lt"/>
              <a:buAutoNum type="romanUcPeriod"/>
              <a:defRPr/>
            </a:pPr>
            <a:r>
              <a:rPr lang="en-US" sz="2400" dirty="0"/>
              <a:t>Unconditional promises (Gen. 12:1-3)</a:t>
            </a:r>
          </a:p>
          <a:p>
            <a:pPr marL="574675" lvl="1" indent="-574675" eaLnBrk="1" hangingPunct="1">
              <a:spcBef>
                <a:spcPts val="0"/>
              </a:spcBef>
              <a:spcAft>
                <a:spcPts val="400"/>
              </a:spcAft>
              <a:buClr>
                <a:schemeClr val="tx2"/>
              </a:buClr>
              <a:buSzPct val="100000"/>
              <a:buFont typeface="+mj-lt"/>
              <a:buAutoNum type="romanUcPeriod"/>
              <a:defRPr/>
            </a:pPr>
            <a:r>
              <a:rPr lang="en-US" sz="2400" dirty="0"/>
              <a:t>From Haran to Canaan (Gen. 12:4-5)</a:t>
            </a:r>
          </a:p>
          <a:p>
            <a:pPr marL="574675" lvl="1" indent="-574675" eaLnBrk="1" hangingPunct="1">
              <a:spcBef>
                <a:spcPts val="0"/>
              </a:spcBef>
              <a:spcAft>
                <a:spcPts val="400"/>
              </a:spcAft>
              <a:buClr>
                <a:schemeClr val="tx2"/>
              </a:buClr>
              <a:buSzPct val="100000"/>
              <a:buFont typeface="+mj-lt"/>
              <a:buAutoNum type="romanUcPeriod"/>
              <a:defRPr/>
            </a:pPr>
            <a:r>
              <a:rPr lang="en-US" sz="2400" dirty="0"/>
              <a:t>In Canaan (Gen. 12:6-9)</a:t>
            </a:r>
          </a:p>
          <a:p>
            <a:pPr marL="574675" lvl="1" indent="-574675" eaLnBrk="1" hangingPunct="1">
              <a:spcBef>
                <a:spcPts val="0"/>
              </a:spcBef>
              <a:spcAft>
                <a:spcPts val="400"/>
              </a:spcAft>
              <a:buClr>
                <a:schemeClr val="tx2"/>
              </a:buClr>
              <a:buSzPct val="100000"/>
              <a:buFont typeface="+mj-lt"/>
              <a:buAutoNum type="romanUcPeriod"/>
              <a:defRPr/>
            </a:pPr>
            <a:r>
              <a:rPr lang="en-US" sz="2400" dirty="0"/>
              <a:t>In Egypt (Gen. 12:10-20)</a:t>
            </a:r>
          </a:p>
          <a:p>
            <a:pPr marL="574675" lvl="1" indent="-574675" eaLnBrk="1" hangingPunct="1">
              <a:spcBef>
                <a:spcPts val="0"/>
              </a:spcBef>
              <a:spcAft>
                <a:spcPts val="400"/>
              </a:spcAft>
              <a:buClr>
                <a:schemeClr val="tx2"/>
              </a:buClr>
              <a:buSzPct val="100000"/>
              <a:buFont typeface="+mj-lt"/>
              <a:buAutoNum type="romanUcPeriod"/>
              <a:defRPr/>
            </a:pPr>
            <a:r>
              <a:rPr lang="en-US" sz="2400" dirty="0"/>
              <a:t>Abram and Lot Separate (Gen. 13:1-13)</a:t>
            </a:r>
          </a:p>
          <a:p>
            <a:pPr marL="574675" lvl="1" indent="-574675" eaLnBrk="1" hangingPunct="1">
              <a:spcBef>
                <a:spcPts val="0"/>
              </a:spcBef>
              <a:spcAft>
                <a:spcPts val="400"/>
              </a:spcAft>
              <a:buClr>
                <a:schemeClr val="tx2"/>
              </a:buClr>
              <a:buSzPct val="100000"/>
              <a:buFont typeface="+mj-lt"/>
              <a:buAutoNum type="romanUcPeriod"/>
              <a:defRPr/>
            </a:pPr>
            <a:r>
              <a:rPr lang="en-US" sz="2400" dirty="0"/>
              <a:t>Reaffirmation of Abram’s promises (Gen. 13:14-18)</a:t>
            </a:r>
          </a:p>
          <a:p>
            <a:pPr marL="574675" lvl="1" indent="-574675" eaLnBrk="1" hangingPunct="1">
              <a:spcBef>
                <a:spcPts val="0"/>
              </a:spcBef>
              <a:spcAft>
                <a:spcPts val="400"/>
              </a:spcAft>
              <a:buClr>
                <a:schemeClr val="tx2"/>
              </a:buClr>
              <a:buSzPct val="100000"/>
              <a:buFont typeface="+mj-lt"/>
              <a:buAutoNum type="romanUcPeriod"/>
              <a:defRPr/>
            </a:pPr>
            <a:r>
              <a:rPr lang="en-US" sz="2400" dirty="0"/>
              <a:t>Abram Rescues Lot (14:1-24)</a:t>
            </a:r>
          </a:p>
          <a:p>
            <a:pPr marL="574675" lvl="1" indent="-574675" eaLnBrk="1" hangingPunct="1">
              <a:spcBef>
                <a:spcPts val="0"/>
              </a:spcBef>
              <a:spcAft>
                <a:spcPts val="400"/>
              </a:spcAft>
              <a:buClr>
                <a:schemeClr val="tx2"/>
              </a:buClr>
              <a:buSzPct val="100000"/>
              <a:buFont typeface="+mj-lt"/>
              <a:buAutoNum type="romanUcPeriod"/>
              <a:defRPr/>
            </a:pPr>
            <a:r>
              <a:rPr lang="en-US" sz="2400" dirty="0"/>
              <a:t>Abrahamic Covenant (15:1-21)</a:t>
            </a:r>
          </a:p>
          <a:p>
            <a:pPr marL="574675" lvl="1" indent="-574675" eaLnBrk="1" hangingPunct="1">
              <a:spcBef>
                <a:spcPts val="0"/>
              </a:spcBef>
              <a:spcAft>
                <a:spcPts val="400"/>
              </a:spcAft>
              <a:buClr>
                <a:schemeClr val="tx2"/>
              </a:buClr>
              <a:buSzPct val="100000"/>
              <a:buFont typeface="+mj-lt"/>
              <a:buAutoNum type="romanUcPeriod"/>
              <a:defRPr/>
            </a:pPr>
            <a:r>
              <a:rPr lang="en-US" sz="2400" dirty="0"/>
              <a:t>Hagar &amp; Ishmael (16:1-16)</a:t>
            </a:r>
          </a:p>
          <a:p>
            <a:pPr marL="574675" lvl="1" indent="-574675" eaLnBrk="1" hangingPunct="1">
              <a:spcBef>
                <a:spcPts val="0"/>
              </a:spcBef>
              <a:spcAft>
                <a:spcPts val="400"/>
              </a:spcAft>
              <a:buClr>
                <a:schemeClr val="tx2"/>
              </a:buClr>
              <a:buSzPct val="100000"/>
              <a:buFont typeface="+mj-lt"/>
              <a:buAutoNum type="romanUcPeriod"/>
              <a:defRPr/>
            </a:pPr>
            <a:r>
              <a:rPr lang="en-US" sz="2400" dirty="0"/>
              <a:t>Circumcision  (Gen. 17:1-27)</a:t>
            </a:r>
          </a:p>
          <a:p>
            <a:pPr marL="574675" lvl="1" indent="-574675" eaLnBrk="1" hangingPunct="1">
              <a:spcBef>
                <a:spcPts val="0"/>
              </a:spcBef>
              <a:spcAft>
                <a:spcPts val="400"/>
              </a:spcAft>
              <a:buClr>
                <a:schemeClr val="tx2"/>
              </a:buClr>
              <a:buSzPct val="100000"/>
              <a:buFont typeface="+mj-lt"/>
              <a:buAutoNum type="romanUcPeriod"/>
              <a:defRPr/>
            </a:pPr>
            <a:r>
              <a:rPr lang="en-US" sz="2400" dirty="0"/>
              <a:t>Sodom  &amp; Gomorrah (Gen. 18‒19)</a:t>
            </a:r>
          </a:p>
          <a:p>
            <a:pPr marL="574675" lvl="1" indent="-574675" eaLnBrk="1" hangingPunct="1">
              <a:spcBef>
                <a:spcPts val="0"/>
              </a:spcBef>
              <a:spcAft>
                <a:spcPts val="400"/>
              </a:spcAft>
              <a:buClr>
                <a:schemeClr val="tx2"/>
              </a:buClr>
              <a:buSzPct val="100000"/>
              <a:buFont typeface="+mj-lt"/>
              <a:buAutoNum type="romanUcPeriod"/>
              <a:defRPr/>
            </a:pPr>
            <a:r>
              <a:rPr lang="en-US" sz="2400" dirty="0"/>
              <a:t>Abraham &amp; Abimelech (Gen. 20)</a:t>
            </a:r>
          </a:p>
          <a:p>
            <a:pPr marL="574675" lvl="1" indent="-574675" eaLnBrk="1" hangingPunct="1">
              <a:spcBef>
                <a:spcPts val="0"/>
              </a:spcBef>
              <a:spcAft>
                <a:spcPts val="400"/>
              </a:spcAft>
              <a:buClr>
                <a:schemeClr val="tx2"/>
              </a:buClr>
              <a:buSzPct val="100000"/>
              <a:buFont typeface="+mj-lt"/>
              <a:buAutoNum type="romanUcPeriod"/>
              <a:defRPr/>
            </a:pPr>
            <a:r>
              <a:rPr lang="en-US" sz="2400" b="1" u="sng" dirty="0">
                <a:solidFill>
                  <a:srgbClr val="FFFFCC"/>
                </a:solidFill>
                <a:cs typeface="Calibri" panose="020F0502020204030204" pitchFamily="34" charset="0"/>
              </a:rPr>
              <a:t>Isaac’s birth (Gen. 21)</a:t>
            </a:r>
            <a:endParaRPr lang="en-US" sz="2400" b="1" u="sng" dirty="0">
              <a:solidFill>
                <a:srgbClr val="FFFFCC"/>
              </a:solidFill>
            </a:endParaRPr>
          </a:p>
        </p:txBody>
      </p:sp>
      <p:pic>
        <p:nvPicPr>
          <p:cNvPr id="6" name="Picture 5">
            <a:extLst>
              <a:ext uri="{FF2B5EF4-FFF2-40B4-BE49-F238E27FC236}">
                <a16:creationId xmlns:a16="http://schemas.microsoft.com/office/drawing/2014/main" id="{47546BD8-01E6-4589-930B-9B8EB20E28B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34990678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057400" y="3505200"/>
            <a:ext cx="8077200" cy="3235373"/>
          </a:xfrm>
          <a:prstGeom prst="rect">
            <a:avLst/>
          </a:prstGeom>
        </p:spPr>
        <p:txBody>
          <a:bodyPr wrap="square">
            <a:spAutoFit/>
          </a:bodyPr>
          <a:lstStyle/>
          <a:p>
            <a:pPr algn="just">
              <a:lnSpc>
                <a:spcPct val="115000"/>
              </a:lnSpc>
              <a:spcBef>
                <a:spcPts val="0"/>
              </a:spcBef>
              <a:spcAft>
                <a:spcPts val="1000"/>
              </a:spcAft>
            </a:pPr>
            <a:r>
              <a:rPr lang="en-US" sz="3600" u="none" strike="noStrike" baseline="30000" dirty="0">
                <a:effectLst/>
                <a:latin typeface="Calibri" panose="020F0502020204030204" pitchFamily="34" charset="0"/>
              </a:rPr>
              <a:t>24</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bless you, and keep you; </a:t>
            </a:r>
            <a:r>
              <a:rPr lang="en-US" sz="3600" u="none" strike="noStrike" baseline="30000" dirty="0">
                <a:effectLst/>
                <a:latin typeface="Calibri" panose="020F0502020204030204" pitchFamily="34" charset="0"/>
              </a:rPr>
              <a:t>25</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make His face shine on you, And be gracious to you; </a:t>
            </a:r>
            <a:r>
              <a:rPr lang="en-US" sz="3600" u="none" strike="noStrike" baseline="30000" dirty="0">
                <a:effectLst/>
                <a:latin typeface="Calibri" panose="020F0502020204030204" pitchFamily="34" charset="0"/>
              </a:rPr>
              <a:t>26</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lift up His countenance on you, And give you </a:t>
            </a:r>
            <a:r>
              <a:rPr lang="en-US" sz="3600">
                <a:effectLst/>
                <a:latin typeface="Calibri" panose="020F0502020204030204" pitchFamily="34" charset="0"/>
              </a:rPr>
              <a:t>peace</a:t>
            </a:r>
            <a:r>
              <a:rPr lang="en-US" sz="3600">
                <a:latin typeface="Calibri" panose="020F0502020204030204" pitchFamily="34" charset="0"/>
              </a:rPr>
              <a:t>. </a:t>
            </a:r>
            <a:endParaRPr lang="en-US" sz="3600" dirty="0">
              <a:latin typeface="Calibri" panose="020F0502020204030204" pitchFamily="34" charset="0"/>
            </a:endParaRPr>
          </a:p>
          <a:p>
            <a:pPr algn="r">
              <a:lnSpc>
                <a:spcPct val="115000"/>
              </a:lnSpc>
              <a:spcBef>
                <a:spcPts val="0"/>
              </a:spcBef>
              <a:spcAft>
                <a:spcPts val="1000"/>
              </a:spcAft>
            </a:pPr>
            <a:r>
              <a:rPr lang="en-US" sz="2800" dirty="0">
                <a:latin typeface="Calibri" panose="020F0502020204030204" pitchFamily="34" charset="0"/>
              </a:rPr>
              <a:t>Numbers 6:24–26 (NASB95)</a:t>
            </a:r>
            <a:endParaRPr lang="en-US" sz="2800" dirty="0">
              <a:effectLst/>
              <a:latin typeface="Calibri" panose="020F0502020204030204" pitchFamily="34" charset="0"/>
            </a:endParaRPr>
          </a:p>
        </p:txBody>
      </p:sp>
      <p:pic>
        <p:nvPicPr>
          <p:cNvPr id="2" name="Picture 1">
            <a:extLst>
              <a:ext uri="{FF2B5EF4-FFF2-40B4-BE49-F238E27FC236}">
                <a16:creationId xmlns:a16="http://schemas.microsoft.com/office/drawing/2014/main" id="{3580A0FF-365B-4E3B-8121-89E750C511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60789" y="533400"/>
            <a:ext cx="5070422" cy="2743200"/>
          </a:xfrm>
          <a:prstGeom prst="rect">
            <a:avLst/>
          </a:prstGeom>
        </p:spPr>
      </p:pic>
    </p:spTree>
    <p:extLst>
      <p:ext uri="{BB962C8B-B14F-4D97-AF65-F5344CB8AC3E}">
        <p14:creationId xmlns:p14="http://schemas.microsoft.com/office/powerpoint/2010/main" val="34803727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200" dirty="0">
                <a:effectLst>
                  <a:outerShdw blurRad="38100" dist="38100" dir="2700000" algn="tl">
                    <a:srgbClr val="000000">
                      <a:alpha val="43137"/>
                    </a:srgbClr>
                  </a:outerShdw>
                </a:effectLst>
              </a:rPr>
              <a:t>Genesis 12</a:t>
            </a:r>
            <a:r>
              <a:rPr lang="en-US" sz="3200" dirty="0">
                <a:effectLst>
                  <a:outerShdw blurRad="38100" dist="38100" dir="2700000" algn="tl">
                    <a:srgbClr val="000000">
                      <a:alpha val="43137"/>
                    </a:srgbClr>
                  </a:outerShdw>
                </a:effectLst>
                <a:cs typeface="Calibri" panose="020F0502020204030204" pitchFamily="34" charset="0"/>
              </a:rPr>
              <a:t>‒20</a:t>
            </a:r>
            <a:br>
              <a:rPr lang="en-US" sz="3200" dirty="0">
                <a:effectLst>
                  <a:outerShdw blurRad="38100" dist="38100" dir="2700000" algn="tl">
                    <a:srgbClr val="000000">
                      <a:alpha val="43137"/>
                    </a:srgbClr>
                  </a:outerShdw>
                </a:effectLst>
                <a:cs typeface="Calibri" panose="020F0502020204030204" pitchFamily="34" charset="0"/>
              </a:rPr>
            </a:br>
            <a:r>
              <a:rPr lang="en-US" sz="2400" b="1" dirty="0">
                <a:solidFill>
                  <a:srgbClr val="FFFFCC"/>
                </a:solidFill>
                <a:effectLst>
                  <a:outerShdw blurRad="38100" dist="38100" dir="2700000" algn="tl">
                    <a:srgbClr val="000000">
                      <a:alpha val="43137"/>
                    </a:srgbClr>
                  </a:outerShdw>
                </a:effectLst>
                <a:ea typeface="+mn-ea"/>
                <a:cs typeface="+mn-cs"/>
              </a:rPr>
              <a:t>Abram’s Early Journeys</a:t>
            </a:r>
          </a:p>
        </p:txBody>
      </p:sp>
      <p:sp>
        <p:nvSpPr>
          <p:cNvPr id="161795" name="Rectangle 3"/>
          <p:cNvSpPr>
            <a:spLocks noGrp="1" noChangeArrowheads="1"/>
          </p:cNvSpPr>
          <p:nvPr>
            <p:ph type="body" idx="1"/>
          </p:nvPr>
        </p:nvSpPr>
        <p:spPr>
          <a:xfrm>
            <a:off x="2552700" y="1145628"/>
            <a:ext cx="7962900" cy="5257799"/>
          </a:xfrm>
        </p:spPr>
        <p:txBody>
          <a:bodyPr/>
          <a:lstStyle/>
          <a:p>
            <a:pPr marL="574675" lvl="1" indent="-574675" eaLnBrk="1" hangingPunct="1">
              <a:spcBef>
                <a:spcPts val="0"/>
              </a:spcBef>
              <a:spcAft>
                <a:spcPts val="400"/>
              </a:spcAft>
              <a:buClr>
                <a:schemeClr val="tx2"/>
              </a:buClr>
              <a:buSzPct val="100000"/>
              <a:buFont typeface="+mj-lt"/>
              <a:buAutoNum type="romanUcPeriod"/>
              <a:defRPr/>
            </a:pPr>
            <a:r>
              <a:rPr lang="en-US" sz="2600" dirty="0"/>
              <a:t>Unconditional promises (Gen. 12:1-3)</a:t>
            </a:r>
          </a:p>
          <a:p>
            <a:pPr marL="574675" lvl="1" indent="-574675" eaLnBrk="1" hangingPunct="1">
              <a:spcBef>
                <a:spcPts val="0"/>
              </a:spcBef>
              <a:spcAft>
                <a:spcPts val="400"/>
              </a:spcAft>
              <a:buClr>
                <a:schemeClr val="tx2"/>
              </a:buClr>
              <a:buSzPct val="100000"/>
              <a:buFont typeface="+mj-lt"/>
              <a:buAutoNum type="romanUcPeriod"/>
              <a:defRPr/>
            </a:pPr>
            <a:r>
              <a:rPr lang="en-US" sz="2600" dirty="0"/>
              <a:t>From Haran to Canaan (Gen. 12:4-5)</a:t>
            </a:r>
          </a:p>
          <a:p>
            <a:pPr marL="574675" lvl="1" indent="-574675" eaLnBrk="1" hangingPunct="1">
              <a:spcBef>
                <a:spcPts val="0"/>
              </a:spcBef>
              <a:spcAft>
                <a:spcPts val="400"/>
              </a:spcAft>
              <a:buClr>
                <a:schemeClr val="tx2"/>
              </a:buClr>
              <a:buSzPct val="100000"/>
              <a:buFont typeface="+mj-lt"/>
              <a:buAutoNum type="romanUcPeriod"/>
              <a:defRPr/>
            </a:pPr>
            <a:r>
              <a:rPr lang="en-US" sz="2600" dirty="0"/>
              <a:t>In Canaan (Gen. 12:6-9)</a:t>
            </a:r>
          </a:p>
          <a:p>
            <a:pPr marL="574675" lvl="1" indent="-574675" eaLnBrk="1" hangingPunct="1">
              <a:spcBef>
                <a:spcPts val="0"/>
              </a:spcBef>
              <a:spcAft>
                <a:spcPts val="400"/>
              </a:spcAft>
              <a:buClr>
                <a:schemeClr val="tx2"/>
              </a:buClr>
              <a:buSzPct val="100000"/>
              <a:buFont typeface="+mj-lt"/>
              <a:buAutoNum type="romanUcPeriod"/>
              <a:defRPr/>
            </a:pPr>
            <a:r>
              <a:rPr lang="en-US" sz="2600" dirty="0"/>
              <a:t>In Egypt (Gen. 12:10-20)</a:t>
            </a:r>
          </a:p>
          <a:p>
            <a:pPr marL="574675" lvl="1" indent="-574675" eaLnBrk="1" hangingPunct="1">
              <a:spcBef>
                <a:spcPts val="0"/>
              </a:spcBef>
              <a:spcAft>
                <a:spcPts val="400"/>
              </a:spcAft>
              <a:buClr>
                <a:schemeClr val="tx2"/>
              </a:buClr>
              <a:buSzPct val="100000"/>
              <a:buFont typeface="+mj-lt"/>
              <a:buAutoNum type="romanUcPeriod"/>
              <a:defRPr/>
            </a:pPr>
            <a:r>
              <a:rPr lang="en-US" sz="2600" dirty="0"/>
              <a:t>Abram and Lot Separate (Gen. 13:1-13)</a:t>
            </a:r>
          </a:p>
          <a:p>
            <a:pPr marL="574675" lvl="1" indent="-574675" eaLnBrk="1" hangingPunct="1">
              <a:spcBef>
                <a:spcPts val="0"/>
              </a:spcBef>
              <a:spcAft>
                <a:spcPts val="400"/>
              </a:spcAft>
              <a:buClr>
                <a:schemeClr val="tx2"/>
              </a:buClr>
              <a:buSzPct val="100000"/>
              <a:buFont typeface="+mj-lt"/>
              <a:buAutoNum type="romanUcPeriod"/>
              <a:defRPr/>
            </a:pPr>
            <a:r>
              <a:rPr lang="en-US" sz="2600" dirty="0"/>
              <a:t>Reaffirmation of Abram’s promises (Gen. 13:14-18)</a:t>
            </a:r>
          </a:p>
          <a:p>
            <a:pPr marL="574675" lvl="1" indent="-574675" eaLnBrk="1" hangingPunct="1">
              <a:spcBef>
                <a:spcPts val="0"/>
              </a:spcBef>
              <a:spcAft>
                <a:spcPts val="400"/>
              </a:spcAft>
              <a:buClr>
                <a:schemeClr val="tx2"/>
              </a:buClr>
              <a:buSzPct val="100000"/>
              <a:buFont typeface="+mj-lt"/>
              <a:buAutoNum type="romanUcPeriod"/>
              <a:defRPr/>
            </a:pPr>
            <a:r>
              <a:rPr lang="en-US" sz="2600" dirty="0"/>
              <a:t>Abram Rescues Lot (14:1-24)</a:t>
            </a:r>
          </a:p>
          <a:p>
            <a:pPr marL="574675" lvl="1" indent="-574675" eaLnBrk="1" hangingPunct="1">
              <a:spcBef>
                <a:spcPts val="0"/>
              </a:spcBef>
              <a:spcAft>
                <a:spcPts val="400"/>
              </a:spcAft>
              <a:buClr>
                <a:schemeClr val="tx2"/>
              </a:buClr>
              <a:buSzPct val="100000"/>
              <a:buFont typeface="+mj-lt"/>
              <a:buAutoNum type="romanUcPeriod"/>
              <a:defRPr/>
            </a:pPr>
            <a:r>
              <a:rPr lang="en-US" sz="2600" dirty="0"/>
              <a:t>Abrahamic Covenant (15:1-21)</a:t>
            </a:r>
          </a:p>
          <a:p>
            <a:pPr marL="574675" lvl="1" indent="-574675" eaLnBrk="1" hangingPunct="1">
              <a:spcBef>
                <a:spcPts val="0"/>
              </a:spcBef>
              <a:spcAft>
                <a:spcPts val="400"/>
              </a:spcAft>
              <a:buClr>
                <a:schemeClr val="tx2"/>
              </a:buClr>
              <a:buSzPct val="100000"/>
              <a:buFont typeface="+mj-lt"/>
              <a:buAutoNum type="romanUcPeriod"/>
              <a:defRPr/>
            </a:pPr>
            <a:r>
              <a:rPr lang="en-US" sz="2600" dirty="0"/>
              <a:t>Hagar &amp; Ishmael (16:1-16)</a:t>
            </a:r>
          </a:p>
          <a:p>
            <a:pPr marL="574675" lvl="1" indent="-574675" eaLnBrk="1" hangingPunct="1">
              <a:spcBef>
                <a:spcPts val="0"/>
              </a:spcBef>
              <a:spcAft>
                <a:spcPts val="400"/>
              </a:spcAft>
              <a:buClr>
                <a:schemeClr val="tx2"/>
              </a:buClr>
              <a:buSzPct val="100000"/>
              <a:buFont typeface="+mj-lt"/>
              <a:buAutoNum type="romanUcPeriod"/>
              <a:defRPr/>
            </a:pPr>
            <a:r>
              <a:rPr lang="en-US" sz="2600" dirty="0"/>
              <a:t>Circumcision  (Gen. 17:1-27)</a:t>
            </a:r>
          </a:p>
          <a:p>
            <a:pPr marL="574675" lvl="1" indent="-574675" eaLnBrk="1" hangingPunct="1">
              <a:spcBef>
                <a:spcPts val="0"/>
              </a:spcBef>
              <a:spcAft>
                <a:spcPts val="400"/>
              </a:spcAft>
              <a:buClr>
                <a:schemeClr val="tx2"/>
              </a:buClr>
              <a:buSzPct val="100000"/>
              <a:buFont typeface="+mj-lt"/>
              <a:buAutoNum type="romanUcPeriod"/>
              <a:defRPr/>
            </a:pPr>
            <a:r>
              <a:rPr lang="en-US" sz="2600" dirty="0"/>
              <a:t>Sodom  &amp; Gomorrah (Gen. 18‒19)</a:t>
            </a:r>
          </a:p>
          <a:p>
            <a:pPr marL="574675" lvl="1" indent="-574675" eaLnBrk="1" hangingPunct="1">
              <a:spcBef>
                <a:spcPts val="0"/>
              </a:spcBef>
              <a:spcAft>
                <a:spcPts val="400"/>
              </a:spcAft>
              <a:buClr>
                <a:schemeClr val="tx2"/>
              </a:buClr>
              <a:buSzPct val="100000"/>
              <a:buFont typeface="+mj-lt"/>
              <a:buAutoNum type="romanUcPeriod"/>
              <a:defRPr/>
            </a:pPr>
            <a:r>
              <a:rPr lang="en-US" sz="2600" b="1" u="sng" dirty="0">
                <a:solidFill>
                  <a:srgbClr val="FFFFCC"/>
                </a:solidFill>
                <a:cs typeface="Calibri" panose="020F0502020204030204" pitchFamily="34" charset="0"/>
              </a:rPr>
              <a:t>Abraham &amp; Abimelech (Gen. 20)</a:t>
            </a:r>
          </a:p>
        </p:txBody>
      </p:sp>
      <p:pic>
        <p:nvPicPr>
          <p:cNvPr id="6" name="Picture 5">
            <a:extLst>
              <a:ext uri="{FF2B5EF4-FFF2-40B4-BE49-F238E27FC236}">
                <a16:creationId xmlns:a16="http://schemas.microsoft.com/office/drawing/2014/main" id="{47546BD8-01E6-4589-930B-9B8EB20E28B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37049040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REVIOUS_ACTIVE_SLIDE" val="2094"/>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26262</TotalTime>
  <Words>3025</Words>
  <Application>Microsoft Office PowerPoint</Application>
  <PresentationFormat>Widescreen</PresentationFormat>
  <Paragraphs>342</Paragraphs>
  <Slides>81</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81</vt:i4>
      </vt:variant>
    </vt:vector>
  </HeadingPairs>
  <TitlesOfParts>
    <vt:vector size="86" baseType="lpstr">
      <vt:lpstr>Arial</vt:lpstr>
      <vt:lpstr>Calibri</vt:lpstr>
      <vt:lpstr>Times New Roman</vt:lpstr>
      <vt:lpstr>Wingdings</vt:lpstr>
      <vt:lpstr>Azure</vt:lpstr>
      <vt:lpstr>PowerPoint Presentation</vt:lpstr>
      <vt:lpstr>GENESIS STRUCTURE</vt:lpstr>
      <vt:lpstr>GENESIS STRUCTURE</vt:lpstr>
      <vt:lpstr>PowerPoint Presentation</vt:lpstr>
      <vt:lpstr>GENESIS STRUCTURE</vt:lpstr>
      <vt:lpstr>GENESIS STRUCTURE</vt:lpstr>
      <vt:lpstr>PowerPoint Presentation</vt:lpstr>
      <vt:lpstr>GENESIS STRUCTURE</vt:lpstr>
      <vt:lpstr>Genesis 12‒20 Abram’s Early Journeys</vt:lpstr>
      <vt:lpstr>Genesis 20 Abraham &amp; Abimelech</vt:lpstr>
      <vt:lpstr>Genesis 20 Abraham &amp; Abimelech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Genesis 20 Abraham &amp; Abimelech</vt:lpstr>
      <vt:lpstr>PowerPoint Presentation</vt:lpstr>
      <vt:lpstr>PowerPoint Presentation</vt:lpstr>
      <vt:lpstr>PowerPoint Presentation</vt:lpstr>
      <vt:lpstr>PowerPoint Presentation</vt:lpstr>
      <vt:lpstr>PowerPoint Presentation</vt:lpstr>
      <vt:lpstr>VI. 8 New Promises Genesis 12:1-3</vt:lpstr>
      <vt:lpstr>PowerPoint Presentation</vt:lpstr>
      <vt:lpstr>Evidence of Abrahamic Covenant’s Unconditional Nature</vt:lpstr>
      <vt:lpstr>PowerPoint Presentation</vt:lpstr>
      <vt:lpstr>PowerPoint Presentation</vt:lpstr>
      <vt:lpstr>PowerPoint Presentation</vt:lpstr>
      <vt:lpstr>God’s Response Genesis 20:6-7</vt:lpstr>
      <vt:lpstr>God’s Response Genesis 20:6-7</vt:lpstr>
      <vt:lpstr>PowerPoint Presentation</vt:lpstr>
      <vt:lpstr>God’s Response Genesis 20:6-7</vt:lpstr>
      <vt:lpstr>God’s Response Genesis 20:6-7</vt:lpstr>
      <vt:lpstr>God’s Response Genesis 20:6-7</vt:lpstr>
      <vt:lpstr>VI. 8 New Promises Genesis 12:1-3</vt:lpstr>
      <vt:lpstr>PowerPoint Presentation</vt:lpstr>
      <vt:lpstr>PowerPoint Presentation</vt:lpstr>
      <vt:lpstr>PowerPoint Presentation</vt:lpstr>
      <vt:lpstr>Genesis 20 Abraham &amp; Abimelech</vt:lpstr>
      <vt:lpstr>PowerPoint Presentation</vt:lpstr>
      <vt:lpstr>PowerPoint Presentation</vt:lpstr>
      <vt:lpstr>PowerPoint Presentation</vt:lpstr>
      <vt:lpstr>PowerPoint Presentation</vt:lpstr>
      <vt:lpstr>Abraham’s Justification Genesis 20:11-13</vt:lpstr>
      <vt:lpstr>Abraham’s Justification Genesis 20:11-13</vt:lpstr>
      <vt:lpstr>Abraham’s Justification Genesis 20:11-13</vt:lpstr>
      <vt:lpstr>PowerPoint Presentation</vt:lpstr>
      <vt:lpstr>PowerPoint Presentation</vt:lpstr>
      <vt:lpstr>Abraham’s Justification Genesis 20:11-13</vt:lpstr>
      <vt:lpstr>PowerPoint Presentation</vt:lpstr>
      <vt:lpstr>PowerPoint Presentation</vt:lpstr>
      <vt:lpstr>Abimelech’s Response Genesis 20:14-15</vt:lpstr>
      <vt:lpstr>Abimelech’s Response Genesis 20:14-15</vt:lpstr>
      <vt:lpstr>Evidence of Abrahamic Covenant’s Unconditional Nature</vt:lpstr>
      <vt:lpstr>PowerPoint Presentation</vt:lpstr>
      <vt:lpstr>Abimelech’s Response Genesis 20:14-15</vt:lpstr>
      <vt:lpstr>Abimelech’s Response Genesis 20:14-15</vt:lpstr>
      <vt:lpstr>VI. 8 New Promises Genesis 12:1-3</vt:lpstr>
      <vt:lpstr>PowerPoint Presentation</vt:lpstr>
      <vt:lpstr>PowerPoint Presentation</vt:lpstr>
      <vt:lpstr>Genesis 20 Abraham &amp; Abimelech</vt:lpstr>
      <vt:lpstr>VI. 8 New Promises Genesis 12:1-3</vt:lpstr>
      <vt:lpstr>Genesis 20 Abraham &amp; Abimelech</vt:lpstr>
      <vt:lpstr>PowerPoint Presentation</vt:lpstr>
      <vt:lpstr>PowerPoint Presentation</vt:lpstr>
      <vt:lpstr>Evidence of Abrahamic Covenant’s Unconditional Nature</vt:lpstr>
      <vt:lpstr>PowerPoint Presentation</vt:lpstr>
      <vt:lpstr>PowerPoint Presentation</vt:lpstr>
      <vt:lpstr>PowerPoint Presentation</vt:lpstr>
      <vt:lpstr>VI. 8 New Promises Genesis 12:1-3</vt:lpstr>
      <vt:lpstr>PowerPoint Presentation</vt:lpstr>
      <vt:lpstr>PowerPoint Presentation</vt:lpstr>
      <vt:lpstr>PowerPoint Presentation</vt:lpstr>
      <vt:lpstr>PowerPoint Presentation</vt:lpstr>
      <vt:lpstr>Conclusion</vt:lpstr>
      <vt:lpstr>Genesis 20 Abraham &amp; Abimelech</vt:lpstr>
      <vt:lpstr>Genesis 12‒20 Abram’s Early Journeys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Genesis 080 - 20v1-18 - 16x9 - MODIFIED</dc:title>
  <dc:subject>Genesis 19</dc:subject>
  <dc:creator>A. Woods</dc:creator>
  <dc:description>Modified by Jim McGowan</dc:description>
  <cp:lastModifiedBy>anne woods</cp:lastModifiedBy>
  <cp:revision>2643</cp:revision>
  <cp:lastPrinted>2022-06-03T16:27:27Z</cp:lastPrinted>
  <dcterms:created xsi:type="dcterms:W3CDTF">2009-03-17T12:21:13Z</dcterms:created>
  <dcterms:modified xsi:type="dcterms:W3CDTF">2022-06-05T00:38:54Z</dcterms:modified>
</cp:coreProperties>
</file>