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7"/>
  </p:notesMasterIdLst>
  <p:sldIdLst>
    <p:sldId id="256" r:id="rId2"/>
    <p:sldId id="266" r:id="rId3"/>
    <p:sldId id="1695" r:id="rId4"/>
    <p:sldId id="514" r:id="rId5"/>
    <p:sldId id="1696" r:id="rId6"/>
    <p:sldId id="1634" r:id="rId7"/>
    <p:sldId id="1605" r:id="rId8"/>
    <p:sldId id="1635" r:id="rId9"/>
    <p:sldId id="1625" r:id="rId10"/>
    <p:sldId id="1624" r:id="rId11"/>
    <p:sldId id="1626" r:id="rId12"/>
    <p:sldId id="1603" r:id="rId13"/>
    <p:sldId id="1620" r:id="rId14"/>
    <p:sldId id="1698" r:id="rId15"/>
    <p:sldId id="1694" r:id="rId16"/>
    <p:sldId id="1699" r:id="rId17"/>
    <p:sldId id="1697" r:id="rId18"/>
    <p:sldId id="1709" r:id="rId19"/>
    <p:sldId id="1710" r:id="rId20"/>
    <p:sldId id="1711" r:id="rId21"/>
    <p:sldId id="1712" r:id="rId22"/>
    <p:sldId id="1713" r:id="rId23"/>
    <p:sldId id="1714" r:id="rId24"/>
    <p:sldId id="1700" r:id="rId25"/>
    <p:sldId id="1701" r:id="rId26"/>
    <p:sldId id="1702" r:id="rId27"/>
    <p:sldId id="1703" r:id="rId28"/>
    <p:sldId id="1704" r:id="rId29"/>
    <p:sldId id="1636" r:id="rId30"/>
    <p:sldId id="1705" r:id="rId31"/>
    <p:sldId id="1706" r:id="rId32"/>
    <p:sldId id="1707" r:id="rId33"/>
    <p:sldId id="1716" r:id="rId34"/>
    <p:sldId id="1658" r:id="rId35"/>
    <p:sldId id="40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BD21"/>
    <a:srgbClr val="462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5A5BA-3697-4F44-894F-A8B42B21C2BB}" type="datetimeFigureOut">
              <a:rPr lang="en-US" smtClean="0"/>
              <a:t>5/28/2022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36367-1A84-40E0-8AB6-E9D0B9A960C4}" type="slidenum">
              <a:rPr lang="en-US" smtClean="0"/>
              <a:t>‹#›</a:t>
            </a:fld>
            <a:endParaRPr lang="en-US" dirty="0"/>
          </a:p>
        </p:txBody>
      </p:sp>
    </p:spTree>
    <p:extLst>
      <p:ext uri="{BB962C8B-B14F-4D97-AF65-F5344CB8AC3E}">
        <p14:creationId xmlns:p14="http://schemas.microsoft.com/office/powerpoint/2010/main" val="106275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7</a:t>
            </a:fld>
            <a:endParaRPr lang="en-US" dirty="0"/>
          </a:p>
        </p:txBody>
      </p:sp>
    </p:spTree>
    <p:extLst>
      <p:ext uri="{BB962C8B-B14F-4D97-AF65-F5344CB8AC3E}">
        <p14:creationId xmlns:p14="http://schemas.microsoft.com/office/powerpoint/2010/main" val="155013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800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50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42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01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7584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6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454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0841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682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788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12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815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767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340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51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45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B61BEF0D-F0BB-DE4B-95CE-6DB70DBA9567}" type="datetimeFigureOut">
              <a:rPr lang="en-US" smtClean="0"/>
              <a:pPr/>
              <a:t>5/28/2022</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795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5/28/2022</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748968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215E9FF2-59A5-4390-89F1-007B3E0AF4A4}"/>
              </a:ext>
            </a:extLst>
          </p:cNvPr>
          <p:cNvPicPr>
            <a:picLocks noChangeAspect="1"/>
          </p:cNvPicPr>
          <p:nvPr/>
        </p:nvPicPr>
        <p:blipFill>
          <a:blip r:embed="rId3">
            <a:alphaModFix amt="48000"/>
          </a:blip>
          <a:stretch>
            <a:fillRect/>
          </a:stretch>
        </p:blipFill>
        <p:spPr>
          <a:xfrm>
            <a:off x="-1928514" y="0"/>
            <a:ext cx="12749095" cy="6860499"/>
          </a:xfrm>
          <a:prstGeom prst="rect">
            <a:avLst/>
          </a:prstGeom>
        </p:spPr>
      </p:pic>
      <p:sp>
        <p:nvSpPr>
          <p:cNvPr id="2" name="Title 1">
            <a:extLst>
              <a:ext uri="{FF2B5EF4-FFF2-40B4-BE49-F238E27FC236}">
                <a16:creationId xmlns:a16="http://schemas.microsoft.com/office/drawing/2014/main" id="{C5F2BB9A-A620-4495-B5D8-699CC6D05C50}"/>
              </a:ext>
            </a:extLst>
          </p:cNvPr>
          <p:cNvSpPr>
            <a:spLocks noGrp="1"/>
          </p:cNvSpPr>
          <p:nvPr>
            <p:ph type="ctrTitle"/>
          </p:nvPr>
        </p:nvSpPr>
        <p:spPr>
          <a:xfrm>
            <a:off x="233889" y="1520354"/>
            <a:ext cx="8676222" cy="1554481"/>
          </a:xfrm>
        </p:spPr>
        <p:txBody>
          <a:bodyPr>
            <a:noAutofit/>
          </a:bodyPr>
          <a:lstStyle/>
          <a:p>
            <a:r>
              <a:rPr lang="en-US" sz="6400" dirty="0">
                <a:latin typeface="+mn-lt"/>
              </a:rPr>
              <a:t>The book of Titus</a:t>
            </a:r>
          </a:p>
        </p:txBody>
      </p:sp>
      <p:sp>
        <p:nvSpPr>
          <p:cNvPr id="3" name="Subtitle 2">
            <a:extLst>
              <a:ext uri="{FF2B5EF4-FFF2-40B4-BE49-F238E27FC236}">
                <a16:creationId xmlns:a16="http://schemas.microsoft.com/office/drawing/2014/main" id="{242BAFBF-2C06-4082-A934-A806DC63F400}"/>
              </a:ext>
            </a:extLst>
          </p:cNvPr>
          <p:cNvSpPr>
            <a:spLocks noGrp="1"/>
          </p:cNvSpPr>
          <p:nvPr>
            <p:ph type="subTitle" idx="1"/>
          </p:nvPr>
        </p:nvSpPr>
        <p:spPr>
          <a:xfrm>
            <a:off x="227012" y="3577776"/>
            <a:ext cx="8676222" cy="1905000"/>
          </a:xfrm>
        </p:spPr>
        <p:txBody>
          <a:bodyPr>
            <a:normAutofit/>
          </a:bodyPr>
          <a:lstStyle/>
          <a:p>
            <a:r>
              <a:rPr lang="en-US" sz="4800" dirty="0"/>
              <a:t>Worthy of the Gospel</a:t>
            </a:r>
          </a:p>
        </p:txBody>
      </p:sp>
      <p:cxnSp>
        <p:nvCxnSpPr>
          <p:cNvPr id="6" name="Straight Connector 5">
            <a:extLst>
              <a:ext uri="{FF2B5EF4-FFF2-40B4-BE49-F238E27FC236}">
                <a16:creationId xmlns:a16="http://schemas.microsoft.com/office/drawing/2014/main" id="{FCAF6035-35E9-4551-A2D3-F0AD542F4BFD}"/>
              </a:ext>
            </a:extLst>
          </p:cNvPr>
          <p:cNvCxnSpPr>
            <a:cxnSpLocks/>
          </p:cNvCxnSpPr>
          <p:nvPr/>
        </p:nvCxnSpPr>
        <p:spPr>
          <a:xfrm>
            <a:off x="949234" y="3294745"/>
            <a:ext cx="7350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82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F6B52-4524-4AE7-9D7D-771B9F05C620}"/>
              </a:ext>
            </a:extLst>
          </p:cNvPr>
          <p:cNvSpPr txBox="1"/>
          <p:nvPr/>
        </p:nvSpPr>
        <p:spPr>
          <a:xfrm>
            <a:off x="3018774" y="1360237"/>
            <a:ext cx="5618840" cy="3970318"/>
          </a:xfrm>
          <a:prstGeom prst="rect">
            <a:avLst/>
          </a:prstGeom>
          <a:noFill/>
        </p:spPr>
        <p:txBody>
          <a:bodyPr wrap="square" rtlCol="0">
            <a:spAutoFit/>
          </a:bodyPr>
          <a:lstStyle/>
          <a:p>
            <a:r>
              <a:rPr lang="en-US" sz="2800" dirty="0"/>
              <a:t>“The grace of God that offers salvation” </a:t>
            </a:r>
            <a:r>
              <a:rPr lang="en-US" sz="2800" u="sng" dirty="0">
                <a:solidFill>
                  <a:srgbClr val="FFFF00"/>
                </a:solidFill>
              </a:rPr>
              <a:t>is a roundabout way of referring to the contents of the gospel message.</a:t>
            </a:r>
            <a:r>
              <a:rPr lang="en-US" sz="2800" dirty="0"/>
              <a:t> We know from the verb “appeared” </a:t>
            </a:r>
            <a:r>
              <a:rPr lang="en-US" sz="2800" u="sng" dirty="0">
                <a:solidFill>
                  <a:srgbClr val="FFFF00"/>
                </a:solidFill>
              </a:rPr>
              <a:t>that “grace” here means the saving act itself as that which gave full expression to</a:t>
            </a:r>
            <a:r>
              <a:rPr lang="en-US" sz="2800" dirty="0"/>
              <a:t> “the grace of God.”</a:t>
            </a:r>
          </a:p>
        </p:txBody>
      </p:sp>
      <p:sp>
        <p:nvSpPr>
          <p:cNvPr id="4" name="TextBox 3">
            <a:extLst>
              <a:ext uri="{FF2B5EF4-FFF2-40B4-BE49-F238E27FC236}">
                <a16:creationId xmlns:a16="http://schemas.microsoft.com/office/drawing/2014/main" id="{6BEC7FE6-0525-42D6-AF64-0930E6A264F2}"/>
              </a:ext>
            </a:extLst>
          </p:cNvPr>
          <p:cNvSpPr txBox="1"/>
          <p:nvPr/>
        </p:nvSpPr>
        <p:spPr>
          <a:xfrm>
            <a:off x="1481177" y="6062597"/>
            <a:ext cx="7436580" cy="584775"/>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Philip H. Towner,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The Letters to Timothy and Titus</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New International Commentary on the New Testament (Grand Rapids, MI: Wm. B. Eerdmans Publishing Co., 2006), 745.</a:t>
            </a:r>
            <a:endParaRPr lang="en-US" sz="1600" dirty="0"/>
          </a:p>
        </p:txBody>
      </p:sp>
      <p:sp>
        <p:nvSpPr>
          <p:cNvPr id="6" name="TextBox 5">
            <a:extLst>
              <a:ext uri="{FF2B5EF4-FFF2-40B4-BE49-F238E27FC236}">
                <a16:creationId xmlns:a16="http://schemas.microsoft.com/office/drawing/2014/main" id="{2A16349C-821D-41A8-A458-6FBA3D56953A}"/>
              </a:ext>
            </a:extLst>
          </p:cNvPr>
          <p:cNvSpPr txBox="1"/>
          <p:nvPr/>
        </p:nvSpPr>
        <p:spPr>
          <a:xfrm>
            <a:off x="3545502" y="151142"/>
            <a:ext cx="5092111" cy="830997"/>
          </a:xfrm>
          <a:prstGeom prst="rect">
            <a:avLst/>
          </a:prstGeom>
          <a:noFill/>
        </p:spPr>
        <p:txBody>
          <a:bodyPr wrap="square" rtlCol="0">
            <a:spAutoFit/>
          </a:bodyPr>
          <a:lstStyle/>
          <a:p>
            <a:r>
              <a:rPr lang="en-US" sz="4800" dirty="0"/>
              <a:t>Titus 2:11</a:t>
            </a:r>
          </a:p>
        </p:txBody>
      </p:sp>
      <p:pic>
        <p:nvPicPr>
          <p:cNvPr id="3074" name="Picture 2" descr="Philip H. Towner - InterVarsity Press">
            <a:extLst>
              <a:ext uri="{FF2B5EF4-FFF2-40B4-BE49-F238E27FC236}">
                <a16:creationId xmlns:a16="http://schemas.microsoft.com/office/drawing/2014/main" id="{B7816960-FDCE-4D4A-BE40-0196BC2F3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09" y="5106980"/>
            <a:ext cx="1302068" cy="16481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2E123DC-BF83-453D-BE61-64CF2DD86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09" y="378927"/>
            <a:ext cx="2476511" cy="364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8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F6B52-4524-4AE7-9D7D-771B9F05C620}"/>
              </a:ext>
            </a:extLst>
          </p:cNvPr>
          <p:cNvSpPr txBox="1"/>
          <p:nvPr/>
        </p:nvSpPr>
        <p:spPr>
          <a:xfrm>
            <a:off x="1601995" y="1228435"/>
            <a:ext cx="7362897" cy="4401205"/>
          </a:xfrm>
          <a:prstGeom prst="rect">
            <a:avLst/>
          </a:prstGeom>
          <a:noFill/>
        </p:spPr>
        <p:txBody>
          <a:bodyPr wrap="square" rtlCol="0">
            <a:spAutoFit/>
          </a:bodyPr>
          <a:lstStyle/>
          <a:p>
            <a:r>
              <a:rPr lang="en-US" sz="2800" dirty="0"/>
              <a:t>“</a:t>
            </a:r>
            <a:r>
              <a:rPr lang="en-US" sz="2800" u="sng" dirty="0">
                <a:solidFill>
                  <a:srgbClr val="FFFF00"/>
                </a:solidFill>
              </a:rPr>
              <a:t>The entire program of redemption is rooted in “the grace of God</a:t>
            </a:r>
            <a:r>
              <a:rPr lang="en-US" sz="2800" dirty="0"/>
              <a:t>,” his free favor and spontaneous action toward needy sinners to deliver and transform them. </a:t>
            </a:r>
            <a:r>
              <a:rPr lang="en-US" sz="2800" dirty="0">
                <a:solidFill>
                  <a:srgbClr val="FFFF00"/>
                </a:solidFill>
              </a:rPr>
              <a:t>In the Greek, “has appeared” stands emphatically at the beginning, </a:t>
            </a:r>
            <a:r>
              <a:rPr lang="en-US" sz="2800" u="sng" dirty="0">
                <a:solidFill>
                  <a:srgbClr val="FFFF00"/>
                </a:solidFill>
              </a:rPr>
              <a:t>stressing the manifestation of grace as a historical reality. The reference is to Christ’s entire earthly life—his birth, life, death, and resurrection.</a:t>
            </a:r>
          </a:p>
        </p:txBody>
      </p:sp>
      <p:sp>
        <p:nvSpPr>
          <p:cNvPr id="4" name="TextBox 3">
            <a:extLst>
              <a:ext uri="{FF2B5EF4-FFF2-40B4-BE49-F238E27FC236}">
                <a16:creationId xmlns:a16="http://schemas.microsoft.com/office/drawing/2014/main" id="{6BEC7FE6-0525-42D6-AF64-0930E6A264F2}"/>
              </a:ext>
            </a:extLst>
          </p:cNvPr>
          <p:cNvSpPr txBox="1"/>
          <p:nvPr/>
        </p:nvSpPr>
        <p:spPr>
          <a:xfrm>
            <a:off x="1528311" y="6027003"/>
            <a:ext cx="7436580" cy="830997"/>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D. Edmond Hiebert, “Titus,” in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The Expositor’s Bible Commentary: Ephesians through Philemon</a:t>
            </a:r>
            <a:r>
              <a:rPr lang="en-US" sz="1600" dirty="0">
                <a:effectLst/>
                <a:latin typeface="Calibri" panose="020F0502020204030204" pitchFamily="34" charset="0"/>
                <a:ea typeface="Calibri" panose="020F0502020204030204" pitchFamily="34" charset="0"/>
                <a:cs typeface="Times New Roman" panose="02020603050405020304" pitchFamily="18" charset="0"/>
              </a:rPr>
              <a:t>, ed. Frank E. Gaebelein, vol. 11 (Grand Rapids, MI: Zondervan Publishing House, 1981), 439.</a:t>
            </a:r>
            <a:endParaRPr lang="en-US" sz="1600" dirty="0"/>
          </a:p>
        </p:txBody>
      </p:sp>
      <p:sp>
        <p:nvSpPr>
          <p:cNvPr id="6" name="TextBox 5">
            <a:extLst>
              <a:ext uri="{FF2B5EF4-FFF2-40B4-BE49-F238E27FC236}">
                <a16:creationId xmlns:a16="http://schemas.microsoft.com/office/drawing/2014/main" id="{2A16349C-821D-41A8-A458-6FBA3D56953A}"/>
              </a:ext>
            </a:extLst>
          </p:cNvPr>
          <p:cNvSpPr txBox="1"/>
          <p:nvPr/>
        </p:nvSpPr>
        <p:spPr>
          <a:xfrm>
            <a:off x="3545502" y="151142"/>
            <a:ext cx="5092111" cy="830997"/>
          </a:xfrm>
          <a:prstGeom prst="rect">
            <a:avLst/>
          </a:prstGeom>
          <a:noFill/>
        </p:spPr>
        <p:txBody>
          <a:bodyPr wrap="square" rtlCol="0">
            <a:spAutoFit/>
          </a:bodyPr>
          <a:lstStyle/>
          <a:p>
            <a:r>
              <a:rPr lang="en-US" sz="4800" dirty="0"/>
              <a:t>Titus 2:11</a:t>
            </a:r>
          </a:p>
        </p:txBody>
      </p:sp>
      <p:pic>
        <p:nvPicPr>
          <p:cNvPr id="4098" name="Picture 2" descr="Direction: In This Issue">
            <a:extLst>
              <a:ext uri="{FF2B5EF4-FFF2-40B4-BE49-F238E27FC236}">
                <a16:creationId xmlns:a16="http://schemas.microsoft.com/office/drawing/2014/main" id="{F671140F-69BF-407D-A480-3F3E99C45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09" y="5106980"/>
            <a:ext cx="1174175" cy="16731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E532D60-808A-4915-8FBA-39EE7A421ED1}"/>
              </a:ext>
            </a:extLst>
          </p:cNvPr>
          <p:cNvPicPr>
            <a:picLocks noChangeAspect="1"/>
          </p:cNvPicPr>
          <p:nvPr/>
        </p:nvPicPr>
        <p:blipFill>
          <a:blip r:embed="rId4"/>
          <a:stretch>
            <a:fillRect/>
          </a:stretch>
        </p:blipFill>
        <p:spPr>
          <a:xfrm>
            <a:off x="179109" y="237576"/>
            <a:ext cx="1247859" cy="1866797"/>
          </a:xfrm>
          <a:prstGeom prst="rect">
            <a:avLst/>
          </a:prstGeom>
        </p:spPr>
      </p:pic>
    </p:spTree>
    <p:extLst>
      <p:ext uri="{BB962C8B-B14F-4D97-AF65-F5344CB8AC3E}">
        <p14:creationId xmlns:p14="http://schemas.microsoft.com/office/powerpoint/2010/main" val="397192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816263" y="0"/>
            <a:ext cx="7511473" cy="1312480"/>
          </a:xfrm>
        </p:spPr>
        <p:txBody>
          <a:bodyPr>
            <a:normAutofit/>
          </a:bodyPr>
          <a:lstStyle/>
          <a:p>
            <a:r>
              <a:rPr lang="en-US" sz="4800" u="sng" dirty="0"/>
              <a:t>Outline of Titus</a:t>
            </a:r>
          </a:p>
        </p:txBody>
      </p:sp>
      <p:sp>
        <p:nvSpPr>
          <p:cNvPr id="4" name="TextBox 3">
            <a:extLst>
              <a:ext uri="{FF2B5EF4-FFF2-40B4-BE49-F238E27FC236}">
                <a16:creationId xmlns:a16="http://schemas.microsoft.com/office/drawing/2014/main" id="{5924BCBD-0576-4241-BB06-779BFB748575}"/>
              </a:ext>
            </a:extLst>
          </p:cNvPr>
          <p:cNvSpPr txBox="1"/>
          <p:nvPr/>
        </p:nvSpPr>
        <p:spPr>
          <a:xfrm>
            <a:off x="1377037" y="1049433"/>
            <a:ext cx="6389923" cy="5143139"/>
          </a:xfrm>
          <a:prstGeom prst="rect">
            <a:avLst/>
          </a:prstGeom>
          <a:noFill/>
        </p:spPr>
        <p:txBody>
          <a:bodyPr wrap="square" rtlCol="0">
            <a:spAutoFit/>
          </a:bodyPr>
          <a:lstStyle/>
          <a:p>
            <a:pPr marL="342900" marR="0" lvl="0" indent="-342900" algn="l" defTabSz="457200" rtl="0" eaLnBrk="1" fontAlgn="auto" latinLnBrk="0" hangingPunct="1">
              <a:lnSpc>
                <a:spcPct val="107000"/>
              </a:lnSpc>
              <a:spcBef>
                <a:spcPts val="0"/>
              </a:spcBef>
              <a:spcAft>
                <a:spcPts val="0"/>
              </a:spcAft>
              <a:buClrTx/>
              <a:buSzTx/>
              <a:buFont typeface="+mj-lt"/>
              <a:buAutoNum type="romanUcPeriod"/>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Salutation (1:1-5a)</a:t>
            </a:r>
          </a:p>
          <a:p>
            <a:pPr marL="742950" marR="0" lvl="1" indent="-285750" algn="l" defTabSz="457200" rtl="0" eaLnBrk="1" fontAlgn="auto" latinLnBrk="0" hangingPunct="1">
              <a:lnSpc>
                <a:spcPct val="107000"/>
              </a:lnSpc>
              <a:spcBef>
                <a:spcPts val="0"/>
              </a:spcBef>
              <a:spcAft>
                <a:spcPts val="0"/>
              </a:spcAft>
              <a:buClrTx/>
              <a:buSzTx/>
              <a:buFont typeface="+mj-lt"/>
              <a:buAutoNum type="alphaLcPeriod"/>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Assignor (1:1-3)</a:t>
            </a:r>
          </a:p>
          <a:p>
            <a:pPr marL="742950" marR="0" lvl="1" indent="-285750" algn="l" defTabSz="457200" rtl="0" eaLnBrk="1" fontAlgn="auto" latinLnBrk="0" hangingPunct="1">
              <a:lnSpc>
                <a:spcPct val="107000"/>
              </a:lnSpc>
              <a:spcBef>
                <a:spcPts val="0"/>
              </a:spcBef>
              <a:spcAft>
                <a:spcPts val="0"/>
              </a:spcAft>
              <a:buClrTx/>
              <a:buSzTx/>
              <a:buFont typeface="+mj-lt"/>
              <a:buAutoNum type="alphaLcPeriod"/>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Assignee (1:4)</a:t>
            </a:r>
          </a:p>
          <a:p>
            <a:pPr marL="742950" marR="0" lvl="1" indent="-285750" algn="l" defTabSz="457200" rtl="0" eaLnBrk="1" fontAlgn="auto" latinLnBrk="0" hangingPunct="1">
              <a:lnSpc>
                <a:spcPct val="107000"/>
              </a:lnSpc>
              <a:spcBef>
                <a:spcPts val="0"/>
              </a:spcBef>
              <a:spcAft>
                <a:spcPts val="0"/>
              </a:spcAft>
              <a:buClrTx/>
              <a:buSzTx/>
              <a:buFont typeface="+mj-lt"/>
              <a:buAutoNum type="alphaLcPeriod"/>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Assignment (1:5)</a:t>
            </a:r>
          </a:p>
          <a:p>
            <a:pPr marL="342900" marR="0" lvl="0" indent="-342900" algn="l" defTabSz="457200" rtl="0" eaLnBrk="1" fontAlgn="auto" latinLnBrk="0" hangingPunct="1">
              <a:lnSpc>
                <a:spcPct val="107000"/>
              </a:lnSpc>
              <a:spcBef>
                <a:spcPts val="0"/>
              </a:spcBef>
              <a:spcAft>
                <a:spcPts val="0"/>
              </a:spcAft>
              <a:buClrTx/>
              <a:buSzTx/>
              <a:buFont typeface="+mj-lt"/>
              <a:buAutoNum type="romanUcPeriod"/>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Assignment Explained (1:5-3:11)</a:t>
            </a:r>
          </a:p>
          <a:p>
            <a:pPr marL="742950" marR="0" lvl="1" indent="-285750" algn="l" defTabSz="457200" rtl="0" eaLnBrk="1" fontAlgn="auto" latinLnBrk="0" hangingPunct="1">
              <a:lnSpc>
                <a:spcPct val="107000"/>
              </a:lnSpc>
              <a:spcBef>
                <a:spcPts val="0"/>
              </a:spcBef>
              <a:spcAft>
                <a:spcPts val="0"/>
              </a:spcAft>
              <a:buClrTx/>
              <a:buSzTx/>
              <a:buFont typeface="+mj-lt"/>
              <a:buAutoNum type="alphaLcPeriod"/>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Appoint Elders (1:5b-16)</a:t>
            </a:r>
          </a:p>
          <a:p>
            <a:pPr marL="742950" marR="0" lvl="1" indent="-285750" algn="l" defTabSz="457200" rtl="0" eaLnBrk="1" fontAlgn="auto" latinLnBrk="0" hangingPunct="1">
              <a:lnSpc>
                <a:spcPct val="107000"/>
              </a:lnSpc>
              <a:spcBef>
                <a:spcPts val="0"/>
              </a:spcBef>
              <a:spcAft>
                <a:spcPts val="0"/>
              </a:spcAft>
              <a:buClrTx/>
              <a:buSzTx/>
              <a:buFont typeface="+mj-lt"/>
              <a:buAutoNum type="alphaLcPeriod"/>
              <a:tabLst/>
              <a:defRPr/>
            </a:pPr>
            <a:r>
              <a:rPr kumimoji="0" lang="en-US" sz="2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rPr>
              <a:t>Addressing Doctrinal Issues (2:1-3:11)</a:t>
            </a:r>
          </a:p>
          <a:p>
            <a:pPr marL="342900" marR="0" lvl="0" indent="-342900" algn="l" defTabSz="457200" rtl="0" eaLnBrk="1" fontAlgn="auto" latinLnBrk="0" hangingPunct="1">
              <a:lnSpc>
                <a:spcPct val="107000"/>
              </a:lnSpc>
              <a:spcBef>
                <a:spcPts val="0"/>
              </a:spcBef>
              <a:spcAft>
                <a:spcPts val="0"/>
              </a:spcAft>
              <a:buClrTx/>
              <a:buSzTx/>
              <a:buFont typeface="+mj-lt"/>
              <a:buAutoNum type="romanUcPeriod"/>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Conclusion (3:12-15)</a:t>
            </a:r>
          </a:p>
          <a:p>
            <a:pPr marL="742950" marR="0" lvl="1" indent="-285750" algn="l" defTabSz="457200" rtl="0" eaLnBrk="1" fontAlgn="auto" latinLnBrk="0" hangingPunct="1">
              <a:lnSpc>
                <a:spcPct val="107000"/>
              </a:lnSpc>
              <a:spcBef>
                <a:spcPts val="0"/>
              </a:spcBef>
              <a:spcAft>
                <a:spcPts val="0"/>
              </a:spcAft>
              <a:buClrTx/>
              <a:buSzTx/>
              <a:buFont typeface="+mj-lt"/>
              <a:buAutoNum type="alphaLcPeriod"/>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Requests (3:12-14)</a:t>
            </a:r>
          </a:p>
          <a:p>
            <a:pPr marL="742950" marR="0" lvl="1" indent="-285750" algn="l" defTabSz="457200" rtl="0" eaLnBrk="1" fontAlgn="auto" latinLnBrk="0" hangingPunct="1">
              <a:lnSpc>
                <a:spcPct val="107000"/>
              </a:lnSpc>
              <a:spcBef>
                <a:spcPts val="0"/>
              </a:spcBef>
              <a:spcAft>
                <a:spcPts val="0"/>
              </a:spcAft>
              <a:buClrTx/>
              <a:buSzTx/>
              <a:buFont typeface="+mj-lt"/>
              <a:buAutoNum type="alphaLcPeriod"/>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Greetings (3:15a-b)</a:t>
            </a: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Benediction (3:15c)</a:t>
            </a: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Outline adapted from </a:t>
            </a:r>
            <a:r>
              <a:rPr kumimoji="0" lang="en-US" sz="1400" b="0" i="1" u="none" strike="noStrike" kern="1200" cap="none" spc="0" normalizeH="0" baseline="0" noProof="0" dirty="0">
                <a:ln>
                  <a:noFill/>
                </a:ln>
                <a:solidFill>
                  <a:prstClr val="white"/>
                </a:solidFill>
                <a:effectLst/>
                <a:uLnTx/>
                <a:uFillTx/>
                <a:latin typeface="Century Gothic" panose="020B0502020202020204"/>
                <a:ea typeface="+mn-ea"/>
                <a:cs typeface="+mn-cs"/>
              </a:rPr>
              <a:t>Titus Argument</a:t>
            </a: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 Article by Andy Woods, 2007.</a:t>
            </a:r>
          </a:p>
        </p:txBody>
      </p:sp>
    </p:spTree>
    <p:extLst>
      <p:ext uri="{BB962C8B-B14F-4D97-AF65-F5344CB8AC3E}">
        <p14:creationId xmlns:p14="http://schemas.microsoft.com/office/powerpoint/2010/main" val="219598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282863" y="63500"/>
            <a:ext cx="9407237" cy="1312480"/>
          </a:xfrm>
        </p:spPr>
        <p:txBody>
          <a:bodyPr>
            <a:noAutofit/>
          </a:bodyPr>
          <a:lstStyle/>
          <a:p>
            <a:r>
              <a:rPr lang="en-US" u="sng" dirty="0">
                <a:solidFill>
                  <a:srgbClr val="FFFF00"/>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891730" y="1187259"/>
            <a:ext cx="6875232" cy="4808368"/>
          </a:xfrm>
          <a:prstGeom prst="rect">
            <a:avLst/>
          </a:prstGeom>
          <a:noFill/>
        </p:spPr>
        <p:txBody>
          <a:bodyPr wrap="square" rtlCol="0">
            <a:spAutoFit/>
          </a:bodyPr>
          <a:lstStyle/>
          <a:p>
            <a:pPr marR="0" lvl="0">
              <a:lnSpc>
                <a:spcPct val="107000"/>
              </a:lnSpc>
              <a:spcBef>
                <a:spcPts val="0"/>
              </a:spcBef>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2)	The Role of Grace (2:11-15)</a:t>
            </a:r>
          </a:p>
          <a:p>
            <a:pPr marL="914400" lvl="1" indent="-457200">
              <a:lnSpc>
                <a:spcPct val="107000"/>
              </a:lnSpc>
              <a:buFont typeface="+mj-lt"/>
              <a:buAutoNum type="alphaLcParenR"/>
            </a:pPr>
            <a:r>
              <a:rPr lang="en-US" sz="3600" dirty="0">
                <a:latin typeface="Calibri" panose="020F0502020204030204" pitchFamily="34" charset="0"/>
                <a:ea typeface="Calibri" panose="020F0502020204030204" pitchFamily="34" charset="0"/>
                <a:cs typeface="Times New Roman" panose="02020603050405020304" pitchFamily="18" charset="0"/>
              </a:rPr>
              <a:t>Supplied by God to all men (2:11)</a:t>
            </a:r>
          </a:p>
          <a:p>
            <a:pPr marL="914400" lvl="1" indent="-457200">
              <a:lnSpc>
                <a:spcPct val="107000"/>
              </a:lnSpc>
              <a:buFont typeface="+mj-lt"/>
              <a:buAutoNum type="alphaLcParenR"/>
            </a:pPr>
            <a:r>
              <a:rPr lang="en-US" sz="3600" dirty="0">
                <a:latin typeface="Calibri" panose="020F0502020204030204" pitchFamily="34" charset="0"/>
                <a:ea typeface="Calibri" panose="020F0502020204030204" pitchFamily="34" charset="0"/>
                <a:cs typeface="Times New Roman" panose="02020603050405020304" pitchFamily="18" charset="0"/>
              </a:rPr>
              <a:t>Stimulates godly living (2:12)</a:t>
            </a:r>
          </a:p>
          <a:p>
            <a:pPr marL="914400" lvl="1" indent="-457200">
              <a:lnSpc>
                <a:spcPct val="107000"/>
              </a:lnSpc>
              <a:buFont typeface="+mj-lt"/>
              <a:buAutoNum type="alphaLcParenR"/>
            </a:pPr>
            <a:r>
              <a:rPr lang="en-US" sz="3600" dirty="0">
                <a:latin typeface="Calibri" panose="020F0502020204030204" pitchFamily="34" charset="0"/>
                <a:ea typeface="Calibri" panose="020F0502020204030204" pitchFamily="34" charset="0"/>
                <a:cs typeface="Times New Roman" panose="02020603050405020304" pitchFamily="18" charset="0"/>
              </a:rPr>
              <a:t>Secures hope (2:13)</a:t>
            </a:r>
          </a:p>
          <a:p>
            <a:pPr marL="914400" lvl="1" indent="-457200">
              <a:lnSpc>
                <a:spcPct val="107000"/>
              </a:lnSpc>
              <a:buFont typeface="+mj-lt"/>
              <a:buAutoNum type="alphaLcParenR"/>
            </a:pPr>
            <a:r>
              <a:rPr lang="en-US" sz="3600" dirty="0">
                <a:latin typeface="Calibri" panose="020F0502020204030204" pitchFamily="34" charset="0"/>
                <a:ea typeface="Calibri" panose="020F0502020204030204" pitchFamily="34" charset="0"/>
                <a:cs typeface="Times New Roman" panose="02020603050405020304" pitchFamily="18" charset="0"/>
              </a:rPr>
              <a:t>Substituted by Christ (2:14)</a:t>
            </a:r>
          </a:p>
          <a:p>
            <a:pPr marL="914400" lvl="1" indent="-457200">
              <a:lnSpc>
                <a:spcPct val="107000"/>
              </a:lnSpc>
              <a:buFont typeface="+mj-lt"/>
              <a:buAutoNum type="alphaLcParenR"/>
            </a:pPr>
            <a:r>
              <a:rPr lang="en-US" sz="3600" dirty="0">
                <a:latin typeface="Calibri" panose="020F0502020204030204" pitchFamily="34" charset="0"/>
                <a:ea typeface="Calibri" panose="020F0502020204030204" pitchFamily="34" charset="0"/>
                <a:cs typeface="Times New Roman" panose="02020603050405020304" pitchFamily="18" charset="0"/>
              </a:rPr>
              <a:t>Stirred up by Titus</a:t>
            </a:r>
          </a:p>
          <a:p>
            <a:pPr marL="914400" lvl="1" indent="-457200">
              <a:lnSpc>
                <a:spcPct val="107000"/>
              </a:lnSpc>
              <a:buFont typeface="+mj-lt"/>
              <a:buAutoNum type="alphaLcParenR"/>
            </a:pP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415871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282863" y="63500"/>
            <a:ext cx="9407237" cy="1312480"/>
          </a:xfrm>
        </p:spPr>
        <p:txBody>
          <a:bodyPr>
            <a:noAutofit/>
          </a:bodyPr>
          <a:lstStyle/>
          <a:p>
            <a:r>
              <a:rPr lang="en-US" u="sng" dirty="0">
                <a:solidFill>
                  <a:srgbClr val="FFFF00"/>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891730" y="1187259"/>
            <a:ext cx="8101958" cy="5401159"/>
          </a:xfrm>
          <a:prstGeom prst="rect">
            <a:avLst/>
          </a:prstGeom>
          <a:noFill/>
        </p:spPr>
        <p:txBody>
          <a:bodyPr wrap="square" rtlCol="0">
            <a:spAutoFit/>
          </a:bodyPr>
          <a:lstStyle/>
          <a:p>
            <a:pPr marL="742950" marR="0" lvl="0" indent="-742950">
              <a:lnSpc>
                <a:spcPct val="107000"/>
              </a:lnSpc>
              <a:spcBef>
                <a:spcPts val="0"/>
              </a:spcBef>
              <a:spcAft>
                <a:spcPts val="0"/>
              </a:spcAft>
              <a:buAutoNum type="arabicParenR" startAt="3"/>
            </a:pPr>
            <a:r>
              <a:rPr lang="en-US" sz="3600" dirty="0">
                <a:latin typeface="Calibri" panose="020F0502020204030204" pitchFamily="34" charset="0"/>
                <a:ea typeface="Calibri" panose="020F0502020204030204" pitchFamily="34" charset="0"/>
                <a:cs typeface="Times New Roman" panose="02020603050405020304" pitchFamily="18" charset="0"/>
              </a:rPr>
              <a:t>Our Responsibilities? (3:1-8)</a:t>
            </a:r>
          </a:p>
          <a:p>
            <a:pPr marR="0" lvl="0">
              <a:lnSpc>
                <a:spcPct val="107000"/>
              </a:lnSpc>
              <a:spcBef>
                <a:spcPts val="0"/>
              </a:spcBef>
              <a:spcAft>
                <a:spcPts val="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To civil authorities – 3.1</a:t>
            </a:r>
          </a:p>
          <a:p>
            <a:pPr marL="914400" lvl="1" indent="-457200">
              <a:lnSpc>
                <a:spcPct val="107000"/>
              </a:lnSpc>
              <a:buFont typeface="+mj-lt"/>
              <a:buAutoNum type="alphaLcParenR"/>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pPr>
            <a:r>
              <a:rPr lang="en-US" sz="3600" dirty="0">
                <a:latin typeface="Calibri" panose="020F0502020204030204" pitchFamily="34" charset="0"/>
                <a:ea typeface="Calibri" panose="020F0502020204030204" pitchFamily="34" charset="0"/>
                <a:cs typeface="Times New Roman" panose="02020603050405020304" pitchFamily="18" charset="0"/>
              </a:rPr>
              <a:t>To the world in general – 3.2</a:t>
            </a:r>
          </a:p>
          <a:p>
            <a:pPr marL="914400" lvl="1" indent="-457200">
              <a:lnSpc>
                <a:spcPct val="107000"/>
              </a:lnSpc>
              <a:buFont typeface="+mj-lt"/>
              <a:buAutoNum type="alphaLcParenR"/>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pPr>
            <a:r>
              <a:rPr lang="en-US" sz="3600" dirty="0">
                <a:latin typeface="Calibri" panose="020F0502020204030204" pitchFamily="34" charset="0"/>
                <a:ea typeface="Calibri" panose="020F0502020204030204" pitchFamily="34" charset="0"/>
                <a:cs typeface="Times New Roman" panose="02020603050405020304" pitchFamily="18" charset="0"/>
              </a:rPr>
              <a:t>Reasons for our behavior – 3.3-8</a:t>
            </a:r>
          </a:p>
          <a:p>
            <a:pPr marL="1371600" lvl="2" indent="-457200">
              <a:lnSpc>
                <a:spcPct val="107000"/>
              </a:lnSpc>
              <a:buFont typeface="+mj-lt"/>
              <a:buAutoNum type="alphaLcParenR"/>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pP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63247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Titus 2:5; 2:9</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535769" y="1343278"/>
            <a:ext cx="8298494" cy="4031873"/>
          </a:xfrm>
          <a:prstGeom prst="rect">
            <a:avLst/>
          </a:prstGeom>
          <a:noFill/>
        </p:spPr>
        <p:txBody>
          <a:bodyPr wrap="square" rtlCol="0">
            <a:spAutoFit/>
          </a:bodyPr>
          <a:lstStyle/>
          <a:p>
            <a:r>
              <a:rPr lang="en-US" sz="3200" dirty="0"/>
              <a:t>2:5 …to be sensible, pure, workers at home, kind, being </a:t>
            </a:r>
            <a:r>
              <a:rPr lang="en-US" sz="3200" b="1" dirty="0">
                <a:solidFill>
                  <a:srgbClr val="FFFF00"/>
                </a:solidFill>
              </a:rPr>
              <a:t>subject</a:t>
            </a:r>
            <a:r>
              <a:rPr lang="en-US" sz="3200" dirty="0"/>
              <a:t> to their own husbands, so that the word of God will not be dishonored.</a:t>
            </a:r>
          </a:p>
          <a:p>
            <a:endParaRPr lang="en-US" sz="3200" dirty="0"/>
          </a:p>
          <a:p>
            <a:r>
              <a:rPr lang="en-US" sz="3200" dirty="0"/>
              <a:t>2:9 …Urge bondslaves to be </a:t>
            </a:r>
            <a:r>
              <a:rPr lang="en-US" sz="3200" b="1" dirty="0">
                <a:solidFill>
                  <a:srgbClr val="FFFF00"/>
                </a:solidFill>
              </a:rPr>
              <a:t>subject</a:t>
            </a:r>
            <a:r>
              <a:rPr lang="en-US" sz="3200" dirty="0"/>
              <a:t> to their own masters in everything, to be well-pleasing, not argumentative,</a:t>
            </a:r>
          </a:p>
        </p:txBody>
      </p:sp>
    </p:spTree>
    <p:extLst>
      <p:ext uri="{BB962C8B-B14F-4D97-AF65-F5344CB8AC3E}">
        <p14:creationId xmlns:p14="http://schemas.microsoft.com/office/powerpoint/2010/main" val="412728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Romans 13:1-5</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422753" y="828928"/>
            <a:ext cx="8298494" cy="5632311"/>
          </a:xfrm>
          <a:prstGeom prst="rect">
            <a:avLst/>
          </a:prstGeom>
          <a:noFill/>
        </p:spPr>
        <p:txBody>
          <a:bodyPr wrap="square" rtlCol="0">
            <a:spAutoFit/>
          </a:bodyPr>
          <a:lstStyle/>
          <a:p>
            <a:r>
              <a:rPr lang="en-US" sz="2400" dirty="0"/>
              <a:t>Every person is to be in subjection to the governing authorities. For there is no authority except from God, and those which exist are established by God. Therefore whoever resists authority has opposed the ordinance of God; and they who have opposed will receive condemnation upon themselves. For rulers are not a cause of fear for good behavior, but for evil. Do you want to have no fear of authority? Do what is good and you will have praise from the same; for it is a minister of God to you for good. But if you do what is evil, be afraid; for it does not bear the sword for nothing; for it is a minister of God, an avenger who brings wrath on the one who practices evil. Therefore it is necessary to be in subjection, not only because of wrath, but also for conscience’ sake.</a:t>
            </a:r>
          </a:p>
        </p:txBody>
      </p:sp>
    </p:spTree>
    <p:extLst>
      <p:ext uri="{BB962C8B-B14F-4D97-AF65-F5344CB8AC3E}">
        <p14:creationId xmlns:p14="http://schemas.microsoft.com/office/powerpoint/2010/main" val="164457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15922A-30C9-4E5A-B336-B9DB30440090}"/>
              </a:ext>
            </a:extLst>
          </p:cNvPr>
          <p:cNvPicPr>
            <a:picLocks noChangeAspect="1"/>
          </p:cNvPicPr>
          <p:nvPr/>
        </p:nvPicPr>
        <p:blipFill>
          <a:blip r:embed="rId3"/>
          <a:stretch>
            <a:fillRect/>
          </a:stretch>
        </p:blipFill>
        <p:spPr>
          <a:xfrm>
            <a:off x="279106" y="262906"/>
            <a:ext cx="2562666" cy="515108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5" name="TextBox 4">
            <a:extLst>
              <a:ext uri="{FF2B5EF4-FFF2-40B4-BE49-F238E27FC236}">
                <a16:creationId xmlns:a16="http://schemas.microsoft.com/office/drawing/2014/main" id="{BFDFA7EC-E7F3-9AD2-04A2-B7201F20DDC0}"/>
              </a:ext>
            </a:extLst>
          </p:cNvPr>
          <p:cNvSpPr txBox="1"/>
          <p:nvPr/>
        </p:nvSpPr>
        <p:spPr>
          <a:xfrm>
            <a:off x="3136552" y="235907"/>
            <a:ext cx="5845523" cy="6247864"/>
          </a:xfrm>
          <a:prstGeom prst="rect">
            <a:avLst/>
          </a:prstGeom>
          <a:noFill/>
        </p:spPr>
        <p:txBody>
          <a:bodyPr wrap="square" rtlCol="0">
            <a:spAutoFit/>
          </a:bodyPr>
          <a:lstStyle/>
          <a:p>
            <a:r>
              <a:rPr lang="en-US" sz="2000" dirty="0"/>
              <a:t>The laws allow them to possess as much land as they can get with no limitation whatever. Money is so highly valued among them, that its possession is not only thought to be necessary but in the highest degree creditable. And in fact greed and avarice are so native to the soil in Crete, that they are the only people in the world among whom no stigma attaches to any sort of gain whatever… you could find no habits prevailing in private life more steeped in treachery than those in Crete, and no public policy more inequitable. Holding, then, the Cretan constitution to be neither like the Spartan, nor worthy of choice or imitation, I reject it from the comparison which I have institute.</a:t>
            </a:r>
          </a:p>
          <a:p>
            <a:endParaRPr lang="en-US" sz="2000" dirty="0"/>
          </a:p>
          <a:p>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Polybius, Histories (Medford, MA: Macmillan, 1889), 497.</a:t>
            </a:r>
          </a:p>
        </p:txBody>
      </p:sp>
    </p:spTree>
    <p:extLst>
      <p:ext uri="{BB962C8B-B14F-4D97-AF65-F5344CB8AC3E}">
        <p14:creationId xmlns:p14="http://schemas.microsoft.com/office/powerpoint/2010/main" val="2030097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1 Peter 2:13-17</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422753" y="1190878"/>
            <a:ext cx="8298494" cy="3785652"/>
          </a:xfrm>
          <a:prstGeom prst="rect">
            <a:avLst/>
          </a:prstGeom>
          <a:noFill/>
        </p:spPr>
        <p:txBody>
          <a:bodyPr wrap="square" rtlCol="0">
            <a:spAutoFit/>
          </a:bodyPr>
          <a:lstStyle/>
          <a:p>
            <a:r>
              <a:rPr lang="en-US" sz="2400" dirty="0">
                <a:solidFill>
                  <a:srgbClr val="FFFF00"/>
                </a:solidFill>
              </a:rPr>
              <a:t>13</a:t>
            </a:r>
            <a:r>
              <a:rPr lang="en-US" sz="2400" dirty="0"/>
              <a:t> Submit yourselves for the Lord’s sake to every human institution, whether to a king as the one in authority, </a:t>
            </a:r>
            <a:r>
              <a:rPr lang="en-US" sz="2400" dirty="0">
                <a:solidFill>
                  <a:srgbClr val="FFFF00"/>
                </a:solidFill>
              </a:rPr>
              <a:t>14</a:t>
            </a:r>
            <a:r>
              <a:rPr lang="en-US" sz="2400" dirty="0"/>
              <a:t> or to governors as sent by him for the punishment of evildoers and the praise of those who do right. </a:t>
            </a:r>
            <a:r>
              <a:rPr lang="en-US" sz="2400" dirty="0">
                <a:solidFill>
                  <a:srgbClr val="FFFF00"/>
                </a:solidFill>
              </a:rPr>
              <a:t>15</a:t>
            </a:r>
            <a:r>
              <a:rPr lang="en-US" sz="2400" dirty="0"/>
              <a:t> For such is the will of God that by doing right you may silence the ignorance of foolish men. </a:t>
            </a:r>
            <a:r>
              <a:rPr lang="en-US" sz="2400" dirty="0">
                <a:solidFill>
                  <a:srgbClr val="FFFF00"/>
                </a:solidFill>
              </a:rPr>
              <a:t>16</a:t>
            </a:r>
            <a:r>
              <a:rPr lang="en-US" sz="2400" dirty="0"/>
              <a:t> Act as free men, and do not use your freedom as a covering for evil, but use it as bondslaves of God.</a:t>
            </a:r>
            <a:r>
              <a:rPr lang="en-US" sz="2400" dirty="0">
                <a:solidFill>
                  <a:srgbClr val="FFFF00"/>
                </a:solidFill>
              </a:rPr>
              <a:t> 17 </a:t>
            </a:r>
            <a:r>
              <a:rPr lang="en-US" sz="2400" dirty="0"/>
              <a:t>Honor all people, love the brotherhood, fear God, honor the king.</a:t>
            </a:r>
          </a:p>
        </p:txBody>
      </p:sp>
    </p:spTree>
    <p:extLst>
      <p:ext uri="{BB962C8B-B14F-4D97-AF65-F5344CB8AC3E}">
        <p14:creationId xmlns:p14="http://schemas.microsoft.com/office/powerpoint/2010/main" val="501752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1 Peter 2:18-20</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422753" y="1190878"/>
            <a:ext cx="8298494" cy="3416320"/>
          </a:xfrm>
          <a:prstGeom prst="rect">
            <a:avLst/>
          </a:prstGeom>
          <a:noFill/>
        </p:spPr>
        <p:txBody>
          <a:bodyPr wrap="square" rtlCol="0">
            <a:spAutoFit/>
          </a:bodyPr>
          <a:lstStyle/>
          <a:p>
            <a:r>
              <a:rPr lang="en-US" sz="2400" dirty="0">
                <a:solidFill>
                  <a:srgbClr val="FFFF00"/>
                </a:solidFill>
              </a:rPr>
              <a:t>18</a:t>
            </a:r>
            <a:r>
              <a:rPr lang="en-US" sz="2400" dirty="0"/>
              <a:t> Servants, be submissive to your masters with all respect, not only to those who are good and gentle, but also to those who are unreasonable. </a:t>
            </a:r>
            <a:r>
              <a:rPr lang="en-US" sz="2400" dirty="0">
                <a:solidFill>
                  <a:srgbClr val="FFFF00"/>
                </a:solidFill>
              </a:rPr>
              <a:t>19</a:t>
            </a:r>
            <a:r>
              <a:rPr lang="en-US" sz="2400" dirty="0"/>
              <a:t> For this finds favor, if for the sake of conscience toward God a person bears up under sorrows when suffering unjustly. </a:t>
            </a:r>
            <a:r>
              <a:rPr lang="en-US" sz="2400" dirty="0">
                <a:solidFill>
                  <a:srgbClr val="FFFF00"/>
                </a:solidFill>
              </a:rPr>
              <a:t>20</a:t>
            </a:r>
            <a:r>
              <a:rPr lang="en-US" sz="2400" dirty="0"/>
              <a:t> For what credit is there if, when you sin and are harshly treated, you endure it with patience? But if when you do what is right and suffer for it you patiently endure it, this finds favor with God.</a:t>
            </a:r>
          </a:p>
        </p:txBody>
      </p:sp>
    </p:spTree>
    <p:extLst>
      <p:ext uri="{BB962C8B-B14F-4D97-AF65-F5344CB8AC3E}">
        <p14:creationId xmlns:p14="http://schemas.microsoft.com/office/powerpoint/2010/main" val="121216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35CA-34C5-4F7D-9801-0F534CF1268B}"/>
              </a:ext>
            </a:extLst>
          </p:cNvPr>
          <p:cNvSpPr>
            <a:spLocks noGrp="1"/>
          </p:cNvSpPr>
          <p:nvPr>
            <p:ph type="ctrTitle"/>
          </p:nvPr>
        </p:nvSpPr>
        <p:spPr>
          <a:xfrm>
            <a:off x="0" y="301083"/>
            <a:ext cx="9144000" cy="1490547"/>
          </a:xfrm>
        </p:spPr>
        <p:txBody>
          <a:bodyPr>
            <a:normAutofit/>
          </a:bodyPr>
          <a:lstStyle/>
          <a:p>
            <a:r>
              <a:rPr lang="en-US" sz="7200" dirty="0"/>
              <a:t>The Book of Titus</a:t>
            </a:r>
          </a:p>
        </p:txBody>
      </p:sp>
      <p:sp>
        <p:nvSpPr>
          <p:cNvPr id="3" name="Subtitle 2">
            <a:extLst>
              <a:ext uri="{FF2B5EF4-FFF2-40B4-BE49-F238E27FC236}">
                <a16:creationId xmlns:a16="http://schemas.microsoft.com/office/drawing/2014/main" id="{84E0621A-D2E0-4694-AEE8-EC25D31C8A12}"/>
              </a:ext>
            </a:extLst>
          </p:cNvPr>
          <p:cNvSpPr>
            <a:spLocks noGrp="1"/>
          </p:cNvSpPr>
          <p:nvPr>
            <p:ph type="subTitle" idx="1"/>
          </p:nvPr>
        </p:nvSpPr>
        <p:spPr>
          <a:xfrm>
            <a:off x="909317" y="2159305"/>
            <a:ext cx="7325366" cy="3822853"/>
          </a:xfrm>
        </p:spPr>
        <p:txBody>
          <a:bodyPr>
            <a:normAutofit lnSpcReduction="10000"/>
          </a:bodyPr>
          <a:lstStyle/>
          <a:p>
            <a:r>
              <a:rPr lang="en-US" sz="5400" dirty="0">
                <a:solidFill>
                  <a:srgbClr val="FFFF00"/>
                </a:solidFill>
              </a:rPr>
              <a:t>“The Role of Grace?” Part II</a:t>
            </a:r>
          </a:p>
          <a:p>
            <a:endParaRPr lang="en-US" sz="5400" dirty="0">
              <a:solidFill>
                <a:srgbClr val="FFFF00"/>
              </a:solidFill>
            </a:endParaRPr>
          </a:p>
          <a:p>
            <a:r>
              <a:rPr lang="en-US" sz="5400" dirty="0">
                <a:solidFill>
                  <a:srgbClr val="FFFF00"/>
                </a:solidFill>
              </a:rPr>
              <a:t>Titus 2:11-15</a:t>
            </a:r>
          </a:p>
        </p:txBody>
      </p:sp>
    </p:spTree>
    <p:extLst>
      <p:ext uri="{BB962C8B-B14F-4D97-AF65-F5344CB8AC3E}">
        <p14:creationId xmlns:p14="http://schemas.microsoft.com/office/powerpoint/2010/main" val="3896861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282863" y="63500"/>
            <a:ext cx="9407237" cy="1312480"/>
          </a:xfrm>
        </p:spPr>
        <p:txBody>
          <a:bodyPr>
            <a:noAutofit/>
          </a:bodyPr>
          <a:lstStyle/>
          <a:p>
            <a:r>
              <a:rPr lang="en-US" u="sng" dirty="0">
                <a:solidFill>
                  <a:srgbClr val="FFFF00"/>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891730" y="1187259"/>
            <a:ext cx="8101958" cy="5401159"/>
          </a:xfrm>
          <a:prstGeom prst="rect">
            <a:avLst/>
          </a:prstGeom>
          <a:noFill/>
        </p:spPr>
        <p:txBody>
          <a:bodyPr wrap="square" rtlCol="0">
            <a:spAutoFit/>
          </a:bodyPr>
          <a:lstStyle/>
          <a:p>
            <a:pPr marL="742950" marR="0" lvl="0" indent="-742950">
              <a:lnSpc>
                <a:spcPct val="107000"/>
              </a:lnSpc>
              <a:spcBef>
                <a:spcPts val="0"/>
              </a:spcBef>
              <a:spcAft>
                <a:spcPts val="0"/>
              </a:spcAft>
              <a:buAutoNum type="arabicParenR" startAt="3"/>
            </a:pPr>
            <a:r>
              <a:rPr lang="en-US" sz="3600" dirty="0">
                <a:latin typeface="Calibri" panose="020F0502020204030204" pitchFamily="34" charset="0"/>
                <a:ea typeface="Calibri" panose="020F0502020204030204" pitchFamily="34" charset="0"/>
                <a:cs typeface="Times New Roman" panose="02020603050405020304" pitchFamily="18" charset="0"/>
              </a:rPr>
              <a:t>Our Responsibilities? (3:1-8)</a:t>
            </a:r>
          </a:p>
          <a:p>
            <a:pPr marR="0" lvl="0">
              <a:lnSpc>
                <a:spcPct val="107000"/>
              </a:lnSpc>
              <a:spcBef>
                <a:spcPts val="0"/>
              </a:spcBef>
              <a:spcAft>
                <a:spcPts val="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pPr>
            <a:r>
              <a:rPr lang="en-US" sz="3600" dirty="0">
                <a:latin typeface="Calibri" panose="020F0502020204030204" pitchFamily="34" charset="0"/>
                <a:ea typeface="Calibri" panose="020F0502020204030204" pitchFamily="34" charset="0"/>
                <a:cs typeface="Times New Roman" panose="02020603050405020304" pitchFamily="18" charset="0"/>
              </a:rPr>
              <a:t>To civil authorities – 3.1</a:t>
            </a:r>
          </a:p>
          <a:p>
            <a:pPr marL="914400" lvl="1" indent="-457200">
              <a:lnSpc>
                <a:spcPct val="107000"/>
              </a:lnSpc>
              <a:buFont typeface="+mj-lt"/>
              <a:buAutoNum type="alphaLcParenR"/>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To the world in general – 3.2</a:t>
            </a:r>
          </a:p>
          <a:p>
            <a:pPr marL="914400" lvl="1" indent="-457200">
              <a:lnSpc>
                <a:spcPct val="107000"/>
              </a:lnSpc>
              <a:buFont typeface="+mj-lt"/>
              <a:buAutoNum type="alphaLcParenR"/>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pPr>
            <a:r>
              <a:rPr lang="en-US" sz="3600" dirty="0">
                <a:latin typeface="Calibri" panose="020F0502020204030204" pitchFamily="34" charset="0"/>
                <a:ea typeface="Calibri" panose="020F0502020204030204" pitchFamily="34" charset="0"/>
                <a:cs typeface="Times New Roman" panose="02020603050405020304" pitchFamily="18" charset="0"/>
              </a:rPr>
              <a:t>Reasons for our behavior – 3.3-8</a:t>
            </a:r>
          </a:p>
          <a:p>
            <a:pPr marL="1371600" lvl="2" indent="-457200">
              <a:lnSpc>
                <a:spcPct val="107000"/>
              </a:lnSpc>
              <a:buFont typeface="+mj-lt"/>
              <a:buAutoNum type="alphaLcParenR"/>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pP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351322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Titus 3:3</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422753" y="1190878"/>
            <a:ext cx="8298494" cy="2554545"/>
          </a:xfrm>
          <a:prstGeom prst="rect">
            <a:avLst/>
          </a:prstGeom>
          <a:noFill/>
        </p:spPr>
        <p:txBody>
          <a:bodyPr wrap="square" rtlCol="0">
            <a:spAutoFit/>
          </a:bodyPr>
          <a:lstStyle/>
          <a:p>
            <a:r>
              <a:rPr lang="en-US" sz="3200" dirty="0"/>
              <a:t>For we also once were foolish ourselves, disobedient, deceived, enslaved to various lusts and pleasures, spending our life in malice and envy, hateful, hating one another.</a:t>
            </a:r>
          </a:p>
        </p:txBody>
      </p:sp>
    </p:spTree>
    <p:extLst>
      <p:ext uri="{BB962C8B-B14F-4D97-AF65-F5344CB8AC3E}">
        <p14:creationId xmlns:p14="http://schemas.microsoft.com/office/powerpoint/2010/main" val="220832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Titus 3:4</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422753" y="1190878"/>
            <a:ext cx="8298494" cy="1077218"/>
          </a:xfrm>
          <a:prstGeom prst="rect">
            <a:avLst/>
          </a:prstGeom>
          <a:noFill/>
        </p:spPr>
        <p:txBody>
          <a:bodyPr wrap="square" rtlCol="0">
            <a:spAutoFit/>
          </a:bodyPr>
          <a:lstStyle/>
          <a:p>
            <a:r>
              <a:rPr lang="en-US" sz="3200" dirty="0"/>
              <a:t>But when the kindness of God our Savior and His love for mankind appeared,</a:t>
            </a:r>
          </a:p>
        </p:txBody>
      </p:sp>
    </p:spTree>
    <p:extLst>
      <p:ext uri="{BB962C8B-B14F-4D97-AF65-F5344CB8AC3E}">
        <p14:creationId xmlns:p14="http://schemas.microsoft.com/office/powerpoint/2010/main" val="3205676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F6B52-4524-4AE7-9D7D-771B9F05C620}"/>
              </a:ext>
            </a:extLst>
          </p:cNvPr>
          <p:cNvSpPr txBox="1"/>
          <p:nvPr/>
        </p:nvSpPr>
        <p:spPr>
          <a:xfrm>
            <a:off x="3685573" y="1413403"/>
            <a:ext cx="4811967" cy="2246769"/>
          </a:xfrm>
          <a:prstGeom prst="rect">
            <a:avLst/>
          </a:prstGeom>
          <a:noFill/>
        </p:spPr>
        <p:txBody>
          <a:bodyPr wrap="square" rtlCol="0">
            <a:spAutoFit/>
          </a:bodyPr>
          <a:lstStyle/>
          <a:p>
            <a:r>
              <a:rPr lang="en-US" sz="2800" dirty="0"/>
              <a:t>“Χάρις, </a:t>
            </a:r>
            <a:r>
              <a:rPr lang="en-US" sz="2800" u="sng" dirty="0">
                <a:solidFill>
                  <a:srgbClr val="FFFF00"/>
                </a:solidFill>
              </a:rPr>
              <a:t>‘grace,’ is a one-word summary of god’s saving act in Christ</a:t>
            </a:r>
            <a:r>
              <a:rPr lang="en-US" sz="2800" dirty="0"/>
              <a:t>, given freely to sinners who believe (cf. 1 Tim 1:2).”</a:t>
            </a:r>
          </a:p>
        </p:txBody>
      </p:sp>
      <p:sp>
        <p:nvSpPr>
          <p:cNvPr id="4" name="TextBox 3">
            <a:extLst>
              <a:ext uri="{FF2B5EF4-FFF2-40B4-BE49-F238E27FC236}">
                <a16:creationId xmlns:a16="http://schemas.microsoft.com/office/drawing/2014/main" id="{6BEC7FE6-0525-42D6-AF64-0930E6A264F2}"/>
              </a:ext>
            </a:extLst>
          </p:cNvPr>
          <p:cNvSpPr txBox="1"/>
          <p:nvPr/>
        </p:nvSpPr>
        <p:spPr>
          <a:xfrm>
            <a:off x="1481177" y="6062597"/>
            <a:ext cx="7436580" cy="584775"/>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William D. Mounce,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Pastoral Epistles</a:t>
            </a:r>
            <a:r>
              <a:rPr lang="en-US" sz="1600" dirty="0">
                <a:effectLst/>
                <a:latin typeface="Calibri" panose="020F0502020204030204" pitchFamily="34" charset="0"/>
                <a:ea typeface="Calibri" panose="020F0502020204030204" pitchFamily="34" charset="0"/>
                <a:cs typeface="Times New Roman" panose="02020603050405020304" pitchFamily="18" charset="0"/>
              </a:rPr>
              <a:t>, vol. 46, Word Biblical Commentary (Dallas: Word, Incorporated, 2000), 422.</a:t>
            </a:r>
            <a:endParaRPr lang="en-US" sz="1600" dirty="0"/>
          </a:p>
        </p:txBody>
      </p:sp>
      <p:pic>
        <p:nvPicPr>
          <p:cNvPr id="2050" name="Picture 2">
            <a:extLst>
              <a:ext uri="{FF2B5EF4-FFF2-40B4-BE49-F238E27FC236}">
                <a16:creationId xmlns:a16="http://schemas.microsoft.com/office/drawing/2014/main" id="{DA40CC38-5C3C-4E50-A3DD-2066A6031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09" y="151142"/>
            <a:ext cx="3115754" cy="4955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E7922B0-C0D7-4383-9EEB-FFAF0389C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09" y="5099943"/>
            <a:ext cx="1237943" cy="15474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16349C-821D-41A8-A458-6FBA3D56953A}"/>
              </a:ext>
            </a:extLst>
          </p:cNvPr>
          <p:cNvSpPr txBox="1"/>
          <p:nvPr/>
        </p:nvSpPr>
        <p:spPr>
          <a:xfrm>
            <a:off x="3545502" y="151142"/>
            <a:ext cx="5092111" cy="830997"/>
          </a:xfrm>
          <a:prstGeom prst="rect">
            <a:avLst/>
          </a:prstGeom>
          <a:noFill/>
        </p:spPr>
        <p:txBody>
          <a:bodyPr wrap="square" rtlCol="0">
            <a:spAutoFit/>
          </a:bodyPr>
          <a:lstStyle/>
          <a:p>
            <a:r>
              <a:rPr lang="en-US" sz="4800" dirty="0"/>
              <a:t>Titus 2:11</a:t>
            </a:r>
          </a:p>
        </p:txBody>
      </p:sp>
    </p:spTree>
    <p:extLst>
      <p:ext uri="{BB962C8B-B14F-4D97-AF65-F5344CB8AC3E}">
        <p14:creationId xmlns:p14="http://schemas.microsoft.com/office/powerpoint/2010/main" val="2380392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11CD7F07-CF55-68D8-9B57-9BAE7BD00B1A}"/>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Regeneration</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6" name="TextBox 5">
            <a:extLst>
              <a:ext uri="{FF2B5EF4-FFF2-40B4-BE49-F238E27FC236}">
                <a16:creationId xmlns:a16="http://schemas.microsoft.com/office/drawing/2014/main" id="{F8AC74A8-1B00-BB73-6F2C-19CAFB78B14A}"/>
              </a:ext>
            </a:extLst>
          </p:cNvPr>
          <p:cNvSpPr txBox="1"/>
          <p:nvPr/>
        </p:nvSpPr>
        <p:spPr>
          <a:xfrm>
            <a:off x="387220" y="1278986"/>
            <a:ext cx="8369559" cy="5262979"/>
          </a:xfrm>
          <a:prstGeom prst="rect">
            <a:avLst/>
          </a:prstGeom>
          <a:noFill/>
        </p:spPr>
        <p:txBody>
          <a:bodyPr wrap="square">
            <a:spAutoFit/>
          </a:bodyPr>
          <a:lstStyle/>
          <a:p>
            <a:pPr marL="285750" indent="-285750" algn="l" rtl="0">
              <a:buFont typeface="Arial" panose="020B0604020202020204" pitchFamily="34" charset="0"/>
              <a:buChar char="•"/>
            </a:pPr>
            <a:r>
              <a:rPr lang="el-GR" sz="2800" b="1" i="1" dirty="0"/>
              <a:t>Παλιγγενεσία</a:t>
            </a:r>
            <a:r>
              <a:rPr lang="en-US" sz="2800" dirty="0"/>
              <a:t> </a:t>
            </a:r>
          </a:p>
          <a:p>
            <a:pPr marL="285750" indent="-285750" algn="l" rtl="0">
              <a:buFont typeface="Arial" panose="020B0604020202020204" pitchFamily="34" charset="0"/>
              <a:buChar char="•"/>
            </a:pPr>
            <a:r>
              <a:rPr lang="en-US" sz="2800" b="1" i="1" dirty="0">
                <a:solidFill>
                  <a:srgbClr val="FFFF00"/>
                </a:solidFill>
              </a:rPr>
              <a:t>What is it? </a:t>
            </a:r>
            <a:r>
              <a:rPr lang="en-US" sz="2800" dirty="0"/>
              <a:t>Impartation of new spiritual life to the one who believes</a:t>
            </a:r>
          </a:p>
          <a:p>
            <a:pPr marL="285750" indent="-285750" algn="l" rtl="0">
              <a:buFont typeface="Arial" panose="020B0604020202020204" pitchFamily="34" charset="0"/>
              <a:buChar char="•"/>
            </a:pPr>
            <a:r>
              <a:rPr lang="en-US" sz="2800" b="1" i="1" dirty="0">
                <a:solidFill>
                  <a:srgbClr val="FFFF00"/>
                </a:solidFill>
              </a:rPr>
              <a:t>Why is it necessary? </a:t>
            </a:r>
            <a:r>
              <a:rPr lang="en-US" sz="2800" dirty="0"/>
              <a:t>Because you were dead in trespasses. (Ephesians 2:1-2; Genesis 2:16-17)</a:t>
            </a:r>
          </a:p>
          <a:p>
            <a:pPr marL="285750" indent="-285750">
              <a:buFont typeface="Arial" panose="020B0604020202020204" pitchFamily="34" charset="0"/>
              <a:buChar char="•"/>
            </a:pPr>
            <a:r>
              <a:rPr lang="en-US" sz="2800" b="1" i="1" dirty="0">
                <a:solidFill>
                  <a:srgbClr val="FFFF00"/>
                </a:solidFill>
              </a:rPr>
              <a:t>Key passages:</a:t>
            </a:r>
            <a:r>
              <a:rPr lang="en-US" sz="2800" dirty="0"/>
              <a:t> John 3:5-7; Titus 3:5</a:t>
            </a:r>
          </a:p>
          <a:p>
            <a:pPr marL="742950" lvl="1" indent="-285750">
              <a:buFont typeface="Arial" panose="020B0604020202020204" pitchFamily="34" charset="0"/>
              <a:buChar char="•"/>
            </a:pPr>
            <a:r>
              <a:rPr lang="en-US" sz="2800" dirty="0"/>
              <a:t>“Regeneration” also found in Matthew 19:28</a:t>
            </a:r>
          </a:p>
          <a:p>
            <a:pPr marL="285750" indent="-285750">
              <a:buFont typeface="Arial" panose="020B0604020202020204" pitchFamily="34" charset="0"/>
              <a:buChar char="•"/>
            </a:pPr>
            <a:r>
              <a:rPr lang="en-US" sz="2800" b="1" i="1" dirty="0">
                <a:solidFill>
                  <a:srgbClr val="FFFF00"/>
                </a:solidFill>
              </a:rPr>
              <a:t>Order of events: </a:t>
            </a:r>
            <a:r>
              <a:rPr lang="en-US" sz="2800" dirty="0"/>
              <a:t>1) Faith  2) Regeneration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333040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11CD7F07-CF55-68D8-9B57-9BAE7BD00B1A}"/>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On Regeneration</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6" name="TextBox 5">
            <a:extLst>
              <a:ext uri="{FF2B5EF4-FFF2-40B4-BE49-F238E27FC236}">
                <a16:creationId xmlns:a16="http://schemas.microsoft.com/office/drawing/2014/main" id="{F8AC74A8-1B00-BB73-6F2C-19CAFB78B14A}"/>
              </a:ext>
            </a:extLst>
          </p:cNvPr>
          <p:cNvSpPr txBox="1"/>
          <p:nvPr/>
        </p:nvSpPr>
        <p:spPr>
          <a:xfrm>
            <a:off x="2425960" y="1459569"/>
            <a:ext cx="6531427" cy="1754326"/>
          </a:xfrm>
          <a:prstGeom prst="rect">
            <a:avLst/>
          </a:prstGeom>
          <a:noFill/>
        </p:spPr>
        <p:txBody>
          <a:bodyPr wrap="square">
            <a:spAutoFit/>
          </a:bodyPr>
          <a:lstStyle/>
          <a:p>
            <a:pPr algn="l" rtl="0"/>
            <a:r>
              <a:rPr lang="en-US" b="1" i="1" dirty="0">
                <a:solidFill>
                  <a:srgbClr val="FFFF00"/>
                </a:solidFill>
              </a:rPr>
              <a:t>“A man is not saved because he believes in Christ; he believes in Christ because he is saved.”</a:t>
            </a:r>
          </a:p>
          <a:p>
            <a:pPr algn="l" rtl="0"/>
            <a:endParaRPr lang="en-US" dirty="0"/>
          </a:p>
          <a:p>
            <a:pPr algn="l" rtl="0"/>
            <a:r>
              <a:rPr lang="en-US" dirty="0" err="1"/>
              <a:t>Lorainne</a:t>
            </a:r>
            <a:r>
              <a:rPr lang="en-US" dirty="0"/>
              <a:t> </a:t>
            </a:r>
            <a:r>
              <a:rPr lang="en-US" dirty="0" err="1"/>
              <a:t>Boettner</a:t>
            </a:r>
            <a:r>
              <a:rPr lang="en-US" dirty="0"/>
              <a:t>, </a:t>
            </a:r>
            <a:r>
              <a:rPr lang="en-US" i="1" dirty="0"/>
              <a:t>Predestination</a:t>
            </a:r>
            <a:r>
              <a:rPr lang="en-US" dirty="0"/>
              <a:t> (Grand Rapids: Eerdmans, 1936), 101.</a:t>
            </a:r>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822F5DA9-6039-6AF5-C6DE-354D5C4A6FFE}"/>
              </a:ext>
            </a:extLst>
          </p:cNvPr>
          <p:cNvPicPr>
            <a:picLocks noChangeAspect="1"/>
          </p:cNvPicPr>
          <p:nvPr/>
        </p:nvPicPr>
        <p:blipFill>
          <a:blip r:embed="rId3"/>
          <a:stretch>
            <a:fillRect/>
          </a:stretch>
        </p:blipFill>
        <p:spPr>
          <a:xfrm>
            <a:off x="503854" y="898945"/>
            <a:ext cx="1670179" cy="2505269"/>
          </a:xfrm>
          <a:prstGeom prst="rect">
            <a:avLst/>
          </a:prstGeom>
        </p:spPr>
      </p:pic>
      <p:pic>
        <p:nvPicPr>
          <p:cNvPr id="3" name="Picture 2">
            <a:extLst>
              <a:ext uri="{FF2B5EF4-FFF2-40B4-BE49-F238E27FC236}">
                <a16:creationId xmlns:a16="http://schemas.microsoft.com/office/drawing/2014/main" id="{528EEC99-D3B7-2FD9-DE2B-B581CCF4422E}"/>
              </a:ext>
            </a:extLst>
          </p:cNvPr>
          <p:cNvPicPr>
            <a:picLocks noChangeAspect="1"/>
          </p:cNvPicPr>
          <p:nvPr/>
        </p:nvPicPr>
        <p:blipFill>
          <a:blip r:embed="rId4"/>
          <a:stretch>
            <a:fillRect/>
          </a:stretch>
        </p:blipFill>
        <p:spPr>
          <a:xfrm>
            <a:off x="6736934" y="3820039"/>
            <a:ext cx="1921874" cy="2597126"/>
          </a:xfrm>
          <a:prstGeom prst="rect">
            <a:avLst/>
          </a:prstGeom>
        </p:spPr>
      </p:pic>
      <p:sp>
        <p:nvSpPr>
          <p:cNvPr id="7" name="TextBox 6">
            <a:extLst>
              <a:ext uri="{FF2B5EF4-FFF2-40B4-BE49-F238E27FC236}">
                <a16:creationId xmlns:a16="http://schemas.microsoft.com/office/drawing/2014/main" id="{646ADCB7-1ADF-244B-D4D2-B5DFFBB6E891}"/>
              </a:ext>
            </a:extLst>
          </p:cNvPr>
          <p:cNvSpPr txBox="1"/>
          <p:nvPr/>
        </p:nvSpPr>
        <p:spPr>
          <a:xfrm>
            <a:off x="391885" y="4468886"/>
            <a:ext cx="6251509" cy="1754326"/>
          </a:xfrm>
          <a:prstGeom prst="rect">
            <a:avLst/>
          </a:prstGeom>
          <a:noFill/>
        </p:spPr>
        <p:txBody>
          <a:bodyPr wrap="square">
            <a:spAutoFit/>
          </a:bodyPr>
          <a:lstStyle/>
          <a:p>
            <a:pPr rtl="0"/>
            <a:r>
              <a:rPr lang="en-US" b="1" i="1" dirty="0">
                <a:solidFill>
                  <a:srgbClr val="FFFF00"/>
                </a:solidFill>
              </a:rPr>
              <a:t>“A man is not regenerated because he has first believed in Christ, but he believes in Christ because he has been regenerated.”</a:t>
            </a:r>
          </a:p>
          <a:p>
            <a:pPr rtl="0"/>
            <a:endParaRPr lang="en-US" b="1" i="1" dirty="0">
              <a:solidFill>
                <a:srgbClr val="FFFF00"/>
              </a:solidFill>
            </a:endParaRPr>
          </a:p>
          <a:p>
            <a:pPr rtl="0"/>
            <a:r>
              <a:rPr lang="en-US" b="0" i="0" dirty="0">
                <a:effectLst/>
                <a:latin typeface="Open Sans" panose="020B0606030504020204" pitchFamily="34" charset="0"/>
              </a:rPr>
              <a:t>Arthur W. Pink, </a:t>
            </a:r>
            <a:r>
              <a:rPr lang="en-US" b="0" i="1" dirty="0">
                <a:effectLst/>
                <a:latin typeface="Open Sans" panose="020B0606030504020204" pitchFamily="34" charset="0"/>
              </a:rPr>
              <a:t>The Holy Spirit</a:t>
            </a:r>
            <a:r>
              <a:rPr lang="en-US" b="0" i="0" dirty="0">
                <a:effectLst/>
                <a:latin typeface="Open Sans" panose="020B0606030504020204" pitchFamily="34" charset="0"/>
              </a:rPr>
              <a:t> (Grand Rapids: Baker, 1978), 55</a:t>
            </a:r>
            <a:r>
              <a:rPr lang="en-US" b="0" i="0" dirty="0">
                <a:solidFill>
                  <a:srgbClr val="000000"/>
                </a:solidFill>
                <a:effectLst/>
                <a:latin typeface="Open Sans" panose="020B0606030504020204" pitchFamily="34" charset="0"/>
              </a:rPr>
              <a:t>.</a:t>
            </a:r>
            <a:endParaRPr lang="en-US" dirty="0"/>
          </a:p>
        </p:txBody>
      </p:sp>
    </p:spTree>
    <p:extLst>
      <p:ext uri="{BB962C8B-B14F-4D97-AF65-F5344CB8AC3E}">
        <p14:creationId xmlns:p14="http://schemas.microsoft.com/office/powerpoint/2010/main" val="3762930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11CD7F07-CF55-68D8-9B57-9BAE7BD00B1A}"/>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On Regeneration</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6" name="TextBox 5">
            <a:extLst>
              <a:ext uri="{FF2B5EF4-FFF2-40B4-BE49-F238E27FC236}">
                <a16:creationId xmlns:a16="http://schemas.microsoft.com/office/drawing/2014/main" id="{F8AC74A8-1B00-BB73-6F2C-19CAFB78B14A}"/>
              </a:ext>
            </a:extLst>
          </p:cNvPr>
          <p:cNvSpPr txBox="1"/>
          <p:nvPr/>
        </p:nvSpPr>
        <p:spPr>
          <a:xfrm>
            <a:off x="2425960" y="1459569"/>
            <a:ext cx="6531427" cy="1477328"/>
          </a:xfrm>
          <a:prstGeom prst="rect">
            <a:avLst/>
          </a:prstGeom>
          <a:noFill/>
        </p:spPr>
        <p:txBody>
          <a:bodyPr wrap="square">
            <a:spAutoFit/>
          </a:bodyPr>
          <a:lstStyle/>
          <a:p>
            <a:pPr algn="l" rtl="0"/>
            <a:r>
              <a:rPr lang="en-US" b="1" i="1" dirty="0">
                <a:solidFill>
                  <a:srgbClr val="FFFF00"/>
                </a:solidFill>
              </a:rPr>
              <a:t>“We do not believe in order to be born again; we are born again that we may believe.”</a:t>
            </a:r>
          </a:p>
          <a:p>
            <a:pPr algn="l" rtl="0"/>
            <a:endParaRPr lang="en-US" b="0" i="0" dirty="0">
              <a:effectLst/>
              <a:latin typeface="Open Sans" panose="020B0606030504020204" pitchFamily="34" charset="0"/>
            </a:endParaRPr>
          </a:p>
          <a:p>
            <a:pPr algn="l" rtl="0"/>
            <a:r>
              <a:rPr lang="en-US" b="0" i="0" dirty="0">
                <a:effectLst/>
                <a:latin typeface="Open Sans" panose="020B0606030504020204" pitchFamily="34" charset="0"/>
              </a:rPr>
              <a:t>R. C. Sproul, </a:t>
            </a:r>
            <a:r>
              <a:rPr lang="en-US" b="0" i="1" dirty="0">
                <a:effectLst/>
                <a:latin typeface="Open Sans" panose="020B0606030504020204" pitchFamily="34" charset="0"/>
              </a:rPr>
              <a:t>Chosen By God</a:t>
            </a:r>
            <a:r>
              <a:rPr lang="en-US" b="0" i="0" dirty="0">
                <a:effectLst/>
                <a:latin typeface="Open Sans" panose="020B0606030504020204" pitchFamily="34" charset="0"/>
              </a:rPr>
              <a:t> (Carol Stream, IL: Tyndale House, 1986), 73.</a:t>
            </a:r>
            <a:endParaRPr lang="en-US" dirty="0"/>
          </a:p>
        </p:txBody>
      </p:sp>
      <p:sp>
        <p:nvSpPr>
          <p:cNvPr id="7" name="TextBox 6">
            <a:extLst>
              <a:ext uri="{FF2B5EF4-FFF2-40B4-BE49-F238E27FC236}">
                <a16:creationId xmlns:a16="http://schemas.microsoft.com/office/drawing/2014/main" id="{646ADCB7-1ADF-244B-D4D2-B5DFFBB6E891}"/>
              </a:ext>
            </a:extLst>
          </p:cNvPr>
          <p:cNvSpPr txBox="1"/>
          <p:nvPr/>
        </p:nvSpPr>
        <p:spPr>
          <a:xfrm>
            <a:off x="275875" y="4505679"/>
            <a:ext cx="6010625" cy="1477328"/>
          </a:xfrm>
          <a:prstGeom prst="rect">
            <a:avLst/>
          </a:prstGeom>
          <a:noFill/>
        </p:spPr>
        <p:txBody>
          <a:bodyPr wrap="square">
            <a:spAutoFit/>
          </a:bodyPr>
          <a:lstStyle/>
          <a:p>
            <a:pPr rtl="0"/>
            <a:r>
              <a:rPr lang="en-US" b="1" i="1" dirty="0">
                <a:solidFill>
                  <a:srgbClr val="FFFF00"/>
                </a:solidFill>
              </a:rPr>
              <a:t>“Faith is the evidence of the new birth, not the cause of it.”</a:t>
            </a:r>
          </a:p>
          <a:p>
            <a:pPr rtl="0"/>
            <a:endParaRPr lang="en-US" b="0" i="0" dirty="0">
              <a:effectLst/>
              <a:latin typeface="Open Sans" panose="020B0606030504020204" pitchFamily="34" charset="0"/>
            </a:endParaRPr>
          </a:p>
          <a:p>
            <a:pPr rtl="0"/>
            <a:r>
              <a:rPr lang="en-US" b="0" i="0" dirty="0">
                <a:effectLst/>
                <a:latin typeface="Open Sans" panose="020B0606030504020204" pitchFamily="34" charset="0"/>
              </a:rPr>
              <a:t>John Piper, </a:t>
            </a:r>
            <a:r>
              <a:rPr lang="en-US" b="0" i="1" dirty="0">
                <a:effectLst/>
                <a:latin typeface="Open Sans" panose="020B0606030504020204" pitchFamily="34" charset="0"/>
              </a:rPr>
              <a:t>Desiring God</a:t>
            </a:r>
            <a:r>
              <a:rPr lang="en-US" b="0" i="0" dirty="0">
                <a:effectLst/>
                <a:latin typeface="Open Sans" panose="020B0606030504020204" pitchFamily="34" charset="0"/>
              </a:rPr>
              <a:t> (Sisters, OR: Multnomah, 2003), 63.</a:t>
            </a:r>
            <a:endParaRPr lang="en-US" dirty="0"/>
          </a:p>
        </p:txBody>
      </p:sp>
      <p:pic>
        <p:nvPicPr>
          <p:cNvPr id="8" name="Picture 7">
            <a:extLst>
              <a:ext uri="{FF2B5EF4-FFF2-40B4-BE49-F238E27FC236}">
                <a16:creationId xmlns:a16="http://schemas.microsoft.com/office/drawing/2014/main" id="{C8DC7D66-D03B-F51F-AF9F-58A0BC65D2F8}"/>
              </a:ext>
            </a:extLst>
          </p:cNvPr>
          <p:cNvPicPr>
            <a:picLocks noChangeAspect="1"/>
          </p:cNvPicPr>
          <p:nvPr/>
        </p:nvPicPr>
        <p:blipFill>
          <a:blip r:embed="rId3"/>
          <a:stretch>
            <a:fillRect/>
          </a:stretch>
        </p:blipFill>
        <p:spPr>
          <a:xfrm>
            <a:off x="275875" y="1048523"/>
            <a:ext cx="2084240" cy="2380477"/>
          </a:xfrm>
          <a:prstGeom prst="rect">
            <a:avLst/>
          </a:prstGeom>
        </p:spPr>
      </p:pic>
      <p:pic>
        <p:nvPicPr>
          <p:cNvPr id="9" name="Picture 8">
            <a:extLst>
              <a:ext uri="{FF2B5EF4-FFF2-40B4-BE49-F238E27FC236}">
                <a16:creationId xmlns:a16="http://schemas.microsoft.com/office/drawing/2014/main" id="{3B8FE803-3993-87AA-3D18-6E160E13173F}"/>
              </a:ext>
            </a:extLst>
          </p:cNvPr>
          <p:cNvPicPr>
            <a:picLocks noChangeAspect="1"/>
          </p:cNvPicPr>
          <p:nvPr/>
        </p:nvPicPr>
        <p:blipFill>
          <a:blip r:embed="rId4"/>
          <a:stretch>
            <a:fillRect/>
          </a:stretch>
        </p:blipFill>
        <p:spPr>
          <a:xfrm>
            <a:off x="6440561" y="4049786"/>
            <a:ext cx="2389114" cy="2389114"/>
          </a:xfrm>
          <a:prstGeom prst="rect">
            <a:avLst/>
          </a:prstGeom>
        </p:spPr>
      </p:pic>
    </p:spTree>
    <p:extLst>
      <p:ext uri="{BB962C8B-B14F-4D97-AF65-F5344CB8AC3E}">
        <p14:creationId xmlns:p14="http://schemas.microsoft.com/office/powerpoint/2010/main" val="2702874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11CD7F07-CF55-68D8-9B57-9BAE7BD00B1A}"/>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On Regeneration</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6" name="TextBox 5">
            <a:extLst>
              <a:ext uri="{FF2B5EF4-FFF2-40B4-BE49-F238E27FC236}">
                <a16:creationId xmlns:a16="http://schemas.microsoft.com/office/drawing/2014/main" id="{F8AC74A8-1B00-BB73-6F2C-19CAFB78B14A}"/>
              </a:ext>
            </a:extLst>
          </p:cNvPr>
          <p:cNvSpPr txBox="1"/>
          <p:nvPr/>
        </p:nvSpPr>
        <p:spPr>
          <a:xfrm>
            <a:off x="2425960" y="1459569"/>
            <a:ext cx="6531427" cy="1477328"/>
          </a:xfrm>
          <a:prstGeom prst="rect">
            <a:avLst/>
          </a:prstGeom>
          <a:noFill/>
        </p:spPr>
        <p:txBody>
          <a:bodyPr wrap="square">
            <a:spAutoFit/>
          </a:bodyPr>
          <a:lstStyle/>
          <a:p>
            <a:pPr algn="l" rtl="0"/>
            <a:r>
              <a:rPr lang="en-US" b="1" i="1" dirty="0">
                <a:solidFill>
                  <a:srgbClr val="FFFF00"/>
                </a:solidFill>
              </a:rPr>
              <a:t>“. . . regeneration is the necessary precondition and efficient cause of faith in Jesus Christ.”</a:t>
            </a:r>
          </a:p>
          <a:p>
            <a:pPr algn="l" rtl="0"/>
            <a:endParaRPr lang="en-US" b="0" i="0" dirty="0">
              <a:effectLst/>
              <a:latin typeface="Open Sans" panose="020B0606030504020204" pitchFamily="34" charset="0"/>
            </a:endParaRPr>
          </a:p>
          <a:p>
            <a:pPr algn="l" rtl="0"/>
            <a:r>
              <a:rPr lang="en-US" b="0" i="0" dirty="0">
                <a:effectLst/>
                <a:latin typeface="Open Sans" panose="020B0606030504020204" pitchFamily="34" charset="0"/>
              </a:rPr>
              <a:t>Robert Reymond, </a:t>
            </a:r>
            <a:r>
              <a:rPr lang="en-US" b="0" i="1" dirty="0">
                <a:effectLst/>
                <a:latin typeface="Open Sans" panose="020B0606030504020204" pitchFamily="34" charset="0"/>
              </a:rPr>
              <a:t>New Systematic Theology of the Christian Faith</a:t>
            </a:r>
            <a:r>
              <a:rPr lang="en-US" b="0" i="0" dirty="0">
                <a:effectLst/>
                <a:latin typeface="Open Sans" panose="020B0606030504020204" pitchFamily="34" charset="0"/>
              </a:rPr>
              <a:t> (Nashville: Thomas Nelson, 1998), 708.</a:t>
            </a:r>
            <a:endParaRPr lang="en-US" dirty="0"/>
          </a:p>
        </p:txBody>
      </p:sp>
      <p:sp>
        <p:nvSpPr>
          <p:cNvPr id="7" name="TextBox 6">
            <a:extLst>
              <a:ext uri="{FF2B5EF4-FFF2-40B4-BE49-F238E27FC236}">
                <a16:creationId xmlns:a16="http://schemas.microsoft.com/office/drawing/2014/main" id="{646ADCB7-1ADF-244B-D4D2-B5DFFBB6E891}"/>
              </a:ext>
            </a:extLst>
          </p:cNvPr>
          <p:cNvSpPr txBox="1"/>
          <p:nvPr/>
        </p:nvSpPr>
        <p:spPr>
          <a:xfrm>
            <a:off x="275875" y="4505679"/>
            <a:ext cx="6010625" cy="1477328"/>
          </a:xfrm>
          <a:prstGeom prst="rect">
            <a:avLst/>
          </a:prstGeom>
          <a:noFill/>
        </p:spPr>
        <p:txBody>
          <a:bodyPr wrap="square">
            <a:spAutoFit/>
          </a:bodyPr>
          <a:lstStyle/>
          <a:p>
            <a:pPr rtl="0"/>
            <a:r>
              <a:rPr lang="en-US" b="1" i="1" dirty="0">
                <a:solidFill>
                  <a:srgbClr val="FFFF00"/>
                </a:solidFill>
              </a:rPr>
              <a:t>“…the revived [regenerated] heart repents and trusts Christ in saving faith as the only source of justification.”</a:t>
            </a:r>
          </a:p>
          <a:p>
            <a:pPr rtl="0"/>
            <a:endParaRPr lang="en-US" b="0" i="0" dirty="0">
              <a:effectLst/>
              <a:latin typeface="Open Sans" panose="020B0606030504020204" pitchFamily="34" charset="0"/>
            </a:endParaRPr>
          </a:p>
          <a:p>
            <a:pPr rtl="0"/>
            <a:r>
              <a:rPr lang="en-US" b="0" i="0" dirty="0">
                <a:effectLst/>
                <a:latin typeface="Open Sans" panose="020B0606030504020204" pitchFamily="34" charset="0"/>
              </a:rPr>
              <a:t>ESV Study Bible, 2531.</a:t>
            </a:r>
            <a:endParaRPr lang="en-US" dirty="0"/>
          </a:p>
        </p:txBody>
      </p:sp>
      <p:pic>
        <p:nvPicPr>
          <p:cNvPr id="2" name="Picture 1">
            <a:extLst>
              <a:ext uri="{FF2B5EF4-FFF2-40B4-BE49-F238E27FC236}">
                <a16:creationId xmlns:a16="http://schemas.microsoft.com/office/drawing/2014/main" id="{0F956750-9F5E-2739-5309-FDAF370E2EA9}"/>
              </a:ext>
            </a:extLst>
          </p:cNvPr>
          <p:cNvPicPr>
            <a:picLocks noChangeAspect="1"/>
          </p:cNvPicPr>
          <p:nvPr/>
        </p:nvPicPr>
        <p:blipFill>
          <a:blip r:embed="rId3"/>
          <a:stretch>
            <a:fillRect/>
          </a:stretch>
        </p:blipFill>
        <p:spPr>
          <a:xfrm>
            <a:off x="438150" y="952500"/>
            <a:ext cx="1832610" cy="2476500"/>
          </a:xfrm>
          <a:prstGeom prst="rect">
            <a:avLst/>
          </a:prstGeom>
        </p:spPr>
      </p:pic>
      <p:pic>
        <p:nvPicPr>
          <p:cNvPr id="3" name="Picture 2">
            <a:extLst>
              <a:ext uri="{FF2B5EF4-FFF2-40B4-BE49-F238E27FC236}">
                <a16:creationId xmlns:a16="http://schemas.microsoft.com/office/drawing/2014/main" id="{DFD21636-D695-F22A-2800-EBCCD318FBD1}"/>
              </a:ext>
            </a:extLst>
          </p:cNvPr>
          <p:cNvPicPr>
            <a:picLocks noChangeAspect="1"/>
          </p:cNvPicPr>
          <p:nvPr/>
        </p:nvPicPr>
        <p:blipFill>
          <a:blip r:embed="rId4"/>
          <a:stretch>
            <a:fillRect/>
          </a:stretch>
        </p:blipFill>
        <p:spPr>
          <a:xfrm>
            <a:off x="6286500" y="3190875"/>
            <a:ext cx="2549443" cy="3429000"/>
          </a:xfrm>
          <a:prstGeom prst="rect">
            <a:avLst/>
          </a:prstGeom>
        </p:spPr>
      </p:pic>
    </p:spTree>
    <p:extLst>
      <p:ext uri="{BB962C8B-B14F-4D97-AF65-F5344CB8AC3E}">
        <p14:creationId xmlns:p14="http://schemas.microsoft.com/office/powerpoint/2010/main" val="4080073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11CD7F07-CF55-68D8-9B57-9BAE7BD00B1A}"/>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On Ephesians 2:5</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6" name="TextBox 5">
            <a:extLst>
              <a:ext uri="{FF2B5EF4-FFF2-40B4-BE49-F238E27FC236}">
                <a16:creationId xmlns:a16="http://schemas.microsoft.com/office/drawing/2014/main" id="{F8AC74A8-1B00-BB73-6F2C-19CAFB78B14A}"/>
              </a:ext>
            </a:extLst>
          </p:cNvPr>
          <p:cNvSpPr txBox="1"/>
          <p:nvPr/>
        </p:nvSpPr>
        <p:spPr>
          <a:xfrm>
            <a:off x="4208107" y="2108534"/>
            <a:ext cx="4842587" cy="3046988"/>
          </a:xfrm>
          <a:prstGeom prst="rect">
            <a:avLst/>
          </a:prstGeom>
          <a:noFill/>
        </p:spPr>
        <p:txBody>
          <a:bodyPr wrap="square">
            <a:spAutoFit/>
          </a:bodyPr>
          <a:lstStyle/>
          <a:p>
            <a:pPr algn="l" rtl="0"/>
            <a:r>
              <a:rPr lang="en-US" sz="2400" b="1" i="1" dirty="0">
                <a:solidFill>
                  <a:srgbClr val="FFFF00"/>
                </a:solidFill>
              </a:rPr>
              <a:t>“Dead men do not cooperate with grace. Unless regeneration takes place first, there is no possibility of faith.”</a:t>
            </a:r>
          </a:p>
          <a:p>
            <a:pPr algn="l" rtl="0"/>
            <a:endParaRPr lang="en-US" sz="2400" b="1" i="1" dirty="0">
              <a:solidFill>
                <a:srgbClr val="FFFF00"/>
              </a:solidFill>
              <a:effectLst/>
              <a:latin typeface="Open Sans" panose="020B0606030504020204" pitchFamily="34" charset="0"/>
            </a:endParaRPr>
          </a:p>
          <a:p>
            <a:pPr algn="l" rtl="0"/>
            <a:r>
              <a:rPr lang="en-US" sz="2400" b="0" i="0" dirty="0">
                <a:effectLst/>
                <a:latin typeface="Open Sans" panose="020B0606030504020204" pitchFamily="34" charset="0"/>
              </a:rPr>
              <a:t>R. C. Sproul, </a:t>
            </a:r>
            <a:r>
              <a:rPr lang="en-US" sz="2400" b="0" i="1" dirty="0">
                <a:effectLst/>
                <a:latin typeface="Open Sans" panose="020B0606030504020204" pitchFamily="34" charset="0"/>
              </a:rPr>
              <a:t>The Mystery of the Holy Spirit </a:t>
            </a:r>
            <a:r>
              <a:rPr lang="en-US" sz="2400" b="0" i="0" dirty="0">
                <a:effectLst/>
                <a:latin typeface="Open Sans" panose="020B0606030504020204" pitchFamily="34" charset="0"/>
              </a:rPr>
              <a:t>(Carol Stream, IL: Tyndale House, 1994), 105.</a:t>
            </a:r>
            <a:endParaRPr lang="en-US" sz="2400" dirty="0"/>
          </a:p>
        </p:txBody>
      </p:sp>
      <p:pic>
        <p:nvPicPr>
          <p:cNvPr id="8" name="Picture 7">
            <a:extLst>
              <a:ext uri="{FF2B5EF4-FFF2-40B4-BE49-F238E27FC236}">
                <a16:creationId xmlns:a16="http://schemas.microsoft.com/office/drawing/2014/main" id="{C8DC7D66-D03B-F51F-AF9F-58A0BC65D2F8}"/>
              </a:ext>
            </a:extLst>
          </p:cNvPr>
          <p:cNvPicPr>
            <a:picLocks noChangeAspect="1"/>
          </p:cNvPicPr>
          <p:nvPr/>
        </p:nvPicPr>
        <p:blipFill>
          <a:blip r:embed="rId3"/>
          <a:stretch>
            <a:fillRect/>
          </a:stretch>
        </p:blipFill>
        <p:spPr>
          <a:xfrm>
            <a:off x="459099" y="1539053"/>
            <a:ext cx="3665032" cy="4185950"/>
          </a:xfrm>
          <a:prstGeom prst="rect">
            <a:avLst/>
          </a:prstGeom>
        </p:spPr>
      </p:pic>
    </p:spTree>
    <p:extLst>
      <p:ext uri="{BB962C8B-B14F-4D97-AF65-F5344CB8AC3E}">
        <p14:creationId xmlns:p14="http://schemas.microsoft.com/office/powerpoint/2010/main" val="418031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rPr>
              <a:t>John 2:13</a:t>
            </a:r>
          </a:p>
        </p:txBody>
      </p:sp>
      <p:sp>
        <p:nvSpPr>
          <p:cNvPr id="5" name="TextBox 4">
            <a:extLst>
              <a:ext uri="{FF2B5EF4-FFF2-40B4-BE49-F238E27FC236}">
                <a16:creationId xmlns:a16="http://schemas.microsoft.com/office/drawing/2014/main" id="{29B88E33-22BF-4F2C-957E-3785F36FACB4}"/>
              </a:ext>
            </a:extLst>
          </p:cNvPr>
          <p:cNvSpPr txBox="1"/>
          <p:nvPr/>
        </p:nvSpPr>
        <p:spPr>
          <a:xfrm>
            <a:off x="503954" y="2474893"/>
            <a:ext cx="8298494" cy="1384995"/>
          </a:xfrm>
          <a:prstGeom prst="rect">
            <a:avLst/>
          </a:prstGeom>
          <a:noFill/>
        </p:spPr>
        <p:txBody>
          <a:bodyPr wrap="square" rtlCol="0">
            <a:spAutoFit/>
          </a:bodyPr>
          <a:lstStyle/>
          <a:p>
            <a:r>
              <a:rPr lang="en-US" sz="2800" dirty="0"/>
              <a:t>13 “…</a:t>
            </a:r>
            <a:r>
              <a:rPr lang="en-US" sz="2800" dirty="0">
                <a:solidFill>
                  <a:srgbClr val="FFFF00"/>
                </a:solidFill>
              </a:rPr>
              <a:t>who were born</a:t>
            </a:r>
            <a:r>
              <a:rPr lang="en-US" sz="2800" dirty="0"/>
              <a:t>, not of blood nor of the will of the flesh nor of the will of man, </a:t>
            </a:r>
            <a:r>
              <a:rPr lang="en-US" sz="2800" dirty="0">
                <a:solidFill>
                  <a:srgbClr val="FFFF00"/>
                </a:solidFill>
              </a:rPr>
              <a:t>but of God.” </a:t>
            </a:r>
          </a:p>
        </p:txBody>
      </p:sp>
    </p:spTree>
    <p:extLst>
      <p:ext uri="{BB962C8B-B14F-4D97-AF65-F5344CB8AC3E}">
        <p14:creationId xmlns:p14="http://schemas.microsoft.com/office/powerpoint/2010/main" val="147199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35CA-34C5-4F7D-9801-0F534CF1268B}"/>
              </a:ext>
            </a:extLst>
          </p:cNvPr>
          <p:cNvSpPr>
            <a:spLocks noGrp="1"/>
          </p:cNvSpPr>
          <p:nvPr>
            <p:ph type="ctrTitle"/>
          </p:nvPr>
        </p:nvSpPr>
        <p:spPr>
          <a:xfrm>
            <a:off x="0" y="301083"/>
            <a:ext cx="9144000" cy="1490547"/>
          </a:xfrm>
        </p:spPr>
        <p:txBody>
          <a:bodyPr>
            <a:normAutofit/>
          </a:bodyPr>
          <a:lstStyle/>
          <a:p>
            <a:r>
              <a:rPr lang="en-US" sz="7200" dirty="0"/>
              <a:t>The Book of Titus</a:t>
            </a:r>
          </a:p>
        </p:txBody>
      </p:sp>
      <p:sp>
        <p:nvSpPr>
          <p:cNvPr id="3" name="Subtitle 2">
            <a:extLst>
              <a:ext uri="{FF2B5EF4-FFF2-40B4-BE49-F238E27FC236}">
                <a16:creationId xmlns:a16="http://schemas.microsoft.com/office/drawing/2014/main" id="{84E0621A-D2E0-4694-AEE8-EC25D31C8A12}"/>
              </a:ext>
            </a:extLst>
          </p:cNvPr>
          <p:cNvSpPr>
            <a:spLocks noGrp="1"/>
          </p:cNvSpPr>
          <p:nvPr>
            <p:ph type="subTitle" idx="1"/>
          </p:nvPr>
        </p:nvSpPr>
        <p:spPr>
          <a:xfrm>
            <a:off x="909317" y="2159305"/>
            <a:ext cx="7325366" cy="3822853"/>
          </a:xfrm>
        </p:spPr>
        <p:txBody>
          <a:bodyPr>
            <a:normAutofit/>
          </a:bodyPr>
          <a:lstStyle/>
          <a:p>
            <a:r>
              <a:rPr lang="en-US" sz="5400" dirty="0">
                <a:solidFill>
                  <a:srgbClr val="FFFF00"/>
                </a:solidFill>
              </a:rPr>
              <a:t>“Our Responsibilities?”</a:t>
            </a:r>
          </a:p>
          <a:p>
            <a:endParaRPr lang="en-US" sz="5400" dirty="0">
              <a:solidFill>
                <a:srgbClr val="FFFF00"/>
              </a:solidFill>
            </a:endParaRPr>
          </a:p>
          <a:p>
            <a:r>
              <a:rPr lang="en-US" sz="5400" dirty="0">
                <a:solidFill>
                  <a:srgbClr val="FFFF00"/>
                </a:solidFill>
              </a:rPr>
              <a:t>Titus 3:1-8</a:t>
            </a:r>
          </a:p>
        </p:txBody>
      </p:sp>
    </p:spTree>
    <p:extLst>
      <p:ext uri="{BB962C8B-B14F-4D97-AF65-F5344CB8AC3E}">
        <p14:creationId xmlns:p14="http://schemas.microsoft.com/office/powerpoint/2010/main" val="1311305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rPr>
              <a:t>John 2:12-13</a:t>
            </a:r>
          </a:p>
        </p:txBody>
      </p:sp>
      <p:sp>
        <p:nvSpPr>
          <p:cNvPr id="5" name="TextBox 4">
            <a:extLst>
              <a:ext uri="{FF2B5EF4-FFF2-40B4-BE49-F238E27FC236}">
                <a16:creationId xmlns:a16="http://schemas.microsoft.com/office/drawing/2014/main" id="{29B88E33-22BF-4F2C-957E-3785F36FACB4}"/>
              </a:ext>
            </a:extLst>
          </p:cNvPr>
          <p:cNvSpPr txBox="1"/>
          <p:nvPr/>
        </p:nvSpPr>
        <p:spPr>
          <a:xfrm>
            <a:off x="422753" y="1008043"/>
            <a:ext cx="8298494" cy="2677656"/>
          </a:xfrm>
          <a:prstGeom prst="rect">
            <a:avLst/>
          </a:prstGeom>
          <a:noFill/>
        </p:spPr>
        <p:txBody>
          <a:bodyPr wrap="square" rtlCol="0">
            <a:spAutoFit/>
          </a:bodyPr>
          <a:lstStyle/>
          <a:p>
            <a:r>
              <a:rPr lang="en-US" sz="2800" dirty="0"/>
              <a:t>12 “But </a:t>
            </a:r>
            <a:r>
              <a:rPr lang="en-US" sz="2800" dirty="0">
                <a:solidFill>
                  <a:srgbClr val="FFFF00"/>
                </a:solidFill>
              </a:rPr>
              <a:t>as many as received Him</a:t>
            </a:r>
            <a:r>
              <a:rPr lang="en-US" sz="2800" dirty="0"/>
              <a:t>, to them He gave the right to become children of God, even to </a:t>
            </a:r>
            <a:r>
              <a:rPr lang="en-US" sz="2800" dirty="0">
                <a:solidFill>
                  <a:srgbClr val="FFFF00"/>
                </a:solidFill>
              </a:rPr>
              <a:t>those who believe </a:t>
            </a:r>
            <a:r>
              <a:rPr lang="en-US" sz="2800" dirty="0"/>
              <a:t>in His name, </a:t>
            </a:r>
          </a:p>
          <a:p>
            <a:endParaRPr lang="en-US" sz="2800" dirty="0"/>
          </a:p>
          <a:p>
            <a:r>
              <a:rPr lang="en-US" sz="2800" dirty="0"/>
              <a:t>13  who were born, not of blood nor of the will of the flesh nor of the will of man, but of God.”</a:t>
            </a:r>
          </a:p>
        </p:txBody>
      </p:sp>
    </p:spTree>
    <p:extLst>
      <p:ext uri="{BB962C8B-B14F-4D97-AF65-F5344CB8AC3E}">
        <p14:creationId xmlns:p14="http://schemas.microsoft.com/office/powerpoint/2010/main" val="4177527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altLang="en-US" sz="3200" kern="0" dirty="0">
                <a:solidFill>
                  <a:prstClr val="white"/>
                </a:solidFill>
              </a:rPr>
              <a:t>Faith preceding Regeneration</a:t>
            </a: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422753" y="1008043"/>
            <a:ext cx="8298494"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FF00"/>
                </a:solidFill>
              </a:rPr>
              <a:t>Genesis 15:6 </a:t>
            </a:r>
            <a:r>
              <a:rPr lang="en-US" sz="2800" dirty="0"/>
              <a:t>– “Then he </a:t>
            </a:r>
            <a:r>
              <a:rPr lang="en-US" sz="2800" dirty="0">
                <a:solidFill>
                  <a:srgbClr val="FFFF00"/>
                </a:solidFill>
              </a:rPr>
              <a:t>believed</a:t>
            </a:r>
            <a:r>
              <a:rPr lang="en-US" sz="2800" dirty="0"/>
              <a:t> in the Lord; and He reckoned it to him as </a:t>
            </a:r>
            <a:r>
              <a:rPr lang="en-US" sz="2800" dirty="0">
                <a:solidFill>
                  <a:srgbClr val="FFFF00"/>
                </a:solidFill>
              </a:rPr>
              <a:t>righteousness</a:t>
            </a:r>
            <a:r>
              <a:rPr lang="en-US" sz="2800" dirty="0"/>
              <a:t>.”</a:t>
            </a:r>
          </a:p>
          <a:p>
            <a:pPr marL="457200" indent="-457200">
              <a:buFont typeface="Arial" panose="020B0604020202020204" pitchFamily="34" charset="0"/>
              <a:buChar char="•"/>
            </a:pPr>
            <a:endParaRPr lang="en-US" sz="2800" dirty="0">
              <a:solidFill>
                <a:srgbClr val="FFFF00"/>
              </a:solidFill>
            </a:endParaRPr>
          </a:p>
          <a:p>
            <a:pPr marL="457200" indent="-457200">
              <a:buFont typeface="Arial" panose="020B0604020202020204" pitchFamily="34" charset="0"/>
              <a:buChar char="•"/>
            </a:pPr>
            <a:r>
              <a:rPr lang="en-US" sz="2800" dirty="0">
                <a:solidFill>
                  <a:srgbClr val="FFFF00"/>
                </a:solidFill>
              </a:rPr>
              <a:t>John 3:16 </a:t>
            </a:r>
            <a:r>
              <a:rPr lang="en-US" sz="2800" dirty="0"/>
              <a:t>- “For God so loved the world, that He gave His only begotten Son, that whoever </a:t>
            </a:r>
            <a:r>
              <a:rPr lang="en-US" sz="2800" dirty="0">
                <a:solidFill>
                  <a:srgbClr val="FFFF00"/>
                </a:solidFill>
              </a:rPr>
              <a:t>believes</a:t>
            </a:r>
            <a:r>
              <a:rPr lang="en-US" sz="2800" dirty="0"/>
              <a:t> in Him shall not perish, but have </a:t>
            </a:r>
            <a:r>
              <a:rPr lang="en-US" sz="2800" dirty="0">
                <a:solidFill>
                  <a:srgbClr val="FFFF00"/>
                </a:solidFill>
              </a:rPr>
              <a:t>eternal life</a:t>
            </a:r>
            <a:r>
              <a:rPr lang="en-US" sz="2800" dirty="0"/>
              <a:t>.</a:t>
            </a:r>
          </a:p>
          <a:p>
            <a:pPr marL="457200" indent="-457200">
              <a:buFont typeface="Arial" panose="020B0604020202020204" pitchFamily="34" charset="0"/>
              <a:buChar char="•"/>
            </a:pPr>
            <a:endParaRPr lang="en-US" sz="2800" dirty="0">
              <a:solidFill>
                <a:srgbClr val="FFFF00"/>
              </a:solidFill>
            </a:endParaRPr>
          </a:p>
          <a:p>
            <a:pPr marL="457200" indent="-457200">
              <a:buFont typeface="Arial" panose="020B0604020202020204" pitchFamily="34" charset="0"/>
              <a:buChar char="•"/>
            </a:pPr>
            <a:r>
              <a:rPr lang="en-US" sz="2800" dirty="0">
                <a:solidFill>
                  <a:srgbClr val="FFFF00"/>
                </a:solidFill>
              </a:rPr>
              <a:t>Acts 16:30-31 </a:t>
            </a:r>
            <a:r>
              <a:rPr lang="en-US" sz="2800" dirty="0"/>
              <a:t>– “They said, ‘</a:t>
            </a:r>
            <a:r>
              <a:rPr lang="en-US" sz="2800" dirty="0">
                <a:solidFill>
                  <a:srgbClr val="FFFF00"/>
                </a:solidFill>
              </a:rPr>
              <a:t>Believe</a:t>
            </a:r>
            <a:r>
              <a:rPr lang="en-US" sz="2800" dirty="0"/>
              <a:t> in the Lord Jesus, and you will be </a:t>
            </a:r>
            <a:r>
              <a:rPr lang="en-US" sz="2800" dirty="0">
                <a:solidFill>
                  <a:srgbClr val="FFFF00"/>
                </a:solidFill>
              </a:rPr>
              <a:t>saved</a:t>
            </a:r>
            <a:r>
              <a:rPr lang="en-US" sz="2800" dirty="0"/>
              <a:t>, you and your household.’”</a:t>
            </a:r>
          </a:p>
        </p:txBody>
      </p:sp>
    </p:spTree>
    <p:extLst>
      <p:ext uri="{BB962C8B-B14F-4D97-AF65-F5344CB8AC3E}">
        <p14:creationId xmlns:p14="http://schemas.microsoft.com/office/powerpoint/2010/main" val="357238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altLang="en-US" sz="3200" kern="0" dirty="0">
                <a:solidFill>
                  <a:prstClr val="white"/>
                </a:solidFill>
              </a:rPr>
              <a:t>Faith preceding Regeneration</a:t>
            </a: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422753" y="1008043"/>
            <a:ext cx="8298494"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FF00"/>
                </a:solidFill>
              </a:rPr>
              <a:t>John 5:24 </a:t>
            </a:r>
            <a:r>
              <a:rPr lang="en-US" sz="2800" dirty="0"/>
              <a:t>- “Truly, truly, I say to you, he who hears My word, and </a:t>
            </a:r>
            <a:r>
              <a:rPr lang="en-US" sz="2800" dirty="0">
                <a:solidFill>
                  <a:srgbClr val="FFFF00"/>
                </a:solidFill>
              </a:rPr>
              <a:t>believes</a:t>
            </a:r>
            <a:r>
              <a:rPr lang="en-US" sz="2800" dirty="0"/>
              <a:t> Him who sent Me, </a:t>
            </a:r>
            <a:r>
              <a:rPr lang="en-US" sz="2800" dirty="0">
                <a:solidFill>
                  <a:srgbClr val="FFFF00"/>
                </a:solidFill>
              </a:rPr>
              <a:t>has eternal life</a:t>
            </a:r>
            <a:r>
              <a:rPr lang="en-US" sz="2800" dirty="0"/>
              <a:t>…”</a:t>
            </a:r>
          </a:p>
          <a:p>
            <a:pPr marL="457200" indent="-457200">
              <a:buFont typeface="Arial" panose="020B0604020202020204" pitchFamily="34" charset="0"/>
              <a:buChar char="•"/>
            </a:pPr>
            <a:endParaRPr lang="en-US" sz="2800" dirty="0">
              <a:solidFill>
                <a:srgbClr val="FFFF00"/>
              </a:solidFill>
            </a:endParaRPr>
          </a:p>
          <a:p>
            <a:pPr marL="457200" indent="-457200">
              <a:buFont typeface="Arial" panose="020B0604020202020204" pitchFamily="34" charset="0"/>
              <a:buChar char="•"/>
            </a:pPr>
            <a:r>
              <a:rPr lang="en-US" sz="2800" dirty="0">
                <a:solidFill>
                  <a:srgbClr val="FFFF00"/>
                </a:solidFill>
              </a:rPr>
              <a:t>John 20:30-31 </a:t>
            </a:r>
            <a:r>
              <a:rPr lang="en-US" sz="2800" dirty="0"/>
              <a:t>- Therefore many other signs Jesus also performed in the presence of the disciples, which are not written in this book; but these have been written so that you may </a:t>
            </a:r>
            <a:r>
              <a:rPr lang="en-US" sz="2800" dirty="0">
                <a:solidFill>
                  <a:srgbClr val="FFFF00"/>
                </a:solidFill>
              </a:rPr>
              <a:t>believe</a:t>
            </a:r>
            <a:r>
              <a:rPr lang="en-US" sz="2800" dirty="0"/>
              <a:t> that Jesus is the Christ, the Son of God; and that believing you may have </a:t>
            </a:r>
            <a:r>
              <a:rPr lang="en-US" sz="2800" dirty="0">
                <a:solidFill>
                  <a:srgbClr val="FFFF00"/>
                </a:solidFill>
              </a:rPr>
              <a:t>life in His name</a:t>
            </a:r>
            <a:r>
              <a:rPr lang="en-US" sz="2800" dirty="0"/>
              <a:t>.</a:t>
            </a:r>
          </a:p>
        </p:txBody>
      </p:sp>
    </p:spTree>
    <p:extLst>
      <p:ext uri="{BB962C8B-B14F-4D97-AF65-F5344CB8AC3E}">
        <p14:creationId xmlns:p14="http://schemas.microsoft.com/office/powerpoint/2010/main" val="3991596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AC74A8-1B00-BB73-6F2C-19CAFB78B14A}"/>
              </a:ext>
            </a:extLst>
          </p:cNvPr>
          <p:cNvSpPr txBox="1"/>
          <p:nvPr/>
        </p:nvSpPr>
        <p:spPr>
          <a:xfrm>
            <a:off x="1884007" y="2851484"/>
            <a:ext cx="4842587" cy="769441"/>
          </a:xfrm>
          <a:prstGeom prst="rect">
            <a:avLst/>
          </a:prstGeom>
          <a:noFill/>
        </p:spPr>
        <p:txBody>
          <a:bodyPr wrap="square">
            <a:spAutoFit/>
          </a:bodyPr>
          <a:lstStyle/>
          <a:p>
            <a:pPr algn="ctr" rtl="0"/>
            <a:r>
              <a:rPr lang="en-US" sz="4400" b="1" dirty="0">
                <a:solidFill>
                  <a:srgbClr val="FFFF00"/>
                </a:solidFill>
              </a:rPr>
              <a:t>CONCLUSION</a:t>
            </a:r>
            <a:endParaRPr lang="en-US" sz="4400" dirty="0"/>
          </a:p>
        </p:txBody>
      </p:sp>
    </p:spTree>
    <p:extLst>
      <p:ext uri="{BB962C8B-B14F-4D97-AF65-F5344CB8AC3E}">
        <p14:creationId xmlns:p14="http://schemas.microsoft.com/office/powerpoint/2010/main" val="2385904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dirty="0"/>
              <a:t>Jude 24-25</a:t>
            </a: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422753" y="1327368"/>
            <a:ext cx="8298494" cy="3108543"/>
          </a:xfrm>
          <a:prstGeom prst="rect">
            <a:avLst/>
          </a:prstGeom>
          <a:noFill/>
        </p:spPr>
        <p:txBody>
          <a:bodyPr wrap="square" rtlCol="0">
            <a:spAutoFit/>
          </a:bodyPr>
          <a:lstStyle/>
          <a:p>
            <a:r>
              <a:rPr lang="en-US" sz="2800" dirty="0"/>
              <a:t>Now to Him who is able to keep you from stumbling, and to make you stand in the presence of His glory blameless with great joy, to the only God our Savior, through Jesus Christ our Lord, be glory, majesty, dominion and authority, before all time and now and forever. Amen.</a:t>
            </a:r>
            <a:endParaRPr lang="en-US" sz="2800" dirty="0">
              <a:solidFill>
                <a:srgbClr val="FFFF00"/>
              </a:solidFill>
            </a:endParaRPr>
          </a:p>
        </p:txBody>
      </p:sp>
    </p:spTree>
    <p:extLst>
      <p:ext uri="{BB962C8B-B14F-4D97-AF65-F5344CB8AC3E}">
        <p14:creationId xmlns:p14="http://schemas.microsoft.com/office/powerpoint/2010/main" val="3073948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215E9FF2-59A5-4390-89F1-007B3E0AF4A4}"/>
              </a:ext>
            </a:extLst>
          </p:cNvPr>
          <p:cNvPicPr>
            <a:picLocks noChangeAspect="1"/>
          </p:cNvPicPr>
          <p:nvPr/>
        </p:nvPicPr>
        <p:blipFill>
          <a:blip r:embed="rId3">
            <a:alphaModFix amt="48000"/>
          </a:blip>
          <a:stretch>
            <a:fillRect/>
          </a:stretch>
        </p:blipFill>
        <p:spPr>
          <a:xfrm>
            <a:off x="-1892301" y="-2500"/>
            <a:ext cx="12749095" cy="6860499"/>
          </a:xfrm>
          <a:prstGeom prst="rect">
            <a:avLst/>
          </a:prstGeom>
        </p:spPr>
      </p:pic>
      <p:sp>
        <p:nvSpPr>
          <p:cNvPr id="2" name="Title 1">
            <a:extLst>
              <a:ext uri="{FF2B5EF4-FFF2-40B4-BE49-F238E27FC236}">
                <a16:creationId xmlns:a16="http://schemas.microsoft.com/office/drawing/2014/main" id="{C5F2BB9A-A620-4495-B5D8-699CC6D05C50}"/>
              </a:ext>
            </a:extLst>
          </p:cNvPr>
          <p:cNvSpPr>
            <a:spLocks noGrp="1"/>
          </p:cNvSpPr>
          <p:nvPr>
            <p:ph type="ctrTitle"/>
          </p:nvPr>
        </p:nvSpPr>
        <p:spPr>
          <a:xfrm>
            <a:off x="233889" y="1520354"/>
            <a:ext cx="8676222" cy="1554481"/>
          </a:xfrm>
        </p:spPr>
        <p:txBody>
          <a:bodyPr>
            <a:noAutofit/>
          </a:bodyPr>
          <a:lstStyle/>
          <a:p>
            <a:r>
              <a:rPr lang="en-US" sz="6400" dirty="0">
                <a:latin typeface="+mn-lt"/>
              </a:rPr>
              <a:t>The book of Titus</a:t>
            </a:r>
          </a:p>
        </p:txBody>
      </p:sp>
      <p:sp>
        <p:nvSpPr>
          <p:cNvPr id="3" name="Subtitle 2">
            <a:extLst>
              <a:ext uri="{FF2B5EF4-FFF2-40B4-BE49-F238E27FC236}">
                <a16:creationId xmlns:a16="http://schemas.microsoft.com/office/drawing/2014/main" id="{242BAFBF-2C06-4082-A934-A806DC63F400}"/>
              </a:ext>
            </a:extLst>
          </p:cNvPr>
          <p:cNvSpPr>
            <a:spLocks noGrp="1"/>
          </p:cNvSpPr>
          <p:nvPr>
            <p:ph type="subTitle" idx="1"/>
          </p:nvPr>
        </p:nvSpPr>
        <p:spPr>
          <a:xfrm>
            <a:off x="227012" y="3577776"/>
            <a:ext cx="8676222" cy="1905000"/>
          </a:xfrm>
        </p:spPr>
        <p:txBody>
          <a:bodyPr>
            <a:normAutofit/>
          </a:bodyPr>
          <a:lstStyle/>
          <a:p>
            <a:r>
              <a:rPr lang="en-US" sz="4800" dirty="0"/>
              <a:t>Worthy of the Gospel</a:t>
            </a:r>
          </a:p>
        </p:txBody>
      </p:sp>
      <p:cxnSp>
        <p:nvCxnSpPr>
          <p:cNvPr id="6" name="Straight Connector 5">
            <a:extLst>
              <a:ext uri="{FF2B5EF4-FFF2-40B4-BE49-F238E27FC236}">
                <a16:creationId xmlns:a16="http://schemas.microsoft.com/office/drawing/2014/main" id="{FCAF6035-35E9-4551-A2D3-F0AD542F4BFD}"/>
              </a:ext>
            </a:extLst>
          </p:cNvPr>
          <p:cNvCxnSpPr>
            <a:cxnSpLocks/>
          </p:cNvCxnSpPr>
          <p:nvPr/>
        </p:nvCxnSpPr>
        <p:spPr>
          <a:xfrm>
            <a:off x="949234" y="3294745"/>
            <a:ext cx="7350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9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dirty="0"/>
              <a:t>Titus 1:5 </a:t>
            </a: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557614" y="1383249"/>
            <a:ext cx="8298494" cy="1384995"/>
          </a:xfrm>
          <a:prstGeom prst="rect">
            <a:avLst/>
          </a:prstGeom>
          <a:noFill/>
        </p:spPr>
        <p:txBody>
          <a:bodyPr wrap="square" rtlCol="0">
            <a:spAutoFit/>
          </a:bodyPr>
          <a:lstStyle/>
          <a:p>
            <a:r>
              <a:rPr lang="en-US" sz="2800" dirty="0"/>
              <a:t>“For this reason I left you in Crete, that you would set in order what remains and appoint elders in every city as I directed you…”</a:t>
            </a:r>
          </a:p>
        </p:txBody>
      </p:sp>
    </p:spTree>
    <p:extLst>
      <p:ext uri="{BB962C8B-B14F-4D97-AF65-F5344CB8AC3E}">
        <p14:creationId xmlns:p14="http://schemas.microsoft.com/office/powerpoint/2010/main" val="140452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dirty="0"/>
              <a:t>Titus 1:13 </a:t>
            </a: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557614" y="917235"/>
            <a:ext cx="8298494" cy="1384995"/>
          </a:xfrm>
          <a:prstGeom prst="rect">
            <a:avLst/>
          </a:prstGeom>
          <a:noFill/>
        </p:spPr>
        <p:txBody>
          <a:bodyPr wrap="square" rtlCol="0">
            <a:spAutoFit/>
          </a:bodyPr>
          <a:lstStyle/>
          <a:p>
            <a:r>
              <a:rPr lang="en-US" sz="2800" dirty="0"/>
              <a:t>“This testimony is true. For this reason reprove them severely so that they may be sound in the faith…”</a:t>
            </a:r>
          </a:p>
        </p:txBody>
      </p:sp>
      <p:sp>
        <p:nvSpPr>
          <p:cNvPr id="6" name="TextBox 5">
            <a:extLst>
              <a:ext uri="{FF2B5EF4-FFF2-40B4-BE49-F238E27FC236}">
                <a16:creationId xmlns:a16="http://schemas.microsoft.com/office/drawing/2014/main" id="{2A163A44-EC0F-4D74-ABD3-7F5D29244C8D}"/>
              </a:ext>
            </a:extLst>
          </p:cNvPr>
          <p:cNvSpPr txBox="1"/>
          <p:nvPr/>
        </p:nvSpPr>
        <p:spPr>
          <a:xfrm>
            <a:off x="557614" y="4078716"/>
            <a:ext cx="8298494" cy="954107"/>
          </a:xfrm>
          <a:prstGeom prst="rect">
            <a:avLst/>
          </a:prstGeom>
          <a:noFill/>
        </p:spPr>
        <p:txBody>
          <a:bodyPr wrap="square" rtlCol="0">
            <a:spAutoFit/>
          </a:bodyPr>
          <a:lstStyle/>
          <a:p>
            <a:r>
              <a:rPr lang="en-US" sz="2800" dirty="0"/>
              <a:t>But as for you, speak the things which are fitting for sound doctrine.</a:t>
            </a:r>
          </a:p>
        </p:txBody>
      </p:sp>
      <p:sp>
        <p:nvSpPr>
          <p:cNvPr id="7" name="Text Box 3">
            <a:extLst>
              <a:ext uri="{FF2B5EF4-FFF2-40B4-BE49-F238E27FC236}">
                <a16:creationId xmlns:a16="http://schemas.microsoft.com/office/drawing/2014/main" id="{12052497-0035-4A71-96CF-B941E10D3034}"/>
              </a:ext>
            </a:extLst>
          </p:cNvPr>
          <p:cNvSpPr txBox="1">
            <a:spLocks noChangeArrowheads="1"/>
          </p:cNvSpPr>
          <p:nvPr/>
        </p:nvSpPr>
        <p:spPr bwMode="auto">
          <a:xfrm>
            <a:off x="0" y="3096056"/>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dirty="0"/>
              <a:t>Titus 2:1 </a:t>
            </a: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5002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dirty="0"/>
              <a:t>Titus 2:2-10 </a:t>
            </a: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504714" y="1080968"/>
            <a:ext cx="8298494" cy="4708981"/>
          </a:xfrm>
          <a:prstGeom prst="rect">
            <a:avLst/>
          </a:prstGeom>
          <a:noFill/>
        </p:spPr>
        <p:txBody>
          <a:bodyPr wrap="square" rtlCol="0">
            <a:spAutoFit/>
          </a:bodyPr>
          <a:lstStyle/>
          <a:p>
            <a:r>
              <a:rPr lang="en-US" sz="2000" b="1" dirty="0">
                <a:solidFill>
                  <a:srgbClr val="FFFF00"/>
                </a:solidFill>
              </a:rPr>
              <a:t>Older men </a:t>
            </a:r>
            <a:r>
              <a:rPr lang="en-US" sz="2000" dirty="0"/>
              <a:t>are to be temperate, dignified, sensible, sound in faith, in love, in perseverance. </a:t>
            </a:r>
            <a:r>
              <a:rPr lang="en-US" sz="2000" b="1" dirty="0">
                <a:solidFill>
                  <a:srgbClr val="FFFF00"/>
                </a:solidFill>
              </a:rPr>
              <a:t>Older women </a:t>
            </a:r>
            <a:r>
              <a:rPr lang="en-US" sz="2000" dirty="0"/>
              <a:t>likewise are to be reverent in their behavior, not malicious gossips nor enslaved to much wine, teaching what is good, so that they may encourage the </a:t>
            </a:r>
            <a:r>
              <a:rPr lang="en-US" sz="2000" b="1" dirty="0">
                <a:solidFill>
                  <a:srgbClr val="FFFF00"/>
                </a:solidFill>
              </a:rPr>
              <a:t>young women </a:t>
            </a:r>
            <a:r>
              <a:rPr lang="en-US" sz="2000" dirty="0"/>
              <a:t>to love their husbands, to love their children, to be sensible, pure, workers at home, kind, being subject to their own husbands, so that the word of God will not be dishonored. Likewise urge the </a:t>
            </a:r>
            <a:r>
              <a:rPr lang="en-US" sz="2000" b="1" dirty="0">
                <a:solidFill>
                  <a:srgbClr val="FFFF00"/>
                </a:solidFill>
              </a:rPr>
              <a:t>young men </a:t>
            </a:r>
            <a:r>
              <a:rPr lang="en-US" sz="2000" dirty="0"/>
              <a:t>to be sensible; in all things show yourself to be an example of good deeds, with purity in doctrine, dignified, sound in speech which is beyond reproach, so that the opponent will be put to shame, having nothing bad to say about us. Urge </a:t>
            </a:r>
            <a:r>
              <a:rPr lang="en-US" sz="2000" b="1" dirty="0">
                <a:solidFill>
                  <a:srgbClr val="FFFF00"/>
                </a:solidFill>
              </a:rPr>
              <a:t>bondslaves</a:t>
            </a:r>
            <a:r>
              <a:rPr lang="en-US" sz="2000" dirty="0"/>
              <a:t> to be subject to their own masters in everything, to be well-pleasing, not argumentative, not pilfering, but showing all good faith so that they will adorn the doctrine of God our Savior in every respect.</a:t>
            </a:r>
          </a:p>
        </p:txBody>
      </p:sp>
    </p:spTree>
    <p:extLst>
      <p:ext uri="{BB962C8B-B14F-4D97-AF65-F5344CB8AC3E}">
        <p14:creationId xmlns:p14="http://schemas.microsoft.com/office/powerpoint/2010/main" val="186742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1804240"/>
            <a:ext cx="8408709" cy="1624760"/>
          </a:xfrm>
          <a:prstGeom prst="rect">
            <a:avLst/>
          </a:prstGeom>
        </p:spPr>
        <p:txBody>
          <a:bodyPr vert="horz" lIns="91440" tIns="45720" rIns="91440" bIns="45720" rtlCol="0" anchor="b">
            <a:normAutofit fontScale="92500" lnSpcReduction="10000"/>
          </a:bodyPr>
          <a:lstStyle/>
          <a:p>
            <a:pPr>
              <a:spcBef>
                <a:spcPct val="0"/>
              </a:spcBef>
              <a:spcAft>
                <a:spcPts val="600"/>
              </a:spcAft>
            </a:pPr>
            <a:r>
              <a:rPr lang="en-US" sz="4000" dirty="0"/>
              <a:t>“For the grace of God has appeared, bringing salvation to all men..”</a:t>
            </a:r>
          </a:p>
        </p:txBody>
      </p:sp>
      <p:sp>
        <p:nvSpPr>
          <p:cNvPr id="5" name="TextBox 4">
            <a:extLst>
              <a:ext uri="{FF2B5EF4-FFF2-40B4-BE49-F238E27FC236}">
                <a16:creationId xmlns:a16="http://schemas.microsoft.com/office/drawing/2014/main" id="{D9E8D276-F57B-4CB8-9D21-B6716878E90F}"/>
              </a:ext>
            </a:extLst>
          </p:cNvPr>
          <p:cNvSpPr txBox="1"/>
          <p:nvPr/>
        </p:nvSpPr>
        <p:spPr>
          <a:xfrm>
            <a:off x="-1222664" y="362042"/>
            <a:ext cx="6507166" cy="1035051"/>
          </a:xfrm>
          <a:prstGeom prst="rect">
            <a:avLst/>
          </a:prstGeom>
        </p:spPr>
        <p:txBody>
          <a:bodyPr vert="horz" lIns="91440" tIns="45720" rIns="91440" bIns="45720" rtlCol="0" anchor="b">
            <a:normAutofit/>
          </a:bodyPr>
          <a:lstStyle/>
          <a:p>
            <a:pPr algn="ctr">
              <a:spcBef>
                <a:spcPct val="0"/>
              </a:spcBef>
              <a:spcAft>
                <a:spcPts val="600"/>
              </a:spcAft>
            </a:pPr>
            <a:r>
              <a:rPr lang="en-US" sz="6000" dirty="0">
                <a:solidFill>
                  <a:srgbClr val="FFFF00"/>
                </a:solidFill>
              </a:rPr>
              <a:t>Titus 2:11</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424456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 name="Picture 2" descr="A Heritage of Prayer - Thomas L. Constable - YouTube">
            <a:extLst>
              <a:ext uri="{FF2B5EF4-FFF2-40B4-BE49-F238E27FC236}">
                <a16:creationId xmlns:a16="http://schemas.microsoft.com/office/drawing/2014/main" id="{8C597DAB-D0EB-4F6D-867B-A90800528C65}"/>
              </a:ext>
            </a:extLst>
          </p:cNvPr>
          <p:cNvPicPr>
            <a:picLocks noChangeAspect="1" noChangeArrowheads="1"/>
          </p:cNvPicPr>
          <p:nvPr/>
        </p:nvPicPr>
        <p:blipFill rotWithShape="1">
          <a:blip r:embed="rId3">
            <a:alphaModFix amt="55000"/>
            <a:extLst>
              <a:ext uri="{28A0092B-C50C-407E-A947-70E740481C1C}">
                <a14:useLocalDpi xmlns:a14="http://schemas.microsoft.com/office/drawing/2010/main" val="0"/>
              </a:ext>
            </a:extLst>
          </a:blip>
          <a:srcRect l="27314" r="477" b="18894"/>
          <a:stretch/>
        </p:blipFill>
        <p:spPr bwMode="auto">
          <a:xfrm>
            <a:off x="0" y="0"/>
            <a:ext cx="9161154" cy="57880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5F6B52-4524-4AE7-9D7D-771B9F05C620}"/>
              </a:ext>
            </a:extLst>
          </p:cNvPr>
          <p:cNvSpPr txBox="1"/>
          <p:nvPr/>
        </p:nvSpPr>
        <p:spPr>
          <a:xfrm>
            <a:off x="3264635" y="287790"/>
            <a:ext cx="5706488" cy="43242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entury Gothic" panose="020B0502020202020204"/>
                <a:ea typeface="+mn-ea"/>
                <a:cs typeface="+mn-cs"/>
              </a:rPr>
              <a:t>“Usually ‘grace’ refers to the principle by which God operates. </a:t>
            </a:r>
            <a:r>
              <a:rPr kumimoji="0" lang="en-US" sz="2500" b="0" i="0" u="sng" strike="noStrike" kern="1200" cap="none" spc="0" normalizeH="0" baseline="0" noProof="0" dirty="0">
                <a:ln>
                  <a:noFill/>
                </a:ln>
                <a:solidFill>
                  <a:srgbClr val="FFFF00"/>
                </a:solidFill>
                <a:effectLst/>
                <a:uLnTx/>
                <a:uFillTx/>
                <a:latin typeface="Century Gothic" panose="020B0502020202020204"/>
                <a:ea typeface="+mn-ea"/>
                <a:cs typeface="+mn-cs"/>
              </a:rPr>
              <a:t>Yet it also describes the sphere in which the believer lives, as here (cf. 5:2), as ‘the Law’ describes the old realm.</a:t>
            </a:r>
            <a:r>
              <a:rPr kumimoji="0" lang="en-US" sz="2500" b="0" i="0" u="none" strike="noStrike" kern="1200" cap="none" spc="0" normalizeH="0" baseline="0" noProof="0" dirty="0">
                <a:ln>
                  <a:noFill/>
                </a:ln>
                <a:solidFill>
                  <a:prstClr val="white"/>
                </a:solidFill>
                <a:effectLst/>
                <a:uLnTx/>
                <a:uFillTx/>
                <a:latin typeface="Century Gothic" panose="020B0502020202020204"/>
                <a:ea typeface="+mn-ea"/>
                <a:cs typeface="+mn-cs"/>
              </a:rPr>
              <a:t> ‘Under grace’ is not, however, a condition in which we are free from any responsibility (cf. Matt. 11:28-30; Titus 2:11-12), as Paul proceeded to clarify in verses 15-23.” </a:t>
            </a:r>
          </a:p>
        </p:txBody>
      </p:sp>
      <p:sp>
        <p:nvSpPr>
          <p:cNvPr id="4" name="TextBox 3">
            <a:extLst>
              <a:ext uri="{FF2B5EF4-FFF2-40B4-BE49-F238E27FC236}">
                <a16:creationId xmlns:a16="http://schemas.microsoft.com/office/drawing/2014/main" id="{6BEC7FE6-0525-42D6-AF64-0930E6A264F2}"/>
              </a:ext>
            </a:extLst>
          </p:cNvPr>
          <p:cNvSpPr txBox="1"/>
          <p:nvPr/>
        </p:nvSpPr>
        <p:spPr>
          <a:xfrm>
            <a:off x="179109" y="6198623"/>
            <a:ext cx="869151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Thomas Constable, </a:t>
            </a:r>
            <a:r>
              <a:rPr kumimoji="0" lang="en-US" sz="1600" b="0" i="1" u="none" strike="noStrike" kern="1200" cap="none" spc="0" normalizeH="0" baseline="0" noProof="0" dirty="0">
                <a:ln>
                  <a:noFill/>
                </a:ln>
                <a:solidFill>
                  <a:prstClr val="white"/>
                </a:solidFill>
                <a:effectLst/>
                <a:uLnTx/>
                <a:uFillTx/>
                <a:latin typeface="Century Gothic" panose="020B0502020202020204"/>
                <a:ea typeface="+mn-ea"/>
                <a:cs typeface="+mn-cs"/>
              </a:rPr>
              <a:t>Notes on Romans – Romans 6:14, www.planobiblechapel.org.</a:t>
            </a:r>
            <a:endPar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2982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F6B52-4524-4AE7-9D7D-771B9F05C620}"/>
              </a:ext>
            </a:extLst>
          </p:cNvPr>
          <p:cNvSpPr txBox="1"/>
          <p:nvPr/>
        </p:nvSpPr>
        <p:spPr>
          <a:xfrm>
            <a:off x="3685573" y="1413403"/>
            <a:ext cx="4811967" cy="2246769"/>
          </a:xfrm>
          <a:prstGeom prst="rect">
            <a:avLst/>
          </a:prstGeom>
          <a:noFill/>
        </p:spPr>
        <p:txBody>
          <a:bodyPr wrap="square" rtlCol="0">
            <a:spAutoFit/>
          </a:bodyPr>
          <a:lstStyle/>
          <a:p>
            <a:r>
              <a:rPr lang="en-US" sz="2800" dirty="0"/>
              <a:t>“Χάρις, </a:t>
            </a:r>
            <a:r>
              <a:rPr lang="en-US" sz="2800" u="sng" dirty="0">
                <a:solidFill>
                  <a:srgbClr val="FFFF00"/>
                </a:solidFill>
              </a:rPr>
              <a:t>‘grace,’ is a one-word summary of god’s saving act in Christ</a:t>
            </a:r>
            <a:r>
              <a:rPr lang="en-US" sz="2800" dirty="0"/>
              <a:t>, given freely to sinners who believe (cf. 1 Tim 1:2).”</a:t>
            </a:r>
          </a:p>
        </p:txBody>
      </p:sp>
      <p:sp>
        <p:nvSpPr>
          <p:cNvPr id="4" name="TextBox 3">
            <a:extLst>
              <a:ext uri="{FF2B5EF4-FFF2-40B4-BE49-F238E27FC236}">
                <a16:creationId xmlns:a16="http://schemas.microsoft.com/office/drawing/2014/main" id="{6BEC7FE6-0525-42D6-AF64-0930E6A264F2}"/>
              </a:ext>
            </a:extLst>
          </p:cNvPr>
          <p:cNvSpPr txBox="1"/>
          <p:nvPr/>
        </p:nvSpPr>
        <p:spPr>
          <a:xfrm>
            <a:off x="1481177" y="6062597"/>
            <a:ext cx="7436580" cy="584775"/>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William D. Mounce,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Pastoral Epistles</a:t>
            </a:r>
            <a:r>
              <a:rPr lang="en-US" sz="1600" dirty="0">
                <a:effectLst/>
                <a:latin typeface="Calibri" panose="020F0502020204030204" pitchFamily="34" charset="0"/>
                <a:ea typeface="Calibri" panose="020F0502020204030204" pitchFamily="34" charset="0"/>
                <a:cs typeface="Times New Roman" panose="02020603050405020304" pitchFamily="18" charset="0"/>
              </a:rPr>
              <a:t>, vol. 46, Word Biblical Commentary (Dallas: Word, Incorporated, 2000), 422.</a:t>
            </a:r>
            <a:endParaRPr lang="en-US" sz="1600" dirty="0"/>
          </a:p>
        </p:txBody>
      </p:sp>
      <p:pic>
        <p:nvPicPr>
          <p:cNvPr id="2050" name="Picture 2">
            <a:extLst>
              <a:ext uri="{FF2B5EF4-FFF2-40B4-BE49-F238E27FC236}">
                <a16:creationId xmlns:a16="http://schemas.microsoft.com/office/drawing/2014/main" id="{DA40CC38-5C3C-4E50-A3DD-2066A6031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09" y="151142"/>
            <a:ext cx="3115754" cy="4955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E7922B0-C0D7-4383-9EEB-FFAF0389C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09" y="5099943"/>
            <a:ext cx="1237943" cy="15474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16349C-821D-41A8-A458-6FBA3D56953A}"/>
              </a:ext>
            </a:extLst>
          </p:cNvPr>
          <p:cNvSpPr txBox="1"/>
          <p:nvPr/>
        </p:nvSpPr>
        <p:spPr>
          <a:xfrm>
            <a:off x="3545502" y="151142"/>
            <a:ext cx="5092111" cy="830997"/>
          </a:xfrm>
          <a:prstGeom prst="rect">
            <a:avLst/>
          </a:prstGeom>
          <a:noFill/>
        </p:spPr>
        <p:txBody>
          <a:bodyPr wrap="square" rtlCol="0">
            <a:spAutoFit/>
          </a:bodyPr>
          <a:lstStyle/>
          <a:p>
            <a:r>
              <a:rPr lang="en-US" sz="4800" dirty="0"/>
              <a:t>Titus 2:11</a:t>
            </a:r>
          </a:p>
        </p:txBody>
      </p:sp>
    </p:spTree>
    <p:extLst>
      <p:ext uri="{BB962C8B-B14F-4D97-AF65-F5344CB8AC3E}">
        <p14:creationId xmlns:p14="http://schemas.microsoft.com/office/powerpoint/2010/main" val="1133299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15954</TotalTime>
  <Words>2259</Words>
  <Application>Microsoft Office PowerPoint</Application>
  <PresentationFormat>On-screen Show (4:3)</PresentationFormat>
  <Paragraphs>144</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Open Sans</vt:lpstr>
      <vt:lpstr>Mesh</vt:lpstr>
      <vt:lpstr>The book of Titus</vt:lpstr>
      <vt:lpstr>The Book of Titus</vt:lpstr>
      <vt:lpstr>The Book of Titus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 of Titus</vt:lpstr>
      <vt:lpstr>b. Addressing Doctrinal Issues (Titus 2:1-3:11)</vt:lpstr>
      <vt:lpstr>b. Addressing Doctrinal Issues (Titus 2:1-3:11)</vt:lpstr>
      <vt:lpstr>PowerPoint Presentation</vt:lpstr>
      <vt:lpstr>PowerPoint Presentation</vt:lpstr>
      <vt:lpstr>PowerPoint Presentation</vt:lpstr>
      <vt:lpstr>PowerPoint Presentation</vt:lpstr>
      <vt:lpstr>PowerPoint Presentation</vt:lpstr>
      <vt:lpstr>b. Addressing Doctrinal Issues (Titus 2:1-3:11)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book of Titus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Titus</dc:title>
  <dc:creator>Gabriel Morris</dc:creator>
  <cp:lastModifiedBy>Gabriel Morris</cp:lastModifiedBy>
  <cp:revision>7</cp:revision>
  <dcterms:created xsi:type="dcterms:W3CDTF">2020-09-20T05:17:58Z</dcterms:created>
  <dcterms:modified xsi:type="dcterms:W3CDTF">2022-05-29T01:29:33Z</dcterms:modified>
</cp:coreProperties>
</file>