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7"/>
  </p:notesMasterIdLst>
  <p:handoutMasterIdLst>
    <p:handoutMasterId r:id="rId78"/>
  </p:handoutMasterIdLst>
  <p:sldIdLst>
    <p:sldId id="2094" r:id="rId2"/>
    <p:sldId id="2064" r:id="rId3"/>
    <p:sldId id="1984" r:id="rId4"/>
    <p:sldId id="7886" r:id="rId5"/>
    <p:sldId id="7802" r:id="rId6"/>
    <p:sldId id="1985" r:id="rId7"/>
    <p:sldId id="2039" r:id="rId8"/>
    <p:sldId id="7909" r:id="rId9"/>
    <p:sldId id="8500" r:id="rId10"/>
    <p:sldId id="8501" r:id="rId11"/>
    <p:sldId id="8502" r:id="rId12"/>
    <p:sldId id="8503" r:id="rId13"/>
    <p:sldId id="8552" r:id="rId14"/>
    <p:sldId id="8553" r:id="rId15"/>
    <p:sldId id="8602" r:id="rId16"/>
    <p:sldId id="8603" r:id="rId17"/>
    <p:sldId id="8604" r:id="rId18"/>
    <p:sldId id="8616" r:id="rId19"/>
    <p:sldId id="8617" r:id="rId20"/>
    <p:sldId id="8605" r:id="rId21"/>
    <p:sldId id="8692" r:id="rId22"/>
    <p:sldId id="8654" r:id="rId23"/>
    <p:sldId id="8696" r:id="rId24"/>
    <p:sldId id="8719" r:id="rId25"/>
    <p:sldId id="8720" r:id="rId26"/>
    <p:sldId id="8675" r:id="rId27"/>
    <p:sldId id="8734" r:id="rId28"/>
    <p:sldId id="8750" r:id="rId29"/>
    <p:sldId id="8751" r:id="rId30"/>
    <p:sldId id="8733" r:id="rId31"/>
    <p:sldId id="6580" r:id="rId32"/>
    <p:sldId id="8721" r:id="rId33"/>
    <p:sldId id="8730" r:id="rId34"/>
    <p:sldId id="8731" r:id="rId35"/>
    <p:sldId id="8735" r:id="rId36"/>
    <p:sldId id="8736" r:id="rId37"/>
    <p:sldId id="8732" r:id="rId38"/>
    <p:sldId id="8737" r:id="rId39"/>
    <p:sldId id="3264" r:id="rId40"/>
    <p:sldId id="8723" r:id="rId41"/>
    <p:sldId id="8724" r:id="rId42"/>
    <p:sldId id="8725" r:id="rId43"/>
    <p:sldId id="550" r:id="rId44"/>
    <p:sldId id="5261" r:id="rId45"/>
    <p:sldId id="8726" r:id="rId46"/>
    <p:sldId id="8738" r:id="rId47"/>
    <p:sldId id="8739" r:id="rId48"/>
    <p:sldId id="8742" r:id="rId49"/>
    <p:sldId id="8727" r:id="rId50"/>
    <p:sldId id="8740" r:id="rId51"/>
    <p:sldId id="8741" r:id="rId52"/>
    <p:sldId id="8743" r:id="rId53"/>
    <p:sldId id="8385" r:id="rId54"/>
    <p:sldId id="8594" r:id="rId55"/>
    <p:sldId id="8744" r:id="rId56"/>
    <p:sldId id="8662" r:id="rId57"/>
    <p:sldId id="730" r:id="rId58"/>
    <p:sldId id="1105" r:id="rId59"/>
    <p:sldId id="763" r:id="rId60"/>
    <p:sldId id="5481" r:id="rId61"/>
    <p:sldId id="5482" r:id="rId62"/>
    <p:sldId id="5480" r:id="rId63"/>
    <p:sldId id="7287" r:id="rId64"/>
    <p:sldId id="7288" r:id="rId65"/>
    <p:sldId id="7286" r:id="rId66"/>
    <p:sldId id="7315" r:id="rId67"/>
    <p:sldId id="8745" r:id="rId68"/>
    <p:sldId id="8746" r:id="rId69"/>
    <p:sldId id="8747" r:id="rId70"/>
    <p:sldId id="8748" r:id="rId71"/>
    <p:sldId id="8695" r:id="rId72"/>
    <p:sldId id="8729" r:id="rId73"/>
    <p:sldId id="8728" r:id="rId74"/>
    <p:sldId id="8749" r:id="rId75"/>
    <p:sldId id="7975" r:id="rId76"/>
  </p:sldIdLst>
  <p:sldSz cx="12192000" cy="6858000"/>
  <p:notesSz cx="7315200" cy="9601200"/>
  <p:custDataLst>
    <p:tags r:id="rId7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FF00"/>
    <a:srgbClr val="99FFCC"/>
    <a:srgbClr val="FF99FF"/>
    <a:srgbClr val="FF00FF"/>
    <a:srgbClr val="00CCFF"/>
    <a:srgbClr val="000066"/>
    <a:srgbClr val="4D4D4D"/>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7" autoAdjust="0"/>
    <p:restoredTop sz="95428" autoAdjust="0"/>
  </p:normalViewPr>
  <p:slideViewPr>
    <p:cSldViewPr>
      <p:cViewPr varScale="1">
        <p:scale>
          <a:sx n="102" d="100"/>
          <a:sy n="102" d="100"/>
        </p:scale>
        <p:origin x="13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162"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079 - 19v30-38 </a:t>
            </a:r>
          </a:p>
          <a:p>
            <a:pPr>
              <a:defRPr/>
            </a:pPr>
            <a:r>
              <a:rPr lang="en-US" sz="1600" dirty="0"/>
              <a:t>05-22-2022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5/21/22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57076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652144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36</a:t>
            </a:fld>
            <a:endParaRPr lang="en-US" altLang="en-US" dirty="0"/>
          </a:p>
        </p:txBody>
      </p:sp>
    </p:spTree>
    <p:extLst>
      <p:ext uri="{BB962C8B-B14F-4D97-AF65-F5344CB8AC3E}">
        <p14:creationId xmlns:p14="http://schemas.microsoft.com/office/powerpoint/2010/main" val="1434744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38</a:t>
            </a:fld>
            <a:endParaRPr lang="en-US" altLang="en-US" dirty="0"/>
          </a:p>
        </p:txBody>
      </p:sp>
    </p:spTree>
    <p:extLst>
      <p:ext uri="{BB962C8B-B14F-4D97-AF65-F5344CB8AC3E}">
        <p14:creationId xmlns:p14="http://schemas.microsoft.com/office/powerpoint/2010/main" val="316039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70</a:t>
            </a:fld>
            <a:endParaRPr lang="en-US" altLang="en-US" dirty="0"/>
          </a:p>
        </p:txBody>
      </p:sp>
    </p:spTree>
    <p:extLst>
      <p:ext uri="{BB962C8B-B14F-4D97-AF65-F5344CB8AC3E}">
        <p14:creationId xmlns:p14="http://schemas.microsoft.com/office/powerpoint/2010/main" val="1031021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75</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rPr>
              <a:t>Genesis 12</a:t>
            </a:r>
            <a:r>
              <a:rPr lang="en-US" sz="3600" kern="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4645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335357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Hosting (1-8)</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Promise of Isaac (9-15)</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a:pPr>
            <a:r>
              <a:rPr lang="en-US" sz="3600" kern="0" dirty="0">
                <a:effectLst>
                  <a:outerShdw blurRad="38100" dist="38100" dir="2700000" algn="tl">
                    <a:srgbClr val="000000">
                      <a:alpha val="43137"/>
                    </a:srgbClr>
                  </a:outerShdw>
                </a:effectLst>
                <a:cs typeface="Calibri" panose="020F0502020204030204" pitchFamily="34" charset="0"/>
              </a:rPr>
              <a:t>Visitation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18:1-15</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49215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96419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(16-21)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Intercession (22-33)</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2"/>
            </a:pPr>
            <a:r>
              <a:rPr lang="en-US" sz="3600" kern="0" dirty="0">
                <a:effectLst>
                  <a:outerShdw blurRad="38100" dist="38100" dir="2700000" algn="tl">
                    <a:srgbClr val="000000">
                      <a:alpha val="43137"/>
                    </a:srgbClr>
                  </a:outerShdw>
                </a:effectLst>
                <a:cs typeface="Calibri" panose="020F0502020204030204" pitchFamily="34" charset="0"/>
              </a:rPr>
              <a:t>Prediction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18:16-33</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286898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86387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56481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98810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cs typeface="Calibri" panose="020F0502020204030204" pitchFamily="34" charset="0"/>
              </a:rPr>
              <a:t>Angels in Sodom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19:1-11</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arrival (1)</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invitation (2-3)</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attack (4-5)</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refusal &amp; counter-offer (6-8)</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response (9)</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(10-11)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44816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7108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cs typeface="Calibri" panose="020F0502020204030204" pitchFamily="34" charset="0"/>
              </a:rPr>
              <a:t>Lot’s Rescue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19:12-22</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prediction (12-13)</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announcement (14)</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exhortation (15)</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enforcement (16)</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instructions (17)</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request (18-20)</a:t>
            </a:r>
          </a:p>
          <a:p>
            <a:pPr marL="514350" lvl="2"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(21-22)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94897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286775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cs typeface="Calibri" panose="020F0502020204030204" pitchFamily="34" charset="0"/>
              </a:rPr>
              <a:t>Sodom’s Destruction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19:23-29</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Timing (23)</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Overthrow (24-25)</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loss (26)</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Abraham’s response (27-28)</a:t>
            </a:r>
          </a:p>
          <a:p>
            <a:pPr marL="514350" lvl="2" indent="-514350" eaLnBrk="1" hangingPunct="1">
              <a:spcBef>
                <a:spcPts val="0"/>
              </a:spcBef>
              <a:spcAft>
                <a:spcPts val="36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Summary (29)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28507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25356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cs typeface="Calibri" panose="020F0502020204030204" pitchFamily="34" charset="0"/>
              </a:rPr>
              <a:t>Lot’s Incest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19:30-38</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departure (30)</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Daughters’ plan (31-32)</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1st born’s execution (33)</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2nd born’s execution (34-35)</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Result (36)</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Moabites born (37)</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Ammonites born (38)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166703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cs typeface="Calibri" panose="020F0502020204030204" pitchFamily="34" charset="0"/>
              </a:rPr>
              <a:t>Lot’s Incest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19:30-38</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18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Lot’s departure (30)</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Daughters’ plan (31-32)</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1st born’s execution (33)</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2nd born’s execution (34-35)</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Result (36)</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Moabites born (37)</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Ammonites born (38)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22155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5908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I cannot do anything until you arrive there.”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Therefore the name of the town was called </a:t>
            </a:r>
            <a:r>
              <a:rPr lang="en-US" sz="3600" b="1" u="sng" dirty="0" err="1">
                <a:solidFill>
                  <a:srgbClr val="FFFFCC"/>
                </a:solidFill>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BEB98DBC-B0EC-4B19-8136-FF0D478D71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0" y="2514600"/>
            <a:ext cx="3810000" cy="2286000"/>
          </a:xfrm>
          <a:prstGeom prst="rect">
            <a:avLst/>
          </a:prstGeom>
        </p:spPr>
      </p:pic>
    </p:spTree>
    <p:extLst>
      <p:ext uri="{BB962C8B-B14F-4D97-AF65-F5344CB8AC3E}">
        <p14:creationId xmlns:p14="http://schemas.microsoft.com/office/powerpoint/2010/main" val="33654937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5 Map showing Mamre where Abraham was and Sodom where ...">
            <a:extLst>
              <a:ext uri="{FF2B5EF4-FFF2-40B4-BE49-F238E27FC236}">
                <a16:creationId xmlns:a16="http://schemas.microsoft.com/office/drawing/2014/main" id="{562ADCD3-A351-4392-BC70-BFC9EC1EC8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166"/>
          <a:stretch/>
        </p:blipFill>
        <p:spPr bwMode="auto">
          <a:xfrm>
            <a:off x="2954244" y="457200"/>
            <a:ext cx="628351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7FCAC8A-302B-4E98-A6B5-9DE63CFC32BB}"/>
              </a:ext>
            </a:extLst>
          </p:cNvPr>
          <p:cNvSpPr>
            <a:spLocks noChangeArrowheads="1"/>
          </p:cNvSpPr>
          <p:nvPr/>
        </p:nvSpPr>
        <p:spPr bwMode="auto">
          <a:xfrm>
            <a:off x="2971800" y="2667000"/>
            <a:ext cx="4522470" cy="374904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28021710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rchaeology - Ammon &amp; Moab Inhabitance | Street Witnessing">
            <a:extLst>
              <a:ext uri="{FF2B5EF4-FFF2-40B4-BE49-F238E27FC236}">
                <a16:creationId xmlns:a16="http://schemas.microsoft.com/office/drawing/2014/main" id="{25A1AAC5-2E74-715C-4969-A0490E281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120" y="137160"/>
            <a:ext cx="493776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627081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512424" y="137160"/>
            <a:ext cx="916715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8153400" y="137160"/>
            <a:ext cx="2057400" cy="123444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9673003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3048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“Abraham stopped at ten, because he assumed that would be sufficient because of the size of Lot’s family, since Lot’s total household at this point did number ten: Lot; Lot’s wife; Lot’s two sons (19:12); his two married daughters (19:14); and his two sons-in-laws (19:14); and finally, his two single virgin daughters (19:8).”</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318</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191306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ory of evolution of man. Human development. From monkey to ...">
            <a:extLst>
              <a:ext uri="{FF2B5EF4-FFF2-40B4-BE49-F238E27FC236}">
                <a16:creationId xmlns:a16="http://schemas.microsoft.com/office/drawing/2014/main" id="{8E882AF5-0106-4F38-A8D7-0674CCF07F3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4305" r="5482"/>
          <a:stretch/>
        </p:blipFill>
        <p:spPr bwMode="auto">
          <a:xfrm>
            <a:off x="1617710" y="914400"/>
            <a:ext cx="895658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094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cs typeface="Calibri" panose="020F0502020204030204" pitchFamily="34" charset="0"/>
              </a:rPr>
              <a:t>Lot’s Incest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19:30-38</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departure (30)</a:t>
            </a:r>
          </a:p>
          <a:p>
            <a:pPr marL="514350" lvl="2" indent="-514350" eaLnBrk="1" hangingPunct="1">
              <a:spcBef>
                <a:spcPts val="0"/>
              </a:spcBef>
              <a:spcAft>
                <a:spcPts val="18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Daughters’ plan (31-32)</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1st born’s execution (33)</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2nd born’s execution (34-35)</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Result (36)</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Moabites born (37)</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Ammonites born (38)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537810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cs typeface="Calibri" panose="020F0502020204030204" pitchFamily="34" charset="0"/>
              </a:rPr>
              <a:t>Daughter’s Plan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19:31-32</a:t>
            </a:r>
          </a:p>
        </p:txBody>
      </p:sp>
      <p:sp>
        <p:nvSpPr>
          <p:cNvPr id="161795" name="Rectangle 3"/>
          <p:cNvSpPr>
            <a:spLocks noGrp="1" noChangeArrowheads="1"/>
          </p:cNvSpPr>
          <p:nvPr>
            <p:ph type="body" idx="1"/>
          </p:nvPr>
        </p:nvSpPr>
        <p:spPr>
          <a:xfrm>
            <a:off x="990600" y="2057400"/>
            <a:ext cx="7391400" cy="2286000"/>
          </a:xfrm>
        </p:spPr>
        <p:txBody>
          <a:bodyPr/>
          <a:lstStyle/>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Problem (31)</a:t>
            </a:r>
          </a:p>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Solution (32)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21607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cs typeface="Calibri" panose="020F0502020204030204" pitchFamily="34" charset="0"/>
              </a:rPr>
              <a:t>Daughter’s Plan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19:31-32</a:t>
            </a:r>
          </a:p>
        </p:txBody>
      </p:sp>
      <p:sp>
        <p:nvSpPr>
          <p:cNvPr id="161795" name="Rectangle 3"/>
          <p:cNvSpPr>
            <a:spLocks noGrp="1" noChangeArrowheads="1"/>
          </p:cNvSpPr>
          <p:nvPr>
            <p:ph type="body" idx="1"/>
          </p:nvPr>
        </p:nvSpPr>
        <p:spPr>
          <a:xfrm>
            <a:off x="990600" y="2057400"/>
            <a:ext cx="7391400" cy="2286000"/>
          </a:xfrm>
        </p:spPr>
        <p:txBody>
          <a:bodyPr/>
          <a:lstStyle/>
          <a:p>
            <a:pPr marL="458788" lvl="2" indent="-458788" eaLnBrk="1" hangingPunct="1">
              <a:spcBef>
                <a:spcPts val="0"/>
              </a:spcBef>
              <a:spcAft>
                <a:spcPts val="48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Problem (31)</a:t>
            </a:r>
          </a:p>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Solution (32)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124362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verse 31b, she expressed the problem: </a:t>
            </a:r>
            <a:r>
              <a:rPr lang="en-US" i="1" dirty="0">
                <a:effectLst>
                  <a:outerShdw blurRad="38100" dist="38100" dir="2700000" algn="tl">
                    <a:srgbClr val="000000">
                      <a:alpha val="43137"/>
                    </a:srgbClr>
                  </a:outerShdw>
                </a:effectLst>
              </a:rPr>
              <a:t>Our father is old</a:t>
            </a:r>
            <a:r>
              <a:rPr lang="en-US" dirty="0">
                <a:effectLst>
                  <a:outerShdw blurRad="38100" dist="38100" dir="2700000" algn="tl">
                    <a:srgbClr val="000000">
                      <a:alpha val="43137"/>
                    </a:srgbClr>
                  </a:outerShdw>
                </a:effectLst>
              </a:rPr>
              <a:t>, meaning his time is running out for him to be able to produce sons. Furthermore: There is not a man in the earth to come in unto us after the manner of all the earth. Sometimes this phrase has been misinterpreted to mean that they thought that everybody in the world was destroyed and there were no men left, but that is simply not true. They did, after all, spend some time in </a:t>
            </a:r>
            <a:r>
              <a:rPr lang="en-US" dirty="0" err="1">
                <a:effectLst>
                  <a:outerShdw blurRad="38100" dist="38100" dir="2700000" algn="tl">
                    <a:srgbClr val="000000">
                      <a:alpha val="43137"/>
                    </a:srgbClr>
                  </a:outerShdw>
                </a:effectLst>
              </a:rPr>
              <a:t>Zoar</a:t>
            </a:r>
            <a:r>
              <a:rPr lang="en-US" dirty="0">
                <a:effectLst>
                  <a:outerShdw blurRad="38100" dist="38100" dir="2700000" algn="tl">
                    <a:srgbClr val="000000">
                      <a:alpha val="43137"/>
                    </a:srgbClr>
                  </a:outerShdw>
                </a:effectLst>
              </a:rPr>
              <a:t>, and so they knew there were males available.”</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330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602098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“Therefore, they were not saying that there were no men left alive anywhere in the world to whom they could be joined in marriage. Rather, the issue was that no men would be willing to marry them, since their survival of such destruction implied that they were somewhat bad luck. Twice now, Sodom suffered a calamity, and both times Lot and his family were involved. Furthermore, the married parts of the family were also killed.”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330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14539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cs typeface="Calibri" panose="020F0502020204030204" pitchFamily="34" charset="0"/>
              </a:rPr>
              <a:t>Daughter’s Plan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19:31-32</a:t>
            </a:r>
          </a:p>
        </p:txBody>
      </p:sp>
      <p:sp>
        <p:nvSpPr>
          <p:cNvPr id="161795" name="Rectangle 3"/>
          <p:cNvSpPr>
            <a:spLocks noGrp="1" noChangeArrowheads="1"/>
          </p:cNvSpPr>
          <p:nvPr>
            <p:ph type="body" idx="1"/>
          </p:nvPr>
        </p:nvSpPr>
        <p:spPr>
          <a:xfrm>
            <a:off x="990600" y="2057400"/>
            <a:ext cx="7391400" cy="2286000"/>
          </a:xfrm>
        </p:spPr>
        <p:txBody>
          <a:bodyPr/>
          <a:lstStyle/>
          <a:p>
            <a:pPr marL="458788" lvl="2" indent="-458788" eaLnBrk="1" hangingPunct="1">
              <a:spcBef>
                <a:spcPts val="0"/>
              </a:spcBef>
              <a:spcAft>
                <a:spcPts val="4800"/>
              </a:spcAft>
              <a:buSzPct val="100000"/>
              <a:buFont typeface="+mj-lt"/>
              <a:buAutoNum type="romanLcPeriod"/>
              <a:defRPr/>
            </a:pPr>
            <a:r>
              <a:rPr lang="en-US" dirty="0">
                <a:effectLst>
                  <a:outerShdw blurRad="38100" dist="38100" dir="2700000" algn="tl">
                    <a:srgbClr val="000000">
                      <a:alpha val="43137"/>
                    </a:srgbClr>
                  </a:outerShdw>
                </a:effectLst>
              </a:rPr>
              <a:t>Problem (31)</a:t>
            </a:r>
          </a:p>
          <a:p>
            <a:pPr marL="458788" lvl="2" indent="-458788" eaLnBrk="1" hangingPunct="1">
              <a:spcBef>
                <a:spcPts val="0"/>
              </a:spcBef>
              <a:spcAft>
                <a:spcPts val="48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Solution (32)</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519913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“Therefore, in verse 32, the older daughter came up with a solution: </a:t>
            </a:r>
            <a:r>
              <a:rPr lang="en-US" i="1" dirty="0">
                <a:effectLst>
                  <a:outerShdw blurRad="38100" dist="38100" dir="2700000" algn="tl">
                    <a:srgbClr val="000000">
                      <a:alpha val="43137"/>
                    </a:srgbClr>
                  </a:outerShdw>
                </a:effectLst>
              </a:rPr>
              <a:t>Let us make our father drink wine</a:t>
            </a:r>
            <a:r>
              <a:rPr lang="en-US" dirty="0">
                <a:effectLst>
                  <a:outerShdw blurRad="38100" dist="38100" dir="2700000" algn="tl">
                    <a:srgbClr val="000000">
                      <a:alpha val="43137"/>
                    </a:srgbClr>
                  </a:outerShdw>
                </a:effectLst>
              </a:rPr>
              <a:t>. The Hebrew word means, ‘Let us make our father drunk.’ She does not merely want him to drink wine, but she wants him to become drunk. Then: </a:t>
            </a:r>
            <a:r>
              <a:rPr lang="en-US" i="1" dirty="0">
                <a:effectLst>
                  <a:outerShdw blurRad="38100" dist="38100" dir="2700000" algn="tl">
                    <a:srgbClr val="000000">
                      <a:alpha val="43137"/>
                    </a:srgbClr>
                  </a:outerShdw>
                </a:effectLst>
              </a:rPr>
              <a:t>We will lie with him</a:t>
            </a:r>
            <a:r>
              <a:rPr lang="en-US" dirty="0">
                <a:effectLst>
                  <a:outerShdw blurRad="38100" dist="38100" dir="2700000" algn="tl">
                    <a:srgbClr val="000000">
                      <a:alpha val="43137"/>
                    </a:srgbClr>
                  </a:outerShdw>
                </a:effectLst>
              </a:rPr>
              <a:t>. There is a play upon the words in the Hebrew text again. </a:t>
            </a:r>
            <a:r>
              <a:rPr lang="en-US" b="1" u="sng" dirty="0">
                <a:solidFill>
                  <a:srgbClr val="FFFFCC"/>
                </a:solidFill>
                <a:effectLst>
                  <a:outerShdw blurRad="38100" dist="38100" dir="2700000" algn="tl">
                    <a:srgbClr val="000000">
                      <a:alpha val="43137"/>
                    </a:srgbClr>
                  </a:outerShdw>
                </a:effectLst>
              </a:rPr>
              <a:t>To make drunk is </a:t>
            </a:r>
            <a:r>
              <a:rPr lang="en-US" b="1" i="1" u="sng" dirty="0" err="1">
                <a:solidFill>
                  <a:srgbClr val="FFFFCC"/>
                </a:solidFill>
                <a:effectLst>
                  <a:outerShdw blurRad="38100" dist="38100" dir="2700000" algn="tl">
                    <a:srgbClr val="000000">
                      <a:alpha val="43137"/>
                    </a:srgbClr>
                  </a:outerShdw>
                </a:effectLst>
              </a:rPr>
              <a:t>nashke</a:t>
            </a:r>
            <a:r>
              <a:rPr lang="en-US" b="1" u="sng" dirty="0">
                <a:solidFill>
                  <a:srgbClr val="FFFFCC"/>
                </a:solidFill>
                <a:effectLst>
                  <a:outerShdw blurRad="38100" dist="38100" dir="2700000" algn="tl">
                    <a:srgbClr val="000000">
                      <a:alpha val="43137"/>
                    </a:srgbClr>
                  </a:outerShdw>
                </a:effectLst>
              </a:rPr>
              <a:t>; to lie with him is </a:t>
            </a:r>
            <a:r>
              <a:rPr lang="en-US" b="1" i="1" u="sng" dirty="0" err="1">
                <a:solidFill>
                  <a:srgbClr val="FFFFCC"/>
                </a:solidFill>
                <a:effectLst>
                  <a:outerShdw blurRad="38100" dist="38100" dir="2700000" algn="tl">
                    <a:srgbClr val="000000">
                      <a:alpha val="43137"/>
                    </a:srgbClr>
                  </a:outerShdw>
                </a:effectLst>
              </a:rPr>
              <a:t>nishkavah</a:t>
            </a:r>
            <a:r>
              <a:rPr lang="en-US" dirty="0">
                <a:effectLst>
                  <a:outerShdw blurRad="38100" dist="38100" dir="2700000" algn="tl">
                    <a:srgbClr val="000000">
                      <a:alpha val="43137"/>
                    </a:srgbClr>
                  </a:outerShdw>
                </a:effectLst>
              </a:rPr>
              <a:t>. “Let us make him </a:t>
            </a:r>
            <a:r>
              <a:rPr lang="en-US" i="1" dirty="0" err="1">
                <a:effectLst>
                  <a:outerShdw blurRad="38100" dist="38100" dir="2700000" algn="tl">
                    <a:srgbClr val="000000">
                      <a:alpha val="43137"/>
                    </a:srgbClr>
                  </a:outerShdw>
                </a:effectLst>
              </a:rPr>
              <a:t>nashke</a:t>
            </a:r>
            <a:r>
              <a:rPr lang="en-US" dirty="0">
                <a:effectLst>
                  <a:outerShdw blurRad="38100" dist="38100" dir="2700000" algn="tl">
                    <a:srgbClr val="000000">
                      <a:alpha val="43137"/>
                    </a:srgbClr>
                  </a:outerShdw>
                </a:effectLst>
              </a:rPr>
              <a:t> and then we will </a:t>
            </a:r>
            <a:r>
              <a:rPr lang="en-US" i="1" dirty="0" err="1">
                <a:effectLst>
                  <a:outerShdw blurRad="38100" dist="38100" dir="2700000" algn="tl">
                    <a:srgbClr val="000000">
                      <a:alpha val="43137"/>
                    </a:srgbClr>
                  </a:outerShdw>
                </a:effectLst>
              </a:rPr>
              <a:t>nishkavah</a:t>
            </a:r>
            <a:r>
              <a:rPr lang="en-US" dirty="0">
                <a:effectLst>
                  <a:outerShdw blurRad="38100" dist="38100" dir="2700000" algn="tl">
                    <a:srgbClr val="000000">
                      <a:alpha val="43137"/>
                    </a:srgbClr>
                  </a:outerShdw>
                </a:effectLst>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330-31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731803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512424" y="137160"/>
            <a:ext cx="916715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1336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858000" y="3810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cs typeface="Calibri" panose="020F0502020204030204" pitchFamily="34" charset="0"/>
              </a:rPr>
              <a:t>Lot’s Incest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19:30-38</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departure (30)</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Daughters’ plan (31-32)</a:t>
            </a:r>
          </a:p>
          <a:p>
            <a:pPr marL="514350" lvl="2" indent="-514350" eaLnBrk="1" hangingPunct="1">
              <a:spcBef>
                <a:spcPts val="0"/>
              </a:spcBef>
              <a:spcAft>
                <a:spcPts val="18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1st born’s execution (33)</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2nd born’s execution (34-35)</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Result (36)</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Moabites born (37)</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Ammonites born (38)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592353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cs typeface="Calibri" panose="020F0502020204030204" pitchFamily="34" charset="0"/>
              </a:rPr>
              <a:t>Lot’s Incest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19:30-38</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departure (30)</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Daughters’ plan (31-32)</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1st born’s execution (33)</a:t>
            </a:r>
          </a:p>
          <a:p>
            <a:pPr marL="514350" lvl="2" indent="-514350" eaLnBrk="1" hangingPunct="1">
              <a:spcBef>
                <a:spcPts val="0"/>
              </a:spcBef>
              <a:spcAft>
                <a:spcPts val="18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2nd born’s execution (34-35)</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Result (36)</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Moabites born (37)</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Ammonites born (38)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35456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cs typeface="Calibri" panose="020F0502020204030204" pitchFamily="34" charset="0"/>
              </a:rPr>
              <a:t>Lot’s Incest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19:30-38</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departure (30)</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Daughters’ plan (31-32)</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1st born’s execution (33)</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2nd born’s execution (34-35)</a:t>
            </a:r>
          </a:p>
          <a:p>
            <a:pPr marL="514350" lvl="2" indent="-514350" eaLnBrk="1" hangingPunct="1">
              <a:spcBef>
                <a:spcPts val="0"/>
              </a:spcBef>
              <a:spcAft>
                <a:spcPts val="18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Result (36)</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Moabites born (37)</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Ammonites born (38)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66387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r>
              <a:rPr lang="en-US" sz="3600" baseline="30000" dirty="0">
                <a:latin typeface="Calibri" panose="020F0502020204030204" pitchFamily="34" charset="0"/>
                <a:cs typeface="Calibri" panose="020F0502020204030204" pitchFamily="34" charset="0"/>
              </a:rPr>
              <a:t>41 “</a:t>
            </a:r>
            <a:r>
              <a:rPr lang="en-US" sz="3600" dirty="0">
                <a:latin typeface="Calibri" panose="020F0502020204030204" pitchFamily="34" charset="0"/>
                <a:cs typeface="Calibri" panose="020F0502020204030204" pitchFamily="34" charset="0"/>
              </a:rPr>
              <a:t>When He approached Jerusalem, He saw the city and wept over it, </a:t>
            </a:r>
            <a:r>
              <a:rPr lang="en-US" sz="3600" baseline="30000" dirty="0">
                <a:latin typeface="Calibri" panose="020F0502020204030204" pitchFamily="34" charset="0"/>
                <a:cs typeface="Calibri" panose="020F0502020204030204" pitchFamily="34" charset="0"/>
              </a:rPr>
              <a:t>42 </a:t>
            </a:r>
            <a:r>
              <a:rPr lang="en-US" sz="36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600" baseline="30000" dirty="0">
                <a:latin typeface="Calibri" panose="020F0502020204030204" pitchFamily="34" charset="0"/>
                <a:cs typeface="Calibri" panose="020F0502020204030204" pitchFamily="34" charset="0"/>
              </a:rPr>
              <a:t>43 </a:t>
            </a:r>
            <a:r>
              <a:rPr lang="en-US" sz="3600" dirty="0">
                <a:latin typeface="Calibri" panose="020F0502020204030204" pitchFamily="34" charset="0"/>
                <a:cs typeface="Calibri" panose="020F0502020204030204" pitchFamily="34" charset="0"/>
              </a:rPr>
              <a:t>For the days will come upon you when </a:t>
            </a:r>
            <a:r>
              <a:rPr lang="en-US" sz="3600" b="1" u="sng" dirty="0">
                <a:solidFill>
                  <a:srgbClr val="FFFFCC"/>
                </a:solidFill>
                <a:latin typeface="Calibri" panose="020F0502020204030204" pitchFamily="34" charset="0"/>
                <a:cs typeface="Calibri" panose="020F0502020204030204" pitchFamily="34" charset="0"/>
              </a:rPr>
              <a:t>your enemies will throw up a barricade against you, and surround you and hem you in on</a:t>
            </a:r>
            <a:r>
              <a:rPr lang="en-US" sz="3600" dirty="0">
                <a:latin typeface="Calibri" panose="020F0502020204030204" pitchFamily="34" charset="0"/>
                <a:cs typeface="Calibri" panose="020F0502020204030204" pitchFamily="34" charset="0"/>
              </a:rPr>
              <a:t> . . .</a:t>
            </a:r>
          </a:p>
        </p:txBody>
      </p:sp>
    </p:spTree>
    <p:extLst>
      <p:ext uri="{BB962C8B-B14F-4D97-AF65-F5344CB8AC3E}">
        <p14:creationId xmlns:p14="http://schemas.microsoft.com/office/powerpoint/2010/main" val="98875428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DF1AD6-8C87-478D-9F1B-301BD129EB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r>
              <a:rPr lang="en-US" sz="3600" dirty="0">
                <a:latin typeface="Calibri" panose="020F0502020204030204" pitchFamily="34" charset="0"/>
                <a:cs typeface="Calibri" panose="020F0502020204030204" pitchFamily="34" charset="0"/>
              </a:rPr>
              <a:t>. . . </a:t>
            </a:r>
            <a:r>
              <a:rPr lang="en-US" sz="3600" b="1" u="sng" dirty="0">
                <a:solidFill>
                  <a:srgbClr val="FFFFCC"/>
                </a:solidFill>
                <a:latin typeface="Calibri" panose="020F0502020204030204" pitchFamily="34" charset="0"/>
                <a:cs typeface="Calibri" panose="020F0502020204030204" pitchFamily="34" charset="0"/>
              </a:rPr>
              <a:t>every side</a:t>
            </a:r>
            <a:r>
              <a:rPr lang="en-US" sz="3600" dirty="0">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44 </a:t>
            </a:r>
            <a:r>
              <a:rPr lang="en-US" sz="3600" dirty="0">
                <a:latin typeface="Calibri" panose="020F0502020204030204" pitchFamily="34" charset="0"/>
                <a:cs typeface="Calibri" panose="020F0502020204030204" pitchFamily="34" charset="0"/>
              </a:rPr>
              <a:t>and they will level you to the ground and </a:t>
            </a:r>
            <a:r>
              <a:rPr lang="en-US" sz="3600" b="1" u="sng" dirty="0">
                <a:solidFill>
                  <a:srgbClr val="FFFFCC"/>
                </a:solidFill>
                <a:latin typeface="Calibri" panose="020F0502020204030204" pitchFamily="34" charset="0"/>
                <a:cs typeface="Calibri" panose="020F0502020204030204" pitchFamily="34" charset="0"/>
              </a:rPr>
              <a:t>your children within you</a:t>
            </a:r>
            <a:r>
              <a:rPr lang="en-US" sz="3600" dirty="0">
                <a:latin typeface="Calibri" panose="020F0502020204030204" pitchFamily="34" charset="0"/>
                <a:cs typeface="Calibri" panose="020F0502020204030204" pitchFamily="34" charset="0"/>
              </a:rPr>
              <a:t>, and they will not leave in you one stone upon another, because you did not recognize the time of your visitation.”</a:t>
            </a:r>
          </a:p>
        </p:txBody>
      </p:sp>
      <p:pic>
        <p:nvPicPr>
          <p:cNvPr id="3" name="Picture 2">
            <a:extLst>
              <a:ext uri="{FF2B5EF4-FFF2-40B4-BE49-F238E27FC236}">
                <a16:creationId xmlns:a16="http://schemas.microsoft.com/office/drawing/2014/main" id="{CAB920E7-112F-446F-A6B9-6D5661D9F55D}"/>
              </a:ext>
            </a:extLst>
          </p:cNvPr>
          <p:cNvPicPr>
            <a:picLocks noChangeAspect="1"/>
          </p:cNvPicPr>
          <p:nvPr/>
        </p:nvPicPr>
        <p:blipFill>
          <a:blip r:embed="rId3"/>
          <a:stretch>
            <a:fillRect/>
          </a:stretch>
        </p:blipFill>
        <p:spPr>
          <a:xfrm>
            <a:off x="4694712" y="2971800"/>
            <a:ext cx="2802577" cy="1828800"/>
          </a:xfrm>
          <a:prstGeom prst="rect">
            <a:avLst/>
          </a:prstGeom>
          <a:ln>
            <a:solidFill>
              <a:schemeClr val="tx1"/>
            </a:solidFill>
          </a:ln>
        </p:spPr>
      </p:pic>
    </p:spTree>
    <p:extLst>
      <p:ext uri="{BB962C8B-B14F-4D97-AF65-F5344CB8AC3E}">
        <p14:creationId xmlns:p14="http://schemas.microsoft.com/office/powerpoint/2010/main" val="21672117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cs typeface="Calibri" panose="020F0502020204030204" pitchFamily="34" charset="0"/>
              </a:rPr>
              <a:t>Lot’s Incest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19:30-38</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departure (30)</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Daughters’ plan (31-32)</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1st born’s execution (33)</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2nd born’s execution (34-35)</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Result (36)</a:t>
            </a:r>
          </a:p>
          <a:p>
            <a:pPr marL="514350" lvl="2" indent="-514350" eaLnBrk="1" hangingPunct="1">
              <a:spcBef>
                <a:spcPts val="0"/>
              </a:spcBef>
              <a:spcAft>
                <a:spcPts val="18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Moabites born (37)</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Ammonites born (38)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43222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666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rchaeology - Ammon &amp; Moab Inhabitance | Street Witnessing">
            <a:extLst>
              <a:ext uri="{FF2B5EF4-FFF2-40B4-BE49-F238E27FC236}">
                <a16:creationId xmlns:a16="http://schemas.microsoft.com/office/drawing/2014/main" id="{EE58C679-7582-0A23-B77E-717592746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120" y="137160"/>
            <a:ext cx="493776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944509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512424" y="137160"/>
            <a:ext cx="916715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80010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31346479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cs typeface="Calibri" panose="020F0502020204030204" pitchFamily="34" charset="0"/>
              </a:rPr>
              <a:t>Lot’s Incest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19:30-38</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departure (30)</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Daughters’ plan (31-32)</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1st born’s execution (33)</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2nd born’s execution (34-35)</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Result (36)</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Moabites born (37)</a:t>
            </a:r>
          </a:p>
          <a:p>
            <a:pPr marL="514350" lvl="2" indent="-514350" eaLnBrk="1" hangingPunct="1">
              <a:spcBef>
                <a:spcPts val="0"/>
              </a:spcBef>
              <a:spcAft>
                <a:spcPts val="18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Ammonites born (38)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81762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3344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rchaeology - Ammon &amp; Moab Inhabitance | Street Witnessing">
            <a:extLst>
              <a:ext uri="{FF2B5EF4-FFF2-40B4-BE49-F238E27FC236}">
                <a16:creationId xmlns:a16="http://schemas.microsoft.com/office/drawing/2014/main" id="{E1329928-4540-E357-5062-726DDCFA8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120" y="137160"/>
            <a:ext cx="493776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019884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512424" y="137160"/>
            <a:ext cx="916715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8686800" y="137160"/>
            <a:ext cx="1600200" cy="533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08236200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3B5F4-DDE4-41DF-B93E-920501AE6840}"/>
              </a:ext>
            </a:extLst>
          </p:cNvPr>
          <p:cNvPicPr>
            <a:picLocks noChangeAspect="1"/>
          </p:cNvPicPr>
          <p:nvPr/>
        </p:nvPicPr>
        <p:blipFill>
          <a:blip r:embed="rId2"/>
          <a:stretch>
            <a:fillRect/>
          </a:stretch>
        </p:blipFill>
        <p:spPr>
          <a:xfrm>
            <a:off x="609599" y="661176"/>
            <a:ext cx="10972801" cy="5669280"/>
          </a:xfrm>
          <a:prstGeom prst="rect">
            <a:avLst/>
          </a:prstGeom>
        </p:spPr>
      </p:pic>
    </p:spTree>
    <p:extLst>
      <p:ext uri="{BB962C8B-B14F-4D97-AF65-F5344CB8AC3E}">
        <p14:creationId xmlns:p14="http://schemas.microsoft.com/office/powerpoint/2010/main" val="233881338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Concluding Thoughts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Lot and Sodom &amp; Gomorrah</a:t>
            </a:r>
          </a:p>
        </p:txBody>
      </p:sp>
      <p:sp>
        <p:nvSpPr>
          <p:cNvPr id="161795" name="Rectangle 3"/>
          <p:cNvSpPr>
            <a:spLocks noGrp="1" noChangeArrowheads="1"/>
          </p:cNvSpPr>
          <p:nvPr>
            <p:ph type="body" idx="1"/>
          </p:nvPr>
        </p:nvSpPr>
        <p:spPr>
          <a:xfrm>
            <a:off x="1066800" y="2057400"/>
            <a:ext cx="7315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Perseverance of the Saints?</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Lot disappears</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Sodom in the Kingdom</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 sin worse than Sodom?</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46181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Concluding Thoughts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Lot and Sodom &amp; Gomorrah</a:t>
            </a:r>
          </a:p>
        </p:txBody>
      </p:sp>
      <p:sp>
        <p:nvSpPr>
          <p:cNvPr id="161795" name="Rectangle 3"/>
          <p:cNvSpPr>
            <a:spLocks noGrp="1" noChangeArrowheads="1"/>
          </p:cNvSpPr>
          <p:nvPr>
            <p:ph type="body" idx="1"/>
          </p:nvPr>
        </p:nvSpPr>
        <p:spPr>
          <a:xfrm>
            <a:off x="1066800" y="2057400"/>
            <a:ext cx="7315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Perseverance of the Saints?</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Lot disappears</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Sodom in the Kingdom</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 sin worse than Sodom?</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957145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48006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2 Peter 2:7-9</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if He rescued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Lot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oppressed by the sensual conduct of unprincipled men </a:t>
            </a:r>
            <a:r>
              <a:rPr lang="en-US" sz="3600" baseline="30000" dirty="0">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living among them, felt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soul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tormented day after day by their lawless deeds), </a:t>
            </a:r>
            <a:r>
              <a:rPr lang="en-US" sz="3600" baseline="30000" dirty="0">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temptation, and to keep the unrighteous under punishment for the day of judgment.”</a:t>
            </a:r>
          </a:p>
        </p:txBody>
      </p:sp>
    </p:spTree>
    <p:extLst>
      <p:ext uri="{BB962C8B-B14F-4D97-AF65-F5344CB8AC3E}">
        <p14:creationId xmlns:p14="http://schemas.microsoft.com/office/powerpoint/2010/main" val="404990768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69AE0E-8320-3F10-2008-6FCEEE8FFC0C}"/>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4262705"/>
          </a:xfrm>
          <a:prstGeom prst="rect">
            <a:avLst/>
          </a:prstGeom>
          <a:noFill/>
          <a:ln w="28575">
            <a:noFill/>
            <a:miter lim="800000"/>
            <a:headEnd/>
            <a:tailEnd/>
          </a:ln>
        </p:spPr>
        <p:txBody>
          <a:bodyPr wrap="square">
            <a:spAutoFit/>
          </a:bodyPr>
          <a:lstStyle/>
          <a:p>
            <a:pPr algn="ctr" defTabSz="51435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10:27-29</a:t>
            </a:r>
          </a:p>
          <a:p>
            <a:pPr algn="just">
              <a:spcBef>
                <a:spcPts val="600"/>
              </a:spcBef>
              <a:spcAft>
                <a:spcPts val="600"/>
              </a:spcAft>
            </a:pPr>
            <a:r>
              <a:rPr lang="en-US" altLang="en-US" sz="3600" dirty="0">
                <a:latin typeface="Calibri" panose="020F0502020204030204" pitchFamily="34" charset="0"/>
                <a:ea typeface="Calibri" panose="020F0502020204030204" pitchFamily="34" charset="0"/>
                <a:cs typeface="Calibri" panose="020F0502020204030204" pitchFamily="34" charset="0"/>
              </a:rPr>
              <a:t>“</a:t>
            </a:r>
            <a:r>
              <a:rPr lang="en-US" altLang="en-US" sz="3600" baseline="30000" dirty="0">
                <a:latin typeface="Calibri" panose="020F0502020204030204" pitchFamily="34" charset="0"/>
                <a:ea typeface="Calibri" panose="020F0502020204030204" pitchFamily="34" charset="0"/>
                <a:cs typeface="Calibri" panose="020F0502020204030204" pitchFamily="34" charset="0"/>
              </a:rPr>
              <a:t>27</a:t>
            </a:r>
            <a:r>
              <a:rPr lang="en-US" alt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My sheep hear My voice, and I know them, and they follow Me; </a:t>
            </a:r>
            <a:r>
              <a:rPr lang="en-US" sz="3600" baseline="30000" dirty="0">
                <a:latin typeface="Calibri" panose="020F0502020204030204" pitchFamily="34" charset="0"/>
                <a:ea typeface="Calibri" panose="020F0502020204030204" pitchFamily="34" charset="0"/>
                <a:cs typeface="Calibri" panose="020F0502020204030204" pitchFamily="34" charset="0"/>
              </a:rPr>
              <a:t>28 </a:t>
            </a:r>
            <a:r>
              <a:rPr lang="en-US" sz="3600" dirty="0">
                <a:latin typeface="Calibri" panose="020F0502020204030204" pitchFamily="34" charset="0"/>
                <a:ea typeface="Calibri" panose="020F0502020204030204" pitchFamily="34" charset="0"/>
                <a:cs typeface="Calibri" panose="020F0502020204030204" pitchFamily="34" charset="0"/>
              </a:rPr>
              <a:t>and I give eternal life to them, and they will never perish  </a:t>
            </a:r>
            <a:r>
              <a:rPr lang="en-US" sz="3600" b="1" dirty="0">
                <a:solidFill>
                  <a:srgbClr val="66FFFF"/>
                </a:solidFill>
                <a:latin typeface="Calibri" panose="020F0502020204030204" pitchFamily="34" charset="0"/>
                <a:ea typeface="Calibri" panose="020F0502020204030204" pitchFamily="34" charset="0"/>
                <a:cs typeface="Calibri" panose="020F0502020204030204" pitchFamily="34" charset="0"/>
              </a:rPr>
              <a:t>[</a:t>
            </a:r>
            <a:r>
              <a:rPr lang="en-US" sz="3600" b="1" i="1" dirty="0" err="1">
                <a:solidFill>
                  <a:srgbClr val="66FFFF"/>
                </a:solidFill>
                <a:latin typeface="Calibri" panose="020F0502020204030204" pitchFamily="34" charset="0"/>
                <a:ea typeface="Calibri" panose="020F0502020204030204" pitchFamily="34" charset="0"/>
                <a:cs typeface="Calibri" panose="020F0502020204030204" pitchFamily="34" charset="0"/>
              </a:rPr>
              <a:t>ou</a:t>
            </a:r>
            <a:r>
              <a:rPr lang="en-US" sz="3600" b="1" i="1" dirty="0">
                <a:solidFill>
                  <a:srgbClr val="66FFFF"/>
                </a:solidFill>
                <a:latin typeface="Calibri" panose="020F0502020204030204" pitchFamily="34" charset="0"/>
                <a:ea typeface="Calibri" panose="020F0502020204030204" pitchFamily="34" charset="0"/>
                <a:cs typeface="Calibri" panose="020F0502020204030204" pitchFamily="34" charset="0"/>
              </a:rPr>
              <a:t> </a:t>
            </a:r>
            <a:r>
              <a:rPr lang="en-US" sz="3600" b="1" i="1" dirty="0" err="1">
                <a:solidFill>
                  <a:srgbClr val="66FFFF"/>
                </a:solidFill>
                <a:latin typeface="Calibri" panose="020F0502020204030204" pitchFamily="34" charset="0"/>
                <a:ea typeface="Calibri" panose="020F0502020204030204" pitchFamily="34" charset="0"/>
                <a:cs typeface="Calibri" panose="020F0502020204030204" pitchFamily="34" charset="0"/>
              </a:rPr>
              <a:t>mē</a:t>
            </a:r>
            <a:r>
              <a:rPr lang="en-US" sz="3600" b="1" dirty="0">
                <a:solidFill>
                  <a:srgbClr val="66FFFF"/>
                </a:solidFill>
                <a:latin typeface="Calibri" panose="020F0502020204030204" pitchFamily="34" charset="0"/>
                <a:ea typeface="Calibri" panose="020F0502020204030204" pitchFamily="34" charset="0"/>
                <a:cs typeface="Calibri" panose="020F0502020204030204" pitchFamily="34" charset="0"/>
              </a:rPr>
              <a:t>; </a:t>
            </a:r>
            <a:r>
              <a:rPr lang="en-US" sz="3600" b="1" i="1" dirty="0" err="1">
                <a:solidFill>
                  <a:srgbClr val="66FFFF"/>
                </a:solidFill>
                <a:latin typeface="Calibri" panose="020F0502020204030204" pitchFamily="34" charset="0"/>
                <a:ea typeface="Calibri" panose="020F0502020204030204" pitchFamily="34" charset="0"/>
                <a:cs typeface="Calibri" panose="020F0502020204030204" pitchFamily="34" charset="0"/>
              </a:rPr>
              <a:t>aiōnia</a:t>
            </a:r>
            <a:r>
              <a:rPr lang="en-US" sz="3600" b="1" dirty="0">
                <a:solidFill>
                  <a:srgbClr val="66FFFF"/>
                </a:solidFill>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no one will snatch them</a:t>
            </a:r>
            <a:r>
              <a:rPr lang="en-US" sz="3600" dirty="0">
                <a:latin typeface="Calibri" panose="020F0502020204030204" pitchFamily="34" charset="0"/>
                <a:ea typeface="Calibri" panose="020F0502020204030204" pitchFamily="34" charset="0"/>
                <a:cs typeface="Calibri" panose="020F0502020204030204" pitchFamily="34" charset="0"/>
              </a:rPr>
              <a:t> out of My hand. </a:t>
            </a:r>
            <a:r>
              <a:rPr lang="en-US" sz="3600" baseline="30000" dirty="0">
                <a:latin typeface="Calibri" panose="020F0502020204030204" pitchFamily="34" charset="0"/>
                <a:ea typeface="Calibri" panose="020F0502020204030204" pitchFamily="34" charset="0"/>
                <a:cs typeface="Calibri" panose="020F0502020204030204" pitchFamily="34" charset="0"/>
              </a:rPr>
              <a:t>29 </a:t>
            </a:r>
            <a:r>
              <a:rPr lang="en-US" sz="3600" dirty="0">
                <a:latin typeface="Calibri" panose="020F0502020204030204" pitchFamily="34" charset="0"/>
                <a:ea typeface="Calibri" panose="020F0502020204030204" pitchFamily="34" charset="0"/>
                <a:cs typeface="Calibri" panose="020F0502020204030204" pitchFamily="34" charset="0"/>
              </a:rPr>
              <a:t>My Father, who has given </a:t>
            </a:r>
            <a:r>
              <a:rPr lang="en-US" sz="3600" i="1" dirty="0">
                <a:latin typeface="Calibri" panose="020F0502020204030204" pitchFamily="34" charset="0"/>
                <a:ea typeface="Calibri" panose="020F0502020204030204" pitchFamily="34" charset="0"/>
                <a:cs typeface="Calibri" panose="020F0502020204030204" pitchFamily="34" charset="0"/>
              </a:rPr>
              <a:t>them</a:t>
            </a:r>
            <a:r>
              <a:rPr lang="en-US" sz="3600" dirty="0">
                <a:latin typeface="Calibri" panose="020F0502020204030204" pitchFamily="34" charset="0"/>
                <a:ea typeface="Calibri" panose="020F0502020204030204" pitchFamily="34" charset="0"/>
                <a:cs typeface="Calibri" panose="020F0502020204030204" pitchFamily="34" charset="0"/>
              </a:rPr>
              <a:t> to Me, is greater than all; and </a:t>
            </a:r>
            <a:r>
              <a:rPr lang="en-US" sz="3600" b="1" u="sng" dirty="0">
                <a:solidFill>
                  <a:srgbClr val="FFFFCC"/>
                </a:solidFill>
                <a:latin typeface="Calibri" panose="020F0502020204030204" pitchFamily="34" charset="0"/>
                <a:ea typeface="Calibri" panose="020F0502020204030204" pitchFamily="34" charset="0"/>
                <a:cs typeface="Calibri" panose="020F0502020204030204" pitchFamily="34" charset="0"/>
              </a:rPr>
              <a:t>no one is able to snatch </a:t>
            </a:r>
            <a:r>
              <a:rPr lang="en-US" sz="3600" b="1" i="1" u="sng" dirty="0">
                <a:solidFill>
                  <a:srgbClr val="FFFFCC"/>
                </a:solidFill>
                <a:latin typeface="Calibri" panose="020F0502020204030204" pitchFamily="34" charset="0"/>
                <a:ea typeface="Calibri" panose="020F0502020204030204" pitchFamily="34" charset="0"/>
                <a:cs typeface="Calibri" panose="020F0502020204030204" pitchFamily="34" charset="0"/>
              </a:rPr>
              <a:t>them</a:t>
            </a:r>
            <a:r>
              <a:rPr lang="en-US" sz="3600" b="1" dirty="0">
                <a:solidFill>
                  <a:srgbClr val="FFFFCC"/>
                </a:solidFill>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out of the Father’s hand.”</a:t>
            </a:r>
            <a:endParaRPr lang="en-US" altLang="en-US"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88503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B26BAA-D14F-4618-A37F-D6B3BE09003A}"/>
              </a:ext>
            </a:extLst>
          </p:cNvPr>
          <p:cNvPicPr>
            <a:picLocks noChangeAspect="1"/>
          </p:cNvPicPr>
          <p:nvPr/>
        </p:nvPicPr>
        <p:blipFill>
          <a:blip r:embed="rId2"/>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4953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crucial test of true faith is endurance to the end, abiding in Christ, and continuance in the Word…He cannot abandon himself to sin; he cannot come under the domination of sin; he cannot be guilty of certain kinds of unfaithfulness…Let us appreciate the doctrine of the perseverance of the saints and recognize that we may entertain the faith of our security in Christ only as we persevere in faith and holiness to the end...The perseverance of the saints reminds us very forcefully that only those who persevere to the end are truly saints.”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721853" y="274320"/>
            <a:ext cx="6748297" cy="1097280"/>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Murray</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Redemption Accomplished and Applied, </a:t>
            </a:r>
            <a:r>
              <a:rPr lang="en-US" sz="1800" dirty="0">
                <a:latin typeface="Calibri" panose="020F0502020204030204" pitchFamily="34" charset="0"/>
                <a:cs typeface="Calibri" panose="020F0502020204030204" pitchFamily="34" charset="0"/>
              </a:rPr>
              <a:t>(Grand Rapids, MI: Eerdmans Publishing Co. 2015 edition), p. 152, 154-55, 165. </a:t>
            </a: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pp. 152, 154-55, 165</a:t>
            </a:r>
          </a:p>
        </p:txBody>
      </p:sp>
      <p:pic>
        <p:nvPicPr>
          <p:cNvPr id="1032" name="Picture 8" descr="https://www.monergism.com/sites/default/files/legacy/term_images/John%20Murra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66766" cy="1097280"/>
          </a:xfrm>
          <a:prstGeom prst="rect">
            <a:avLst/>
          </a:prstGeom>
          <a:noFill/>
          <a:ln w="19050">
            <a:solidFill>
              <a:schemeClr val="tx1"/>
            </a:solidFill>
          </a:ln>
        </p:spPr>
      </p:pic>
      <p:pic>
        <p:nvPicPr>
          <p:cNvPr id="2" name="Picture 1">
            <a:extLst>
              <a:ext uri="{FF2B5EF4-FFF2-40B4-BE49-F238E27FC236}">
                <a16:creationId xmlns:a16="http://schemas.microsoft.com/office/drawing/2014/main" id="{86E782F6-E959-4631-AD52-84764FF32755}"/>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extLst>
      <p:ext uri="{BB962C8B-B14F-4D97-AF65-F5344CB8AC3E}">
        <p14:creationId xmlns:p14="http://schemas.microsoft.com/office/powerpoint/2010/main" val="3813831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2667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Calvinist theologian Charles Hodge (1797-1878), in referring to evidence of being elected, said: “The only evidence of election is effectual calling, that is, the production of holiness. And the only evidence of the genuineness of this call and the certainty of our perseverance, is a patient continuance in well doing.”</a:t>
            </a:r>
          </a:p>
        </p:txBody>
      </p:sp>
      <p:sp>
        <p:nvSpPr>
          <p:cNvPr id="6" name="Rectangle 2"/>
          <p:cNvSpPr>
            <a:spLocks noChangeArrowheads="1"/>
          </p:cNvSpPr>
          <p:nvPr/>
        </p:nvSpPr>
        <p:spPr bwMode="auto">
          <a:xfrm>
            <a:off x="3422780" y="297141"/>
            <a:ext cx="5346440" cy="1097280"/>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Hodge</a:t>
            </a:r>
          </a:p>
          <a:p>
            <a:pPr algn="ctr">
              <a:defRPr/>
            </a:pPr>
            <a:r>
              <a:rPr lang="en-US" sz="1800" i="1" dirty="0">
                <a:solidFill>
                  <a:srgbClr val="FFFFFF"/>
                </a:solidFill>
                <a:latin typeface="Calibri" panose="020F0502020204030204" pitchFamily="34" charset="0"/>
                <a:cs typeface="Calibri" panose="020F0502020204030204" pitchFamily="34" charset="0"/>
              </a:rPr>
              <a:t>A Commentary on the Epistle to the Romans</a:t>
            </a:r>
            <a:r>
              <a:rPr lang="en-US" sz="1800" dirty="0">
                <a:solidFill>
                  <a:srgbClr val="FFFFFF"/>
                </a:solidFill>
                <a:latin typeface="Calibri" panose="020F0502020204030204" pitchFamily="34" charset="0"/>
                <a:cs typeface="Calibri" panose="020F0502020204030204" pitchFamily="34" charset="0"/>
              </a:rPr>
              <a:t> (Grand Rapids, MI: </a:t>
            </a:r>
            <a:r>
              <a:rPr lang="en-US" sz="1800" dirty="0" err="1">
                <a:solidFill>
                  <a:srgbClr val="FFFFFF"/>
                </a:solidFill>
                <a:latin typeface="Calibri" panose="020F0502020204030204" pitchFamily="34" charset="0"/>
                <a:cs typeface="Calibri" panose="020F0502020204030204" pitchFamily="34" charset="0"/>
              </a:rPr>
              <a:t>Eerdman’s</a:t>
            </a:r>
            <a:r>
              <a:rPr lang="en-US" sz="1800" dirty="0">
                <a:solidFill>
                  <a:srgbClr val="FFFFFF"/>
                </a:solidFill>
                <a:latin typeface="Calibri" panose="020F0502020204030204" pitchFamily="34" charset="0"/>
                <a:cs typeface="Calibri" panose="020F0502020204030204" pitchFamily="34" charset="0"/>
              </a:rPr>
              <a:t> Publishing, 1983 edition), p. 292.</a:t>
            </a:r>
            <a:endParaRPr lang="en-US" sz="18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050" name="Picture 2" descr="Charles Hodge Quotations (66 Quotations) | QuoteTab">
            <a:extLst>
              <a:ext uri="{FF2B5EF4-FFF2-40B4-BE49-F238E27FC236}">
                <a16:creationId xmlns:a16="http://schemas.microsoft.com/office/drawing/2014/main" id="{B48F8239-F945-4F30-BD6E-4E748341BD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00" r="11600"/>
          <a:stretch/>
        </p:blipFill>
        <p:spPr bwMode="auto">
          <a:xfrm>
            <a:off x="609600" y="76200"/>
            <a:ext cx="912937"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EFEA0C5-E96F-4538-8612-6EBB4A61673D}"/>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extLst>
      <p:ext uri="{BB962C8B-B14F-4D97-AF65-F5344CB8AC3E}">
        <p14:creationId xmlns:p14="http://schemas.microsoft.com/office/powerpoint/2010/main" val="2217023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048000" y="2151729"/>
            <a:ext cx="85344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151729"/>
            <a:ext cx="1766586" cy="24003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571625" y="228600"/>
            <a:ext cx="9048750" cy="1154162"/>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sz="1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&amp; Pastoral Staff, TULIP: What We Believe about the Five Points of Calvinism: Position Paper </a:t>
            </a:r>
          </a:p>
          <a:p>
            <a:pPr algn="ctr">
              <a:defRPr/>
            </a:pPr>
            <a:r>
              <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Pastoral Staff (Desiring God Ministries, 1997), 25, cited in Dave Hunt, What Love is This?, 379.</a:t>
            </a:r>
            <a:endPar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5145B2D-7D8D-48F1-876C-968CE26D6CF2}"/>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232405" y="5304343"/>
            <a:ext cx="7727190" cy="1172657"/>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625013" y="228600"/>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447800"/>
            <a:ext cx="5062118" cy="3657600"/>
          </a:xfrm>
          <a:prstGeom prst="rect">
            <a:avLst/>
          </a:prstGeom>
        </p:spPr>
      </p:pic>
      <p:pic>
        <p:nvPicPr>
          <p:cNvPr id="7" name="Picture 6">
            <a:extLst>
              <a:ext uri="{FF2B5EF4-FFF2-40B4-BE49-F238E27FC236}">
                <a16:creationId xmlns:a16="http://schemas.microsoft.com/office/drawing/2014/main" id="{17641B3C-FCE3-4A53-A206-3A85B69087AC}"/>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extLst>
      <p:ext uri="{BB962C8B-B14F-4D97-AF65-F5344CB8AC3E}">
        <p14:creationId xmlns:p14="http://schemas.microsoft.com/office/powerpoint/2010/main" val="3308752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4007" y="228599"/>
            <a:ext cx="10981189" cy="929081"/>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143000"/>
            <a:ext cx="9220200" cy="5414180"/>
          </a:xfrm>
        </p:spPr>
        <p:txBody>
          <a:bodyPr/>
          <a:lstStyle/>
          <a:p>
            <a:pPr marL="742950" indent="-742950">
              <a:spcBef>
                <a:spcPts val="0"/>
              </a:spcBef>
              <a:spcAft>
                <a:spcPts val="1800"/>
              </a:spcAft>
              <a:buSzPct val="100000"/>
              <a:buFont typeface="+mj-lt"/>
              <a:buAutoNum type="arabicPeriod"/>
              <a:defRPr/>
            </a:pPr>
            <a:r>
              <a:rPr lang="en-US" dirty="0">
                <a:cs typeface="Calibri" pitchFamily="34" charset="0"/>
              </a:rPr>
              <a:t>Noah (Gen. 9:20-23; Heb. 11:7)</a:t>
            </a:r>
            <a:endParaRPr lang="en-US" dirty="0">
              <a:latin typeface="Calibri" pitchFamily="34" charset="0"/>
              <a:cs typeface="Calibri" pitchFamily="34" charset="0"/>
            </a:endParaRPr>
          </a:p>
          <a:p>
            <a:pPr marL="742950" indent="-742950">
              <a:spcBef>
                <a:spcPts val="0"/>
              </a:spcBef>
              <a:spcAft>
                <a:spcPts val="1800"/>
              </a:spcAft>
              <a:buSzPct val="100000"/>
              <a:buFont typeface="Wingdings" panose="05000000000000000000" pitchFamily="2" charset="2"/>
              <a:buAutoNum type="arabicPeriod"/>
              <a:defRPr/>
            </a:pPr>
            <a:r>
              <a:rPr lang="en-US" dirty="0">
                <a:cs typeface="Calibri" pitchFamily="34" charset="0"/>
              </a:rPr>
              <a:t>Lot (Gen. 13; 19; 2 Pet. 2:7-8) </a:t>
            </a:r>
          </a:p>
          <a:p>
            <a:pPr marL="742950" indent="-742950">
              <a:spcBef>
                <a:spcPts val="0"/>
              </a:spcBef>
              <a:spcAft>
                <a:spcPts val="1800"/>
              </a:spcAft>
              <a:buSzPct val="100000"/>
              <a:buAutoNum type="arabicPeriod"/>
              <a:defRPr/>
            </a:pPr>
            <a:r>
              <a:rPr lang="en-US"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dirty="0">
                <a:cs typeface="Calibri" pitchFamily="34" charset="0"/>
              </a:rPr>
              <a:t>Exodus’ generation (Num. 13‒14; Heb. 11:29)</a:t>
            </a:r>
          </a:p>
          <a:p>
            <a:pPr marL="742950" indent="-742950">
              <a:spcBef>
                <a:spcPts val="0"/>
              </a:spcBef>
              <a:spcAft>
                <a:spcPts val="1800"/>
              </a:spcAft>
              <a:buSzPct val="100000"/>
              <a:buAutoNum type="arabicPeriod"/>
              <a:defRPr/>
            </a:pPr>
            <a:r>
              <a:rPr lang="en-US"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dirty="0">
                <a:cs typeface="Calibri" pitchFamily="34" charset="0"/>
              </a:rPr>
              <a:t>Solomon (1 Kgs. 11:4, 9-10)</a:t>
            </a: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4" y="4724400"/>
            <a:ext cx="153768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815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8288" y="1143000"/>
            <a:ext cx="9115425" cy="5562600"/>
          </a:xfrm>
        </p:spPr>
        <p:txBody>
          <a:bodyPr/>
          <a:lstStyle/>
          <a:p>
            <a:pPr marL="742950" indent="-742950">
              <a:spcBef>
                <a:spcPts val="0"/>
              </a:spcBef>
              <a:spcAft>
                <a:spcPts val="600"/>
              </a:spcAft>
              <a:buSzPct val="100000"/>
              <a:buFont typeface="+mj-lt"/>
              <a:buAutoNum type="arabicPeriod"/>
              <a:defRPr/>
            </a:pPr>
            <a:r>
              <a:rPr lang="en-US" dirty="0">
                <a:cs typeface="Calibri" pitchFamily="34" charset="0"/>
              </a:rPr>
              <a:t>Untrustworthy believers (John 2:23-25)</a:t>
            </a:r>
            <a:endParaRPr lang="en-US" dirty="0">
              <a:latin typeface="Calibri" pitchFamily="34" charset="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r>
              <a:rPr lang="en-US" dirty="0">
                <a:cs typeface="Calibri" pitchFamily="34" charset="0"/>
              </a:rPr>
              <a:t>Non-confessing believers (John 12:42) </a:t>
            </a:r>
          </a:p>
          <a:p>
            <a:pPr marL="742950" indent="-742950">
              <a:spcBef>
                <a:spcPts val="0"/>
              </a:spcBef>
              <a:spcAft>
                <a:spcPts val="600"/>
              </a:spcAft>
              <a:buSzPct val="100000"/>
              <a:buAutoNum type="arabicPeriod"/>
              <a:defRPr/>
            </a:pPr>
            <a:r>
              <a:rPr lang="en-US" dirty="0">
                <a:cs typeface="Calibri" pitchFamily="34" charset="0"/>
              </a:rPr>
              <a:t>Ananias and Sapphira (Acts 5:1-11)</a:t>
            </a:r>
          </a:p>
          <a:p>
            <a:pPr marL="742950" indent="-742950">
              <a:spcBef>
                <a:spcPts val="0"/>
              </a:spcBef>
              <a:spcAft>
                <a:spcPts val="600"/>
              </a:spcAft>
              <a:buSzPct val="100000"/>
              <a:buAutoNum type="arabicPeriod"/>
              <a:defRPr/>
            </a:pPr>
            <a:r>
              <a:rPr lang="en-US" dirty="0">
                <a:cs typeface="Calibri" pitchFamily="34" charset="0"/>
              </a:rPr>
              <a:t>Simon the Sorcerer (Acts 8:13)</a:t>
            </a:r>
          </a:p>
          <a:p>
            <a:pPr marL="742950" indent="-742950">
              <a:spcBef>
                <a:spcPts val="0"/>
              </a:spcBef>
              <a:spcAft>
                <a:spcPts val="600"/>
              </a:spcAft>
              <a:buSzPct val="100000"/>
              <a:buAutoNum type="arabicPeriod"/>
              <a:defRPr/>
            </a:pPr>
            <a:r>
              <a:rPr lang="en-US" dirty="0">
                <a:cs typeface="Calibri" pitchFamily="34" charset="0"/>
              </a:rPr>
              <a:t>Immature believers at Corinth (1 Cor. 3:1-3)</a:t>
            </a:r>
          </a:p>
          <a:p>
            <a:pPr marL="742950" indent="-742950">
              <a:spcBef>
                <a:spcPts val="0"/>
              </a:spcBef>
              <a:spcAft>
                <a:spcPts val="600"/>
              </a:spcAft>
              <a:buSzPct val="100000"/>
              <a:buAutoNum type="arabicPeriod"/>
              <a:defRPr/>
            </a:pPr>
            <a:r>
              <a:rPr lang="en-US" dirty="0">
                <a:cs typeface="Calibri" pitchFamily="34" charset="0"/>
              </a:rPr>
              <a:t>Unrewarded believers at Corinth (1 Cor. 3:15)</a:t>
            </a:r>
          </a:p>
          <a:p>
            <a:pPr marL="742950" indent="-742950">
              <a:spcBef>
                <a:spcPts val="0"/>
              </a:spcBef>
              <a:spcAft>
                <a:spcPts val="600"/>
              </a:spcAft>
              <a:buSzPct val="100000"/>
              <a:buAutoNum type="arabicPeriod"/>
              <a:defRPr/>
            </a:pPr>
            <a:r>
              <a:rPr lang="en-US"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dirty="0">
                <a:cs typeface="Calibri" pitchFamily="34" charset="0"/>
              </a:rPr>
              <a:t>Seven churches in Asia Minor (Rev. 3:19)</a:t>
            </a:r>
            <a:endParaRPr lang="en-US" sz="3600" dirty="0">
              <a:cs typeface="Calibri" pitchFamily="34" charset="0"/>
            </a:endParaRPr>
          </a:p>
        </p:txBody>
      </p:sp>
      <p:sp>
        <p:nvSpPr>
          <p:cNvPr id="7" name="Title 1">
            <a:extLst>
              <a:ext uri="{FF2B5EF4-FFF2-40B4-BE49-F238E27FC236}">
                <a16:creationId xmlns:a16="http://schemas.microsoft.com/office/drawing/2014/main" id="{96A36712-FF2F-4CAD-AF2B-866E3D143141}"/>
              </a:ext>
            </a:extLst>
          </p:cNvPr>
          <p:cNvSpPr>
            <a:spLocks noGrp="1"/>
          </p:cNvSpPr>
          <p:nvPr>
            <p:ph type="title"/>
          </p:nvPr>
        </p:nvSpPr>
        <p:spPr>
          <a:xfrm>
            <a:off x="604007" y="228599"/>
            <a:ext cx="10981189" cy="929081"/>
          </a:xfrm>
        </p:spPr>
        <p:txBody>
          <a:bodyPr/>
          <a:lstStyle/>
          <a:p>
            <a:pPr algn="ctr"/>
            <a:r>
              <a:rPr lang="en-US" sz="3600" dirty="0">
                <a:effectLst>
                  <a:outerShdw blurRad="38100" dist="38100" dir="2700000" algn="tl">
                    <a:srgbClr val="000000">
                      <a:alpha val="43137"/>
                    </a:srgbClr>
                  </a:outerShdw>
                </a:effectLst>
              </a:rPr>
              <a:t>Examples of New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4" name="Picture 3">
            <a:extLst>
              <a:ext uri="{FF2B5EF4-FFF2-40B4-BE49-F238E27FC236}">
                <a16:creationId xmlns:a16="http://schemas.microsoft.com/office/drawing/2014/main" id="{E17DF3D0-CA4B-48D8-9B4D-ED26910E22AE}"/>
              </a:ext>
            </a:extLst>
          </p:cNvPr>
          <p:cNvPicPr>
            <a:picLocks noChangeAspect="1"/>
          </p:cNvPicPr>
          <p:nvPr/>
        </p:nvPicPr>
        <p:blipFill>
          <a:blip r:embed="rId2"/>
          <a:stretch>
            <a:fillRect/>
          </a:stretch>
        </p:blipFill>
        <p:spPr>
          <a:xfrm>
            <a:off x="10048871" y="1614722"/>
            <a:ext cx="1536325" cy="1828959"/>
          </a:xfrm>
          <a:prstGeom prst="rect">
            <a:avLst/>
          </a:prstGeom>
        </p:spPr>
      </p:pic>
    </p:spTree>
    <p:extLst>
      <p:ext uri="{BB962C8B-B14F-4D97-AF65-F5344CB8AC3E}">
        <p14:creationId xmlns:p14="http://schemas.microsoft.com/office/powerpoint/2010/main" val="3177528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7FCB7-E68F-46E2-B18E-73090F64F619}"/>
              </a:ext>
            </a:extLst>
          </p:cNvPr>
          <p:cNvPicPr>
            <a:picLocks noChangeAspect="1"/>
          </p:cNvPicPr>
          <p:nvPr/>
        </p:nvPicPr>
        <p:blipFill>
          <a:blip r:embed="rId2"/>
          <a:stretch>
            <a:fillRect/>
          </a:stretch>
        </p:blipFill>
        <p:spPr>
          <a:xfrm>
            <a:off x="0" y="1"/>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None/>
              <a:defRPr/>
            </a:pPr>
            <a:r>
              <a:rPr lang="en-US" altLang="en-US" sz="4000" dirty="0">
                <a:solidFill>
                  <a:schemeClr val="tx2"/>
                </a:solidFill>
                <a:ea typeface="+mj-ea"/>
                <a:cs typeface="Calibri" panose="020F0502020204030204" pitchFamily="34" charset="0"/>
              </a:rPr>
              <a:t>2 Timothy 2:11-13</a:t>
            </a:r>
          </a:p>
          <a:p>
            <a:pPr marL="0" indent="0" algn="just">
              <a:spcBef>
                <a:spcPct val="0"/>
              </a:spcBef>
              <a:buClrTx/>
              <a:buSzTx/>
              <a:buNone/>
            </a:pPr>
            <a:r>
              <a:rPr lang="en-US" altLang="en-US" sz="3600" dirty="0">
                <a:effectLst>
                  <a:outerShdw blurRad="38100" dist="38100" dir="2700000" algn="tl">
                    <a:srgbClr val="000000">
                      <a:alpha val="43137"/>
                    </a:srgbClr>
                  </a:outerShdw>
                </a:effectLst>
                <a:cs typeface="Arial" panose="020B0604020202020204" pitchFamily="34" charset="0"/>
              </a:rPr>
              <a:t>“</a:t>
            </a:r>
            <a:r>
              <a:rPr lang="en-US" sz="3600" dirty="0">
                <a:effectLst>
                  <a:outerShdw blurRad="38100" dist="38100" dir="2700000" algn="tl">
                    <a:srgbClr val="000000">
                      <a:alpha val="43137"/>
                    </a:srgbClr>
                  </a:outerShdw>
                </a:effectLst>
              </a:rPr>
              <a:t>It is a trustworthy statement: For if we died with Him, we will also live with Him; </a:t>
            </a:r>
            <a:r>
              <a:rPr lang="en-US" sz="3600" baseline="30000" dirty="0">
                <a:effectLst>
                  <a:outerShdw blurRad="38100" dist="38100" dir="2700000" algn="tl">
                    <a:srgbClr val="000000">
                      <a:alpha val="43137"/>
                    </a:srgbClr>
                  </a:outerShdw>
                </a:effectLst>
              </a:rPr>
              <a:t>12 </a:t>
            </a:r>
            <a:r>
              <a:rPr lang="en-US" sz="3600" dirty="0">
                <a:effectLst>
                  <a:outerShdw blurRad="38100" dist="38100" dir="2700000" algn="tl">
                    <a:srgbClr val="000000">
                      <a:alpha val="43137"/>
                    </a:srgbClr>
                  </a:outerShdw>
                </a:effectLst>
              </a:rPr>
              <a:t>If we endure, we will also reign with Him; If we deny Him, He also will deny us; </a:t>
            </a:r>
            <a:r>
              <a:rPr lang="en-US" sz="3600" baseline="30000" dirty="0">
                <a:effectLst>
                  <a:outerShdw blurRad="38100" dist="38100" dir="2700000" algn="tl">
                    <a:srgbClr val="000000">
                      <a:alpha val="43137"/>
                    </a:srgbClr>
                  </a:outerShdw>
                </a:effectLst>
              </a:rPr>
              <a:t>13 </a:t>
            </a:r>
            <a:r>
              <a:rPr lang="en-US" sz="3600" b="1" u="sng" dirty="0">
                <a:solidFill>
                  <a:srgbClr val="FFFFCC"/>
                </a:solidFill>
                <a:effectLst>
                  <a:outerShdw blurRad="38100" dist="38100" dir="2700000" algn="tl">
                    <a:srgbClr val="000000">
                      <a:alpha val="43137"/>
                    </a:srgbClr>
                  </a:outerShdw>
                </a:effectLst>
              </a:rPr>
              <a:t>If we are faithless</a:t>
            </a:r>
            <a:r>
              <a:rPr lang="en-US" sz="3600" dirty="0">
                <a:effectLst>
                  <a:outerShdw blurRad="38100" dist="38100" dir="2700000" algn="tl">
                    <a:srgbClr val="000000">
                      <a:alpha val="43137"/>
                    </a:srgbClr>
                  </a:outerShdw>
                </a:effectLst>
              </a:rPr>
              <a:t>, He remains faithful, for He cannot deny Himself.</a:t>
            </a:r>
            <a:r>
              <a:rPr lang="en-US" altLang="en-US" sz="3600" dirty="0">
                <a:effectLst>
                  <a:outerShdw blurRad="38100" dist="38100" dir="2700000" algn="tl">
                    <a:srgbClr val="000000">
                      <a:alpha val="43137"/>
                    </a:srgbClr>
                  </a:outerShdw>
                </a:effectLst>
                <a:cs typeface="Arial" panose="020B0604020202020204" pitchFamily="34" charset="0"/>
              </a:rPr>
              <a:t>”</a:t>
            </a:r>
          </a:p>
        </p:txBody>
      </p:sp>
      <p:pic>
        <p:nvPicPr>
          <p:cNvPr id="1028" name="Picture 4" descr="Rejected by Your Family Because You Love Jesus? | Fresh Manna – Bible  Devotions By Tim Burt">
            <a:extLst>
              <a:ext uri="{FF2B5EF4-FFF2-40B4-BE49-F238E27FC236}">
                <a16:creationId xmlns:a16="http://schemas.microsoft.com/office/drawing/2014/main" id="{6813A84C-0C29-4FF4-949F-33A23A18DF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55" b="13889"/>
          <a:stretch/>
        </p:blipFill>
        <p:spPr bwMode="auto">
          <a:xfrm>
            <a:off x="4920524" y="3352800"/>
            <a:ext cx="2350953" cy="1463040"/>
          </a:xfrm>
          <a:prstGeom prst="rect">
            <a:avLst/>
          </a:prstGeom>
          <a:solidFill>
            <a:schemeClr val="tx1"/>
          </a:solidFill>
          <a:ln w="57150">
            <a:solidFill>
              <a:srgbClr val="C00000"/>
            </a:solidFill>
          </a:ln>
        </p:spPr>
      </p:pic>
    </p:spTree>
    <p:extLst>
      <p:ext uri="{BB962C8B-B14F-4D97-AF65-F5344CB8AC3E}">
        <p14:creationId xmlns:p14="http://schemas.microsoft.com/office/powerpoint/2010/main" val="342426941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mn-cs"/>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obtain 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inheritance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is imperishable, undefiled, and will not fade away,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reserved in heaven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you, </a:t>
            </a:r>
            <a:r>
              <a:rPr lang="en-US" sz="3600" baseline="30000" dirty="0">
                <a:effectLst>
                  <a:outerShdw blurRad="38100" dist="38100" dir="2700000" algn="tl">
                    <a:srgbClr val="000000">
                      <a:alpha val="43137"/>
                    </a:srgbClr>
                  </a:outerShdw>
                </a:effectLst>
                <a:latin typeface="Calibri" panose="020F0502020204030204" pitchFamily="34" charset="0"/>
                <a:cs typeface="+mn-cs"/>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 protected by the power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faith for a salvation ready to be revealed in the last time.”</a:t>
            </a:r>
          </a:p>
        </p:txBody>
      </p:sp>
      <p:pic>
        <p:nvPicPr>
          <p:cNvPr id="5" name="Picture 4">
            <a:extLst>
              <a:ext uri="{FF2B5EF4-FFF2-40B4-BE49-F238E27FC236}">
                <a16:creationId xmlns:a16="http://schemas.microsoft.com/office/drawing/2014/main" id="{65DD34FF-F8E8-4C83-ADC3-3B8205F1DCC2}"/>
              </a:ext>
            </a:extLst>
          </p:cNvPr>
          <p:cNvPicPr>
            <a:picLocks noChangeAspect="1"/>
          </p:cNvPicPr>
          <p:nvPr/>
        </p:nvPicPr>
        <p:blipFill rotWithShape="1">
          <a:blip r:embed="rId3"/>
          <a:srcRect l="37500"/>
          <a:stretch/>
        </p:blipFill>
        <p:spPr>
          <a:xfrm>
            <a:off x="5080000" y="3048000"/>
            <a:ext cx="2032000" cy="1828800"/>
          </a:xfrm>
          <a:prstGeom prst="rect">
            <a:avLst/>
          </a:prstGeom>
        </p:spPr>
      </p:pic>
    </p:spTree>
    <p:extLst>
      <p:ext uri="{BB962C8B-B14F-4D97-AF65-F5344CB8AC3E}">
        <p14:creationId xmlns:p14="http://schemas.microsoft.com/office/powerpoint/2010/main" val="2665707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Concluding Thoughts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Lot and Sodom &amp; Gomorrah</a:t>
            </a:r>
          </a:p>
        </p:txBody>
      </p:sp>
      <p:sp>
        <p:nvSpPr>
          <p:cNvPr id="161795" name="Rectangle 3"/>
          <p:cNvSpPr>
            <a:spLocks noGrp="1" noChangeArrowheads="1"/>
          </p:cNvSpPr>
          <p:nvPr>
            <p:ph type="body" idx="1"/>
          </p:nvPr>
        </p:nvSpPr>
        <p:spPr>
          <a:xfrm>
            <a:off x="1066800" y="2057400"/>
            <a:ext cx="7315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Perseverance of the Saints?</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Lot disappears</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Sodom in the Kingdom</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 sin worse than Sodom?</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79146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Concluding Thoughts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Lot and Sodom &amp; Gomorrah</a:t>
            </a:r>
          </a:p>
        </p:txBody>
      </p:sp>
      <p:sp>
        <p:nvSpPr>
          <p:cNvPr id="161795" name="Rectangle 3"/>
          <p:cNvSpPr>
            <a:spLocks noGrp="1" noChangeArrowheads="1"/>
          </p:cNvSpPr>
          <p:nvPr>
            <p:ph type="body" idx="1"/>
          </p:nvPr>
        </p:nvSpPr>
        <p:spPr>
          <a:xfrm>
            <a:off x="1066800" y="2057400"/>
            <a:ext cx="7315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Perseverance of the Saints?</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Lot disappears</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Sodom in the Kingdom</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 sin worse than Sodom?</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231661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Concluding Thoughts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Lot and Sodom &amp; Gomorrah</a:t>
            </a:r>
          </a:p>
        </p:txBody>
      </p:sp>
      <p:sp>
        <p:nvSpPr>
          <p:cNvPr id="161795" name="Rectangle 3"/>
          <p:cNvSpPr>
            <a:spLocks noGrp="1" noChangeArrowheads="1"/>
          </p:cNvSpPr>
          <p:nvPr>
            <p:ph type="body" idx="1"/>
          </p:nvPr>
        </p:nvSpPr>
        <p:spPr>
          <a:xfrm>
            <a:off x="1066800" y="2057400"/>
            <a:ext cx="7315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Perseverance of the Saints?</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Lot disappears</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Sodom in the Kingdom</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 sin worse than Sodom?</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64016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first reference is Matthew 11:23–24, where Jesus declared that it would be more tolerable for Sodom in the day of judgment than for Capernaum. Although homosexuality is a very grievous sin, an even more grievous sin is having been confronted with spiritual truth, especially concerning the Messiahship of Jesus, and rejecting it. Since so many miracles of Jesus were performed in Capernaum and the people living there rejected Him anyway, it will be more tolerable for Sodom in the Day of Judgment than for Capernaum.”</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332</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60093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5861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cs typeface="Calibri" panose="020F0502020204030204" pitchFamily="34" charset="0"/>
              </a:rPr>
              <a:t>Lot’s Incest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19:30-38</a:t>
            </a:r>
          </a:p>
        </p:txBody>
      </p:sp>
      <p:sp>
        <p:nvSpPr>
          <p:cNvPr id="161795" name="Rectangle 3"/>
          <p:cNvSpPr>
            <a:spLocks noGrp="1" noChangeArrowheads="1"/>
          </p:cNvSpPr>
          <p:nvPr>
            <p:ph type="body" idx="1"/>
          </p:nvPr>
        </p:nvSpPr>
        <p:spPr>
          <a:xfrm>
            <a:off x="990600" y="1524000"/>
            <a:ext cx="7391400" cy="2705100"/>
          </a:xfrm>
        </p:spPr>
        <p:txBody>
          <a:bodyPr/>
          <a:lstStyle/>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departure (30)</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Daughters’ plan (31-32)</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1st born’s execution (33)</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2nd born’s execution (34-35)</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Result (36)</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Moabites born (37)</a:t>
            </a:r>
          </a:p>
          <a:p>
            <a:pPr marL="514350" lvl="2" indent="-514350" eaLnBrk="1" hangingPunct="1">
              <a:spcBef>
                <a:spcPts val="0"/>
              </a:spcBef>
              <a:spcAft>
                <a:spcPts val="18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Ammonites born (38)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099327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3048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1905000" y="1371600"/>
            <a:ext cx="8382000" cy="5333999"/>
          </a:xfrm>
        </p:spPr>
        <p:txBody>
          <a:bodyPr/>
          <a:lstStyle/>
          <a:p>
            <a:pPr marL="574675" lvl="1" indent="-574675" eaLnBrk="1" hangingPunct="1">
              <a:spcBef>
                <a:spcPts val="0"/>
              </a:spcBef>
              <a:spcAft>
                <a:spcPts val="400"/>
              </a:spcAft>
              <a:buClr>
                <a:schemeClr val="tx2"/>
              </a:buClr>
              <a:buSzPct val="100000"/>
              <a:buFont typeface="+mj-lt"/>
              <a:buAutoNum type="romanUcPeriod"/>
              <a:defRPr/>
            </a:pPr>
            <a:r>
              <a:rPr lang="en-US" sz="2600" dirty="0"/>
              <a:t>Unconditional promises (Gen. 12:1-3)</a:t>
            </a:r>
          </a:p>
          <a:p>
            <a:pPr marL="574675" lvl="1" indent="-574675" eaLnBrk="1" hangingPunct="1">
              <a:spcBef>
                <a:spcPts val="0"/>
              </a:spcBef>
              <a:spcAft>
                <a:spcPts val="400"/>
              </a:spcAft>
              <a:buClr>
                <a:schemeClr val="tx2"/>
              </a:buClr>
              <a:buSzPct val="100000"/>
              <a:buFont typeface="+mj-lt"/>
              <a:buAutoNum type="romanUcPeriod"/>
              <a:defRPr/>
            </a:pPr>
            <a:r>
              <a:rPr lang="en-US" sz="2600" dirty="0"/>
              <a:t>From Haran to Canaan (Gen. 12:4-5)</a:t>
            </a:r>
          </a:p>
          <a:p>
            <a:pPr marL="574675" lvl="1" indent="-574675" eaLnBrk="1" hangingPunct="1">
              <a:spcBef>
                <a:spcPts val="0"/>
              </a:spcBef>
              <a:spcAft>
                <a:spcPts val="400"/>
              </a:spcAft>
              <a:buClr>
                <a:schemeClr val="tx2"/>
              </a:buClr>
              <a:buSzPct val="100000"/>
              <a:buFont typeface="+mj-lt"/>
              <a:buAutoNum type="romanUcPeriod"/>
              <a:defRPr/>
            </a:pPr>
            <a:r>
              <a:rPr lang="en-US" sz="2600" dirty="0"/>
              <a:t>In Canaan (Gen. 12:6-9)</a:t>
            </a:r>
          </a:p>
          <a:p>
            <a:pPr marL="574675" lvl="1" indent="-574675" eaLnBrk="1" hangingPunct="1">
              <a:spcBef>
                <a:spcPts val="0"/>
              </a:spcBef>
              <a:spcAft>
                <a:spcPts val="400"/>
              </a:spcAft>
              <a:buClr>
                <a:schemeClr val="tx2"/>
              </a:buClr>
              <a:buSzPct val="100000"/>
              <a:buFont typeface="+mj-lt"/>
              <a:buAutoNum type="romanUcPeriod"/>
              <a:defRPr/>
            </a:pPr>
            <a:r>
              <a:rPr lang="en-US" sz="2600" dirty="0"/>
              <a:t>In Egypt (Gen. 12:10-20)</a:t>
            </a:r>
          </a:p>
          <a:p>
            <a:pPr marL="574675" lvl="1" indent="-574675" eaLnBrk="1" hangingPunct="1">
              <a:spcBef>
                <a:spcPts val="0"/>
              </a:spcBef>
              <a:spcAft>
                <a:spcPts val="400"/>
              </a:spcAft>
              <a:buClr>
                <a:schemeClr val="tx2"/>
              </a:buClr>
              <a:buSzPct val="100000"/>
              <a:buFont typeface="+mj-lt"/>
              <a:buAutoNum type="romanUcPeriod"/>
              <a:defRPr/>
            </a:pPr>
            <a:r>
              <a:rPr lang="en-US" sz="2600" dirty="0"/>
              <a:t>Abram and Lot Separate (Gen. 13:1-13)</a:t>
            </a:r>
          </a:p>
          <a:p>
            <a:pPr marL="574675" lvl="1" indent="-574675" eaLnBrk="1" hangingPunct="1">
              <a:spcBef>
                <a:spcPts val="0"/>
              </a:spcBef>
              <a:spcAft>
                <a:spcPts val="400"/>
              </a:spcAft>
              <a:buClr>
                <a:schemeClr val="tx2"/>
              </a:buClr>
              <a:buSzPct val="100000"/>
              <a:buFont typeface="+mj-lt"/>
              <a:buAutoNum type="romanUcPeriod"/>
              <a:defRPr/>
            </a:pPr>
            <a:r>
              <a:rPr lang="en-US" sz="2600" dirty="0"/>
              <a:t>Reaffirmation of Abram’s promises (Gen. 13:14-18)</a:t>
            </a:r>
          </a:p>
          <a:p>
            <a:pPr marL="574675" lvl="1" indent="-574675" eaLnBrk="1" hangingPunct="1">
              <a:spcBef>
                <a:spcPts val="0"/>
              </a:spcBef>
              <a:spcAft>
                <a:spcPts val="400"/>
              </a:spcAft>
              <a:buClr>
                <a:schemeClr val="tx2"/>
              </a:buClr>
              <a:buSzPct val="100000"/>
              <a:buFont typeface="+mj-lt"/>
              <a:buAutoNum type="romanUcPeriod"/>
              <a:defRPr/>
            </a:pPr>
            <a:r>
              <a:rPr lang="en-US" sz="2600" dirty="0"/>
              <a:t>Abram Rescues Lot (14:1-24)</a:t>
            </a:r>
          </a:p>
          <a:p>
            <a:pPr marL="574675" lvl="1" indent="-574675" eaLnBrk="1" hangingPunct="1">
              <a:spcBef>
                <a:spcPts val="0"/>
              </a:spcBef>
              <a:spcAft>
                <a:spcPts val="400"/>
              </a:spcAft>
              <a:buClr>
                <a:schemeClr val="tx2"/>
              </a:buClr>
              <a:buSzPct val="100000"/>
              <a:buFont typeface="+mj-lt"/>
              <a:buAutoNum type="romanUcPeriod"/>
              <a:defRPr/>
            </a:pPr>
            <a:r>
              <a:rPr lang="en-US" sz="2600" dirty="0"/>
              <a:t>Abrahamic Covenant (15:1-21)</a:t>
            </a:r>
          </a:p>
          <a:p>
            <a:pPr marL="574675" lvl="1" indent="-574675" eaLnBrk="1" hangingPunct="1">
              <a:spcBef>
                <a:spcPts val="0"/>
              </a:spcBef>
              <a:spcAft>
                <a:spcPts val="400"/>
              </a:spcAft>
              <a:buClr>
                <a:schemeClr val="tx2"/>
              </a:buClr>
              <a:buSzPct val="100000"/>
              <a:buFont typeface="+mj-lt"/>
              <a:buAutoNum type="romanUcPeriod"/>
              <a:defRPr/>
            </a:pPr>
            <a:r>
              <a:rPr lang="en-US" sz="2600" dirty="0"/>
              <a:t>Hagar &amp; Ishmael (16:1-16)</a:t>
            </a:r>
          </a:p>
          <a:p>
            <a:pPr marL="574675" lvl="1" indent="-574675" eaLnBrk="1" hangingPunct="1">
              <a:spcBef>
                <a:spcPts val="0"/>
              </a:spcBef>
              <a:spcAft>
                <a:spcPts val="400"/>
              </a:spcAft>
              <a:buClr>
                <a:schemeClr val="tx2"/>
              </a:buClr>
              <a:buSzPct val="100000"/>
              <a:buFont typeface="+mj-lt"/>
              <a:buAutoNum type="romanUcPeriod"/>
              <a:defRPr/>
            </a:pPr>
            <a:r>
              <a:rPr lang="en-US" sz="2600" dirty="0"/>
              <a:t>Circumcision  (Gen. 17:1-27)</a:t>
            </a:r>
          </a:p>
          <a:p>
            <a:pPr marL="574675" lvl="1" indent="-574675" eaLnBrk="1" hangingPunct="1">
              <a:spcBef>
                <a:spcPts val="0"/>
              </a:spcBef>
              <a:spcAft>
                <a:spcPts val="400"/>
              </a:spcAft>
              <a:buClr>
                <a:schemeClr val="tx2"/>
              </a:buClr>
              <a:buSzPct val="100000"/>
              <a:buFont typeface="+mj-lt"/>
              <a:buAutoNum type="romanUcPeriod"/>
              <a:defRPr/>
            </a:pPr>
            <a:r>
              <a:rPr lang="en-US" sz="2600" dirty="0"/>
              <a:t>Sodom  &amp; Gomorrah (Gen. 18‒19)</a:t>
            </a:r>
          </a:p>
          <a:p>
            <a:pPr marL="574675" lvl="1" indent="-574675" eaLnBrk="1" hangingPunct="1">
              <a:spcBef>
                <a:spcPts val="0"/>
              </a:spcBef>
              <a:spcAft>
                <a:spcPts val="400"/>
              </a:spcAft>
              <a:buClr>
                <a:schemeClr val="tx2"/>
              </a:buClr>
              <a:buSzPct val="100000"/>
              <a:buFont typeface="+mj-lt"/>
              <a:buAutoNum type="romanUcPeriod"/>
              <a:defRPr/>
            </a:pPr>
            <a:r>
              <a:rPr lang="en-US" sz="2600" b="1" u="sng">
                <a:solidFill>
                  <a:srgbClr val="FFFFCC"/>
                </a:solidFill>
                <a:cs typeface="Calibri" panose="020F0502020204030204" pitchFamily="34" charset="0"/>
              </a:rPr>
              <a:t>Abimelech (Gen. 20</a:t>
            </a:r>
            <a:r>
              <a:rPr lang="en-US" sz="2600" b="1" u="sng" dirty="0">
                <a:solidFill>
                  <a:srgbClr val="FFFFCC"/>
                </a:solidFill>
                <a:cs typeface="Calibri" panose="020F0502020204030204" pitchFamily="34" charset="0"/>
              </a:rPr>
              <a:t>)</a:t>
            </a:r>
            <a:endParaRPr lang="en-US" sz="2600" b="1" u="sng" dirty="0">
              <a:solidFill>
                <a:srgbClr val="FFFFCC"/>
              </a:solidFill>
            </a:endParaRP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216898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7400" y="3505200"/>
            <a:ext cx="8077200" cy="3235373"/>
          </a:xfrm>
          <a:prstGeom prst="rect">
            <a:avLst/>
          </a:prstGeom>
        </p:spPr>
        <p:txBody>
          <a:bodyPr wrap="square">
            <a:spAutoFit/>
          </a:bodyPr>
          <a:lstStyle/>
          <a:p>
            <a:pPr algn="just">
              <a:lnSpc>
                <a:spcPct val="115000"/>
              </a:lnSpc>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a:t>
            </a:r>
            <a:r>
              <a:rPr lang="en-US" sz="3600">
                <a:effectLst/>
                <a:latin typeface="Calibri" panose="020F0502020204030204" pitchFamily="34" charset="0"/>
              </a:rPr>
              <a:t>peace</a:t>
            </a:r>
            <a:r>
              <a:rPr lang="en-US" sz="3600">
                <a:latin typeface="Calibri" panose="020F0502020204030204" pitchFamily="34" charset="0"/>
              </a:rPr>
              <a:t>. </a:t>
            </a:r>
            <a:endParaRPr lang="en-US" sz="3600" dirty="0">
              <a:latin typeface="Calibri" panose="020F0502020204030204" pitchFamily="34" charset="0"/>
            </a:endParaRPr>
          </a:p>
          <a:p>
            <a:pPr algn="r">
              <a:lnSpc>
                <a:spcPct val="115000"/>
              </a:lnSpc>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3048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1905000" y="1371600"/>
            <a:ext cx="8382000" cy="5333999"/>
          </a:xfrm>
        </p:spPr>
        <p:txBody>
          <a:bodyPr/>
          <a:lstStyle/>
          <a:p>
            <a:pPr marL="574675" lvl="1" indent="-574675" eaLnBrk="1" hangingPunct="1">
              <a:spcBef>
                <a:spcPts val="0"/>
              </a:spcBef>
              <a:spcAft>
                <a:spcPts val="400"/>
              </a:spcAft>
              <a:buClr>
                <a:schemeClr val="tx2"/>
              </a:buClr>
              <a:buSzPct val="100000"/>
              <a:buFont typeface="+mj-lt"/>
              <a:buAutoNum type="romanUcPeriod"/>
              <a:defRPr/>
            </a:pPr>
            <a:r>
              <a:rPr lang="en-US" sz="2800" dirty="0"/>
              <a:t>Unconditional promises (Gen. 12:1-3)</a:t>
            </a:r>
          </a:p>
          <a:p>
            <a:pPr marL="574675" lvl="1" indent="-574675" eaLnBrk="1" hangingPunct="1">
              <a:spcBef>
                <a:spcPts val="0"/>
              </a:spcBef>
              <a:spcAft>
                <a:spcPts val="400"/>
              </a:spcAft>
              <a:buClr>
                <a:schemeClr val="tx2"/>
              </a:buClr>
              <a:buSzPct val="100000"/>
              <a:buFont typeface="+mj-lt"/>
              <a:buAutoNum type="romanUcPeriod"/>
              <a:defRPr/>
            </a:pPr>
            <a:r>
              <a:rPr lang="en-US" sz="2800" dirty="0"/>
              <a:t>From Haran to Canaan (Gen. 12:4-5)</a:t>
            </a:r>
          </a:p>
          <a:p>
            <a:pPr marL="574675" lvl="1" indent="-574675" eaLnBrk="1" hangingPunct="1">
              <a:spcBef>
                <a:spcPts val="0"/>
              </a:spcBef>
              <a:spcAft>
                <a:spcPts val="400"/>
              </a:spcAft>
              <a:buClr>
                <a:schemeClr val="tx2"/>
              </a:buClr>
              <a:buSzPct val="100000"/>
              <a:buFont typeface="+mj-lt"/>
              <a:buAutoNum type="romanUcPeriod"/>
              <a:defRPr/>
            </a:pPr>
            <a:r>
              <a:rPr lang="en-US" sz="2800" dirty="0"/>
              <a:t>In Canaan (Gen. 12:6-9)</a:t>
            </a:r>
          </a:p>
          <a:p>
            <a:pPr marL="574675" lvl="1" indent="-574675" eaLnBrk="1" hangingPunct="1">
              <a:spcBef>
                <a:spcPts val="0"/>
              </a:spcBef>
              <a:spcAft>
                <a:spcPts val="400"/>
              </a:spcAft>
              <a:buClr>
                <a:schemeClr val="tx2"/>
              </a:buClr>
              <a:buSzPct val="100000"/>
              <a:buFont typeface="+mj-lt"/>
              <a:buAutoNum type="romanUcPeriod"/>
              <a:defRPr/>
            </a:pPr>
            <a:r>
              <a:rPr lang="en-US" sz="2800" dirty="0"/>
              <a:t>In Egypt (Gen. 12:10-20)</a:t>
            </a:r>
          </a:p>
          <a:p>
            <a:pPr marL="574675" lvl="1" indent="-574675" eaLnBrk="1" hangingPunct="1">
              <a:spcBef>
                <a:spcPts val="0"/>
              </a:spcBef>
              <a:spcAft>
                <a:spcPts val="400"/>
              </a:spcAft>
              <a:buClr>
                <a:schemeClr val="tx2"/>
              </a:buClr>
              <a:buSzPct val="100000"/>
              <a:buFont typeface="+mj-lt"/>
              <a:buAutoNum type="romanUcPeriod"/>
              <a:defRPr/>
            </a:pPr>
            <a:r>
              <a:rPr lang="en-US" sz="2800" dirty="0"/>
              <a:t>Abram and Lot Separate (Gen. 13:1-13)</a:t>
            </a:r>
          </a:p>
          <a:p>
            <a:pPr marL="574675" lvl="1" indent="-574675" eaLnBrk="1" hangingPunct="1">
              <a:spcBef>
                <a:spcPts val="0"/>
              </a:spcBef>
              <a:spcAft>
                <a:spcPts val="400"/>
              </a:spcAft>
              <a:buClr>
                <a:schemeClr val="tx2"/>
              </a:buClr>
              <a:buSzPct val="100000"/>
              <a:buFont typeface="+mj-lt"/>
              <a:buAutoNum type="romanUcPeriod"/>
              <a:defRPr/>
            </a:pPr>
            <a:r>
              <a:rPr lang="en-US" sz="2800" dirty="0"/>
              <a:t>Reaffirmation of Abram’s promises (Gen. 13:14-18)</a:t>
            </a:r>
          </a:p>
          <a:p>
            <a:pPr marL="574675" lvl="1" indent="-574675" eaLnBrk="1" hangingPunct="1">
              <a:spcBef>
                <a:spcPts val="0"/>
              </a:spcBef>
              <a:spcAft>
                <a:spcPts val="400"/>
              </a:spcAft>
              <a:buClr>
                <a:schemeClr val="tx2"/>
              </a:buClr>
              <a:buSzPct val="100000"/>
              <a:buFont typeface="+mj-lt"/>
              <a:buAutoNum type="romanUcPeriod"/>
              <a:defRPr/>
            </a:pPr>
            <a:r>
              <a:rPr lang="en-US" sz="2800" dirty="0"/>
              <a:t>Abram Rescues Lot (14:1-24)</a:t>
            </a:r>
          </a:p>
          <a:p>
            <a:pPr marL="574675" lvl="1" indent="-574675" eaLnBrk="1" hangingPunct="1">
              <a:spcBef>
                <a:spcPts val="0"/>
              </a:spcBef>
              <a:spcAft>
                <a:spcPts val="400"/>
              </a:spcAft>
              <a:buClr>
                <a:schemeClr val="tx2"/>
              </a:buClr>
              <a:buSzPct val="100000"/>
              <a:buFont typeface="+mj-lt"/>
              <a:buAutoNum type="romanUcPeriod"/>
              <a:defRPr/>
            </a:pPr>
            <a:r>
              <a:rPr lang="en-US" sz="2800" dirty="0"/>
              <a:t>Abrahamic Covenant (15:1-21)</a:t>
            </a:r>
          </a:p>
          <a:p>
            <a:pPr marL="574675" lvl="1" indent="-574675" eaLnBrk="1" hangingPunct="1">
              <a:spcBef>
                <a:spcPts val="0"/>
              </a:spcBef>
              <a:spcAft>
                <a:spcPts val="400"/>
              </a:spcAft>
              <a:buClr>
                <a:schemeClr val="tx2"/>
              </a:buClr>
              <a:buSzPct val="100000"/>
              <a:buFont typeface="+mj-lt"/>
              <a:buAutoNum type="romanUcPeriod"/>
              <a:defRPr/>
            </a:pPr>
            <a:r>
              <a:rPr lang="en-US" sz="2800" dirty="0"/>
              <a:t>Hagar &amp; Ishmael (16:1-16)</a:t>
            </a:r>
          </a:p>
          <a:p>
            <a:pPr marL="574675" lvl="1" indent="-574675" eaLnBrk="1" hangingPunct="1">
              <a:spcBef>
                <a:spcPts val="0"/>
              </a:spcBef>
              <a:spcAft>
                <a:spcPts val="400"/>
              </a:spcAft>
              <a:buClr>
                <a:schemeClr val="tx2"/>
              </a:buClr>
              <a:buSzPct val="100000"/>
              <a:buFont typeface="+mj-lt"/>
              <a:buAutoNum type="romanUcPeriod"/>
              <a:defRPr/>
            </a:pPr>
            <a:r>
              <a:rPr lang="en-US" sz="2800" dirty="0"/>
              <a:t>Circumcision  (Gen. 17:1-27)</a:t>
            </a:r>
          </a:p>
          <a:p>
            <a:pPr marL="574675" lvl="1" indent="-574675" eaLnBrk="1" hangingPunct="1">
              <a:spcBef>
                <a:spcPts val="0"/>
              </a:spcBef>
              <a:spcAft>
                <a:spcPts val="400"/>
              </a:spcAft>
              <a:buClr>
                <a:schemeClr val="tx2"/>
              </a:buClr>
              <a:buSzPct val="100000"/>
              <a:buFont typeface="+mj-lt"/>
              <a:buAutoNum type="romanUcPeriod"/>
              <a:defRPr/>
            </a:pPr>
            <a:r>
              <a:rPr lang="en-US" sz="2800" b="1" u="sng" dirty="0">
                <a:solidFill>
                  <a:srgbClr val="FFFFCC"/>
                </a:solidFill>
              </a:rPr>
              <a:t>Sodom  &amp; Gomorrah (Gen. 18</a:t>
            </a:r>
            <a:r>
              <a:rPr lang="en-US" sz="2800" b="1" u="sng" dirty="0">
                <a:solidFill>
                  <a:srgbClr val="FFFFCC"/>
                </a:solidFill>
                <a:cs typeface="Calibri" panose="020F0502020204030204" pitchFamily="34" charset="0"/>
              </a:rPr>
              <a:t>‒19)</a:t>
            </a:r>
            <a:endParaRPr lang="en-US" sz="2800" b="1" u="sng" dirty="0">
              <a:solidFill>
                <a:srgbClr val="FFFFCC"/>
              </a:solidFill>
            </a:endParaRP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14060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25955</TotalTime>
  <Words>3018</Words>
  <Application>Microsoft Office PowerPoint</Application>
  <PresentationFormat>Widescreen</PresentationFormat>
  <Paragraphs>313</Paragraphs>
  <Slides>75</Slides>
  <Notes>7</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12‒19 Abram’s Early Journeys</vt:lpstr>
      <vt:lpstr>Genesis 18‒19 Sodom &amp; Gomorrah</vt:lpstr>
      <vt:lpstr>Genesis 18‒19 Sodom &amp; Gomorrah</vt:lpstr>
      <vt:lpstr>PowerPoint Presentation</vt:lpstr>
      <vt:lpstr>Genesis 18‒19 Sodom &amp; Gomorrah</vt:lpstr>
      <vt:lpstr>PowerPoint Presentation</vt:lpstr>
      <vt:lpstr>Genesis 18‒19 Sodom &amp; Gomorrah</vt:lpstr>
      <vt:lpstr>PowerPoint Presentation</vt:lpstr>
      <vt:lpstr>PowerPoint Presentation</vt:lpstr>
      <vt:lpstr>Angels in Sodom Genesis 19:1-11</vt:lpstr>
      <vt:lpstr>PowerPoint Presentation</vt:lpstr>
      <vt:lpstr>Lot’s Rescue Genesis 19:12-22</vt:lpstr>
      <vt:lpstr>PowerPoint Presentation</vt:lpstr>
      <vt:lpstr>Sodom’s Destruction Genesis 19:23-29</vt:lpstr>
      <vt:lpstr>PowerPoint Presentation</vt:lpstr>
      <vt:lpstr>Lot’s Incest Genesis 19:30-38</vt:lpstr>
      <vt:lpstr>Lot’s Incest Genesis 19:30-38</vt:lpstr>
      <vt:lpstr>PowerPoint Presentation</vt:lpstr>
      <vt:lpstr>PowerPoint Presentation</vt:lpstr>
      <vt:lpstr>PowerPoint Presentation</vt:lpstr>
      <vt:lpstr>PowerPoint Presentation</vt:lpstr>
      <vt:lpstr>PowerPoint Presentation</vt:lpstr>
      <vt:lpstr>PowerPoint Presentation</vt:lpstr>
      <vt:lpstr>Lot’s Incest Genesis 19:30-38</vt:lpstr>
      <vt:lpstr>Daughter’s Plan Genesis 19:31-32</vt:lpstr>
      <vt:lpstr>Daughter’s Plan Genesis 19:31-32</vt:lpstr>
      <vt:lpstr>PowerPoint Presentation</vt:lpstr>
      <vt:lpstr>PowerPoint Presentation</vt:lpstr>
      <vt:lpstr>Daughter’s Plan Genesis 19:31-32</vt:lpstr>
      <vt:lpstr>PowerPoint Presentation</vt:lpstr>
      <vt:lpstr>PowerPoint Presentation</vt:lpstr>
      <vt:lpstr>Lot’s Incest Genesis 19:30-38</vt:lpstr>
      <vt:lpstr>Lot’s Incest Genesis 19:30-38</vt:lpstr>
      <vt:lpstr>Lot’s Incest Genesis 19:30-38</vt:lpstr>
      <vt:lpstr>PowerPoint Presentation</vt:lpstr>
      <vt:lpstr>PowerPoint Presentation</vt:lpstr>
      <vt:lpstr>Lot’s Incest Genesis 19:30-38</vt:lpstr>
      <vt:lpstr>PowerPoint Presentation</vt:lpstr>
      <vt:lpstr>PowerPoint Presentation</vt:lpstr>
      <vt:lpstr>PowerPoint Presentation</vt:lpstr>
      <vt:lpstr>Lot’s Incest Genesis 19:30-38</vt:lpstr>
      <vt:lpstr>PowerPoint Presentation</vt:lpstr>
      <vt:lpstr>PowerPoint Presentation</vt:lpstr>
      <vt:lpstr>PowerPoint Presentation</vt:lpstr>
      <vt:lpstr>PowerPoint Presentation</vt:lpstr>
      <vt:lpstr>Concluding Thoughts Lot and Sodom &amp; Gomorrah</vt:lpstr>
      <vt:lpstr>Concluding Thoughts Lot and Sodom &amp; Gomorrah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Old Testament Non-Persevering Saints</vt:lpstr>
      <vt:lpstr>Examples of New Testament Non-Persevering Saints</vt:lpstr>
      <vt:lpstr>PowerPoint Presentation</vt:lpstr>
      <vt:lpstr>PowerPoint Presentation</vt:lpstr>
      <vt:lpstr>Concluding Thoughts Lot and Sodom &amp; Gomorrah</vt:lpstr>
      <vt:lpstr>Concluding Thoughts Lot and Sodom &amp; Gomorrah</vt:lpstr>
      <vt:lpstr>Concluding Thoughts Lot and Sodom &amp; Gomorrah</vt:lpstr>
      <vt:lpstr>PowerPoint Presentation</vt:lpstr>
      <vt:lpstr>Conclusion</vt:lpstr>
      <vt:lpstr>PowerPoint Presentation</vt:lpstr>
      <vt:lpstr>Lot’s Incest Genesis 19:30-38</vt:lpstr>
      <vt:lpstr>Genesis 12‒20 Abram’s Early Journeys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079 - 19v30-38 - 16x9</dc:title>
  <dc:subject>Genesis 19</dc:subject>
  <dc:creator>A. Woods</dc:creator>
  <dc:description>Modified by Jim McGowan</dc:description>
  <cp:lastModifiedBy>anne woods</cp:lastModifiedBy>
  <cp:revision>2610</cp:revision>
  <cp:lastPrinted>2022-05-11T21:57:21Z</cp:lastPrinted>
  <dcterms:created xsi:type="dcterms:W3CDTF">2009-03-17T12:21:13Z</dcterms:created>
  <dcterms:modified xsi:type="dcterms:W3CDTF">2022-05-21T15:21:03Z</dcterms:modified>
</cp:coreProperties>
</file>