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8"/>
  </p:normalViewPr>
  <p:slideViewPr>
    <p:cSldViewPr snapToGrid="0" snapToObjects="1">
      <p:cViewPr varScale="1">
        <p:scale>
          <a:sx n="84" d="100"/>
          <a:sy n="84" d="100"/>
        </p:scale>
        <p:origin x="143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143000" y="685800"/>
            <a:ext cx="4572000" cy="3429000"/>
          </a:xfrm>
          <a:prstGeom prst="rect">
            <a:avLst/>
          </a:prstGeom>
        </p:spPr>
        <p:txBody>
          <a:bodyPr/>
          <a:lstStyle/>
          <a:p>
            <a:endParaRPr/>
          </a:p>
        </p:txBody>
      </p:sp>
      <p:sp>
        <p:nvSpPr>
          <p:cNvPr id="145" name="Shape 14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22"/>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929606" y="-12700"/>
            <a:ext cx="16551777" cy="11034518"/>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18"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latin typeface="Helvetica Light"/>
                <a:ea typeface="Helvetica Light"/>
                <a:cs typeface="Helvetica Light"/>
                <a:sym typeface="Helvetica Light"/>
              </a:defRPr>
            </a:lvl1pPr>
            <a:lvl2pPr marL="0" indent="228600" algn="ctr">
              <a:spcBef>
                <a:spcPts val="0"/>
              </a:spcBef>
              <a:buClrTx/>
              <a:buSzTx/>
              <a:buNone/>
              <a:defRPr>
                <a:latin typeface="Helvetica Light"/>
                <a:ea typeface="Helvetica Light"/>
                <a:cs typeface="Helvetica Light"/>
                <a:sym typeface="Helvetica Light"/>
              </a:defRPr>
            </a:lvl2pPr>
            <a:lvl3pPr marL="0" indent="457200" algn="ctr">
              <a:spcBef>
                <a:spcPts val="0"/>
              </a:spcBef>
              <a:buClrTx/>
              <a:buSzTx/>
              <a:buNone/>
              <a:defRPr>
                <a:latin typeface="Helvetica Light"/>
                <a:ea typeface="Helvetica Light"/>
                <a:cs typeface="Helvetica Light"/>
                <a:sym typeface="Helvetica Light"/>
              </a:defRPr>
            </a:lvl3pPr>
            <a:lvl4pPr marL="0" indent="685800" algn="ctr">
              <a:spcBef>
                <a:spcPts val="0"/>
              </a:spcBef>
              <a:buClrTx/>
              <a:buSzTx/>
              <a:buNone/>
              <a:defRPr>
                <a:latin typeface="Helvetica Light"/>
                <a:ea typeface="Helvetica Light"/>
                <a:cs typeface="Helvetica Light"/>
                <a:sym typeface="Helvetica Light"/>
              </a:defRPr>
            </a:lvl4pPr>
            <a:lvl5pPr marL="0" indent="914400" algn="ctr">
              <a:spcBef>
                <a:spcPts val="0"/>
              </a:spcBef>
              <a:buClrTx/>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26" name="Author and Date"/>
          <p:cNvSpPr txBox="1">
            <a:spLocks noGrp="1"/>
          </p:cNvSpPr>
          <p:nvPr>
            <p:ph type="body" sz="quarter" idx="21" hasCustomPrompt="1"/>
          </p:nvPr>
        </p:nvSpPr>
        <p:spPr>
          <a:xfrm>
            <a:off x="2108199" y="6869219"/>
            <a:ext cx="8788403" cy="254792"/>
          </a:xfrm>
          <a:prstGeom prst="rect">
            <a:avLst/>
          </a:prstGeom>
        </p:spPr>
        <p:txBody>
          <a:bodyPr lIns="18288" tIns="18288" rIns="18288" bIns="18288" anchor="b"/>
          <a:lstStyle>
            <a:lvl1pPr marL="0" indent="0" defTabSz="422656">
              <a:spcBef>
                <a:spcPts val="0"/>
              </a:spcBef>
              <a:buClrTx/>
              <a:buSzTx/>
              <a:buNone/>
              <a:defRPr sz="1584" b="1"/>
            </a:lvl1pPr>
          </a:lstStyle>
          <a:p>
            <a:r>
              <a:t>Author and Date</a:t>
            </a:r>
          </a:p>
        </p:txBody>
      </p:sp>
      <p:sp>
        <p:nvSpPr>
          <p:cNvPr id="127" name="Presentation Title"/>
          <p:cNvSpPr txBox="1">
            <a:spLocks noGrp="1"/>
          </p:cNvSpPr>
          <p:nvPr>
            <p:ph type="title" hasCustomPrompt="1"/>
          </p:nvPr>
        </p:nvSpPr>
        <p:spPr>
          <a:xfrm>
            <a:off x="2108198" y="3163596"/>
            <a:ext cx="8788403" cy="1859281"/>
          </a:xfrm>
          <a:prstGeom prst="rect">
            <a:avLst/>
          </a:prstGeom>
        </p:spPr>
        <p:txBody>
          <a:bodyPr lIns="20320" tIns="20320" rIns="20320" bIns="20320" anchor="b"/>
          <a:lstStyle>
            <a:lvl1pPr algn="l" defTabSz="1733930">
              <a:lnSpc>
                <a:spcPct val="80000"/>
              </a:lnSpc>
              <a:defRPr b="1" spc="-159">
                <a:latin typeface="Helvetica 75"/>
                <a:ea typeface="Helvetica 75"/>
                <a:cs typeface="Helvetica 75"/>
                <a:sym typeface="Helvetica Neue"/>
              </a:defRPr>
            </a:lvl1pPr>
          </a:lstStyle>
          <a:p>
            <a:r>
              <a:t>Presentation Title</a:t>
            </a:r>
          </a:p>
        </p:txBody>
      </p:sp>
      <p:sp>
        <p:nvSpPr>
          <p:cNvPr id="128" name="Body Level One…"/>
          <p:cNvSpPr txBox="1">
            <a:spLocks noGrp="1"/>
          </p:cNvSpPr>
          <p:nvPr>
            <p:ph type="body" sz="quarter" idx="1" hasCustomPrompt="1"/>
          </p:nvPr>
        </p:nvSpPr>
        <p:spPr>
          <a:xfrm>
            <a:off x="2108199" y="5012346"/>
            <a:ext cx="8788402" cy="762001"/>
          </a:xfrm>
          <a:prstGeom prst="rect">
            <a:avLst/>
          </a:prstGeom>
        </p:spPr>
        <p:txBody>
          <a:bodyPr lIns="20320" tIns="20320" rIns="20320" bIns="20320" anchor="t"/>
          <a:lstStyle>
            <a:lvl1pPr marL="0" indent="0" defTabSz="587022">
              <a:spcBef>
                <a:spcPts val="0"/>
              </a:spcBef>
              <a:buClrTx/>
              <a:buSzTx/>
              <a:buNone/>
              <a:defRPr sz="3600" b="1"/>
            </a:lvl1pPr>
            <a:lvl2pPr marL="0" indent="457200" defTabSz="587022">
              <a:spcBef>
                <a:spcPts val="0"/>
              </a:spcBef>
              <a:buClrTx/>
              <a:buSzTx/>
              <a:buNone/>
              <a:defRPr sz="3600" b="1"/>
            </a:lvl2pPr>
            <a:lvl3pPr marL="0" indent="914400" defTabSz="587022">
              <a:spcBef>
                <a:spcPts val="0"/>
              </a:spcBef>
              <a:buClrTx/>
              <a:buSzTx/>
              <a:buNone/>
              <a:defRPr sz="3600" b="1"/>
            </a:lvl3pPr>
            <a:lvl4pPr marL="0" indent="1371600" defTabSz="587022">
              <a:spcBef>
                <a:spcPts val="0"/>
              </a:spcBef>
              <a:buClrTx/>
              <a:buSzTx/>
              <a:buNone/>
              <a:defRPr sz="3600" b="1"/>
            </a:lvl4pPr>
            <a:lvl5pPr marL="0" indent="1828800" defTabSz="587022">
              <a:spcBef>
                <a:spcPts val="0"/>
              </a:spcBef>
              <a:buClrTx/>
              <a:buSzTx/>
              <a:buNone/>
              <a:defRPr sz="3600" b="1"/>
            </a:lvl5pPr>
          </a:lstStyle>
          <a:p>
            <a:r>
              <a:t>Presentation Subtitle</a:t>
            </a:r>
          </a:p>
          <a:p>
            <a:pPr lvl="1"/>
            <a:endParaRPr/>
          </a:p>
          <a:p>
            <a:pPr lvl="2"/>
            <a:endParaRPr/>
          </a:p>
          <a:p>
            <a:pPr lvl="3"/>
            <a:endParaRPr/>
          </a:p>
          <a:p>
            <a:pPr lvl="4"/>
            <a:endParaRPr/>
          </a:p>
        </p:txBody>
      </p:sp>
      <p:sp>
        <p:nvSpPr>
          <p:cNvPr id="129" name="Slide Number"/>
          <p:cNvSpPr txBox="1">
            <a:spLocks noGrp="1"/>
          </p:cNvSpPr>
          <p:nvPr>
            <p:ph type="sldNum" sz="quarter" idx="2"/>
          </p:nvPr>
        </p:nvSpPr>
        <p:spPr>
          <a:xfrm>
            <a:off x="6398056" y="7326711"/>
            <a:ext cx="208688" cy="189129"/>
          </a:xfrm>
          <a:prstGeom prst="rect">
            <a:avLst/>
          </a:prstGeom>
        </p:spPr>
        <p:txBody>
          <a:bodyPr lIns="20320" tIns="20320" rIns="20320" bIns="20320" anchor="b"/>
          <a:lstStyle>
            <a:lvl1pPr defTabSz="415431">
              <a:defRPr sz="1100">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6" name="Title Text"/>
          <p:cNvSpPr txBox="1">
            <a:spLocks noGrp="1"/>
          </p:cNvSpPr>
          <p:nvPr>
            <p:ph type="title"/>
          </p:nvPr>
        </p:nvSpPr>
        <p:spPr>
          <a:xfrm>
            <a:off x="3559174" y="3055143"/>
            <a:ext cx="5886452" cy="1857376"/>
          </a:xfrm>
          <a:prstGeom prst="rect">
            <a:avLst/>
          </a:prstGeom>
        </p:spPr>
        <p:txBody>
          <a:bodyPr lIns="28575" tIns="28575" rIns="28575" bIns="28575" anchor="b"/>
          <a:lstStyle>
            <a:lvl1pPr>
              <a:defRPr sz="7600"/>
            </a:lvl1pPr>
          </a:lstStyle>
          <a:p>
            <a:r>
              <a:t>Title Text</a:t>
            </a:r>
          </a:p>
        </p:txBody>
      </p:sp>
      <p:sp>
        <p:nvSpPr>
          <p:cNvPr id="137" name="Body Level One…"/>
          <p:cNvSpPr txBox="1">
            <a:spLocks noGrp="1"/>
          </p:cNvSpPr>
          <p:nvPr>
            <p:ph type="body" sz="quarter" idx="1"/>
          </p:nvPr>
        </p:nvSpPr>
        <p:spPr>
          <a:xfrm>
            <a:off x="3559174" y="4962525"/>
            <a:ext cx="5886452" cy="635794"/>
          </a:xfrm>
          <a:prstGeom prst="rect">
            <a:avLst/>
          </a:prstGeom>
        </p:spPr>
        <p:txBody>
          <a:bodyPr lIns="28575" tIns="28575" rIns="28575" bIns="28575" anchor="t"/>
          <a:lstStyle>
            <a:lvl1pPr marL="0" indent="0" algn="ctr">
              <a:spcBef>
                <a:spcPts val="0"/>
              </a:spcBef>
              <a:buClrTx/>
              <a:buSzTx/>
              <a:buNone/>
              <a:defRPr sz="3400"/>
            </a:lvl1pPr>
            <a:lvl2pPr marL="0" indent="0" algn="ctr">
              <a:spcBef>
                <a:spcPts val="0"/>
              </a:spcBef>
              <a:buClrTx/>
              <a:buSzTx/>
              <a:buNone/>
              <a:defRPr sz="3400"/>
            </a:lvl2pPr>
            <a:lvl3pPr marL="0" indent="0" algn="ctr">
              <a:spcBef>
                <a:spcPts val="0"/>
              </a:spcBef>
              <a:buClrTx/>
              <a:buSzTx/>
              <a:buNone/>
              <a:defRPr sz="3400"/>
            </a:lvl3pPr>
            <a:lvl4pPr marL="0" indent="0" algn="ctr">
              <a:spcBef>
                <a:spcPts val="0"/>
              </a:spcBef>
              <a:buClrTx/>
              <a:buSzTx/>
              <a:buNone/>
              <a:defRPr sz="3400"/>
            </a:lvl4pPr>
            <a:lvl5pPr marL="0" indent="0" algn="ctr">
              <a:spcBef>
                <a:spcPts val="0"/>
              </a:spcBef>
              <a:buClrTx/>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38" name="Slide Number"/>
          <p:cNvSpPr txBox="1">
            <a:spLocks noGrp="1"/>
          </p:cNvSpPr>
          <p:nvPr>
            <p:ph type="sldNum" sz="quarter" idx="2"/>
          </p:nvPr>
        </p:nvSpPr>
        <p:spPr>
          <a:xfrm>
            <a:off x="6380835" y="7362825"/>
            <a:ext cx="239320" cy="243230"/>
          </a:xfrm>
          <a:prstGeom prst="rect">
            <a:avLst/>
          </a:prstGeom>
        </p:spPr>
        <p:txBody>
          <a:bodyPr lIns="28575" tIns="28575" rIns="28575" bIns="28575"/>
          <a:lstStyle>
            <a:lvl1pPr>
              <a:defRPr sz="12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647700" y="508000"/>
            <a:ext cx="12369801" cy="614253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2451058" y="-138499"/>
            <a:ext cx="13525502" cy="9017002"/>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21"/>
          </p:nvPr>
        </p:nvSpPr>
        <p:spPr>
          <a:xfrm>
            <a:off x="4473575" y="2032000"/>
            <a:ext cx="10287000" cy="68580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426200" y="4965700"/>
            <a:ext cx="5886450" cy="39243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737350" y="639233"/>
            <a:ext cx="5880100" cy="3920067"/>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400425" y="-127000"/>
            <a:ext cx="13525500" cy="90170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45 Light"/>
                <a:ea typeface="Helvetica 45 Light"/>
                <a:cs typeface="Helvetica 45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5.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HisChannel.com/JeffKinley" TargetMode="External"/><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7" name="The Miracle of"/>
          <p:cNvSpPr txBox="1">
            <a:spLocks noGrp="1"/>
          </p:cNvSpPr>
          <p:nvPr>
            <p:ph type="ctrTitle"/>
          </p:nvPr>
        </p:nvSpPr>
        <p:spPr>
          <a:xfrm>
            <a:off x="1270000" y="-1206500"/>
            <a:ext cx="10464800" cy="3302000"/>
          </a:xfrm>
          <a:prstGeom prst="rect">
            <a:avLst/>
          </a:prstGeom>
          <a:effectLst>
            <a:outerShdw blurRad="63500" dist="63500" dir="3889069" rotWithShape="0">
              <a:srgbClr val="000000"/>
            </a:outerShdw>
          </a:effectLst>
        </p:spPr>
        <p:txBody>
          <a:bodyPr/>
          <a:lstStyle>
            <a:lvl1pPr>
              <a:defRPr b="1">
                <a:latin typeface="Helvetica 75"/>
                <a:ea typeface="Helvetica 75"/>
                <a:cs typeface="Helvetica 75"/>
                <a:sym typeface="Helvetica Neue"/>
              </a:defRPr>
            </a:lvl1pPr>
          </a:lstStyle>
          <a:p>
            <a:r>
              <a:t>The Miracle of</a:t>
            </a:r>
          </a:p>
        </p:txBody>
      </p:sp>
      <p:sp>
        <p:nvSpPr>
          <p:cNvPr id="148" name="ISRAEL"/>
          <p:cNvSpPr txBox="1"/>
          <p:nvPr/>
        </p:nvSpPr>
        <p:spPr>
          <a:xfrm>
            <a:off x="1270000" y="7137400"/>
            <a:ext cx="10464800" cy="2294087"/>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54990">
              <a:defRPr sz="14439">
                <a:latin typeface="Helvetica"/>
                <a:ea typeface="Helvetica"/>
                <a:cs typeface="Helvetica"/>
                <a:sym typeface="Helvetica"/>
              </a:defRPr>
            </a:lvl1pPr>
          </a:lstStyle>
          <a:p>
            <a:r>
              <a:t>ISRAEL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type="lt">
                                    <p:tmAbs val="0"/>
                                  </p:iterate>
                                  <p:childTnLst>
                                    <p:set>
                                      <p:cBhvr>
                                        <p:cTn id="6" fill="hold"/>
                                        <p:tgtEl>
                                          <p:spTgt spid="147"/>
                                        </p:tgtEl>
                                        <p:attrNameLst>
                                          <p:attrName>style.visibility</p:attrName>
                                        </p:attrNameLst>
                                      </p:cBhvr>
                                      <p:to>
                                        <p:strVal val="visible"/>
                                      </p:to>
                                    </p:set>
                                    <p:animEffect transition="in" filter="fade">
                                      <p:cBhvr>
                                        <p:cTn id="7" dur="2500"/>
                                        <p:tgtEl>
                                          <p:spTgt spid="147"/>
                                        </p:tgtEl>
                                      </p:cBhvr>
                                    </p:animEffect>
                                  </p:childTnLst>
                                </p:cTn>
                              </p:par>
                            </p:childTnLst>
                          </p:cTn>
                        </p:par>
                        <p:par>
                          <p:cTn id="8" fill="hold">
                            <p:stCondLst>
                              <p:cond delay="2500"/>
                            </p:stCondLst>
                            <p:childTnLst>
                              <p:par>
                                <p:cTn id="9" presetID="10" presetClass="entr" fill="hold" grpId="2" nodeType="afterEffect">
                                  <p:stCondLst>
                                    <p:cond delay="0"/>
                                  </p:stCondLst>
                                  <p:iterate>
                                    <p:tmAbs val="0"/>
                                  </p:iterate>
                                  <p:childTnLst>
                                    <p:set>
                                      <p:cBhvr>
                                        <p:cTn id="10" fill="hold"/>
                                        <p:tgtEl>
                                          <p:spTgt spid="148"/>
                                        </p:tgtEl>
                                        <p:attrNameLst>
                                          <p:attrName>style.visibility</p:attrName>
                                        </p:attrNameLst>
                                      </p:cBhvr>
                                      <p:to>
                                        <p:strVal val="visible"/>
                                      </p:to>
                                    </p:set>
                                    <p:animEffect transition="in" filter="fade">
                                      <p:cBhvr>
                                        <p:cTn id="11" dur="325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1" animBg="1" advAuto="0"/>
      <p:bldP spid="148"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2"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pic>
        <p:nvPicPr>
          <p:cNvPr id="183" name="Screen Shot 2018-10-05 at 8.01.27 PM.png" descr="Screen Shot 2018-10-05 at 8.01.27 PM.png"/>
          <p:cNvPicPr>
            <a:picLocks noChangeAspect="1"/>
          </p:cNvPicPr>
          <p:nvPr/>
        </p:nvPicPr>
        <p:blipFill>
          <a:blip r:embed="rId3"/>
          <a:stretch>
            <a:fillRect/>
          </a:stretch>
        </p:blipFill>
        <p:spPr>
          <a:xfrm>
            <a:off x="177800" y="152400"/>
            <a:ext cx="7620000" cy="5207000"/>
          </a:xfrm>
          <a:prstGeom prst="rect">
            <a:avLst/>
          </a:prstGeom>
          <a:ln w="12700">
            <a:miter lim="400000"/>
          </a:ln>
        </p:spPr>
      </p:pic>
      <p:pic>
        <p:nvPicPr>
          <p:cNvPr id="184" name="Screen Shot 2018-10-05 at 8.02.01 PM.png" descr="Screen Shot 2018-10-05 at 8.02.01 PM.png"/>
          <p:cNvPicPr>
            <a:picLocks noChangeAspect="1"/>
          </p:cNvPicPr>
          <p:nvPr/>
        </p:nvPicPr>
        <p:blipFill>
          <a:blip r:embed="rId4"/>
          <a:stretch>
            <a:fillRect/>
          </a:stretch>
        </p:blipFill>
        <p:spPr>
          <a:xfrm>
            <a:off x="5340350" y="1873250"/>
            <a:ext cx="7556500" cy="4584700"/>
          </a:xfrm>
          <a:prstGeom prst="rect">
            <a:avLst/>
          </a:prstGeom>
          <a:ln w="12700">
            <a:miter lim="400000"/>
          </a:ln>
        </p:spPr>
      </p:pic>
      <p:pic>
        <p:nvPicPr>
          <p:cNvPr id="185" name="Screen Shot 2018-10-05 at 8.03.15 PM.png" descr="Screen Shot 2018-10-05 at 8.03.15 PM.png"/>
          <p:cNvPicPr>
            <a:picLocks noChangeAspect="1"/>
          </p:cNvPicPr>
          <p:nvPr/>
        </p:nvPicPr>
        <p:blipFill>
          <a:blip r:embed="rId5"/>
          <a:stretch>
            <a:fillRect/>
          </a:stretch>
        </p:blipFill>
        <p:spPr>
          <a:xfrm>
            <a:off x="1016000" y="6464300"/>
            <a:ext cx="8813800" cy="3149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88" name="Desolation of Israel’s Land Prophesied"/>
          <p:cNvSpPr txBox="1">
            <a:spLocks noGrp="1"/>
          </p:cNvSpPr>
          <p:nvPr>
            <p:ph type="ctrTitle"/>
          </p:nvPr>
        </p:nvSpPr>
        <p:spPr>
          <a:xfrm>
            <a:off x="635000" y="457200"/>
            <a:ext cx="12143582" cy="1103809"/>
          </a:xfrm>
          <a:prstGeom prst="rect">
            <a:avLst/>
          </a:prstGeom>
          <a:effectLst>
            <a:outerShdw blurRad="63500" dist="63500" dir="3889069" rotWithShape="0">
              <a:srgbClr val="000000"/>
            </a:outerShdw>
          </a:effectLst>
        </p:spPr>
        <p:txBody>
          <a:bodyPr anchor="t"/>
          <a:lstStyle/>
          <a:p>
            <a:pPr algn="l">
              <a:defRPr sz="5100" b="1">
                <a:latin typeface="Helvetica 75"/>
                <a:ea typeface="Helvetica 75"/>
                <a:cs typeface="Helvetica 75"/>
                <a:sym typeface="Helvetica Neue"/>
              </a:defRPr>
            </a:pPr>
            <a:r>
              <a:rPr>
                <a:solidFill>
                  <a:srgbClr val="FFFB00"/>
                </a:solidFill>
              </a:rPr>
              <a:t>Desolation</a:t>
            </a:r>
            <a:r>
              <a:t> of Israel’s </a:t>
            </a:r>
            <a:r>
              <a:rPr>
                <a:solidFill>
                  <a:srgbClr val="FFFB00"/>
                </a:solidFill>
              </a:rPr>
              <a:t>Land</a:t>
            </a:r>
            <a:r>
              <a:t> Prophesied</a:t>
            </a:r>
          </a:p>
        </p:txBody>
      </p:sp>
      <p:sp>
        <p:nvSpPr>
          <p:cNvPr id="189" name="Now the generation to come, your sons who rise up after you and the foreigner who comes from a distant land, when they see the plagues of the land and the diseases with which the Lord has afflicted it, will say, 23 ‘All its land is brimstone and salt, a "/>
          <p:cNvSpPr txBox="1"/>
          <p:nvPr/>
        </p:nvSpPr>
        <p:spPr>
          <a:xfrm>
            <a:off x="635000" y="1495176"/>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403097">
              <a:defRPr sz="3450"/>
            </a:lvl1pPr>
          </a:lstStyle>
          <a:p>
            <a:r>
              <a:t>Now the generation to come, your sons who rise up after you and the foreigner who comes from a distant land, when they see the plagues of the land and the diseases with which the Lord has afflicted it, will say, 23 ‘All its land is brimstone and salt, a burning waste, unsown and unproductive, and no grass grows in it, like the overthrow of Sodom and Gomorrah, Admah and Zeboiim, which the Lord overthrew in His anger and in His wrath.’ 24 All the nations will say, ‘Why has the Lord done thus to this land? Why this great outburst of anger?’ 25 Then men will say, ‘Because they forsook the covenant of the Lord, the God of their fathers, which He made with them when He brought them out of the land of Egypt.</a:t>
            </a:r>
          </a:p>
        </p:txBody>
      </p:sp>
      <p:sp>
        <p:nvSpPr>
          <p:cNvPr id="190" name="Deuteronomy 29:22-25"/>
          <p:cNvSpPr txBox="1"/>
          <p:nvPr/>
        </p:nvSpPr>
        <p:spPr>
          <a:xfrm>
            <a:off x="749300" y="8710270"/>
            <a:ext cx="338907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Deuteronomy 29:22-25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2"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93" name="Jewish Preservation Prophesied"/>
          <p:cNvSpPr txBox="1">
            <a:spLocks noGrp="1"/>
          </p:cNvSpPr>
          <p:nvPr>
            <p:ph type="ctrTitle"/>
          </p:nvPr>
        </p:nvSpPr>
        <p:spPr>
          <a:xfrm>
            <a:off x="635000" y="457200"/>
            <a:ext cx="12143582" cy="1103809"/>
          </a:xfrm>
          <a:prstGeom prst="rect">
            <a:avLst/>
          </a:prstGeom>
          <a:effectLst>
            <a:outerShdw blurRad="63500" dist="63500" dir="3889069" rotWithShape="0">
              <a:srgbClr val="000000"/>
            </a:outerShdw>
          </a:effectLst>
        </p:spPr>
        <p:txBody>
          <a:bodyPr anchor="t"/>
          <a:lstStyle/>
          <a:p>
            <a:pPr algn="l">
              <a:defRPr sz="5100" b="1">
                <a:latin typeface="Helvetica 75"/>
                <a:ea typeface="Helvetica 75"/>
                <a:cs typeface="Helvetica 75"/>
                <a:sym typeface="Helvetica Neue"/>
              </a:defRPr>
            </a:pPr>
            <a:r>
              <a:t>Jewish </a:t>
            </a:r>
            <a:r>
              <a:rPr>
                <a:solidFill>
                  <a:srgbClr val="FFFB00"/>
                </a:solidFill>
              </a:rPr>
              <a:t>Preservation </a:t>
            </a:r>
            <a:r>
              <a:t>Prophesied</a:t>
            </a:r>
          </a:p>
        </p:txBody>
      </p:sp>
      <p:sp>
        <p:nvSpPr>
          <p:cNvPr id="194" name="Thus says the Lord, Who gives the sun for light by day And the fixed order of the moon and the stars for light by night, Who stirs up the sea so that its waves roar; The Lord of hosts is His name: “If this fixed order departs From before Me,” declares th"/>
          <p:cNvSpPr txBox="1"/>
          <p:nvPr/>
        </p:nvSpPr>
        <p:spPr>
          <a:xfrm>
            <a:off x="635000" y="1495176"/>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34340">
              <a:defRPr sz="3514"/>
            </a:pPr>
            <a:endParaRPr/>
          </a:p>
          <a:p>
            <a:pPr algn="l" defTabSz="434340">
              <a:defRPr sz="3514"/>
            </a:pPr>
            <a:r>
              <a:t>Thus says the Lord,</a:t>
            </a:r>
            <a:br/>
            <a:r>
              <a:t>Who gives the sun for light by day</a:t>
            </a:r>
            <a:br/>
            <a:r>
              <a:t>And the fixed order of the moon and the stars for light by night,</a:t>
            </a:r>
            <a:br/>
            <a:r>
              <a:t>Who stirs up the sea so that its waves roar;</a:t>
            </a:r>
            <a:br/>
            <a:r>
              <a:t>The Lord of hosts is His name:</a:t>
            </a:r>
            <a:br/>
            <a:r>
              <a:t>“If this fixed order departs</a:t>
            </a:r>
            <a:br/>
            <a:r>
              <a:t>From before Me,” declares the Lord,</a:t>
            </a:r>
            <a:br/>
            <a:r>
              <a:t>“Then the offspring of Israel also will cease</a:t>
            </a:r>
            <a:br/>
            <a:r>
              <a:t>From being a nation before Me forever.”</a:t>
            </a:r>
          </a:p>
          <a:p>
            <a:pPr algn="l" defTabSz="434340">
              <a:defRPr sz="3514"/>
            </a:pPr>
            <a:endParaRPr/>
          </a:p>
        </p:txBody>
      </p:sp>
      <p:sp>
        <p:nvSpPr>
          <p:cNvPr id="195" name="Jeremiah 31:35-36"/>
          <p:cNvSpPr txBox="1"/>
          <p:nvPr/>
        </p:nvSpPr>
        <p:spPr>
          <a:xfrm>
            <a:off x="749299" y="8710270"/>
            <a:ext cx="276758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lstStyle>
          <a:p>
            <a:r>
              <a:t>Jeremiah 31:35-36</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98" name="“The mightiest counterpart to the _____ is represented by the Jew. In hardly any people in the world is the instinct of self-preservation developed more strongly than in the so-called 'chosen.' Of this, the mere fact of the survival of this race may be c"/>
          <p:cNvSpPr txBox="1"/>
          <p:nvPr/>
        </p:nvSpPr>
        <p:spPr>
          <a:xfrm>
            <a:off x="430609" y="1263029"/>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defTabSz="403097">
              <a:defRPr sz="3518"/>
            </a:lvl1pPr>
          </a:lstStyle>
          <a:p>
            <a:r>
              <a:t>“The mightiest counterpart to the _____ is represented by the Jew. In hardly any people in the world is the instinct of self-preservation developed more strongly than in the so-called 'chosen.' Of this, the mere fact of the survival of this race may be considered the best proof. Where is the people which in the last two thousand years has been exposed to so slight changes of inner disposition, character, etc., as the Jewish people? What people, finally, has gone through greater upheavals than this one-and nevertheless issued from the mightiest catastrophes of mankind unchanged? What an infinitely tough will to live and preserve the species speaks from these facts!”</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0"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01" name="“The mightiest counterpart to the Aryan is represented by the Jew. In hardly any people in the world is the instinct of self-preservation developed more strongly than in the so-called 'chosen.' Of this, the mere fact of the survival of this race may be c"/>
          <p:cNvSpPr txBox="1"/>
          <p:nvPr/>
        </p:nvSpPr>
        <p:spPr>
          <a:xfrm>
            <a:off x="430609" y="1263029"/>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03097">
              <a:defRPr sz="3518"/>
            </a:pPr>
            <a:r>
              <a:t>“The mightiest counterpart to the </a:t>
            </a:r>
            <a:r>
              <a:rPr>
                <a:solidFill>
                  <a:srgbClr val="FFFB00"/>
                </a:solidFill>
              </a:rPr>
              <a:t>Aryan</a:t>
            </a:r>
            <a:r>
              <a:t> is represented by the Jew. In hardly any people in the world is the instinct of self-preservation developed more strongly than in the so-called 'chosen.' Of this, the mere fact of the survival of this race may be considered the best proof. Where is the people which in the last two thousand years has been exposed to so slight changes of inner disposition, character, etc., as the Jewish people? What people, finally, has gone through greater upheavals than this one-and nevertheless issued from the mightiest catastrophes of mankind unchanged? What an infinitely tough will to live and preserve the species speaks from these facts!”</a:t>
            </a:r>
          </a:p>
        </p:txBody>
      </p:sp>
      <p:sp>
        <p:nvSpPr>
          <p:cNvPr id="202" name="Adolf Hitler - Mein Kampf (Chapter XI - Nation and Race)"/>
          <p:cNvSpPr txBox="1"/>
          <p:nvPr/>
        </p:nvSpPr>
        <p:spPr>
          <a:xfrm>
            <a:off x="2348585" y="8595970"/>
            <a:ext cx="8307630"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l"/>
            <a:r>
              <a:rPr>
                <a:solidFill>
                  <a:srgbClr val="FFFB00"/>
                </a:solidFill>
              </a:rPr>
              <a:t>Adolf Hitler</a:t>
            </a:r>
            <a:r>
              <a:t> - Mein Kampf (Chapter XI - Nation and Race)</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4"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05" name="Regathering of Israel Prophesied"/>
          <p:cNvSpPr txBox="1">
            <a:spLocks noGrp="1"/>
          </p:cNvSpPr>
          <p:nvPr>
            <p:ph type="ctrTitle"/>
          </p:nvPr>
        </p:nvSpPr>
        <p:spPr>
          <a:xfrm>
            <a:off x="635000" y="457200"/>
            <a:ext cx="12143582" cy="1103809"/>
          </a:xfrm>
          <a:prstGeom prst="rect">
            <a:avLst/>
          </a:prstGeom>
          <a:effectLst>
            <a:outerShdw blurRad="63500" dist="63500" dir="3889069" rotWithShape="0">
              <a:srgbClr val="000000"/>
            </a:outerShdw>
          </a:effectLst>
        </p:spPr>
        <p:txBody>
          <a:bodyPr anchor="t"/>
          <a:lstStyle/>
          <a:p>
            <a:pPr algn="l">
              <a:defRPr sz="5100" b="1">
                <a:latin typeface="Helvetica 75"/>
                <a:ea typeface="Helvetica 75"/>
                <a:cs typeface="Helvetica 75"/>
                <a:sym typeface="Helvetica Neue"/>
              </a:defRPr>
            </a:pPr>
            <a:r>
              <a:rPr>
                <a:solidFill>
                  <a:srgbClr val="FFFB00"/>
                </a:solidFill>
              </a:rPr>
              <a:t>Regathering</a:t>
            </a:r>
            <a:r>
              <a:t> of Israel Prophesied</a:t>
            </a:r>
          </a:p>
        </p:txBody>
      </p:sp>
      <p:sp>
        <p:nvSpPr>
          <p:cNvPr id="206" name="&quot;I will bring them out from the peoples and gather them from the countries and bring them to their own land; and I will feed them on the mountains of Israel, by the streams, and in all the inhabited places of the land. - Ezekiel 34:13…"/>
          <p:cNvSpPr txBox="1"/>
          <p:nvPr/>
        </p:nvSpPr>
        <p:spPr>
          <a:xfrm>
            <a:off x="635000" y="1495176"/>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301752">
              <a:defRPr sz="2376"/>
            </a:pPr>
            <a:r>
              <a:t>"I will bring them out from the peoples and gather them from the countries and bring them to their own land; and I will feed them on the mountains of Israel, by the streams, and in all the inhabited places of the land. - Ezekiel 34:13</a:t>
            </a:r>
          </a:p>
          <a:p>
            <a:pPr algn="l" defTabSz="301752">
              <a:defRPr sz="2376"/>
            </a:pPr>
            <a:endParaRPr/>
          </a:p>
          <a:p>
            <a:pPr algn="l" defTabSz="301752">
              <a:defRPr sz="2376"/>
            </a:pPr>
            <a:r>
              <a:t>For behold, days are coming,’ declares the Lord, ‘when I will restore the fortunes of My people Israel and Judah.’ The Lord says, ‘I will also bring them back to the land that I gave to their forefathers and they shall possess it. - Jeremiah 30:3</a:t>
            </a:r>
          </a:p>
          <a:p>
            <a:pPr algn="l" defTabSz="301752">
              <a:defRPr sz="2376"/>
            </a:pPr>
            <a:endParaRPr/>
          </a:p>
          <a:p>
            <a:pPr algn="l" defTabSz="301752">
              <a:defRPr sz="2376"/>
            </a:pPr>
            <a:endParaRPr/>
          </a:p>
          <a:p>
            <a:pPr algn="l" defTabSz="301752">
              <a:defRPr sz="2376"/>
            </a:pPr>
            <a:r>
              <a:t>Fear not, for I am with you;</a:t>
            </a:r>
          </a:p>
          <a:p>
            <a:pPr algn="l" defTabSz="301752">
              <a:defRPr sz="2376"/>
            </a:pPr>
            <a:r>
              <a:t>I will bring your offspring from the east,</a:t>
            </a:r>
          </a:p>
          <a:p>
            <a:pPr algn="l" defTabSz="301752">
              <a:defRPr sz="2376"/>
            </a:pPr>
            <a:r>
              <a:t>and from the west I will gather you.</a:t>
            </a:r>
          </a:p>
          <a:p>
            <a:pPr marL="536448" indent="-536448" algn="l" defTabSz="301752">
              <a:defRPr sz="2376"/>
            </a:pPr>
            <a:r>
              <a:t>I will say to the north, Give up,</a:t>
            </a:r>
          </a:p>
          <a:p>
            <a:pPr algn="l" defTabSz="301752">
              <a:defRPr sz="2376"/>
            </a:pPr>
            <a:r>
              <a:t>and to the south, Do not withhold;</a:t>
            </a:r>
          </a:p>
          <a:p>
            <a:pPr algn="l" defTabSz="301752">
              <a:defRPr sz="2376"/>
            </a:pPr>
            <a:r>
              <a:t>bring my sons from afar</a:t>
            </a:r>
          </a:p>
          <a:p>
            <a:pPr algn="l" defTabSz="301752">
              <a:defRPr sz="2376"/>
            </a:pPr>
            <a:r>
              <a:t>and my daughters from the end of the earth</a:t>
            </a:r>
          </a:p>
          <a:p>
            <a:pPr algn="l" defTabSz="301752">
              <a:defRPr sz="2376"/>
            </a:pPr>
            <a:r>
              <a:t>- Isaiah 43:5-6</a:t>
            </a:r>
          </a:p>
          <a:p>
            <a:pPr algn="l" defTabSz="301752">
              <a:defRPr sz="2376">
                <a:solidFill>
                  <a:srgbClr val="000000"/>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8"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09" name="Rebuilding of Jewish Temple Prophesied"/>
          <p:cNvSpPr txBox="1">
            <a:spLocks noGrp="1"/>
          </p:cNvSpPr>
          <p:nvPr>
            <p:ph type="ctrTitle"/>
          </p:nvPr>
        </p:nvSpPr>
        <p:spPr>
          <a:xfrm>
            <a:off x="226218" y="457200"/>
            <a:ext cx="12552364" cy="1103809"/>
          </a:xfrm>
          <a:prstGeom prst="rect">
            <a:avLst/>
          </a:prstGeom>
          <a:effectLst>
            <a:outerShdw blurRad="63500" dist="63500" dir="3889069" rotWithShape="0">
              <a:srgbClr val="000000"/>
            </a:outerShdw>
          </a:effectLst>
        </p:spPr>
        <p:txBody>
          <a:bodyPr anchor="t"/>
          <a:lstStyle/>
          <a:p>
            <a:pPr algn="l" defTabSz="560831">
              <a:defRPr sz="4896" b="1">
                <a:latin typeface="Helvetica 75"/>
                <a:ea typeface="Helvetica 75"/>
                <a:cs typeface="Helvetica 75"/>
                <a:sym typeface="Helvetica Neue"/>
              </a:defRPr>
            </a:pPr>
            <a:r>
              <a:rPr dirty="0">
                <a:solidFill>
                  <a:srgbClr val="FFFB00"/>
                </a:solidFill>
              </a:rPr>
              <a:t>Rebuilding</a:t>
            </a:r>
            <a:r>
              <a:rPr dirty="0"/>
              <a:t> of Jewish Temple</a:t>
            </a:r>
            <a:r>
              <a:rPr lang="en-US" dirty="0"/>
              <a:t> </a:t>
            </a:r>
            <a:r>
              <a:rPr dirty="0"/>
              <a:t>Prophesied</a:t>
            </a:r>
          </a:p>
        </p:txBody>
      </p:sp>
      <p:sp>
        <p:nvSpPr>
          <p:cNvPr id="210" name="Daniel 9:27; Matthew 24:15; 2 Thessalonians 2:3-4; Revelation 11:1-2…"/>
          <p:cNvSpPr txBox="1"/>
          <p:nvPr/>
        </p:nvSpPr>
        <p:spPr>
          <a:xfrm>
            <a:off x="635000" y="1495176"/>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57200">
              <a:defRPr sz="3600"/>
            </a:pPr>
            <a:r>
              <a:t>Daniel 9:27; Matthew 24:15; 2 Thessalonians 2:3-4; Revelation 11:1-2</a:t>
            </a:r>
          </a:p>
          <a:p>
            <a:pPr algn="l" defTabSz="457200">
              <a:defRPr sz="3600"/>
            </a:pPr>
            <a:endParaRPr/>
          </a:p>
          <a:p>
            <a:pPr algn="l" defTabSz="457200">
              <a:defRPr sz="3600"/>
            </a:pPr>
            <a:r>
              <a:t>The future “Abomination of Desolation” cannot take place unless a third Temple is built.</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13" name="If Israel exists, then God exists. Atheism is dying."/>
          <p:cNvSpPr txBox="1"/>
          <p:nvPr/>
        </p:nvSpPr>
        <p:spPr>
          <a:xfrm>
            <a:off x="430609" y="2133899"/>
            <a:ext cx="12143582" cy="706589"/>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400"/>
            </a:lvl1pPr>
          </a:lstStyle>
          <a:p>
            <a:r>
              <a:t>If Israel exists, then God exists. Atheism is dying.</a:t>
            </a:r>
          </a:p>
        </p:txBody>
      </p:sp>
      <p:sp>
        <p:nvSpPr>
          <p:cNvPr id="214" name="What is Our Response to the Miracle of Israel?"/>
          <p:cNvSpPr txBox="1">
            <a:spLocks noGrp="1"/>
          </p:cNvSpPr>
          <p:nvPr>
            <p:ph type="ctrTitle"/>
          </p:nvPr>
        </p:nvSpPr>
        <p:spPr>
          <a:xfrm>
            <a:off x="635000" y="457200"/>
            <a:ext cx="12143582" cy="970112"/>
          </a:xfrm>
          <a:prstGeom prst="rect">
            <a:avLst/>
          </a:prstGeom>
          <a:effectLst>
            <a:outerShdw blurRad="63500" dist="63500" dir="3889069" rotWithShape="0">
              <a:srgbClr val="000000"/>
            </a:outerShdw>
          </a:effectLst>
        </p:spPr>
        <p:txBody>
          <a:bodyPr anchor="t"/>
          <a:lstStyle>
            <a:lvl1pPr algn="l" defTabSz="484886">
              <a:defRPr sz="4233" b="1">
                <a:latin typeface="Helvetica 75"/>
                <a:ea typeface="Helvetica 75"/>
                <a:cs typeface="Helvetica 75"/>
                <a:sym typeface="Helvetica Neue"/>
              </a:defRPr>
            </a:lvl1pPr>
          </a:lstStyle>
          <a:p>
            <a:r>
              <a:t>What is Our Response to the Miracle of Israel?</a:t>
            </a:r>
          </a:p>
        </p:txBody>
      </p:sp>
      <p:sp>
        <p:nvSpPr>
          <p:cNvPr id="215" name="God’s Word is trustworthy, reliable, and true."/>
          <p:cNvSpPr txBox="1"/>
          <p:nvPr/>
        </p:nvSpPr>
        <p:spPr>
          <a:xfrm>
            <a:off x="430609" y="2938488"/>
            <a:ext cx="12143582" cy="706589"/>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400"/>
            </a:lvl1pPr>
          </a:lstStyle>
          <a:p>
            <a:r>
              <a:t>God’s Word is trustworthy, reliable, and true.</a:t>
            </a:r>
          </a:p>
        </p:txBody>
      </p:sp>
      <p:sp>
        <p:nvSpPr>
          <p:cNvPr id="216" name="God is sovereign over history (Job 42:2; Dan 2:45)"/>
          <p:cNvSpPr txBox="1"/>
          <p:nvPr/>
        </p:nvSpPr>
        <p:spPr>
          <a:xfrm>
            <a:off x="430609" y="3743078"/>
            <a:ext cx="12143582" cy="706589"/>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400"/>
            </a:lvl1pPr>
          </a:lstStyle>
          <a:p>
            <a:r>
              <a:t>God is sovereign over history (Job 42:2; Dan 2:45)</a:t>
            </a:r>
          </a:p>
        </p:txBody>
      </p:sp>
      <p:sp>
        <p:nvSpPr>
          <p:cNvPr id="217" name="God is the ultimate Promise-Keeper (Gen 12:3; Eek 26-37)"/>
          <p:cNvSpPr txBox="1"/>
          <p:nvPr/>
        </p:nvSpPr>
        <p:spPr>
          <a:xfrm>
            <a:off x="430609" y="4547668"/>
            <a:ext cx="12143582" cy="706589"/>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400"/>
            </a:lvl1pPr>
          </a:lstStyle>
          <a:p>
            <a:r>
              <a:t>God is the ultimate Promise-Keeper (Gen 12:3; Eek 26-37)</a:t>
            </a:r>
          </a:p>
        </p:txBody>
      </p:sp>
      <p:sp>
        <p:nvSpPr>
          <p:cNvPr id="218" name="Strong evidence future prophecies will be fulfilled."/>
          <p:cNvSpPr txBox="1"/>
          <p:nvPr/>
        </p:nvSpPr>
        <p:spPr>
          <a:xfrm>
            <a:off x="430609" y="5803552"/>
            <a:ext cx="12143582" cy="706589"/>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defRPr sz="3400"/>
            </a:lvl1pPr>
          </a:lstStyle>
          <a:p>
            <a:r>
              <a:rPr dirty="0"/>
              <a:t>Strong evidence future prophecies will be fulfilled.</a:t>
            </a:r>
          </a:p>
        </p:txBody>
      </p:sp>
      <p:sp>
        <p:nvSpPr>
          <p:cNvPr id="219" name="It’s the clearest indication that we are in the season of…"/>
          <p:cNvSpPr txBox="1"/>
          <p:nvPr/>
        </p:nvSpPr>
        <p:spPr>
          <a:xfrm>
            <a:off x="430609" y="6650230"/>
            <a:ext cx="12143582" cy="1462590"/>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fontScale="92500"/>
          </a:bodyPr>
          <a:lstStyle/>
          <a:p>
            <a:pPr algn="l">
              <a:defRPr sz="3400"/>
            </a:pPr>
            <a:r>
              <a:rPr dirty="0"/>
              <a:t>It’s the clearest indication that we are in the season of</a:t>
            </a:r>
          </a:p>
          <a:p>
            <a:pPr algn="l">
              <a:defRPr sz="3400"/>
            </a:pPr>
            <a:r>
              <a:rPr dirty="0"/>
              <a:t>the Lord’s return (Eek 37:12; Hebrews 10:25)</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4"/>
                                        </p:tgtEl>
                                        <p:attrNameLst>
                                          <p:attrName>style.visibility</p:attrName>
                                        </p:attrNameLst>
                                      </p:cBhvr>
                                      <p:to>
                                        <p:strVal val="visible"/>
                                      </p:to>
                                    </p:set>
                                    <p:animEffect transition="in" filter="dissolve">
                                      <p:cBhvr>
                                        <p:cTn id="7" dur="1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213"/>
                                        </p:tgtEl>
                                        <p:attrNameLst>
                                          <p:attrName>style.visibility</p:attrName>
                                        </p:attrNameLst>
                                      </p:cBhvr>
                                      <p:to>
                                        <p:strVal val="visible"/>
                                      </p:to>
                                    </p:set>
                                    <p:animEffect transition="in" filter="fade">
                                      <p:cBhvr>
                                        <p:cTn id="12" dur="1000"/>
                                        <p:tgtEl>
                                          <p:spTgt spid="2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3" nodeType="clickEffect">
                                  <p:stCondLst>
                                    <p:cond delay="0"/>
                                  </p:stCondLst>
                                  <p:iterate>
                                    <p:tmAbs val="0"/>
                                  </p:iterate>
                                  <p:childTnLst>
                                    <p:set>
                                      <p:cBhvr>
                                        <p:cTn id="16" fill="hold"/>
                                        <p:tgtEl>
                                          <p:spTgt spid="215"/>
                                        </p:tgtEl>
                                        <p:attrNameLst>
                                          <p:attrName>style.visibility</p:attrName>
                                        </p:attrNameLst>
                                      </p:cBhvr>
                                      <p:to>
                                        <p:strVal val="visible"/>
                                      </p:to>
                                    </p:set>
                                    <p:animEffect transition="in" filter="fade">
                                      <p:cBhvr>
                                        <p:cTn id="17" dur="1000"/>
                                        <p:tgtEl>
                                          <p:spTgt spid="2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fill="hold" grpId="4" nodeType="clickEffect">
                                  <p:stCondLst>
                                    <p:cond delay="0"/>
                                  </p:stCondLst>
                                  <p:iterate>
                                    <p:tmAbs val="0"/>
                                  </p:iterate>
                                  <p:childTnLst>
                                    <p:set>
                                      <p:cBhvr>
                                        <p:cTn id="21" fill="hold"/>
                                        <p:tgtEl>
                                          <p:spTgt spid="216"/>
                                        </p:tgtEl>
                                        <p:attrNameLst>
                                          <p:attrName>style.visibility</p:attrName>
                                        </p:attrNameLst>
                                      </p:cBhvr>
                                      <p:to>
                                        <p:strVal val="visible"/>
                                      </p:to>
                                    </p:set>
                                    <p:animEffect transition="in" filter="fade">
                                      <p:cBhvr>
                                        <p:cTn id="22" dur="1000"/>
                                        <p:tgtEl>
                                          <p:spTgt spid="2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fill="hold" grpId="5" nodeType="clickEffect">
                                  <p:stCondLst>
                                    <p:cond delay="0"/>
                                  </p:stCondLst>
                                  <p:iterate>
                                    <p:tmAbs val="0"/>
                                  </p:iterate>
                                  <p:childTnLst>
                                    <p:set>
                                      <p:cBhvr>
                                        <p:cTn id="26" fill="hold"/>
                                        <p:tgtEl>
                                          <p:spTgt spid="217"/>
                                        </p:tgtEl>
                                        <p:attrNameLst>
                                          <p:attrName>style.visibility</p:attrName>
                                        </p:attrNameLst>
                                      </p:cBhvr>
                                      <p:to>
                                        <p:strVal val="visible"/>
                                      </p:to>
                                    </p:set>
                                    <p:animEffect transition="in" filter="fade">
                                      <p:cBhvr>
                                        <p:cTn id="27" dur="1000"/>
                                        <p:tgtEl>
                                          <p:spTgt spid="2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fill="hold" grpId="6" nodeType="clickEffect">
                                  <p:stCondLst>
                                    <p:cond delay="0"/>
                                  </p:stCondLst>
                                  <p:iterate>
                                    <p:tmAbs val="0"/>
                                  </p:iterate>
                                  <p:childTnLst>
                                    <p:set>
                                      <p:cBhvr>
                                        <p:cTn id="31" fill="hold"/>
                                        <p:tgtEl>
                                          <p:spTgt spid="218"/>
                                        </p:tgtEl>
                                        <p:attrNameLst>
                                          <p:attrName>style.visibility</p:attrName>
                                        </p:attrNameLst>
                                      </p:cBhvr>
                                      <p:to>
                                        <p:strVal val="visible"/>
                                      </p:to>
                                    </p:set>
                                    <p:animEffect transition="in" filter="fade">
                                      <p:cBhvr>
                                        <p:cTn id="32" dur="1000"/>
                                        <p:tgtEl>
                                          <p:spTgt spid="2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fill="hold" grpId="7" nodeType="clickEffect">
                                  <p:stCondLst>
                                    <p:cond delay="0"/>
                                  </p:stCondLst>
                                  <p:iterate>
                                    <p:tmAbs val="0"/>
                                  </p:iterate>
                                  <p:childTnLst>
                                    <p:set>
                                      <p:cBhvr>
                                        <p:cTn id="36" fill="hold"/>
                                        <p:tgtEl>
                                          <p:spTgt spid="219"/>
                                        </p:tgtEl>
                                        <p:attrNameLst>
                                          <p:attrName>style.visibility</p:attrName>
                                        </p:attrNameLst>
                                      </p:cBhvr>
                                      <p:to>
                                        <p:strVal val="visible"/>
                                      </p:to>
                                    </p:set>
                                    <p:animEffect transition="in" filter="fade">
                                      <p:cBhvr>
                                        <p:cTn id="37"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2" animBg="1" advAuto="0"/>
      <p:bldP spid="214" grpId="1" animBg="1" advAuto="0"/>
      <p:bldP spid="215" grpId="3" animBg="1" advAuto="0"/>
      <p:bldP spid="216" grpId="4" animBg="1" advAuto="0"/>
      <p:bldP spid="217" grpId="5" animBg="1" advAuto="0"/>
      <p:bldP spid="218" grpId="6" animBg="1" advAuto="0"/>
      <p:bldP spid="219" grpId="7"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222" name="OUR GOD IS THE GOD OF MIRACLES"/>
          <p:cNvSpPr txBox="1"/>
          <p:nvPr/>
        </p:nvSpPr>
        <p:spPr>
          <a:xfrm>
            <a:off x="50800" y="2231900"/>
            <a:ext cx="12735560" cy="1556000"/>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defRPr sz="5100"/>
            </a:lvl1pPr>
          </a:lstStyle>
          <a:p>
            <a:r>
              <a:rPr dirty="0"/>
              <a:t>OUR GOD IS THE GOD OF MIRACLES</a:t>
            </a:r>
          </a:p>
        </p:txBody>
      </p:sp>
      <p:sp>
        <p:nvSpPr>
          <p:cNvPr id="223" name="OUR GOD IS THE GOD OF ISRAEL"/>
          <p:cNvSpPr txBox="1"/>
          <p:nvPr/>
        </p:nvSpPr>
        <p:spPr>
          <a:xfrm>
            <a:off x="430609" y="3911350"/>
            <a:ext cx="12143582" cy="1556000"/>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5100"/>
            </a:lvl1pPr>
          </a:lstStyle>
          <a:p>
            <a:r>
              <a:rPr dirty="0"/>
              <a:t>OUR GOD IS THE GOD OF ISRAEL</a:t>
            </a:r>
          </a:p>
        </p:txBody>
      </p:sp>
      <p:sp>
        <p:nvSpPr>
          <p:cNvPr id="224" name="OUR GOD IS THE GOD OF SALVATION"/>
          <p:cNvSpPr txBox="1"/>
          <p:nvPr/>
        </p:nvSpPr>
        <p:spPr>
          <a:xfrm>
            <a:off x="346789" y="5086220"/>
            <a:ext cx="12143582" cy="1556000"/>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lnSpcReduction="10000"/>
          </a:bodyPr>
          <a:lstStyle>
            <a:lvl1pPr>
              <a:defRPr sz="5100"/>
            </a:lvl1pPr>
          </a:lstStyle>
          <a:p>
            <a:r>
              <a:rPr dirty="0"/>
              <a:t>OUR GOD IS THE GOD OF SALVATION</a:t>
            </a:r>
          </a:p>
        </p:txBody>
      </p:sp>
      <p:sp>
        <p:nvSpPr>
          <p:cNvPr id="225" name="WHO IS LIKE OUR GOD?!"/>
          <p:cNvSpPr txBox="1"/>
          <p:nvPr/>
        </p:nvSpPr>
        <p:spPr>
          <a:xfrm>
            <a:off x="430609" y="7146800"/>
            <a:ext cx="12143582" cy="1556000"/>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defRPr sz="5100">
                <a:solidFill>
                  <a:srgbClr val="FFFB00"/>
                </a:solidFill>
              </a:defRPr>
            </a:lvl1pPr>
          </a:lstStyle>
          <a:p>
            <a:r>
              <a:t>WHO IS LIKE OUR GOD?!</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7" name="The Miracle of"/>
          <p:cNvSpPr txBox="1">
            <a:spLocks noGrp="1"/>
          </p:cNvSpPr>
          <p:nvPr>
            <p:ph type="ctrTitle"/>
          </p:nvPr>
        </p:nvSpPr>
        <p:spPr>
          <a:xfrm>
            <a:off x="1270000" y="-1206500"/>
            <a:ext cx="10464800" cy="3302000"/>
          </a:xfrm>
          <a:prstGeom prst="rect">
            <a:avLst/>
          </a:prstGeom>
          <a:effectLst>
            <a:outerShdw blurRad="63500" dist="63500" dir="3889069" rotWithShape="0">
              <a:srgbClr val="000000"/>
            </a:outerShdw>
          </a:effectLst>
        </p:spPr>
        <p:txBody>
          <a:bodyPr/>
          <a:lstStyle>
            <a:lvl1pPr>
              <a:defRPr b="1">
                <a:latin typeface="Helvetica 75"/>
                <a:ea typeface="Helvetica 75"/>
                <a:cs typeface="Helvetica 75"/>
                <a:sym typeface="Helvetica Neue"/>
              </a:defRPr>
            </a:lvl1pPr>
          </a:lstStyle>
          <a:p>
            <a:r>
              <a:t>The Miracle of</a:t>
            </a:r>
          </a:p>
        </p:txBody>
      </p:sp>
      <p:sp>
        <p:nvSpPr>
          <p:cNvPr id="228" name="ISRAEL"/>
          <p:cNvSpPr txBox="1"/>
          <p:nvPr/>
        </p:nvSpPr>
        <p:spPr>
          <a:xfrm>
            <a:off x="1270000" y="7137400"/>
            <a:ext cx="10464800" cy="2294087"/>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54990">
              <a:defRPr sz="14439">
                <a:latin typeface="Helvetica"/>
                <a:ea typeface="Helvetica"/>
                <a:cs typeface="Helvetica"/>
                <a:sym typeface="Helvetica"/>
              </a:defRPr>
            </a:lvl1pPr>
          </a:lstStyle>
          <a:p>
            <a:r>
              <a:t>ISRAEL</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type="lt">
                                    <p:tmAbs val="0"/>
                                  </p:iterate>
                                  <p:childTnLst>
                                    <p:set>
                                      <p:cBhvr>
                                        <p:cTn id="6" fill="hold"/>
                                        <p:tgtEl>
                                          <p:spTgt spid="227"/>
                                        </p:tgtEl>
                                        <p:attrNameLst>
                                          <p:attrName>style.visibility</p:attrName>
                                        </p:attrNameLst>
                                      </p:cBhvr>
                                      <p:to>
                                        <p:strVal val="visible"/>
                                      </p:to>
                                    </p:set>
                                    <p:animEffect transition="in" filter="fade">
                                      <p:cBhvr>
                                        <p:cTn id="7" dur="2500"/>
                                        <p:tgtEl>
                                          <p:spTgt spid="227"/>
                                        </p:tgtEl>
                                      </p:cBhvr>
                                    </p:animEffect>
                                  </p:childTnLst>
                                </p:cTn>
                              </p:par>
                            </p:childTnLst>
                          </p:cTn>
                        </p:par>
                        <p:par>
                          <p:cTn id="8" fill="hold">
                            <p:stCondLst>
                              <p:cond delay="2500"/>
                            </p:stCondLst>
                            <p:childTnLst>
                              <p:par>
                                <p:cTn id="9" presetID="10" presetClass="entr" fill="hold" grpId="2" nodeType="afterEffect">
                                  <p:stCondLst>
                                    <p:cond delay="0"/>
                                  </p:stCondLst>
                                  <p:iterate>
                                    <p:tmAbs val="0"/>
                                  </p:iterate>
                                  <p:childTnLst>
                                    <p:set>
                                      <p:cBhvr>
                                        <p:cTn id="10" fill="hold"/>
                                        <p:tgtEl>
                                          <p:spTgt spid="228"/>
                                        </p:tgtEl>
                                        <p:attrNameLst>
                                          <p:attrName>style.visibility</p:attrName>
                                        </p:attrNameLst>
                                      </p:cBhvr>
                                      <p:to>
                                        <p:strVal val="visible"/>
                                      </p:to>
                                    </p:set>
                                    <p:animEffect transition="in" filter="fade">
                                      <p:cBhvr>
                                        <p:cTn id="11" dur="325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1" animBg="1" advAuto="0"/>
      <p:bldP spid="228"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3@2x.png" descr="P3@2x.png"/>
          <p:cNvPicPr>
            <a:picLocks noChangeAspect="1"/>
          </p:cNvPicPr>
          <p:nvPr/>
        </p:nvPicPr>
        <p:blipFill>
          <a:blip r:embed="rId2"/>
          <a:stretch>
            <a:fillRect/>
          </a:stretch>
        </p:blipFill>
        <p:spPr>
          <a:xfrm>
            <a:off x="1462255" y="3267088"/>
            <a:ext cx="995681" cy="528321"/>
          </a:xfrm>
          <a:prstGeom prst="rect">
            <a:avLst/>
          </a:prstGeom>
          <a:ln w="12700">
            <a:miter lim="400000"/>
          </a:ln>
        </p:spPr>
      </p:pic>
      <p:pic>
        <p:nvPicPr>
          <p:cNvPr id="151" name="Prophecy_Pros_brand_guidelines.pdf" descr="Prophecy_Pros_brand_guidelines.pdf"/>
          <p:cNvPicPr>
            <a:picLocks noChangeAspect="1"/>
          </p:cNvPicPr>
          <p:nvPr/>
        </p:nvPicPr>
        <p:blipFill>
          <a:blip r:embed="rId3"/>
          <a:stretch>
            <a:fillRect/>
          </a:stretch>
        </p:blipFill>
        <p:spPr>
          <a:xfrm>
            <a:off x="-1" y="1219199"/>
            <a:ext cx="13004802" cy="7315202"/>
          </a:xfrm>
          <a:prstGeom prst="rect">
            <a:avLst/>
          </a:prstGeom>
          <a:ln w="12700">
            <a:miter lim="400000"/>
          </a:ln>
        </p:spPr>
      </p:pic>
      <p:pic>
        <p:nvPicPr>
          <p:cNvPr id="152" name="Prophecy_Pros_mic_icon.png" descr="Prophecy_Pros_mic_icon.png"/>
          <p:cNvPicPr>
            <a:picLocks noChangeAspect="1"/>
          </p:cNvPicPr>
          <p:nvPr/>
        </p:nvPicPr>
        <p:blipFill>
          <a:blip r:embed="rId4"/>
          <a:stretch>
            <a:fillRect/>
          </a:stretch>
        </p:blipFill>
        <p:spPr>
          <a:xfrm>
            <a:off x="6168098" y="4700693"/>
            <a:ext cx="1986996" cy="11176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P-WALLPAPER.psd" descr="PP-WALLPAPER.psd"/>
          <p:cNvPicPr>
            <a:picLocks noChangeAspect="1"/>
          </p:cNvPicPr>
          <p:nvPr/>
        </p:nvPicPr>
        <p:blipFill>
          <a:blip r:embed="rId2"/>
          <a:stretch>
            <a:fillRect/>
          </a:stretch>
        </p:blipFill>
        <p:spPr>
          <a:xfrm>
            <a:off x="-1" y="1219199"/>
            <a:ext cx="13004802" cy="7315202"/>
          </a:xfrm>
          <a:prstGeom prst="rect">
            <a:avLst/>
          </a:prstGeom>
          <a:ln w="12700">
            <a:miter lim="400000"/>
          </a:ln>
        </p:spPr>
      </p:pic>
      <p:pic>
        <p:nvPicPr>
          <p:cNvPr id="155" name="P3@2x.png" descr="P3@2x.png"/>
          <p:cNvPicPr>
            <a:picLocks noChangeAspect="1"/>
          </p:cNvPicPr>
          <p:nvPr/>
        </p:nvPicPr>
        <p:blipFill>
          <a:blip r:embed="rId3"/>
          <a:stretch>
            <a:fillRect/>
          </a:stretch>
        </p:blipFill>
        <p:spPr>
          <a:xfrm>
            <a:off x="1462255" y="3267088"/>
            <a:ext cx="995681" cy="528321"/>
          </a:xfrm>
          <a:prstGeom prst="rect">
            <a:avLst/>
          </a:prstGeom>
          <a:ln w="12700">
            <a:miter lim="400000"/>
          </a:ln>
        </p:spPr>
      </p:pic>
      <p:pic>
        <p:nvPicPr>
          <p:cNvPr id="156" name="Podcast Platforms.png" descr="Podcast Platforms.png"/>
          <p:cNvPicPr>
            <a:picLocks noChangeAspect="1"/>
          </p:cNvPicPr>
          <p:nvPr/>
        </p:nvPicPr>
        <p:blipFill>
          <a:blip r:embed="rId4"/>
          <a:stretch>
            <a:fillRect/>
          </a:stretch>
        </p:blipFill>
        <p:spPr>
          <a:xfrm>
            <a:off x="6231466" y="3531248"/>
            <a:ext cx="6651415" cy="2586662"/>
          </a:xfrm>
          <a:prstGeom prst="rect">
            <a:avLst/>
          </a:prstGeom>
          <a:ln w="12700">
            <a:miter lim="400000"/>
          </a:ln>
        </p:spPr>
      </p:pic>
      <p:pic>
        <p:nvPicPr>
          <p:cNvPr id="157" name="131382415_337225244588101_7896025581236553016_n.jpg" descr="131382415_337225244588101_7896025581236553016_n.jpg"/>
          <p:cNvPicPr>
            <a:picLocks noChangeAspect="1"/>
          </p:cNvPicPr>
          <p:nvPr/>
        </p:nvPicPr>
        <p:blipFill>
          <a:blip r:embed="rId5"/>
          <a:stretch>
            <a:fillRect/>
          </a:stretch>
        </p:blipFill>
        <p:spPr>
          <a:xfrm>
            <a:off x="-1" y="1219199"/>
            <a:ext cx="5852161" cy="73152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67008">
              <a:srgbClr val="774C63"/>
            </a:gs>
            <a:gs pos="100000">
              <a:srgbClr val="EE220D"/>
            </a:gs>
          </a:gsLst>
          <a:path path="circle">
            <a:fillToRect l="50000" t="50000" r="50000" b="50000"/>
          </a:path>
        </a:gradFill>
        <a:effectLst/>
      </p:bgPr>
    </p:bg>
    <p:spTree>
      <p:nvGrpSpPr>
        <p:cNvPr id="1" name=""/>
        <p:cNvGrpSpPr/>
        <p:nvPr/>
      </p:nvGrpSpPr>
      <p:grpSpPr>
        <a:xfrm>
          <a:off x="0" y="0"/>
          <a:ext cx="0" cy="0"/>
          <a:chOff x="0" y="0"/>
          <a:chExt cx="0" cy="0"/>
        </a:xfrm>
      </p:grpSpPr>
      <p:pic>
        <p:nvPicPr>
          <p:cNvPr id="159" name="FB Banner.png" descr="FB Banner.png"/>
          <p:cNvPicPr>
            <a:picLocks noChangeAspect="1"/>
          </p:cNvPicPr>
          <p:nvPr/>
        </p:nvPicPr>
        <p:blipFill>
          <a:blip r:embed="rId2"/>
          <a:stretch>
            <a:fillRect/>
          </a:stretch>
        </p:blipFill>
        <p:spPr>
          <a:xfrm>
            <a:off x="-1" y="2019511"/>
            <a:ext cx="13004802" cy="5714578"/>
          </a:xfrm>
          <a:prstGeom prst="rect">
            <a:avLst/>
          </a:prstGeom>
          <a:ln w="12700">
            <a:miter lim="400000"/>
          </a:ln>
        </p:spPr>
      </p:pic>
      <p:sp>
        <p:nvSpPr>
          <p:cNvPr id="160" name="HisChannel.com/JeffKinley"/>
          <p:cNvSpPr txBox="1"/>
          <p:nvPr/>
        </p:nvSpPr>
        <p:spPr>
          <a:xfrm>
            <a:off x="2802188" y="6710446"/>
            <a:ext cx="7400424" cy="748923"/>
          </a:xfrm>
          <a:prstGeom prst="rect">
            <a:avLst/>
          </a:prstGeom>
          <a:ln w="12700">
            <a:miter lim="400000"/>
          </a:ln>
          <a:effectLst>
            <a:outerShdw blurRad="12700" dist="12700" dir="549699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0320" tIns="20320" rIns="20320" bIns="20320" anchor="ctr">
            <a:spAutoFit/>
          </a:bodyPr>
          <a:lstStyle>
            <a:lvl1pPr defTabSz="1733930">
              <a:defRPr sz="4600" b="0" u="sng">
                <a:latin typeface="Helvetica 55 Roman"/>
                <a:ea typeface="Helvetica 55 Roman"/>
                <a:cs typeface="Helvetica 55 Roman"/>
                <a:sym typeface="Helvetica 55 Roman"/>
                <a:hlinkClick r:id="rId3"/>
              </a:defRPr>
            </a:lvl1pPr>
          </a:lstStyle>
          <a:p>
            <a:pPr>
              <a:defRPr u="none"/>
            </a:pPr>
            <a:r>
              <a:rPr u="sng" dirty="0">
                <a:solidFill>
                  <a:schemeClr val="tx1"/>
                </a:solidFill>
                <a:latin typeface="+mj-lt"/>
                <a:hlinkClick r:id="rId3">
                  <a:extLst>
                    <a:ext uri="{A12FA001-AC4F-418D-AE19-62706E023703}">
                      <ahyp:hlinkClr xmlns:ahyp="http://schemas.microsoft.com/office/drawing/2018/hyperlinkcolor" val="tx"/>
                    </a:ext>
                  </a:extLst>
                </a:hlinkClick>
              </a:rPr>
              <a:t>HisChannel.com/JeffKinley</a:t>
            </a:r>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2" name="The Miracle of"/>
          <p:cNvSpPr txBox="1">
            <a:spLocks noGrp="1"/>
          </p:cNvSpPr>
          <p:nvPr>
            <p:ph type="ctrTitle"/>
          </p:nvPr>
        </p:nvSpPr>
        <p:spPr>
          <a:xfrm>
            <a:off x="1270000" y="-1206500"/>
            <a:ext cx="10464800" cy="3302000"/>
          </a:xfrm>
          <a:prstGeom prst="rect">
            <a:avLst/>
          </a:prstGeom>
          <a:effectLst>
            <a:outerShdw blurRad="63500" dist="63500" dir="3889069" rotWithShape="0">
              <a:srgbClr val="000000"/>
            </a:outerShdw>
          </a:effectLst>
        </p:spPr>
        <p:txBody>
          <a:bodyPr/>
          <a:lstStyle>
            <a:lvl1pPr>
              <a:defRPr b="1">
                <a:latin typeface="Helvetica 75"/>
                <a:ea typeface="Helvetica 75"/>
                <a:cs typeface="Helvetica 75"/>
                <a:sym typeface="Helvetica Neue"/>
              </a:defRPr>
            </a:lvl1pPr>
          </a:lstStyle>
          <a:p>
            <a:r>
              <a:t>The Miracle of</a:t>
            </a:r>
          </a:p>
        </p:txBody>
      </p:sp>
      <p:sp>
        <p:nvSpPr>
          <p:cNvPr id="163" name="ISRAEL"/>
          <p:cNvSpPr txBox="1"/>
          <p:nvPr/>
        </p:nvSpPr>
        <p:spPr>
          <a:xfrm>
            <a:off x="1270000" y="7137400"/>
            <a:ext cx="10464800" cy="2294087"/>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defTabSz="554990">
              <a:defRPr sz="14439">
                <a:latin typeface="Helvetica"/>
                <a:ea typeface="Helvetica"/>
                <a:cs typeface="Helvetica"/>
                <a:sym typeface="Helvetica"/>
              </a:defRPr>
            </a:lvl1pPr>
          </a:lstStyle>
          <a:p>
            <a:r>
              <a:t>ISRAEL</a:t>
            </a:r>
          </a:p>
        </p:txBody>
      </p:sp>
    </p:spTree>
  </p:cSld>
  <p:clrMapOvr>
    <a:masterClrMapping/>
  </p:clrMapOvr>
  <mc:AlternateContent xmlns:mc="http://schemas.openxmlformats.org/markup-compatibility/2006" xmlns:p14="http://schemas.microsoft.com/office/powerpoint/2010/main">
    <mc:Choice Requires="p14">
      <p:transition spd="slow" p14:dur="800">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type="lt">
                                    <p:tmAbs val="0"/>
                                  </p:iterate>
                                  <p:childTnLst>
                                    <p:set>
                                      <p:cBhvr>
                                        <p:cTn id="6" fill="hold"/>
                                        <p:tgtEl>
                                          <p:spTgt spid="162"/>
                                        </p:tgtEl>
                                        <p:attrNameLst>
                                          <p:attrName>style.visibility</p:attrName>
                                        </p:attrNameLst>
                                      </p:cBhvr>
                                      <p:to>
                                        <p:strVal val="visible"/>
                                      </p:to>
                                    </p:set>
                                    <p:animEffect transition="in" filter="fade">
                                      <p:cBhvr>
                                        <p:cTn id="7" dur="2500"/>
                                        <p:tgtEl>
                                          <p:spTgt spid="162"/>
                                        </p:tgtEl>
                                      </p:cBhvr>
                                    </p:animEffect>
                                  </p:childTnLst>
                                </p:cTn>
                              </p:par>
                            </p:childTnLst>
                          </p:cTn>
                        </p:par>
                        <p:par>
                          <p:cTn id="8" fill="hold">
                            <p:stCondLst>
                              <p:cond delay="2500"/>
                            </p:stCondLst>
                            <p:childTnLst>
                              <p:par>
                                <p:cTn id="9" presetID="10" presetClass="entr" fill="hold" grpId="2" nodeType="afterEffect">
                                  <p:stCondLst>
                                    <p:cond delay="0"/>
                                  </p:stCondLst>
                                  <p:iterate>
                                    <p:tmAbs val="0"/>
                                  </p:iterate>
                                  <p:childTnLst>
                                    <p:set>
                                      <p:cBhvr>
                                        <p:cTn id="10" fill="hold"/>
                                        <p:tgtEl>
                                          <p:spTgt spid="163"/>
                                        </p:tgtEl>
                                        <p:attrNameLst>
                                          <p:attrName>style.visibility</p:attrName>
                                        </p:attrNameLst>
                                      </p:cBhvr>
                                      <p:to>
                                        <p:strVal val="visible"/>
                                      </p:to>
                                    </p:set>
                                    <p:animEffect transition="in" filter="fade">
                                      <p:cBhvr>
                                        <p:cTn id="11" dur="325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1" animBg="1" advAuto="0"/>
      <p:bldP spid="163"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5"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66" name="Israel’s Scattering Prophesied"/>
          <p:cNvSpPr txBox="1">
            <a:spLocks noGrp="1"/>
          </p:cNvSpPr>
          <p:nvPr>
            <p:ph type="ctrTitle"/>
          </p:nvPr>
        </p:nvSpPr>
        <p:spPr>
          <a:xfrm>
            <a:off x="635000" y="457200"/>
            <a:ext cx="12143582" cy="1103809"/>
          </a:xfrm>
          <a:prstGeom prst="rect">
            <a:avLst/>
          </a:prstGeom>
          <a:effectLst>
            <a:outerShdw blurRad="63500" dist="63500" dir="3889069" rotWithShape="0">
              <a:srgbClr val="000000"/>
            </a:outerShdw>
          </a:effectLst>
        </p:spPr>
        <p:txBody>
          <a:bodyPr anchor="t"/>
          <a:lstStyle/>
          <a:p>
            <a:pPr algn="l">
              <a:defRPr sz="5100" b="1">
                <a:latin typeface="Helvetica 75"/>
                <a:ea typeface="Helvetica 75"/>
                <a:cs typeface="Helvetica 75"/>
                <a:sym typeface="Helvetica Neue"/>
              </a:defRPr>
            </a:pPr>
            <a:r>
              <a:t>Israel’s </a:t>
            </a:r>
            <a:r>
              <a:rPr i="1">
                <a:solidFill>
                  <a:srgbClr val="FFFB00"/>
                </a:solidFill>
              </a:rPr>
              <a:t>Scattering</a:t>
            </a:r>
            <a:r>
              <a:t> Prophesied</a:t>
            </a:r>
          </a:p>
        </p:txBody>
      </p:sp>
      <p:sp>
        <p:nvSpPr>
          <p:cNvPr id="167" name="“If you are not careful to observe all the words of this law which are written in this book, to fear this honored and awesome name, [b]the Lord your God, 59 then the Lord will bring extraordinary plagues on you and [c]your descendants, even severe and la"/>
          <p:cNvSpPr txBox="1"/>
          <p:nvPr/>
        </p:nvSpPr>
        <p:spPr>
          <a:xfrm>
            <a:off x="635000" y="1850776"/>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309625">
              <a:defRPr sz="2703"/>
            </a:pPr>
            <a:r>
              <a:t>“If you are not careful to observe all the words of this law which are written in this book, to fear this honored and awesome name, </a:t>
            </a:r>
            <a:r>
              <a:rPr sz="530"/>
              <a:t>[</a:t>
            </a:r>
            <a:r>
              <a:rPr sz="530">
                <a:solidFill>
                  <a:srgbClr val="631E16"/>
                </a:solidFill>
              </a:rPr>
              <a:t>b</a:t>
            </a:r>
            <a:r>
              <a:rPr sz="530"/>
              <a:t>]</a:t>
            </a:r>
            <a:r>
              <a:t>the Lord your God, </a:t>
            </a:r>
            <a:r>
              <a:rPr sz="635">
                <a:latin typeface="Helvetica"/>
                <a:ea typeface="Helvetica"/>
                <a:cs typeface="Helvetica"/>
                <a:sym typeface="Helvetica"/>
              </a:rPr>
              <a:t>59 </a:t>
            </a:r>
            <a:r>
              <a:t>then the Lord will bring extraordinary plagues on you and </a:t>
            </a:r>
            <a:r>
              <a:rPr sz="530"/>
              <a:t>[</a:t>
            </a:r>
            <a:r>
              <a:rPr sz="530">
                <a:solidFill>
                  <a:srgbClr val="631E16"/>
                </a:solidFill>
              </a:rPr>
              <a:t>c</a:t>
            </a:r>
            <a:r>
              <a:rPr sz="530"/>
              <a:t>]</a:t>
            </a:r>
            <a:r>
              <a:t>your descendants, even severe and lasting plagues, and miserable and chronic sicknesses. </a:t>
            </a:r>
            <a:r>
              <a:rPr sz="635">
                <a:latin typeface="Helvetica"/>
                <a:ea typeface="Helvetica"/>
                <a:cs typeface="Helvetica"/>
                <a:sym typeface="Helvetica"/>
              </a:rPr>
              <a:t>60 </a:t>
            </a:r>
            <a:r>
              <a:t>He will bring back on you all the diseases of Egypt of which you were afraid, and they will cling to you. </a:t>
            </a:r>
            <a:r>
              <a:rPr sz="635">
                <a:latin typeface="Helvetica"/>
                <a:ea typeface="Helvetica"/>
                <a:cs typeface="Helvetica"/>
                <a:sym typeface="Helvetica"/>
              </a:rPr>
              <a:t>61 </a:t>
            </a:r>
            <a:r>
              <a:t>Also every sickness and every plague which, not written in the book of this law, the Lord will bring on you until you are destroyed. </a:t>
            </a:r>
            <a:r>
              <a:rPr sz="635">
                <a:latin typeface="Helvetica"/>
                <a:ea typeface="Helvetica"/>
                <a:cs typeface="Helvetica"/>
                <a:sym typeface="Helvetica"/>
              </a:rPr>
              <a:t>62 </a:t>
            </a:r>
            <a:r>
              <a:t>Then you shall be left few in number, whereas you were as numerous as the stars of heaven, because you did not </a:t>
            </a:r>
            <a:r>
              <a:rPr sz="530"/>
              <a:t>[</a:t>
            </a:r>
            <a:r>
              <a:rPr sz="530">
                <a:solidFill>
                  <a:srgbClr val="631E16"/>
                </a:solidFill>
              </a:rPr>
              <a:t>e</a:t>
            </a:r>
            <a:r>
              <a:rPr sz="530"/>
              <a:t>]</a:t>
            </a:r>
            <a:r>
              <a:t>obey the Lord your God. </a:t>
            </a:r>
            <a:r>
              <a:rPr sz="635">
                <a:latin typeface="Helvetica"/>
                <a:ea typeface="Helvetica"/>
                <a:cs typeface="Helvetica"/>
                <a:sym typeface="Helvetica"/>
              </a:rPr>
              <a:t>63 </a:t>
            </a:r>
            <a:r>
              <a:t>It shall come about that as the Lord delighted over you to prosper you, and multiply you, so the Lord will delight over you to make you perish and destroy you; and </a:t>
            </a:r>
            <a:r>
              <a:rPr>
                <a:solidFill>
                  <a:srgbClr val="FFFB00"/>
                </a:solidFill>
              </a:rPr>
              <a:t>you will be torn from the land where you are entering to possess it. </a:t>
            </a:r>
            <a:r>
              <a:rPr sz="635">
                <a:solidFill>
                  <a:srgbClr val="FFFB00"/>
                </a:solidFill>
                <a:latin typeface="Helvetica"/>
                <a:ea typeface="Helvetica"/>
                <a:cs typeface="Helvetica"/>
                <a:sym typeface="Helvetica"/>
              </a:rPr>
              <a:t>64 </a:t>
            </a:r>
            <a:r>
              <a:rPr>
                <a:solidFill>
                  <a:srgbClr val="FFFB00"/>
                </a:solidFill>
              </a:rPr>
              <a:t>Moreover, the Lord will scatter you among all peoples, from one end of the earth to the other end of the earth;</a:t>
            </a:r>
            <a:r>
              <a:t> and there you shall serve other gods, wood and stone, which you or your fathers have not known.</a:t>
            </a:r>
          </a:p>
          <a:p>
            <a:pPr algn="l" defTabSz="309625">
              <a:defRPr sz="2703"/>
            </a:pPr>
            <a:r>
              <a:t>- Deuteronomy 28:58-64</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9"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170" name="Israel’s Persecution Prophesied"/>
          <p:cNvSpPr txBox="1">
            <a:spLocks noGrp="1"/>
          </p:cNvSpPr>
          <p:nvPr>
            <p:ph type="ctrTitle"/>
          </p:nvPr>
        </p:nvSpPr>
        <p:spPr>
          <a:xfrm>
            <a:off x="635000" y="457200"/>
            <a:ext cx="12143582" cy="1103809"/>
          </a:xfrm>
          <a:prstGeom prst="rect">
            <a:avLst/>
          </a:prstGeom>
          <a:effectLst>
            <a:outerShdw blurRad="63500" dist="63500" dir="3889069" rotWithShape="0">
              <a:srgbClr val="000000"/>
            </a:outerShdw>
          </a:effectLst>
        </p:spPr>
        <p:txBody>
          <a:bodyPr anchor="t"/>
          <a:lstStyle/>
          <a:p>
            <a:pPr algn="l">
              <a:defRPr sz="5100" b="1">
                <a:latin typeface="Helvetica 75"/>
                <a:ea typeface="Helvetica 75"/>
                <a:cs typeface="Helvetica 75"/>
                <a:sym typeface="Helvetica Neue"/>
              </a:defRPr>
            </a:pPr>
            <a:r>
              <a:t>Israel’s </a:t>
            </a:r>
            <a:r>
              <a:rPr i="1">
                <a:solidFill>
                  <a:srgbClr val="FFFB00"/>
                </a:solidFill>
              </a:rPr>
              <a:t>Persecution</a:t>
            </a:r>
            <a:r>
              <a:t> Prophesied</a:t>
            </a:r>
          </a:p>
        </p:txBody>
      </p:sp>
      <p:sp>
        <p:nvSpPr>
          <p:cNvPr id="171" name="Among those nations you shall find no rest, and there will be no resting place for the sole of your foot; but there the Lord will give you a trembling heart, failing of eyes, and despair of soul. 66 So your life shall hang in doubt before you; and you wi"/>
          <p:cNvSpPr txBox="1"/>
          <p:nvPr/>
        </p:nvSpPr>
        <p:spPr>
          <a:xfrm>
            <a:off x="812800" y="1986929"/>
            <a:ext cx="12143582" cy="7227542"/>
          </a:xfrm>
          <a:prstGeom prst="rect">
            <a:avLst/>
          </a:prstGeom>
          <a:ln w="12700">
            <a:miter lim="400000"/>
          </a:ln>
          <a:effectLst>
            <a:outerShdw blurRad="63500" dist="63500" dir="388906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57200">
              <a:defRPr sz="3500"/>
            </a:pPr>
            <a:r>
              <a:t>Among those nations you shall find no rest, and there will be no resting place for the sole of your foot; but there the Lord will give you a trembling heart, failing of eyes, and despair of soul. </a:t>
            </a:r>
            <a:r>
              <a:rPr baseline="31999"/>
              <a:t>66 </a:t>
            </a:r>
            <a:r>
              <a:t>So your life shall hang in doubt before you; and you will be in dread night and day, and shall have no assurance of your life. </a:t>
            </a:r>
            <a:r>
              <a:rPr baseline="31999"/>
              <a:t>67 </a:t>
            </a:r>
            <a:r>
              <a:t>In the morning you shall say, ‘Would that it were evening!’ And at evening you shall say, ‘Would that it were morning!’ because of the dread of your heart which you dread, and for the sight of your eyes which you will see.</a:t>
            </a:r>
          </a:p>
          <a:p>
            <a:pPr algn="l" defTabSz="457200">
              <a:defRPr sz="3500"/>
            </a:pPr>
            <a:endParaRPr/>
          </a:p>
          <a:p>
            <a:pPr algn="l" defTabSz="457200">
              <a:defRPr sz="3500"/>
            </a:pPr>
            <a:r>
              <a:t>Deuteronomy 28:65-67</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3"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pic>
        <p:nvPicPr>
          <p:cNvPr id="174" name="Screen Shot 2018-10-04 at 10.16.59 AM.png" descr="Screen Shot 2018-10-04 at 10.16.59 AM.png"/>
          <p:cNvPicPr>
            <a:picLocks noChangeAspect="1"/>
          </p:cNvPicPr>
          <p:nvPr/>
        </p:nvPicPr>
        <p:blipFill>
          <a:blip r:embed="rId3"/>
          <a:stretch>
            <a:fillRect/>
          </a:stretch>
        </p:blipFill>
        <p:spPr>
          <a:xfrm>
            <a:off x="92425" y="620851"/>
            <a:ext cx="12819950" cy="5106849"/>
          </a:xfrm>
          <a:prstGeom prst="rect">
            <a:avLst/>
          </a:prstGeom>
          <a:ln w="12700">
            <a:miter lim="400000"/>
          </a:ln>
        </p:spPr>
      </p:pic>
      <p:pic>
        <p:nvPicPr>
          <p:cNvPr id="175" name="Screen Shot 2018-10-04 at 10.18.52 AM.png" descr="Screen Shot 2018-10-04 at 10.18.52 AM.png"/>
          <p:cNvPicPr>
            <a:picLocks noChangeAspect="1"/>
          </p:cNvPicPr>
          <p:nvPr/>
        </p:nvPicPr>
        <p:blipFill>
          <a:blip r:embed="rId4"/>
          <a:stretch>
            <a:fillRect/>
          </a:stretch>
        </p:blipFill>
        <p:spPr>
          <a:xfrm>
            <a:off x="83800" y="6009242"/>
            <a:ext cx="12837200" cy="239815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7" name="Rectangle"/>
          <p:cNvSpPr/>
          <p:nvPr/>
        </p:nvSpPr>
        <p:spPr>
          <a:xfrm>
            <a:off x="50800" y="38100"/>
            <a:ext cx="12903200" cy="9677400"/>
          </a:xfrm>
          <a:prstGeom prst="rect">
            <a:avLst/>
          </a:prstGeom>
          <a:solidFill>
            <a:srgbClr val="000000">
              <a:alpha val="77524"/>
            </a:srgbClr>
          </a:solidFill>
          <a:ln w="12700">
            <a:miter lim="400000"/>
          </a:ln>
        </p:spPr>
        <p:txBody>
          <a:bodyPr lIns="50800" tIns="50800" rIns="50800" bIns="50800" anchor="ctr"/>
          <a:lstStyle/>
          <a:p>
            <a:pPr>
              <a:defRPr sz="2200" b="0">
                <a:latin typeface="+mn-lt"/>
                <a:ea typeface="+mn-ea"/>
                <a:cs typeface="+mn-cs"/>
                <a:sym typeface="Helvetica Neue Medium"/>
              </a:defRPr>
            </a:pPr>
            <a:endParaRPr/>
          </a:p>
        </p:txBody>
      </p:sp>
      <p:pic>
        <p:nvPicPr>
          <p:cNvPr id="178" name="Screen Shot 2018-10-04 at 10.19.35 AM.png" descr="Screen Shot 2018-10-04 at 10.19.35 AM.png"/>
          <p:cNvPicPr>
            <a:picLocks noChangeAspect="1"/>
          </p:cNvPicPr>
          <p:nvPr/>
        </p:nvPicPr>
        <p:blipFill>
          <a:blip r:embed="rId3"/>
          <a:stretch>
            <a:fillRect/>
          </a:stretch>
        </p:blipFill>
        <p:spPr>
          <a:xfrm>
            <a:off x="34380" y="229966"/>
            <a:ext cx="12936040" cy="3027584"/>
          </a:xfrm>
          <a:prstGeom prst="rect">
            <a:avLst/>
          </a:prstGeom>
          <a:ln w="12700">
            <a:miter lim="400000"/>
          </a:ln>
        </p:spPr>
      </p:pic>
      <p:pic>
        <p:nvPicPr>
          <p:cNvPr id="179" name="Screen Shot 2018-10-04 at 10.20.38 AM.png" descr="Screen Shot 2018-10-04 at 10.20.38 AM.png"/>
          <p:cNvPicPr>
            <a:picLocks noChangeAspect="1"/>
          </p:cNvPicPr>
          <p:nvPr/>
        </p:nvPicPr>
        <p:blipFill>
          <a:blip r:embed="rId4"/>
          <a:stretch>
            <a:fillRect/>
          </a:stretch>
        </p:blipFill>
        <p:spPr>
          <a:xfrm>
            <a:off x="20442" y="3939514"/>
            <a:ext cx="12963916" cy="2188236"/>
          </a:xfrm>
          <a:prstGeom prst="rect">
            <a:avLst/>
          </a:prstGeom>
          <a:ln w="12700">
            <a:miter lim="400000"/>
          </a:ln>
        </p:spPr>
      </p:pic>
      <p:pic>
        <p:nvPicPr>
          <p:cNvPr id="180" name="Screen Shot 2018-10-04 at 10.20.43 AM.png" descr="Screen Shot 2018-10-04 at 10.20.43 AM.png"/>
          <p:cNvPicPr>
            <a:picLocks noChangeAspect="1"/>
          </p:cNvPicPr>
          <p:nvPr/>
        </p:nvPicPr>
        <p:blipFill>
          <a:blip r:embed="rId5"/>
          <a:stretch>
            <a:fillRect/>
          </a:stretch>
        </p:blipFill>
        <p:spPr>
          <a:xfrm>
            <a:off x="76064" y="6824821"/>
            <a:ext cx="12852672" cy="21540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75"/>
            <a:ea typeface="Helvetica 75"/>
            <a:cs typeface="Helvetica 75"/>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1237</Words>
  <Application>Microsoft Macintosh PowerPoint</Application>
  <PresentationFormat>Custom</PresentationFormat>
  <Paragraphs>54</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Helvetica</vt:lpstr>
      <vt:lpstr>Helvetica 45 Light</vt:lpstr>
      <vt:lpstr>Helvetica 75</vt:lpstr>
      <vt:lpstr>Helvetica Light</vt:lpstr>
      <vt:lpstr>Helvetica Neue</vt:lpstr>
      <vt:lpstr>Helvetica Neue Medium</vt:lpstr>
      <vt:lpstr>Black</vt:lpstr>
      <vt:lpstr>The Miracle of</vt:lpstr>
      <vt:lpstr>PowerPoint Presentation</vt:lpstr>
      <vt:lpstr>PowerPoint Presentation</vt:lpstr>
      <vt:lpstr>PowerPoint Presentation</vt:lpstr>
      <vt:lpstr>The Miracle of</vt:lpstr>
      <vt:lpstr>Israel’s Scattering Prophesied</vt:lpstr>
      <vt:lpstr>Israel’s Persecution Prophesied</vt:lpstr>
      <vt:lpstr>PowerPoint Presentation</vt:lpstr>
      <vt:lpstr>PowerPoint Presentation</vt:lpstr>
      <vt:lpstr>PowerPoint Presentation</vt:lpstr>
      <vt:lpstr>Desolation of Israel’s Land Prophesied</vt:lpstr>
      <vt:lpstr>Jewish Preservation Prophesied</vt:lpstr>
      <vt:lpstr>PowerPoint Presentation</vt:lpstr>
      <vt:lpstr>PowerPoint Presentation</vt:lpstr>
      <vt:lpstr>Regathering of Israel Prophesied</vt:lpstr>
      <vt:lpstr>Rebuilding of Jewish Temple Prophesied</vt:lpstr>
      <vt:lpstr>What is Our Response to the Miracle of Israel?</vt:lpstr>
      <vt:lpstr>PowerPoint Presentation</vt:lpstr>
      <vt:lpstr>The Miracle of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Miracle of</dc:title>
  <cp:lastModifiedBy>Jeff Kinley</cp:lastModifiedBy>
  <cp:revision>2</cp:revision>
  <dcterms:modified xsi:type="dcterms:W3CDTF">2022-05-12T21:49:45Z</dcterms:modified>
</cp:coreProperties>
</file>