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handoutMasterIdLst>
    <p:handoutMasterId r:id="rId55"/>
  </p:handoutMasterIdLst>
  <p:sldIdLst>
    <p:sldId id="1879" r:id="rId2"/>
    <p:sldId id="1974" r:id="rId3"/>
    <p:sldId id="4462" r:id="rId4"/>
    <p:sldId id="7886" r:id="rId5"/>
    <p:sldId id="7262" r:id="rId6"/>
    <p:sldId id="3147" r:id="rId7"/>
    <p:sldId id="7706" r:id="rId8"/>
    <p:sldId id="4463" r:id="rId9"/>
    <p:sldId id="8237" r:id="rId10"/>
    <p:sldId id="7887" r:id="rId11"/>
    <p:sldId id="7481" r:id="rId12"/>
    <p:sldId id="2081" r:id="rId13"/>
    <p:sldId id="4464" r:id="rId14"/>
    <p:sldId id="4433" r:id="rId15"/>
    <p:sldId id="2943" r:id="rId16"/>
    <p:sldId id="8186" r:id="rId17"/>
    <p:sldId id="2055" r:id="rId18"/>
    <p:sldId id="4465" r:id="rId19"/>
    <p:sldId id="8192" r:id="rId20"/>
    <p:sldId id="2270" r:id="rId21"/>
    <p:sldId id="2230" r:id="rId22"/>
    <p:sldId id="2276" r:id="rId23"/>
    <p:sldId id="8227" r:id="rId24"/>
    <p:sldId id="8225" r:id="rId25"/>
    <p:sldId id="2272" r:id="rId26"/>
    <p:sldId id="4466" r:id="rId27"/>
    <p:sldId id="7370" r:id="rId28"/>
    <p:sldId id="8004" r:id="rId29"/>
    <p:sldId id="7888" r:id="rId30"/>
    <p:sldId id="8236" r:id="rId31"/>
    <p:sldId id="2069" r:id="rId32"/>
    <p:sldId id="4467" r:id="rId33"/>
    <p:sldId id="537" r:id="rId34"/>
    <p:sldId id="4431" r:id="rId35"/>
    <p:sldId id="4453" r:id="rId36"/>
    <p:sldId id="553" r:id="rId37"/>
    <p:sldId id="536" r:id="rId38"/>
    <p:sldId id="4440" r:id="rId39"/>
    <p:sldId id="4454" r:id="rId40"/>
    <p:sldId id="4422" r:id="rId41"/>
    <p:sldId id="2034" r:id="rId42"/>
    <p:sldId id="4444" r:id="rId43"/>
    <p:sldId id="8744" r:id="rId44"/>
    <p:sldId id="4468" r:id="rId45"/>
    <p:sldId id="2065" r:id="rId46"/>
    <p:sldId id="8745" r:id="rId47"/>
    <p:sldId id="8742" r:id="rId48"/>
    <p:sldId id="8743" r:id="rId49"/>
    <p:sldId id="4445" r:id="rId50"/>
    <p:sldId id="4439" r:id="rId51"/>
    <p:sldId id="1630" r:id="rId52"/>
    <p:sldId id="4469" r:id="rId53"/>
  </p:sldIdLst>
  <p:sldSz cx="12192000" cy="6858000"/>
  <p:notesSz cx="6881813" cy="9296400"/>
  <p:custDataLst>
    <p:tags r:id="rId5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0099FF"/>
    <a:srgbClr val="FFFF99"/>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5974" autoAdjust="0"/>
  </p:normalViewPr>
  <p:slideViewPr>
    <p:cSldViewPr>
      <p:cViewPr varScale="1">
        <p:scale>
          <a:sx n="58" d="100"/>
          <a:sy n="58" d="100"/>
        </p:scale>
        <p:origin x="108"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5/13/2022</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2558447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38473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38</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41</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41</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111651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3817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1059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7301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3425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2582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343689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50507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10156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143647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814165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5/13/2022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3741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5/13/2022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2762891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jamcg\AppData\Local\Temp\SNAGHTML25de4e30.PNG">
            <a:extLst>
              <a:ext uri="{FF2B5EF4-FFF2-40B4-BE49-F238E27FC236}">
                <a16:creationId xmlns:a16="http://schemas.microsoft.com/office/drawing/2014/main" id="{5B5F153E-40D9-42EB-9527-C8A53019D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28600"/>
            <a:ext cx="7686675" cy="5172075"/>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ctrTitle" sz="quarter"/>
          </p:nvPr>
        </p:nvSpPr>
        <p:spPr>
          <a:xfrm>
            <a:off x="2421731" y="533400"/>
            <a:ext cx="7348538" cy="4343400"/>
          </a:xfrm>
        </p:spPr>
        <p:txBody>
          <a:bodyPr/>
          <a:lstStyle/>
          <a:p>
            <a:pPr eaLnBrk="1" hangingPunct="1"/>
            <a:r>
              <a:rPr lang="en-US" sz="4800" dirty="0">
                <a:effectLst>
                  <a:outerShdw blurRad="38100" dist="38100" dir="2700000" algn="tl">
                    <a:srgbClr val="000000">
                      <a:alpha val="43137"/>
                    </a:srgbClr>
                  </a:outerShdw>
                </a:effectLst>
                <a:latin typeface="Calibri" pitchFamily="34" charset="0"/>
                <a:cs typeface="Calibri" pitchFamily="34" charset="0"/>
              </a:rPr>
              <a:t>  </a:t>
            </a:r>
            <a:r>
              <a:rPr lang="en-US" sz="7200" dirty="0">
                <a:effectLst>
                  <a:outerShdw blurRad="38100" dist="38100" dir="2700000" algn="tl">
                    <a:srgbClr val="000000">
                      <a:alpha val="43137"/>
                    </a:srgbClr>
                  </a:outerShdw>
                </a:effectLst>
                <a:cs typeface="Calibri" pitchFamily="34" charset="0"/>
              </a:rPr>
              <a:t>ISRAEL </a:t>
            </a:r>
            <a:br>
              <a:rPr lang="en-US" sz="7200" dirty="0">
                <a:effectLst>
                  <a:outerShdw blurRad="38100" dist="38100" dir="2700000" algn="tl">
                    <a:srgbClr val="000000">
                      <a:alpha val="43137"/>
                    </a:srgbClr>
                  </a:outerShdw>
                </a:effectLst>
                <a:cs typeface="Calibri" pitchFamily="34" charset="0"/>
              </a:rPr>
            </a:br>
            <a:r>
              <a:rPr lang="en-US" sz="7200" cap="small" dirty="0">
                <a:effectLst>
                  <a:outerShdw blurRad="38100" dist="38100" dir="2700000" algn="tl">
                    <a:srgbClr val="000000">
                      <a:alpha val="43137"/>
                    </a:srgbClr>
                  </a:outerShdw>
                </a:effectLst>
                <a:cs typeface="Calibri" pitchFamily="34" charset="0"/>
              </a:rPr>
              <a:t>and </a:t>
            </a:r>
            <a:r>
              <a:rPr lang="en-US" sz="7200" dirty="0">
                <a:effectLst>
                  <a:outerShdw blurRad="38100" dist="38100" dir="2700000" algn="tl">
                    <a:srgbClr val="000000">
                      <a:alpha val="43137"/>
                    </a:srgbClr>
                  </a:outerShdw>
                </a:effectLst>
                <a:latin typeface="Calibri" pitchFamily="34" charset="0"/>
                <a:cs typeface="Calibri" pitchFamily="34" charset="0"/>
              </a:rPr>
              <a:t> </a:t>
            </a:r>
            <a:br>
              <a:rPr lang="en-US" sz="7200" dirty="0">
                <a:effectLst>
                  <a:outerShdw blurRad="38100" dist="38100" dir="2700000" algn="tl">
                    <a:srgbClr val="000000">
                      <a:alpha val="43137"/>
                    </a:srgbClr>
                  </a:outerShdw>
                </a:effectLst>
                <a:latin typeface="Calibri" pitchFamily="34" charset="0"/>
                <a:cs typeface="Calibri" pitchFamily="34" charset="0"/>
              </a:rPr>
            </a:br>
            <a:r>
              <a:rPr lang="en-US" sz="7200" dirty="0">
                <a:effectLst>
                  <a:outerShdw blurRad="38100" dist="38100" dir="2700000" algn="tl">
                    <a:srgbClr val="000000">
                      <a:alpha val="43137"/>
                    </a:srgbClr>
                  </a:outerShdw>
                </a:effectLst>
                <a:latin typeface="Calibri" pitchFamily="34" charset="0"/>
                <a:cs typeface="Calibri" pitchFamily="34" charset="0"/>
              </a:rPr>
              <a:t>THE COVENANTS</a:t>
            </a:r>
          </a:p>
        </p:txBody>
      </p:sp>
      <p:sp>
        <p:nvSpPr>
          <p:cNvPr id="7" name="Rectangle 7"/>
          <p:cNvSpPr>
            <a:spLocks noGrp="1" noChangeArrowheads="1"/>
          </p:cNvSpPr>
          <p:nvPr>
            <p:ph type="subTitle" idx="1"/>
          </p:nvPr>
        </p:nvSpPr>
        <p:spPr>
          <a:xfrm>
            <a:off x="2491840" y="5562600"/>
            <a:ext cx="7315200" cy="1143000"/>
          </a:xfrm>
        </p:spPr>
        <p:txBody>
          <a:bodyPr/>
          <a:lstStyle/>
          <a:p>
            <a:pPr algn="ctr" eaLnBrk="1" hangingPunct="1">
              <a:spcBef>
                <a:spcPts val="0"/>
              </a:spcBef>
            </a:pPr>
            <a:r>
              <a:rPr lang="en-US" altLang="en-US" sz="2800" dirty="0">
                <a:solidFill>
                  <a:srgbClr val="FFFFCC"/>
                </a:solidFill>
                <a:effectLst>
                  <a:outerShdw blurRad="38100" dist="38100" dir="2700000" algn="tl">
                    <a:srgbClr val="000000">
                      <a:alpha val="43137"/>
                    </a:srgbClr>
                  </a:outerShdw>
                </a:effectLst>
              </a:rPr>
              <a:t>Dr. </a:t>
            </a:r>
            <a:r>
              <a:rPr lang="en-US" altLang="en-US" sz="2800">
                <a:solidFill>
                  <a:srgbClr val="FFFFCC"/>
                </a:solidFill>
                <a:effectLst>
                  <a:outerShdw blurRad="38100" dist="38100" dir="2700000" algn="tl">
                    <a:srgbClr val="000000">
                      <a:alpha val="43137"/>
                    </a:srgbClr>
                  </a:outerShdw>
                </a:effectLst>
              </a:rPr>
              <a:t>Andy Woods</a:t>
            </a:r>
            <a:endParaRPr lang="en-US" altLang="en-US" sz="2800" dirty="0">
              <a:solidFill>
                <a:srgbClr val="FFFFCC"/>
              </a:solidFill>
              <a:effectLst>
                <a:outerShdw blurRad="38100" dist="38100" dir="2700000" algn="tl">
                  <a:srgbClr val="000000">
                    <a:alpha val="43137"/>
                  </a:srgbClr>
                </a:outerShdw>
              </a:effectLst>
            </a:endParaRP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President – Chafer Theological Seminary</a:t>
            </a:r>
          </a:p>
          <a:p>
            <a:pPr algn="ctr" eaLnBrk="1" hangingPunct="1"/>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5238404"/>
            <a:ext cx="1371600" cy="1371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15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BA8D089-49BE-4177-A55A-F7864D7C6FB3}"/>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8561622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25603" name="Rectangle 3"/>
          <p:cNvSpPr>
            <a:spLocks noGrp="1" noChangeArrowheads="1"/>
          </p:cNvSpPr>
          <p:nvPr>
            <p:ph type="body" idx="4294967295"/>
          </p:nvPr>
        </p:nvSpPr>
        <p:spPr>
          <a:xfrm>
            <a:off x="609600" y="2057400"/>
            <a:ext cx="5943600" cy="2667000"/>
          </a:xfrm>
        </p:spPr>
        <p:txBody>
          <a:bodyPr/>
          <a:lstStyle/>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p>
        </p:txBody>
      </p:sp>
      <p:pic>
        <p:nvPicPr>
          <p:cNvPr id="5" name="Picture 4">
            <a:extLst>
              <a:ext uri="{FF2B5EF4-FFF2-40B4-BE49-F238E27FC236}">
                <a16:creationId xmlns:a16="http://schemas.microsoft.com/office/drawing/2014/main" id="{1E932223-3F27-CC20-6F3B-17FA264F7438}"/>
              </a:ext>
            </a:extLst>
          </p:cNvPr>
          <p:cNvPicPr>
            <a:picLocks noChangeAspect="1"/>
          </p:cNvPicPr>
          <p:nvPr/>
        </p:nvPicPr>
        <p:blipFill>
          <a:blip r:embed="rId2"/>
          <a:stretch>
            <a:fillRect/>
          </a:stretch>
        </p:blipFill>
        <p:spPr>
          <a:xfrm>
            <a:off x="7517478" y="2057400"/>
            <a:ext cx="4064922" cy="4114800"/>
          </a:xfrm>
          <a:prstGeom prst="rect">
            <a:avLst/>
          </a:prstGeom>
        </p:spPr>
      </p:pic>
    </p:spTree>
    <p:extLst>
      <p:ext uri="{BB962C8B-B14F-4D97-AF65-F5344CB8AC3E}">
        <p14:creationId xmlns:p14="http://schemas.microsoft.com/office/powerpoint/2010/main" val="2148207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Covenant</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61BEFE9A-A114-D169-219C-8EB68E87FF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59464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E37EA9A-9E7A-42D6-B0BB-8D1EB91965A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30859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15:18</a:t>
            </a:r>
          </a:p>
          <a:p>
            <a:pPr algn="just"/>
            <a:r>
              <a:rPr lang="en-US" altLang="en-US" sz="3800" dirty="0">
                <a:effectLst>
                  <a:outerShdw blurRad="38100" dist="38100" dir="2700000" algn="tl">
                    <a:srgbClr val="000000">
                      <a:alpha val="43137"/>
                    </a:srgbClr>
                  </a:outerShdw>
                </a:effectLst>
                <a:latin typeface="Calibri" panose="020F0502020204030204" pitchFamily="34" charset="0"/>
              </a:rPr>
              <a:t>“</a:t>
            </a:r>
            <a:r>
              <a:rPr lang="en-US" sz="3800" dirty="0">
                <a:effectLst>
                  <a:outerShdw blurRad="38100" dist="38100" dir="2700000" algn="tl">
                    <a:srgbClr val="000000">
                      <a:alpha val="43137"/>
                    </a:srgbClr>
                  </a:outerShdw>
                </a:effectLst>
                <a:latin typeface="Calibri" panose="020F0502020204030204" pitchFamily="34" charset="0"/>
              </a:rPr>
              <a:t>On that day the Lord made a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8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a:t>
            </a:r>
            <a:endParaRPr lang="en-US" alt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A3C961C-7463-4A97-A2BE-AF79092592AA}"/>
              </a:ext>
            </a:extLst>
          </p:cNvPr>
          <p:cNvPicPr>
            <a:picLocks noChangeAspect="1"/>
          </p:cNvPicPr>
          <p:nvPr/>
        </p:nvPicPr>
        <p:blipFill>
          <a:blip r:embed="rId3"/>
          <a:stretch>
            <a:fillRect/>
          </a:stretch>
        </p:blipFill>
        <p:spPr>
          <a:xfrm>
            <a:off x="4876800" y="3048000"/>
            <a:ext cx="2438400" cy="1828800"/>
          </a:xfrm>
          <a:prstGeom prst="rect">
            <a:avLst/>
          </a:prstGeom>
        </p:spPr>
      </p:pic>
    </p:spTree>
    <p:extLst>
      <p:ext uri="{BB962C8B-B14F-4D97-AF65-F5344CB8AC3E}">
        <p14:creationId xmlns:p14="http://schemas.microsoft.com/office/powerpoint/2010/main" val="242384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7326" y="1600200"/>
            <a:ext cx="2975074" cy="3200400"/>
          </a:xfrm>
          <a:prstGeom prst="rect">
            <a:avLst/>
          </a:prstGeom>
          <a:noFill/>
          <a:ln w="9525">
            <a:noFill/>
            <a:miter lim="800000"/>
            <a:headEnd/>
            <a:tailEnd/>
          </a:ln>
        </p:spPr>
      </p:pic>
      <p:sp>
        <p:nvSpPr>
          <p:cNvPr id="29699" name="Title 1"/>
          <p:cNvSpPr>
            <a:spLocks noGrp="1"/>
          </p:cNvSpPr>
          <p:nvPr>
            <p:ph type="title"/>
          </p:nvPr>
        </p:nvSpPr>
        <p:spPr>
          <a:xfrm>
            <a:off x="2882900" y="228602"/>
            <a:ext cx="6426200" cy="914399"/>
          </a:xfrm>
        </p:spPr>
        <p:txBody>
          <a:bodyPr/>
          <a:lstStyle/>
          <a:p>
            <a:pPr algn="ctr">
              <a:defRPr/>
            </a:pPr>
            <a:r>
              <a:rPr lang="en-US" sz="3600" dirty="0"/>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1"/>
            <a:ext cx="7848600" cy="4495799"/>
          </a:xfrm>
          <a:prstGeom prst="rect">
            <a:avLst/>
          </a:prstGeom>
        </p:spPr>
      </p:pic>
    </p:spTree>
    <p:extLst>
      <p:ext uri="{BB962C8B-B14F-4D97-AF65-F5344CB8AC3E}">
        <p14:creationId xmlns:p14="http://schemas.microsoft.com/office/powerpoint/2010/main" val="370898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638300"/>
            <a:ext cx="11019253" cy="3581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and so ethno-political intruders in the West, the early Hebrews were in constant need of contractual and treaty protection.’ Of course, we </a:t>
            </a:r>
            <a:r>
              <a:rPr lang="en-US" dirty="0" err="1">
                <a:effectLst>
                  <a:outerShdw blurRad="38100" dist="38100" dir="2700000" algn="tl">
                    <a:srgbClr val="000000">
                      <a:alpha val="43137"/>
                    </a:srgbClr>
                  </a:outerShdw>
                </a:effectLst>
              </a:rPr>
              <a:t>biblicists</a:t>
            </a:r>
            <a:r>
              <a:rPr lang="en-US" dirty="0">
                <a:effectLst>
                  <a:outerShdw blurRad="38100" dist="38100" dir="2700000" algn="tl">
                    <a:srgbClr val="000000">
                      <a:alpha val="43137"/>
                    </a:srgbClr>
                  </a:outerShdw>
                </a:effectLst>
              </a:rPr>
              <a:t> would insist that it was God that made the contracts with men, not the other way around.”</a:t>
            </a:r>
          </a:p>
        </p:txBody>
      </p:sp>
      <p:sp>
        <p:nvSpPr>
          <p:cNvPr id="4" name="Text Box 5"/>
          <p:cNvSpPr txBox="1">
            <a:spLocks noChangeArrowheads="1"/>
          </p:cNvSpPr>
          <p:nvPr/>
        </p:nvSpPr>
        <p:spPr bwMode="auto">
          <a:xfrm>
            <a:off x="2643346" y="228600"/>
            <a:ext cx="68579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W. F. Albright,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Yahweh and the Gods of Canaan: A Historical Analysis of Two Contrasting Faiths</a:t>
            </a:r>
            <a:r>
              <a:rPr lang="en-US" sz="1600" dirty="0">
                <a:effectLst/>
                <a:latin typeface="Calibri" panose="020F0502020204030204" pitchFamily="34" charset="0"/>
                <a:ea typeface="Calibri" panose="020F0502020204030204" pitchFamily="34" charset="0"/>
                <a:cs typeface="Times New Roman" panose="02020603050405020304" pitchFamily="18" charset="0"/>
              </a:rPr>
              <a:t> (Garden City, NY: Doubleday, 1968), 106-08.</a:t>
            </a:r>
          </a:p>
        </p:txBody>
      </p:sp>
      <p:sp>
        <p:nvSpPr>
          <p:cNvPr id="2" name="TextBox 1">
            <a:extLst>
              <a:ext uri="{FF2B5EF4-FFF2-40B4-BE49-F238E27FC236}">
                <a16:creationId xmlns:a16="http://schemas.microsoft.com/office/drawing/2014/main" id="{7A9EACE1-2347-4090-8A15-E130D974ACBC}"/>
              </a:ext>
            </a:extLst>
          </p:cNvPr>
          <p:cNvSpPr txBox="1"/>
          <p:nvPr/>
        </p:nvSpPr>
        <p:spPr>
          <a:xfrm>
            <a:off x="1516564" y="6197025"/>
            <a:ext cx="9158873"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600" dirty="0">
                <a:effectLst/>
                <a:latin typeface="Calibri" panose="020F0502020204030204" pitchFamily="34" charset="0"/>
                <a:ea typeface="Calibri" panose="020F0502020204030204" pitchFamily="34" charset="0"/>
                <a:cs typeface="Times New Roman" panose="02020603050405020304" pitchFamily="18" charset="0"/>
              </a:rPr>
              <a:t>, ed. Christopher Cone (Hurst, TX: Tyndale Seminary Press, 2013), 277, fn. 13.</a:t>
            </a:r>
            <a:endParaRPr lang="en-US" sz="2000" dirty="0"/>
          </a:p>
        </p:txBody>
      </p:sp>
    </p:spTree>
    <p:extLst>
      <p:ext uri="{BB962C8B-B14F-4D97-AF65-F5344CB8AC3E}">
        <p14:creationId xmlns:p14="http://schemas.microsoft.com/office/powerpoint/2010/main" val="99173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Sub-Covenants</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138F7213-E0B8-8B10-EDF4-9970703F07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1091793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29718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2" name="Picture 1">
            <a:extLst>
              <a:ext uri="{FF2B5EF4-FFF2-40B4-BE49-F238E27FC236}">
                <a16:creationId xmlns:a16="http://schemas.microsoft.com/office/drawing/2014/main" id="{CB3145FD-1198-E074-518B-151BE5135599}"/>
              </a:ext>
            </a:extLst>
          </p:cNvPr>
          <p:cNvPicPr>
            <a:picLocks noChangeAspect="1"/>
          </p:cNvPicPr>
          <p:nvPr/>
        </p:nvPicPr>
        <p:blipFill rotWithShape="1">
          <a:blip r:embed="rId3"/>
          <a:srcRect b="19792"/>
          <a:stretch/>
        </p:blipFill>
        <p:spPr>
          <a:xfrm>
            <a:off x="5095878" y="2819400"/>
            <a:ext cx="2194555" cy="2011680"/>
          </a:xfrm>
          <a:prstGeom prst="rect">
            <a:avLst/>
          </a:prstGeom>
          <a:ln w="28575">
            <a:solidFill>
              <a:schemeClr val="tx1"/>
            </a:solidFill>
          </a:ln>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2" name="Picture 1">
            <a:extLst>
              <a:ext uri="{FF2B5EF4-FFF2-40B4-BE49-F238E27FC236}">
                <a16:creationId xmlns:a16="http://schemas.microsoft.com/office/drawing/2014/main" id="{CE9DC22D-CBF5-A052-B3E6-0719E79C7253}"/>
              </a:ext>
            </a:extLst>
          </p:cNvPr>
          <p:cNvPicPr>
            <a:picLocks noChangeAspect="1"/>
          </p:cNvPicPr>
          <p:nvPr/>
        </p:nvPicPr>
        <p:blipFill>
          <a:blip r:embed="rId3"/>
          <a:stretch>
            <a:fillRect/>
          </a:stretch>
        </p:blipFill>
        <p:spPr>
          <a:xfrm>
            <a:off x="3352800" y="2743200"/>
            <a:ext cx="5486400" cy="2057400"/>
          </a:xfrm>
          <a:prstGeom prst="rect">
            <a:avLst/>
          </a:prstGeom>
          <a:ln w="38100">
            <a:solidFill>
              <a:schemeClr val="tx1"/>
            </a:solidFill>
          </a:ln>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a:t>
            </a:r>
            <a:r>
              <a:rPr lang="en-US" sz="3600" baseline="30000" dirty="0">
                <a:cs typeface="Calibri" panose="020F0502020204030204" pitchFamily="34" charset="0"/>
              </a:rPr>
              <a:t>12 </a:t>
            </a:r>
            <a:r>
              <a:rPr lang="en-US" sz="3600" dirty="0">
                <a:cs typeface="Calibri" panose="020F0502020204030204" pitchFamily="34" charset="0"/>
              </a:rPr>
              <a:t>When your days are complete and you lie down with your fathers, I will raise up your </a:t>
            </a:r>
            <a:r>
              <a:rPr lang="en-US" sz="3600" b="1" u="sng" dirty="0">
                <a:solidFill>
                  <a:srgbClr val="FFFFCC"/>
                </a:solidFill>
                <a:cs typeface="Calibri" panose="020F0502020204030204" pitchFamily="34" charset="0"/>
              </a:rPr>
              <a:t>descendant</a:t>
            </a:r>
            <a:r>
              <a:rPr lang="en-US" sz="3600" dirty="0">
                <a:cs typeface="Calibri" panose="020F0502020204030204" pitchFamily="34" charset="0"/>
              </a:rPr>
              <a:t> after you, who will come forth from you, and I will establish his kingdom. </a:t>
            </a:r>
            <a:r>
              <a:rPr lang="en-US" sz="3600" baseline="30000" dirty="0">
                <a:cs typeface="Calibri" panose="020F0502020204030204" pitchFamily="34" charset="0"/>
              </a:rPr>
              <a:t>13 </a:t>
            </a:r>
            <a:r>
              <a:rPr lang="en-US" sz="3600" dirty="0">
                <a:cs typeface="Calibri" panose="020F0502020204030204" pitchFamily="34" charset="0"/>
              </a:rPr>
              <a:t>He shall build a house for My name, and I will establish </a:t>
            </a:r>
            <a:r>
              <a:rPr lang="en-US" sz="3600" b="1" u="sng" dirty="0">
                <a:solidFill>
                  <a:srgbClr val="FFFFCC"/>
                </a:solidFill>
                <a:cs typeface="Calibri" panose="020F0502020204030204" pitchFamily="34" charset="0"/>
              </a:rPr>
              <a:t>the</a:t>
            </a:r>
            <a:r>
              <a:rPr lang="en-US" sz="3600" b="1" u="sng" dirty="0">
                <a:cs typeface="Calibri" panose="020F0502020204030204" pitchFamily="34" charset="0"/>
              </a:rPr>
              <a:t> </a:t>
            </a:r>
            <a:r>
              <a:rPr lang="en-US" sz="3600" b="1" u="sng" dirty="0">
                <a:solidFill>
                  <a:srgbClr val="FFFFCC"/>
                </a:solidFill>
                <a:cs typeface="Calibri" panose="020F0502020204030204" pitchFamily="34" charset="0"/>
              </a:rPr>
              <a:t>throne of his kingdom forever</a:t>
            </a:r>
            <a:r>
              <a:rPr lang="en-US" sz="3600" dirty="0">
                <a:cs typeface="Calibri" panose="020F0502020204030204" pitchFamily="34" charset="0"/>
              </a:rPr>
              <a:t>. </a:t>
            </a:r>
            <a:r>
              <a:rPr lang="en-US" sz="3600" baseline="30000" dirty="0">
                <a:cs typeface="Calibri" panose="020F0502020204030204" pitchFamily="34" charset="0"/>
              </a:rPr>
              <a:t>14 </a:t>
            </a:r>
            <a:r>
              <a:rPr lang="en-US" sz="3600" dirty="0">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 . . and the strokes of the sons of men, 15 but My lovingkindness shall not depart from him, as I took </a:t>
            </a:r>
            <a:r>
              <a:rPr lang="en-US" sz="3600" i="1" dirty="0">
                <a:cs typeface="Calibri" panose="020F0502020204030204" pitchFamily="34" charset="0"/>
              </a:rPr>
              <a:t>it</a:t>
            </a:r>
            <a:r>
              <a:rPr lang="en-US" sz="3600" dirty="0">
                <a:cs typeface="Calibri" panose="020F0502020204030204" pitchFamily="34" charset="0"/>
              </a:rPr>
              <a:t> away from Saul, whom I removed from before you. </a:t>
            </a:r>
            <a:r>
              <a:rPr lang="en-US" sz="3600" baseline="30000" dirty="0">
                <a:cs typeface="Calibri" panose="020F0502020204030204" pitchFamily="34" charset="0"/>
              </a:rPr>
              <a:t>16 </a:t>
            </a:r>
            <a:r>
              <a:rPr lang="en-US" sz="3600" b="1" u="sng" dirty="0">
                <a:solidFill>
                  <a:srgbClr val="FFFFCC"/>
                </a:solidFill>
                <a:cs typeface="Calibri" panose="020F0502020204030204" pitchFamily="34" charset="0"/>
              </a:rPr>
              <a:t>Your house and your kingdom shall endure before Me forever; your throne shall be established forever</a:t>
            </a:r>
            <a:r>
              <a:rPr lang="en-US" sz="3600" dirty="0">
                <a:cs typeface="Calibri" panose="020F0502020204030204" pitchFamily="34" charset="0"/>
              </a:rPr>
              <a:t>.” </a:t>
            </a:r>
            <a:r>
              <a:rPr lang="en-US" sz="3600" baseline="30000" dirty="0">
                <a:cs typeface="Calibri" panose="020F0502020204030204" pitchFamily="34" charset="0"/>
              </a:rPr>
              <a:t>17 </a:t>
            </a:r>
            <a:r>
              <a:rPr lang="en-US" sz="3600" dirty="0">
                <a:cs typeface="Calibri" panose="020F0502020204030204" pitchFamily="34" charset="0"/>
              </a:rPr>
              <a:t>In accordance with all these words and all this vision, so Nathan spoke </a:t>
            </a:r>
            <a:r>
              <a:rPr lang="en-US" sz="3600" b="1" u="sng" dirty="0">
                <a:solidFill>
                  <a:srgbClr val="FFFFCC"/>
                </a:solidFill>
                <a:cs typeface="Calibri" panose="020F0502020204030204" pitchFamily="34" charset="0"/>
              </a:rPr>
              <a:t>to David</a:t>
            </a:r>
            <a:r>
              <a:rPr lang="en-US" sz="3600"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aseline="30000" dirty="0"/>
              <a:t>31 </a:t>
            </a: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Future</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2727A462-B533-DCC7-1DC5-995A7CF00C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324593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22897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003" y="137160"/>
            <a:ext cx="9919994" cy="6583680"/>
          </a:xfrm>
          <a:prstGeom prst="rect">
            <a:avLst/>
          </a:prstGeom>
          <a:ln>
            <a:solidFill>
              <a:srgbClr val="FFFFCC"/>
            </a:solidFill>
          </a:ln>
        </p:spPr>
      </p:pic>
    </p:spTree>
    <p:extLst>
      <p:ext uri="{BB962C8B-B14F-4D97-AF65-F5344CB8AC3E}">
        <p14:creationId xmlns:p14="http://schemas.microsoft.com/office/powerpoint/2010/main" val="2441141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 . .</a:t>
            </a:r>
          </a:p>
        </p:txBody>
      </p:sp>
    </p:spTree>
    <p:extLst>
      <p:ext uri="{BB962C8B-B14F-4D97-AF65-F5344CB8AC3E}">
        <p14:creationId xmlns:p14="http://schemas.microsoft.com/office/powerpoint/2010/main" val="14486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6CDE6A72-B0E0-B51D-9817-9B0158639F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208328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can be measured And the foundations of the earth searched out below, Then I will also cast off all the offspring of Israel For all that they have done,”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6E7B8AA6-4BF8-4B63-9BC5-5D38AFAED853}"/>
              </a:ext>
            </a:extLst>
          </p:cNvPr>
          <p:cNvPicPr>
            <a:picLocks noChangeAspect="1"/>
          </p:cNvPicPr>
          <p:nvPr/>
        </p:nvPicPr>
        <p:blipFill>
          <a:blip r:embed="rId4"/>
          <a:stretch>
            <a:fillRect/>
          </a:stretch>
        </p:blipFill>
        <p:spPr>
          <a:xfrm>
            <a:off x="4881562" y="2914650"/>
            <a:ext cx="2428875" cy="1885950"/>
          </a:xfrm>
          <a:prstGeom prst="rect">
            <a:avLst/>
          </a:prstGeom>
        </p:spPr>
      </p:pic>
    </p:spTree>
    <p:extLst>
      <p:ext uri="{BB962C8B-B14F-4D97-AF65-F5344CB8AC3E}">
        <p14:creationId xmlns:p14="http://schemas.microsoft.com/office/powerpoint/2010/main" val="302823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85800" y="1676401"/>
            <a:ext cx="1089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“Israel is God's sun dial. If anyone desires to know our place in God’s chronology, our position in the great march of events, look at Israel.”</a:t>
            </a:r>
          </a:p>
        </p:txBody>
      </p:sp>
      <p:sp>
        <p:nvSpPr>
          <p:cNvPr id="93187" name="TextBox 2"/>
          <p:cNvSpPr txBox="1">
            <a:spLocks noChangeArrowheads="1"/>
          </p:cNvSpPr>
          <p:nvPr/>
        </p:nvSpPr>
        <p:spPr bwMode="auto">
          <a:xfrm>
            <a:off x="3810000" y="293638"/>
            <a:ext cx="4572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William E. Blackstone</a:t>
            </a:r>
          </a:p>
          <a:p>
            <a:pP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400" i="1" dirty="0">
                <a:effectLst>
                  <a:outerShdw blurRad="38100" dist="38100" dir="2700000" algn="tl">
                    <a:srgbClr val="000000">
                      <a:alpha val="43137"/>
                    </a:srgbClr>
                  </a:outerShdw>
                </a:effectLst>
                <a:cs typeface="Calibri" panose="020F0502020204030204" pitchFamily="34" charset="0"/>
              </a:rPr>
              <a:t>Jesus Is Coming: God's Hope for a Restless World</a:t>
            </a:r>
            <a:r>
              <a:rPr lang="en-US" altLang="en-US" sz="1400" dirty="0">
                <a:effectLst>
                  <a:outerShdw blurRad="38100" dist="38100" dir="2700000" algn="tl">
                    <a:srgbClr val="000000">
                      <a:alpha val="43137"/>
                    </a:srgbClr>
                  </a:outerShdw>
                </a:effectLst>
                <a:cs typeface="Calibri" panose="020F0502020204030204" pitchFamily="34" charset="0"/>
              </a:rPr>
              <a:t> (New York: F.H. </a:t>
            </a:r>
            <a:r>
              <a:rPr lang="en-US" altLang="en-US" sz="1400" dirty="0" err="1">
                <a:effectLst>
                  <a:outerShdw blurRad="38100" dist="38100" dir="2700000" algn="tl">
                    <a:srgbClr val="000000">
                      <a:alpha val="43137"/>
                    </a:srgbClr>
                  </a:outerShdw>
                </a:effectLst>
                <a:cs typeface="Calibri" panose="020F0502020204030204" pitchFamily="34" charset="0"/>
              </a:rPr>
              <a:t>Revell</a:t>
            </a:r>
            <a:r>
              <a:rPr lang="en-US" altLang="en-US" sz="1400" dirty="0">
                <a:effectLst>
                  <a:outerShdw blurRad="38100" dist="38100" dir="2700000" algn="tl">
                    <a:srgbClr val="000000">
                      <a:alpha val="43137"/>
                    </a:srgbClr>
                  </a:outerShdw>
                </a:effectLst>
                <a:cs typeface="Calibri" panose="020F0502020204030204" pitchFamily="34" charset="0"/>
              </a:rPr>
              <a:t>, 1908; reprint, Grand Rapids: </a:t>
            </a:r>
            <a:r>
              <a:rPr lang="en-US" altLang="en-US" sz="1400" dirty="0" err="1">
                <a:effectLst>
                  <a:outerShdw blurRad="38100" dist="38100" dir="2700000" algn="tl">
                    <a:srgbClr val="000000">
                      <a:alpha val="43137"/>
                    </a:srgbClr>
                  </a:outerShdw>
                </a:effectLst>
                <a:cs typeface="Calibri" panose="020F0502020204030204" pitchFamily="34" charset="0"/>
              </a:rPr>
              <a:t>Kregel</a:t>
            </a:r>
            <a:r>
              <a:rPr lang="en-US" altLang="en-US" sz="1400" dirty="0">
                <a:effectLst>
                  <a:outerShdw blurRad="38100" dist="38100" dir="2700000" algn="tl">
                    <a:srgbClr val="000000">
                      <a:alpha val="43137"/>
                    </a:srgbClr>
                  </a:outerShdw>
                </a:effectLst>
                <a:cs typeface="Calibri" panose="020F0502020204030204" pitchFamily="34" charset="0"/>
              </a:rPr>
              <a:t>, 1989), 238.</a:t>
            </a:r>
          </a:p>
        </p:txBody>
      </p:sp>
      <p:pic>
        <p:nvPicPr>
          <p:cNvPr id="93188" name="Picture 2" descr="http://www.spertus.edu/sites/default/files/styles/gallery_photo/public/photos/Blackstone_web.jpg?itok=_S_TbM-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821326"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4" descr="http://sauceio.com/wp-content/uploads/2013/02/Sundi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8371" y="3276600"/>
            <a:ext cx="471525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5739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Hope</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7DDD1C75-0416-6B83-1DA3-2DB4F50FA6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283562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pic>
        <p:nvPicPr>
          <p:cNvPr id="4" name="Picture 2">
            <a:extLst>
              <a:ext uri="{FF2B5EF4-FFF2-40B4-BE49-F238E27FC236}">
                <a16:creationId xmlns:a16="http://schemas.microsoft.com/office/drawing/2014/main" id="{D68DCAFB-6E39-5CB0-2229-48E7154E796F}"/>
              </a:ext>
            </a:extLst>
          </p:cNvPr>
          <p:cNvPicPr>
            <a:picLocks noChangeAspect="1" noChangeArrowheads="1"/>
          </p:cNvPicPr>
          <p:nvPr/>
        </p:nvPicPr>
        <p:blipFill>
          <a:blip r:embed="rId2" cstate="print"/>
          <a:srcRect/>
          <a:stretch>
            <a:fillRect/>
          </a:stretch>
        </p:blipFill>
        <p:spPr bwMode="auto">
          <a:xfrm>
            <a:off x="1318261" y="914400"/>
            <a:ext cx="9555479" cy="5029200"/>
          </a:xfrm>
          <a:prstGeom prst="rect">
            <a:avLst/>
          </a:prstGeom>
          <a:scene3d>
            <a:camera prst="isometricOffAxis1Right"/>
            <a:lightRig rig="threePt" dir="t"/>
          </a:scene3d>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42524413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9136451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a:stretch>
            <a:fillRect/>
          </a:stretch>
        </p:blipFill>
        <p:spPr>
          <a:xfrm>
            <a:off x="1883299" y="990389"/>
            <a:ext cx="8425402" cy="4877223"/>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877533"/>
            <a:ext cx="7924800" cy="3102935"/>
          </a:xfrm>
          <a:extLst>
            <a:ext uri="{909E8E84-426E-40DD-AFC4-6F175D3DCCD1}">
              <a14:hiddenFill xmlns:a14="http://schemas.microsoft.com/office/drawing/2010/main">
                <a:solidFill>
                  <a:srgbClr val="FFFFFF"/>
                </a:solidFill>
              </a14:hiddenFill>
            </a:ext>
          </a:extLst>
        </p:spPr>
        <p:txBody>
          <a:bodyPr/>
          <a:lstStyle/>
          <a:p>
            <a:pPr marL="463550" indent="-463550">
              <a:spcBef>
                <a:spcPts val="0"/>
              </a:spcBef>
              <a:spcAft>
                <a:spcPts val="3600"/>
              </a:spcAft>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past: elected (Rom 9)</a:t>
            </a:r>
          </a:p>
          <a:p>
            <a:pPr marL="463550" indent="-463550">
              <a:spcBef>
                <a:spcPts val="0"/>
              </a:spcBef>
              <a:spcAft>
                <a:spcPts val="3600"/>
              </a:spcAft>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present: rejected (Rom 10)</a:t>
            </a:r>
          </a:p>
          <a:p>
            <a:pPr marL="463550" indent="-463550">
              <a:spcBef>
                <a:spcPts val="0"/>
              </a:spcBef>
              <a:spcAft>
                <a:spcPts val="3600"/>
              </a:spcAft>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1143000"/>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5613136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100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b="1" u="sng" dirty="0">
                <a:solidFill>
                  <a:srgbClr val="FFFFCC"/>
                </a:solidFill>
                <a:effectLst/>
                <a:latin typeface="Calibri" panose="020F0502020204030204" pitchFamily="34" charset="0"/>
              </a:rPr>
              <a:t>Therefore</a:t>
            </a:r>
            <a:r>
              <a:rPr lang="en-US" sz="3600" dirty="0">
                <a:effectLst/>
                <a:latin typeface="Calibri" panose="020F0502020204030204" pitchFamily="34" charset="0"/>
              </a:rPr>
              <a:t> I urge you, </a:t>
            </a:r>
            <a:r>
              <a:rPr lang="en-US" sz="3600" b="1" u="sng" dirty="0">
                <a:solidFill>
                  <a:srgbClr val="FFFFCC"/>
                </a:solidFill>
                <a:effectLst/>
                <a:latin typeface="Calibri" panose="020F0502020204030204" pitchFamily="34" charset="0"/>
              </a:rPr>
              <a:t>brethren</a:t>
            </a:r>
            <a:r>
              <a:rPr lang="en-US" sz="3600" dirty="0">
                <a:effectLst/>
                <a:latin typeface="Calibri" panose="020F0502020204030204" pitchFamily="34" charset="0"/>
              </a:rPr>
              <a:t>, by </a:t>
            </a:r>
            <a:r>
              <a:rPr lang="en-US" sz="3600" b="1" u="sng" dirty="0">
                <a:solidFill>
                  <a:srgbClr val="FFFFCC"/>
                </a:solidFill>
                <a:effectLst/>
                <a:latin typeface="Calibri" panose="020F0502020204030204" pitchFamily="34" charset="0"/>
              </a:rPr>
              <a:t>the mercies </a:t>
            </a:r>
            <a:r>
              <a:rPr lang="en-US" sz="3600" dirty="0">
                <a:effectLst/>
                <a:latin typeface="Calibri" panose="020F0502020204030204" pitchFamily="34" charset="0"/>
              </a:rPr>
              <a:t>of God, to </a:t>
            </a:r>
            <a:r>
              <a:rPr lang="en-US" sz="3600" b="1" u="sng" dirty="0">
                <a:solidFill>
                  <a:srgbClr val="FFFFCC"/>
                </a:solidFill>
                <a:effectLst/>
                <a:latin typeface="Calibri" panose="020F0502020204030204" pitchFamily="34" charset="0"/>
              </a:rPr>
              <a:t>present your bodies</a:t>
            </a:r>
            <a:r>
              <a:rPr lang="en-US" sz="3600" b="1" dirty="0">
                <a:solidFill>
                  <a:srgbClr val="FFFFCC"/>
                </a:solidFill>
                <a:effectLst/>
                <a:latin typeface="Calibri" panose="020F0502020204030204" pitchFamily="34" charset="0"/>
              </a:rPr>
              <a:t> </a:t>
            </a:r>
            <a:r>
              <a:rPr lang="en-US" sz="3600" dirty="0">
                <a:effectLst/>
                <a:latin typeface="Calibri" panose="020F0502020204030204" pitchFamily="34" charset="0"/>
              </a:rPr>
              <a:t>a living and holy sacrifice, acceptable </a:t>
            </a:r>
            <a:r>
              <a:rPr lang="en-US" sz="3600" b="1" u="sng" dirty="0">
                <a:solidFill>
                  <a:srgbClr val="FFFFCC"/>
                </a:solidFill>
                <a:effectLst/>
                <a:latin typeface="Calibri" panose="020F0502020204030204" pitchFamily="34" charset="0"/>
              </a:rPr>
              <a:t>to God</a:t>
            </a:r>
            <a:r>
              <a:rPr lang="en-US" sz="3600" dirty="0">
                <a:effectLst/>
                <a:latin typeface="Calibri" panose="020F0502020204030204" pitchFamily="34" charset="0"/>
              </a:rPr>
              <a:t>, </a:t>
            </a:r>
            <a:r>
              <a:rPr lang="en-US" sz="3600" i="1" dirty="0">
                <a:effectLst/>
                <a:latin typeface="Calibri" panose="020F0502020204030204" pitchFamily="34" charset="0"/>
              </a:rPr>
              <a:t>which is</a:t>
            </a:r>
            <a:r>
              <a:rPr lang="en-US" sz="3600" dirty="0">
                <a:effectLst/>
                <a:latin typeface="Calibri" panose="020F0502020204030204" pitchFamily="34" charset="0"/>
              </a:rPr>
              <a:t> your spiritual service of worship.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3004076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62D4AB-BFAF-49CD-830B-7C5887D88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speaking to you who are Gentiles. Inasmuch then as I am an apostle of Gentiles, I magnify my ministry…</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some of the branches were broken off, and you, being a wild olive, were grafted in among them and became partaker with them of the rich root of the olive tree,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be arrogant toward the branches; but if you are arrogant,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not you who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42386617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62D4AB-BFAF-49CD-830B-7C5887D88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 the root, but the root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say then, “Branches were broken off so that I might be grafted 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30334563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Attitude</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572D5C84-DC9C-185F-4A11-D5FC085829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384384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0ACAB-C648-4B07-A9D5-DD5DBE8299CD}"/>
              </a:ext>
            </a:extLst>
          </p:cNvPr>
          <p:cNvPicPr>
            <a:picLocks noChangeAspect="1"/>
          </p:cNvPicPr>
          <p:nvPr/>
        </p:nvPicPr>
        <p:blipFill>
          <a:blip r:embed="rId2"/>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am speaking to you who are Gentiles. Inasmuch then as I am an apostle of Gentiles, I magnify my ministry…</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if some of the branches were broken off, and you, being a wild olive, were grafted in among them and became partaker with them of the rich root of the olive tree,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be arrogant toward the branches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if you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arrogant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not you who . . .</a:t>
            </a:r>
          </a:p>
        </p:txBody>
      </p:sp>
    </p:spTree>
    <p:extLst>
      <p:ext uri="{BB962C8B-B14F-4D97-AF65-F5344CB8AC3E}">
        <p14:creationId xmlns:p14="http://schemas.microsoft.com/office/powerpoint/2010/main" val="10329909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0ACAB-C648-4B07-A9D5-DD5DBE8299CD}"/>
              </a:ext>
            </a:extLst>
          </p:cNvPr>
          <p:cNvPicPr>
            <a:picLocks noChangeAspect="1"/>
          </p:cNvPicPr>
          <p:nvPr/>
        </p:nvPicPr>
        <p:blipFill>
          <a:blip r:embed="rId2"/>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supports the root, but the root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say then, “Branches were broken off so that I might be grafted 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224010741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4647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6D10E5-B25C-4AC1-80FD-DAB73EA1F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11:28-29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standpoint of the gospel they are enemies for your sake, but from the standpoint of God’s choice they are beloved for the sake of the fathers;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gifts and the calling of God are irrevocable.”</a:t>
            </a:r>
          </a:p>
        </p:txBody>
      </p:sp>
      <p:pic>
        <p:nvPicPr>
          <p:cNvPr id="5" name="Picture 4">
            <a:extLst>
              <a:ext uri="{FF2B5EF4-FFF2-40B4-BE49-F238E27FC236}">
                <a16:creationId xmlns:a16="http://schemas.microsoft.com/office/drawing/2014/main" id="{EA17665E-705D-4A9F-AB22-816E89FBB242}"/>
              </a:ext>
            </a:extLst>
          </p:cNvPr>
          <p:cNvPicPr>
            <a:picLocks noChangeAspect="1"/>
          </p:cNvPicPr>
          <p:nvPr/>
        </p:nvPicPr>
        <p:blipFill rotWithShape="1">
          <a:blip r:embed="rId3"/>
          <a:srcRect t="15501"/>
          <a:stretch/>
        </p:blipFill>
        <p:spPr>
          <a:xfrm>
            <a:off x="4454562" y="3200400"/>
            <a:ext cx="3282877" cy="1645920"/>
          </a:xfrm>
          <a:prstGeom prst="rect">
            <a:avLst/>
          </a:prstGeom>
          <a:ln>
            <a:solidFill>
              <a:schemeClr val="tx1"/>
            </a:solidFill>
          </a:ln>
        </p:spPr>
      </p:pic>
    </p:spTree>
    <p:extLst>
      <p:ext uri="{BB962C8B-B14F-4D97-AF65-F5344CB8AC3E}">
        <p14:creationId xmlns:p14="http://schemas.microsoft.com/office/powerpoint/2010/main" val="416307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6D10E5-B25C-4AC1-80FD-DAB73EA1F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15:27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“Yes, they were pleased to do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are indebted to them. For if the Gentiles have shared in their spiritual things, they are indebted to minister to them also in material things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A17665E-705D-4A9F-AB22-816E89FBB242}"/>
              </a:ext>
            </a:extLst>
          </p:cNvPr>
          <p:cNvPicPr>
            <a:picLocks noChangeAspect="1"/>
          </p:cNvPicPr>
          <p:nvPr/>
        </p:nvPicPr>
        <p:blipFill rotWithShape="1">
          <a:blip r:embed="rId3"/>
          <a:srcRect t="15501"/>
          <a:stretch/>
        </p:blipFill>
        <p:spPr>
          <a:xfrm>
            <a:off x="4454562" y="3200400"/>
            <a:ext cx="3282877" cy="1645920"/>
          </a:xfrm>
          <a:prstGeom prst="rect">
            <a:avLst/>
          </a:prstGeom>
          <a:ln>
            <a:solidFill>
              <a:schemeClr val="tx1"/>
            </a:solidFill>
          </a:ln>
        </p:spPr>
      </p:pic>
    </p:spTree>
    <p:extLst>
      <p:ext uri="{BB962C8B-B14F-4D97-AF65-F5344CB8AC3E}">
        <p14:creationId xmlns:p14="http://schemas.microsoft.com/office/powerpoint/2010/main" val="1989302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11:7-9</a:t>
            </a:r>
          </a:p>
          <a:p>
            <a:pPr marL="0" marR="0" indent="0" algn="just">
              <a:spcBef>
                <a:spcPts val="0"/>
              </a:spcBef>
              <a:spcAft>
                <a:spcPts val="0"/>
              </a:spcAft>
              <a:buNone/>
            </a:pPr>
            <a:r>
              <a:rPr lang="en-US" sz="35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“Come, let Us go down and there </a:t>
            </a:r>
            <a:r>
              <a:rPr lang="en-US" sz="3600" b="1" u="sng" dirty="0">
                <a:solidFill>
                  <a:srgbClr val="FFFFCC"/>
                </a:solidFill>
                <a:effectLst>
                  <a:outerShdw blurRad="38100" dist="38100" dir="2700000" algn="tl">
                    <a:srgbClr val="000000">
                      <a:alpha val="43137"/>
                    </a:srgbClr>
                  </a:outerShdw>
                </a:effectLst>
              </a:rPr>
              <a:t>confuse their language</a:t>
            </a:r>
            <a:r>
              <a:rPr lang="en-US" sz="35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So </a:t>
            </a:r>
            <a:r>
              <a:rPr lang="en-US" sz="3600" b="1" u="sng" dirty="0">
                <a:solidFill>
                  <a:srgbClr val="FFFFCC"/>
                </a:solidFill>
                <a:effectLst>
                  <a:outerShdw blurRad="38100" dist="38100" dir="2700000" algn="tl">
                    <a:srgbClr val="000000">
                      <a:alpha val="43137"/>
                    </a:srgbClr>
                  </a:outerShdw>
                </a:effectLst>
              </a:rPr>
              <a:t>the Lord scattered them abroad from there over the face of the whole earth; and they stopped building the city</a:t>
            </a:r>
            <a:r>
              <a:rPr lang="en-US" sz="3500" dirty="0">
                <a:effectLst>
                  <a:outerShdw blurRad="38100" dist="38100" dir="2700000" algn="tl">
                    <a:srgbClr val="000000">
                      <a:alpha val="43137"/>
                    </a:srgbClr>
                  </a:outerShdw>
                </a:effectLst>
                <a:latin typeface="Calibri" panose="020F0502020204030204" pitchFamily="34" charset="0"/>
              </a:rPr>
              <a:t>.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rPr>
              <a:t> scattered them abroad over the face of the whole earth. </a:t>
            </a:r>
            <a:endParaRPr lang="en-US" altLang="en-US" sz="3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4343398" y="2057400"/>
            <a:ext cx="723900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effectLst>
                  <a:outerShdw blurRad="38100" dist="38100" dir="2700000" algn="tl">
                    <a:srgbClr val="000000">
                      <a:alpha val="43137"/>
                    </a:srgbClr>
                  </a:outerShdw>
                </a:effectLst>
              </a:rPr>
              <a:t>“…a little nation that has survived primarily because of the wealth and the war materials supplied by the U.S. government.”</a:t>
            </a:r>
          </a:p>
        </p:txBody>
      </p:sp>
      <p:sp>
        <p:nvSpPr>
          <p:cNvPr id="93187" name="TextBox 2"/>
          <p:cNvSpPr txBox="1">
            <a:spLocks noChangeArrowheads="1"/>
          </p:cNvSpPr>
          <p:nvPr/>
        </p:nvSpPr>
        <p:spPr bwMode="auto">
          <a:xfrm>
            <a:off x="3429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Tony Campolo</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Tony </a:t>
            </a:r>
            <a:r>
              <a:rPr lang="en-US" sz="1400" dirty="0" err="1">
                <a:effectLst>
                  <a:outerShdw blurRad="38100" dist="38100" dir="2700000" algn="tl">
                    <a:srgbClr val="000000">
                      <a:alpha val="43137"/>
                    </a:srgbClr>
                  </a:outerShdw>
                </a:effectLst>
                <a:cs typeface="Calibri" panose="020F0502020204030204" pitchFamily="34" charset="0"/>
              </a:rPr>
              <a:t>Campolo</a:t>
            </a:r>
            <a:r>
              <a:rPr lang="en-US" sz="1400" dirty="0">
                <a:effectLst>
                  <a:outerShdw blurRad="38100" dist="38100" dir="2700000" algn="tl">
                    <a:srgbClr val="000000">
                      <a:alpha val="43137"/>
                    </a:srgbClr>
                  </a:outerShdw>
                </a:effectLst>
                <a:cs typeface="Calibri" panose="020F0502020204030204" pitchFamily="34" charset="0"/>
              </a:rPr>
              <a:t>,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140.</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5122" name="Picture 2" descr="Image result for anthony campolo">
            <a:extLst>
              <a:ext uri="{FF2B5EF4-FFF2-40B4-BE49-F238E27FC236}">
                <a16:creationId xmlns:a16="http://schemas.microsoft.com/office/drawing/2014/main" id="{B8B19342-F2BC-4A09-9B4F-0053D185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185988"/>
            <a:ext cx="3352800" cy="36576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0859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Nation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B081DCA0-88D2-C097-E8DD-ECA12BBCF0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2546406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6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6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295400"/>
            <a:ext cx="10972800" cy="53340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“The river Euphrates, on which the city of Babylon was built, was one of the four branches into which the river that flowed through the Garden of Eden was divided, and Satan doubtless chose the site of Babylon as his headquarters from which to sally forth to tempt Adam and Eve. It was doubtless here that the Antediluvian apostasy had its source that ended in the flood. To this </a:t>
            </a:r>
            <a:r>
              <a:rPr lang="en-US" altLang="en-US" sz="3000" dirty="0" err="1">
                <a:effectLst>
                  <a:outerShdw blurRad="38100" dist="38100" dir="2700000" algn="tl">
                    <a:srgbClr val="000000">
                      <a:alpha val="43137"/>
                    </a:srgbClr>
                  </a:outerShdw>
                </a:effectLst>
                <a:cs typeface="Times New Roman" panose="02020603050405020304" pitchFamily="18" charset="0"/>
              </a:rPr>
              <a:t>centre</a:t>
            </a:r>
            <a:r>
              <a:rPr lang="en-US" altLang="en-US" sz="3000" dirty="0">
                <a:effectLst>
                  <a:outerShdw blurRad="38100" dist="38100" dir="2700000" algn="tl">
                    <a:srgbClr val="000000">
                      <a:alpha val="43137"/>
                    </a:srgbClr>
                  </a:outerShdw>
                </a:effectLst>
                <a:cs typeface="Times New Roman" panose="02020603050405020304" pitchFamily="18" charset="0"/>
              </a:rPr>
              <a:t>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pic>
        <p:nvPicPr>
          <p:cNvPr id="2" name="Picture 1">
            <a:extLst>
              <a:ext uri="{FF2B5EF4-FFF2-40B4-BE49-F238E27FC236}">
                <a16:creationId xmlns:a16="http://schemas.microsoft.com/office/drawing/2014/main" id="{E775E757-0083-49C2-186A-3C30AFE20714}"/>
              </a:ext>
            </a:extLst>
          </p:cNvPr>
          <p:cNvPicPr>
            <a:picLocks noChangeAspect="1"/>
          </p:cNvPicPr>
          <p:nvPr/>
        </p:nvPicPr>
        <p:blipFill>
          <a:blip r:embed="rId2"/>
          <a:stretch>
            <a:fillRect/>
          </a:stretch>
        </p:blipFill>
        <p:spPr>
          <a:xfrm>
            <a:off x="685802" y="152400"/>
            <a:ext cx="776515" cy="914400"/>
          </a:xfrm>
          <a:prstGeom prst="rect">
            <a:avLst/>
          </a:prstGeom>
          <a:ln w="38100">
            <a:solidFill>
              <a:schemeClr val="tx1"/>
            </a:solidFill>
          </a:ln>
          <a:scene3d>
            <a:camera prst="orthographicFront">
              <a:rot lat="0" lon="10800000" rev="0"/>
            </a:camera>
            <a:lightRig rig="threePt" dir="t"/>
          </a:scene3d>
        </p:spPr>
      </p:pic>
    </p:spTree>
    <p:extLst>
      <p:ext uri="{BB962C8B-B14F-4D97-AF65-F5344CB8AC3E}">
        <p14:creationId xmlns:p14="http://schemas.microsoft.com/office/powerpoint/2010/main" val="14689386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3540510207"/>
              </p:ext>
            </p:extLst>
          </p:nvPr>
        </p:nvGraphicFramePr>
        <p:xfrm>
          <a:off x="609600" y="342900"/>
          <a:ext cx="10972800" cy="6172200"/>
        </p:xfrm>
        <a:graphic>
          <a:graphicData uri="http://schemas.openxmlformats.org/drawingml/2006/table">
            <a:tbl>
              <a:tblPr firstRow="1" bandRow="1">
                <a:tableStyleId>{073A0DAA-6AF3-43AB-8588-CEC1D06C72B9}</a:tableStyleId>
              </a:tblPr>
              <a:tblGrid>
                <a:gridCol w="3581400">
                  <a:extLst>
                    <a:ext uri="{9D8B030D-6E8A-4147-A177-3AD203B41FA5}">
                      <a16:colId xmlns:a16="http://schemas.microsoft.com/office/drawing/2014/main" val="2807051881"/>
                    </a:ext>
                  </a:extLst>
                </a:gridCol>
                <a:gridCol w="3695700">
                  <a:extLst>
                    <a:ext uri="{9D8B030D-6E8A-4147-A177-3AD203B41FA5}">
                      <a16:colId xmlns:a16="http://schemas.microsoft.com/office/drawing/2014/main" val="416673137"/>
                    </a:ext>
                  </a:extLst>
                </a:gridCol>
                <a:gridCol w="3695700">
                  <a:extLst>
                    <a:ext uri="{9D8B030D-6E8A-4147-A177-3AD203B41FA5}">
                      <a16:colId xmlns:a16="http://schemas.microsoft.com/office/drawing/2014/main" val="3259655191"/>
                    </a:ext>
                  </a:extLst>
                </a:gridCol>
              </a:tblGrid>
              <a:tr h="60960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bg2"/>
                          </a:solidFill>
                          <a:effectLst/>
                          <a:latin typeface="Calibri" panose="020F0502020204030204" pitchFamily="34" charset="0"/>
                        </a:rPr>
                        <a:t>Desius</a:t>
                      </a:r>
                      <a:endParaRPr kumimoji="0" lang="en-US" sz="32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bg2"/>
                          </a:solidFill>
                          <a:effectLst/>
                          <a:latin typeface="Calibri" panose="020F0502020204030204" pitchFamily="34" charset="0"/>
                        </a:rPr>
                        <a:t>Aswara</a:t>
                      </a:r>
                      <a:endParaRPr kumimoji="0" lang="en-US" sz="32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32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112830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ISRAEL &amp; THE COVENANTS</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1181100" y="1371600"/>
            <a:ext cx="98298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a:t>
            </a:r>
          </a:p>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The Nation</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Covenant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Sub-Covenants</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Future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Hope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The Attitude</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F1305434-A346-6429-1331-808CD40164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1524000"/>
            <a:ext cx="4449412" cy="4572000"/>
          </a:xfrm>
          <a:prstGeom prst="rect">
            <a:avLst/>
          </a:prstGeom>
          <a:noFill/>
          <a:ln w="9525">
            <a:noFill/>
            <a:miter lim="800000"/>
            <a:headEnd/>
            <a:tailEnd/>
          </a:ln>
        </p:spPr>
      </p:pic>
    </p:spTree>
    <p:extLst>
      <p:ext uri="{BB962C8B-B14F-4D97-AF65-F5344CB8AC3E}">
        <p14:creationId xmlns:p14="http://schemas.microsoft.com/office/powerpoint/2010/main" val="381422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15095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446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11702</TotalTime>
  <Words>2320</Words>
  <Application>Microsoft Office PowerPoint</Application>
  <PresentationFormat>Widescreen</PresentationFormat>
  <Paragraphs>223</Paragraphs>
  <Slides>52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Times New Roman</vt:lpstr>
      <vt:lpstr>Wingdings</vt:lpstr>
      <vt:lpstr>Azure</vt:lpstr>
      <vt:lpstr>  ISRAEL  and   THE COVENANTS</vt:lpstr>
      <vt:lpstr>ISRAEL &amp; THE COVENANTS</vt:lpstr>
      <vt:lpstr>ISRAEL &amp; THE COVENANTS</vt:lpstr>
      <vt:lpstr>PowerPoint Presentation</vt:lpstr>
      <vt:lpstr>PowerPoint Presentation</vt:lpstr>
      <vt:lpstr>Larkin, The Book of Revelation, 151. </vt:lpstr>
      <vt:lpstr>PowerPoint Presentation</vt:lpstr>
      <vt:lpstr>ISRAEL &amp; THE COVENANTS</vt:lpstr>
      <vt:lpstr>PowerPoint Presentation</vt:lpstr>
      <vt:lpstr>PowerPoint Presentation</vt:lpstr>
      <vt:lpstr>PowerPoint Presentation</vt:lpstr>
      <vt:lpstr>Israel’s Three Blessings to the World (Gen 12:3b)</vt:lpstr>
      <vt:lpstr>ISRAEL &amp; THE COVENANTS</vt:lpstr>
      <vt:lpstr>PowerPoint Presentation</vt:lpstr>
      <vt:lpstr>Mayflower Compact (1620)</vt:lpstr>
      <vt:lpstr>PowerPoint Presentation</vt:lpstr>
      <vt:lpstr>PowerPoint Presentation</vt:lpstr>
      <vt:lpstr>ISRAEL &amp; THE COVENANTS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 &amp; THE COVENANTS</vt:lpstr>
      <vt:lpstr>PowerPoint Presentation</vt:lpstr>
      <vt:lpstr>PowerPoint Presentation</vt:lpstr>
      <vt:lpstr>PowerPoint Presentation</vt:lpstr>
      <vt:lpstr>PowerPoint Presentation</vt:lpstr>
      <vt:lpstr>PowerPoint Presentation</vt:lpstr>
      <vt:lpstr>ISRAEL &amp; THE COVENANTS</vt:lpstr>
      <vt:lpstr>PowerPoint Presentation</vt:lpstr>
      <vt:lpstr>Romans Outline</vt:lpstr>
      <vt:lpstr>Romans Outline</vt:lpstr>
      <vt:lpstr>PowerPoint Presentation</vt:lpstr>
      <vt:lpstr>V. Sovereignty (Rom 9–11)</vt:lpstr>
      <vt:lpstr>PowerPoint Presentation</vt:lpstr>
      <vt:lpstr>Romans Outline</vt:lpstr>
      <vt:lpstr>PowerPoint Presentation</vt:lpstr>
      <vt:lpstr>PowerPoint Presentation</vt:lpstr>
      <vt:lpstr>PowerPoint Presentation</vt:lpstr>
      <vt:lpstr>PowerPoint Presentation</vt:lpstr>
      <vt:lpstr>ISRAEL &amp; THE COVENANTS</vt:lpstr>
      <vt:lpstr>PowerPoint Presentation</vt:lpstr>
      <vt:lpstr>PowerPoint Presentation</vt:lpstr>
      <vt:lpstr>PowerPoint Presentation</vt:lpstr>
      <vt:lpstr>PowerPoint Presentation</vt:lpstr>
      <vt:lpstr>PowerPoint Presentation</vt:lpstr>
      <vt:lpstr>PowerPoint Presentation</vt:lpstr>
      <vt:lpstr>Conclusion</vt:lpstr>
      <vt:lpstr>ISRAEL &amp; THE COVENANTS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 and the Covenants - 16 X 9</dc:title>
  <dc:subject>Israel and the Covenants</dc:subject>
  <dc:creator>A. Woods</dc:creator>
  <dc:description>Modified by Jim McGowan</dc:description>
  <cp:lastModifiedBy>anne woods</cp:lastModifiedBy>
  <cp:revision>1206</cp:revision>
  <cp:lastPrinted>2011-06-25T18:12:52Z</cp:lastPrinted>
  <dcterms:created xsi:type="dcterms:W3CDTF">2009-03-17T12:21:13Z</dcterms:created>
  <dcterms:modified xsi:type="dcterms:W3CDTF">2022-05-13T11:19:42Z</dcterms:modified>
</cp:coreProperties>
</file>