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9.jpg" ContentType="image/jpeg"/>
  <Override PartName="/ppt/media/image10.jpg" ContentType="image/jpeg"/>
  <Override PartName="/ppt/media/image12.jpg" ContentType="image/jpeg"/>
  <Override PartName="/ppt/media/image13.jpg" ContentType="image/jpeg"/>
  <Override PartName="/ppt/media/image14.jpg" ContentType="image/jpeg"/>
  <Override PartName="/ppt/media/image17.jpg" ContentType="image/jpe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7" r:id="rId2"/>
    <p:sldId id="263" r:id="rId3"/>
    <p:sldId id="259" r:id="rId4"/>
    <p:sldId id="258" r:id="rId5"/>
    <p:sldId id="261" r:id="rId6"/>
    <p:sldId id="328" r:id="rId7"/>
    <p:sldId id="262" r:id="rId8"/>
    <p:sldId id="264" r:id="rId9"/>
    <p:sldId id="266" r:id="rId10"/>
    <p:sldId id="267" r:id="rId11"/>
    <p:sldId id="329" r:id="rId12"/>
    <p:sldId id="330" r:id="rId13"/>
    <p:sldId id="268" r:id="rId14"/>
    <p:sldId id="269" r:id="rId15"/>
    <p:sldId id="270" r:id="rId16"/>
    <p:sldId id="325" r:id="rId17"/>
    <p:sldId id="271" r:id="rId18"/>
    <p:sldId id="272" r:id="rId19"/>
    <p:sldId id="273" r:id="rId20"/>
    <p:sldId id="274" r:id="rId21"/>
    <p:sldId id="276" r:id="rId22"/>
    <p:sldId id="277" r:id="rId23"/>
    <p:sldId id="278" r:id="rId24"/>
    <p:sldId id="279" r:id="rId25"/>
    <p:sldId id="280" r:id="rId26"/>
    <p:sldId id="281" r:id="rId27"/>
    <p:sldId id="282" r:id="rId28"/>
    <p:sldId id="283" r:id="rId29"/>
    <p:sldId id="323" r:id="rId30"/>
    <p:sldId id="331" r:id="rId31"/>
    <p:sldId id="284" r:id="rId32"/>
    <p:sldId id="285" r:id="rId33"/>
    <p:sldId id="286" r:id="rId34"/>
    <p:sldId id="287" r:id="rId35"/>
    <p:sldId id="28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4157D-B68B-5E48-AACF-62F9105693A1}" type="datetimeFigureOut">
              <a:rPr lang="en-US" smtClean="0"/>
              <a:t>5/12/22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0D1DE-D004-AA44-9B44-D852C7E20D4E}" type="slidenum">
              <a:rPr lang="en-US" smtClean="0"/>
              <a:t>‹#›</a:t>
            </a:fld>
            <a:endParaRPr lang="en-US"/>
          </a:p>
        </p:txBody>
      </p:sp>
    </p:spTree>
    <p:extLst>
      <p:ext uri="{BB962C8B-B14F-4D97-AF65-F5344CB8AC3E}">
        <p14:creationId xmlns:p14="http://schemas.microsoft.com/office/powerpoint/2010/main" val="3376939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910E0-30C7-B742-8F2B-4D079EA18D0A}" type="slidenum">
              <a:rPr lang="en-US" smtClean="0"/>
              <a:t>21</a:t>
            </a:fld>
            <a:endParaRPr lang="en-US"/>
          </a:p>
        </p:txBody>
      </p:sp>
    </p:spTree>
    <p:extLst>
      <p:ext uri="{BB962C8B-B14F-4D97-AF65-F5344CB8AC3E}">
        <p14:creationId xmlns:p14="http://schemas.microsoft.com/office/powerpoint/2010/main" val="1245159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A5FD08-D5FD-D94E-BF28-70EB59CD4741}"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342078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5FD08-D5FD-D94E-BF28-70EB59CD4741}"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1983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5FD08-D5FD-D94E-BF28-70EB59CD4741}"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2044826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5FD08-D5FD-D94E-BF28-70EB59CD4741}"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BA37E6C7-8694-C14E-A16B-E5CA4BCC9BBE}"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037226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5FD08-D5FD-D94E-BF28-70EB59CD4741}"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4015857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AA5FD08-D5FD-D94E-BF28-70EB59CD4741}" type="datetimeFigureOut">
              <a:rPr lang="en-US" smtClean="0"/>
              <a:t>5/12/22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3330262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AA5FD08-D5FD-D94E-BF28-70EB59CD4741}" type="datetimeFigureOut">
              <a:rPr lang="en-US" smtClean="0"/>
              <a:t>5/12/22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430038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A5FD08-D5FD-D94E-BF28-70EB59CD4741}"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2521912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AA5FD08-D5FD-D94E-BF28-70EB59CD4741}" type="datetimeFigureOut">
              <a:rPr lang="en-US" smtClean="0"/>
              <a:t>5/12/22</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BA37E6C7-8694-C14E-A16B-E5CA4BCC9BBE}" type="slidenum">
              <a:rPr lang="en-US" smtClean="0"/>
              <a:t>‹#›</a:t>
            </a:fld>
            <a:endParaRPr lang="en-US"/>
          </a:p>
        </p:txBody>
      </p:sp>
    </p:spTree>
    <p:extLst>
      <p:ext uri="{BB962C8B-B14F-4D97-AF65-F5344CB8AC3E}">
        <p14:creationId xmlns:p14="http://schemas.microsoft.com/office/powerpoint/2010/main" val="601702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A5FD08-D5FD-D94E-BF28-70EB59CD4741}"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76043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A5FD08-D5FD-D94E-BF28-70EB59CD4741}"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556111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A5FD08-D5FD-D94E-BF28-70EB59CD4741}"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193697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A5FD08-D5FD-D94E-BF28-70EB59CD4741}" type="datetimeFigureOut">
              <a:rPr lang="en-US" smtClean="0"/>
              <a:t>5/12/22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195220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5FD08-D5FD-D94E-BF28-70EB59CD4741}" type="datetimeFigureOut">
              <a:rPr lang="en-US" smtClean="0"/>
              <a:t>5/12/22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349083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AA5FD08-D5FD-D94E-BF28-70EB59CD4741}" type="datetimeFigureOut">
              <a:rPr lang="en-US" smtClean="0"/>
              <a:t>5/12/22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118927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5FD08-D5FD-D94E-BF28-70EB59CD4741}"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3669961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5FD08-D5FD-D94E-BF28-70EB59CD4741}"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37E6C7-8694-C14E-A16B-E5CA4BCC9BBE}" type="slidenum">
              <a:rPr lang="en-US" smtClean="0"/>
              <a:t>‹#›</a:t>
            </a:fld>
            <a:endParaRPr lang="en-US"/>
          </a:p>
        </p:txBody>
      </p:sp>
    </p:spTree>
    <p:extLst>
      <p:ext uri="{BB962C8B-B14F-4D97-AF65-F5344CB8AC3E}">
        <p14:creationId xmlns:p14="http://schemas.microsoft.com/office/powerpoint/2010/main" val="576870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AA5FD08-D5FD-D94E-BF28-70EB59CD4741}" type="datetimeFigureOut">
              <a:rPr lang="en-US" smtClean="0"/>
              <a:t>5/12/22</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BA37E6C7-8694-C14E-A16B-E5CA4BCC9BBE}" type="slidenum">
              <a:rPr lang="en-US" smtClean="0"/>
              <a:t>‹#›</a:t>
            </a:fld>
            <a:endParaRPr lang="en-US"/>
          </a:p>
        </p:txBody>
      </p:sp>
    </p:spTree>
    <p:extLst>
      <p:ext uri="{BB962C8B-B14F-4D97-AF65-F5344CB8AC3E}">
        <p14:creationId xmlns:p14="http://schemas.microsoft.com/office/powerpoint/2010/main" val="21776295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5729" y="2742465"/>
            <a:ext cx="8144134" cy="1373070"/>
          </a:xfrm>
        </p:spPr>
        <p:txBody>
          <a:bodyPr/>
          <a:lstStyle/>
          <a:p>
            <a:r>
              <a:rPr lang="en-US" sz="8800" dirty="0"/>
              <a:t>ANTI-SEMITISM</a:t>
            </a:r>
          </a:p>
        </p:txBody>
      </p:sp>
      <p:sp>
        <p:nvSpPr>
          <p:cNvPr id="3" name="Subtitle 2"/>
          <p:cNvSpPr>
            <a:spLocks noGrp="1"/>
          </p:cNvSpPr>
          <p:nvPr>
            <p:ph type="subTitle" idx="1"/>
          </p:nvPr>
        </p:nvSpPr>
        <p:spPr>
          <a:xfrm>
            <a:off x="526747" y="5066403"/>
            <a:ext cx="6108101" cy="1117687"/>
          </a:xfrm>
        </p:spPr>
        <p:txBody>
          <a:bodyPr>
            <a:normAutofit/>
          </a:bodyPr>
          <a:lstStyle/>
          <a:p>
            <a:r>
              <a:rPr lang="en-US" sz="5400" dirty="0"/>
              <a:t>TO “OVER AGAIN!”</a:t>
            </a:r>
          </a:p>
        </p:txBody>
      </p:sp>
      <p:sp>
        <p:nvSpPr>
          <p:cNvPr id="4" name="Subtitle 2"/>
          <p:cNvSpPr txBox="1">
            <a:spLocks/>
          </p:cNvSpPr>
          <p:nvPr/>
        </p:nvSpPr>
        <p:spPr>
          <a:xfrm>
            <a:off x="9241245" y="2733709"/>
            <a:ext cx="2772080" cy="1629001"/>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solidFill>
                  <a:schemeClr val="bg1"/>
                </a:solidFill>
              </a:rPr>
              <a:t>OLIVIER MELNICK</a:t>
            </a:r>
          </a:p>
          <a:p>
            <a:pPr algn="l"/>
            <a:r>
              <a:rPr lang="en-US" sz="1600" dirty="0"/>
              <a:t>CHOSEN </a:t>
            </a:r>
          </a:p>
          <a:p>
            <a:pPr algn="l"/>
            <a:r>
              <a:rPr lang="en-US" sz="1600" dirty="0"/>
              <a:t>PEOPLE </a:t>
            </a:r>
          </a:p>
          <a:p>
            <a:pPr algn="l"/>
            <a:r>
              <a:rPr lang="en-US" sz="1600" dirty="0"/>
              <a:t>MINISTRIES</a:t>
            </a:r>
          </a:p>
        </p:txBody>
      </p:sp>
      <p:pic>
        <p:nvPicPr>
          <p:cNvPr id="6" name="Picture 5"/>
          <p:cNvPicPr>
            <a:picLocks noChangeAspect="1"/>
          </p:cNvPicPr>
          <p:nvPr/>
        </p:nvPicPr>
        <p:blipFill>
          <a:blip r:embed="rId2"/>
          <a:stretch>
            <a:fillRect/>
          </a:stretch>
        </p:blipFill>
        <p:spPr>
          <a:xfrm rot="20087931">
            <a:off x="2068058" y="104504"/>
            <a:ext cx="2563469" cy="3128503"/>
          </a:xfrm>
          <a:prstGeom prst="rect">
            <a:avLst/>
          </a:prstGeom>
          <a:ln>
            <a:noFill/>
          </a:ln>
          <a:effectLst>
            <a:outerShdw blurRad="292100" dist="139700" dir="2700000" algn="tl" rotWithShape="0">
              <a:srgbClr val="333333">
                <a:alpha val="65000"/>
              </a:srgbClr>
            </a:outerShdw>
          </a:effectLst>
        </p:spPr>
      </p:pic>
      <p:pic>
        <p:nvPicPr>
          <p:cNvPr id="1028" name="Picture 4" descr="rotesters burn a swastika symbol during a pro-Palestinian protest against the Is"/>
          <p:cNvPicPr>
            <a:picLocks noChangeAspect="1" noChangeArrowheads="1"/>
          </p:cNvPicPr>
          <p:nvPr/>
        </p:nvPicPr>
        <p:blipFill rotWithShape="1">
          <a:blip r:embed="rId3">
            <a:extLst>
              <a:ext uri="{28A0092B-C50C-407E-A947-70E740481C1C}">
                <a14:useLocalDpi xmlns:a14="http://schemas.microsoft.com/office/drawing/2010/main" val="0"/>
              </a:ext>
            </a:extLst>
          </a:blip>
          <a:srcRect l="35881"/>
          <a:stretch/>
        </p:blipFill>
        <p:spPr bwMode="auto">
          <a:xfrm>
            <a:off x="6661885" y="4472596"/>
            <a:ext cx="2360023" cy="20057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4917251" y="882036"/>
            <a:ext cx="6927153" cy="923330"/>
          </a:xfrm>
          <a:prstGeom prst="rect">
            <a:avLst/>
          </a:prstGeom>
        </p:spPr>
        <p:txBody>
          <a:bodyPr wrap="none">
            <a:spAutoFit/>
          </a:bodyPr>
          <a:lstStyle/>
          <a:p>
            <a:r>
              <a:rPr lang="en-US" sz="5400" dirty="0"/>
              <a:t>FROM “NEVER AGAIN”</a:t>
            </a:r>
          </a:p>
        </p:txBody>
      </p:sp>
    </p:spTree>
    <p:extLst>
      <p:ext uri="{BB962C8B-B14F-4D97-AF65-F5344CB8AC3E}">
        <p14:creationId xmlns:p14="http://schemas.microsoft.com/office/powerpoint/2010/main" val="513129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4" name="object 7"/>
          <p:cNvSpPr txBox="1">
            <a:spLocks noGrp="1"/>
          </p:cNvSpPr>
          <p:nvPr>
            <p:ph type="title"/>
          </p:nvPr>
        </p:nvSpPr>
        <p:spPr>
          <a:xfrm>
            <a:off x="310076" y="2321262"/>
            <a:ext cx="10399965" cy="4136389"/>
          </a:xfrm>
          <a:prstGeom prst="rect">
            <a:avLst/>
          </a:prstGeom>
        </p:spPr>
        <p:txBody>
          <a:bodyPr vert="horz" wrap="square" lIns="0" tIns="12065" rIns="0" bIns="0" rtlCol="0" anchor="ctr">
            <a:spAutoFit/>
          </a:bodyPr>
          <a:lstStyle/>
          <a:p>
            <a:pPr marL="12700">
              <a:lnSpc>
                <a:spcPct val="100000"/>
              </a:lnSpc>
              <a:spcBef>
                <a:spcPts val="725"/>
              </a:spcBef>
            </a:pPr>
            <a:r>
              <a:rPr lang="en-US" sz="4800" b="1" spc="-5" dirty="0">
                <a:latin typeface="Trebuchet MS" charset="0"/>
                <a:ea typeface="Trebuchet MS" charset="0"/>
                <a:cs typeface="Trebuchet MS" charset="0"/>
              </a:rPr>
              <a:t>The Church Fathers </a:t>
            </a:r>
            <a:br>
              <a:rPr lang="en-US" sz="4800" b="1" spc="-5" dirty="0">
                <a:latin typeface="Trebuchet MS" charset="0"/>
                <a:ea typeface="Trebuchet MS" charset="0"/>
                <a:cs typeface="Trebuchet MS" charset="0"/>
              </a:rPr>
            </a:br>
            <a:r>
              <a:rPr lang="en-US" b="1" spc="-5" dirty="0">
                <a:latin typeface="Trebuchet MS" charset="0"/>
                <a:ea typeface="Trebuchet MS" charset="0"/>
                <a:cs typeface="Trebuchet MS" charset="0"/>
              </a:rPr>
              <a:t>• </a:t>
            </a:r>
            <a:r>
              <a:rPr lang="en-US" b="1" spc="-15" dirty="0">
                <a:latin typeface="Trebuchet MS" charset="0"/>
                <a:ea typeface="Trebuchet MS" charset="0"/>
                <a:cs typeface="Trebuchet MS" charset="0"/>
              </a:rPr>
              <a:t>Ignatius </a:t>
            </a:r>
            <a:r>
              <a:rPr lang="en-US" b="1" spc="-5" dirty="0">
                <a:latin typeface="Trebuchet MS" charset="0"/>
                <a:ea typeface="Trebuchet MS" charset="0"/>
                <a:cs typeface="Trebuchet MS" charset="0"/>
              </a:rPr>
              <a:t>Bishop </a:t>
            </a:r>
            <a:r>
              <a:rPr lang="en-US" b="1" spc="5" dirty="0">
                <a:latin typeface="Trebuchet MS" charset="0"/>
                <a:ea typeface="Trebuchet MS" charset="0"/>
                <a:cs typeface="Trebuchet MS" charset="0"/>
              </a:rPr>
              <a:t>of </a:t>
            </a:r>
            <a:r>
              <a:rPr lang="en-US" b="1" spc="-15" dirty="0">
                <a:latin typeface="Trebuchet MS" charset="0"/>
                <a:ea typeface="Trebuchet MS" charset="0"/>
                <a:cs typeface="Trebuchet MS" charset="0"/>
              </a:rPr>
              <a:t>Antioch </a:t>
            </a:r>
            <a:r>
              <a:rPr lang="en-US" b="1" spc="-50" dirty="0">
                <a:latin typeface="Trebuchet MS" charset="0"/>
                <a:ea typeface="Trebuchet MS" charset="0"/>
                <a:cs typeface="Trebuchet MS" charset="0"/>
              </a:rPr>
              <a:t>(c. </a:t>
            </a:r>
            <a:r>
              <a:rPr lang="en-US" b="1" spc="-15" dirty="0">
                <a:latin typeface="Trebuchet MS" charset="0"/>
                <a:ea typeface="Trebuchet MS" charset="0"/>
                <a:cs typeface="Trebuchet MS" charset="0"/>
              </a:rPr>
              <a:t>AD </a:t>
            </a:r>
            <a:r>
              <a:rPr lang="en-US" b="1" spc="-5" dirty="0">
                <a:latin typeface="Trebuchet MS" charset="0"/>
                <a:ea typeface="Trebuchet MS" charset="0"/>
                <a:cs typeface="Trebuchet MS" charset="0"/>
              </a:rPr>
              <a:t>35 –</a:t>
            </a:r>
            <a:r>
              <a:rPr lang="en-US" b="1" spc="65" dirty="0">
                <a:latin typeface="Trebuchet MS" charset="0"/>
                <a:ea typeface="Trebuchet MS" charset="0"/>
                <a:cs typeface="Trebuchet MS" charset="0"/>
              </a:rPr>
              <a:t> </a:t>
            </a:r>
            <a:r>
              <a:rPr lang="en-US" b="1" spc="-30" dirty="0">
                <a:latin typeface="Trebuchet MS" charset="0"/>
                <a:ea typeface="Trebuchet MS" charset="0"/>
                <a:cs typeface="Trebuchet MS" charset="0"/>
              </a:rPr>
              <a:t>c.108)</a:t>
            </a:r>
            <a:br>
              <a:rPr lang="en-US" dirty="0">
                <a:latin typeface="Trebuchet MS" charset="0"/>
                <a:ea typeface="Trebuchet MS" charset="0"/>
                <a:cs typeface="Trebuchet MS" charset="0"/>
              </a:rPr>
            </a:br>
            <a:r>
              <a:rPr lang="en-US" b="1" dirty="0">
                <a:latin typeface="Trebuchet MS" charset="0"/>
                <a:ea typeface="Trebuchet MS" charset="0"/>
                <a:cs typeface="Trebuchet MS" charset="0"/>
              </a:rPr>
              <a:t>• Origen </a:t>
            </a:r>
            <a:r>
              <a:rPr lang="en-US" b="1" spc="10" dirty="0">
                <a:latin typeface="Trebuchet MS" charset="0"/>
                <a:ea typeface="Trebuchet MS" charset="0"/>
                <a:cs typeface="Trebuchet MS" charset="0"/>
              </a:rPr>
              <a:t>of </a:t>
            </a:r>
            <a:r>
              <a:rPr lang="en-US" b="1" spc="-5" dirty="0">
                <a:latin typeface="Trebuchet MS" charset="0"/>
                <a:ea typeface="Trebuchet MS" charset="0"/>
                <a:cs typeface="Trebuchet MS" charset="0"/>
              </a:rPr>
              <a:t>Alexandria </a:t>
            </a:r>
            <a:r>
              <a:rPr lang="en-US" b="1" spc="-10" dirty="0">
                <a:latin typeface="Trebuchet MS" charset="0"/>
                <a:ea typeface="Trebuchet MS" charset="0"/>
                <a:cs typeface="Trebuchet MS" charset="0"/>
              </a:rPr>
              <a:t>(AD</a:t>
            </a:r>
            <a:r>
              <a:rPr lang="en-US" b="1" dirty="0">
                <a:latin typeface="Trebuchet MS" charset="0"/>
                <a:ea typeface="Trebuchet MS" charset="0"/>
                <a:cs typeface="Trebuchet MS" charset="0"/>
              </a:rPr>
              <a:t> </a:t>
            </a:r>
            <a:r>
              <a:rPr lang="en-US" b="1" spc="-5" dirty="0">
                <a:latin typeface="Trebuchet MS" charset="0"/>
                <a:ea typeface="Trebuchet MS" charset="0"/>
                <a:cs typeface="Trebuchet MS" charset="0"/>
              </a:rPr>
              <a:t>185-254)</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 John Chrysostom (AD 344-407)</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 Augustine (AD 354-430)</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 Jerome (AD 347-420)</a:t>
            </a:r>
            <a:br>
              <a:rPr lang="en-US" b="1" u="sng" spc="-5" dirty="0">
                <a:latin typeface="Trebuchet MS" charset="0"/>
                <a:ea typeface="Trebuchet MS" charset="0"/>
                <a:cs typeface="Trebuchet MS" charset="0"/>
              </a:rPr>
            </a:br>
            <a:endParaRPr lang="en-US" sz="4000" b="1" dirty="0">
              <a:latin typeface="Trebuchet MS" charset="0"/>
              <a:ea typeface="Trebuchet MS" charset="0"/>
              <a:cs typeface="Trebuchet MS" charset="0"/>
            </a:endParaRPr>
          </a:p>
        </p:txBody>
      </p:sp>
      <p:sp>
        <p:nvSpPr>
          <p:cNvPr id="2" name="Rectangle 1"/>
          <p:cNvSpPr/>
          <p:nvPr/>
        </p:nvSpPr>
        <p:spPr>
          <a:xfrm>
            <a:off x="6442012" y="703897"/>
            <a:ext cx="3623055"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Tree>
    <p:extLst>
      <p:ext uri="{BB962C8B-B14F-4D97-AF65-F5344CB8AC3E}">
        <p14:creationId xmlns:p14="http://schemas.microsoft.com/office/powerpoint/2010/main" val="292870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6124" y="617526"/>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4" name="object 7"/>
          <p:cNvSpPr txBox="1">
            <a:spLocks noGrp="1"/>
          </p:cNvSpPr>
          <p:nvPr>
            <p:ph type="title"/>
          </p:nvPr>
        </p:nvSpPr>
        <p:spPr>
          <a:xfrm>
            <a:off x="228610" y="1952169"/>
            <a:ext cx="11734779" cy="5121274"/>
          </a:xfrm>
          <a:prstGeom prst="rect">
            <a:avLst/>
          </a:prstGeom>
        </p:spPr>
        <p:txBody>
          <a:bodyPr vert="horz" wrap="square" lIns="0" tIns="12065" rIns="0" bIns="0" rtlCol="0" anchor="ctr">
            <a:spAutoFit/>
          </a:bodyPr>
          <a:lstStyle/>
          <a:p>
            <a:pPr marL="12700">
              <a:lnSpc>
                <a:spcPct val="100000"/>
              </a:lnSpc>
              <a:spcBef>
                <a:spcPts val="725"/>
              </a:spcBef>
            </a:pPr>
            <a:r>
              <a:rPr lang="en-US" b="1" spc="-5" dirty="0">
                <a:latin typeface="Trebuchet MS" charset="0"/>
                <a:ea typeface="Trebuchet MS" charset="0"/>
                <a:cs typeface="Trebuchet MS" charset="0"/>
              </a:rPr>
              <a:t>John Chrysostom (AD 344-407)</a:t>
            </a:r>
            <a:br>
              <a:rPr lang="en-US" sz="2400" b="1" u="sng" spc="-5" dirty="0">
                <a:latin typeface="Trebuchet MS" charset="0"/>
                <a:ea typeface="Trebuchet MS" charset="0"/>
                <a:cs typeface="Trebuchet MS" charset="0"/>
              </a:rPr>
            </a:br>
            <a:r>
              <a:rPr lang="en-US" sz="2400" i="1" dirty="0"/>
              <a:t>“The synagogue is worse than a brothel…it is the den of scoundrels and the repair of wild beasts…the temple of demons devoted to idolatrous cults…the refuge of brigands and debauchees, and the cavern of devils. It is a criminal assembly of Jews…a place of meeting for the assassins of Christ… a house worse than a drinking shop…a den of thieves, a house of ill fame, a dwelling of iniquity, the refuge of devils, a gulf and an abyss of perdition.… I would say the same things about their souls… As for me, I hate the synagogue…I hate the Jews for the same reason.… men who are lustful, rapacious, greedy, perfidious bandits…inveterate murderers, destroyers, men possessed by the devil,… they have surpassed the ferocity of wild beasts, for they murder their offspring and immolate them to the devil.”</a:t>
            </a:r>
            <a:br>
              <a:rPr lang="en-US" sz="2400" i="1" dirty="0"/>
            </a:br>
            <a:r>
              <a:rPr lang="en-US" sz="2400" i="1" dirty="0"/>
              <a:t>							</a:t>
            </a:r>
            <a:r>
              <a:rPr lang="en-US" sz="2400" dirty="0">
                <a:solidFill>
                  <a:schemeClr val="bg1"/>
                </a:solidFill>
              </a:rPr>
              <a:t>Adversus Judaeos (Against the Jews)</a:t>
            </a:r>
            <a:br>
              <a:rPr lang="en-US" sz="2800" b="1" dirty="0">
                <a:solidFill>
                  <a:schemeClr val="bg1"/>
                </a:solidFill>
                <a:latin typeface="Trebuchet MS" charset="0"/>
                <a:ea typeface="Trebuchet MS" charset="0"/>
                <a:cs typeface="Trebuchet MS" charset="0"/>
              </a:rPr>
            </a:br>
            <a:endParaRPr lang="en-US" sz="2800" b="1" dirty="0">
              <a:solidFill>
                <a:schemeClr val="bg1"/>
              </a:solidFill>
              <a:latin typeface="Trebuchet MS" charset="0"/>
              <a:ea typeface="Trebuchet MS" charset="0"/>
              <a:cs typeface="Trebuchet MS" charset="0"/>
            </a:endParaRPr>
          </a:p>
        </p:txBody>
      </p:sp>
      <p:sp>
        <p:nvSpPr>
          <p:cNvPr id="2" name="Rectangle 1"/>
          <p:cNvSpPr/>
          <p:nvPr/>
        </p:nvSpPr>
        <p:spPr>
          <a:xfrm>
            <a:off x="6442012" y="703897"/>
            <a:ext cx="3623055"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pic>
        <p:nvPicPr>
          <p:cNvPr id="3" name="Picture 2">
            <a:extLst>
              <a:ext uri="{FF2B5EF4-FFF2-40B4-BE49-F238E27FC236}">
                <a16:creationId xmlns:a16="http://schemas.microsoft.com/office/drawing/2014/main" id="{492F5178-9372-0AF1-E55C-64A6A70D2C0E}"/>
              </a:ext>
            </a:extLst>
          </p:cNvPr>
          <p:cNvPicPr>
            <a:picLocks noChangeAspect="1"/>
          </p:cNvPicPr>
          <p:nvPr/>
        </p:nvPicPr>
        <p:blipFill>
          <a:blip r:embed="rId2"/>
          <a:stretch>
            <a:fillRect/>
          </a:stretch>
        </p:blipFill>
        <p:spPr>
          <a:xfrm>
            <a:off x="9743090" y="1"/>
            <a:ext cx="2432244" cy="2432244"/>
          </a:xfrm>
          <a:prstGeom prst="rect">
            <a:avLst/>
          </a:prstGeom>
        </p:spPr>
      </p:pic>
    </p:spTree>
    <p:extLst>
      <p:ext uri="{BB962C8B-B14F-4D97-AF65-F5344CB8AC3E}">
        <p14:creationId xmlns:p14="http://schemas.microsoft.com/office/powerpoint/2010/main" val="1672076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3442" y="617526"/>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4" name="object 7"/>
          <p:cNvSpPr txBox="1">
            <a:spLocks noGrp="1"/>
          </p:cNvSpPr>
          <p:nvPr>
            <p:ph type="title"/>
          </p:nvPr>
        </p:nvSpPr>
        <p:spPr>
          <a:xfrm>
            <a:off x="173442" y="2076967"/>
            <a:ext cx="11629675" cy="4875053"/>
          </a:xfrm>
          <a:prstGeom prst="rect">
            <a:avLst/>
          </a:prstGeom>
        </p:spPr>
        <p:txBody>
          <a:bodyPr vert="horz" wrap="square" lIns="0" tIns="12065" rIns="0" bIns="0" rtlCol="0" anchor="ctr">
            <a:spAutoFit/>
          </a:bodyPr>
          <a:lstStyle/>
          <a:p>
            <a:pPr marL="12700">
              <a:lnSpc>
                <a:spcPct val="100000"/>
              </a:lnSpc>
              <a:spcBef>
                <a:spcPts val="725"/>
              </a:spcBef>
            </a:pPr>
            <a:r>
              <a:rPr lang="en-US" b="1" spc="-5" dirty="0">
                <a:latin typeface="Trebuchet MS" charset="0"/>
                <a:ea typeface="Trebuchet MS" charset="0"/>
                <a:cs typeface="Trebuchet MS" charset="0"/>
              </a:rPr>
              <a:t>The Church Fathers:</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 Jerome (AD 347-420) </a:t>
            </a:r>
            <a:br>
              <a:rPr lang="en-US" b="1" spc="-5" dirty="0">
                <a:latin typeface="Trebuchet MS" charset="0"/>
                <a:ea typeface="Trebuchet MS" charset="0"/>
                <a:cs typeface="Trebuchet MS" charset="0"/>
              </a:rPr>
            </a:br>
            <a:br>
              <a:rPr lang="en-US" sz="2400" b="1" u="sng" spc="-5" dirty="0">
                <a:latin typeface="Trebuchet MS" charset="0"/>
                <a:ea typeface="Trebuchet MS" charset="0"/>
                <a:cs typeface="Trebuchet MS" charset="0"/>
              </a:rPr>
            </a:br>
            <a:r>
              <a:rPr lang="en-US" sz="3200" b="1" spc="-5" dirty="0">
                <a:latin typeface="Trebuchet MS" charset="0"/>
                <a:ea typeface="Trebuchet MS" charset="0"/>
                <a:cs typeface="Trebuchet MS" charset="0"/>
              </a:rPr>
              <a:t>A deviation of one degree seems insignificant and yet,</a:t>
            </a:r>
            <a:br>
              <a:rPr lang="en-US" sz="3200" b="1" spc="-5" dirty="0">
                <a:latin typeface="Trebuchet MS" charset="0"/>
                <a:ea typeface="Trebuchet MS" charset="0"/>
                <a:cs typeface="Trebuchet MS" charset="0"/>
              </a:rPr>
            </a:br>
            <a:r>
              <a:rPr lang="en-US" sz="3200" b="1" spc="-5" dirty="0">
                <a:latin typeface="Trebuchet MS" charset="0"/>
                <a:ea typeface="Trebuchet MS" charset="0"/>
                <a:cs typeface="Trebuchet MS" charset="0"/>
              </a:rPr>
              <a:t>1º between New York and Los Angeles will result in a 50 miles deviation off course.</a:t>
            </a:r>
            <a:br>
              <a:rPr lang="en-US" sz="3200" b="1" spc="-5" dirty="0">
                <a:latin typeface="Trebuchet MS" charset="0"/>
                <a:ea typeface="Trebuchet MS" charset="0"/>
                <a:cs typeface="Trebuchet MS" charset="0"/>
              </a:rPr>
            </a:br>
            <a:r>
              <a:rPr lang="en-US" sz="3200" b="1" spc="-5" dirty="0">
                <a:latin typeface="Trebuchet MS" charset="0"/>
                <a:ea typeface="Trebuchet MS" charset="0"/>
                <a:cs typeface="Trebuchet MS" charset="0"/>
              </a:rPr>
              <a:t>The Church’s exegetical deviation took many far away from biblical truth, leading to diatribes and eventually the death of millions. </a:t>
            </a:r>
            <a:br>
              <a:rPr lang="en-US" sz="4000" b="1" dirty="0">
                <a:latin typeface="Trebuchet MS" charset="0"/>
                <a:ea typeface="Trebuchet MS" charset="0"/>
                <a:cs typeface="Trebuchet MS" charset="0"/>
              </a:rPr>
            </a:br>
            <a:endParaRPr lang="en-US" sz="2800" b="1" dirty="0">
              <a:latin typeface="Trebuchet MS" charset="0"/>
              <a:ea typeface="Trebuchet MS" charset="0"/>
              <a:cs typeface="Trebuchet MS" charset="0"/>
            </a:endParaRPr>
          </a:p>
        </p:txBody>
      </p:sp>
      <p:sp>
        <p:nvSpPr>
          <p:cNvPr id="2" name="Rectangle 1"/>
          <p:cNvSpPr/>
          <p:nvPr/>
        </p:nvSpPr>
        <p:spPr>
          <a:xfrm>
            <a:off x="6442012" y="703897"/>
            <a:ext cx="3623055"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Tree>
    <p:extLst>
      <p:ext uri="{BB962C8B-B14F-4D97-AF65-F5344CB8AC3E}">
        <p14:creationId xmlns:p14="http://schemas.microsoft.com/office/powerpoint/2010/main" val="3923351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5654" y="616105"/>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737131" y="661741"/>
            <a:ext cx="3550817"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Content Placeholder 2"/>
          <p:cNvSpPr txBox="1">
            <a:spLocks/>
          </p:cNvSpPr>
          <p:nvPr/>
        </p:nvSpPr>
        <p:spPr>
          <a:xfrm>
            <a:off x="115655" y="2592500"/>
            <a:ext cx="7607904" cy="266208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80"/>
              </a:lnSpc>
            </a:pPr>
            <a:r>
              <a:rPr lang="en-US" sz="2800" b="1" dirty="0">
                <a:solidFill>
                  <a:schemeClr val="tx1"/>
                </a:solidFill>
                <a:latin typeface="Trebuchet MS" charset="0"/>
                <a:ea typeface="Trebuchet MS" charset="0"/>
                <a:cs typeface="Trebuchet MS" charset="0"/>
              </a:rPr>
              <a:t>In his monumental 4</a:t>
            </a:r>
            <a:r>
              <a:rPr lang="en-US" sz="2800" b="1" baseline="30000" dirty="0">
                <a:solidFill>
                  <a:schemeClr val="tx1"/>
                </a:solidFill>
                <a:latin typeface="Trebuchet MS" charset="0"/>
                <a:ea typeface="Trebuchet MS" charset="0"/>
                <a:cs typeface="Trebuchet MS" charset="0"/>
              </a:rPr>
              <a:t>th</a:t>
            </a:r>
            <a:r>
              <a:rPr lang="en-US" sz="2800" b="1" dirty="0">
                <a:solidFill>
                  <a:schemeClr val="tx1"/>
                </a:solidFill>
                <a:latin typeface="Trebuchet MS" charset="0"/>
                <a:ea typeface="Trebuchet MS" charset="0"/>
                <a:cs typeface="Trebuchet MS" charset="0"/>
              </a:rPr>
              <a:t> Century work </a:t>
            </a:r>
            <a:br>
              <a:rPr lang="en-US" sz="2800" b="1" dirty="0">
                <a:solidFill>
                  <a:schemeClr val="tx1"/>
                </a:solidFill>
                <a:latin typeface="Trebuchet MS" charset="0"/>
                <a:ea typeface="Trebuchet MS" charset="0"/>
                <a:cs typeface="Trebuchet MS" charset="0"/>
              </a:rPr>
            </a:br>
            <a:r>
              <a:rPr lang="en-US" sz="2800" b="1" dirty="0">
                <a:solidFill>
                  <a:schemeClr val="tx1"/>
                </a:solidFill>
                <a:latin typeface="Trebuchet MS" charset="0"/>
                <a:ea typeface="Trebuchet MS" charset="0"/>
                <a:cs typeface="Trebuchet MS" charset="0"/>
              </a:rPr>
              <a:t>“The Vulgate” Jerome translated the Bible in Latin. He mistakenly translated the word  </a:t>
            </a:r>
            <a:r>
              <a:rPr lang="he-IL" sz="3600" dirty="0">
                <a:solidFill>
                  <a:schemeClr val="tx1"/>
                </a:solidFill>
              </a:rPr>
              <a:t>קָרַן</a:t>
            </a:r>
            <a:r>
              <a:rPr lang="en-US" sz="2800" b="1" dirty="0">
                <a:solidFill>
                  <a:schemeClr val="tx1"/>
                </a:solidFill>
                <a:latin typeface="Trebuchet MS" charset="0"/>
                <a:ea typeface="Trebuchet MS" charset="0"/>
                <a:cs typeface="Trebuchet MS" charset="0"/>
              </a:rPr>
              <a:t> “</a:t>
            </a:r>
            <a:r>
              <a:rPr lang="en-US" sz="2800" b="1" dirty="0" err="1">
                <a:solidFill>
                  <a:schemeClr val="tx1"/>
                </a:solidFill>
                <a:latin typeface="Trebuchet MS" charset="0"/>
                <a:ea typeface="Trebuchet MS" charset="0"/>
                <a:cs typeface="Trebuchet MS" charset="0"/>
              </a:rPr>
              <a:t>karan</a:t>
            </a:r>
            <a:r>
              <a:rPr lang="en-US" sz="2800" b="1" dirty="0">
                <a:solidFill>
                  <a:schemeClr val="tx1"/>
                </a:solidFill>
                <a:latin typeface="Trebuchet MS" charset="0"/>
                <a:ea typeface="Trebuchet MS" charset="0"/>
                <a:cs typeface="Trebuchet MS" charset="0"/>
              </a:rPr>
              <a:t>”</a:t>
            </a:r>
            <a:r>
              <a:rPr lang="en-US" sz="4400" b="1" dirty="0">
                <a:solidFill>
                  <a:schemeClr val="tx1"/>
                </a:solidFill>
                <a:latin typeface="Trebuchet MS" charset="0"/>
                <a:ea typeface="Trebuchet MS" charset="0"/>
                <a:cs typeface="Trebuchet MS" charset="0"/>
              </a:rPr>
              <a:t> </a:t>
            </a:r>
            <a:r>
              <a:rPr lang="en-US" sz="2800" b="1" dirty="0">
                <a:solidFill>
                  <a:schemeClr val="tx1"/>
                </a:solidFill>
                <a:latin typeface="Trebuchet MS" charset="0"/>
                <a:ea typeface="Trebuchet MS" charset="0"/>
                <a:cs typeface="Trebuchet MS" charset="0"/>
              </a:rPr>
              <a:t>from the Hebrew “</a:t>
            </a:r>
            <a:r>
              <a:rPr lang="en-US" sz="2800" b="1" dirty="0" err="1">
                <a:solidFill>
                  <a:schemeClr val="tx1"/>
                </a:solidFill>
                <a:latin typeface="Trebuchet MS" charset="0"/>
                <a:ea typeface="Trebuchet MS" charset="0"/>
                <a:cs typeface="Trebuchet MS" charset="0"/>
              </a:rPr>
              <a:t>keren</a:t>
            </a:r>
            <a:r>
              <a:rPr lang="en-US" sz="2800" b="1" dirty="0">
                <a:solidFill>
                  <a:schemeClr val="tx1"/>
                </a:solidFill>
                <a:latin typeface="Trebuchet MS" charset="0"/>
                <a:ea typeface="Trebuchet MS" charset="0"/>
                <a:cs typeface="Trebuchet MS" charset="0"/>
              </a:rPr>
              <a:t>” that can mean “ray of light” or “horn” into horn.</a:t>
            </a:r>
            <a:br>
              <a:rPr lang="en-US" sz="2400" b="1" dirty="0">
                <a:solidFill>
                  <a:schemeClr val="tx1"/>
                </a:solidFill>
                <a:latin typeface="Trebuchet MS" charset="0"/>
                <a:ea typeface="Trebuchet MS" charset="0"/>
                <a:cs typeface="Trebuchet MS" charset="0"/>
              </a:rPr>
            </a:br>
            <a:endParaRPr lang="en-US" sz="2400" b="1" dirty="0">
              <a:solidFill>
                <a:schemeClr val="tx1"/>
              </a:solidFill>
              <a:latin typeface="Trebuchet MS" charset="0"/>
              <a:ea typeface="Trebuchet MS" charset="0"/>
              <a:cs typeface="Trebuchet MS" charset="0"/>
            </a:endParaRPr>
          </a:p>
          <a:p>
            <a:pPr>
              <a:lnSpc>
                <a:spcPts val="2880"/>
              </a:lnSpc>
            </a:pPr>
            <a:br>
              <a:rPr lang="en-US" sz="2800" b="1" dirty="0">
                <a:solidFill>
                  <a:schemeClr val="tx1"/>
                </a:solidFill>
                <a:latin typeface="Trebuchet MS" charset="0"/>
                <a:ea typeface="Trebuchet MS" charset="0"/>
                <a:cs typeface="Trebuchet MS" charset="0"/>
              </a:rPr>
            </a:br>
            <a:br>
              <a:rPr lang="en-US" sz="2800" b="1" dirty="0">
                <a:solidFill>
                  <a:schemeClr val="tx1"/>
                </a:solidFill>
                <a:latin typeface="Trebuchet MS" charset="0"/>
                <a:ea typeface="Trebuchet MS" charset="0"/>
                <a:cs typeface="Trebuchet MS" charset="0"/>
              </a:rPr>
            </a:br>
            <a:br>
              <a:rPr lang="en-US" sz="2400" b="1" dirty="0">
                <a:solidFill>
                  <a:schemeClr val="tx1"/>
                </a:solidFill>
                <a:latin typeface="Trebuchet MS" charset="0"/>
                <a:ea typeface="Trebuchet MS" charset="0"/>
                <a:cs typeface="Trebuchet MS" charset="0"/>
              </a:rPr>
            </a:br>
            <a:endParaRPr lang="en-US" sz="2400" b="1" i="1" dirty="0">
              <a:solidFill>
                <a:schemeClr val="tx1"/>
              </a:solidFill>
              <a:latin typeface="Trebuchet MS" charset="0"/>
              <a:ea typeface="Trebuchet MS" charset="0"/>
              <a:cs typeface="Trebuchet MS"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455" t="1126" r="28254" b="50033"/>
          <a:stretch/>
        </p:blipFill>
        <p:spPr>
          <a:xfrm>
            <a:off x="7778973" y="2546319"/>
            <a:ext cx="2777712" cy="4256856"/>
          </a:xfrm>
          <a:prstGeom prst="rect">
            <a:avLst/>
          </a:prstGeom>
          <a:ln w="38100">
            <a:solidFill>
              <a:schemeClr val="bg1"/>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570" y="2546319"/>
            <a:ext cx="3008178" cy="4271724"/>
          </a:xfrm>
          <a:prstGeom prst="rect">
            <a:avLst/>
          </a:prstGeom>
          <a:ln w="38100">
            <a:solidFill>
              <a:schemeClr val="bg1"/>
            </a:solidFill>
          </a:ln>
        </p:spPr>
      </p:pic>
      <p:sp>
        <p:nvSpPr>
          <p:cNvPr id="5" name="Rectangle 4"/>
          <p:cNvSpPr/>
          <p:nvPr/>
        </p:nvSpPr>
        <p:spPr>
          <a:xfrm>
            <a:off x="83420" y="1923078"/>
            <a:ext cx="4168129" cy="646331"/>
          </a:xfrm>
          <a:prstGeom prst="rect">
            <a:avLst/>
          </a:prstGeom>
        </p:spPr>
        <p:txBody>
          <a:bodyPr wrap="none">
            <a:spAutoFit/>
          </a:bodyPr>
          <a:lstStyle/>
          <a:p>
            <a:r>
              <a:rPr lang="en-US" sz="3600" b="1" spc="-5" dirty="0">
                <a:latin typeface="Trebuchet MS" charset="0"/>
                <a:ea typeface="Trebuchet MS" charset="0"/>
                <a:cs typeface="Trebuchet MS" charset="0"/>
              </a:rPr>
              <a:t>Context is critical!</a:t>
            </a:r>
            <a:endParaRPr lang="en-US" sz="3600" dirty="0"/>
          </a:p>
        </p:txBody>
      </p:sp>
      <p:sp>
        <p:nvSpPr>
          <p:cNvPr id="3" name="Rectangle 2">
            <a:extLst>
              <a:ext uri="{FF2B5EF4-FFF2-40B4-BE49-F238E27FC236}">
                <a16:creationId xmlns:a16="http://schemas.microsoft.com/office/drawing/2014/main" id="{E573F521-C702-3D4A-BB35-8F79A659AF86}"/>
              </a:ext>
            </a:extLst>
          </p:cNvPr>
          <p:cNvSpPr/>
          <p:nvPr/>
        </p:nvSpPr>
        <p:spPr>
          <a:xfrm>
            <a:off x="1704255" y="5067945"/>
            <a:ext cx="5844252" cy="1579920"/>
          </a:xfrm>
          <a:prstGeom prst="rect">
            <a:avLst/>
          </a:prstGeom>
        </p:spPr>
        <p:txBody>
          <a:bodyPr wrap="square">
            <a:spAutoFit/>
          </a:bodyPr>
          <a:lstStyle/>
          <a:p>
            <a:pPr algn="r">
              <a:lnSpc>
                <a:spcPts val="2880"/>
              </a:lnSpc>
            </a:pPr>
            <a:r>
              <a:rPr lang="en-US" sz="2800" b="1" dirty="0">
                <a:latin typeface="Trebuchet MS" charset="0"/>
                <a:ea typeface="Trebuchet MS" charset="0"/>
                <a:cs typeface="Trebuchet MS" charset="0"/>
              </a:rPr>
              <a:t>Michelangelo’s “Moses” commissioned in 1505 by the Pope, ended up with </a:t>
            </a:r>
          </a:p>
          <a:p>
            <a:pPr algn="r">
              <a:lnSpc>
                <a:spcPts val="2880"/>
              </a:lnSpc>
            </a:pPr>
            <a:r>
              <a:rPr lang="en-US" sz="2800" b="1" dirty="0">
                <a:latin typeface="Trebuchet MS" charset="0"/>
                <a:ea typeface="Trebuchet MS" charset="0"/>
                <a:cs typeface="Trebuchet MS" charset="0"/>
              </a:rPr>
              <a:t>horns on Moses’ forehead.</a:t>
            </a:r>
          </a:p>
        </p:txBody>
      </p:sp>
    </p:spTree>
    <p:extLst>
      <p:ext uri="{BB962C8B-B14F-4D97-AF65-F5344CB8AC3E}">
        <p14:creationId xmlns:p14="http://schemas.microsoft.com/office/powerpoint/2010/main" val="29733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8206"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310858" y="703897"/>
            <a:ext cx="3075773"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Content Placeholder 2"/>
          <p:cNvSpPr txBox="1">
            <a:spLocks/>
          </p:cNvSpPr>
          <p:nvPr/>
        </p:nvSpPr>
        <p:spPr>
          <a:xfrm>
            <a:off x="168206" y="2778032"/>
            <a:ext cx="11718994" cy="387501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tx1"/>
                </a:solidFill>
                <a:latin typeface="Trebuchet MS" charset="0"/>
                <a:ea typeface="Trebuchet MS" charset="0"/>
                <a:cs typeface="Trebuchet MS" charset="0"/>
              </a:rPr>
              <a:t>Exodus 34:29 </a:t>
            </a:r>
            <a:r>
              <a:rPr lang="en-US" sz="3600" i="1" dirty="0">
                <a:solidFill>
                  <a:schemeClr val="tx1"/>
                </a:solidFill>
                <a:latin typeface="Trebuchet MS" charset="0"/>
                <a:ea typeface="Trebuchet MS" charset="0"/>
                <a:cs typeface="Trebuchet MS" charset="0"/>
              </a:rPr>
              <a:t>It came about when Moses was coming down from Mount Sinai (and the two tablets of the testimony were in Moses’ hand as he was coming down from the mountain), that Moses did not know that the skin of his face </a:t>
            </a:r>
            <a:r>
              <a:rPr lang="en-US" sz="3600" b="1" i="1" u="sng" dirty="0">
                <a:solidFill>
                  <a:schemeClr val="tx1"/>
                </a:solidFill>
                <a:latin typeface="Trebuchet MS" charset="0"/>
                <a:ea typeface="Trebuchet MS" charset="0"/>
                <a:cs typeface="Trebuchet MS" charset="0"/>
              </a:rPr>
              <a:t>shone</a:t>
            </a:r>
            <a:r>
              <a:rPr lang="en-US" sz="3600" i="1" dirty="0">
                <a:solidFill>
                  <a:schemeClr val="tx1"/>
                </a:solidFill>
                <a:latin typeface="Trebuchet MS" charset="0"/>
                <a:ea typeface="Trebuchet MS" charset="0"/>
                <a:cs typeface="Trebuchet MS" charset="0"/>
              </a:rPr>
              <a:t> because of his speaking with Him.</a:t>
            </a:r>
          </a:p>
          <a:p>
            <a:endParaRPr lang="en-US" sz="3200" b="1" i="1" dirty="0">
              <a:solidFill>
                <a:schemeClr val="tx1"/>
              </a:solidFill>
              <a:latin typeface="Trebuchet MS" charset="0"/>
              <a:ea typeface="Trebuchet MS" charset="0"/>
              <a:cs typeface="Trebuchet MS" charset="0"/>
            </a:endParaRPr>
          </a:p>
          <a:p>
            <a:br>
              <a:rPr lang="en-US" sz="3200" dirty="0">
                <a:solidFill>
                  <a:schemeClr val="tx1"/>
                </a:solidFill>
                <a:latin typeface="Trebuchet MS" charset="0"/>
                <a:ea typeface="Trebuchet MS" charset="0"/>
                <a:cs typeface="Trebuchet MS" charset="0"/>
              </a:rPr>
            </a:br>
            <a:endParaRPr lang="en-US" sz="3200" i="1" dirty="0">
              <a:solidFill>
                <a:schemeClr val="tx1"/>
              </a:solidFill>
              <a:latin typeface="Trebuchet MS" charset="0"/>
              <a:ea typeface="Trebuchet MS" charset="0"/>
              <a:cs typeface="Trebuchet MS" charset="0"/>
            </a:endParaRPr>
          </a:p>
          <a:p>
            <a:br>
              <a:rPr lang="en-US" sz="3200" b="1" dirty="0">
                <a:solidFill>
                  <a:schemeClr val="tx1"/>
                </a:solidFill>
                <a:latin typeface="Trebuchet MS" charset="0"/>
                <a:ea typeface="Trebuchet MS" charset="0"/>
                <a:cs typeface="Trebuchet MS" charset="0"/>
              </a:rPr>
            </a:br>
            <a:br>
              <a:rPr lang="en-US" sz="3200" b="1" dirty="0">
                <a:solidFill>
                  <a:schemeClr val="tx1"/>
                </a:solidFill>
                <a:latin typeface="Trebuchet MS" charset="0"/>
                <a:ea typeface="Trebuchet MS" charset="0"/>
                <a:cs typeface="Trebuchet MS" charset="0"/>
              </a:rPr>
            </a:br>
            <a:br>
              <a:rPr lang="en-US" sz="2800" b="1" dirty="0">
                <a:solidFill>
                  <a:schemeClr val="tx1"/>
                </a:solidFill>
                <a:latin typeface="Trebuchet MS" charset="0"/>
                <a:ea typeface="Trebuchet MS" charset="0"/>
                <a:cs typeface="Trebuchet MS" charset="0"/>
              </a:rPr>
            </a:br>
            <a:endParaRPr lang="en-US" sz="2800" b="1" i="1" dirty="0">
              <a:solidFill>
                <a:schemeClr val="tx1"/>
              </a:solidFill>
              <a:latin typeface="Trebuchet MS" charset="0"/>
              <a:ea typeface="Trebuchet MS" charset="0"/>
              <a:cs typeface="Trebuchet MS" charset="0"/>
            </a:endParaRPr>
          </a:p>
        </p:txBody>
      </p:sp>
      <p:sp>
        <p:nvSpPr>
          <p:cNvPr id="8" name="Rectangle 7"/>
          <p:cNvSpPr/>
          <p:nvPr/>
        </p:nvSpPr>
        <p:spPr>
          <a:xfrm>
            <a:off x="168205" y="2061150"/>
            <a:ext cx="4168129" cy="646331"/>
          </a:xfrm>
          <a:prstGeom prst="rect">
            <a:avLst/>
          </a:prstGeom>
        </p:spPr>
        <p:txBody>
          <a:bodyPr wrap="none">
            <a:spAutoFit/>
          </a:bodyPr>
          <a:lstStyle/>
          <a:p>
            <a:r>
              <a:rPr lang="en-US" sz="3600" b="1" spc="-5" dirty="0">
                <a:latin typeface="Trebuchet MS" charset="0"/>
                <a:ea typeface="Trebuchet MS" charset="0"/>
                <a:cs typeface="Trebuchet MS" charset="0"/>
              </a:rPr>
              <a:t>Context is critical!</a:t>
            </a:r>
            <a:endParaRPr lang="en-US" sz="3600" dirty="0"/>
          </a:p>
        </p:txBody>
      </p:sp>
    </p:spTree>
    <p:extLst>
      <p:ext uri="{BB962C8B-B14F-4D97-AF65-F5344CB8AC3E}">
        <p14:creationId xmlns:p14="http://schemas.microsoft.com/office/powerpoint/2010/main" val="358559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62799" y="59650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366871" y="682877"/>
            <a:ext cx="3786121"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Content Placeholder 2"/>
          <p:cNvSpPr txBox="1">
            <a:spLocks/>
          </p:cNvSpPr>
          <p:nvPr/>
        </p:nvSpPr>
        <p:spPr>
          <a:xfrm>
            <a:off x="232514" y="2085956"/>
            <a:ext cx="11759789" cy="488356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tx1"/>
                </a:solidFill>
                <a:latin typeface="Trebuchet MS" charset="0"/>
                <a:ea typeface="Trebuchet MS" charset="0"/>
                <a:cs typeface="Trebuchet MS" charset="0"/>
              </a:rPr>
              <a:t>Exodus 34:34-35</a:t>
            </a:r>
            <a:r>
              <a:rPr lang="en-US" sz="3600" b="1" dirty="0">
                <a:solidFill>
                  <a:schemeClr val="tx1"/>
                </a:solidFill>
                <a:latin typeface="Trebuchet MS" charset="0"/>
                <a:ea typeface="Trebuchet MS" charset="0"/>
                <a:cs typeface="Trebuchet MS" charset="0"/>
              </a:rPr>
              <a:t> </a:t>
            </a:r>
            <a:r>
              <a:rPr lang="en-US" sz="3600" i="1" dirty="0">
                <a:solidFill>
                  <a:schemeClr val="tx1"/>
                </a:solidFill>
                <a:latin typeface="Trebuchet MS" charset="0"/>
                <a:ea typeface="Trebuchet MS" charset="0"/>
                <a:cs typeface="Trebuchet MS" charset="0"/>
              </a:rPr>
              <a:t>But whenever Moses went in before the Lord to speak with Him, he would take off the veil until he came out; and whenever he came out and spoke to the sons of Israel what he had been commanded, the sons of Israel would see the face of Moses, that the skin of Moses’ face </a:t>
            </a:r>
            <a:r>
              <a:rPr lang="en-US" sz="3600" b="1" i="1" u="sng" dirty="0">
                <a:solidFill>
                  <a:schemeClr val="tx1"/>
                </a:solidFill>
                <a:latin typeface="Trebuchet MS" charset="0"/>
                <a:ea typeface="Trebuchet MS" charset="0"/>
                <a:cs typeface="Trebuchet MS" charset="0"/>
              </a:rPr>
              <a:t>shone</a:t>
            </a:r>
            <a:r>
              <a:rPr lang="en-US" sz="3600" i="1" dirty="0">
                <a:solidFill>
                  <a:schemeClr val="tx1"/>
                </a:solidFill>
                <a:latin typeface="Trebuchet MS" charset="0"/>
                <a:ea typeface="Trebuchet MS" charset="0"/>
                <a:cs typeface="Trebuchet MS" charset="0"/>
              </a:rPr>
              <a:t>. So Moses would replace the veil over his face until he went in to speak with Him. </a:t>
            </a:r>
            <a:endParaRPr lang="en-US" sz="3600" b="1" i="1" dirty="0">
              <a:solidFill>
                <a:schemeClr val="tx1"/>
              </a:solidFill>
              <a:latin typeface="Trebuchet MS" charset="0"/>
              <a:ea typeface="Trebuchet MS" charset="0"/>
              <a:cs typeface="Trebuchet MS" charset="0"/>
            </a:endParaRPr>
          </a:p>
          <a:p>
            <a:br>
              <a:rPr lang="en-US" sz="3600" dirty="0">
                <a:solidFill>
                  <a:schemeClr val="tx1"/>
                </a:solidFill>
                <a:latin typeface="Trebuchet MS" charset="0"/>
                <a:ea typeface="Trebuchet MS" charset="0"/>
                <a:cs typeface="Trebuchet MS" charset="0"/>
              </a:rPr>
            </a:br>
            <a:endParaRPr lang="en-US" sz="3600" i="1" dirty="0">
              <a:solidFill>
                <a:schemeClr val="tx1"/>
              </a:solidFill>
              <a:latin typeface="Trebuchet MS" charset="0"/>
              <a:ea typeface="Trebuchet MS" charset="0"/>
              <a:cs typeface="Trebuchet MS" charset="0"/>
            </a:endParaRPr>
          </a:p>
          <a:p>
            <a:br>
              <a:rPr lang="en-US" sz="3600" b="1" dirty="0">
                <a:solidFill>
                  <a:schemeClr val="tx1"/>
                </a:solidFill>
                <a:latin typeface="Trebuchet MS" charset="0"/>
                <a:ea typeface="Trebuchet MS" charset="0"/>
                <a:cs typeface="Trebuchet MS" charset="0"/>
              </a:rPr>
            </a:br>
            <a:br>
              <a:rPr lang="en-US" sz="3600" b="1" dirty="0">
                <a:solidFill>
                  <a:schemeClr val="tx1"/>
                </a:solidFill>
                <a:latin typeface="Trebuchet MS" charset="0"/>
                <a:ea typeface="Trebuchet MS" charset="0"/>
                <a:cs typeface="Trebuchet MS" charset="0"/>
              </a:rPr>
            </a:br>
            <a:br>
              <a:rPr lang="en-US" sz="3200" b="1" dirty="0">
                <a:solidFill>
                  <a:schemeClr val="tx1"/>
                </a:solidFill>
                <a:latin typeface="Trebuchet MS" charset="0"/>
                <a:ea typeface="Trebuchet MS" charset="0"/>
                <a:cs typeface="Trebuchet MS" charset="0"/>
              </a:rPr>
            </a:br>
            <a:endParaRPr lang="en-US" sz="3200" b="1" i="1" dirty="0">
              <a:solidFill>
                <a:schemeClr val="tx1"/>
              </a:solidFill>
              <a:latin typeface="Trebuchet MS" charset="0"/>
              <a:ea typeface="Trebuchet MS" charset="0"/>
              <a:cs typeface="Trebuchet MS" charset="0"/>
            </a:endParaRPr>
          </a:p>
        </p:txBody>
      </p:sp>
    </p:spTree>
    <p:extLst>
      <p:ext uri="{BB962C8B-B14F-4D97-AF65-F5344CB8AC3E}">
        <p14:creationId xmlns:p14="http://schemas.microsoft.com/office/powerpoint/2010/main" val="356078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0758" y="617527"/>
            <a:ext cx="4382773"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364663" y="703897"/>
            <a:ext cx="4030068"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pic>
        <p:nvPicPr>
          <p:cNvPr id="10" name="Picture 9">
            <a:extLst>
              <a:ext uri="{FF2B5EF4-FFF2-40B4-BE49-F238E27FC236}">
                <a16:creationId xmlns:a16="http://schemas.microsoft.com/office/drawing/2014/main" id="{0857C4DD-5297-B640-9F6B-08B14CA101AE}"/>
              </a:ext>
            </a:extLst>
          </p:cNvPr>
          <p:cNvPicPr>
            <a:picLocks noChangeAspect="1"/>
          </p:cNvPicPr>
          <p:nvPr/>
        </p:nvPicPr>
        <p:blipFill>
          <a:blip r:embed="rId2"/>
          <a:stretch>
            <a:fillRect/>
          </a:stretch>
        </p:blipFill>
        <p:spPr>
          <a:xfrm>
            <a:off x="1524000" y="1990597"/>
            <a:ext cx="5969000" cy="4089400"/>
          </a:xfrm>
          <a:prstGeom prst="rect">
            <a:avLst/>
          </a:prstGeom>
        </p:spPr>
      </p:pic>
      <p:pic>
        <p:nvPicPr>
          <p:cNvPr id="4" name="Picture 3">
            <a:extLst>
              <a:ext uri="{FF2B5EF4-FFF2-40B4-BE49-F238E27FC236}">
                <a16:creationId xmlns:a16="http://schemas.microsoft.com/office/drawing/2014/main" id="{7FEC6D9D-39D7-E54D-B982-510BABE58BA3}"/>
              </a:ext>
            </a:extLst>
          </p:cNvPr>
          <p:cNvPicPr>
            <a:picLocks noChangeAspect="1"/>
          </p:cNvPicPr>
          <p:nvPr/>
        </p:nvPicPr>
        <p:blipFill>
          <a:blip r:embed="rId3"/>
          <a:stretch>
            <a:fillRect/>
          </a:stretch>
        </p:blipFill>
        <p:spPr>
          <a:xfrm>
            <a:off x="1524000" y="1990598"/>
            <a:ext cx="9144000" cy="4867403"/>
          </a:xfrm>
          <a:prstGeom prst="rect">
            <a:avLst/>
          </a:prstGeom>
        </p:spPr>
      </p:pic>
    </p:spTree>
    <p:extLst>
      <p:ext uri="{BB962C8B-B14F-4D97-AF65-F5344CB8AC3E}">
        <p14:creationId xmlns:p14="http://schemas.microsoft.com/office/powerpoint/2010/main" val="1932851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9186" y="735724"/>
            <a:ext cx="4687614" cy="10984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US" sz="4000" dirty="0"/>
              <a:t>CLASSICAL</a:t>
            </a:r>
          </a:p>
          <a:p>
            <a:pPr>
              <a:spcAft>
                <a:spcPts val="600"/>
              </a:spcAft>
            </a:pPr>
            <a:r>
              <a:rPr lang="en-US" sz="4000" dirty="0"/>
              <a:t>ANTI-SEMITISM</a:t>
            </a:r>
          </a:p>
        </p:txBody>
      </p:sp>
      <p:sp>
        <p:nvSpPr>
          <p:cNvPr id="2" name="Rectangle 1"/>
          <p:cNvSpPr/>
          <p:nvPr/>
        </p:nvSpPr>
        <p:spPr>
          <a:xfrm>
            <a:off x="189186" y="2342264"/>
            <a:ext cx="3966409" cy="359931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4000" b="1" spc="-5" dirty="0"/>
              <a:t>The deviation creates an increasingly more negative image.</a:t>
            </a:r>
            <a:endParaRPr lang="en-US" sz="4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 b="11030"/>
          <a:stretch/>
        </p:blipFill>
        <p:spPr>
          <a:xfrm>
            <a:off x="5314956" y="-1"/>
            <a:ext cx="3386961" cy="4259179"/>
          </a:xfrm>
          <a:prstGeom prst="rect">
            <a:avLst/>
          </a:prstGeom>
          <a:ln>
            <a:noFill/>
          </a:ln>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5" b="17434"/>
          <a:stretch/>
        </p:blipFill>
        <p:spPr>
          <a:xfrm>
            <a:off x="8805031" y="10"/>
            <a:ext cx="3376228" cy="2083858"/>
          </a:xfrm>
          <a:prstGeom prst="rect">
            <a:avLst/>
          </a:prstGeom>
          <a:ln>
            <a:noFill/>
          </a:ln>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5" b="18308"/>
          <a:stretch/>
        </p:blipFill>
        <p:spPr>
          <a:xfrm>
            <a:off x="8805031" y="2162908"/>
            <a:ext cx="3376228" cy="2096271"/>
          </a:xfrm>
          <a:prstGeom prst="rect">
            <a:avLst/>
          </a:prstGeom>
        </p:spPr>
      </p:pic>
      <p:pic>
        <p:nvPicPr>
          <p:cNvPr id="4" name="Picture 3">
            <a:extLst>
              <a:ext uri="{FF2B5EF4-FFF2-40B4-BE49-F238E27FC236}">
                <a16:creationId xmlns:a16="http://schemas.microsoft.com/office/drawing/2014/main" id="{51334B16-32F3-5B49-00D4-616ABF6D9206}"/>
              </a:ext>
            </a:extLst>
          </p:cNvPr>
          <p:cNvPicPr>
            <a:picLocks noChangeAspect="1"/>
          </p:cNvPicPr>
          <p:nvPr/>
        </p:nvPicPr>
        <p:blipFill rotWithShape="1">
          <a:blip r:embed="rId5"/>
          <a:srcRect t="30265" r="2" b="30335"/>
          <a:stretch/>
        </p:blipFill>
        <p:spPr>
          <a:xfrm>
            <a:off x="5315943" y="4347449"/>
            <a:ext cx="6877048" cy="2506359"/>
          </a:xfrm>
          <a:prstGeom prst="rect">
            <a:avLst/>
          </a:prstGeom>
        </p:spPr>
      </p:pic>
    </p:spTree>
    <p:extLst>
      <p:ext uri="{BB962C8B-B14F-4D97-AF65-F5344CB8AC3E}">
        <p14:creationId xmlns:p14="http://schemas.microsoft.com/office/powerpoint/2010/main" val="186167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4064"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355854" y="700274"/>
            <a:ext cx="3936773"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769" r="12966" b="13343"/>
          <a:stretch/>
        </p:blipFill>
        <p:spPr>
          <a:xfrm>
            <a:off x="5524639" y="2983043"/>
            <a:ext cx="4615856" cy="3101157"/>
          </a:xfrm>
          <a:prstGeom prst="rect">
            <a:avLst/>
          </a:prstGeom>
          <a:ln w="38100">
            <a:solidFill>
              <a:schemeClr val="bg1"/>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372" y="2209073"/>
            <a:ext cx="3083285" cy="4362849"/>
          </a:xfrm>
          <a:prstGeom prst="rect">
            <a:avLst/>
          </a:prstGeom>
          <a:ln w="38100">
            <a:solidFill>
              <a:schemeClr val="bg1"/>
            </a:solidFill>
          </a:ln>
        </p:spPr>
      </p:pic>
    </p:spTree>
    <p:extLst>
      <p:ext uri="{BB962C8B-B14F-4D97-AF65-F5344CB8AC3E}">
        <p14:creationId xmlns:p14="http://schemas.microsoft.com/office/powerpoint/2010/main" val="99209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1298"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298274" y="663821"/>
            <a:ext cx="3958908"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13" name="Title 1"/>
          <p:cNvSpPr txBox="1">
            <a:spLocks/>
          </p:cNvSpPr>
          <p:nvPr/>
        </p:nvSpPr>
        <p:spPr>
          <a:xfrm>
            <a:off x="151298" y="4993850"/>
            <a:ext cx="8693876" cy="617574"/>
          </a:xfrm>
          <a:prstGeom prst="rect">
            <a:avLst/>
          </a:prstGeom>
          <a:noFill/>
          <a:ln>
            <a:noFill/>
          </a:ln>
          <a:effectLst>
            <a:outerShdw blurRad="50800" dist="444500" dir="1440000" sx="163000" sy="163000" algn="ctr" rotWithShape="0">
              <a:srgbClr val="000000">
                <a:alpha val="54000"/>
              </a:srgbClr>
            </a:outerShdw>
          </a:effectLst>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1pPr>
            <a:lvl2pPr marR="0" lvl="1"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2pPr>
            <a:lvl3pPr marR="0" lvl="2"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3pPr>
            <a:lvl4pPr marR="0" lvl="3"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4pPr>
            <a:lvl5pPr marR="0" lvl="4"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5pPr>
            <a:lvl6pPr marR="0" lvl="5"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6pPr>
            <a:lvl7pPr marR="0" lvl="6"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7pPr>
            <a:lvl8pPr marR="0" lvl="7"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8pPr>
            <a:lvl9pPr marR="0" lvl="8"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9pPr>
          </a:lstStyle>
          <a:p>
            <a:pPr algn="l"/>
            <a:r>
              <a:rPr lang="en-US" sz="3400" dirty="0">
                <a:solidFill>
                  <a:schemeClr val="tx1"/>
                </a:solidFill>
                <a:latin typeface="Trebuchet MS" charset="0"/>
                <a:ea typeface="Trebuchet MS" charset="0"/>
                <a:cs typeface="Trebuchet MS" charset="0"/>
              </a:rPr>
              <a:t>MURDERERS (Origen) </a:t>
            </a:r>
          </a:p>
          <a:p>
            <a:pPr algn="l"/>
            <a:r>
              <a:rPr lang="en-US" sz="3400" dirty="0">
                <a:solidFill>
                  <a:schemeClr val="tx1"/>
                </a:solidFill>
                <a:latin typeface="Trebuchet MS" charset="0"/>
                <a:ea typeface="Trebuchet MS" charset="0"/>
                <a:cs typeface="Trebuchet MS" charset="0"/>
              </a:rPr>
              <a:t>CHRIST KILLERS (St </a:t>
            </a:r>
            <a:r>
              <a:rPr lang="en-US" sz="3400" dirty="0" err="1">
                <a:solidFill>
                  <a:schemeClr val="tx1"/>
                </a:solidFill>
                <a:latin typeface="Trebuchet MS" charset="0"/>
                <a:ea typeface="Trebuchet MS" charset="0"/>
                <a:cs typeface="Trebuchet MS" charset="0"/>
              </a:rPr>
              <a:t>Hyppolitus</a:t>
            </a:r>
            <a:r>
              <a:rPr lang="en-US" sz="3400" dirty="0">
                <a:solidFill>
                  <a:schemeClr val="tx1"/>
                </a:solidFill>
                <a:latin typeface="Trebuchet MS" charset="0"/>
                <a:ea typeface="Trebuchet MS" charset="0"/>
                <a:cs typeface="Trebuchet MS" charset="0"/>
              </a:rPr>
              <a:t>)</a:t>
            </a:r>
            <a:br>
              <a:rPr lang="en-US" sz="3400" dirty="0">
                <a:solidFill>
                  <a:schemeClr val="tx1"/>
                </a:solidFill>
                <a:latin typeface="Trebuchet MS" charset="0"/>
                <a:ea typeface="Trebuchet MS" charset="0"/>
                <a:cs typeface="Trebuchet MS" charset="0"/>
              </a:rPr>
            </a:br>
            <a:r>
              <a:rPr lang="en-US" sz="3400" dirty="0">
                <a:solidFill>
                  <a:schemeClr val="tx1"/>
                </a:solidFill>
                <a:latin typeface="Trebuchet MS" charset="0"/>
                <a:ea typeface="Trebuchet MS" charset="0"/>
                <a:cs typeface="Trebuchet MS" charset="0"/>
              </a:rPr>
              <a:t>POSSESSED BY THE DEVIL (Chrysostom)</a:t>
            </a:r>
          </a:p>
          <a:p>
            <a:pPr algn="l"/>
            <a:r>
              <a:rPr lang="en-US" sz="3400" dirty="0">
                <a:solidFill>
                  <a:schemeClr val="tx1"/>
                </a:solidFill>
                <a:latin typeface="Trebuchet MS" charset="0"/>
                <a:ea typeface="Trebuchet MS" charset="0"/>
                <a:cs typeface="Trebuchet MS" charset="0"/>
              </a:rPr>
              <a:t>DEGENERATE(Chrysostom)</a:t>
            </a:r>
          </a:p>
          <a:p>
            <a:pPr algn="l"/>
            <a:r>
              <a:rPr lang="en-US" sz="3400" dirty="0">
                <a:solidFill>
                  <a:schemeClr val="tx1"/>
                </a:solidFill>
                <a:latin typeface="Trebuchet MS" charset="0"/>
                <a:ea typeface="Trebuchet MS" charset="0"/>
                <a:cs typeface="Trebuchet MS" charset="0"/>
              </a:rPr>
              <a:t>CURSED BY GOD (Hilary of Poitiers)</a:t>
            </a:r>
          </a:p>
          <a:p>
            <a:pPr algn="l"/>
            <a:r>
              <a:rPr lang="en-US" sz="3400" dirty="0">
                <a:solidFill>
                  <a:schemeClr val="tx1"/>
                </a:solidFill>
                <a:latin typeface="Trebuchet MS" charset="0"/>
                <a:ea typeface="Trebuchet MS" charset="0"/>
                <a:cs typeface="Trebuchet MS" charset="0"/>
              </a:rPr>
              <a:t>DEMONS (Gregory of Nyssa)</a:t>
            </a:r>
          </a:p>
          <a:p>
            <a:pPr algn="l"/>
            <a:r>
              <a:rPr lang="en-US" sz="3400" dirty="0">
                <a:solidFill>
                  <a:schemeClr val="tx1"/>
                </a:solidFill>
                <a:latin typeface="Trebuchet MS" charset="0"/>
                <a:ea typeface="Trebuchet MS" charset="0"/>
                <a:cs typeface="Trebuchet MS" charset="0"/>
              </a:rPr>
              <a:t>REJECTED AND CONDEMNED (Martin Luther)</a:t>
            </a:r>
          </a:p>
          <a:p>
            <a:pPr algn="l"/>
            <a:endParaRPr lang="en-US" sz="3600" dirty="0">
              <a:solidFill>
                <a:schemeClr val="tx1"/>
              </a:solidFill>
              <a:latin typeface="Trebuchet MS" charset="0"/>
              <a:ea typeface="Trebuchet MS" charset="0"/>
              <a:cs typeface="Trebuchet MS" charset="0"/>
            </a:endParaRPr>
          </a:p>
          <a:p>
            <a:pPr algn="l"/>
            <a:endParaRPr lang="en-US" sz="3600" dirty="0">
              <a:solidFill>
                <a:schemeClr val="tx1"/>
              </a:solidFill>
              <a:latin typeface="Trebuchet MS" charset="0"/>
              <a:ea typeface="Trebuchet MS" charset="0"/>
              <a:cs typeface="Trebuchet MS" charset="0"/>
            </a:endParaRPr>
          </a:p>
        </p:txBody>
      </p:sp>
      <p:sp>
        <p:nvSpPr>
          <p:cNvPr id="14" name="Rectangle 13"/>
          <p:cNvSpPr/>
          <p:nvPr/>
        </p:nvSpPr>
        <p:spPr>
          <a:xfrm>
            <a:off x="151298" y="2096197"/>
            <a:ext cx="4078424" cy="646331"/>
          </a:xfrm>
          <a:prstGeom prst="rect">
            <a:avLst/>
          </a:prstGeom>
        </p:spPr>
        <p:txBody>
          <a:bodyPr wrap="none">
            <a:spAutoFit/>
          </a:bodyPr>
          <a:lstStyle/>
          <a:p>
            <a:r>
              <a:rPr lang="en-US" sz="3600" b="1" spc="-5" dirty="0">
                <a:solidFill>
                  <a:schemeClr val="bg1"/>
                </a:solidFill>
                <a:latin typeface="Trebuchet MS" charset="0"/>
                <a:ea typeface="Trebuchet MS" charset="0"/>
                <a:cs typeface="Trebuchet MS" charset="0"/>
              </a:rPr>
              <a:t>What’s in a name?</a:t>
            </a:r>
            <a:endParaRPr lang="en-US" sz="3600" dirty="0">
              <a:solidFill>
                <a:schemeClr val="bg1"/>
              </a:solidFill>
            </a:endParaRPr>
          </a:p>
        </p:txBody>
      </p:sp>
    </p:spTree>
    <p:extLst>
      <p:ext uri="{BB962C8B-B14F-4D97-AF65-F5344CB8AC3E}">
        <p14:creationId xmlns:p14="http://schemas.microsoft.com/office/powerpoint/2010/main" val="31958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7527"/>
            <a:ext cx="7942217"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4 REASONS TO STUDY ANTI-SEMITISM</a:t>
            </a:r>
          </a:p>
        </p:txBody>
      </p:sp>
      <p:sp>
        <p:nvSpPr>
          <p:cNvPr id="10" name="object 7"/>
          <p:cNvSpPr txBox="1"/>
          <p:nvPr/>
        </p:nvSpPr>
        <p:spPr>
          <a:xfrm>
            <a:off x="210206" y="2195596"/>
            <a:ext cx="11803117" cy="4029308"/>
          </a:xfrm>
          <a:prstGeom prst="rect">
            <a:avLst/>
          </a:prstGeom>
        </p:spPr>
        <p:txBody>
          <a:bodyPr vert="horz" wrap="square" lIns="0" tIns="66040" rIns="0" bIns="0" rtlCol="0">
            <a:spAutoFit/>
          </a:bodyPr>
          <a:lstStyle/>
          <a:p>
            <a:pPr marL="748665" marR="329565" indent="-736600">
              <a:lnSpc>
                <a:spcPts val="3100"/>
              </a:lnSpc>
              <a:spcBef>
                <a:spcPts val="520"/>
              </a:spcBef>
              <a:tabLst>
                <a:tab pos="748665" algn="l"/>
              </a:tabLst>
            </a:pPr>
            <a:r>
              <a:rPr sz="3200" spc="15" dirty="0">
                <a:latin typeface="Trebuchet MS" charset="0"/>
                <a:ea typeface="Trebuchet MS" charset="0"/>
                <a:cs typeface="Trebuchet MS" charset="0"/>
              </a:rPr>
              <a:t>1.	</a:t>
            </a:r>
            <a:r>
              <a:rPr sz="3200" spc="-15" dirty="0">
                <a:latin typeface="Trebuchet MS" charset="0"/>
                <a:ea typeface="Trebuchet MS" charset="0"/>
                <a:cs typeface="Trebuchet MS" charset="0"/>
              </a:rPr>
              <a:t>Anti-Semitism </a:t>
            </a:r>
            <a:r>
              <a:rPr sz="3200" dirty="0">
                <a:latin typeface="Trebuchet MS" charset="0"/>
                <a:ea typeface="Trebuchet MS" charset="0"/>
                <a:cs typeface="Trebuchet MS" charset="0"/>
              </a:rPr>
              <a:t>focuses </a:t>
            </a:r>
            <a:r>
              <a:rPr sz="3200" spc="10" dirty="0">
                <a:latin typeface="Trebuchet MS" charset="0"/>
                <a:ea typeface="Trebuchet MS" charset="0"/>
                <a:cs typeface="Trebuchet MS" charset="0"/>
              </a:rPr>
              <a:t>on the </a:t>
            </a:r>
            <a:r>
              <a:rPr sz="3200" spc="-10" dirty="0">
                <a:latin typeface="Trebuchet MS" charset="0"/>
                <a:ea typeface="Trebuchet MS" charset="0"/>
                <a:cs typeface="Trebuchet MS" charset="0"/>
              </a:rPr>
              <a:t>destruction</a:t>
            </a:r>
            <a:r>
              <a:rPr sz="3200" spc="65" dirty="0">
                <a:latin typeface="Trebuchet MS" charset="0"/>
                <a:ea typeface="Trebuchet MS" charset="0"/>
                <a:cs typeface="Trebuchet MS" charset="0"/>
              </a:rPr>
              <a:t> </a:t>
            </a:r>
            <a:r>
              <a:rPr sz="3200" spc="10" dirty="0">
                <a:latin typeface="Trebuchet MS" charset="0"/>
                <a:ea typeface="Trebuchet MS" charset="0"/>
                <a:cs typeface="Trebuchet MS" charset="0"/>
              </a:rPr>
              <a:t>of</a:t>
            </a:r>
            <a:r>
              <a:rPr sz="3200" spc="35" dirty="0">
                <a:latin typeface="Trebuchet MS" charset="0"/>
                <a:ea typeface="Trebuchet MS" charset="0"/>
                <a:cs typeface="Trebuchet MS" charset="0"/>
              </a:rPr>
              <a:t> </a:t>
            </a:r>
            <a:br>
              <a:rPr lang="en-US" sz="3200" spc="35" dirty="0">
                <a:latin typeface="Trebuchet MS" charset="0"/>
                <a:ea typeface="Trebuchet MS" charset="0"/>
                <a:cs typeface="Trebuchet MS" charset="0"/>
              </a:rPr>
            </a:br>
            <a:r>
              <a:rPr sz="3200" spc="10" dirty="0">
                <a:latin typeface="Trebuchet MS" charset="0"/>
                <a:ea typeface="Trebuchet MS" charset="0"/>
                <a:cs typeface="Trebuchet MS" charset="0"/>
              </a:rPr>
              <a:t>the </a:t>
            </a:r>
            <a:r>
              <a:rPr sz="3200" spc="-5" dirty="0">
                <a:latin typeface="Trebuchet MS" charset="0"/>
                <a:ea typeface="Trebuchet MS" charset="0"/>
                <a:cs typeface="Trebuchet MS" charset="0"/>
              </a:rPr>
              <a:t>people </a:t>
            </a:r>
            <a:r>
              <a:rPr sz="3200" spc="10" dirty="0">
                <a:latin typeface="Trebuchet MS" charset="0"/>
                <a:ea typeface="Trebuchet MS" charset="0"/>
                <a:cs typeface="Trebuchet MS" charset="0"/>
              </a:rPr>
              <a:t>of the Book, the </a:t>
            </a:r>
            <a:r>
              <a:rPr sz="3200" spc="-50" dirty="0">
                <a:latin typeface="Trebuchet MS" charset="0"/>
                <a:ea typeface="Trebuchet MS" charset="0"/>
                <a:cs typeface="Trebuchet MS" charset="0"/>
              </a:rPr>
              <a:t>Jewish</a:t>
            </a:r>
            <a:r>
              <a:rPr sz="3200" spc="-459" dirty="0">
                <a:latin typeface="Trebuchet MS" charset="0"/>
                <a:ea typeface="Trebuchet MS" charset="0"/>
                <a:cs typeface="Trebuchet MS" charset="0"/>
              </a:rPr>
              <a:t> </a:t>
            </a:r>
            <a:r>
              <a:rPr sz="3200" spc="-15" dirty="0">
                <a:latin typeface="Trebuchet MS" charset="0"/>
                <a:ea typeface="Trebuchet MS" charset="0"/>
                <a:cs typeface="Trebuchet MS" charset="0"/>
              </a:rPr>
              <a:t>people.</a:t>
            </a:r>
            <a:endParaRPr sz="3200" dirty="0">
              <a:latin typeface="Trebuchet MS" charset="0"/>
              <a:ea typeface="Trebuchet MS" charset="0"/>
              <a:cs typeface="Trebuchet MS" charset="0"/>
            </a:endParaRPr>
          </a:p>
          <a:p>
            <a:pPr marL="748665" marR="1764664" indent="-736600">
              <a:lnSpc>
                <a:spcPts val="3100"/>
              </a:lnSpc>
              <a:spcBef>
                <a:spcPts val="1000"/>
              </a:spcBef>
              <a:tabLst>
                <a:tab pos="748665" algn="l"/>
              </a:tabLst>
            </a:pPr>
            <a:r>
              <a:rPr sz="3200" spc="15" dirty="0">
                <a:latin typeface="Trebuchet MS" charset="0"/>
                <a:ea typeface="Trebuchet MS" charset="0"/>
                <a:cs typeface="Trebuchet MS" charset="0"/>
              </a:rPr>
              <a:t>2.	</a:t>
            </a:r>
            <a:r>
              <a:rPr sz="3200" spc="-15" dirty="0">
                <a:latin typeface="Trebuchet MS" charset="0"/>
                <a:ea typeface="Trebuchet MS" charset="0"/>
                <a:cs typeface="Trebuchet MS" charset="0"/>
              </a:rPr>
              <a:t>Anti-Semitism </a:t>
            </a:r>
            <a:r>
              <a:rPr sz="3200" spc="-30" dirty="0">
                <a:latin typeface="Trebuchet MS" charset="0"/>
                <a:ea typeface="Trebuchet MS" charset="0"/>
                <a:cs typeface="Trebuchet MS" charset="0"/>
              </a:rPr>
              <a:t>is strongly</a:t>
            </a:r>
            <a:r>
              <a:rPr sz="3200" spc="325" dirty="0">
                <a:latin typeface="Trebuchet MS" charset="0"/>
                <a:ea typeface="Trebuchet MS" charset="0"/>
                <a:cs typeface="Trebuchet MS" charset="0"/>
              </a:rPr>
              <a:t> </a:t>
            </a:r>
            <a:r>
              <a:rPr sz="3200" spc="5" dirty="0">
                <a:latin typeface="Trebuchet MS" charset="0"/>
                <a:ea typeface="Trebuchet MS" charset="0"/>
                <a:cs typeface="Trebuchet MS" charset="0"/>
              </a:rPr>
              <a:t>connected</a:t>
            </a:r>
            <a:r>
              <a:rPr sz="3200" spc="-235" dirty="0">
                <a:latin typeface="Trebuchet MS" charset="0"/>
                <a:ea typeface="Trebuchet MS" charset="0"/>
                <a:cs typeface="Trebuchet MS" charset="0"/>
              </a:rPr>
              <a:t> </a:t>
            </a:r>
            <a:r>
              <a:rPr sz="3200" dirty="0">
                <a:latin typeface="Trebuchet MS" charset="0"/>
                <a:ea typeface="Trebuchet MS" charset="0"/>
                <a:cs typeface="Trebuchet MS" charset="0"/>
              </a:rPr>
              <a:t>to</a:t>
            </a:r>
            <a:r>
              <a:rPr lang="en-US" sz="3200" dirty="0">
                <a:latin typeface="Trebuchet MS" charset="0"/>
                <a:ea typeface="Trebuchet MS" charset="0"/>
                <a:cs typeface="Trebuchet MS" charset="0"/>
              </a:rPr>
              <a:t> </a:t>
            </a:r>
            <a:r>
              <a:rPr sz="3200" dirty="0">
                <a:latin typeface="Trebuchet MS" charset="0"/>
                <a:ea typeface="Trebuchet MS" charset="0"/>
                <a:cs typeface="Trebuchet MS" charset="0"/>
              </a:rPr>
              <a:t>Replacement</a:t>
            </a:r>
            <a:r>
              <a:rPr sz="3200" spc="-210" dirty="0">
                <a:latin typeface="Trebuchet MS" charset="0"/>
                <a:ea typeface="Trebuchet MS" charset="0"/>
                <a:cs typeface="Trebuchet MS" charset="0"/>
              </a:rPr>
              <a:t> </a:t>
            </a:r>
            <a:r>
              <a:rPr sz="3200" spc="-40" dirty="0">
                <a:latin typeface="Trebuchet MS" charset="0"/>
                <a:ea typeface="Trebuchet MS" charset="0"/>
                <a:cs typeface="Trebuchet MS" charset="0"/>
              </a:rPr>
              <a:t>Theology.</a:t>
            </a:r>
            <a:endParaRPr sz="3200" dirty="0">
              <a:latin typeface="Trebuchet MS" charset="0"/>
              <a:ea typeface="Trebuchet MS" charset="0"/>
              <a:cs typeface="Trebuchet MS" charset="0"/>
            </a:endParaRPr>
          </a:p>
          <a:p>
            <a:pPr marL="165100" marR="5080" indent="-152400">
              <a:lnSpc>
                <a:spcPts val="3100"/>
              </a:lnSpc>
              <a:spcBef>
                <a:spcPts val="1000"/>
              </a:spcBef>
              <a:tabLst>
                <a:tab pos="748665" algn="l"/>
              </a:tabLst>
            </a:pPr>
            <a:r>
              <a:rPr sz="3200" spc="15" dirty="0">
                <a:latin typeface="Trebuchet MS" charset="0"/>
                <a:ea typeface="Trebuchet MS" charset="0"/>
                <a:cs typeface="Trebuchet MS" charset="0"/>
              </a:rPr>
              <a:t>3.	</a:t>
            </a:r>
            <a:r>
              <a:rPr sz="3200" spc="-15" dirty="0">
                <a:latin typeface="Trebuchet MS" charset="0"/>
                <a:ea typeface="Trebuchet MS" charset="0"/>
                <a:cs typeface="Trebuchet MS" charset="0"/>
              </a:rPr>
              <a:t>Anti-Semitism </a:t>
            </a:r>
            <a:r>
              <a:rPr sz="3200" spc="-25" dirty="0">
                <a:latin typeface="Trebuchet MS" charset="0"/>
                <a:ea typeface="Trebuchet MS" charset="0"/>
                <a:cs typeface="Trebuchet MS" charset="0"/>
              </a:rPr>
              <a:t>is </a:t>
            </a:r>
            <a:r>
              <a:rPr sz="3200" spc="-20" dirty="0">
                <a:latin typeface="Trebuchet MS" charset="0"/>
                <a:ea typeface="Trebuchet MS" charset="0"/>
                <a:cs typeface="Trebuchet MS" charset="0"/>
              </a:rPr>
              <a:t>an </a:t>
            </a:r>
            <a:r>
              <a:rPr sz="3200" spc="-35" dirty="0">
                <a:latin typeface="Trebuchet MS" charset="0"/>
                <a:ea typeface="Trebuchet MS" charset="0"/>
                <a:cs typeface="Trebuchet MS" charset="0"/>
              </a:rPr>
              <a:t>inseparable </a:t>
            </a:r>
            <a:r>
              <a:rPr sz="3200" spc="-20" dirty="0">
                <a:latin typeface="Trebuchet MS" charset="0"/>
                <a:ea typeface="Trebuchet MS" charset="0"/>
                <a:cs typeface="Trebuchet MS" charset="0"/>
              </a:rPr>
              <a:t>part </a:t>
            </a:r>
            <a:r>
              <a:rPr sz="3200" spc="10" dirty="0">
                <a:latin typeface="Trebuchet MS" charset="0"/>
                <a:ea typeface="Trebuchet MS" charset="0"/>
                <a:cs typeface="Trebuchet MS" charset="0"/>
              </a:rPr>
              <a:t>of</a:t>
            </a:r>
            <a:r>
              <a:rPr sz="3200" spc="-110" dirty="0">
                <a:latin typeface="Trebuchet MS" charset="0"/>
                <a:ea typeface="Trebuchet MS" charset="0"/>
                <a:cs typeface="Trebuchet MS" charset="0"/>
              </a:rPr>
              <a:t> </a:t>
            </a:r>
            <a:r>
              <a:rPr sz="3200" spc="10" dirty="0">
                <a:latin typeface="Trebuchet MS" charset="0"/>
                <a:ea typeface="Trebuchet MS" charset="0"/>
                <a:cs typeface="Trebuchet MS" charset="0"/>
              </a:rPr>
              <a:t>the</a:t>
            </a:r>
            <a:r>
              <a:rPr sz="3200" spc="-90" dirty="0">
                <a:latin typeface="Trebuchet MS" charset="0"/>
                <a:ea typeface="Trebuchet MS" charset="0"/>
                <a:cs typeface="Trebuchet MS" charset="0"/>
              </a:rPr>
              <a:t> </a:t>
            </a:r>
            <a:br>
              <a:rPr lang="en-US" sz="3200" spc="-90" dirty="0">
                <a:latin typeface="Trebuchet MS" charset="0"/>
                <a:ea typeface="Trebuchet MS" charset="0"/>
                <a:cs typeface="Trebuchet MS" charset="0"/>
              </a:rPr>
            </a:br>
            <a:r>
              <a:rPr lang="en-US" sz="3200" spc="-90" dirty="0">
                <a:latin typeface="Trebuchet MS" charset="0"/>
                <a:ea typeface="Trebuchet MS" charset="0"/>
                <a:cs typeface="Trebuchet MS" charset="0"/>
              </a:rPr>
              <a:t>	</a:t>
            </a:r>
            <a:r>
              <a:rPr sz="3200" spc="5" dirty="0">
                <a:latin typeface="Trebuchet MS" charset="0"/>
                <a:ea typeface="Trebuchet MS" charset="0"/>
                <a:cs typeface="Trebuchet MS" charset="0"/>
              </a:rPr>
              <a:t>fabric </a:t>
            </a:r>
            <a:r>
              <a:rPr sz="3200" spc="10" dirty="0">
                <a:latin typeface="Trebuchet MS" charset="0"/>
                <a:ea typeface="Trebuchet MS" charset="0"/>
                <a:cs typeface="Trebuchet MS" charset="0"/>
              </a:rPr>
              <a:t>of</a:t>
            </a:r>
            <a:r>
              <a:rPr lang="en-US" sz="3200" spc="10" dirty="0">
                <a:latin typeface="Trebuchet MS" charset="0"/>
                <a:ea typeface="Trebuchet MS" charset="0"/>
                <a:cs typeface="Trebuchet MS" charset="0"/>
              </a:rPr>
              <a:t> </a:t>
            </a:r>
            <a:r>
              <a:rPr sz="3200" spc="-50" dirty="0">
                <a:latin typeface="Trebuchet MS" charset="0"/>
                <a:ea typeface="Trebuchet MS" charset="0"/>
                <a:cs typeface="Trebuchet MS" charset="0"/>
              </a:rPr>
              <a:t>Jewish </a:t>
            </a:r>
            <a:r>
              <a:rPr sz="3200" spc="-45" dirty="0">
                <a:latin typeface="Trebuchet MS" charset="0"/>
                <a:ea typeface="Trebuchet MS" charset="0"/>
                <a:cs typeface="Trebuchet MS" charset="0"/>
              </a:rPr>
              <a:t>history. </a:t>
            </a:r>
            <a:r>
              <a:rPr sz="3200" spc="-5" dirty="0">
                <a:latin typeface="Trebuchet MS" charset="0"/>
                <a:ea typeface="Trebuchet MS" charset="0"/>
                <a:cs typeface="Trebuchet MS" charset="0"/>
              </a:rPr>
              <a:t>It </a:t>
            </a:r>
            <a:r>
              <a:rPr sz="3200" spc="-20" dirty="0">
                <a:latin typeface="Trebuchet MS" charset="0"/>
                <a:ea typeface="Trebuchet MS" charset="0"/>
                <a:cs typeface="Trebuchet MS" charset="0"/>
              </a:rPr>
              <a:t>must </a:t>
            </a:r>
            <a:r>
              <a:rPr sz="3200" spc="5" dirty="0">
                <a:latin typeface="Trebuchet MS" charset="0"/>
                <a:ea typeface="Trebuchet MS" charset="0"/>
                <a:cs typeface="Trebuchet MS" charset="0"/>
              </a:rPr>
              <a:t>be </a:t>
            </a:r>
            <a:r>
              <a:rPr sz="3200" spc="-15" dirty="0">
                <a:latin typeface="Trebuchet MS" charset="0"/>
                <a:ea typeface="Trebuchet MS" charset="0"/>
                <a:cs typeface="Trebuchet MS" charset="0"/>
              </a:rPr>
              <a:t>studied </a:t>
            </a:r>
            <a:r>
              <a:rPr sz="3200" spc="-25" dirty="0">
                <a:latin typeface="Trebuchet MS" charset="0"/>
                <a:ea typeface="Trebuchet MS" charset="0"/>
                <a:cs typeface="Trebuchet MS" charset="0"/>
              </a:rPr>
              <a:t>if </a:t>
            </a:r>
            <a:br>
              <a:rPr lang="en-US" sz="3200" spc="-25" dirty="0">
                <a:latin typeface="Trebuchet MS" charset="0"/>
                <a:ea typeface="Trebuchet MS" charset="0"/>
                <a:cs typeface="Trebuchet MS" charset="0"/>
              </a:rPr>
            </a:br>
            <a:r>
              <a:rPr lang="en-US" sz="3200" spc="-25" dirty="0">
                <a:latin typeface="Trebuchet MS" charset="0"/>
                <a:ea typeface="Trebuchet MS" charset="0"/>
                <a:cs typeface="Trebuchet MS" charset="0"/>
              </a:rPr>
              <a:t>	</a:t>
            </a:r>
            <a:r>
              <a:rPr sz="3200" spc="-70" dirty="0">
                <a:latin typeface="Trebuchet MS" charset="0"/>
                <a:ea typeface="Trebuchet MS" charset="0"/>
                <a:cs typeface="Trebuchet MS" charset="0"/>
              </a:rPr>
              <a:t>we </a:t>
            </a:r>
            <a:r>
              <a:rPr sz="3200" spc="-15" dirty="0">
                <a:latin typeface="Trebuchet MS" charset="0"/>
                <a:ea typeface="Trebuchet MS" charset="0"/>
                <a:cs typeface="Trebuchet MS" charset="0"/>
              </a:rPr>
              <a:t>want</a:t>
            </a:r>
            <a:r>
              <a:rPr sz="3200" spc="350" dirty="0">
                <a:latin typeface="Trebuchet MS" charset="0"/>
                <a:ea typeface="Trebuchet MS" charset="0"/>
                <a:cs typeface="Trebuchet MS" charset="0"/>
              </a:rPr>
              <a:t> </a:t>
            </a:r>
            <a:r>
              <a:rPr sz="3200" dirty="0">
                <a:latin typeface="Trebuchet MS" charset="0"/>
                <a:ea typeface="Trebuchet MS" charset="0"/>
                <a:cs typeface="Trebuchet MS" charset="0"/>
              </a:rPr>
              <a:t>to</a:t>
            </a:r>
            <a:r>
              <a:rPr lang="en-US" sz="3200" dirty="0">
                <a:latin typeface="Trebuchet MS" charset="0"/>
                <a:ea typeface="Trebuchet MS" charset="0"/>
                <a:cs typeface="Trebuchet MS" charset="0"/>
              </a:rPr>
              <a:t> </a:t>
            </a:r>
            <a:r>
              <a:rPr sz="3200" spc="-5" dirty="0">
                <a:latin typeface="Trebuchet MS" charset="0"/>
                <a:ea typeface="Trebuchet MS" charset="0"/>
                <a:cs typeface="Trebuchet MS" charset="0"/>
              </a:rPr>
              <a:t>understand </a:t>
            </a:r>
            <a:r>
              <a:rPr sz="3200" spc="5" dirty="0">
                <a:latin typeface="Trebuchet MS" charset="0"/>
                <a:ea typeface="Trebuchet MS" charset="0"/>
                <a:cs typeface="Trebuchet MS" charset="0"/>
              </a:rPr>
              <a:t>the </a:t>
            </a:r>
            <a:r>
              <a:rPr sz="3200" spc="-50" dirty="0">
                <a:latin typeface="Trebuchet MS" charset="0"/>
                <a:ea typeface="Trebuchet MS" charset="0"/>
                <a:cs typeface="Trebuchet MS" charset="0"/>
              </a:rPr>
              <a:t>Jewish</a:t>
            </a:r>
            <a:r>
              <a:rPr sz="3200" spc="-30" dirty="0">
                <a:latin typeface="Trebuchet MS" charset="0"/>
                <a:ea typeface="Trebuchet MS" charset="0"/>
                <a:cs typeface="Trebuchet MS" charset="0"/>
              </a:rPr>
              <a:t> </a:t>
            </a:r>
            <a:r>
              <a:rPr sz="3200" spc="-15" dirty="0">
                <a:latin typeface="Trebuchet MS" charset="0"/>
                <a:ea typeface="Trebuchet MS" charset="0"/>
                <a:cs typeface="Trebuchet MS" charset="0"/>
              </a:rPr>
              <a:t>people.</a:t>
            </a:r>
            <a:endParaRPr sz="3200" dirty="0">
              <a:latin typeface="Trebuchet MS" charset="0"/>
              <a:ea typeface="Trebuchet MS" charset="0"/>
              <a:cs typeface="Trebuchet MS" charset="0"/>
            </a:endParaRPr>
          </a:p>
          <a:p>
            <a:pPr marL="748665" marR="11430" indent="-736600">
              <a:lnSpc>
                <a:spcPts val="3100"/>
              </a:lnSpc>
              <a:spcBef>
                <a:spcPts val="1045"/>
              </a:spcBef>
              <a:tabLst>
                <a:tab pos="748665" algn="l"/>
              </a:tabLst>
            </a:pPr>
            <a:r>
              <a:rPr sz="3200" spc="15" dirty="0">
                <a:latin typeface="Trebuchet MS" charset="0"/>
                <a:ea typeface="Trebuchet MS" charset="0"/>
                <a:cs typeface="Trebuchet MS" charset="0"/>
              </a:rPr>
              <a:t>4.	</a:t>
            </a:r>
            <a:r>
              <a:rPr sz="3200" spc="-15" dirty="0">
                <a:latin typeface="Trebuchet MS" charset="0"/>
                <a:ea typeface="Trebuchet MS" charset="0"/>
                <a:cs typeface="Trebuchet MS" charset="0"/>
              </a:rPr>
              <a:t>Anti-Semitism </a:t>
            </a:r>
            <a:r>
              <a:rPr sz="3200" spc="-45" dirty="0">
                <a:latin typeface="Trebuchet MS" charset="0"/>
                <a:ea typeface="Trebuchet MS" charset="0"/>
                <a:cs typeface="Trebuchet MS" charset="0"/>
              </a:rPr>
              <a:t>CAN </a:t>
            </a:r>
            <a:r>
              <a:rPr sz="3200" spc="5" dirty="0">
                <a:latin typeface="Trebuchet MS" charset="0"/>
                <a:ea typeface="Trebuchet MS" charset="0"/>
                <a:cs typeface="Trebuchet MS" charset="0"/>
              </a:rPr>
              <a:t>be </a:t>
            </a:r>
            <a:r>
              <a:rPr sz="3200" spc="-10" dirty="0">
                <a:latin typeface="Trebuchet MS" charset="0"/>
                <a:ea typeface="Trebuchet MS" charset="0"/>
                <a:cs typeface="Trebuchet MS" charset="0"/>
              </a:rPr>
              <a:t>used </a:t>
            </a:r>
            <a:r>
              <a:rPr sz="3200" spc="-25" dirty="0">
                <a:latin typeface="Trebuchet MS" charset="0"/>
                <a:ea typeface="Trebuchet MS" charset="0"/>
                <a:cs typeface="Trebuchet MS" charset="0"/>
              </a:rPr>
              <a:t>in </a:t>
            </a:r>
            <a:r>
              <a:rPr sz="3200" spc="-20" dirty="0">
                <a:latin typeface="Trebuchet MS" charset="0"/>
                <a:ea typeface="Trebuchet MS" charset="0"/>
                <a:cs typeface="Trebuchet MS" charset="0"/>
              </a:rPr>
              <a:t>outreach</a:t>
            </a:r>
            <a:r>
              <a:rPr sz="3200" spc="225" dirty="0">
                <a:latin typeface="Trebuchet MS" charset="0"/>
                <a:ea typeface="Trebuchet MS" charset="0"/>
                <a:cs typeface="Trebuchet MS" charset="0"/>
              </a:rPr>
              <a:t> </a:t>
            </a:r>
            <a:r>
              <a:rPr sz="3200" dirty="0">
                <a:latin typeface="Trebuchet MS" charset="0"/>
                <a:ea typeface="Trebuchet MS" charset="0"/>
                <a:cs typeface="Trebuchet MS" charset="0"/>
              </a:rPr>
              <a:t>to</a:t>
            </a:r>
            <a:r>
              <a:rPr sz="3200" spc="5" dirty="0">
                <a:latin typeface="Trebuchet MS" charset="0"/>
                <a:ea typeface="Trebuchet MS" charset="0"/>
                <a:cs typeface="Trebuchet MS" charset="0"/>
              </a:rPr>
              <a:t> </a:t>
            </a:r>
            <a:br>
              <a:rPr lang="en-US" sz="3200" spc="5" dirty="0">
                <a:latin typeface="Trebuchet MS" charset="0"/>
                <a:ea typeface="Trebuchet MS" charset="0"/>
                <a:cs typeface="Trebuchet MS" charset="0"/>
              </a:rPr>
            </a:br>
            <a:r>
              <a:rPr sz="3200" spc="-50" dirty="0">
                <a:latin typeface="Trebuchet MS" charset="0"/>
                <a:ea typeface="Trebuchet MS" charset="0"/>
                <a:cs typeface="Trebuchet MS" charset="0"/>
              </a:rPr>
              <a:t>Jewish </a:t>
            </a:r>
            <a:r>
              <a:rPr sz="3200" spc="-15" dirty="0">
                <a:latin typeface="Trebuchet MS" charset="0"/>
                <a:ea typeface="Trebuchet MS" charset="0"/>
                <a:cs typeface="Trebuchet MS" charset="0"/>
              </a:rPr>
              <a:t>people.</a:t>
            </a:r>
            <a:endParaRPr sz="3200" dirty="0">
              <a:latin typeface="Trebuchet MS" charset="0"/>
              <a:ea typeface="Trebuchet MS" charset="0"/>
              <a:cs typeface="Trebuchet MS" charset="0"/>
            </a:endParaRPr>
          </a:p>
        </p:txBody>
      </p:sp>
    </p:spTree>
    <p:extLst>
      <p:ext uri="{BB962C8B-B14F-4D97-AF65-F5344CB8AC3E}">
        <p14:creationId xmlns:p14="http://schemas.microsoft.com/office/powerpoint/2010/main" val="1231157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4307" y="630779"/>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244891" y="717149"/>
            <a:ext cx="5271248"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5" name="Title 1"/>
          <p:cNvSpPr txBox="1">
            <a:spLocks/>
          </p:cNvSpPr>
          <p:nvPr/>
        </p:nvSpPr>
        <p:spPr>
          <a:xfrm>
            <a:off x="176648" y="4658062"/>
            <a:ext cx="8391535" cy="617574"/>
          </a:xfrm>
          <a:prstGeom prst="rect">
            <a:avLst/>
          </a:prstGeom>
          <a:noFill/>
          <a:ln>
            <a:noFill/>
          </a:ln>
          <a:effectLst>
            <a:outerShdw blurRad="50800" dist="444500" dir="1440000" sx="163000" sy="163000" algn="ctr" rotWithShape="0">
              <a:srgbClr val="000000">
                <a:alpha val="54000"/>
              </a:srgbClr>
            </a:outerShdw>
          </a:effectLst>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1pPr>
            <a:lvl2pPr marR="0" lvl="1"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2pPr>
            <a:lvl3pPr marR="0" lvl="2"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3pPr>
            <a:lvl4pPr marR="0" lvl="3"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4pPr>
            <a:lvl5pPr marR="0" lvl="4"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5pPr>
            <a:lvl6pPr marR="0" lvl="5"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6pPr>
            <a:lvl7pPr marR="0" lvl="6"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7pPr>
            <a:lvl8pPr marR="0" lvl="7"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8pPr>
            <a:lvl9pPr marR="0" lvl="8"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9pPr>
          </a:lstStyle>
          <a:p>
            <a:pPr algn="l"/>
            <a:r>
              <a:rPr lang="en-US" sz="3200" dirty="0">
                <a:solidFill>
                  <a:schemeClr val="tx1"/>
                </a:solidFill>
                <a:latin typeface="Trebuchet MS" charset="0"/>
                <a:ea typeface="Trebuchet MS" charset="0"/>
                <a:cs typeface="Trebuchet MS" charset="0"/>
              </a:rPr>
              <a:t>VERMIN (Hitler)</a:t>
            </a:r>
          </a:p>
          <a:p>
            <a:pPr algn="l"/>
            <a:r>
              <a:rPr lang="en-US" sz="3200" dirty="0">
                <a:solidFill>
                  <a:schemeClr val="tx1"/>
                </a:solidFill>
                <a:latin typeface="Trebuchet MS" charset="0"/>
                <a:ea typeface="Trebuchet MS" charset="0"/>
                <a:cs typeface="Trebuchet MS" charset="0"/>
              </a:rPr>
              <a:t>SUB-HUMANS (Hitler)</a:t>
            </a:r>
          </a:p>
          <a:p>
            <a:pPr algn="l"/>
            <a:r>
              <a:rPr lang="en-US" sz="3200" u="sng" dirty="0">
                <a:solidFill>
                  <a:schemeClr val="bg1"/>
                </a:solidFill>
                <a:latin typeface="Trebuchet MS" charset="0"/>
                <a:ea typeface="Trebuchet MS" charset="0"/>
                <a:cs typeface="Trebuchet MS" charset="0"/>
              </a:rPr>
              <a:t>(Today’s enemies)</a:t>
            </a:r>
          </a:p>
          <a:p>
            <a:pPr algn="l"/>
            <a:r>
              <a:rPr lang="en-US" sz="3200" dirty="0">
                <a:solidFill>
                  <a:schemeClr val="tx1"/>
                </a:solidFill>
                <a:latin typeface="Trebuchet MS" charset="0"/>
                <a:ea typeface="Trebuchet MS" charset="0"/>
                <a:cs typeface="Trebuchet MS" charset="0"/>
              </a:rPr>
              <a:t>OCCUPIERS </a:t>
            </a:r>
            <a:br>
              <a:rPr lang="en-US" sz="3200" dirty="0">
                <a:solidFill>
                  <a:schemeClr val="tx1"/>
                </a:solidFill>
                <a:latin typeface="Trebuchet MS" charset="0"/>
                <a:ea typeface="Trebuchet MS" charset="0"/>
                <a:cs typeface="Trebuchet MS" charset="0"/>
              </a:rPr>
            </a:br>
            <a:r>
              <a:rPr lang="en-US" sz="3200" dirty="0">
                <a:solidFill>
                  <a:schemeClr val="tx1"/>
                </a:solidFill>
                <a:latin typeface="Trebuchet MS" charset="0"/>
                <a:ea typeface="Trebuchet MS" charset="0"/>
                <a:cs typeface="Trebuchet MS" charset="0"/>
              </a:rPr>
              <a:t>COLONIZERS</a:t>
            </a:r>
          </a:p>
          <a:p>
            <a:pPr algn="l"/>
            <a:r>
              <a:rPr lang="en-US" sz="3200" dirty="0">
                <a:solidFill>
                  <a:schemeClr val="tx1"/>
                </a:solidFill>
                <a:latin typeface="Trebuchet MS" charset="0"/>
                <a:ea typeface="Trebuchet MS" charset="0"/>
                <a:cs typeface="Trebuchet MS" charset="0"/>
              </a:rPr>
              <a:t>APARTHEID PEOPLE</a:t>
            </a:r>
          </a:p>
          <a:p>
            <a:pPr algn="l"/>
            <a:r>
              <a:rPr lang="en-US" sz="3200" dirty="0">
                <a:solidFill>
                  <a:schemeClr val="tx1"/>
                </a:solidFill>
                <a:latin typeface="Trebuchet MS" charset="0"/>
                <a:ea typeface="Trebuchet MS" charset="0"/>
                <a:cs typeface="Trebuchet MS" charset="0"/>
              </a:rPr>
              <a:t>BLOOD SUCKERS</a:t>
            </a:r>
          </a:p>
          <a:p>
            <a:pPr algn="l"/>
            <a:r>
              <a:rPr lang="en-US" sz="3200" dirty="0">
                <a:solidFill>
                  <a:schemeClr val="tx1"/>
                </a:solidFill>
                <a:latin typeface="Trebuchet MS" charset="0"/>
                <a:ea typeface="Trebuchet MS" charset="0"/>
                <a:cs typeface="Trebuchet MS" charset="0"/>
              </a:rPr>
              <a:t>HUMAN RIGHTS VIOLATORS</a:t>
            </a:r>
          </a:p>
          <a:p>
            <a:pPr algn="l"/>
            <a:r>
              <a:rPr lang="en-US" sz="3200" dirty="0">
                <a:solidFill>
                  <a:schemeClr val="tx1"/>
                </a:solidFill>
                <a:latin typeface="Trebuchet MS" charset="0"/>
                <a:ea typeface="Trebuchet MS" charset="0"/>
                <a:cs typeface="Trebuchet MS" charset="0"/>
              </a:rPr>
              <a:t>MURDERERS OF PALESTINIANS</a:t>
            </a:r>
          </a:p>
          <a:p>
            <a:pPr algn="l"/>
            <a:r>
              <a:rPr lang="en-US" sz="3200" dirty="0">
                <a:solidFill>
                  <a:schemeClr val="tx1"/>
                </a:solidFill>
                <a:latin typeface="Trebuchet MS" charset="0"/>
                <a:ea typeface="Trebuchet MS" charset="0"/>
                <a:cs typeface="Trebuchet MS" charset="0"/>
              </a:rPr>
              <a:t>NEW NAZIS OF THE MIDDLE EAST</a:t>
            </a:r>
          </a:p>
          <a:p>
            <a:pPr algn="l"/>
            <a:endParaRPr lang="en-US" sz="3600" dirty="0">
              <a:solidFill>
                <a:schemeClr val="tx1"/>
              </a:solidFill>
              <a:latin typeface="Trebuchet MS" charset="0"/>
              <a:ea typeface="Trebuchet MS" charset="0"/>
              <a:cs typeface="Trebuchet MS" charset="0"/>
            </a:endParaRPr>
          </a:p>
          <a:p>
            <a:pPr algn="l"/>
            <a:r>
              <a:rPr lang="en-US" sz="3600" dirty="0">
                <a:solidFill>
                  <a:schemeClr val="tx1"/>
                </a:solidFill>
                <a:latin typeface="Trebuchet MS" charset="0"/>
                <a:ea typeface="Trebuchet MS" charset="0"/>
                <a:cs typeface="Trebuchet MS" charset="0"/>
              </a:rPr>
              <a:t> </a:t>
            </a:r>
          </a:p>
        </p:txBody>
      </p:sp>
    </p:spTree>
    <p:extLst>
      <p:ext uri="{BB962C8B-B14F-4D97-AF65-F5344CB8AC3E}">
        <p14:creationId xmlns:p14="http://schemas.microsoft.com/office/powerpoint/2010/main" val="1931010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755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377382" y="703897"/>
            <a:ext cx="3906305"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5" name="Title 1"/>
          <p:cNvSpPr txBox="1">
            <a:spLocks/>
          </p:cNvSpPr>
          <p:nvPr/>
        </p:nvSpPr>
        <p:spPr>
          <a:xfrm>
            <a:off x="322422" y="4644810"/>
            <a:ext cx="8391535" cy="617574"/>
          </a:xfrm>
          <a:prstGeom prst="rect">
            <a:avLst/>
          </a:prstGeom>
          <a:noFill/>
          <a:ln>
            <a:noFill/>
          </a:ln>
          <a:effectLst>
            <a:outerShdw blurRad="50800" dist="444500" dir="1440000" sx="163000" sy="163000" algn="ctr" rotWithShape="0">
              <a:srgbClr val="000000">
                <a:alpha val="54000"/>
              </a:srgbClr>
            </a:outerShdw>
          </a:effectLst>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1pPr>
            <a:lvl2pPr marR="0" lvl="1"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2pPr>
            <a:lvl3pPr marR="0" lvl="2"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3pPr>
            <a:lvl4pPr marR="0" lvl="3"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4pPr>
            <a:lvl5pPr marR="0" lvl="4"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5pPr>
            <a:lvl6pPr marR="0" lvl="5"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6pPr>
            <a:lvl7pPr marR="0" lvl="6"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7pPr>
            <a:lvl8pPr marR="0" lvl="7"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8pPr>
            <a:lvl9pPr marR="0" lvl="8" algn="ctr" rtl="0">
              <a:lnSpc>
                <a:spcPct val="100000"/>
              </a:lnSpc>
              <a:spcBef>
                <a:spcPts val="0"/>
              </a:spcBef>
              <a:spcAft>
                <a:spcPts val="0"/>
              </a:spcAft>
              <a:buClr>
                <a:srgbClr val="FFFFFF"/>
              </a:buClr>
              <a:buSzPts val="1800"/>
              <a:buFont typeface="Homemade Apple"/>
              <a:buNone/>
              <a:defRPr sz="1800" b="0" i="0" u="none" strike="noStrike" cap="none">
                <a:solidFill>
                  <a:srgbClr val="FFFFFF"/>
                </a:solidFill>
                <a:latin typeface="Homemade Apple"/>
                <a:ea typeface="Homemade Apple"/>
                <a:cs typeface="Homemade Apple"/>
                <a:sym typeface="Homemade Apple"/>
              </a:defRPr>
            </a:lvl9pPr>
          </a:lstStyle>
          <a:p>
            <a:pPr algn="l"/>
            <a:endParaRPr lang="en-US" sz="3600" dirty="0">
              <a:solidFill>
                <a:schemeClr val="tx1"/>
              </a:solidFill>
              <a:latin typeface="Trebuchet MS" charset="0"/>
              <a:ea typeface="Trebuchet MS" charset="0"/>
              <a:cs typeface="Trebuchet MS" charset="0"/>
            </a:endParaRPr>
          </a:p>
          <a:p>
            <a:pPr algn="l"/>
            <a:r>
              <a:rPr lang="en-US" sz="3200" b="1" dirty="0">
                <a:solidFill>
                  <a:schemeClr val="bg1"/>
                </a:solidFill>
                <a:latin typeface="Trebuchet MS" charset="0"/>
                <a:ea typeface="Trebuchet MS" charset="0"/>
                <a:cs typeface="Trebuchet MS" charset="0"/>
              </a:rPr>
              <a:t>The apple of God’s eye </a:t>
            </a:r>
            <a:r>
              <a:rPr lang="en-US" sz="3200" b="1" dirty="0">
                <a:solidFill>
                  <a:schemeClr val="tx1"/>
                </a:solidFill>
                <a:latin typeface="Trebuchet MS" charset="0"/>
                <a:ea typeface="Trebuchet MS" charset="0"/>
                <a:cs typeface="Trebuchet MS" charset="0"/>
              </a:rPr>
              <a:t>(Zechariah 2:8)</a:t>
            </a:r>
          </a:p>
          <a:p>
            <a:pPr algn="l"/>
            <a:r>
              <a:rPr lang="en-US" sz="3200" b="1" dirty="0">
                <a:solidFill>
                  <a:schemeClr val="bg1"/>
                </a:solidFill>
                <a:latin typeface="Trebuchet MS" charset="0"/>
                <a:ea typeface="Trebuchet MS" charset="0"/>
                <a:cs typeface="Trebuchet MS" charset="0"/>
              </a:rPr>
              <a:t>Daughter of Zion </a:t>
            </a:r>
            <a:r>
              <a:rPr lang="en-US" sz="3200" b="1" dirty="0">
                <a:solidFill>
                  <a:schemeClr val="tx1"/>
                </a:solidFill>
                <a:latin typeface="Trebuchet MS" charset="0"/>
                <a:ea typeface="Trebuchet MS" charset="0"/>
                <a:cs typeface="Trebuchet MS" charset="0"/>
              </a:rPr>
              <a:t>(Zephaniah 3:14)</a:t>
            </a:r>
          </a:p>
          <a:p>
            <a:pPr algn="l"/>
            <a:r>
              <a:rPr lang="en-US" sz="3200" b="1" dirty="0">
                <a:solidFill>
                  <a:schemeClr val="bg1"/>
                </a:solidFill>
                <a:latin typeface="Trebuchet MS" charset="0"/>
                <a:ea typeface="Trebuchet MS" charset="0"/>
                <a:cs typeface="Trebuchet MS" charset="0"/>
              </a:rPr>
              <a:t>God’s chosen people </a:t>
            </a:r>
            <a:r>
              <a:rPr lang="en-US" sz="3200" b="1" dirty="0">
                <a:solidFill>
                  <a:schemeClr val="tx1"/>
                </a:solidFill>
                <a:latin typeface="Trebuchet MS" charset="0"/>
                <a:ea typeface="Trebuchet MS" charset="0"/>
                <a:cs typeface="Trebuchet MS" charset="0"/>
              </a:rPr>
              <a:t>(1 Kings 3:8)</a:t>
            </a:r>
          </a:p>
          <a:p>
            <a:pPr algn="l"/>
            <a:r>
              <a:rPr lang="en-US" sz="3200" b="1" dirty="0">
                <a:solidFill>
                  <a:schemeClr val="bg1"/>
                </a:solidFill>
                <a:latin typeface="Trebuchet MS" charset="0"/>
                <a:ea typeface="Trebuchet MS" charset="0"/>
                <a:cs typeface="Trebuchet MS" charset="0"/>
              </a:rPr>
              <a:t>A treasured possession </a:t>
            </a:r>
            <a:r>
              <a:rPr lang="en-US" sz="3200" b="1" dirty="0">
                <a:solidFill>
                  <a:schemeClr val="tx1"/>
                </a:solidFill>
                <a:latin typeface="Trebuchet MS" charset="0"/>
                <a:ea typeface="Trebuchet MS" charset="0"/>
                <a:cs typeface="Trebuchet MS" charset="0"/>
              </a:rPr>
              <a:t>(Deuteronomy 7:6)</a:t>
            </a:r>
          </a:p>
          <a:p>
            <a:pPr algn="l"/>
            <a:r>
              <a:rPr lang="en-US" sz="3200" b="1" dirty="0">
                <a:solidFill>
                  <a:schemeClr val="bg1"/>
                </a:solidFill>
                <a:latin typeface="Trebuchet MS" charset="0"/>
                <a:ea typeface="Trebuchet MS" charset="0"/>
                <a:cs typeface="Trebuchet MS" charset="0"/>
              </a:rPr>
              <a:t>A holy people </a:t>
            </a:r>
            <a:r>
              <a:rPr lang="en-US" sz="3200" b="1" dirty="0">
                <a:solidFill>
                  <a:schemeClr val="tx1"/>
                </a:solidFill>
                <a:latin typeface="Trebuchet MS" charset="0"/>
                <a:ea typeface="Trebuchet MS" charset="0"/>
                <a:cs typeface="Trebuchet MS" charset="0"/>
              </a:rPr>
              <a:t>(Deuteronomy 7:6)</a:t>
            </a:r>
          </a:p>
          <a:p>
            <a:pPr algn="l"/>
            <a:r>
              <a:rPr lang="en-US" sz="3200" b="1" dirty="0">
                <a:solidFill>
                  <a:schemeClr val="bg1"/>
                </a:solidFill>
                <a:latin typeface="Trebuchet MS" charset="0"/>
                <a:ea typeface="Trebuchet MS" charset="0"/>
                <a:cs typeface="Trebuchet MS" charset="0"/>
              </a:rPr>
              <a:t>God’s hidden ones </a:t>
            </a:r>
            <a:r>
              <a:rPr lang="en-US" sz="3200" b="1" dirty="0">
                <a:solidFill>
                  <a:schemeClr val="tx1"/>
                </a:solidFill>
                <a:latin typeface="Trebuchet MS" charset="0"/>
                <a:ea typeface="Trebuchet MS" charset="0"/>
                <a:cs typeface="Trebuchet MS" charset="0"/>
              </a:rPr>
              <a:t>(Psalm 83:3)</a:t>
            </a:r>
            <a:br>
              <a:rPr lang="en-US" sz="3200" b="1" dirty="0">
                <a:solidFill>
                  <a:srgbClr val="FFC000"/>
                </a:solidFill>
                <a:latin typeface="Trebuchet MS" charset="0"/>
                <a:ea typeface="Trebuchet MS" charset="0"/>
                <a:cs typeface="Trebuchet MS" charset="0"/>
              </a:rPr>
            </a:br>
            <a:r>
              <a:rPr lang="en-US" sz="3200" b="1" dirty="0">
                <a:solidFill>
                  <a:schemeClr val="bg1"/>
                </a:solidFill>
                <a:latin typeface="Trebuchet MS" charset="0"/>
                <a:ea typeface="Trebuchet MS" charset="0"/>
                <a:cs typeface="Trebuchet MS" charset="0"/>
              </a:rPr>
              <a:t>A great nation </a:t>
            </a:r>
            <a:r>
              <a:rPr lang="en-US" sz="3200" b="1" dirty="0">
                <a:solidFill>
                  <a:schemeClr val="tx1"/>
                </a:solidFill>
                <a:latin typeface="Trebuchet MS" charset="0"/>
                <a:ea typeface="Trebuchet MS" charset="0"/>
                <a:cs typeface="Trebuchet MS" charset="0"/>
              </a:rPr>
              <a:t>(Genesis 12:2)</a:t>
            </a:r>
            <a:br>
              <a:rPr lang="en-US" sz="3200" b="1" dirty="0">
                <a:solidFill>
                  <a:srgbClr val="FFC000"/>
                </a:solidFill>
                <a:latin typeface="Trebuchet MS" charset="0"/>
                <a:ea typeface="Trebuchet MS" charset="0"/>
                <a:cs typeface="Trebuchet MS" charset="0"/>
              </a:rPr>
            </a:br>
            <a:r>
              <a:rPr lang="en-US" sz="3200" b="1" dirty="0">
                <a:solidFill>
                  <a:schemeClr val="bg1"/>
                </a:solidFill>
                <a:latin typeface="Trebuchet MS" charset="0"/>
                <a:ea typeface="Trebuchet MS" charset="0"/>
                <a:cs typeface="Trebuchet MS" charset="0"/>
              </a:rPr>
              <a:t>Beloved </a:t>
            </a:r>
            <a:r>
              <a:rPr lang="en-US" sz="3200" b="1" dirty="0">
                <a:solidFill>
                  <a:schemeClr val="tx1"/>
                </a:solidFill>
                <a:latin typeface="Trebuchet MS" charset="0"/>
                <a:ea typeface="Trebuchet MS" charset="0"/>
                <a:cs typeface="Trebuchet MS" charset="0"/>
              </a:rPr>
              <a:t>(Romans 11:28)</a:t>
            </a:r>
          </a:p>
          <a:p>
            <a:pPr algn="l"/>
            <a:endParaRPr lang="en-US" sz="3600" b="1" dirty="0">
              <a:solidFill>
                <a:schemeClr val="tx1"/>
              </a:solidFill>
              <a:latin typeface="Trebuchet MS" charset="0"/>
              <a:ea typeface="Trebuchet MS" charset="0"/>
              <a:cs typeface="Trebuchet MS" charset="0"/>
            </a:endParaRPr>
          </a:p>
          <a:p>
            <a:pPr algn="l"/>
            <a:r>
              <a:rPr lang="en-US" sz="3600" b="1" dirty="0">
                <a:solidFill>
                  <a:schemeClr val="tx1"/>
                </a:solidFill>
                <a:latin typeface="Trebuchet MS" charset="0"/>
                <a:ea typeface="Trebuchet MS" charset="0"/>
                <a:cs typeface="Trebuchet MS" charset="0"/>
              </a:rPr>
              <a:t> </a:t>
            </a:r>
          </a:p>
        </p:txBody>
      </p:sp>
      <p:sp>
        <p:nvSpPr>
          <p:cNvPr id="7" name="Rectangle 6"/>
          <p:cNvSpPr/>
          <p:nvPr/>
        </p:nvSpPr>
        <p:spPr>
          <a:xfrm>
            <a:off x="217559" y="2055253"/>
            <a:ext cx="7611764" cy="646331"/>
          </a:xfrm>
          <a:prstGeom prst="rect">
            <a:avLst/>
          </a:prstGeom>
        </p:spPr>
        <p:txBody>
          <a:bodyPr wrap="none">
            <a:spAutoFit/>
          </a:bodyPr>
          <a:lstStyle/>
          <a:p>
            <a:r>
              <a:rPr lang="en-US" sz="3600" b="1" spc="-5" dirty="0">
                <a:latin typeface="Trebuchet MS" charset="0"/>
                <a:ea typeface="Trebuchet MS" charset="0"/>
                <a:cs typeface="Trebuchet MS" charset="0"/>
              </a:rPr>
              <a:t>What’s does the Bible have to say?</a:t>
            </a:r>
            <a:endParaRPr lang="en-US" sz="3600" dirty="0"/>
          </a:p>
        </p:txBody>
      </p:sp>
    </p:spTree>
    <p:extLst>
      <p:ext uri="{BB962C8B-B14F-4D97-AF65-F5344CB8AC3E}">
        <p14:creationId xmlns:p14="http://schemas.microsoft.com/office/powerpoint/2010/main" val="576529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4307"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409578" y="703897"/>
            <a:ext cx="3950853"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204307" y="2215467"/>
            <a:ext cx="11828667" cy="4401205"/>
          </a:xfrm>
          <a:prstGeom prst="rect">
            <a:avLst/>
          </a:prstGeom>
        </p:spPr>
        <p:txBody>
          <a:bodyPr wrap="square">
            <a:spAutoFit/>
          </a:bodyPr>
          <a:lstStyle/>
          <a:p>
            <a:r>
              <a:rPr lang="en-US" sz="4000" b="1" spc="-5" dirty="0">
                <a:solidFill>
                  <a:schemeClr val="bg1"/>
                </a:solidFill>
                <a:latin typeface="Trebuchet MS" charset="0"/>
                <a:ea typeface="Trebuchet MS" charset="0"/>
                <a:cs typeface="Trebuchet MS" charset="0"/>
              </a:rPr>
              <a:t>• </a:t>
            </a:r>
            <a:r>
              <a:rPr lang="en-US" sz="4000" b="1" dirty="0">
                <a:solidFill>
                  <a:schemeClr val="bg1"/>
                </a:solidFill>
                <a:latin typeface="Trebuchet MS" charset="0"/>
                <a:ea typeface="Trebuchet MS" charset="0"/>
                <a:cs typeface="Trebuchet MS" charset="0"/>
              </a:rPr>
              <a:t>The Middle Ages (c. A.D. 500-1500)</a:t>
            </a:r>
          </a:p>
          <a:p>
            <a:r>
              <a:rPr lang="en-US" sz="4000" dirty="0">
                <a:latin typeface="Trebuchet MS" charset="0"/>
                <a:ea typeface="Trebuchet MS" charset="0"/>
                <a:cs typeface="Trebuchet MS" charset="0"/>
              </a:rPr>
              <a:t>	• THE THEODISIAN CODE – AD 438</a:t>
            </a:r>
          </a:p>
          <a:p>
            <a:r>
              <a:rPr lang="en-US" sz="4000" dirty="0">
                <a:latin typeface="Trebuchet MS" charset="0"/>
                <a:ea typeface="Trebuchet MS" charset="0"/>
                <a:cs typeface="Trebuchet MS" charset="0"/>
              </a:rPr>
              <a:t>	• THE JUSTINIAN CODE – AD 529</a:t>
            </a:r>
          </a:p>
          <a:p>
            <a:r>
              <a:rPr lang="en-US" sz="4000" dirty="0">
                <a:latin typeface="Trebuchet MS" charset="0"/>
                <a:ea typeface="Trebuchet MS" charset="0"/>
                <a:cs typeface="Trebuchet MS" charset="0"/>
              </a:rPr>
              <a:t>	• THE START OF A JEWISH/CHRISTIAN 	  	 	   	     	   POLARIZATION</a:t>
            </a:r>
          </a:p>
          <a:p>
            <a:r>
              <a:rPr lang="en-US" sz="4000" dirty="0">
                <a:latin typeface="Trebuchet MS" charset="0"/>
                <a:ea typeface="Trebuchet MS" charset="0"/>
                <a:cs typeface="Trebuchet MS" charset="0"/>
              </a:rPr>
              <a:t>	• FORCED BAPTISMS AND FORCED 		      </a:t>
            </a:r>
          </a:p>
          <a:p>
            <a:r>
              <a:rPr lang="en-US" sz="4000" dirty="0">
                <a:latin typeface="Trebuchet MS" charset="0"/>
                <a:ea typeface="Trebuchet MS" charset="0"/>
                <a:cs typeface="Trebuchet MS" charset="0"/>
              </a:rPr>
              <a:t>      CONVERSIONS</a:t>
            </a:r>
            <a:endParaRPr lang="en-US" sz="4000" b="1" spc="-5" dirty="0">
              <a:latin typeface="Trebuchet MS" charset="0"/>
              <a:ea typeface="Trebuchet MS" charset="0"/>
              <a:cs typeface="Trebuchet MS" charset="0"/>
            </a:endParaRPr>
          </a:p>
        </p:txBody>
      </p:sp>
    </p:spTree>
    <p:extLst>
      <p:ext uri="{BB962C8B-B14F-4D97-AF65-F5344CB8AC3E}">
        <p14:creationId xmlns:p14="http://schemas.microsoft.com/office/powerpoint/2010/main" val="834536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4064"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237910" y="703897"/>
            <a:ext cx="4241436"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122032" y="1990596"/>
            <a:ext cx="12069968" cy="4585871"/>
          </a:xfrm>
          <a:prstGeom prst="rect">
            <a:avLst/>
          </a:prstGeom>
        </p:spPr>
        <p:txBody>
          <a:bodyPr wrap="square">
            <a:spAutoFit/>
          </a:bodyPr>
          <a:lstStyle/>
          <a:p>
            <a:r>
              <a:rPr lang="en-US" sz="4000" b="1" spc="-5" dirty="0">
                <a:solidFill>
                  <a:schemeClr val="bg1"/>
                </a:solidFill>
                <a:latin typeface="Trebuchet MS" charset="0"/>
                <a:ea typeface="Trebuchet MS" charset="0"/>
                <a:cs typeface="Trebuchet MS" charset="0"/>
              </a:rPr>
              <a:t>• </a:t>
            </a:r>
            <a:r>
              <a:rPr lang="en-US" sz="4000" b="1" dirty="0">
                <a:solidFill>
                  <a:schemeClr val="bg1"/>
                </a:solidFill>
                <a:latin typeface="Trebuchet MS" charset="0"/>
                <a:ea typeface="Trebuchet MS" charset="0"/>
                <a:cs typeface="Trebuchet MS" charset="0"/>
              </a:rPr>
              <a:t>The Crusades (A.D. 1096-1291)</a:t>
            </a:r>
          </a:p>
          <a:p>
            <a:r>
              <a:rPr lang="en-US" sz="3600" dirty="0"/>
              <a:t>• 1096: The Crusaders marched throughout Europe raping Jewish women, looting Jewish villages and killing Jewish men claiming that </a:t>
            </a:r>
            <a:r>
              <a:rPr lang="en-US" sz="3600" b="1" u="sng" dirty="0"/>
              <a:t>“God wills it!”</a:t>
            </a:r>
          </a:p>
          <a:p>
            <a:r>
              <a:rPr lang="en-US" sz="3600" dirty="0"/>
              <a:t>• 1099: Led by Godfrey de Bouillon they enter Jerusalem and set its synagogue ablaze with 1000 Jewish people inside, as they marched around it singing </a:t>
            </a:r>
            <a:r>
              <a:rPr lang="en-US" sz="3600" i="1" dirty="0"/>
              <a:t>“Christ, We Adore Thee! Thee are our light, our direction, our love”.</a:t>
            </a:r>
            <a:endParaRPr lang="en-US" sz="3600" b="1" i="1" spc="-5" dirty="0">
              <a:latin typeface="Trebuchet MS" charset="0"/>
              <a:ea typeface="Trebuchet MS" charset="0"/>
              <a:cs typeface="Trebuchet MS" charset="0"/>
            </a:endParaRPr>
          </a:p>
        </p:txBody>
      </p:sp>
    </p:spTree>
    <p:extLst>
      <p:ext uri="{BB962C8B-B14F-4D97-AF65-F5344CB8AC3E}">
        <p14:creationId xmlns:p14="http://schemas.microsoft.com/office/powerpoint/2010/main" val="802572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6182"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237910" y="681327"/>
            <a:ext cx="3979517"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315001" y="2054397"/>
            <a:ext cx="11845818" cy="4524315"/>
          </a:xfrm>
          <a:prstGeom prst="rect">
            <a:avLst/>
          </a:prstGeom>
        </p:spPr>
        <p:txBody>
          <a:bodyPr wrap="square">
            <a:spAutoFit/>
          </a:bodyPr>
          <a:lstStyle/>
          <a:p>
            <a:r>
              <a:rPr lang="en-US" sz="3600" b="1" dirty="0">
                <a:solidFill>
                  <a:schemeClr val="bg1"/>
                </a:solidFill>
              </a:rPr>
              <a:t>Money Lending (1200s </a:t>
            </a:r>
            <a:r>
              <a:rPr lang="mr-IN" sz="3600" b="1" dirty="0">
                <a:solidFill>
                  <a:schemeClr val="bg1"/>
                </a:solidFill>
              </a:rPr>
              <a:t>–</a:t>
            </a:r>
            <a:r>
              <a:rPr lang="en-US" sz="3600" b="1" dirty="0">
                <a:solidFill>
                  <a:schemeClr val="bg1"/>
                </a:solidFill>
              </a:rPr>
              <a:t> 1300s)</a:t>
            </a:r>
          </a:p>
          <a:p>
            <a:r>
              <a:rPr lang="en-US" sz="3600" dirty="0"/>
              <a:t>• Christians were allowed to borrow money ONLY from Jews who were becoming increasingly limited in what they could own or do as a business. Leaders of Europe started taxing the Jewish moneylenders on their profit. Taxes kept increasing, Jewish lenders had to increase their interest rates. The process eventually gave birth to the myth of the </a:t>
            </a:r>
            <a:r>
              <a:rPr lang="en-US" sz="3600" b="1" dirty="0">
                <a:solidFill>
                  <a:schemeClr val="bg1"/>
                </a:solidFill>
              </a:rPr>
              <a:t>“greedy </a:t>
            </a:r>
            <a:r>
              <a:rPr lang="pl-PL" sz="3600" b="1" dirty="0" err="1">
                <a:solidFill>
                  <a:schemeClr val="bg1"/>
                </a:solidFill>
              </a:rPr>
              <a:t>Jew</a:t>
            </a:r>
            <a:r>
              <a:rPr lang="pl-PL" sz="3600" b="1" dirty="0">
                <a:solidFill>
                  <a:schemeClr val="bg1"/>
                </a:solidFill>
              </a:rPr>
              <a:t>.”</a:t>
            </a:r>
            <a:endParaRPr lang="en-US" sz="3600" b="1" spc="-5"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198888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755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162920" y="698805"/>
            <a:ext cx="4028001"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217558" y="1990597"/>
            <a:ext cx="11974441" cy="4893647"/>
          </a:xfrm>
          <a:prstGeom prst="rect">
            <a:avLst/>
          </a:prstGeom>
        </p:spPr>
        <p:txBody>
          <a:bodyPr wrap="square">
            <a:spAutoFit/>
          </a:bodyPr>
          <a:lstStyle/>
          <a:p>
            <a:r>
              <a:rPr lang="en-US" sz="3200" b="1" dirty="0">
                <a:solidFill>
                  <a:schemeClr val="bg1"/>
                </a:solidFill>
              </a:rPr>
              <a:t>The Ritual Murder Libel (1141 forward)</a:t>
            </a:r>
          </a:p>
          <a:p>
            <a:r>
              <a:rPr lang="en-US" sz="2800" dirty="0"/>
              <a:t>• First case was recorded in Norwich, England in 1141. The dead body of a boy was found on Good Friday. The testimony of a monk was the only record of the event.</a:t>
            </a:r>
          </a:p>
          <a:p>
            <a:r>
              <a:rPr lang="en-US" sz="2800" dirty="0"/>
              <a:t>• Re-emerged in Poland in the 18th century</a:t>
            </a:r>
          </a:p>
          <a:p>
            <a:r>
              <a:rPr lang="en-US" sz="2800" dirty="0"/>
              <a:t>• 19th century in France, Germany &amp; Russia 	</a:t>
            </a:r>
          </a:p>
          <a:p>
            <a:r>
              <a:rPr lang="en-US" sz="2800" dirty="0"/>
              <a:t>• New York in 1928.</a:t>
            </a:r>
          </a:p>
          <a:p>
            <a:r>
              <a:rPr lang="en-US" sz="2800" dirty="0"/>
              <a:t>• Nazi propaganda during WWII</a:t>
            </a:r>
          </a:p>
          <a:p>
            <a:r>
              <a:rPr lang="en-US" sz="2800" dirty="0"/>
              <a:t>• Birmingham, Alabama in 1962.</a:t>
            </a:r>
          </a:p>
          <a:p>
            <a:r>
              <a:rPr lang="en-US" sz="2800" dirty="0"/>
              <a:t>Anti-Semites are still propagating it around the world and especially in the Middle East.</a:t>
            </a:r>
            <a:endParaRPr lang="en-US" sz="2800" b="1" spc="-5" dirty="0">
              <a:latin typeface="Trebuchet MS" charset="0"/>
              <a:ea typeface="Trebuchet MS" charset="0"/>
              <a:cs typeface="Trebuchet MS" charset="0"/>
            </a:endParaRPr>
          </a:p>
        </p:txBody>
      </p:sp>
    </p:spTree>
    <p:extLst>
      <p:ext uri="{BB962C8B-B14F-4D97-AF65-F5344CB8AC3E}">
        <p14:creationId xmlns:p14="http://schemas.microsoft.com/office/powerpoint/2010/main" val="2111823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755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358436" y="723543"/>
            <a:ext cx="4190294"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119270" y="2057098"/>
            <a:ext cx="10640171" cy="4462760"/>
          </a:xfrm>
          <a:prstGeom prst="rect">
            <a:avLst/>
          </a:prstGeom>
        </p:spPr>
        <p:txBody>
          <a:bodyPr wrap="square">
            <a:spAutoFit/>
          </a:bodyPr>
          <a:lstStyle/>
          <a:p>
            <a:r>
              <a:rPr lang="en-US" sz="3200" b="1" dirty="0">
                <a:solidFill>
                  <a:schemeClr val="bg1"/>
                </a:solidFill>
              </a:rPr>
              <a:t>The Badge of Shame (1215)</a:t>
            </a:r>
          </a:p>
          <a:p>
            <a:r>
              <a:rPr lang="en-US" sz="2800" dirty="0"/>
              <a:t>• After the 4th Lateran Council in 1215, </a:t>
            </a:r>
            <a:br>
              <a:rPr lang="en-US" sz="2800" dirty="0"/>
            </a:br>
            <a:r>
              <a:rPr lang="en-US" sz="2800" dirty="0"/>
              <a:t>Jews had to start wearing a badge known </a:t>
            </a:r>
            <a:br>
              <a:rPr lang="en-US" sz="2800" dirty="0"/>
            </a:br>
            <a:r>
              <a:rPr lang="en-US" sz="2800" dirty="0"/>
              <a:t>as </a:t>
            </a:r>
            <a:r>
              <a:rPr lang="en-US" sz="2800" b="1" dirty="0">
                <a:solidFill>
                  <a:schemeClr val="bg1"/>
                </a:solidFill>
              </a:rPr>
              <a:t>“La </a:t>
            </a:r>
            <a:r>
              <a:rPr lang="en-US" sz="2800" b="1" dirty="0" err="1">
                <a:solidFill>
                  <a:schemeClr val="bg1"/>
                </a:solidFill>
              </a:rPr>
              <a:t>rouelle</a:t>
            </a:r>
            <a:r>
              <a:rPr lang="en-US" sz="2800" b="1" dirty="0">
                <a:solidFill>
                  <a:schemeClr val="bg1"/>
                </a:solidFill>
              </a:rPr>
              <a:t>” </a:t>
            </a:r>
            <a:r>
              <a:rPr lang="en-US" sz="2800" dirty="0"/>
              <a:t>on their garments. It </a:t>
            </a:r>
          </a:p>
          <a:p>
            <a:r>
              <a:rPr lang="en-US" sz="2800" dirty="0"/>
              <a:t>became known as “the badge of shame” </a:t>
            </a:r>
            <a:br>
              <a:rPr lang="en-US" sz="2800" dirty="0"/>
            </a:br>
            <a:r>
              <a:rPr lang="en-US" sz="2800" dirty="0"/>
              <a:t>and later became the yellow star used </a:t>
            </a:r>
            <a:br>
              <a:rPr lang="en-US" sz="2800" dirty="0"/>
            </a:br>
            <a:r>
              <a:rPr lang="en-US" sz="2800" dirty="0"/>
              <a:t>during the Holocaust.</a:t>
            </a:r>
          </a:p>
          <a:p>
            <a:r>
              <a:rPr lang="en-US" sz="2800" dirty="0"/>
              <a:t>• The reason given was the prevention </a:t>
            </a:r>
          </a:p>
          <a:p>
            <a:r>
              <a:rPr lang="en-US" sz="2800" dirty="0"/>
              <a:t>of sexual relation and/or marriage </a:t>
            </a:r>
          </a:p>
          <a:p>
            <a:r>
              <a:rPr lang="en-US" sz="2800" dirty="0"/>
              <a:t>between Jews and Christians.</a:t>
            </a:r>
            <a:endParaRPr lang="en-US" sz="2800" b="1" spc="-5" dirty="0">
              <a:latin typeface="Trebuchet MS" charset="0"/>
              <a:ea typeface="Trebuchet MS" charset="0"/>
              <a:cs typeface="Trebuchet MS" charset="0"/>
            </a:endParaRPr>
          </a:p>
        </p:txBody>
      </p:sp>
      <p:pic>
        <p:nvPicPr>
          <p:cNvPr id="3" name="Picture 2"/>
          <p:cNvPicPr>
            <a:picLocks noChangeAspect="1"/>
          </p:cNvPicPr>
          <p:nvPr/>
        </p:nvPicPr>
        <p:blipFill rotWithShape="1">
          <a:blip r:embed="rId2"/>
          <a:srcRect l="468" t="-2735" r="20558" b="2735"/>
          <a:stretch/>
        </p:blipFill>
        <p:spPr>
          <a:xfrm>
            <a:off x="6930887" y="1972681"/>
            <a:ext cx="5261113" cy="4885319"/>
          </a:xfrm>
          <a:prstGeom prst="rect">
            <a:avLst/>
          </a:prstGeom>
        </p:spPr>
      </p:pic>
    </p:spTree>
    <p:extLst>
      <p:ext uri="{BB962C8B-B14F-4D97-AF65-F5344CB8AC3E}">
        <p14:creationId xmlns:p14="http://schemas.microsoft.com/office/powerpoint/2010/main" val="1418735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8290"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433127" y="703897"/>
            <a:ext cx="3951053"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98290" y="2076967"/>
            <a:ext cx="8951622" cy="4462760"/>
          </a:xfrm>
          <a:prstGeom prst="rect">
            <a:avLst/>
          </a:prstGeom>
        </p:spPr>
        <p:txBody>
          <a:bodyPr wrap="square">
            <a:spAutoFit/>
          </a:bodyPr>
          <a:lstStyle/>
          <a:p>
            <a:r>
              <a:rPr lang="en-US" sz="3200" b="1" dirty="0">
                <a:solidFill>
                  <a:schemeClr val="bg1"/>
                </a:solidFill>
              </a:rPr>
              <a:t>Host Desecration (1215)</a:t>
            </a:r>
          </a:p>
          <a:p>
            <a:r>
              <a:rPr lang="en-US" sz="2800" dirty="0"/>
              <a:t>• Also during the 4</a:t>
            </a:r>
            <a:r>
              <a:rPr lang="en-US" sz="2800" baseline="30000" dirty="0"/>
              <a:t>th</a:t>
            </a:r>
            <a:r>
              <a:rPr lang="en-US" sz="2800" dirty="0"/>
              <a:t> Lateran Council, Pope</a:t>
            </a:r>
          </a:p>
          <a:p>
            <a:r>
              <a:rPr lang="en-US" sz="2800" dirty="0"/>
              <a:t>Innocent III made the doctrine of transubstantiation an official part of the Catholic Church. </a:t>
            </a:r>
          </a:p>
          <a:p>
            <a:r>
              <a:rPr lang="en-US" sz="2800" dirty="0"/>
              <a:t>• Jews became accused of desecrating communion wafers by piercing them. The blood of Yeshua would pour again as they reenacted the crucifixion for </a:t>
            </a:r>
            <a:br>
              <a:rPr lang="en-US" sz="2800" dirty="0"/>
            </a:br>
            <a:r>
              <a:rPr lang="en-US" sz="2800" dirty="0"/>
              <a:t>which they had originally been found guilty.</a:t>
            </a:r>
          </a:p>
          <a:p>
            <a:r>
              <a:rPr lang="en-US" sz="2800" dirty="0"/>
              <a:t>• As a result, about 100,000 Jews from over 140 different European communities were massacred.</a:t>
            </a:r>
            <a:endParaRPr lang="en-US" sz="2800" b="1" spc="-5" dirty="0">
              <a:latin typeface="Trebuchet MS" charset="0"/>
              <a:ea typeface="Trebuchet MS" charset="0"/>
              <a:cs typeface="Trebuchet MS" charset="0"/>
            </a:endParaRPr>
          </a:p>
        </p:txBody>
      </p:sp>
      <p:pic>
        <p:nvPicPr>
          <p:cNvPr id="3" name="Picture 2">
            <a:extLst>
              <a:ext uri="{FF2B5EF4-FFF2-40B4-BE49-F238E27FC236}">
                <a16:creationId xmlns:a16="http://schemas.microsoft.com/office/drawing/2014/main" id="{94278C69-B4E8-C3E7-3FE2-01C0CEFAC8DF}"/>
              </a:ext>
            </a:extLst>
          </p:cNvPr>
          <p:cNvPicPr>
            <a:picLocks noChangeAspect="1"/>
          </p:cNvPicPr>
          <p:nvPr/>
        </p:nvPicPr>
        <p:blipFill rotWithShape="1">
          <a:blip r:embed="rId2"/>
          <a:srcRect l="19511" r="32027"/>
          <a:stretch/>
        </p:blipFill>
        <p:spPr>
          <a:xfrm>
            <a:off x="8666922" y="1990596"/>
            <a:ext cx="3525078" cy="4867404"/>
          </a:xfrm>
          <a:prstGeom prst="rect">
            <a:avLst/>
          </a:prstGeom>
        </p:spPr>
      </p:pic>
    </p:spTree>
    <p:extLst>
      <p:ext uri="{BB962C8B-B14F-4D97-AF65-F5344CB8AC3E}">
        <p14:creationId xmlns:p14="http://schemas.microsoft.com/office/powerpoint/2010/main" val="1455982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9365"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283630" y="742122"/>
            <a:ext cx="4662666"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369364" y="2115192"/>
            <a:ext cx="11822635" cy="4585871"/>
          </a:xfrm>
          <a:prstGeom prst="rect">
            <a:avLst/>
          </a:prstGeom>
        </p:spPr>
        <p:txBody>
          <a:bodyPr wrap="square">
            <a:spAutoFit/>
          </a:bodyPr>
          <a:lstStyle/>
          <a:p>
            <a:r>
              <a:rPr lang="en-US" sz="3600" b="1" dirty="0">
                <a:solidFill>
                  <a:schemeClr val="bg1"/>
                </a:solidFill>
              </a:rPr>
              <a:t>The Jews as “Christ Killers”</a:t>
            </a:r>
          </a:p>
          <a:p>
            <a:r>
              <a:rPr lang="en-US" sz="3200" dirty="0"/>
              <a:t>• The Bible claims that Yeshua gave His own life so</a:t>
            </a:r>
          </a:p>
          <a:p>
            <a:r>
              <a:rPr lang="en-US" sz="3200" dirty="0"/>
              <a:t>that He could take it back. If anything we all share in the guilt.</a:t>
            </a:r>
          </a:p>
          <a:p>
            <a:r>
              <a:rPr lang="fi-FI" sz="3200" b="1" dirty="0">
                <a:solidFill>
                  <a:schemeClr val="bg1"/>
                </a:solidFill>
              </a:rPr>
              <a:t>John 10:17-18 </a:t>
            </a:r>
            <a:r>
              <a:rPr lang="fi-FI" sz="3200" i="1" dirty="0"/>
              <a:t>For </a:t>
            </a:r>
            <a:r>
              <a:rPr lang="fi-FI" sz="3200" i="1" dirty="0" err="1"/>
              <a:t>this</a:t>
            </a:r>
            <a:r>
              <a:rPr lang="fi-FI" sz="3200" i="1" dirty="0"/>
              <a:t> </a:t>
            </a:r>
            <a:r>
              <a:rPr lang="fi-FI" sz="3200" i="1" dirty="0" err="1"/>
              <a:t>reason</a:t>
            </a:r>
            <a:r>
              <a:rPr lang="fi-FI" sz="3200" i="1" dirty="0"/>
              <a:t> </a:t>
            </a:r>
            <a:r>
              <a:rPr lang="fi-FI" sz="3200" i="1" dirty="0" err="1"/>
              <a:t>the</a:t>
            </a:r>
            <a:r>
              <a:rPr lang="fi-FI" sz="3200" i="1" dirty="0"/>
              <a:t> </a:t>
            </a:r>
            <a:r>
              <a:rPr lang="fi-FI" sz="3200" i="1" dirty="0" err="1"/>
              <a:t>Father</a:t>
            </a:r>
            <a:r>
              <a:rPr lang="fi-FI" sz="3200" i="1" dirty="0"/>
              <a:t> </a:t>
            </a:r>
            <a:r>
              <a:rPr lang="fi-FI" sz="3200" i="1" dirty="0" err="1"/>
              <a:t>loves</a:t>
            </a:r>
            <a:r>
              <a:rPr lang="fi-FI" sz="3200" i="1" dirty="0"/>
              <a:t> Me, </a:t>
            </a:r>
            <a:r>
              <a:rPr lang="fi-FI" sz="3200" i="1" dirty="0" err="1"/>
              <a:t>because</a:t>
            </a:r>
            <a:r>
              <a:rPr lang="fi-FI" sz="3200" i="1" dirty="0"/>
              <a:t> I </a:t>
            </a:r>
            <a:r>
              <a:rPr lang="fi-FI" sz="3200" i="1" dirty="0" err="1"/>
              <a:t>lay</a:t>
            </a:r>
            <a:r>
              <a:rPr lang="fi-FI" sz="3200" i="1" dirty="0"/>
              <a:t> </a:t>
            </a:r>
            <a:r>
              <a:rPr lang="fi-FI" sz="3200" i="1" dirty="0" err="1"/>
              <a:t>down</a:t>
            </a:r>
            <a:r>
              <a:rPr lang="fi-FI" sz="3200" i="1" dirty="0"/>
              <a:t> My life </a:t>
            </a:r>
            <a:r>
              <a:rPr lang="fi-FI" sz="3200" i="1" dirty="0" err="1"/>
              <a:t>so</a:t>
            </a:r>
            <a:r>
              <a:rPr lang="fi-FI" sz="3200" i="1" dirty="0"/>
              <a:t> </a:t>
            </a:r>
            <a:r>
              <a:rPr lang="fi-FI" sz="3200" i="1" dirty="0" err="1"/>
              <a:t>that</a:t>
            </a:r>
            <a:r>
              <a:rPr lang="fi-FI" sz="3200" i="1" dirty="0"/>
              <a:t> I </a:t>
            </a:r>
            <a:r>
              <a:rPr lang="fi-FI" sz="3200" i="1" dirty="0" err="1"/>
              <a:t>may</a:t>
            </a:r>
            <a:r>
              <a:rPr lang="fi-FI" sz="3200" i="1" dirty="0"/>
              <a:t> </a:t>
            </a:r>
            <a:r>
              <a:rPr lang="fi-FI" sz="3200" i="1" dirty="0" err="1"/>
              <a:t>take</a:t>
            </a:r>
            <a:r>
              <a:rPr lang="fi-FI" sz="3200" i="1" dirty="0"/>
              <a:t> it </a:t>
            </a:r>
            <a:r>
              <a:rPr lang="fi-FI" sz="3200" i="1" dirty="0" err="1"/>
              <a:t>again</a:t>
            </a:r>
            <a:r>
              <a:rPr lang="fi-FI" sz="3200" i="1" dirty="0"/>
              <a:t>.</a:t>
            </a:r>
          </a:p>
          <a:p>
            <a:r>
              <a:rPr lang="fi-FI" sz="3200" i="1" dirty="0"/>
              <a:t>18 No </a:t>
            </a:r>
            <a:r>
              <a:rPr lang="fi-FI" sz="3200" i="1" dirty="0" err="1"/>
              <a:t>one</a:t>
            </a:r>
            <a:r>
              <a:rPr lang="fi-FI" sz="3200" i="1" dirty="0"/>
              <a:t> </a:t>
            </a:r>
            <a:r>
              <a:rPr lang="fi-FI" sz="3200" i="1" dirty="0" err="1"/>
              <a:t>has</a:t>
            </a:r>
            <a:r>
              <a:rPr lang="fi-FI" sz="3200" i="1" dirty="0"/>
              <a:t> </a:t>
            </a:r>
            <a:r>
              <a:rPr lang="fi-FI" sz="3200" i="1" dirty="0" err="1"/>
              <a:t>taken</a:t>
            </a:r>
            <a:r>
              <a:rPr lang="fi-FI" sz="3200" i="1" dirty="0"/>
              <a:t> it </a:t>
            </a:r>
            <a:r>
              <a:rPr lang="fi-FI" sz="3200" i="1" dirty="0" err="1"/>
              <a:t>away</a:t>
            </a:r>
            <a:r>
              <a:rPr lang="fi-FI" sz="3200" i="1" dirty="0"/>
              <a:t> </a:t>
            </a:r>
            <a:r>
              <a:rPr lang="fi-FI" sz="3200" i="1" dirty="0" err="1"/>
              <a:t>from</a:t>
            </a:r>
            <a:r>
              <a:rPr lang="fi-FI" sz="3200" i="1" dirty="0"/>
              <a:t> Me, </a:t>
            </a:r>
            <a:r>
              <a:rPr lang="fi-FI" sz="3200" i="1" dirty="0" err="1"/>
              <a:t>but</a:t>
            </a:r>
            <a:r>
              <a:rPr lang="fi-FI" sz="3200" i="1" dirty="0"/>
              <a:t> I </a:t>
            </a:r>
            <a:r>
              <a:rPr lang="fi-FI" sz="3200" i="1" dirty="0" err="1"/>
              <a:t>lay</a:t>
            </a:r>
            <a:r>
              <a:rPr lang="fi-FI" sz="3200" i="1" dirty="0"/>
              <a:t> it </a:t>
            </a:r>
            <a:r>
              <a:rPr lang="fi-FI" sz="3200" i="1" dirty="0" err="1"/>
              <a:t>down</a:t>
            </a:r>
            <a:r>
              <a:rPr lang="fi-FI" sz="3200" i="1" dirty="0"/>
              <a:t> on My </a:t>
            </a:r>
            <a:r>
              <a:rPr lang="fi-FI" sz="3200" i="1" dirty="0" err="1"/>
              <a:t>own</a:t>
            </a:r>
            <a:r>
              <a:rPr lang="fi-FI" sz="3200" i="1" dirty="0"/>
              <a:t> </a:t>
            </a:r>
            <a:r>
              <a:rPr lang="fi-FI" sz="3200" i="1" dirty="0" err="1"/>
              <a:t>initiative</a:t>
            </a:r>
            <a:r>
              <a:rPr lang="fi-FI" sz="3200" i="1" dirty="0"/>
              <a:t>. I </a:t>
            </a:r>
            <a:r>
              <a:rPr lang="fi-FI" sz="3200" i="1" dirty="0" err="1"/>
              <a:t>have</a:t>
            </a:r>
            <a:r>
              <a:rPr lang="fi-FI" sz="3200" i="1" dirty="0"/>
              <a:t> </a:t>
            </a:r>
            <a:r>
              <a:rPr lang="fi-FI" sz="3200" i="1" dirty="0" err="1"/>
              <a:t>authority</a:t>
            </a:r>
            <a:r>
              <a:rPr lang="fi-FI" sz="3200" i="1" dirty="0"/>
              <a:t> to </a:t>
            </a:r>
            <a:r>
              <a:rPr lang="fi-FI" sz="3200" i="1" dirty="0" err="1"/>
              <a:t>lay</a:t>
            </a:r>
            <a:r>
              <a:rPr lang="fi-FI" sz="3200" i="1" dirty="0"/>
              <a:t> it </a:t>
            </a:r>
            <a:r>
              <a:rPr lang="fi-FI" sz="3200" i="1" dirty="0" err="1"/>
              <a:t>down</a:t>
            </a:r>
            <a:r>
              <a:rPr lang="fi-FI" sz="3200" i="1" dirty="0"/>
              <a:t>, and I </a:t>
            </a:r>
            <a:r>
              <a:rPr lang="fi-FI" sz="3200" i="1" dirty="0" err="1"/>
              <a:t>have</a:t>
            </a:r>
            <a:r>
              <a:rPr lang="fi-FI" sz="3200" i="1" dirty="0"/>
              <a:t> </a:t>
            </a:r>
            <a:r>
              <a:rPr lang="fi-FI" sz="3200" i="1" dirty="0" err="1"/>
              <a:t>authority</a:t>
            </a:r>
            <a:r>
              <a:rPr lang="fi-FI" sz="3200" i="1" dirty="0"/>
              <a:t> to </a:t>
            </a:r>
            <a:r>
              <a:rPr lang="fi-FI" sz="3200" i="1" dirty="0" err="1"/>
              <a:t>take</a:t>
            </a:r>
            <a:r>
              <a:rPr lang="fi-FI" sz="3200" i="1" dirty="0"/>
              <a:t> it </a:t>
            </a:r>
            <a:r>
              <a:rPr lang="fi-FI" sz="3200" i="1" dirty="0" err="1"/>
              <a:t>up</a:t>
            </a:r>
            <a:r>
              <a:rPr lang="fi-FI" sz="3200" i="1" dirty="0"/>
              <a:t> </a:t>
            </a:r>
            <a:r>
              <a:rPr lang="fi-FI" sz="3200" i="1" dirty="0" err="1"/>
              <a:t>again.This</a:t>
            </a:r>
            <a:endParaRPr lang="fi-FI" sz="3200" i="1" dirty="0"/>
          </a:p>
          <a:p>
            <a:r>
              <a:rPr lang="fi-FI" sz="3200" i="1" dirty="0" err="1"/>
              <a:t>commandment</a:t>
            </a:r>
            <a:r>
              <a:rPr lang="fi-FI" sz="3200" i="1" dirty="0"/>
              <a:t> I </a:t>
            </a:r>
            <a:r>
              <a:rPr lang="fi-FI" sz="3200" i="1" dirty="0" err="1"/>
              <a:t>received</a:t>
            </a:r>
            <a:r>
              <a:rPr lang="fi-FI" sz="3200" i="1" dirty="0"/>
              <a:t> </a:t>
            </a:r>
            <a:r>
              <a:rPr lang="fi-FI" sz="3200" i="1" dirty="0" err="1"/>
              <a:t>from</a:t>
            </a:r>
            <a:r>
              <a:rPr lang="fi-FI" sz="3200" i="1" dirty="0"/>
              <a:t> My </a:t>
            </a:r>
            <a:r>
              <a:rPr lang="fi-FI" sz="3200" i="1" dirty="0" err="1"/>
              <a:t>Father</a:t>
            </a:r>
            <a:r>
              <a:rPr lang="fi-FI" sz="3200" i="1" dirty="0"/>
              <a:t>.”</a:t>
            </a:r>
            <a:endParaRPr lang="en-US" sz="3200" b="1" i="1" spc="-5" dirty="0">
              <a:latin typeface="Trebuchet MS" charset="0"/>
              <a:ea typeface="Trebuchet MS" charset="0"/>
              <a:cs typeface="Trebuchet MS" charset="0"/>
            </a:endParaRPr>
          </a:p>
        </p:txBody>
      </p:sp>
    </p:spTree>
    <p:extLst>
      <p:ext uri="{BB962C8B-B14F-4D97-AF65-F5344CB8AC3E}">
        <p14:creationId xmlns:p14="http://schemas.microsoft.com/office/powerpoint/2010/main" val="731952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7559"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283630" y="710485"/>
            <a:ext cx="4100551"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217559" y="2003772"/>
            <a:ext cx="11974441" cy="4647426"/>
          </a:xfrm>
          <a:prstGeom prst="rect">
            <a:avLst/>
          </a:prstGeom>
        </p:spPr>
        <p:txBody>
          <a:bodyPr wrap="square">
            <a:spAutoFit/>
          </a:bodyPr>
          <a:lstStyle/>
          <a:p>
            <a:r>
              <a:rPr lang="en-US" sz="4000" b="1" dirty="0">
                <a:solidFill>
                  <a:schemeClr val="bg1"/>
                </a:solidFill>
              </a:rPr>
              <a:t>Yeshua described and predicted the conspiracy against Him.</a:t>
            </a:r>
          </a:p>
          <a:p>
            <a:r>
              <a:rPr lang="fi-FI" sz="3600" b="1" dirty="0"/>
              <a:t>Mark 10:33-34 </a:t>
            </a:r>
            <a:r>
              <a:rPr lang="fi-FI" sz="3600" i="1" dirty="0"/>
              <a:t>“</a:t>
            </a:r>
            <a:r>
              <a:rPr lang="fi-FI" sz="3600" i="1" dirty="0" err="1"/>
              <a:t>Behold</a:t>
            </a:r>
            <a:r>
              <a:rPr lang="fi-FI" sz="3600" i="1" dirty="0"/>
              <a:t>, </a:t>
            </a:r>
            <a:r>
              <a:rPr lang="fi-FI" sz="3600" i="1" dirty="0" err="1"/>
              <a:t>we</a:t>
            </a:r>
            <a:r>
              <a:rPr lang="fi-FI" sz="3600" i="1" dirty="0"/>
              <a:t> </a:t>
            </a:r>
            <a:r>
              <a:rPr lang="fi-FI" sz="3600" i="1" dirty="0" err="1"/>
              <a:t>are</a:t>
            </a:r>
            <a:r>
              <a:rPr lang="fi-FI" sz="3600" i="1" dirty="0"/>
              <a:t> </a:t>
            </a:r>
            <a:r>
              <a:rPr lang="fi-FI" sz="3600" i="1" dirty="0" err="1"/>
              <a:t>going</a:t>
            </a:r>
            <a:r>
              <a:rPr lang="fi-FI" sz="3600" i="1" dirty="0"/>
              <a:t> </a:t>
            </a:r>
            <a:r>
              <a:rPr lang="fi-FI" sz="3600" i="1" dirty="0" err="1"/>
              <a:t>up</a:t>
            </a:r>
            <a:r>
              <a:rPr lang="fi-FI" sz="3600" i="1" dirty="0"/>
              <a:t> to Jerusalem, and </a:t>
            </a:r>
            <a:r>
              <a:rPr lang="fi-FI" sz="3600" i="1" dirty="0" err="1"/>
              <a:t>the</a:t>
            </a:r>
            <a:r>
              <a:rPr lang="fi-FI" sz="3600" i="1" dirty="0"/>
              <a:t> </a:t>
            </a:r>
            <a:r>
              <a:rPr lang="fi-FI" sz="3600" i="1" dirty="0" err="1"/>
              <a:t>Son</a:t>
            </a:r>
            <a:r>
              <a:rPr lang="fi-FI" sz="3600" i="1" dirty="0"/>
              <a:t> of Man </a:t>
            </a:r>
            <a:r>
              <a:rPr lang="fi-FI" sz="3600" i="1" dirty="0" err="1"/>
              <a:t>will</a:t>
            </a:r>
            <a:r>
              <a:rPr lang="fi-FI" sz="3600" i="1" dirty="0"/>
              <a:t> </a:t>
            </a:r>
            <a:r>
              <a:rPr lang="fi-FI" sz="3600" i="1" dirty="0" err="1"/>
              <a:t>be</a:t>
            </a:r>
            <a:r>
              <a:rPr lang="fi-FI" sz="3600" i="1" dirty="0"/>
              <a:t> </a:t>
            </a:r>
            <a:r>
              <a:rPr lang="fi-FI" sz="3600" i="1" dirty="0" err="1"/>
              <a:t>delivered</a:t>
            </a:r>
            <a:r>
              <a:rPr lang="fi-FI" sz="3600" i="1" dirty="0"/>
              <a:t> to </a:t>
            </a:r>
            <a:r>
              <a:rPr lang="fi-FI" sz="3600" i="1" dirty="0" err="1"/>
              <a:t>the</a:t>
            </a:r>
            <a:r>
              <a:rPr lang="fi-FI" sz="3600" i="1" dirty="0"/>
              <a:t> </a:t>
            </a:r>
            <a:r>
              <a:rPr lang="fi-FI" sz="3600" b="1" i="1" u="sng" dirty="0" err="1">
                <a:solidFill>
                  <a:schemeClr val="bg1"/>
                </a:solidFill>
              </a:rPr>
              <a:t>chief</a:t>
            </a:r>
            <a:r>
              <a:rPr lang="fi-FI" sz="3600" b="1" i="1" u="sng" dirty="0">
                <a:solidFill>
                  <a:schemeClr val="bg1"/>
                </a:solidFill>
              </a:rPr>
              <a:t> </a:t>
            </a:r>
            <a:r>
              <a:rPr lang="fi-FI" sz="3600" b="1" i="1" u="sng" dirty="0" err="1">
                <a:solidFill>
                  <a:schemeClr val="bg1"/>
                </a:solidFill>
              </a:rPr>
              <a:t>priests</a:t>
            </a:r>
            <a:r>
              <a:rPr lang="fi-FI" sz="3600" b="1" i="1" u="sng" dirty="0">
                <a:solidFill>
                  <a:schemeClr val="bg1"/>
                </a:solidFill>
              </a:rPr>
              <a:t> and </a:t>
            </a:r>
            <a:r>
              <a:rPr lang="fi-FI" sz="3600" b="1" i="1" u="sng" dirty="0" err="1">
                <a:solidFill>
                  <a:schemeClr val="bg1"/>
                </a:solidFill>
              </a:rPr>
              <a:t>the</a:t>
            </a:r>
            <a:r>
              <a:rPr lang="fi-FI" sz="3600" b="1" i="1" u="sng" dirty="0">
                <a:solidFill>
                  <a:schemeClr val="bg1"/>
                </a:solidFill>
              </a:rPr>
              <a:t> </a:t>
            </a:r>
            <a:r>
              <a:rPr lang="fi-FI" sz="3600" b="1" i="1" u="sng" dirty="0" err="1">
                <a:solidFill>
                  <a:schemeClr val="bg1"/>
                </a:solidFill>
              </a:rPr>
              <a:t>scribes</a:t>
            </a:r>
            <a:r>
              <a:rPr lang="fi-FI" sz="3600" i="1" dirty="0"/>
              <a:t>; and </a:t>
            </a:r>
            <a:r>
              <a:rPr lang="fi-FI" sz="3600" i="1" dirty="0" err="1"/>
              <a:t>they</a:t>
            </a:r>
            <a:r>
              <a:rPr lang="fi-FI" sz="3600" i="1" dirty="0"/>
              <a:t> </a:t>
            </a:r>
            <a:r>
              <a:rPr lang="fi-FI" sz="3600" i="1" dirty="0" err="1"/>
              <a:t>will</a:t>
            </a:r>
            <a:r>
              <a:rPr lang="fi-FI" sz="3600" i="1" dirty="0"/>
              <a:t> </a:t>
            </a:r>
            <a:r>
              <a:rPr lang="fi-FI" sz="3600" i="1" dirty="0" err="1"/>
              <a:t>condemn</a:t>
            </a:r>
            <a:r>
              <a:rPr lang="fi-FI" sz="3600" i="1" dirty="0"/>
              <a:t> Him to </a:t>
            </a:r>
            <a:r>
              <a:rPr lang="fi-FI" sz="3600" i="1" dirty="0" err="1"/>
              <a:t>death</a:t>
            </a:r>
            <a:r>
              <a:rPr lang="fi-FI" sz="3600" i="1" dirty="0"/>
              <a:t> and </a:t>
            </a:r>
            <a:r>
              <a:rPr lang="fi-FI" sz="3600" i="1" dirty="0" err="1"/>
              <a:t>will</a:t>
            </a:r>
            <a:r>
              <a:rPr lang="fi-FI" sz="3600" i="1" dirty="0"/>
              <a:t> </a:t>
            </a:r>
            <a:r>
              <a:rPr lang="fi-FI" sz="3600" i="1" dirty="0" err="1"/>
              <a:t>hand</a:t>
            </a:r>
            <a:r>
              <a:rPr lang="fi-FI" sz="3600" i="1" dirty="0"/>
              <a:t> Him </a:t>
            </a:r>
            <a:r>
              <a:rPr lang="fi-FI" sz="3600" i="1" dirty="0" err="1"/>
              <a:t>over</a:t>
            </a:r>
            <a:r>
              <a:rPr lang="fi-FI" sz="3600" i="1" dirty="0"/>
              <a:t> to </a:t>
            </a:r>
            <a:r>
              <a:rPr lang="fi-FI" sz="3600" b="1" i="1" u="sng" dirty="0" err="1">
                <a:solidFill>
                  <a:schemeClr val="bg1"/>
                </a:solidFill>
              </a:rPr>
              <a:t>the</a:t>
            </a:r>
            <a:r>
              <a:rPr lang="fi-FI" sz="3600" b="1" i="1" u="sng" dirty="0">
                <a:solidFill>
                  <a:schemeClr val="bg1"/>
                </a:solidFill>
              </a:rPr>
              <a:t> </a:t>
            </a:r>
            <a:r>
              <a:rPr lang="fi-FI" sz="3600" b="1" i="1" u="sng" dirty="0" err="1">
                <a:solidFill>
                  <a:schemeClr val="bg1"/>
                </a:solidFill>
              </a:rPr>
              <a:t>Gentiles</a:t>
            </a:r>
            <a:r>
              <a:rPr lang="fi-FI" sz="3600" b="1" i="1" dirty="0">
                <a:solidFill>
                  <a:schemeClr val="bg1"/>
                </a:solidFill>
              </a:rPr>
              <a:t>.</a:t>
            </a:r>
            <a:r>
              <a:rPr lang="fi-FI" sz="3600" i="1" dirty="0"/>
              <a:t> </a:t>
            </a:r>
            <a:r>
              <a:rPr lang="fi-FI" sz="3600" i="1" dirty="0" err="1"/>
              <a:t>They</a:t>
            </a:r>
            <a:r>
              <a:rPr lang="fi-FI" sz="3600" i="1" dirty="0"/>
              <a:t> </a:t>
            </a:r>
            <a:r>
              <a:rPr lang="fi-FI" sz="3600" i="1" dirty="0" err="1"/>
              <a:t>will</a:t>
            </a:r>
            <a:r>
              <a:rPr lang="fi-FI" sz="3600" i="1" dirty="0"/>
              <a:t> </a:t>
            </a:r>
            <a:r>
              <a:rPr lang="fi-FI" sz="3600" i="1" dirty="0" err="1"/>
              <a:t>mock</a:t>
            </a:r>
            <a:r>
              <a:rPr lang="fi-FI" sz="3600" i="1" dirty="0"/>
              <a:t> Him and </a:t>
            </a:r>
            <a:r>
              <a:rPr lang="fi-FI" sz="3600" i="1" dirty="0" err="1"/>
              <a:t>spit</a:t>
            </a:r>
            <a:r>
              <a:rPr lang="fi-FI" sz="3600" i="1" dirty="0"/>
              <a:t> on Him, and </a:t>
            </a:r>
            <a:r>
              <a:rPr lang="fi-FI" sz="3600" i="1" dirty="0" err="1"/>
              <a:t>scourge</a:t>
            </a:r>
            <a:r>
              <a:rPr lang="fi-FI" sz="3600" i="1" dirty="0"/>
              <a:t> Him and </a:t>
            </a:r>
            <a:r>
              <a:rPr lang="fi-FI" sz="3600" i="1" dirty="0" err="1"/>
              <a:t>kill</a:t>
            </a:r>
            <a:r>
              <a:rPr lang="fi-FI" sz="3600" i="1" dirty="0"/>
              <a:t> Him, and </a:t>
            </a:r>
            <a:r>
              <a:rPr lang="fi-FI" sz="3600" i="1" dirty="0" err="1"/>
              <a:t>three</a:t>
            </a:r>
            <a:r>
              <a:rPr lang="fi-FI" sz="3600" i="1" dirty="0"/>
              <a:t> </a:t>
            </a:r>
            <a:r>
              <a:rPr lang="fi-FI" sz="3600" i="1" dirty="0" err="1"/>
              <a:t>days</a:t>
            </a:r>
            <a:r>
              <a:rPr lang="fi-FI" sz="3600" i="1" dirty="0"/>
              <a:t> </a:t>
            </a:r>
            <a:r>
              <a:rPr lang="fi-FI" sz="3600" i="1" dirty="0" err="1"/>
              <a:t>later</a:t>
            </a:r>
            <a:r>
              <a:rPr lang="fi-FI" sz="3600" i="1" dirty="0"/>
              <a:t> He </a:t>
            </a:r>
            <a:r>
              <a:rPr lang="fi-FI" sz="3600" i="1" dirty="0" err="1"/>
              <a:t>will</a:t>
            </a:r>
            <a:r>
              <a:rPr lang="fi-FI" sz="3600" i="1" dirty="0"/>
              <a:t> </a:t>
            </a:r>
            <a:r>
              <a:rPr lang="fi-FI" sz="3600" i="1" dirty="0" err="1"/>
              <a:t>rise</a:t>
            </a:r>
            <a:r>
              <a:rPr lang="fi-FI" sz="3600" i="1" dirty="0"/>
              <a:t> </a:t>
            </a:r>
            <a:r>
              <a:rPr lang="fi-FI" sz="3600" i="1" dirty="0" err="1"/>
              <a:t>again</a:t>
            </a:r>
            <a:r>
              <a:rPr lang="fi-FI" sz="3600" i="1" dirty="0"/>
              <a:t>.”</a:t>
            </a:r>
            <a:endParaRPr lang="en-US" sz="3600" b="1" i="1" spc="-5" dirty="0">
              <a:latin typeface="Trebuchet MS" charset="0"/>
              <a:ea typeface="Trebuchet MS" charset="0"/>
              <a:cs typeface="Trebuchet MS" charset="0"/>
            </a:endParaRPr>
          </a:p>
        </p:txBody>
      </p:sp>
    </p:spTree>
    <p:extLst>
      <p:ext uri="{BB962C8B-B14F-4D97-AF65-F5344CB8AC3E}">
        <p14:creationId xmlns:p14="http://schemas.microsoft.com/office/powerpoint/2010/main" val="1531894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676" y="2262736"/>
            <a:ext cx="6009759" cy="4418246"/>
          </a:xfrm>
        </p:spPr>
        <p:txBody>
          <a:bodyPr>
            <a:noAutofit/>
          </a:bodyPr>
          <a:lstStyle/>
          <a:p>
            <a:pPr marL="0" indent="0" algn="r">
              <a:buNone/>
            </a:pPr>
            <a:r>
              <a:rPr lang="en-US" sz="4000" b="1" i="1" dirty="0"/>
              <a:t>“Anti-Semitism is the satanic and irrational hatred of the Jewish people characterized </a:t>
            </a:r>
            <a:br>
              <a:rPr lang="en-US" sz="4000" b="1" i="1" dirty="0"/>
            </a:br>
            <a:r>
              <a:rPr lang="en-US" sz="4000" b="1" i="1" dirty="0"/>
              <a:t>by destructive thoughts, words, or actions </a:t>
            </a:r>
            <a:br>
              <a:rPr lang="en-US" sz="4000" b="1" i="1" dirty="0"/>
            </a:br>
            <a:r>
              <a:rPr lang="en-US" sz="4000" b="1" i="1" dirty="0"/>
              <a:t>against them.”</a:t>
            </a:r>
            <a:endParaRPr lang="en-US" sz="4000" dirty="0"/>
          </a:p>
          <a:p>
            <a:pPr algn="r"/>
            <a:endParaRPr lang="en-US" sz="4000" dirty="0"/>
          </a:p>
        </p:txBody>
      </p:sp>
      <p:sp>
        <p:nvSpPr>
          <p:cNvPr id="6" name="Title 1"/>
          <p:cNvSpPr txBox="1">
            <a:spLocks/>
          </p:cNvSpPr>
          <p:nvPr/>
        </p:nvSpPr>
        <p:spPr>
          <a:xfrm>
            <a:off x="136676" y="617527"/>
            <a:ext cx="7805542"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DEFINING </a:t>
            </a:r>
          </a:p>
          <a:p>
            <a:r>
              <a:rPr lang="en-US" sz="4800" dirty="0"/>
              <a:t>ANTI-SEMITISM</a:t>
            </a:r>
          </a:p>
        </p:txBody>
      </p:sp>
      <p:sp>
        <p:nvSpPr>
          <p:cNvPr id="7" name="Content Placeholder 2"/>
          <p:cNvSpPr txBox="1">
            <a:spLocks/>
          </p:cNvSpPr>
          <p:nvPr/>
        </p:nvSpPr>
        <p:spPr>
          <a:xfrm>
            <a:off x="2209801" y="2489273"/>
            <a:ext cx="6887389" cy="359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9" name="object 9"/>
          <p:cNvSpPr/>
          <p:nvPr/>
        </p:nvSpPr>
        <p:spPr>
          <a:xfrm>
            <a:off x="6390290" y="2262736"/>
            <a:ext cx="5801710" cy="397773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65919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4550" y="617528"/>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283629" y="728870"/>
            <a:ext cx="4100551"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164550" y="1964353"/>
            <a:ext cx="11735902" cy="4585871"/>
          </a:xfrm>
          <a:prstGeom prst="rect">
            <a:avLst/>
          </a:prstGeom>
        </p:spPr>
        <p:txBody>
          <a:bodyPr wrap="square">
            <a:spAutoFit/>
          </a:bodyPr>
          <a:lstStyle/>
          <a:p>
            <a:r>
              <a:rPr lang="en-US" sz="4000" b="1" dirty="0">
                <a:solidFill>
                  <a:schemeClr val="bg1"/>
                </a:solidFill>
              </a:rPr>
              <a:t>The Poisoning of the Wells of Europe</a:t>
            </a:r>
          </a:p>
          <a:p>
            <a:r>
              <a:rPr lang="en-US" sz="3600" dirty="0"/>
              <a:t>• The “ Black Death” or “Black Plague” was the most</a:t>
            </a:r>
          </a:p>
          <a:p>
            <a:r>
              <a:rPr lang="en-US" sz="3600" dirty="0"/>
              <a:t>devastating pandemic in the history of mankind from</a:t>
            </a:r>
          </a:p>
          <a:p>
            <a:r>
              <a:rPr lang="en-US" sz="3600" dirty="0"/>
              <a:t>1347 to 1350, it was responsible for the death of tens of millions of people worldwide.</a:t>
            </a:r>
          </a:p>
          <a:p>
            <a:r>
              <a:rPr lang="en-US" sz="3600" dirty="0"/>
              <a:t>• Fewer Jewish people died from it, and thus the Jewish people were accused of poisoning the wells </a:t>
            </a:r>
            <a:br>
              <a:rPr lang="en-US" sz="3600" dirty="0"/>
            </a:br>
            <a:r>
              <a:rPr lang="en-US" sz="3600" dirty="0"/>
              <a:t>of Europe.</a:t>
            </a:r>
          </a:p>
        </p:txBody>
      </p:sp>
    </p:spTree>
    <p:extLst>
      <p:ext uri="{BB962C8B-B14F-4D97-AF65-F5344CB8AC3E}">
        <p14:creationId xmlns:p14="http://schemas.microsoft.com/office/powerpoint/2010/main" val="1832162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4550" y="617528"/>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283629" y="689114"/>
            <a:ext cx="4100551"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164550" y="2270154"/>
            <a:ext cx="6119079" cy="3970318"/>
          </a:xfrm>
          <a:prstGeom prst="rect">
            <a:avLst/>
          </a:prstGeom>
        </p:spPr>
        <p:txBody>
          <a:bodyPr wrap="square">
            <a:spAutoFit/>
          </a:bodyPr>
          <a:lstStyle/>
          <a:p>
            <a:r>
              <a:rPr lang="en-US" sz="3600" b="1" dirty="0">
                <a:solidFill>
                  <a:schemeClr val="bg1"/>
                </a:solidFill>
              </a:rPr>
              <a:t>The Poisoning of the Wells of Europe</a:t>
            </a:r>
          </a:p>
          <a:p>
            <a:r>
              <a:rPr lang="en-US" sz="3600" dirty="0"/>
              <a:t>• In reality, communal isolation, kosher laws and liturgical hand washing </a:t>
            </a:r>
            <a:br>
              <a:rPr lang="en-US" sz="3600" dirty="0"/>
            </a:br>
            <a:r>
              <a:rPr lang="en-US" sz="3600" dirty="0"/>
              <a:t>were responsible for fewer Jewish casualties.</a:t>
            </a:r>
            <a:endParaRPr lang="en-US" sz="3600" b="1" i="1" spc="-5" dirty="0">
              <a:latin typeface="Trebuchet MS" charset="0"/>
              <a:ea typeface="Trebuchet MS" charset="0"/>
              <a:cs typeface="Trebuchet MS" charset="0"/>
            </a:endParaRPr>
          </a:p>
        </p:txBody>
      </p:sp>
      <p:pic>
        <p:nvPicPr>
          <p:cNvPr id="3" name="Picture 2">
            <a:extLst>
              <a:ext uri="{FF2B5EF4-FFF2-40B4-BE49-F238E27FC236}">
                <a16:creationId xmlns:a16="http://schemas.microsoft.com/office/drawing/2014/main" id="{55776A66-3B2C-A4D7-E37F-203B476FD536}"/>
              </a:ext>
            </a:extLst>
          </p:cNvPr>
          <p:cNvPicPr>
            <a:picLocks noChangeAspect="1"/>
          </p:cNvPicPr>
          <p:nvPr/>
        </p:nvPicPr>
        <p:blipFill rotWithShape="1">
          <a:blip r:embed="rId2"/>
          <a:srcRect l="26667" t="12754" r="26667" b="33140"/>
          <a:stretch/>
        </p:blipFill>
        <p:spPr>
          <a:xfrm>
            <a:off x="6559826" y="1960456"/>
            <a:ext cx="5632174" cy="4897544"/>
          </a:xfrm>
          <a:prstGeom prst="rect">
            <a:avLst/>
          </a:prstGeom>
        </p:spPr>
      </p:pic>
    </p:spTree>
    <p:extLst>
      <p:ext uri="{BB962C8B-B14F-4D97-AF65-F5344CB8AC3E}">
        <p14:creationId xmlns:p14="http://schemas.microsoft.com/office/powerpoint/2010/main" val="904826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7803"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510402" y="688022"/>
            <a:ext cx="3521494" cy="1933142"/>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164551" y="2034588"/>
            <a:ext cx="12199727" cy="4708981"/>
          </a:xfrm>
          <a:prstGeom prst="rect">
            <a:avLst/>
          </a:prstGeom>
        </p:spPr>
        <p:txBody>
          <a:bodyPr wrap="square">
            <a:spAutoFit/>
          </a:bodyPr>
          <a:lstStyle/>
          <a:p>
            <a:r>
              <a:rPr lang="en-US" sz="3600" b="1" dirty="0">
                <a:solidFill>
                  <a:schemeClr val="bg1"/>
                </a:solidFill>
              </a:rPr>
              <a:t>• The Spanish Inquisition</a:t>
            </a:r>
          </a:p>
          <a:p>
            <a:r>
              <a:rPr lang="en-US" sz="3600" b="1" dirty="0">
                <a:solidFill>
                  <a:schemeClr val="bg1"/>
                </a:solidFill>
              </a:rPr>
              <a:t>• The first Ghetto (Italy)</a:t>
            </a:r>
          </a:p>
          <a:p>
            <a:r>
              <a:rPr lang="en-US" sz="3600" b="1" dirty="0">
                <a:solidFill>
                  <a:schemeClr val="bg1"/>
                </a:solidFill>
              </a:rPr>
              <a:t>• Luther and the Reformation</a:t>
            </a:r>
          </a:p>
          <a:p>
            <a:r>
              <a:rPr lang="en-US" sz="3200" dirty="0"/>
              <a:t>By the end of the 15th century, the Jew has become an undesirable agent of Satan. The terms “Jewish” and “diabolical” are now synonymous. To Jews, the symbol of the cross, so dear to Christians, has become such an offense and became known as “the symbol of disaster.” Medieval anti-Semitism left a mark </a:t>
            </a:r>
          </a:p>
          <a:p>
            <a:r>
              <a:rPr lang="en-US" sz="3200" dirty="0"/>
              <a:t>that the 21</a:t>
            </a:r>
            <a:r>
              <a:rPr lang="en-US" sz="3200" baseline="30000" dirty="0"/>
              <a:t>st</a:t>
            </a:r>
            <a:r>
              <a:rPr lang="en-US" sz="3200" dirty="0"/>
              <a:t> century is still trying to erase.</a:t>
            </a:r>
            <a:endParaRPr lang="en-US" sz="3200" b="1" dirty="0">
              <a:solidFill>
                <a:schemeClr val="bg1"/>
              </a:solidFill>
            </a:endParaRPr>
          </a:p>
        </p:txBody>
      </p:sp>
    </p:spTree>
    <p:extLst>
      <p:ext uri="{BB962C8B-B14F-4D97-AF65-F5344CB8AC3E}">
        <p14:creationId xmlns:p14="http://schemas.microsoft.com/office/powerpoint/2010/main" val="76724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4550"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261472" y="728870"/>
            <a:ext cx="3849937"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82275" y="2040542"/>
            <a:ext cx="12027450" cy="4647426"/>
          </a:xfrm>
          <a:prstGeom prst="rect">
            <a:avLst/>
          </a:prstGeom>
        </p:spPr>
        <p:txBody>
          <a:bodyPr wrap="square">
            <a:spAutoFit/>
          </a:bodyPr>
          <a:lstStyle/>
          <a:p>
            <a:r>
              <a:rPr lang="en-US" sz="3600" b="1" dirty="0">
                <a:solidFill>
                  <a:schemeClr val="bg1"/>
                </a:solidFill>
              </a:rPr>
              <a:t>• The Pale of Settlement (1791-1917)</a:t>
            </a:r>
          </a:p>
          <a:p>
            <a:r>
              <a:rPr lang="en-US" sz="3200" dirty="0"/>
              <a:t>• A geographical area where Jewish people could live within the Russian Empire, similar to a large ghetto (about 1,000,000 square miles). </a:t>
            </a:r>
          </a:p>
          <a:p>
            <a:r>
              <a:rPr lang="en-US" sz="3600" b="1" dirty="0">
                <a:solidFill>
                  <a:schemeClr val="bg1"/>
                </a:solidFill>
              </a:rPr>
              <a:t>• The Eastern European Pogroms (1800s)</a:t>
            </a:r>
          </a:p>
          <a:p>
            <a:r>
              <a:rPr lang="en-US" sz="3200" dirty="0"/>
              <a:t>• Government sponsored riots against the Jewish People. The first one on record was in Odessa in 1821. They started after the establishment of the Pale and often as a result of the Jews refusal to convert to Eastern Christian Orthodoxy.</a:t>
            </a:r>
            <a:endParaRPr lang="en-US" sz="3200" b="1" dirty="0">
              <a:solidFill>
                <a:schemeClr val="bg1"/>
              </a:solidFill>
            </a:endParaRPr>
          </a:p>
        </p:txBody>
      </p:sp>
    </p:spTree>
    <p:extLst>
      <p:ext uri="{BB962C8B-B14F-4D97-AF65-F5344CB8AC3E}">
        <p14:creationId xmlns:p14="http://schemas.microsoft.com/office/powerpoint/2010/main" val="444572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2522" y="617527"/>
            <a:ext cx="8863433"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452447" y="700274"/>
            <a:ext cx="3764979"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132522" y="2073344"/>
            <a:ext cx="12059478" cy="5324535"/>
          </a:xfrm>
          <a:prstGeom prst="rect">
            <a:avLst/>
          </a:prstGeom>
        </p:spPr>
        <p:txBody>
          <a:bodyPr wrap="square">
            <a:spAutoFit/>
          </a:bodyPr>
          <a:lstStyle/>
          <a:p>
            <a:r>
              <a:rPr lang="en-US" sz="4000" b="1" dirty="0">
                <a:solidFill>
                  <a:schemeClr val="bg1"/>
                </a:solidFill>
              </a:rPr>
              <a:t>• The Holocaust (1933-1945)</a:t>
            </a:r>
          </a:p>
          <a:p>
            <a:r>
              <a:rPr lang="en-US" sz="3200" dirty="0"/>
              <a:t>• </a:t>
            </a:r>
            <a:r>
              <a:rPr lang="en-US" sz="3200" b="1" dirty="0"/>
              <a:t>A systematic, willful attempt at exterminating </a:t>
            </a:r>
            <a:br>
              <a:rPr lang="en-US" sz="3200" b="1" dirty="0"/>
            </a:br>
            <a:r>
              <a:rPr lang="en-US" sz="3200" b="1" dirty="0"/>
              <a:t>   all of European Jewry.</a:t>
            </a:r>
          </a:p>
          <a:p>
            <a:r>
              <a:rPr lang="en-US" sz="3200" dirty="0"/>
              <a:t>• </a:t>
            </a:r>
            <a:r>
              <a:rPr lang="en-US" sz="3200" b="1" u="sng" dirty="0">
                <a:solidFill>
                  <a:schemeClr val="bg1"/>
                </a:solidFill>
              </a:rPr>
              <a:t>Legislation</a:t>
            </a:r>
            <a:r>
              <a:rPr lang="en-US" sz="3200" u="sng" dirty="0"/>
              <a:t> (1933-1938): </a:t>
            </a:r>
            <a:r>
              <a:rPr lang="en-US" sz="3200" dirty="0"/>
              <a:t>The Nuremberg Laws</a:t>
            </a:r>
          </a:p>
          <a:p>
            <a:r>
              <a:rPr lang="en-US" sz="3200" dirty="0"/>
              <a:t>• </a:t>
            </a:r>
            <a:r>
              <a:rPr lang="en-US" sz="3200" b="1" u="sng" dirty="0">
                <a:solidFill>
                  <a:schemeClr val="bg1"/>
                </a:solidFill>
              </a:rPr>
              <a:t>Criminalization of Jewishness </a:t>
            </a:r>
            <a:r>
              <a:rPr lang="en-US" sz="3200" u="sng" dirty="0"/>
              <a:t>(1938-1939): </a:t>
            </a:r>
            <a:r>
              <a:rPr lang="en-US" sz="3200" dirty="0"/>
              <a:t>Kristallnacht</a:t>
            </a:r>
          </a:p>
          <a:p>
            <a:r>
              <a:rPr lang="it-IT" sz="3200" dirty="0"/>
              <a:t>• </a:t>
            </a:r>
            <a:r>
              <a:rPr lang="it-IT" sz="3200" b="1" u="sng" dirty="0" err="1">
                <a:solidFill>
                  <a:schemeClr val="bg1"/>
                </a:solidFill>
              </a:rPr>
              <a:t>Isolation</a:t>
            </a:r>
            <a:r>
              <a:rPr lang="it-IT" sz="3200" u="sng" dirty="0"/>
              <a:t> (1939-1941): </a:t>
            </a:r>
            <a:r>
              <a:rPr lang="it-IT" sz="3200" dirty="0" err="1"/>
              <a:t>Ghettos</a:t>
            </a:r>
            <a:endParaRPr lang="it-IT" sz="3200" dirty="0"/>
          </a:p>
          <a:p>
            <a:r>
              <a:rPr lang="it-IT" sz="3200" dirty="0"/>
              <a:t>• </a:t>
            </a:r>
            <a:r>
              <a:rPr lang="it-IT" sz="3200" b="1" u="sng" dirty="0" err="1">
                <a:solidFill>
                  <a:schemeClr val="bg1"/>
                </a:solidFill>
              </a:rPr>
              <a:t>Annihilation</a:t>
            </a:r>
            <a:r>
              <a:rPr lang="it-IT" sz="3200" u="sng" dirty="0"/>
              <a:t> (1941-1945): </a:t>
            </a:r>
            <a:r>
              <a:rPr lang="it-IT" sz="3200" dirty="0"/>
              <a:t>Death </a:t>
            </a:r>
            <a:r>
              <a:rPr lang="it-IT" sz="3200" dirty="0" err="1"/>
              <a:t>Camps</a:t>
            </a:r>
            <a:endParaRPr lang="it-IT" sz="3600" dirty="0"/>
          </a:p>
          <a:p>
            <a:r>
              <a:rPr lang="it-IT" sz="3600" b="1" dirty="0"/>
              <a:t>The </a:t>
            </a:r>
            <a:r>
              <a:rPr lang="it-IT" sz="3600" b="1" dirty="0" err="1"/>
              <a:t>Holocaust</a:t>
            </a:r>
            <a:r>
              <a:rPr lang="it-IT" sz="3600" b="1" dirty="0"/>
              <a:t> </a:t>
            </a:r>
            <a:r>
              <a:rPr lang="it-IT" sz="3600" b="1" dirty="0" err="1"/>
              <a:t>was</a:t>
            </a:r>
            <a:r>
              <a:rPr lang="it-IT" sz="3600" b="1" dirty="0"/>
              <a:t> the </a:t>
            </a:r>
            <a:r>
              <a:rPr lang="it-IT" sz="3600" b="1" dirty="0" err="1"/>
              <a:t>culmination</a:t>
            </a:r>
            <a:r>
              <a:rPr lang="it-IT" sz="3600" b="1" dirty="0"/>
              <a:t> of 2000 </a:t>
            </a:r>
            <a:r>
              <a:rPr lang="it-IT" sz="3600" b="1" dirty="0" err="1"/>
              <a:t>years</a:t>
            </a:r>
            <a:r>
              <a:rPr lang="it-IT" sz="3600" b="1" dirty="0"/>
              <a:t> </a:t>
            </a:r>
          </a:p>
          <a:p>
            <a:r>
              <a:rPr lang="it-IT" sz="3600" b="1" dirty="0"/>
              <a:t>Of anti-</a:t>
            </a:r>
            <a:r>
              <a:rPr lang="it-IT" sz="3600" b="1" dirty="0" err="1"/>
              <a:t>Semitism</a:t>
            </a:r>
            <a:r>
              <a:rPr lang="it-IT" sz="3600" b="1" dirty="0"/>
              <a:t>.</a:t>
            </a:r>
            <a:endParaRPr lang="en-US" sz="3600" b="1" dirty="0"/>
          </a:p>
          <a:p>
            <a:endParaRPr lang="en-US" sz="3600" b="1" dirty="0">
              <a:solidFill>
                <a:schemeClr val="bg1"/>
              </a:solidFill>
            </a:endParaRPr>
          </a:p>
        </p:txBody>
      </p:sp>
    </p:spTree>
    <p:extLst>
      <p:ext uri="{BB962C8B-B14F-4D97-AF65-F5344CB8AC3E}">
        <p14:creationId xmlns:p14="http://schemas.microsoft.com/office/powerpoint/2010/main" val="423767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7527"/>
            <a:ext cx="899595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2" name="Rectangle 1"/>
          <p:cNvSpPr/>
          <p:nvPr/>
        </p:nvSpPr>
        <p:spPr>
          <a:xfrm>
            <a:off x="6381614" y="703897"/>
            <a:ext cx="3955620"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
        <p:nvSpPr>
          <p:cNvPr id="7" name="Rectangle 6"/>
          <p:cNvSpPr/>
          <p:nvPr/>
        </p:nvSpPr>
        <p:spPr>
          <a:xfrm>
            <a:off x="1807820" y="2376837"/>
            <a:ext cx="8860181" cy="1938992"/>
          </a:xfrm>
          <a:prstGeom prst="rect">
            <a:avLst/>
          </a:prstGeom>
        </p:spPr>
        <p:txBody>
          <a:bodyPr wrap="square">
            <a:spAutoFit/>
          </a:bodyPr>
          <a:lstStyle/>
          <a:p>
            <a:r>
              <a:rPr lang="en-US" sz="4000" dirty="0"/>
              <a:t>OUT OF THE ASHES OF THE HOLOCAUST, A NEW JEWISH MOTTO WAS BORN:</a:t>
            </a:r>
            <a:endParaRPr lang="en-US" sz="4000" b="1" dirty="0">
              <a:solidFill>
                <a:schemeClr val="bg1"/>
              </a:solidFill>
            </a:endParaRPr>
          </a:p>
        </p:txBody>
      </p:sp>
      <p:sp>
        <p:nvSpPr>
          <p:cNvPr id="8" name="Title 1"/>
          <p:cNvSpPr txBox="1">
            <a:spLocks/>
          </p:cNvSpPr>
          <p:nvPr/>
        </p:nvSpPr>
        <p:spPr>
          <a:xfrm>
            <a:off x="1854765" y="4702070"/>
            <a:ext cx="8482469"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8800" b="1" dirty="0"/>
              <a:t>NEVER AGAIN!</a:t>
            </a:r>
          </a:p>
        </p:txBody>
      </p:sp>
    </p:spTree>
    <p:extLst>
      <p:ext uri="{BB962C8B-B14F-4D97-AF65-F5344CB8AC3E}">
        <p14:creationId xmlns:p14="http://schemas.microsoft.com/office/powerpoint/2010/main" val="136853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5418" y="1570005"/>
            <a:ext cx="8375848" cy="1102519"/>
          </a:xfrm>
          <a:prstGeom prst="rect">
            <a:avLst/>
          </a:prstGeom>
        </p:spPr>
        <p:txBody>
          <a:bodyPr vert="horz" lIns="68580" tIns="34290" rIns="68580" bIns="3429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90000"/>
              </a:lnSpc>
            </a:pPr>
            <a:r>
              <a:rPr lang="en-US" dirty="0">
                <a:solidFill>
                  <a:schemeClr val="tx1"/>
                </a:solidFill>
              </a:rPr>
              <a:t>A CONTEMPORARY CHALLENGE:</a:t>
            </a:r>
            <a:br>
              <a:rPr lang="en-US" dirty="0">
                <a:solidFill>
                  <a:schemeClr val="tx1"/>
                </a:solidFill>
              </a:rPr>
            </a:br>
            <a:endParaRPr lang="en-US" dirty="0">
              <a:solidFill>
                <a:schemeClr val="tx1"/>
              </a:solidFill>
            </a:endParaRPr>
          </a:p>
        </p:txBody>
      </p:sp>
      <p:sp>
        <p:nvSpPr>
          <p:cNvPr id="8" name="Subtitle 2"/>
          <p:cNvSpPr txBox="1">
            <a:spLocks/>
          </p:cNvSpPr>
          <p:nvPr/>
        </p:nvSpPr>
        <p:spPr>
          <a:xfrm>
            <a:off x="374622" y="2186940"/>
            <a:ext cx="7937440" cy="694223"/>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b="1" i="1" dirty="0">
                <a:solidFill>
                  <a:schemeClr val="tx1"/>
                </a:solidFill>
              </a:rPr>
              <a:t>The Road to Auschwitz was built by hate </a:t>
            </a:r>
          </a:p>
          <a:p>
            <a:r>
              <a:rPr lang="en-US" b="1" i="1" dirty="0">
                <a:solidFill>
                  <a:schemeClr val="tx1"/>
                </a:solidFill>
              </a:rPr>
              <a:t>but paved with indifference.</a:t>
            </a:r>
            <a:r>
              <a:rPr lang="en-US" b="1" dirty="0">
                <a:solidFill>
                  <a:schemeClr val="tx1"/>
                </a:solidFill>
              </a:rPr>
              <a:t> </a:t>
            </a:r>
            <a:r>
              <a:rPr lang="en-US" b="1" dirty="0">
                <a:solidFill>
                  <a:schemeClr val="bg1"/>
                </a:solidFill>
              </a:rPr>
              <a:t>Ian Kershaw</a:t>
            </a:r>
            <a:endParaRPr lang="en-US" sz="2000" b="1" dirty="0">
              <a:solidFill>
                <a:schemeClr val="bg1"/>
              </a:solidFill>
            </a:endParaRPr>
          </a:p>
        </p:txBody>
      </p:sp>
      <p:sp>
        <p:nvSpPr>
          <p:cNvPr id="9" name="TextBox 8"/>
          <p:cNvSpPr txBox="1"/>
          <p:nvPr/>
        </p:nvSpPr>
        <p:spPr>
          <a:xfrm>
            <a:off x="374622" y="5151212"/>
            <a:ext cx="8633195" cy="2246769"/>
          </a:xfrm>
          <a:prstGeom prst="rect">
            <a:avLst/>
          </a:prstGeom>
          <a:noFill/>
        </p:spPr>
        <p:txBody>
          <a:bodyPr wrap="square" rtlCol="0">
            <a:spAutoFit/>
          </a:bodyPr>
          <a:lstStyle/>
          <a:p>
            <a:r>
              <a:rPr lang="en-US" sz="2800" b="1" dirty="0"/>
              <a:t>Anti-Semitism builds an unlikely bridge and </a:t>
            </a:r>
            <a:br>
              <a:rPr lang="en-US" sz="2800" b="1" dirty="0"/>
            </a:br>
            <a:r>
              <a:rPr lang="en-US" sz="2800" b="1" dirty="0"/>
              <a:t>creates unexpected bonds between us and the </a:t>
            </a:r>
            <a:br>
              <a:rPr lang="en-US" sz="2800" b="1" dirty="0"/>
            </a:br>
            <a:r>
              <a:rPr lang="en-US" sz="2800" b="1" dirty="0"/>
              <a:t>rest of the Jewish community</a:t>
            </a:r>
            <a:r>
              <a:rPr lang="en-US" sz="2800" dirty="0"/>
              <a:t>. </a:t>
            </a:r>
            <a:br>
              <a:rPr lang="en-US" sz="2800" dirty="0"/>
            </a:br>
            <a:endParaRPr lang="en-US" sz="2800" dirty="0"/>
          </a:p>
          <a:p>
            <a:endParaRPr lang="en-US" sz="2800" b="1" dirty="0"/>
          </a:p>
        </p:txBody>
      </p:sp>
      <p:sp>
        <p:nvSpPr>
          <p:cNvPr id="13" name="Subtitle 2"/>
          <p:cNvSpPr txBox="1">
            <a:spLocks/>
          </p:cNvSpPr>
          <p:nvPr/>
        </p:nvSpPr>
        <p:spPr>
          <a:xfrm>
            <a:off x="3731745" y="3566404"/>
            <a:ext cx="7937440" cy="694223"/>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b="1" i="1" dirty="0">
                <a:solidFill>
                  <a:schemeClr val="tx1"/>
                </a:solidFill>
              </a:rPr>
              <a:t>The Road to another Holocaust is being rebuilt by hate but paved with political correctness and apathy. </a:t>
            </a:r>
            <a:r>
              <a:rPr lang="en-US" b="1" dirty="0">
                <a:solidFill>
                  <a:schemeClr val="bg1"/>
                </a:solidFill>
              </a:rPr>
              <a:t>Olivier Melnick</a:t>
            </a:r>
          </a:p>
        </p:txBody>
      </p:sp>
    </p:spTree>
    <p:extLst>
      <p:ext uri="{BB962C8B-B14F-4D97-AF65-F5344CB8AC3E}">
        <p14:creationId xmlns:p14="http://schemas.microsoft.com/office/powerpoint/2010/main" val="144390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6165"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ANTI-SEMITISM</a:t>
            </a:r>
          </a:p>
          <a:p>
            <a:r>
              <a:rPr lang="en-US" sz="4800" dirty="0"/>
              <a:t>IS NOT BIBLICAL</a:t>
            </a:r>
          </a:p>
        </p:txBody>
      </p:sp>
      <p:sp>
        <p:nvSpPr>
          <p:cNvPr id="4" name="object 7"/>
          <p:cNvSpPr txBox="1">
            <a:spLocks noGrp="1"/>
          </p:cNvSpPr>
          <p:nvPr>
            <p:ph type="title"/>
          </p:nvPr>
        </p:nvSpPr>
        <p:spPr>
          <a:xfrm>
            <a:off x="283819" y="2105779"/>
            <a:ext cx="11340622" cy="542264"/>
          </a:xfrm>
          <a:prstGeom prst="rect">
            <a:avLst/>
          </a:prstGeom>
        </p:spPr>
        <p:txBody>
          <a:bodyPr vert="horz" wrap="square" lIns="0" tIns="12065" rIns="0" bIns="0" rtlCol="0" anchor="ctr">
            <a:spAutoFit/>
          </a:bodyPr>
          <a:lstStyle/>
          <a:p>
            <a:pPr marL="12700" marR="5080">
              <a:lnSpc>
                <a:spcPct val="118000"/>
              </a:lnSpc>
              <a:spcBef>
                <a:spcPts val="95"/>
              </a:spcBef>
            </a:pPr>
            <a:r>
              <a:rPr sz="3200" b="1" spc="-5" dirty="0">
                <a:latin typeface="Trebuchet MS" charset="0"/>
                <a:ea typeface="Trebuchet MS" charset="0"/>
                <a:cs typeface="Trebuchet MS" charset="0"/>
              </a:rPr>
              <a:t>A </a:t>
            </a:r>
            <a:r>
              <a:rPr sz="3200" b="1" spc="-20" dirty="0">
                <a:latin typeface="Trebuchet MS" charset="0"/>
                <a:ea typeface="Trebuchet MS" charset="0"/>
                <a:cs typeface="Trebuchet MS" charset="0"/>
              </a:rPr>
              <a:t>genuine </a:t>
            </a:r>
            <a:r>
              <a:rPr sz="3200" b="1" spc="-25" dirty="0">
                <a:latin typeface="Trebuchet MS" charset="0"/>
                <a:ea typeface="Trebuchet MS" charset="0"/>
                <a:cs typeface="Trebuchet MS" charset="0"/>
              </a:rPr>
              <a:t>follower </a:t>
            </a:r>
            <a:r>
              <a:rPr sz="3200" b="1" spc="5" dirty="0">
                <a:latin typeface="Trebuchet MS" charset="0"/>
                <a:ea typeface="Trebuchet MS" charset="0"/>
                <a:cs typeface="Trebuchet MS" charset="0"/>
              </a:rPr>
              <a:t>of </a:t>
            </a:r>
            <a:r>
              <a:rPr sz="3200" b="1" spc="-50" dirty="0">
                <a:latin typeface="Trebuchet MS" charset="0"/>
                <a:ea typeface="Trebuchet MS" charset="0"/>
                <a:cs typeface="Trebuchet MS" charset="0"/>
              </a:rPr>
              <a:t>Yeshua </a:t>
            </a:r>
            <a:r>
              <a:rPr sz="3200" b="1" dirty="0">
                <a:latin typeface="Trebuchet MS" charset="0"/>
                <a:ea typeface="Trebuchet MS" charset="0"/>
                <a:cs typeface="Trebuchet MS" charset="0"/>
              </a:rPr>
              <a:t>cannot hate </a:t>
            </a:r>
            <a:r>
              <a:rPr sz="3200" b="1" spc="10" dirty="0">
                <a:latin typeface="Trebuchet MS" charset="0"/>
                <a:ea typeface="Trebuchet MS" charset="0"/>
                <a:cs typeface="Trebuchet MS" charset="0"/>
              </a:rPr>
              <a:t>the</a:t>
            </a:r>
            <a:r>
              <a:rPr sz="3200" b="1" spc="-455" dirty="0">
                <a:latin typeface="Trebuchet MS" charset="0"/>
                <a:ea typeface="Trebuchet MS" charset="0"/>
                <a:cs typeface="Trebuchet MS" charset="0"/>
              </a:rPr>
              <a:t> </a:t>
            </a:r>
            <a:r>
              <a:rPr sz="3200" b="1" spc="-50" dirty="0">
                <a:latin typeface="Trebuchet MS" charset="0"/>
                <a:ea typeface="Trebuchet MS" charset="0"/>
                <a:cs typeface="Trebuchet MS" charset="0"/>
              </a:rPr>
              <a:t>Jews.  </a:t>
            </a:r>
            <a:endParaRPr sz="3200" b="1" dirty="0">
              <a:latin typeface="Trebuchet MS" charset="0"/>
              <a:ea typeface="Trebuchet MS" charset="0"/>
              <a:cs typeface="Trebuchet MS" charset="0"/>
            </a:endParaRPr>
          </a:p>
        </p:txBody>
      </p:sp>
      <p:sp>
        <p:nvSpPr>
          <p:cNvPr id="5" name="object 8"/>
          <p:cNvSpPr txBox="1"/>
          <p:nvPr/>
        </p:nvSpPr>
        <p:spPr>
          <a:xfrm>
            <a:off x="283819" y="2648042"/>
            <a:ext cx="10899188" cy="3513782"/>
          </a:xfrm>
          <a:prstGeom prst="rect">
            <a:avLst/>
          </a:prstGeom>
        </p:spPr>
        <p:txBody>
          <a:bodyPr vert="horz" wrap="square" lIns="0" tIns="66040" rIns="0" bIns="0" rtlCol="0">
            <a:spAutoFit/>
          </a:bodyPr>
          <a:lstStyle/>
          <a:p>
            <a:pPr marL="12700" marR="77470">
              <a:spcBef>
                <a:spcPts val="520"/>
              </a:spcBef>
              <a:tabLst>
                <a:tab pos="279400" algn="l"/>
              </a:tabLst>
            </a:pPr>
            <a:r>
              <a:rPr lang="cs-CZ" sz="3200" b="1" spc="-20" dirty="0" err="1">
                <a:latin typeface="Trebuchet MS" charset="0"/>
                <a:ea typeface="Trebuchet MS" charset="0"/>
                <a:cs typeface="Trebuchet MS" charset="0"/>
              </a:rPr>
              <a:t>Psalm</a:t>
            </a:r>
            <a:r>
              <a:rPr lang="cs-CZ" sz="3200" b="1" dirty="0">
                <a:latin typeface="Trebuchet MS" charset="0"/>
                <a:ea typeface="Trebuchet MS" charset="0"/>
                <a:cs typeface="Trebuchet MS" charset="0"/>
              </a:rPr>
              <a:t> </a:t>
            </a:r>
            <a:r>
              <a:rPr lang="cs-CZ" sz="3200" b="1" spc="-5" dirty="0">
                <a:latin typeface="Trebuchet MS" charset="0"/>
                <a:ea typeface="Trebuchet MS" charset="0"/>
                <a:cs typeface="Trebuchet MS" charset="0"/>
              </a:rPr>
              <a:t>83:3-5</a:t>
            </a:r>
            <a:br>
              <a:rPr lang="cs-CZ" sz="3200" b="1" spc="-5" dirty="0">
                <a:latin typeface="Trebuchet MS" charset="0"/>
                <a:ea typeface="Trebuchet MS" charset="0"/>
                <a:cs typeface="Trebuchet MS" charset="0"/>
              </a:rPr>
            </a:br>
            <a:r>
              <a:rPr sz="3200" b="1" i="1" spc="-5" dirty="0">
                <a:latin typeface="Trebuchet MS" charset="0"/>
                <a:ea typeface="Trebuchet MS" charset="0"/>
                <a:cs typeface="Trebuchet MS" charset="0"/>
              </a:rPr>
              <a:t>They </a:t>
            </a:r>
            <a:r>
              <a:rPr sz="3200" b="1" i="1" spc="-30" dirty="0">
                <a:latin typeface="Trebuchet MS" charset="0"/>
                <a:ea typeface="Trebuchet MS" charset="0"/>
                <a:cs typeface="Trebuchet MS" charset="0"/>
              </a:rPr>
              <a:t>make </a:t>
            </a:r>
            <a:r>
              <a:rPr sz="3200" b="1" i="1" spc="-45" dirty="0">
                <a:latin typeface="Trebuchet MS" charset="0"/>
                <a:ea typeface="Trebuchet MS" charset="0"/>
                <a:cs typeface="Trebuchet MS" charset="0"/>
              </a:rPr>
              <a:t>shrewd </a:t>
            </a:r>
            <a:r>
              <a:rPr sz="3200" b="1" i="1" spc="25" dirty="0">
                <a:latin typeface="Trebuchet MS" charset="0"/>
                <a:ea typeface="Trebuchet MS" charset="0"/>
                <a:cs typeface="Trebuchet MS" charset="0"/>
              </a:rPr>
              <a:t>plans </a:t>
            </a:r>
            <a:r>
              <a:rPr sz="3200" b="1" i="1" dirty="0">
                <a:latin typeface="Trebuchet MS" charset="0"/>
                <a:ea typeface="Trebuchet MS" charset="0"/>
                <a:cs typeface="Trebuchet MS" charset="0"/>
              </a:rPr>
              <a:t>against </a:t>
            </a:r>
            <a:r>
              <a:rPr sz="3200" b="1" i="1" spc="-40" dirty="0">
                <a:latin typeface="Trebuchet MS" charset="0"/>
                <a:ea typeface="Trebuchet MS" charset="0"/>
                <a:cs typeface="Trebuchet MS" charset="0"/>
              </a:rPr>
              <a:t>Your </a:t>
            </a:r>
            <a:r>
              <a:rPr sz="3200" b="1" i="1" spc="10" dirty="0">
                <a:latin typeface="Trebuchet MS" charset="0"/>
                <a:ea typeface="Trebuchet MS" charset="0"/>
                <a:cs typeface="Trebuchet MS" charset="0"/>
              </a:rPr>
              <a:t>people,  </a:t>
            </a:r>
            <a:r>
              <a:rPr sz="3200" b="1" i="1" dirty="0">
                <a:latin typeface="Trebuchet MS" charset="0"/>
                <a:ea typeface="Trebuchet MS" charset="0"/>
                <a:cs typeface="Trebuchet MS" charset="0"/>
              </a:rPr>
              <a:t>And </a:t>
            </a:r>
            <a:r>
              <a:rPr sz="3200" b="1" i="1" spc="-10" dirty="0">
                <a:latin typeface="Trebuchet MS" charset="0"/>
                <a:ea typeface="Trebuchet MS" charset="0"/>
                <a:cs typeface="Trebuchet MS" charset="0"/>
              </a:rPr>
              <a:t>conspire </a:t>
            </a:r>
            <a:r>
              <a:rPr sz="3200" b="1" i="1" spc="-15" dirty="0">
                <a:latin typeface="Trebuchet MS" charset="0"/>
                <a:ea typeface="Trebuchet MS" charset="0"/>
                <a:cs typeface="Trebuchet MS" charset="0"/>
              </a:rPr>
              <a:t>together </a:t>
            </a:r>
            <a:r>
              <a:rPr sz="3200" b="1" i="1" spc="-30" dirty="0">
                <a:latin typeface="Trebuchet MS" charset="0"/>
                <a:ea typeface="Trebuchet MS" charset="0"/>
                <a:cs typeface="Trebuchet MS" charset="0"/>
              </a:rPr>
              <a:t>against </a:t>
            </a:r>
            <a:r>
              <a:rPr sz="3200" b="1" i="1" spc="-80" dirty="0">
                <a:latin typeface="Trebuchet MS" charset="0"/>
                <a:ea typeface="Trebuchet MS" charset="0"/>
                <a:cs typeface="Trebuchet MS" charset="0"/>
              </a:rPr>
              <a:t>Your </a:t>
            </a:r>
            <a:r>
              <a:rPr sz="3200" b="1" i="1" spc="-30" dirty="0">
                <a:latin typeface="Trebuchet MS" charset="0"/>
                <a:ea typeface="Trebuchet MS" charset="0"/>
                <a:cs typeface="Trebuchet MS" charset="0"/>
              </a:rPr>
              <a:t>treasured</a:t>
            </a:r>
            <a:r>
              <a:rPr sz="3200" b="1" i="1" spc="-65" dirty="0">
                <a:latin typeface="Trebuchet MS" charset="0"/>
                <a:ea typeface="Trebuchet MS" charset="0"/>
                <a:cs typeface="Trebuchet MS" charset="0"/>
              </a:rPr>
              <a:t> </a:t>
            </a:r>
            <a:r>
              <a:rPr sz="3200" b="1" i="1" spc="-20" dirty="0">
                <a:latin typeface="Trebuchet MS" charset="0"/>
                <a:ea typeface="Trebuchet MS" charset="0"/>
                <a:cs typeface="Trebuchet MS" charset="0"/>
              </a:rPr>
              <a:t>ones.</a:t>
            </a:r>
            <a:r>
              <a:rPr lang="en-US" sz="3200" b="1" dirty="0">
                <a:latin typeface="Trebuchet MS" charset="0"/>
                <a:ea typeface="Trebuchet MS" charset="0"/>
                <a:cs typeface="Trebuchet MS" charset="0"/>
              </a:rPr>
              <a:t> T</a:t>
            </a:r>
            <a:r>
              <a:rPr sz="3200" b="1" i="1" spc="-5" dirty="0">
                <a:latin typeface="Trebuchet MS" charset="0"/>
                <a:ea typeface="Trebuchet MS" charset="0"/>
                <a:cs typeface="Trebuchet MS" charset="0"/>
              </a:rPr>
              <a:t>hey </a:t>
            </a:r>
            <a:r>
              <a:rPr sz="3200" b="1" i="1" spc="-40" dirty="0">
                <a:latin typeface="Trebuchet MS" charset="0"/>
                <a:ea typeface="Trebuchet MS" charset="0"/>
                <a:cs typeface="Trebuchet MS" charset="0"/>
              </a:rPr>
              <a:t>have </a:t>
            </a:r>
            <a:r>
              <a:rPr sz="3200" b="1" i="1" dirty="0">
                <a:latin typeface="Trebuchet MS" charset="0"/>
                <a:ea typeface="Trebuchet MS" charset="0"/>
                <a:cs typeface="Trebuchet MS" charset="0"/>
              </a:rPr>
              <a:t>said,“Come, </a:t>
            </a:r>
            <a:r>
              <a:rPr sz="3200" b="1" i="1" spc="-20" dirty="0">
                <a:latin typeface="Trebuchet MS" charset="0"/>
                <a:ea typeface="Trebuchet MS" charset="0"/>
                <a:cs typeface="Trebuchet MS" charset="0"/>
              </a:rPr>
              <a:t>and </a:t>
            </a:r>
            <a:r>
              <a:rPr sz="3200" b="1" i="1" dirty="0">
                <a:latin typeface="Trebuchet MS" charset="0"/>
                <a:ea typeface="Trebuchet MS" charset="0"/>
                <a:cs typeface="Trebuchet MS" charset="0"/>
              </a:rPr>
              <a:t>let </a:t>
            </a:r>
            <a:r>
              <a:rPr sz="3200" b="1" i="1" spc="10" dirty="0">
                <a:latin typeface="Trebuchet MS" charset="0"/>
                <a:ea typeface="Trebuchet MS" charset="0"/>
                <a:cs typeface="Trebuchet MS" charset="0"/>
              </a:rPr>
              <a:t>us </a:t>
            </a:r>
            <a:r>
              <a:rPr sz="3200" b="1" i="1" spc="5" dirty="0">
                <a:latin typeface="Trebuchet MS" charset="0"/>
                <a:ea typeface="Trebuchet MS" charset="0"/>
                <a:cs typeface="Trebuchet MS" charset="0"/>
              </a:rPr>
              <a:t>wipe </a:t>
            </a:r>
            <a:r>
              <a:rPr sz="3200" b="1" i="1" spc="10" dirty="0">
                <a:latin typeface="Trebuchet MS" charset="0"/>
                <a:ea typeface="Trebuchet MS" charset="0"/>
                <a:cs typeface="Trebuchet MS" charset="0"/>
              </a:rPr>
              <a:t>them</a:t>
            </a:r>
            <a:r>
              <a:rPr sz="3200" b="1" i="1" spc="-265" dirty="0">
                <a:latin typeface="Trebuchet MS" charset="0"/>
                <a:ea typeface="Trebuchet MS" charset="0"/>
                <a:cs typeface="Trebuchet MS" charset="0"/>
              </a:rPr>
              <a:t> </a:t>
            </a:r>
            <a:r>
              <a:rPr sz="3200" b="1" i="1" spc="15" dirty="0">
                <a:latin typeface="Trebuchet MS" charset="0"/>
                <a:ea typeface="Trebuchet MS" charset="0"/>
                <a:cs typeface="Trebuchet MS" charset="0"/>
              </a:rPr>
              <a:t>out  </a:t>
            </a:r>
            <a:r>
              <a:rPr sz="3200" b="1" i="1" spc="5" dirty="0">
                <a:latin typeface="Trebuchet MS" charset="0"/>
                <a:ea typeface="Trebuchet MS" charset="0"/>
                <a:cs typeface="Trebuchet MS" charset="0"/>
              </a:rPr>
              <a:t>as </a:t>
            </a:r>
            <a:r>
              <a:rPr sz="3200" b="1" i="1" spc="-5" dirty="0">
                <a:latin typeface="Trebuchet MS" charset="0"/>
                <a:ea typeface="Trebuchet MS" charset="0"/>
                <a:cs typeface="Trebuchet MS" charset="0"/>
              </a:rPr>
              <a:t>a </a:t>
            </a:r>
            <a:r>
              <a:rPr sz="3200" b="1" i="1" spc="35" dirty="0">
                <a:latin typeface="Trebuchet MS" charset="0"/>
                <a:ea typeface="Trebuchet MS" charset="0"/>
                <a:cs typeface="Trebuchet MS" charset="0"/>
              </a:rPr>
              <a:t>nation,That </a:t>
            </a:r>
            <a:r>
              <a:rPr sz="3200" b="1" i="1" spc="15" dirty="0">
                <a:latin typeface="Trebuchet MS" charset="0"/>
                <a:ea typeface="Trebuchet MS" charset="0"/>
                <a:cs typeface="Trebuchet MS" charset="0"/>
              </a:rPr>
              <a:t>the </a:t>
            </a:r>
            <a:r>
              <a:rPr sz="3200" b="1" i="1" spc="5" dirty="0">
                <a:latin typeface="Trebuchet MS" charset="0"/>
                <a:ea typeface="Trebuchet MS" charset="0"/>
                <a:cs typeface="Trebuchet MS" charset="0"/>
              </a:rPr>
              <a:t>name of </a:t>
            </a:r>
            <a:r>
              <a:rPr sz="3200" b="1" i="1" spc="-30" dirty="0">
                <a:latin typeface="Trebuchet MS" charset="0"/>
                <a:ea typeface="Trebuchet MS" charset="0"/>
                <a:cs typeface="Trebuchet MS" charset="0"/>
              </a:rPr>
              <a:t>Israel </a:t>
            </a:r>
            <a:r>
              <a:rPr sz="3200" b="1" i="1" spc="10" dirty="0">
                <a:latin typeface="Trebuchet MS" charset="0"/>
                <a:ea typeface="Trebuchet MS" charset="0"/>
                <a:cs typeface="Trebuchet MS" charset="0"/>
              </a:rPr>
              <a:t>be  </a:t>
            </a:r>
            <a:r>
              <a:rPr sz="3200" b="1" i="1" spc="-5" dirty="0">
                <a:latin typeface="Trebuchet MS" charset="0"/>
                <a:ea typeface="Trebuchet MS" charset="0"/>
                <a:cs typeface="Trebuchet MS" charset="0"/>
              </a:rPr>
              <a:t>remembered </a:t>
            </a:r>
            <a:r>
              <a:rPr sz="3200" b="1" i="1" spc="10" dirty="0">
                <a:latin typeface="Trebuchet MS" charset="0"/>
                <a:ea typeface="Trebuchet MS" charset="0"/>
                <a:cs typeface="Trebuchet MS" charset="0"/>
              </a:rPr>
              <a:t>no </a:t>
            </a:r>
            <a:r>
              <a:rPr sz="3200" b="1" i="1" spc="-55" dirty="0">
                <a:latin typeface="Trebuchet MS" charset="0"/>
                <a:ea typeface="Trebuchet MS" charset="0"/>
                <a:cs typeface="Trebuchet MS" charset="0"/>
              </a:rPr>
              <a:t>more.”</a:t>
            </a:r>
            <a:r>
              <a:rPr sz="3200" b="1" i="1" spc="-350" dirty="0">
                <a:latin typeface="Trebuchet MS" charset="0"/>
                <a:ea typeface="Trebuchet MS" charset="0"/>
                <a:cs typeface="Trebuchet MS" charset="0"/>
              </a:rPr>
              <a:t> </a:t>
            </a:r>
            <a:r>
              <a:rPr sz="3200" b="1" i="1" spc="-114" dirty="0">
                <a:latin typeface="Trebuchet MS" charset="0"/>
                <a:ea typeface="Trebuchet MS" charset="0"/>
                <a:cs typeface="Trebuchet MS" charset="0"/>
              </a:rPr>
              <a:t>For </a:t>
            </a:r>
            <a:r>
              <a:rPr sz="3200" b="1" i="1" spc="-40" dirty="0">
                <a:latin typeface="Trebuchet MS" charset="0"/>
                <a:ea typeface="Trebuchet MS" charset="0"/>
                <a:cs typeface="Trebuchet MS" charset="0"/>
              </a:rPr>
              <a:t>they </a:t>
            </a:r>
            <a:r>
              <a:rPr sz="3200" b="1" i="1" spc="-35" dirty="0">
                <a:latin typeface="Trebuchet MS" charset="0"/>
                <a:ea typeface="Trebuchet MS" charset="0"/>
                <a:cs typeface="Trebuchet MS" charset="0"/>
              </a:rPr>
              <a:t>have </a:t>
            </a:r>
            <a:r>
              <a:rPr sz="3200" b="1" i="1" spc="-10" dirty="0">
                <a:latin typeface="Trebuchet MS" charset="0"/>
                <a:ea typeface="Trebuchet MS" charset="0"/>
                <a:cs typeface="Trebuchet MS" charset="0"/>
              </a:rPr>
              <a:t>conspired </a:t>
            </a:r>
            <a:r>
              <a:rPr sz="3200" b="1" i="1" spc="-15" dirty="0">
                <a:latin typeface="Trebuchet MS" charset="0"/>
                <a:ea typeface="Trebuchet MS" charset="0"/>
                <a:cs typeface="Trebuchet MS" charset="0"/>
              </a:rPr>
              <a:t>together </a:t>
            </a:r>
            <a:r>
              <a:rPr sz="3200" b="1" i="1" spc="-30" dirty="0">
                <a:latin typeface="Trebuchet MS" charset="0"/>
                <a:ea typeface="Trebuchet MS" charset="0"/>
                <a:cs typeface="Trebuchet MS" charset="0"/>
              </a:rPr>
              <a:t>with </a:t>
            </a:r>
            <a:r>
              <a:rPr sz="3200" b="1" i="1" spc="-15" dirty="0">
                <a:latin typeface="Trebuchet MS" charset="0"/>
                <a:ea typeface="Trebuchet MS" charset="0"/>
                <a:cs typeface="Trebuchet MS" charset="0"/>
              </a:rPr>
              <a:t>one</a:t>
            </a:r>
            <a:r>
              <a:rPr sz="3200" b="1" i="1" spc="535" dirty="0">
                <a:latin typeface="Trebuchet MS" charset="0"/>
                <a:ea typeface="Trebuchet MS" charset="0"/>
                <a:cs typeface="Trebuchet MS" charset="0"/>
              </a:rPr>
              <a:t> </a:t>
            </a:r>
            <a:r>
              <a:rPr sz="3200" b="1" i="1" spc="-5" dirty="0">
                <a:latin typeface="Trebuchet MS" charset="0"/>
                <a:ea typeface="Trebuchet MS" charset="0"/>
                <a:cs typeface="Trebuchet MS" charset="0"/>
              </a:rPr>
              <a:t>mind;</a:t>
            </a:r>
            <a:r>
              <a:rPr lang="en-US" sz="3200" b="1" spc="-5" dirty="0">
                <a:latin typeface="Trebuchet MS" charset="0"/>
                <a:ea typeface="Trebuchet MS" charset="0"/>
                <a:cs typeface="Trebuchet MS" charset="0"/>
              </a:rPr>
              <a:t> </a:t>
            </a:r>
            <a:r>
              <a:rPr sz="3200" b="1" i="1" u="sng" dirty="0">
                <a:solidFill>
                  <a:schemeClr val="bg1"/>
                </a:solidFill>
                <a:latin typeface="Trebuchet MS" charset="0"/>
                <a:ea typeface="Trebuchet MS" charset="0"/>
                <a:cs typeface="Trebuchet MS" charset="0"/>
              </a:rPr>
              <a:t>Against </a:t>
            </a:r>
            <a:r>
              <a:rPr sz="3200" b="1" i="1" u="sng" spc="-65" dirty="0">
                <a:solidFill>
                  <a:schemeClr val="bg1"/>
                </a:solidFill>
                <a:latin typeface="Trebuchet MS" charset="0"/>
                <a:ea typeface="Trebuchet MS" charset="0"/>
                <a:cs typeface="Trebuchet MS" charset="0"/>
              </a:rPr>
              <a:t>You </a:t>
            </a:r>
            <a:r>
              <a:rPr sz="3200" b="1" i="1" u="sng" spc="-10" dirty="0">
                <a:solidFill>
                  <a:schemeClr val="bg1"/>
                </a:solidFill>
                <a:latin typeface="Trebuchet MS" charset="0"/>
                <a:ea typeface="Trebuchet MS" charset="0"/>
                <a:cs typeface="Trebuchet MS" charset="0"/>
              </a:rPr>
              <a:t>they </a:t>
            </a:r>
            <a:r>
              <a:rPr sz="3200" b="1" i="1" u="sng" spc="-15" dirty="0">
                <a:solidFill>
                  <a:schemeClr val="bg1"/>
                </a:solidFill>
                <a:latin typeface="Trebuchet MS" charset="0"/>
                <a:ea typeface="Trebuchet MS" charset="0"/>
                <a:cs typeface="Trebuchet MS" charset="0"/>
              </a:rPr>
              <a:t>make </a:t>
            </a:r>
            <a:r>
              <a:rPr sz="3200" b="1" i="1" u="sng" dirty="0">
                <a:solidFill>
                  <a:schemeClr val="bg1"/>
                </a:solidFill>
                <a:latin typeface="Trebuchet MS" charset="0"/>
                <a:ea typeface="Trebuchet MS" charset="0"/>
                <a:cs typeface="Trebuchet MS" charset="0"/>
              </a:rPr>
              <a:t>a</a:t>
            </a:r>
            <a:r>
              <a:rPr sz="3200" b="1" i="1" u="sng" spc="-445" dirty="0">
                <a:solidFill>
                  <a:schemeClr val="bg1"/>
                </a:solidFill>
                <a:latin typeface="Trebuchet MS" charset="0"/>
                <a:ea typeface="Trebuchet MS" charset="0"/>
                <a:cs typeface="Trebuchet MS" charset="0"/>
              </a:rPr>
              <a:t> </a:t>
            </a:r>
            <a:r>
              <a:rPr sz="3200" b="1" i="1" u="sng" dirty="0">
                <a:solidFill>
                  <a:schemeClr val="bg1"/>
                </a:solidFill>
                <a:latin typeface="Trebuchet MS" charset="0"/>
                <a:ea typeface="Trebuchet MS" charset="0"/>
                <a:cs typeface="Trebuchet MS" charset="0"/>
              </a:rPr>
              <a:t>covenant.</a:t>
            </a:r>
            <a:endParaRPr sz="3200" b="1" u="sng"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778728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0247" y="617527"/>
            <a:ext cx="7188135"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ANTI-SEMITISM</a:t>
            </a:r>
          </a:p>
          <a:p>
            <a:r>
              <a:rPr lang="en-US" sz="4800" dirty="0"/>
              <a:t>IS NOT BIBLICAL</a:t>
            </a:r>
          </a:p>
        </p:txBody>
      </p:sp>
      <p:sp>
        <p:nvSpPr>
          <p:cNvPr id="4" name="object 7"/>
          <p:cNvSpPr txBox="1">
            <a:spLocks noGrp="1"/>
          </p:cNvSpPr>
          <p:nvPr>
            <p:ph type="title"/>
          </p:nvPr>
        </p:nvSpPr>
        <p:spPr>
          <a:xfrm>
            <a:off x="283820" y="2147319"/>
            <a:ext cx="8860181" cy="492571"/>
          </a:xfrm>
          <a:prstGeom prst="rect">
            <a:avLst/>
          </a:prstGeom>
        </p:spPr>
        <p:txBody>
          <a:bodyPr vert="horz" wrap="square" lIns="0" tIns="12065" rIns="0" bIns="0" rtlCol="0" anchor="ctr">
            <a:spAutoFit/>
          </a:bodyPr>
          <a:lstStyle/>
          <a:p>
            <a:pPr marL="12700" marR="5080">
              <a:lnSpc>
                <a:spcPct val="118000"/>
              </a:lnSpc>
              <a:spcBef>
                <a:spcPts val="95"/>
              </a:spcBef>
            </a:pPr>
            <a:r>
              <a:rPr sz="2900" b="1" spc="-5" dirty="0">
                <a:latin typeface="Trebuchet MS" charset="0"/>
                <a:ea typeface="Trebuchet MS" charset="0"/>
                <a:cs typeface="Trebuchet MS" charset="0"/>
              </a:rPr>
              <a:t>A </a:t>
            </a:r>
            <a:r>
              <a:rPr sz="2900" b="1" spc="-20" dirty="0">
                <a:latin typeface="Trebuchet MS" charset="0"/>
                <a:ea typeface="Trebuchet MS" charset="0"/>
                <a:cs typeface="Trebuchet MS" charset="0"/>
              </a:rPr>
              <a:t>genuine </a:t>
            </a:r>
            <a:r>
              <a:rPr sz="2900" b="1" spc="-25" dirty="0">
                <a:latin typeface="Trebuchet MS" charset="0"/>
                <a:ea typeface="Trebuchet MS" charset="0"/>
                <a:cs typeface="Trebuchet MS" charset="0"/>
              </a:rPr>
              <a:t>follower </a:t>
            </a:r>
            <a:r>
              <a:rPr sz="2900" b="1" spc="5" dirty="0">
                <a:latin typeface="Trebuchet MS" charset="0"/>
                <a:ea typeface="Trebuchet MS" charset="0"/>
                <a:cs typeface="Trebuchet MS" charset="0"/>
              </a:rPr>
              <a:t>of </a:t>
            </a:r>
            <a:r>
              <a:rPr sz="2900" b="1" spc="-50" dirty="0">
                <a:latin typeface="Trebuchet MS" charset="0"/>
                <a:ea typeface="Trebuchet MS" charset="0"/>
                <a:cs typeface="Trebuchet MS" charset="0"/>
              </a:rPr>
              <a:t>Yeshua </a:t>
            </a:r>
            <a:r>
              <a:rPr sz="2900" b="1" dirty="0">
                <a:latin typeface="Trebuchet MS" charset="0"/>
                <a:ea typeface="Trebuchet MS" charset="0"/>
                <a:cs typeface="Trebuchet MS" charset="0"/>
              </a:rPr>
              <a:t>cannot hate </a:t>
            </a:r>
            <a:r>
              <a:rPr sz="2900" b="1" spc="10" dirty="0">
                <a:latin typeface="Trebuchet MS" charset="0"/>
                <a:ea typeface="Trebuchet MS" charset="0"/>
                <a:cs typeface="Trebuchet MS" charset="0"/>
              </a:rPr>
              <a:t>the</a:t>
            </a:r>
            <a:r>
              <a:rPr sz="2900" b="1" spc="-455" dirty="0">
                <a:latin typeface="Trebuchet MS" charset="0"/>
                <a:ea typeface="Trebuchet MS" charset="0"/>
                <a:cs typeface="Trebuchet MS" charset="0"/>
              </a:rPr>
              <a:t> </a:t>
            </a:r>
            <a:r>
              <a:rPr sz="2900" b="1" spc="-50" dirty="0">
                <a:latin typeface="Trebuchet MS" charset="0"/>
                <a:ea typeface="Trebuchet MS" charset="0"/>
                <a:cs typeface="Trebuchet MS" charset="0"/>
              </a:rPr>
              <a:t>Jews.  </a:t>
            </a:r>
            <a:endParaRPr sz="2900" b="1" dirty="0">
              <a:latin typeface="Trebuchet MS" charset="0"/>
              <a:ea typeface="Trebuchet MS" charset="0"/>
              <a:cs typeface="Trebuchet MS" charset="0"/>
            </a:endParaRPr>
          </a:p>
        </p:txBody>
      </p:sp>
      <p:sp>
        <p:nvSpPr>
          <p:cNvPr id="5" name="object 8"/>
          <p:cNvSpPr txBox="1"/>
          <p:nvPr/>
        </p:nvSpPr>
        <p:spPr>
          <a:xfrm>
            <a:off x="283820" y="2796611"/>
            <a:ext cx="8416290" cy="3390672"/>
          </a:xfrm>
          <a:prstGeom prst="rect">
            <a:avLst/>
          </a:prstGeom>
        </p:spPr>
        <p:txBody>
          <a:bodyPr vert="horz" wrap="square" lIns="0" tIns="66040" rIns="0" bIns="0" rtlCol="0">
            <a:spAutoFit/>
          </a:bodyPr>
          <a:lstStyle/>
          <a:p>
            <a:pPr marL="12700" marR="77470">
              <a:spcBef>
                <a:spcPts val="520"/>
              </a:spcBef>
              <a:tabLst>
                <a:tab pos="279400" algn="l"/>
              </a:tabLst>
            </a:pPr>
            <a:r>
              <a:rPr lang="cs-CZ" sz="3600" b="1" spc="-20" dirty="0" err="1">
                <a:latin typeface="Trebuchet MS" charset="0"/>
                <a:ea typeface="Trebuchet MS" charset="0"/>
                <a:cs typeface="Trebuchet MS" charset="0"/>
              </a:rPr>
              <a:t>Romans</a:t>
            </a:r>
            <a:r>
              <a:rPr lang="cs-CZ" sz="3600" b="1" spc="-20" dirty="0">
                <a:latin typeface="Trebuchet MS" charset="0"/>
                <a:ea typeface="Trebuchet MS" charset="0"/>
                <a:cs typeface="Trebuchet MS" charset="0"/>
              </a:rPr>
              <a:t> 11:11</a:t>
            </a:r>
            <a:br>
              <a:rPr lang="cs-CZ" sz="3600" b="1" spc="-5" dirty="0">
                <a:latin typeface="Trebuchet MS" charset="0"/>
                <a:ea typeface="Trebuchet MS" charset="0"/>
                <a:cs typeface="Trebuchet MS" charset="0"/>
              </a:rPr>
            </a:br>
            <a:r>
              <a:rPr lang="en-US" sz="3600" b="1" i="1" spc="-5" dirty="0">
                <a:latin typeface="Trebuchet MS" charset="0"/>
                <a:ea typeface="Trebuchet MS" charset="0"/>
                <a:cs typeface="Trebuchet MS" charset="0"/>
              </a:rPr>
              <a:t>I say then, they did not stumble so as to fall, did they? May it never be! But by their transgression salvation has come to the Gentiles, </a:t>
            </a:r>
            <a:r>
              <a:rPr lang="en-US" sz="3600" b="1" i="1" u="sng" spc="-5" dirty="0">
                <a:solidFill>
                  <a:schemeClr val="bg1"/>
                </a:solidFill>
                <a:latin typeface="Trebuchet MS" charset="0"/>
                <a:ea typeface="Trebuchet MS" charset="0"/>
                <a:cs typeface="Trebuchet MS" charset="0"/>
              </a:rPr>
              <a:t>to make them jealous</a:t>
            </a:r>
            <a:r>
              <a:rPr lang="en-US" sz="3600" b="1" i="1" spc="-5" dirty="0">
                <a:solidFill>
                  <a:schemeClr val="bg1"/>
                </a:solidFill>
                <a:latin typeface="Trebuchet MS" charset="0"/>
                <a:ea typeface="Trebuchet MS" charset="0"/>
                <a:cs typeface="Trebuchet MS" charset="0"/>
              </a:rPr>
              <a:t>.</a:t>
            </a:r>
            <a:endParaRPr sz="3600" b="1" u="sng"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1586256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6487" y="629598"/>
            <a:ext cx="7659454"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MODERN ANTI-SEMITISM</a:t>
            </a:r>
          </a:p>
          <a:p>
            <a:r>
              <a:rPr lang="en-US" sz="4400" dirty="0"/>
              <a:t>DIDN’T HAPPEN IN A VACUUM</a:t>
            </a:r>
          </a:p>
        </p:txBody>
      </p:sp>
      <p:sp>
        <p:nvSpPr>
          <p:cNvPr id="7" name="object 4"/>
          <p:cNvSpPr/>
          <p:nvPr/>
        </p:nvSpPr>
        <p:spPr>
          <a:xfrm>
            <a:off x="0" y="1967979"/>
            <a:ext cx="7310581" cy="4890021"/>
          </a:xfrm>
          <a:prstGeom prst="rect">
            <a:avLst/>
          </a:prstGeom>
          <a:blipFill>
            <a:blip r:embed="rId2" cstate="print"/>
            <a:stretch>
              <a:fillRect/>
            </a:stretch>
          </a:blipFill>
        </p:spPr>
        <p:txBody>
          <a:bodyPr wrap="square" lIns="0" tIns="0" rIns="0" bIns="0" rtlCol="0"/>
          <a:lstStyle/>
          <a:p>
            <a:endParaRPr/>
          </a:p>
        </p:txBody>
      </p:sp>
      <p:sp>
        <p:nvSpPr>
          <p:cNvPr id="3" name="Rectangle 2"/>
          <p:cNvSpPr/>
          <p:nvPr/>
        </p:nvSpPr>
        <p:spPr>
          <a:xfrm>
            <a:off x="7310582" y="1979104"/>
            <a:ext cx="4881418" cy="48788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8334705" y="2473005"/>
            <a:ext cx="3268718" cy="4165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solidFill>
                  <a:schemeClr val="bg1"/>
                </a:solidFill>
              </a:rPr>
              <a:t>YOU MUST KNOW WHAT YOU BRING TO THE TABLE!</a:t>
            </a:r>
          </a:p>
        </p:txBody>
      </p:sp>
    </p:spTree>
    <p:extLst>
      <p:ext uri="{BB962C8B-B14F-4D97-AF65-F5344CB8AC3E}">
        <p14:creationId xmlns:p14="http://schemas.microsoft.com/office/powerpoint/2010/main" val="1145705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1738" y="459872"/>
            <a:ext cx="11025352" cy="1610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THE MORPHING OF ANTI-SEMITISM</a:t>
            </a:r>
          </a:p>
        </p:txBody>
      </p:sp>
      <p:sp>
        <p:nvSpPr>
          <p:cNvPr id="4" name="object 7"/>
          <p:cNvSpPr txBox="1">
            <a:spLocks noGrp="1"/>
          </p:cNvSpPr>
          <p:nvPr>
            <p:ph type="title"/>
          </p:nvPr>
        </p:nvSpPr>
        <p:spPr>
          <a:xfrm>
            <a:off x="147146" y="1952336"/>
            <a:ext cx="10520856" cy="4743350"/>
          </a:xfrm>
          <a:prstGeom prst="rect">
            <a:avLst/>
          </a:prstGeom>
        </p:spPr>
        <p:txBody>
          <a:bodyPr vert="horz" wrap="square" lIns="0" tIns="12065" rIns="0" bIns="0" rtlCol="0" anchor="ctr">
            <a:spAutoFit/>
          </a:bodyPr>
          <a:lstStyle/>
          <a:p>
            <a:pPr marL="12700" marR="5080">
              <a:lnSpc>
                <a:spcPct val="118000"/>
              </a:lnSpc>
              <a:spcBef>
                <a:spcPts val="95"/>
              </a:spcBef>
            </a:pPr>
            <a:r>
              <a:rPr lang="en-US" sz="4000" b="1" u="sng" spc="-5" dirty="0">
                <a:latin typeface="Trebuchet MS" charset="0"/>
                <a:ea typeface="Trebuchet MS" charset="0"/>
                <a:cs typeface="Trebuchet MS" charset="0"/>
              </a:rPr>
              <a:t>• CLASSICAL ANTI-SEMITISM</a:t>
            </a:r>
            <a:br>
              <a:rPr lang="en-US" b="1" spc="-5" dirty="0">
                <a:latin typeface="Trebuchet MS" charset="0"/>
                <a:ea typeface="Trebuchet MS" charset="0"/>
                <a:cs typeface="Trebuchet MS" charset="0"/>
              </a:rPr>
            </a:br>
            <a:r>
              <a:rPr lang="en-US" b="1" spc="-5" dirty="0">
                <a:latin typeface="Trebuchet MS" charset="0"/>
                <a:ea typeface="Trebuchet MS" charset="0"/>
                <a:cs typeface="Trebuchet MS" charset="0"/>
              </a:rPr>
              <a:t>	</a:t>
            </a:r>
            <a:r>
              <a:rPr lang="en-US" sz="2900" b="1" spc="-5" dirty="0">
                <a:solidFill>
                  <a:prstClr val="white"/>
                </a:solidFill>
                <a:latin typeface="Trebuchet MS" charset="0"/>
                <a:ea typeface="Trebuchet MS" charset="0"/>
                <a:cs typeface="Trebuchet MS" charset="0"/>
              </a:rPr>
              <a:t>• THEOLOGICAL ANTI-JUDAISM</a:t>
            </a:r>
            <a:br>
              <a:rPr lang="en-US" sz="2900" b="1" spc="-5" dirty="0">
                <a:solidFill>
                  <a:prstClr val="white"/>
                </a:solidFill>
                <a:latin typeface="Trebuchet MS" charset="0"/>
                <a:ea typeface="Trebuchet MS" charset="0"/>
                <a:cs typeface="Trebuchet MS" charset="0"/>
              </a:rPr>
            </a:br>
            <a:r>
              <a:rPr lang="en-US" sz="2900" b="1" spc="-5" dirty="0">
                <a:solidFill>
                  <a:prstClr val="white"/>
                </a:solidFill>
                <a:latin typeface="Trebuchet MS" charset="0"/>
                <a:ea typeface="Trebuchet MS" charset="0"/>
                <a:cs typeface="Trebuchet MS" charset="0"/>
              </a:rPr>
              <a:t>	• RACIAL ANTI-SEMITISM</a:t>
            </a:r>
            <a:br>
              <a:rPr lang="en-US" sz="2900" b="1" spc="-5" dirty="0">
                <a:solidFill>
                  <a:prstClr val="white"/>
                </a:solidFill>
                <a:latin typeface="Trebuchet MS" charset="0"/>
                <a:ea typeface="Trebuchet MS" charset="0"/>
                <a:cs typeface="Trebuchet MS" charset="0"/>
              </a:rPr>
            </a:br>
            <a:r>
              <a:rPr lang="en-US" sz="3200" b="1" spc="-5" dirty="0">
                <a:latin typeface="Trebuchet MS" charset="0"/>
                <a:ea typeface="Trebuchet MS" charset="0"/>
                <a:cs typeface="Trebuchet MS" charset="0"/>
              </a:rPr>
              <a:t> 		</a:t>
            </a:r>
            <a:r>
              <a:rPr lang="en-US" sz="2800" b="1" spc="-5" dirty="0">
                <a:solidFill>
                  <a:schemeClr val="bg1"/>
                </a:solidFill>
                <a:latin typeface="Trebuchet MS" charset="0"/>
                <a:ea typeface="Trebuchet MS" charset="0"/>
                <a:cs typeface="Trebuchet MS" charset="0"/>
              </a:rPr>
              <a:t>FROM THE BIBLICAL ACCOUNT TO THE HOLOCAUST </a:t>
            </a:r>
            <a:br>
              <a:rPr lang="en-US" b="1" spc="-5" dirty="0">
                <a:latin typeface="Trebuchet MS" charset="0"/>
                <a:ea typeface="Trebuchet MS" charset="0"/>
                <a:cs typeface="Trebuchet MS" charset="0"/>
              </a:rPr>
            </a:br>
            <a:r>
              <a:rPr lang="en-US" sz="4000" b="1" u="sng" spc="-5" dirty="0">
                <a:latin typeface="Trebuchet MS" charset="0"/>
                <a:ea typeface="Trebuchet MS" charset="0"/>
                <a:cs typeface="Trebuchet MS" charset="0"/>
              </a:rPr>
              <a:t>• MODERN ANTI-SEMITISM</a:t>
            </a:r>
            <a:br>
              <a:rPr lang="en-US" sz="2900" b="1" spc="-5" dirty="0">
                <a:latin typeface="Trebuchet MS" charset="0"/>
                <a:ea typeface="Trebuchet MS" charset="0"/>
                <a:cs typeface="Trebuchet MS" charset="0"/>
              </a:rPr>
            </a:br>
            <a:r>
              <a:rPr lang="en-US" sz="2900" b="1" spc="-5" dirty="0">
                <a:latin typeface="Trebuchet MS" charset="0"/>
                <a:ea typeface="Trebuchet MS" charset="0"/>
                <a:cs typeface="Trebuchet MS" charset="0"/>
              </a:rPr>
              <a:t>	• NEW ANTI-SEMITISM</a:t>
            </a:r>
            <a:br>
              <a:rPr lang="en-US" sz="2900" b="1" spc="-5" dirty="0">
                <a:latin typeface="Trebuchet MS" charset="0"/>
                <a:ea typeface="Trebuchet MS" charset="0"/>
                <a:cs typeface="Trebuchet MS" charset="0"/>
              </a:rPr>
            </a:br>
            <a:r>
              <a:rPr lang="en-US" sz="2900" b="1" spc="-5" dirty="0">
                <a:latin typeface="Trebuchet MS" charset="0"/>
                <a:ea typeface="Trebuchet MS" charset="0"/>
                <a:cs typeface="Trebuchet MS" charset="0"/>
              </a:rPr>
              <a:t>	• END-TIMES ANTI-SEMITISM</a:t>
            </a:r>
            <a:br>
              <a:rPr lang="en-US" sz="2900" b="1" spc="-5" dirty="0">
                <a:latin typeface="Trebuchet MS" charset="0"/>
                <a:ea typeface="Trebuchet MS" charset="0"/>
                <a:cs typeface="Trebuchet MS" charset="0"/>
              </a:rPr>
            </a:br>
            <a:r>
              <a:rPr lang="en-US" sz="2000" b="1" spc="-5" dirty="0">
                <a:latin typeface="Trebuchet MS" charset="0"/>
                <a:ea typeface="Trebuchet MS" charset="0"/>
                <a:cs typeface="Trebuchet MS" charset="0"/>
              </a:rPr>
              <a:t> 			</a:t>
            </a:r>
            <a:r>
              <a:rPr lang="en-US" sz="2800" b="1" spc="-5" dirty="0">
                <a:solidFill>
                  <a:schemeClr val="bg1"/>
                </a:solidFill>
                <a:latin typeface="Trebuchet MS" charset="0"/>
                <a:ea typeface="Trebuchet MS" charset="0"/>
                <a:cs typeface="Trebuchet MS" charset="0"/>
              </a:rPr>
              <a:t>POST-HOLOCAUST TO TODAY</a:t>
            </a:r>
            <a:endParaRPr sz="2000" b="1"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18734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5775" y="617527"/>
            <a:ext cx="4383674" cy="137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CLASSICAL</a:t>
            </a:r>
          </a:p>
          <a:p>
            <a:r>
              <a:rPr lang="en-US" sz="4800" dirty="0"/>
              <a:t>ANTI-SEMITISM</a:t>
            </a:r>
          </a:p>
        </p:txBody>
      </p:sp>
      <p:sp>
        <p:nvSpPr>
          <p:cNvPr id="4" name="object 7"/>
          <p:cNvSpPr txBox="1">
            <a:spLocks noGrp="1"/>
          </p:cNvSpPr>
          <p:nvPr>
            <p:ph type="title"/>
          </p:nvPr>
        </p:nvSpPr>
        <p:spPr>
          <a:xfrm>
            <a:off x="188757" y="2297352"/>
            <a:ext cx="11814486" cy="4028539"/>
          </a:xfrm>
          <a:prstGeom prst="rect">
            <a:avLst/>
          </a:prstGeom>
        </p:spPr>
        <p:txBody>
          <a:bodyPr vert="horz" wrap="square" lIns="0" tIns="12065" rIns="0" bIns="0" rtlCol="0" anchor="ctr">
            <a:spAutoFit/>
          </a:bodyPr>
          <a:lstStyle/>
          <a:p>
            <a:pPr marL="12700" marR="5080">
              <a:lnSpc>
                <a:spcPct val="118000"/>
              </a:lnSpc>
              <a:spcBef>
                <a:spcPts val="95"/>
              </a:spcBef>
            </a:pPr>
            <a:r>
              <a:rPr lang="en-US" sz="3200" b="1" spc="-5" dirty="0">
                <a:latin typeface="Trebuchet MS" charset="0"/>
                <a:ea typeface="Trebuchet MS" charset="0"/>
                <a:cs typeface="Trebuchet MS" charset="0"/>
              </a:rPr>
              <a:t>• Theological anti-Judaism paved the way </a:t>
            </a:r>
            <a:br>
              <a:rPr lang="en-US" sz="3200" b="1" spc="-5" dirty="0">
                <a:latin typeface="Trebuchet MS" charset="0"/>
                <a:ea typeface="Trebuchet MS" charset="0"/>
                <a:cs typeface="Trebuchet MS" charset="0"/>
              </a:rPr>
            </a:br>
            <a:r>
              <a:rPr lang="en-US" sz="3200" b="1" spc="-5" dirty="0">
                <a:latin typeface="Trebuchet MS" charset="0"/>
                <a:ea typeface="Trebuchet MS" charset="0"/>
                <a:cs typeface="Trebuchet MS" charset="0"/>
              </a:rPr>
              <a:t>for racial Anti-Semitism.</a:t>
            </a:r>
            <a:br>
              <a:rPr lang="en-US" sz="3200" b="1" spc="-5" dirty="0">
                <a:latin typeface="Trebuchet MS" charset="0"/>
                <a:ea typeface="Trebuchet MS" charset="0"/>
                <a:cs typeface="Trebuchet MS" charset="0"/>
              </a:rPr>
            </a:br>
            <a:r>
              <a:rPr lang="en-US" sz="3200" b="1" spc="-5" dirty="0">
                <a:latin typeface="Trebuchet MS" charset="0"/>
                <a:ea typeface="Trebuchet MS" charset="0"/>
                <a:cs typeface="Trebuchet MS" charset="0"/>
              </a:rPr>
              <a:t>• The Exegetical deviation of some of the early Church Fathers was a catalyst.</a:t>
            </a:r>
            <a:br>
              <a:rPr lang="en-US" sz="3200" b="1" spc="-5" dirty="0">
                <a:latin typeface="Trebuchet MS" charset="0"/>
                <a:ea typeface="Trebuchet MS" charset="0"/>
                <a:cs typeface="Trebuchet MS" charset="0"/>
              </a:rPr>
            </a:br>
            <a:r>
              <a:rPr lang="en-US" sz="3200" b="1" spc="-5" dirty="0">
                <a:latin typeface="Trebuchet MS" charset="0"/>
                <a:ea typeface="Trebuchet MS" charset="0"/>
                <a:cs typeface="Trebuchet MS" charset="0"/>
              </a:rPr>
              <a:t>• Anti-Semitism progressively grew, widening the chasm between the Church and the Jews and starting the “Us and Them!” syndrome.</a:t>
            </a:r>
            <a:endParaRPr sz="1600" b="1" dirty="0">
              <a:latin typeface="Trebuchet MS" charset="0"/>
              <a:ea typeface="Trebuchet MS" charset="0"/>
              <a:cs typeface="Trebuchet MS" charset="0"/>
            </a:endParaRPr>
          </a:p>
        </p:txBody>
      </p:sp>
      <p:sp>
        <p:nvSpPr>
          <p:cNvPr id="2" name="Rectangle 1"/>
          <p:cNvSpPr/>
          <p:nvPr/>
        </p:nvSpPr>
        <p:spPr>
          <a:xfrm>
            <a:off x="6237908" y="735724"/>
            <a:ext cx="4146271" cy="1200329"/>
          </a:xfrm>
          <a:prstGeom prst="rect">
            <a:avLst/>
          </a:prstGeom>
        </p:spPr>
        <p:txBody>
          <a:bodyPr wrap="square">
            <a:spAutoFit/>
          </a:bodyPr>
          <a:lstStyle/>
          <a:p>
            <a:r>
              <a:rPr lang="en-US" sz="2400" b="1" spc="-5" dirty="0">
                <a:latin typeface="Trebuchet MS" charset="0"/>
                <a:ea typeface="Trebuchet MS" charset="0"/>
                <a:cs typeface="Trebuchet MS" charset="0"/>
              </a:rPr>
              <a:t>FROM THE BIBLICAL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ACCOUNT </a:t>
            </a:r>
            <a:br>
              <a:rPr lang="en-US" sz="2400" b="1" spc="-5" dirty="0">
                <a:latin typeface="Trebuchet MS" charset="0"/>
                <a:ea typeface="Trebuchet MS" charset="0"/>
                <a:cs typeface="Trebuchet MS" charset="0"/>
              </a:rPr>
            </a:br>
            <a:r>
              <a:rPr lang="en-US" sz="2400" b="1" spc="-5" dirty="0">
                <a:latin typeface="Trebuchet MS" charset="0"/>
                <a:ea typeface="Trebuchet MS" charset="0"/>
                <a:cs typeface="Trebuchet MS" charset="0"/>
              </a:rPr>
              <a:t>TO THE HOLOCAUST </a:t>
            </a:r>
            <a:endParaRPr lang="en-US" sz="2400" dirty="0"/>
          </a:p>
        </p:txBody>
      </p:sp>
    </p:spTree>
    <p:extLst>
      <p:ext uri="{BB962C8B-B14F-4D97-AF65-F5344CB8AC3E}">
        <p14:creationId xmlns:p14="http://schemas.microsoft.com/office/powerpoint/2010/main" val="1318510982"/>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{4CA425E4-039F-6F47-9E72-8691CDAC0D50}tf10001057</Template>
  <TotalTime>1</TotalTime>
  <Words>2419</Words>
  <Application>Microsoft Macintosh PowerPoint</Application>
  <PresentationFormat>Widescreen</PresentationFormat>
  <Paragraphs>224</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Homemade Apple</vt:lpstr>
      <vt:lpstr>Trebuchet MS</vt:lpstr>
      <vt:lpstr>Berlin</vt:lpstr>
      <vt:lpstr>ANTI-SEMITISM</vt:lpstr>
      <vt:lpstr>PowerPoint Presentation</vt:lpstr>
      <vt:lpstr>PowerPoint Presentation</vt:lpstr>
      <vt:lpstr>PowerPoint Presentation</vt:lpstr>
      <vt:lpstr>A genuine follower of Yeshua cannot hate the Jews.  </vt:lpstr>
      <vt:lpstr>A genuine follower of Yeshua cannot hate the Jews.  </vt:lpstr>
      <vt:lpstr>PowerPoint Presentation</vt:lpstr>
      <vt:lpstr>• CLASSICAL ANTI-SEMITISM  • THEOLOGICAL ANTI-JUDAISM  • RACIAL ANTI-SEMITISM    FROM THE BIBLICAL ACCOUNT TO THE HOLOCAUST  • MODERN ANTI-SEMITISM  • NEW ANTI-SEMITISM  • END-TIMES ANTI-SEMITISM     POST-HOLOCAUST TO TODAY</vt:lpstr>
      <vt:lpstr>• Theological anti-Judaism paved the way  for racial Anti-Semitism. • The Exegetical deviation of some of the early Church Fathers was a catalyst. • Anti-Semitism progressively grew, widening the chasm between the Church and the Jews and starting the “Us and Them!” syndrome.</vt:lpstr>
      <vt:lpstr>The Church Fathers  • Ignatius Bishop of Antioch (c. AD 35 – c.108) • Origen of Alexandria (AD 185-254) • John Chrysostom (AD 344-407) • Augustine (AD 354-430) • Jerome (AD 347-420) </vt:lpstr>
      <vt:lpstr>John Chrysostom (AD 344-407) “The synagogue is worse than a brothel…it is the den of scoundrels and the repair of wild beasts…the temple of demons devoted to idolatrous cults…the refuge of brigands and debauchees, and the cavern of devils. It is a criminal assembly of Jews…a place of meeting for the assassins of Christ… a house worse than a drinking shop…a den of thieves, a house of ill fame, a dwelling of iniquity, the refuge of devils, a gulf and an abyss of perdition.… I would say the same things about their souls… As for me, I hate the synagogue…I hate the Jews for the same reason.… men who are lustful, rapacious, greedy, perfidious bandits…inveterate murderers, destroyers, men possessed by the devil,… they have surpassed the ferocity of wild beasts, for they murder their offspring and immolate them to the devil.”        Adversus Judaeos (Against the Jews) </vt:lpstr>
      <vt:lpstr>The Church Fathers: • Jerome (AD 347-420)   A deviation of one degree seems insignificant and yet, 1º between New York and Los Angeles will result in a 50 miles deviation off course. The Church’s exegetical deviation took many far away from biblical truth, leading to diatribes and eventually the death of millions.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ANTI-SEMITISM</dc:title>
  <dc:creator>Olivier Melnick</dc:creator>
  <cp:lastModifiedBy>Olivier Melnick</cp:lastModifiedBy>
  <cp:revision>1</cp:revision>
  <dcterms:created xsi:type="dcterms:W3CDTF">2022-05-12T19:27:18Z</dcterms:created>
  <dcterms:modified xsi:type="dcterms:W3CDTF">2022-05-12T19:28:58Z</dcterms:modified>
</cp:coreProperties>
</file>