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337" r:id="rId2"/>
    <p:sldId id="289" r:id="rId3"/>
    <p:sldId id="290" r:id="rId4"/>
    <p:sldId id="292" r:id="rId5"/>
    <p:sldId id="293" r:id="rId6"/>
    <p:sldId id="294" r:id="rId7"/>
    <p:sldId id="295" r:id="rId8"/>
    <p:sldId id="297" r:id="rId9"/>
    <p:sldId id="296" r:id="rId10"/>
    <p:sldId id="298" r:id="rId11"/>
    <p:sldId id="299" r:id="rId12"/>
    <p:sldId id="332" r:id="rId13"/>
    <p:sldId id="300" r:id="rId14"/>
    <p:sldId id="301" r:id="rId15"/>
    <p:sldId id="302" r:id="rId16"/>
    <p:sldId id="303" r:id="rId17"/>
    <p:sldId id="304" r:id="rId18"/>
    <p:sldId id="322" r:id="rId19"/>
    <p:sldId id="305" r:id="rId20"/>
    <p:sldId id="306" r:id="rId21"/>
    <p:sldId id="307" r:id="rId22"/>
    <p:sldId id="336" r:id="rId23"/>
    <p:sldId id="308" r:id="rId24"/>
    <p:sldId id="334" r:id="rId25"/>
    <p:sldId id="335" r:id="rId26"/>
    <p:sldId id="333" r:id="rId27"/>
    <p:sldId id="309" r:id="rId28"/>
    <p:sldId id="321" r:id="rId29"/>
    <p:sldId id="310" r:id="rId30"/>
    <p:sldId id="318" r:id="rId31"/>
    <p:sldId id="319" r:id="rId32"/>
    <p:sldId id="320" r:id="rId33"/>
    <p:sldId id="311" r:id="rId34"/>
    <p:sldId id="312" r:id="rId35"/>
    <p:sldId id="313" r:id="rId36"/>
    <p:sldId id="314" r:id="rId37"/>
    <p:sldId id="315" r:id="rId38"/>
    <p:sldId id="316" r:id="rId39"/>
    <p:sldId id="338" r:id="rId40"/>
    <p:sldId id="32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11E10-AE2A-4040-A860-7B6A5819F616}"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14646-9BA2-F247-A0A4-508F9FBCD717}" type="slidenum">
              <a:rPr lang="en-US" smtClean="0"/>
              <a:t>‹#›</a:t>
            </a:fld>
            <a:endParaRPr lang="en-US"/>
          </a:p>
        </p:txBody>
      </p:sp>
    </p:spTree>
    <p:extLst>
      <p:ext uri="{BB962C8B-B14F-4D97-AF65-F5344CB8AC3E}">
        <p14:creationId xmlns:p14="http://schemas.microsoft.com/office/powerpoint/2010/main" val="20237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a:t>
            </a:fld>
            <a:endParaRPr lang="en-US"/>
          </a:p>
        </p:txBody>
      </p:sp>
    </p:spTree>
    <p:extLst>
      <p:ext uri="{BB962C8B-B14F-4D97-AF65-F5344CB8AC3E}">
        <p14:creationId xmlns:p14="http://schemas.microsoft.com/office/powerpoint/2010/main" val="788312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13</a:t>
            </a:fld>
            <a:endParaRPr lang="en-US"/>
          </a:p>
        </p:txBody>
      </p:sp>
    </p:spTree>
    <p:extLst>
      <p:ext uri="{BB962C8B-B14F-4D97-AF65-F5344CB8AC3E}">
        <p14:creationId xmlns:p14="http://schemas.microsoft.com/office/powerpoint/2010/main" val="149702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14</a:t>
            </a:fld>
            <a:endParaRPr lang="en-US"/>
          </a:p>
        </p:txBody>
      </p:sp>
    </p:spTree>
    <p:extLst>
      <p:ext uri="{BB962C8B-B14F-4D97-AF65-F5344CB8AC3E}">
        <p14:creationId xmlns:p14="http://schemas.microsoft.com/office/powerpoint/2010/main" val="156743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15</a:t>
            </a:fld>
            <a:endParaRPr lang="en-US"/>
          </a:p>
        </p:txBody>
      </p:sp>
    </p:spTree>
    <p:extLst>
      <p:ext uri="{BB962C8B-B14F-4D97-AF65-F5344CB8AC3E}">
        <p14:creationId xmlns:p14="http://schemas.microsoft.com/office/powerpoint/2010/main" val="98542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16</a:t>
            </a:fld>
            <a:endParaRPr lang="en-US"/>
          </a:p>
        </p:txBody>
      </p:sp>
    </p:spTree>
    <p:extLst>
      <p:ext uri="{BB962C8B-B14F-4D97-AF65-F5344CB8AC3E}">
        <p14:creationId xmlns:p14="http://schemas.microsoft.com/office/powerpoint/2010/main" val="556642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17</a:t>
            </a:fld>
            <a:endParaRPr lang="en-US"/>
          </a:p>
        </p:txBody>
      </p:sp>
    </p:spTree>
    <p:extLst>
      <p:ext uri="{BB962C8B-B14F-4D97-AF65-F5344CB8AC3E}">
        <p14:creationId xmlns:p14="http://schemas.microsoft.com/office/powerpoint/2010/main" val="819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18</a:t>
            </a:fld>
            <a:endParaRPr lang="en-US"/>
          </a:p>
        </p:txBody>
      </p:sp>
    </p:spTree>
    <p:extLst>
      <p:ext uri="{BB962C8B-B14F-4D97-AF65-F5344CB8AC3E}">
        <p14:creationId xmlns:p14="http://schemas.microsoft.com/office/powerpoint/2010/main" val="30894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19</a:t>
            </a:fld>
            <a:endParaRPr lang="en-US"/>
          </a:p>
        </p:txBody>
      </p:sp>
    </p:spTree>
    <p:extLst>
      <p:ext uri="{BB962C8B-B14F-4D97-AF65-F5344CB8AC3E}">
        <p14:creationId xmlns:p14="http://schemas.microsoft.com/office/powerpoint/2010/main" val="1350741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20</a:t>
            </a:fld>
            <a:endParaRPr lang="en-US"/>
          </a:p>
        </p:txBody>
      </p:sp>
    </p:spTree>
    <p:extLst>
      <p:ext uri="{BB962C8B-B14F-4D97-AF65-F5344CB8AC3E}">
        <p14:creationId xmlns:p14="http://schemas.microsoft.com/office/powerpoint/2010/main" val="146076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21</a:t>
            </a:fld>
            <a:endParaRPr lang="en-US"/>
          </a:p>
        </p:txBody>
      </p:sp>
    </p:spTree>
    <p:extLst>
      <p:ext uri="{BB962C8B-B14F-4D97-AF65-F5344CB8AC3E}">
        <p14:creationId xmlns:p14="http://schemas.microsoft.com/office/powerpoint/2010/main" val="1343560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22</a:t>
            </a:fld>
            <a:endParaRPr lang="en-US"/>
          </a:p>
        </p:txBody>
      </p:sp>
    </p:spTree>
    <p:extLst>
      <p:ext uri="{BB962C8B-B14F-4D97-AF65-F5344CB8AC3E}">
        <p14:creationId xmlns:p14="http://schemas.microsoft.com/office/powerpoint/2010/main" val="31697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a:t>
            </a:fld>
            <a:endParaRPr lang="en-US"/>
          </a:p>
        </p:txBody>
      </p:sp>
    </p:spTree>
    <p:extLst>
      <p:ext uri="{BB962C8B-B14F-4D97-AF65-F5344CB8AC3E}">
        <p14:creationId xmlns:p14="http://schemas.microsoft.com/office/powerpoint/2010/main" val="62891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23</a:t>
            </a:fld>
            <a:endParaRPr lang="en-US"/>
          </a:p>
        </p:txBody>
      </p:sp>
    </p:spTree>
    <p:extLst>
      <p:ext uri="{BB962C8B-B14F-4D97-AF65-F5344CB8AC3E}">
        <p14:creationId xmlns:p14="http://schemas.microsoft.com/office/powerpoint/2010/main" val="1244333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24</a:t>
            </a:fld>
            <a:endParaRPr lang="en-US"/>
          </a:p>
        </p:txBody>
      </p:sp>
    </p:spTree>
    <p:extLst>
      <p:ext uri="{BB962C8B-B14F-4D97-AF65-F5344CB8AC3E}">
        <p14:creationId xmlns:p14="http://schemas.microsoft.com/office/powerpoint/2010/main" val="60806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25</a:t>
            </a:fld>
            <a:endParaRPr lang="en-US"/>
          </a:p>
        </p:txBody>
      </p:sp>
    </p:spTree>
    <p:extLst>
      <p:ext uri="{BB962C8B-B14F-4D97-AF65-F5344CB8AC3E}">
        <p14:creationId xmlns:p14="http://schemas.microsoft.com/office/powerpoint/2010/main" val="2730856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26</a:t>
            </a:fld>
            <a:endParaRPr lang="en-US"/>
          </a:p>
        </p:txBody>
      </p:sp>
    </p:spTree>
    <p:extLst>
      <p:ext uri="{BB962C8B-B14F-4D97-AF65-F5344CB8AC3E}">
        <p14:creationId xmlns:p14="http://schemas.microsoft.com/office/powerpoint/2010/main" val="3578236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27</a:t>
            </a:fld>
            <a:endParaRPr lang="en-US"/>
          </a:p>
        </p:txBody>
      </p:sp>
    </p:spTree>
    <p:extLst>
      <p:ext uri="{BB962C8B-B14F-4D97-AF65-F5344CB8AC3E}">
        <p14:creationId xmlns:p14="http://schemas.microsoft.com/office/powerpoint/2010/main" val="1889394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28</a:t>
            </a:fld>
            <a:endParaRPr lang="en-US"/>
          </a:p>
        </p:txBody>
      </p:sp>
    </p:spTree>
    <p:extLst>
      <p:ext uri="{BB962C8B-B14F-4D97-AF65-F5344CB8AC3E}">
        <p14:creationId xmlns:p14="http://schemas.microsoft.com/office/powerpoint/2010/main" val="1367529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29</a:t>
            </a:fld>
            <a:endParaRPr lang="en-US"/>
          </a:p>
        </p:txBody>
      </p:sp>
    </p:spTree>
    <p:extLst>
      <p:ext uri="{BB962C8B-B14F-4D97-AF65-F5344CB8AC3E}">
        <p14:creationId xmlns:p14="http://schemas.microsoft.com/office/powerpoint/2010/main" val="170439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30</a:t>
            </a:fld>
            <a:endParaRPr lang="en-US"/>
          </a:p>
        </p:txBody>
      </p:sp>
    </p:spTree>
    <p:extLst>
      <p:ext uri="{BB962C8B-B14F-4D97-AF65-F5344CB8AC3E}">
        <p14:creationId xmlns:p14="http://schemas.microsoft.com/office/powerpoint/2010/main" val="1692039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31</a:t>
            </a:fld>
            <a:endParaRPr lang="en-US"/>
          </a:p>
        </p:txBody>
      </p:sp>
    </p:spTree>
    <p:extLst>
      <p:ext uri="{BB962C8B-B14F-4D97-AF65-F5344CB8AC3E}">
        <p14:creationId xmlns:p14="http://schemas.microsoft.com/office/powerpoint/2010/main" val="113522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32</a:t>
            </a:fld>
            <a:endParaRPr lang="en-US"/>
          </a:p>
        </p:txBody>
      </p:sp>
    </p:spTree>
    <p:extLst>
      <p:ext uri="{BB962C8B-B14F-4D97-AF65-F5344CB8AC3E}">
        <p14:creationId xmlns:p14="http://schemas.microsoft.com/office/powerpoint/2010/main" val="120283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a:t>
            </a:fld>
            <a:endParaRPr lang="en-US"/>
          </a:p>
        </p:txBody>
      </p:sp>
    </p:spTree>
    <p:extLst>
      <p:ext uri="{BB962C8B-B14F-4D97-AF65-F5344CB8AC3E}">
        <p14:creationId xmlns:p14="http://schemas.microsoft.com/office/powerpoint/2010/main" val="1597960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33</a:t>
            </a:fld>
            <a:endParaRPr lang="en-US"/>
          </a:p>
        </p:txBody>
      </p:sp>
    </p:spTree>
    <p:extLst>
      <p:ext uri="{BB962C8B-B14F-4D97-AF65-F5344CB8AC3E}">
        <p14:creationId xmlns:p14="http://schemas.microsoft.com/office/powerpoint/2010/main" val="1671359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34</a:t>
            </a:fld>
            <a:endParaRPr lang="en-US"/>
          </a:p>
        </p:txBody>
      </p:sp>
    </p:spTree>
    <p:extLst>
      <p:ext uri="{BB962C8B-B14F-4D97-AF65-F5344CB8AC3E}">
        <p14:creationId xmlns:p14="http://schemas.microsoft.com/office/powerpoint/2010/main" val="1388777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35</a:t>
            </a:fld>
            <a:endParaRPr lang="en-US"/>
          </a:p>
        </p:txBody>
      </p:sp>
    </p:spTree>
    <p:extLst>
      <p:ext uri="{BB962C8B-B14F-4D97-AF65-F5344CB8AC3E}">
        <p14:creationId xmlns:p14="http://schemas.microsoft.com/office/powerpoint/2010/main" val="599685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36</a:t>
            </a:fld>
            <a:endParaRPr lang="en-US"/>
          </a:p>
        </p:txBody>
      </p:sp>
    </p:spTree>
    <p:extLst>
      <p:ext uri="{BB962C8B-B14F-4D97-AF65-F5344CB8AC3E}">
        <p14:creationId xmlns:p14="http://schemas.microsoft.com/office/powerpoint/2010/main" val="1906585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37</a:t>
            </a:fld>
            <a:endParaRPr lang="en-US"/>
          </a:p>
        </p:txBody>
      </p:sp>
    </p:spTree>
    <p:extLst>
      <p:ext uri="{BB962C8B-B14F-4D97-AF65-F5344CB8AC3E}">
        <p14:creationId xmlns:p14="http://schemas.microsoft.com/office/powerpoint/2010/main" val="1728409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38</a:t>
            </a:fld>
            <a:endParaRPr lang="en-US"/>
          </a:p>
        </p:txBody>
      </p:sp>
    </p:spTree>
    <p:extLst>
      <p:ext uri="{BB962C8B-B14F-4D97-AF65-F5344CB8AC3E}">
        <p14:creationId xmlns:p14="http://schemas.microsoft.com/office/powerpoint/2010/main" val="1475059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39</a:t>
            </a:fld>
            <a:endParaRPr lang="en-US"/>
          </a:p>
        </p:txBody>
      </p:sp>
    </p:spTree>
    <p:extLst>
      <p:ext uri="{BB962C8B-B14F-4D97-AF65-F5344CB8AC3E}">
        <p14:creationId xmlns:p14="http://schemas.microsoft.com/office/powerpoint/2010/main" val="2201360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40</a:t>
            </a:fld>
            <a:endParaRPr lang="en-US"/>
          </a:p>
        </p:txBody>
      </p:sp>
    </p:spTree>
    <p:extLst>
      <p:ext uri="{BB962C8B-B14F-4D97-AF65-F5344CB8AC3E}">
        <p14:creationId xmlns:p14="http://schemas.microsoft.com/office/powerpoint/2010/main" val="323147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a:t>
            </a:fld>
            <a:endParaRPr lang="en-US"/>
          </a:p>
        </p:txBody>
      </p:sp>
    </p:spTree>
    <p:extLst>
      <p:ext uri="{BB962C8B-B14F-4D97-AF65-F5344CB8AC3E}">
        <p14:creationId xmlns:p14="http://schemas.microsoft.com/office/powerpoint/2010/main" val="145111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7</a:t>
            </a:fld>
            <a:endParaRPr lang="en-US"/>
          </a:p>
        </p:txBody>
      </p:sp>
    </p:spTree>
    <p:extLst>
      <p:ext uri="{BB962C8B-B14F-4D97-AF65-F5344CB8AC3E}">
        <p14:creationId xmlns:p14="http://schemas.microsoft.com/office/powerpoint/2010/main" val="205309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8</a:t>
            </a:fld>
            <a:endParaRPr lang="en-US"/>
          </a:p>
        </p:txBody>
      </p:sp>
    </p:spTree>
    <p:extLst>
      <p:ext uri="{BB962C8B-B14F-4D97-AF65-F5344CB8AC3E}">
        <p14:creationId xmlns:p14="http://schemas.microsoft.com/office/powerpoint/2010/main" val="49109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9</a:t>
            </a:fld>
            <a:endParaRPr lang="en-US"/>
          </a:p>
        </p:txBody>
      </p:sp>
    </p:spTree>
    <p:extLst>
      <p:ext uri="{BB962C8B-B14F-4D97-AF65-F5344CB8AC3E}">
        <p14:creationId xmlns:p14="http://schemas.microsoft.com/office/powerpoint/2010/main" val="130406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10</a:t>
            </a:fld>
            <a:endParaRPr lang="en-US"/>
          </a:p>
        </p:txBody>
      </p:sp>
    </p:spTree>
    <p:extLst>
      <p:ext uri="{BB962C8B-B14F-4D97-AF65-F5344CB8AC3E}">
        <p14:creationId xmlns:p14="http://schemas.microsoft.com/office/powerpoint/2010/main" val="63613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11</a:t>
            </a:fld>
            <a:endParaRPr lang="en-US"/>
          </a:p>
        </p:txBody>
      </p:sp>
    </p:spTree>
    <p:extLst>
      <p:ext uri="{BB962C8B-B14F-4D97-AF65-F5344CB8AC3E}">
        <p14:creationId xmlns:p14="http://schemas.microsoft.com/office/powerpoint/2010/main" val="213170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E07431-DB86-AF48-8281-6CD3317F5916}"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1962989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457358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157945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0347874D-E958-BB45-89C6-E05C91F5F7AB}"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1657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3502312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E07431-DB86-AF48-8281-6CD3317F5916}" type="datetimeFigureOut">
              <a:rPr lang="en-US" smtClean="0"/>
              <a:t>5/12/22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4083228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E07431-DB86-AF48-8281-6CD3317F5916}" type="datetimeFigureOut">
              <a:rPr lang="en-US" smtClean="0"/>
              <a:t>5/12/22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29084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07431-DB86-AF48-8281-6CD3317F5916}"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1937867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FE07431-DB86-AF48-8281-6CD3317F5916}" type="datetimeFigureOut">
              <a:rPr lang="en-US" smtClean="0"/>
              <a:t>5/12/22</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347874D-E958-BB45-89C6-E05C91F5F7AB}" type="slidenum">
              <a:rPr lang="en-US" smtClean="0"/>
              <a:t>‹#›</a:t>
            </a:fld>
            <a:endParaRPr lang="en-US"/>
          </a:p>
        </p:txBody>
      </p:sp>
    </p:spTree>
    <p:extLst>
      <p:ext uri="{BB962C8B-B14F-4D97-AF65-F5344CB8AC3E}">
        <p14:creationId xmlns:p14="http://schemas.microsoft.com/office/powerpoint/2010/main" val="224778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07431-DB86-AF48-8281-6CD3317F5916}"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250327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07431-DB86-AF48-8281-6CD3317F5916}"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352603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76690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E07431-DB86-AF48-8281-6CD3317F5916}" type="datetimeFigureOut">
              <a:rPr lang="en-US" smtClean="0"/>
              <a:t>5/12/22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253200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E07431-DB86-AF48-8281-6CD3317F5916}" type="datetimeFigureOut">
              <a:rPr lang="en-US" smtClean="0"/>
              <a:t>5/12/22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316845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FE07431-DB86-AF48-8281-6CD3317F5916}" type="datetimeFigureOut">
              <a:rPr lang="en-US" smtClean="0"/>
              <a:t>5/12/22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142646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45371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07431-DB86-AF48-8281-6CD3317F5916}"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7874D-E958-BB45-89C6-E05C91F5F7AB}" type="slidenum">
              <a:rPr lang="en-US" smtClean="0"/>
              <a:t>‹#›</a:t>
            </a:fld>
            <a:endParaRPr lang="en-US"/>
          </a:p>
        </p:txBody>
      </p:sp>
    </p:spTree>
    <p:extLst>
      <p:ext uri="{BB962C8B-B14F-4D97-AF65-F5344CB8AC3E}">
        <p14:creationId xmlns:p14="http://schemas.microsoft.com/office/powerpoint/2010/main" val="189745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FE07431-DB86-AF48-8281-6CD3317F5916}" type="datetimeFigureOut">
              <a:rPr lang="en-US" smtClean="0"/>
              <a:t>5/12/22</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347874D-E958-BB45-89C6-E05C91F5F7AB}" type="slidenum">
              <a:rPr lang="en-US" smtClean="0"/>
              <a:t>‹#›</a:t>
            </a:fld>
            <a:endParaRPr lang="en-US"/>
          </a:p>
        </p:txBody>
      </p:sp>
    </p:spTree>
    <p:extLst>
      <p:ext uri="{BB962C8B-B14F-4D97-AF65-F5344CB8AC3E}">
        <p14:creationId xmlns:p14="http://schemas.microsoft.com/office/powerpoint/2010/main" val="27058725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tiff"/><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www.newantisemitism.com/" TargetMode="External"/><Relationship Id="rId4" Type="http://schemas.openxmlformats.org/officeDocument/2006/relationships/hyperlink" Target="mailto:Olivier@chosenpeopl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5729" y="2742465"/>
            <a:ext cx="8144134" cy="1373070"/>
          </a:xfrm>
        </p:spPr>
        <p:txBody>
          <a:bodyPr/>
          <a:lstStyle/>
          <a:p>
            <a:r>
              <a:rPr lang="en-US" sz="8800" dirty="0"/>
              <a:t>ANTI-SEMITISM</a:t>
            </a:r>
          </a:p>
        </p:txBody>
      </p:sp>
      <p:sp>
        <p:nvSpPr>
          <p:cNvPr id="3" name="Subtitle 2"/>
          <p:cNvSpPr>
            <a:spLocks noGrp="1"/>
          </p:cNvSpPr>
          <p:nvPr>
            <p:ph type="subTitle" idx="1"/>
          </p:nvPr>
        </p:nvSpPr>
        <p:spPr>
          <a:xfrm>
            <a:off x="526747" y="5066403"/>
            <a:ext cx="6108101" cy="1117687"/>
          </a:xfrm>
        </p:spPr>
        <p:txBody>
          <a:bodyPr>
            <a:normAutofit/>
          </a:bodyPr>
          <a:lstStyle/>
          <a:p>
            <a:r>
              <a:rPr lang="en-US" sz="5400" dirty="0"/>
              <a:t>TO “OVER AGAIN!”</a:t>
            </a:r>
          </a:p>
        </p:txBody>
      </p:sp>
      <p:sp>
        <p:nvSpPr>
          <p:cNvPr id="4" name="Subtitle 2"/>
          <p:cNvSpPr txBox="1">
            <a:spLocks/>
          </p:cNvSpPr>
          <p:nvPr/>
        </p:nvSpPr>
        <p:spPr>
          <a:xfrm>
            <a:off x="9241245" y="2733709"/>
            <a:ext cx="2772080" cy="162900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bg1"/>
                </a:solidFill>
              </a:rPr>
              <a:t>OLIVIER MELNICK</a:t>
            </a:r>
          </a:p>
          <a:p>
            <a:pPr algn="l"/>
            <a:r>
              <a:rPr lang="en-US" sz="1600" dirty="0"/>
              <a:t>CHOSEN </a:t>
            </a:r>
          </a:p>
          <a:p>
            <a:pPr algn="l"/>
            <a:r>
              <a:rPr lang="en-US" sz="1600" dirty="0"/>
              <a:t>PEOPLE </a:t>
            </a:r>
          </a:p>
          <a:p>
            <a:pPr algn="l"/>
            <a:r>
              <a:rPr lang="en-US" sz="1600" dirty="0"/>
              <a:t>MINISTRIES</a:t>
            </a:r>
          </a:p>
        </p:txBody>
      </p:sp>
      <p:pic>
        <p:nvPicPr>
          <p:cNvPr id="6" name="Picture 5"/>
          <p:cNvPicPr>
            <a:picLocks noChangeAspect="1"/>
          </p:cNvPicPr>
          <p:nvPr/>
        </p:nvPicPr>
        <p:blipFill>
          <a:blip r:embed="rId2"/>
          <a:stretch>
            <a:fillRect/>
          </a:stretch>
        </p:blipFill>
        <p:spPr>
          <a:xfrm rot="20087931">
            <a:off x="2068058" y="104504"/>
            <a:ext cx="2563469" cy="3128503"/>
          </a:xfrm>
          <a:prstGeom prst="rect">
            <a:avLst/>
          </a:prstGeom>
          <a:ln>
            <a:noFill/>
          </a:ln>
          <a:effectLst>
            <a:outerShdw blurRad="292100" dist="139700" dir="2700000" algn="tl" rotWithShape="0">
              <a:srgbClr val="333333">
                <a:alpha val="65000"/>
              </a:srgbClr>
            </a:outerShdw>
          </a:effectLst>
        </p:spPr>
      </p:pic>
      <p:pic>
        <p:nvPicPr>
          <p:cNvPr id="1028" name="Picture 4" descr="rotesters burn a swastika symbol during a pro-Palestinian protest against the Is"/>
          <p:cNvPicPr>
            <a:picLocks noChangeAspect="1" noChangeArrowheads="1"/>
          </p:cNvPicPr>
          <p:nvPr/>
        </p:nvPicPr>
        <p:blipFill rotWithShape="1">
          <a:blip r:embed="rId3">
            <a:extLst>
              <a:ext uri="{28A0092B-C50C-407E-A947-70E740481C1C}">
                <a14:useLocalDpi xmlns:a14="http://schemas.microsoft.com/office/drawing/2010/main" val="0"/>
              </a:ext>
            </a:extLst>
          </a:blip>
          <a:srcRect l="35881"/>
          <a:stretch/>
        </p:blipFill>
        <p:spPr bwMode="auto">
          <a:xfrm>
            <a:off x="6661885" y="4472596"/>
            <a:ext cx="2360023" cy="20057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917251" y="882036"/>
            <a:ext cx="6927153" cy="923330"/>
          </a:xfrm>
          <a:prstGeom prst="rect">
            <a:avLst/>
          </a:prstGeom>
        </p:spPr>
        <p:txBody>
          <a:bodyPr wrap="none">
            <a:spAutoFit/>
          </a:bodyPr>
          <a:lstStyle/>
          <a:p>
            <a:r>
              <a:rPr lang="en-US" sz="5400" dirty="0"/>
              <a:t>FROM “NEVER AGAIN”</a:t>
            </a:r>
          </a:p>
        </p:txBody>
      </p:sp>
    </p:spTree>
    <p:extLst>
      <p:ext uri="{BB962C8B-B14F-4D97-AF65-F5344CB8AC3E}">
        <p14:creationId xmlns:p14="http://schemas.microsoft.com/office/powerpoint/2010/main" val="51312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482843"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68317" y="1491953"/>
            <a:ext cx="12055366" cy="6124754"/>
          </a:xfrm>
          <a:prstGeom prst="rect">
            <a:avLst/>
          </a:prstGeom>
        </p:spPr>
        <p:txBody>
          <a:bodyPr wrap="square">
            <a:spAutoFit/>
          </a:bodyPr>
          <a:lstStyle/>
          <a:p>
            <a:endParaRPr lang="en-US" sz="2800" dirty="0"/>
          </a:p>
          <a:p>
            <a:r>
              <a:rPr lang="en-US" sz="3200" b="1" dirty="0"/>
              <a:t>Revelation 20:1-3,10 </a:t>
            </a:r>
          </a:p>
          <a:p>
            <a:r>
              <a:rPr lang="en-US" sz="2800" i="1" dirty="0"/>
              <a:t>1Then I saw an angel coming down from heaven, having the key to the bottomless pit and a great chain in his hand. 2 He laid hold of the dragon, that serpent of old, who is the Devil and Satan, and bound him for a thousand years;3 and he </a:t>
            </a:r>
            <a:r>
              <a:rPr lang="en-US" sz="2800" i="1" u="sng" dirty="0"/>
              <a:t>cast him into the bottomless pit, and shut him up, and set a seal on him</a:t>
            </a:r>
            <a:r>
              <a:rPr lang="en-US" sz="2800" i="1" dirty="0"/>
              <a:t>, so that he should deceive the nations no more till the thousand years were finished. But after these things he must be released for a little while.</a:t>
            </a:r>
          </a:p>
          <a:p>
            <a:r>
              <a:rPr lang="en-US" sz="3200" i="1" dirty="0"/>
              <a:t>10 </a:t>
            </a:r>
            <a:r>
              <a:rPr lang="en-US" sz="2800" i="1" dirty="0"/>
              <a:t>And the </a:t>
            </a:r>
            <a:r>
              <a:rPr lang="en-US" sz="2800" i="1" u="sng" dirty="0"/>
              <a:t>devil who deceived them was thrown into the lake of fire and brimstone</a:t>
            </a:r>
            <a:r>
              <a:rPr lang="en-US" sz="2800" i="1" dirty="0"/>
              <a:t>, where the beast and the false prophet are also; and they will be tormented day and night forever and ever.</a:t>
            </a:r>
          </a:p>
          <a:p>
            <a:endParaRPr lang="en-US" sz="2400" i="1" dirty="0"/>
          </a:p>
          <a:p>
            <a:endParaRPr lang="en-US" sz="2400" b="1" u="sng" dirty="0"/>
          </a:p>
        </p:txBody>
      </p:sp>
    </p:spTree>
    <p:extLst>
      <p:ext uri="{BB962C8B-B14F-4D97-AF65-F5344CB8AC3E}">
        <p14:creationId xmlns:p14="http://schemas.microsoft.com/office/powerpoint/2010/main" val="476120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532657"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05103" y="1776248"/>
            <a:ext cx="11981793" cy="5678478"/>
          </a:xfrm>
          <a:prstGeom prst="rect">
            <a:avLst/>
          </a:prstGeom>
        </p:spPr>
        <p:txBody>
          <a:bodyPr wrap="square">
            <a:spAutoFit/>
          </a:bodyPr>
          <a:lstStyle/>
          <a:p>
            <a:endParaRPr lang="en-US" sz="2300" dirty="0"/>
          </a:p>
          <a:p>
            <a:r>
              <a:rPr lang="en-US" sz="2800" b="1" dirty="0">
                <a:solidFill>
                  <a:schemeClr val="bg1"/>
                </a:solidFill>
              </a:rPr>
              <a:t>SATAN’S AGENDA:</a:t>
            </a:r>
          </a:p>
          <a:p>
            <a:r>
              <a:rPr lang="en-US" sz="2800" dirty="0"/>
              <a:t>• He knows he </a:t>
            </a:r>
            <a:r>
              <a:rPr lang="en-US" sz="2800" u="sng" dirty="0"/>
              <a:t>cannot change </a:t>
            </a:r>
            <a:r>
              <a:rPr lang="en-US" sz="2800" dirty="0"/>
              <a:t>God’s program </a:t>
            </a:r>
            <a:r>
              <a:rPr lang="en-US" sz="2800" u="sng" dirty="0"/>
              <a:t>or hinder </a:t>
            </a:r>
            <a:r>
              <a:rPr lang="en-US" sz="2800" dirty="0"/>
              <a:t>it, but he’ll try to </a:t>
            </a:r>
            <a:r>
              <a:rPr lang="en-US" sz="2800" u="sng" dirty="0"/>
              <a:t>postpone</a:t>
            </a:r>
            <a:r>
              <a:rPr lang="en-US" sz="2800" dirty="0"/>
              <a:t> it.</a:t>
            </a:r>
          </a:p>
          <a:p>
            <a:r>
              <a:rPr lang="en-US" sz="2800" dirty="0"/>
              <a:t>• Since Israel is involved in the Second Coming of Messiah, Satan is committed to postponing the Jewish people from saying </a:t>
            </a:r>
            <a:r>
              <a:rPr lang="en-US" sz="2800" b="1" u="sng" dirty="0"/>
              <a:t>“Baruch </a:t>
            </a:r>
            <a:r>
              <a:rPr lang="en-US" sz="2800" b="1" u="sng" dirty="0" err="1"/>
              <a:t>Haba</a:t>
            </a:r>
            <a:r>
              <a:rPr lang="en-US" sz="2800" b="1" u="sng" dirty="0"/>
              <a:t> </a:t>
            </a:r>
            <a:r>
              <a:rPr lang="en-US" sz="2800" b="1" u="sng" dirty="0" err="1"/>
              <a:t>Bashem</a:t>
            </a:r>
            <a:r>
              <a:rPr lang="en-US" sz="2800" b="1" u="sng" dirty="0"/>
              <a:t> Adonai” </a:t>
            </a:r>
          </a:p>
          <a:p>
            <a:r>
              <a:rPr lang="en-US" sz="2800" dirty="0"/>
              <a:t>(Blessed is he who comes in the name of the Lord.)</a:t>
            </a:r>
          </a:p>
          <a:p>
            <a:endParaRPr lang="en-US" sz="2400" b="1" dirty="0">
              <a:solidFill>
                <a:schemeClr val="bg1"/>
              </a:solidFill>
            </a:endParaRPr>
          </a:p>
          <a:p>
            <a:r>
              <a:rPr lang="en-US" sz="2400" b="1" dirty="0">
                <a:solidFill>
                  <a:schemeClr val="bg1"/>
                </a:solidFill>
              </a:rPr>
              <a:t>WHAT BETTER WAY TO POSTPONE HIS DEMISE THAN TO CREATE ANTISEMITISM TO PUSH THE JEWISH PEOPLE AWAY FROM GOD, YESHUA AND CHRISTIANITY?</a:t>
            </a:r>
          </a:p>
          <a:p>
            <a:endParaRPr lang="en-US" sz="2400" dirty="0"/>
          </a:p>
          <a:p>
            <a:endParaRPr lang="en-US" sz="2400" i="1" dirty="0"/>
          </a:p>
          <a:p>
            <a:endParaRPr lang="en-US" sz="2400" b="1" u="sng" dirty="0"/>
          </a:p>
        </p:txBody>
      </p:sp>
    </p:spTree>
    <p:extLst>
      <p:ext uri="{BB962C8B-B14F-4D97-AF65-F5344CB8AC3E}">
        <p14:creationId xmlns:p14="http://schemas.microsoft.com/office/powerpoint/2010/main" val="164443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680331-2142-D420-215A-445F39C3282C}"/>
              </a:ext>
            </a:extLst>
          </p:cNvPr>
          <p:cNvSpPr txBox="1">
            <a:spLocks/>
          </p:cNvSpPr>
          <p:nvPr/>
        </p:nvSpPr>
        <p:spPr>
          <a:xfrm>
            <a:off x="449389" y="2693788"/>
            <a:ext cx="11515644" cy="4047985"/>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latin typeface="Futura Condensed ExtraBold" panose="020B0602020204020303" pitchFamily="34" charset="-79"/>
              <a:cs typeface="Futura Condensed ExtraBold" panose="020B0602020204020303" pitchFamily="34" charset="-79"/>
            </a:endParaRPr>
          </a:p>
        </p:txBody>
      </p:sp>
      <p:sp>
        <p:nvSpPr>
          <p:cNvPr id="10" name="TextBox 9">
            <a:extLst>
              <a:ext uri="{FF2B5EF4-FFF2-40B4-BE49-F238E27FC236}">
                <a16:creationId xmlns:a16="http://schemas.microsoft.com/office/drawing/2014/main" id="{016EEAAA-BB3E-4C52-13CD-178403950AFC}"/>
              </a:ext>
            </a:extLst>
          </p:cNvPr>
          <p:cNvSpPr txBox="1"/>
          <p:nvPr/>
        </p:nvSpPr>
        <p:spPr>
          <a:xfrm>
            <a:off x="0" y="2043850"/>
            <a:ext cx="12192000" cy="5170646"/>
          </a:xfrm>
          <a:prstGeom prst="rect">
            <a:avLst/>
          </a:prstGeom>
          <a:noFill/>
        </p:spPr>
        <p:txBody>
          <a:bodyPr wrap="square" rtlCol="0">
            <a:spAutoFit/>
          </a:bodyPr>
          <a:lstStyle/>
          <a:p>
            <a:pPr algn="ctr"/>
            <a:r>
              <a:rPr lang="en-US" sz="4000" b="1" dirty="0">
                <a:latin typeface="Trebuchet MS" panose="020B0703020202090204" pitchFamily="34" charset="0"/>
                <a:cs typeface="Futura Medium" panose="020B0602020204020303" pitchFamily="34" charset="-79"/>
              </a:rPr>
              <a:t>SATAN TRIES EVERYTHING </a:t>
            </a:r>
          </a:p>
          <a:p>
            <a:pPr algn="ctr"/>
            <a:r>
              <a:rPr lang="en-US" sz="4000" b="1" dirty="0">
                <a:latin typeface="Trebuchet MS" panose="020B0703020202090204" pitchFamily="34" charset="0"/>
                <a:cs typeface="Futura Medium" panose="020B0602020204020303" pitchFamily="34" charset="-79"/>
              </a:rPr>
              <a:t>TO ACCOMPLISH TWO GOALS</a:t>
            </a:r>
          </a:p>
          <a:p>
            <a:endParaRPr lang="en-US" sz="3600" dirty="0">
              <a:latin typeface="Trebuchet MS" panose="020B0703020202090204" pitchFamily="34" charset="0"/>
              <a:cs typeface="Futura Medium" panose="020B0602020204020303" pitchFamily="34" charset="-79"/>
            </a:endParaRPr>
          </a:p>
          <a:p>
            <a:pPr marL="914400" indent="-914400">
              <a:buAutoNum type="arabicPeriod"/>
            </a:pPr>
            <a:r>
              <a:rPr lang="en-US" sz="4000" b="1" dirty="0">
                <a:solidFill>
                  <a:schemeClr val="bg1"/>
                </a:solidFill>
                <a:latin typeface="Trebuchet MS" panose="020B0703020202090204" pitchFamily="34" charset="0"/>
                <a:cs typeface="Futura Condensed ExtraBold" panose="020B0602020204020303" pitchFamily="34" charset="-79"/>
              </a:rPr>
              <a:t>TURN THE JEWS AGAINST YESHUA</a:t>
            </a:r>
          </a:p>
          <a:p>
            <a:r>
              <a:rPr lang="en-US" sz="4000" b="1" dirty="0">
                <a:latin typeface="Trebuchet MS" panose="020B0703020202090204" pitchFamily="34" charset="0"/>
                <a:cs typeface="Futura Condensed ExtraBold" panose="020B0602020204020303" pitchFamily="34" charset="-79"/>
              </a:rPr>
              <a:t>To stop them from calling on Him</a:t>
            </a:r>
          </a:p>
          <a:p>
            <a:r>
              <a:rPr lang="en-US" sz="4000" b="1" dirty="0">
                <a:solidFill>
                  <a:schemeClr val="bg1"/>
                </a:solidFill>
                <a:latin typeface="Trebuchet MS" panose="020B0703020202090204" pitchFamily="34" charset="0"/>
                <a:cs typeface="Futura Condensed ExtraBold" panose="020B0602020204020303" pitchFamily="34" charset="-79"/>
              </a:rPr>
              <a:t>2.	TURN THE WORLD AGAINST THE JEWS</a:t>
            </a:r>
          </a:p>
          <a:p>
            <a:r>
              <a:rPr lang="en-US" sz="4000" b="1" dirty="0">
                <a:latin typeface="Trebuchet MS" panose="020B0703020202090204" pitchFamily="34" charset="0"/>
                <a:cs typeface="Futura Condensed ExtraBold" panose="020B0602020204020303" pitchFamily="34" charset="-79"/>
              </a:rPr>
              <a:t>To kill them all in case plan A fails</a:t>
            </a:r>
          </a:p>
          <a:p>
            <a:pPr marL="914400" indent="-914400">
              <a:buAutoNum type="arabicPeriod"/>
            </a:pPr>
            <a:endParaRPr lang="en-US" sz="5400" b="1" dirty="0">
              <a:latin typeface="Futura Condensed ExtraBold" panose="020B0602020204020303" pitchFamily="34" charset="-79"/>
              <a:cs typeface="Futura Condensed ExtraBold" panose="020B0602020204020303" pitchFamily="34" charset="-79"/>
            </a:endParaRPr>
          </a:p>
        </p:txBody>
      </p:sp>
      <p:sp>
        <p:nvSpPr>
          <p:cNvPr id="9" name="Title 1">
            <a:extLst>
              <a:ext uri="{FF2B5EF4-FFF2-40B4-BE49-F238E27FC236}">
                <a16:creationId xmlns:a16="http://schemas.microsoft.com/office/drawing/2014/main" id="{97D36D0C-9BA1-A2A7-B8C5-9E8ED72A239E}"/>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11" name="Rectangle 10">
            <a:extLst>
              <a:ext uri="{FF2B5EF4-FFF2-40B4-BE49-F238E27FC236}">
                <a16:creationId xmlns:a16="http://schemas.microsoft.com/office/drawing/2014/main" id="{1FDC59DF-7091-992C-975E-E015238198AE}"/>
              </a:ext>
            </a:extLst>
          </p:cNvPr>
          <p:cNvSpPr/>
          <p:nvPr/>
        </p:nvSpPr>
        <p:spPr>
          <a:xfrm>
            <a:off x="6532657"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1723841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170" y="617527"/>
            <a:ext cx="901812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559449"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0" y="1831036"/>
            <a:ext cx="12192000" cy="4832092"/>
          </a:xfrm>
          <a:prstGeom prst="rect">
            <a:avLst/>
          </a:prstGeom>
        </p:spPr>
        <p:txBody>
          <a:bodyPr wrap="square">
            <a:spAutoFit/>
          </a:bodyPr>
          <a:lstStyle/>
          <a:p>
            <a:endParaRPr lang="en-US" sz="2400" dirty="0"/>
          </a:p>
          <a:p>
            <a:r>
              <a:rPr lang="en-US" sz="3200" b="1" dirty="0">
                <a:solidFill>
                  <a:schemeClr val="bg1"/>
                </a:solidFill>
              </a:rPr>
              <a:t>Matthew 23:37-39</a:t>
            </a:r>
            <a:endParaRPr lang="en-US" sz="3200" b="1" i="1" baseline="30000" dirty="0">
              <a:solidFill>
                <a:schemeClr val="bg1"/>
              </a:solidFill>
            </a:endParaRPr>
          </a:p>
          <a:p>
            <a:r>
              <a:rPr lang="en-US" sz="3200" b="1" i="1" baseline="30000" dirty="0"/>
              <a:t>37 </a:t>
            </a:r>
            <a:r>
              <a:rPr lang="en-US" sz="3200" i="1" dirty="0"/>
              <a:t>“Jerusalem, Jerusalem, who kills the prophets and stones those who are sent to her! How often I wanted to gather your children together, the way a hen gathers her chicks under her wings, and you were unwilling. </a:t>
            </a:r>
            <a:r>
              <a:rPr lang="en-US" sz="3200" b="1" i="1" baseline="30000" dirty="0"/>
              <a:t>38 </a:t>
            </a:r>
            <a:r>
              <a:rPr lang="en-US" sz="3200" i="1" dirty="0"/>
              <a:t>Behold, your house is being left to you desolate! </a:t>
            </a:r>
            <a:r>
              <a:rPr lang="en-US" sz="3200" b="1" i="1" baseline="30000" dirty="0"/>
              <a:t>39 </a:t>
            </a:r>
            <a:r>
              <a:rPr lang="en-US" sz="3200" i="1" dirty="0"/>
              <a:t>For I say to you, from now on you will not see Me until you say, ‘</a:t>
            </a:r>
            <a:r>
              <a:rPr lang="en-US" sz="3200" i="1" cap="small" dirty="0"/>
              <a:t>Blessed is He who comes in the name of the Lord</a:t>
            </a:r>
            <a:r>
              <a:rPr lang="en-US" sz="3200" i="1" dirty="0"/>
              <a:t>!’”</a:t>
            </a:r>
          </a:p>
          <a:p>
            <a:endParaRPr lang="en-US" sz="2800" b="1" u="sng" dirty="0"/>
          </a:p>
        </p:txBody>
      </p:sp>
    </p:spTree>
    <p:extLst>
      <p:ext uri="{BB962C8B-B14F-4D97-AF65-F5344CB8AC3E}">
        <p14:creationId xmlns:p14="http://schemas.microsoft.com/office/powerpoint/2010/main" val="14498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617527"/>
            <a:ext cx="4508938"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158814"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47146" y="1702160"/>
            <a:ext cx="10520856" cy="5124480"/>
          </a:xfrm>
          <a:prstGeom prst="rect">
            <a:avLst/>
          </a:prstGeom>
        </p:spPr>
        <p:txBody>
          <a:bodyPr wrap="square">
            <a:spAutoFit/>
          </a:bodyPr>
          <a:lstStyle/>
          <a:p>
            <a:endParaRPr lang="en-US" sz="2300" dirty="0"/>
          </a:p>
          <a:p>
            <a:r>
              <a:rPr lang="en-US" sz="2800" b="1" dirty="0">
                <a:solidFill>
                  <a:schemeClr val="bg1"/>
                </a:solidFill>
              </a:rPr>
              <a:t>SATAN IS SUB-CONTRACTING HIS HATRED </a:t>
            </a:r>
          </a:p>
          <a:p>
            <a:r>
              <a:rPr lang="en-US" sz="2800" b="1" dirty="0">
                <a:solidFill>
                  <a:schemeClr val="bg1"/>
                </a:solidFill>
              </a:rPr>
              <a:t>ACROSS THE WIDEST SPECTRUM EVER:</a:t>
            </a:r>
          </a:p>
          <a:p>
            <a:r>
              <a:rPr lang="en-US" sz="2800" b="1" u="sng" dirty="0"/>
              <a:t>• Liberalism and Secular Anti-Israelism</a:t>
            </a:r>
          </a:p>
          <a:p>
            <a:r>
              <a:rPr lang="en-US" sz="2800" dirty="0"/>
              <a:t>According to the liberal world-</a:t>
            </a:r>
            <a:br>
              <a:rPr lang="en-US" sz="2800" dirty="0"/>
            </a:br>
            <a:r>
              <a:rPr lang="en-US" sz="2800" dirty="0"/>
              <a:t>view, Anti-Semitism is not even </a:t>
            </a:r>
            <a:br>
              <a:rPr lang="en-US" sz="2800" dirty="0"/>
            </a:br>
            <a:r>
              <a:rPr lang="en-US" sz="2800" dirty="0"/>
              <a:t>on the agenda, as it has become </a:t>
            </a:r>
            <a:br>
              <a:rPr lang="en-US" sz="2800" dirty="0"/>
            </a:br>
            <a:r>
              <a:rPr lang="en-US" sz="2800" dirty="0"/>
              <a:t>acceptable to be anti-Israel. </a:t>
            </a:r>
            <a:br>
              <a:rPr lang="en-US" sz="2800" dirty="0"/>
            </a:br>
            <a:r>
              <a:rPr lang="en-US" sz="2800" dirty="0"/>
              <a:t>It is claimed that you can be anti-</a:t>
            </a:r>
          </a:p>
          <a:p>
            <a:r>
              <a:rPr lang="en-US" sz="2800" dirty="0"/>
              <a:t>Israel in the name of world peace,</a:t>
            </a:r>
          </a:p>
          <a:p>
            <a:r>
              <a:rPr lang="en-US" sz="2800" dirty="0"/>
              <a:t>all without being anti-Semitic.</a:t>
            </a:r>
            <a:endParaRPr lang="en-US" sz="2400" i="1" dirty="0"/>
          </a:p>
          <a:p>
            <a:endParaRPr lang="en-US" sz="2400" b="1" u="sng"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08" t="3075" r="6452" b="12326"/>
          <a:stretch/>
        </p:blipFill>
        <p:spPr>
          <a:xfrm>
            <a:off x="7236671" y="2364828"/>
            <a:ext cx="4955329" cy="4493172"/>
          </a:xfrm>
          <a:prstGeom prst="rect">
            <a:avLst/>
          </a:prstGeom>
        </p:spPr>
      </p:pic>
    </p:spTree>
    <p:extLst>
      <p:ext uri="{BB962C8B-B14F-4D97-AF65-F5344CB8AC3E}">
        <p14:creationId xmlns:p14="http://schemas.microsoft.com/office/powerpoint/2010/main" val="103965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0" y="1904378"/>
            <a:ext cx="12192000" cy="2616101"/>
          </a:xfrm>
          <a:prstGeom prst="rect">
            <a:avLst/>
          </a:prstGeom>
        </p:spPr>
        <p:txBody>
          <a:bodyPr wrap="square">
            <a:spAutoFit/>
          </a:bodyPr>
          <a:lstStyle/>
          <a:p>
            <a:r>
              <a:rPr lang="en-US" sz="2800" b="1" u="sng" dirty="0"/>
              <a:t>• Liberal Campus </a:t>
            </a:r>
            <a:r>
              <a:rPr lang="en-US" sz="2800" b="1" u="sng" dirty="0" err="1"/>
              <a:t>Antifada</a:t>
            </a:r>
            <a:endParaRPr lang="en-US" sz="2800" b="1" u="sng" dirty="0"/>
          </a:p>
          <a:p>
            <a:r>
              <a:rPr lang="en-US" sz="2800" dirty="0"/>
              <a:t>One-sided pro-Palestinian agenda gets heavily promoted by groups like </a:t>
            </a:r>
            <a:r>
              <a:rPr lang="en-US" sz="2800" b="1" i="1" dirty="0"/>
              <a:t>Students for Justice in Palestine</a:t>
            </a:r>
            <a:r>
              <a:rPr lang="en-US" sz="2800" b="1" dirty="0"/>
              <a:t> </a:t>
            </a:r>
            <a:r>
              <a:rPr lang="en-US" sz="2800" dirty="0"/>
              <a:t>(SJP), </a:t>
            </a:r>
            <a:r>
              <a:rPr lang="en-US" sz="2800" b="1" u="sng" dirty="0"/>
              <a:t>Jewish Voice for Peace </a:t>
            </a:r>
            <a:r>
              <a:rPr lang="en-US" sz="2800" dirty="0"/>
              <a:t>(JVP) or the various </a:t>
            </a:r>
            <a:r>
              <a:rPr lang="en-US" sz="2800" b="1" u="sng" dirty="0"/>
              <a:t>Muslim Student Associations </a:t>
            </a:r>
            <a:r>
              <a:rPr lang="en-US" sz="2800" dirty="0"/>
              <a:t>(MSA),with connection to the Muslim Brotherhood.</a:t>
            </a:r>
            <a:endParaRPr lang="en-US" sz="2400" i="1" dirty="0"/>
          </a:p>
          <a:p>
            <a:endParaRPr lang="en-US" sz="2400" b="1" u="sng"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262" t="1264" r="27143" b="16524"/>
          <a:stretch/>
        </p:blipFill>
        <p:spPr>
          <a:xfrm>
            <a:off x="9104214" y="4151147"/>
            <a:ext cx="3087786" cy="270685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7842" t="19549" r="14081"/>
          <a:stretch/>
        </p:blipFill>
        <p:spPr>
          <a:xfrm rot="20687969">
            <a:off x="6895403" y="4029723"/>
            <a:ext cx="2533366" cy="2506439"/>
          </a:xfrm>
          <a:prstGeom prst="rect">
            <a:avLst/>
          </a:prstGeom>
        </p:spPr>
      </p:pic>
      <p:sp>
        <p:nvSpPr>
          <p:cNvPr id="3" name="Rectangle 2"/>
          <p:cNvSpPr/>
          <p:nvPr/>
        </p:nvSpPr>
        <p:spPr>
          <a:xfrm>
            <a:off x="0" y="4099170"/>
            <a:ext cx="6432330" cy="2677656"/>
          </a:xfrm>
          <a:prstGeom prst="rect">
            <a:avLst/>
          </a:prstGeom>
        </p:spPr>
        <p:txBody>
          <a:bodyPr wrap="square">
            <a:spAutoFit/>
          </a:bodyPr>
          <a:lstStyle/>
          <a:p>
            <a:r>
              <a:rPr lang="en-US" sz="2800" b="1" u="sng" dirty="0"/>
              <a:t>• The Muslim Brotherhood’s motto is: </a:t>
            </a:r>
            <a:r>
              <a:rPr lang="en-US" sz="2800" i="1" dirty="0"/>
              <a:t>“God is our objective. The Prophet is our leader. The Qur'an is our law. Jihad is our way. Dying in the way of God is our highest hope. God is greater!”</a:t>
            </a:r>
          </a:p>
        </p:txBody>
      </p:sp>
    </p:spTree>
    <p:extLst>
      <p:ext uri="{BB962C8B-B14F-4D97-AF65-F5344CB8AC3E}">
        <p14:creationId xmlns:p14="http://schemas.microsoft.com/office/powerpoint/2010/main" val="20877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1997054"/>
            <a:ext cx="7427289" cy="2946983"/>
          </a:xfrm>
        </p:spPr>
        <p:txBody>
          <a:bodyPr>
            <a:noAutofit/>
          </a:bodyPr>
          <a:lstStyle/>
          <a:p>
            <a:pPr marL="0" indent="0">
              <a:buNone/>
            </a:pPr>
            <a:r>
              <a:rPr lang="en-US" dirty="0"/>
              <a:t>• Columbia University, New York</a:t>
            </a:r>
          </a:p>
          <a:p>
            <a:pPr marL="0" indent="0">
              <a:buNone/>
            </a:pPr>
            <a:r>
              <a:rPr lang="en-US" dirty="0"/>
              <a:t>• 9 Universities in California </a:t>
            </a:r>
          </a:p>
          <a:p>
            <a:pPr marL="0" indent="0">
              <a:buNone/>
            </a:pPr>
            <a:r>
              <a:rPr lang="en-US" dirty="0"/>
              <a:t>• Ohio University</a:t>
            </a:r>
          </a:p>
          <a:p>
            <a:pPr marL="0" indent="0">
              <a:buNone/>
            </a:pPr>
            <a:r>
              <a:rPr lang="en-US" dirty="0"/>
              <a:t>• University of New Orleans</a:t>
            </a:r>
          </a:p>
          <a:p>
            <a:pPr marL="0" indent="0">
              <a:buNone/>
            </a:pPr>
            <a:r>
              <a:rPr lang="en-US" dirty="0"/>
              <a:t>• University of Michigan</a:t>
            </a:r>
          </a:p>
          <a:p>
            <a:pPr marL="0" indent="0">
              <a:buNone/>
            </a:pPr>
            <a:r>
              <a:rPr lang="en-US" dirty="0"/>
              <a:t>• Loyola University, Chicago</a:t>
            </a:r>
          </a:p>
          <a:p>
            <a:pPr marL="0" indent="0">
              <a:buNone/>
            </a:pPr>
            <a:r>
              <a:rPr lang="en-US" dirty="0"/>
              <a:t>• Northeastern University, Boston</a:t>
            </a:r>
          </a:p>
          <a:p>
            <a:pPr marL="0" indent="0">
              <a:buNone/>
            </a:pPr>
            <a:endParaRPr lang="en-US" dirty="0"/>
          </a:p>
          <a:p>
            <a:pPr marL="0" indent="0">
              <a:buNone/>
            </a:pPr>
            <a:endParaRPr lang="en-US" dirty="0"/>
          </a:p>
        </p:txBody>
      </p:sp>
      <p:sp>
        <p:nvSpPr>
          <p:cNvPr id="11" name="Content Placeholder 2"/>
          <p:cNvSpPr txBox="1">
            <a:spLocks/>
          </p:cNvSpPr>
          <p:nvPr/>
        </p:nvSpPr>
        <p:spPr>
          <a:xfrm>
            <a:off x="6391900" y="1997054"/>
            <a:ext cx="4460209" cy="30843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 University of Washington</a:t>
            </a:r>
          </a:p>
          <a:p>
            <a:r>
              <a:rPr lang="en-US" sz="2400" dirty="0"/>
              <a:t>• University of Maryland</a:t>
            </a:r>
          </a:p>
          <a:p>
            <a:r>
              <a:rPr lang="en-US" sz="2400" dirty="0"/>
              <a:t>• New York University</a:t>
            </a:r>
          </a:p>
          <a:p>
            <a:r>
              <a:rPr lang="en-US" sz="2400" dirty="0"/>
              <a:t>• University of New Mexico</a:t>
            </a:r>
          </a:p>
          <a:p>
            <a:r>
              <a:rPr lang="en-US" sz="2400" dirty="0"/>
              <a:t>•  York University, Toronto</a:t>
            </a:r>
          </a:p>
          <a:p>
            <a:r>
              <a:rPr lang="en-US" sz="2400" dirty="0"/>
              <a:t>• University of Minnesota</a:t>
            </a:r>
          </a:p>
          <a:p>
            <a:endParaRPr lang="en-US" sz="2400" dirty="0"/>
          </a:p>
          <a:p>
            <a:endParaRPr lang="en-US" sz="2400" dirty="0"/>
          </a:p>
        </p:txBody>
      </p:sp>
      <p:sp>
        <p:nvSpPr>
          <p:cNvPr id="12" name="Rectangle 11"/>
          <p:cNvSpPr/>
          <p:nvPr/>
        </p:nvSpPr>
        <p:spPr>
          <a:xfrm>
            <a:off x="1602820" y="5462482"/>
            <a:ext cx="10893972" cy="954107"/>
          </a:xfrm>
          <a:prstGeom prst="rect">
            <a:avLst/>
          </a:prstGeom>
        </p:spPr>
        <p:txBody>
          <a:bodyPr wrap="square">
            <a:spAutoFit/>
          </a:bodyPr>
          <a:lstStyle/>
          <a:p>
            <a:r>
              <a:rPr lang="en-US" sz="2800" b="1" dirty="0"/>
              <a:t>• A presence on over 200 campuses in America</a:t>
            </a:r>
            <a:r>
              <a:rPr lang="mr-IN" sz="2800" b="1" dirty="0"/>
              <a:t>…</a:t>
            </a:r>
            <a:endParaRPr lang="en-US" sz="2800" b="1" dirty="0"/>
          </a:p>
          <a:p>
            <a:r>
              <a:rPr lang="en-US" sz="2800" b="1" dirty="0"/>
              <a:t>  and growing!</a:t>
            </a:r>
          </a:p>
        </p:txBody>
      </p:sp>
      <p:sp>
        <p:nvSpPr>
          <p:cNvPr id="7" name="Title 1">
            <a:extLst>
              <a:ext uri="{FF2B5EF4-FFF2-40B4-BE49-F238E27FC236}">
                <a16:creationId xmlns:a16="http://schemas.microsoft.com/office/drawing/2014/main" id="{6D84A3C4-5283-8219-8FE4-C4F74BBF8AE0}"/>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79F0FCF8-847A-94CC-5778-842EFCEC53B9}"/>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1169413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5936953"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0" y="1702161"/>
            <a:ext cx="10668001" cy="2477601"/>
          </a:xfrm>
          <a:prstGeom prst="rect">
            <a:avLst/>
          </a:prstGeom>
        </p:spPr>
        <p:txBody>
          <a:bodyPr wrap="square">
            <a:spAutoFit/>
          </a:bodyPr>
          <a:lstStyle/>
          <a:p>
            <a:endParaRPr lang="en-US" sz="2300" dirty="0"/>
          </a:p>
          <a:p>
            <a:r>
              <a:rPr lang="en-US" sz="2800" b="1" u="sng" dirty="0"/>
              <a:t>• Boycott, Divestment and Sanctions Movement</a:t>
            </a:r>
          </a:p>
          <a:p>
            <a:r>
              <a:rPr lang="en-US" sz="2800" dirty="0"/>
              <a:t>Boycotting Jewish businesses isn’t a new thing.</a:t>
            </a:r>
          </a:p>
          <a:p>
            <a:r>
              <a:rPr lang="en-US" sz="2800" dirty="0"/>
              <a:t>Kristallnacht, November 9-10, 1938 </a:t>
            </a:r>
          </a:p>
          <a:p>
            <a:endParaRPr lang="en-US" sz="2400" i="1" dirty="0"/>
          </a:p>
          <a:p>
            <a:endParaRPr lang="en-US" sz="2400" b="1" u="sng"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1581"/>
            <a:ext cx="3958820" cy="33673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388" y="3490674"/>
            <a:ext cx="4492186" cy="336913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6995" b="12697"/>
          <a:stretch/>
        </p:blipFill>
        <p:spPr>
          <a:xfrm>
            <a:off x="7677731" y="3488861"/>
            <a:ext cx="4491078" cy="3369139"/>
          </a:xfrm>
          <a:prstGeom prst="rect">
            <a:avLst/>
          </a:prstGeom>
        </p:spPr>
      </p:pic>
    </p:spTree>
    <p:extLst>
      <p:ext uri="{BB962C8B-B14F-4D97-AF65-F5344CB8AC3E}">
        <p14:creationId xmlns:p14="http://schemas.microsoft.com/office/powerpoint/2010/main" val="181987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07820"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263829" y="980897"/>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0" y="1702160"/>
            <a:ext cx="12192000" cy="4278094"/>
          </a:xfrm>
          <a:prstGeom prst="rect">
            <a:avLst/>
          </a:prstGeom>
        </p:spPr>
        <p:txBody>
          <a:bodyPr wrap="square">
            <a:spAutoFit/>
          </a:bodyPr>
          <a:lstStyle/>
          <a:p>
            <a:endParaRPr lang="en-US" sz="2400" dirty="0"/>
          </a:p>
          <a:p>
            <a:r>
              <a:rPr lang="en-US" sz="3200" b="1" u="sng" dirty="0"/>
              <a:t>• Boycott, Divestment and Sanctions Movement</a:t>
            </a:r>
          </a:p>
          <a:p>
            <a:r>
              <a:rPr lang="en-US" sz="3200" dirty="0"/>
              <a:t>Boycott was officially reborn in 2005 as the modern BDS movement from the work of Mahmoud Abbas and Omar Barghouti. More specifically, the BDS movement became a thing during the anti-racism Durban Conference in 2001.</a:t>
            </a:r>
            <a:br>
              <a:rPr lang="en-US" sz="3200" dirty="0"/>
            </a:br>
            <a:r>
              <a:rPr lang="en-US" sz="3200" dirty="0"/>
              <a:t> </a:t>
            </a:r>
          </a:p>
          <a:p>
            <a:endParaRPr lang="en-US" sz="2800" i="1" dirty="0"/>
          </a:p>
          <a:p>
            <a:endParaRPr lang="en-US" sz="2800" b="1" u="sng" dirty="0"/>
          </a:p>
        </p:txBody>
      </p:sp>
      <p:sp>
        <p:nvSpPr>
          <p:cNvPr id="8" name="Content Placeholder 2"/>
          <p:cNvSpPr>
            <a:spLocks noGrp="1"/>
          </p:cNvSpPr>
          <p:nvPr>
            <p:ph idx="1"/>
          </p:nvPr>
        </p:nvSpPr>
        <p:spPr>
          <a:xfrm>
            <a:off x="112623" y="4720642"/>
            <a:ext cx="12079377" cy="1836414"/>
          </a:xfrm>
        </p:spPr>
        <p:txBody>
          <a:bodyPr>
            <a:noAutofit/>
          </a:bodyPr>
          <a:lstStyle/>
          <a:p>
            <a:pPr marL="0" indent="0">
              <a:buNone/>
            </a:pPr>
            <a:r>
              <a:rPr lang="en-US" sz="3200" dirty="0"/>
              <a:t>• Lack of consistency in BDS is hypocritical at best.</a:t>
            </a:r>
          </a:p>
          <a:p>
            <a:pPr marL="0" indent="0">
              <a:buNone/>
            </a:pPr>
            <a:r>
              <a:rPr lang="en-US" sz="3200" dirty="0"/>
              <a:t>• BDS exists beyond the University campuses.</a:t>
            </a:r>
          </a:p>
          <a:p>
            <a:pPr marL="0" indent="0">
              <a:buNone/>
            </a:pPr>
            <a:r>
              <a:rPr lang="en-US" sz="3200" dirty="0"/>
              <a:t>• Boycott of Israel can be academic, cultural, political, </a:t>
            </a:r>
            <a:br>
              <a:rPr lang="en-US" sz="3200" dirty="0"/>
            </a:br>
            <a:r>
              <a:rPr lang="en-US" sz="3200" dirty="0"/>
              <a:t>   economic and artistic.</a:t>
            </a:r>
          </a:p>
          <a:p>
            <a:pPr marL="0" indent="0">
              <a:buNone/>
            </a:pPr>
            <a:endParaRPr lang="en-US" sz="3200" dirty="0"/>
          </a:p>
          <a:p>
            <a:pPr marL="0" indent="0">
              <a:buNone/>
            </a:pPr>
            <a:endParaRPr lang="en-US" sz="3200" dirty="0"/>
          </a:p>
          <a:p>
            <a:pPr marL="0" indent="0">
              <a:buNone/>
            </a:pPr>
            <a:r>
              <a:rPr lang="en-US" sz="3200" dirty="0"/>
              <a:t> </a:t>
            </a:r>
          </a:p>
        </p:txBody>
      </p:sp>
    </p:spTree>
    <p:extLst>
      <p:ext uri="{BB962C8B-B14F-4D97-AF65-F5344CB8AC3E}">
        <p14:creationId xmlns:p14="http://schemas.microsoft.com/office/powerpoint/2010/main" val="301955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529" y="2077119"/>
            <a:ext cx="8163339" cy="3170099"/>
          </a:xfrm>
          <a:prstGeom prst="rect">
            <a:avLst/>
          </a:prstGeom>
        </p:spPr>
        <p:txBody>
          <a:bodyPr wrap="square">
            <a:spAutoFit/>
          </a:bodyPr>
          <a:lstStyle/>
          <a:p>
            <a:pPr marL="0" lvl="1">
              <a:spcBef>
                <a:spcPts val="1000"/>
              </a:spcBef>
            </a:pPr>
            <a:r>
              <a:rPr lang="en-US" sz="4000" b="1" i="1" u="sng" dirty="0"/>
              <a:t>“The real aim of BDS is to bring down the State of Israel.”</a:t>
            </a:r>
            <a:r>
              <a:rPr lang="en-US" sz="4000" b="1" i="1" dirty="0"/>
              <a:t> </a:t>
            </a:r>
            <a:r>
              <a:rPr lang="en-US" sz="4000" dirty="0" err="1"/>
              <a:t>As’ad</a:t>
            </a:r>
            <a:r>
              <a:rPr lang="en-US" sz="4000" dirty="0"/>
              <a:t> </a:t>
            </a:r>
            <a:r>
              <a:rPr lang="en-US" sz="4000" dirty="0" err="1"/>
              <a:t>AbuKalil</a:t>
            </a:r>
            <a:r>
              <a:rPr lang="en-US" sz="4000" dirty="0"/>
              <a:t>, Professor of Political Science, University of California, Stanislaus.</a:t>
            </a:r>
          </a:p>
        </p:txBody>
      </p:sp>
      <p:sp>
        <p:nvSpPr>
          <p:cNvPr id="7" name="Title 1">
            <a:extLst>
              <a:ext uri="{FF2B5EF4-FFF2-40B4-BE49-F238E27FC236}">
                <a16:creationId xmlns:a16="http://schemas.microsoft.com/office/drawing/2014/main" id="{B66D74F8-82E7-65FE-534C-279574B32E85}"/>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9540448D-4AED-E4F4-D803-2DB950E064C0}"/>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pic>
        <p:nvPicPr>
          <p:cNvPr id="9" name="Picture 8" descr="A person with his mouth open and a microphone in front of him&#10;&#10;Description automatically generated with medium confidence">
            <a:extLst>
              <a:ext uri="{FF2B5EF4-FFF2-40B4-BE49-F238E27FC236}">
                <a16:creationId xmlns:a16="http://schemas.microsoft.com/office/drawing/2014/main" id="{CE7777FC-BC0F-A1AF-BD0A-74D75E93406D}"/>
              </a:ext>
            </a:extLst>
          </p:cNvPr>
          <p:cNvPicPr>
            <a:picLocks noChangeAspect="1"/>
          </p:cNvPicPr>
          <p:nvPr/>
        </p:nvPicPr>
        <p:blipFill rotWithShape="1">
          <a:blip r:embed="rId3"/>
          <a:srcRect l="19251" r="17310"/>
          <a:stretch/>
        </p:blipFill>
        <p:spPr>
          <a:xfrm>
            <a:off x="8348868" y="1990597"/>
            <a:ext cx="3843132" cy="38100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DE05E365-F332-0DB6-2A96-1C2F3F74D717}"/>
              </a:ext>
            </a:extLst>
          </p:cNvPr>
          <p:cNvPicPr>
            <a:picLocks noChangeAspect="1"/>
          </p:cNvPicPr>
          <p:nvPr/>
        </p:nvPicPr>
        <p:blipFill>
          <a:blip r:embed="rId4"/>
          <a:stretch>
            <a:fillRect/>
          </a:stretch>
        </p:blipFill>
        <p:spPr>
          <a:xfrm>
            <a:off x="5372100" y="4902200"/>
            <a:ext cx="6819900" cy="1955800"/>
          </a:xfrm>
          <a:prstGeom prst="rect">
            <a:avLst/>
          </a:prstGeom>
        </p:spPr>
      </p:pic>
    </p:spTree>
    <p:extLst>
      <p:ext uri="{BB962C8B-B14F-4D97-AF65-F5344CB8AC3E}">
        <p14:creationId xmlns:p14="http://schemas.microsoft.com/office/powerpoint/2010/main" val="3606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9668"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430726" y="863624"/>
            <a:ext cx="3459440" cy="830997"/>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54428" y="1990597"/>
            <a:ext cx="12037572" cy="4462760"/>
          </a:xfrm>
          <a:prstGeom prst="rect">
            <a:avLst/>
          </a:prstGeom>
        </p:spPr>
        <p:txBody>
          <a:bodyPr wrap="square">
            <a:spAutoFit/>
          </a:bodyPr>
          <a:lstStyle/>
          <a:p>
            <a:r>
              <a:rPr lang="en-US" sz="3200" b="1" dirty="0">
                <a:solidFill>
                  <a:schemeClr val="bg1"/>
                </a:solidFill>
              </a:rPr>
              <a:t>The Postmodern Era (c.1945 -today):</a:t>
            </a:r>
          </a:p>
          <a:p>
            <a:r>
              <a:rPr lang="en-US" sz="2800" dirty="0"/>
              <a:t>Modern Anti-Semitism has a lot in common with Classical Anti-Semitism as far as the goal is concerned. It was, is, and always will be the complete destruction of the Jewish people just because they are Jewish.</a:t>
            </a:r>
          </a:p>
          <a:p>
            <a:r>
              <a:rPr lang="en-US" sz="2800" dirty="0"/>
              <a:t>By the mid-50s, a new Anti-Semitism was forming, or possibly classical Anti-Semitism was re-packaged and morphed into a socially acceptable ideology. </a:t>
            </a:r>
          </a:p>
          <a:p>
            <a:endParaRPr lang="en-US" sz="2800" dirty="0"/>
          </a:p>
          <a:p>
            <a:r>
              <a:rPr lang="en-US" sz="2800" dirty="0"/>
              <a:t>Now, It has </a:t>
            </a:r>
            <a:r>
              <a:rPr lang="en-US" sz="2800" b="1" u="sng" dirty="0"/>
              <a:t>new boundaries</a:t>
            </a:r>
            <a:r>
              <a:rPr lang="en-US" sz="2800" dirty="0"/>
              <a:t>, a </a:t>
            </a:r>
            <a:r>
              <a:rPr lang="en-US" sz="2800" b="1" u="sng" dirty="0"/>
              <a:t>new methodology, </a:t>
            </a:r>
            <a:br>
              <a:rPr lang="en-US" sz="2800" b="1" u="sng" dirty="0"/>
            </a:br>
            <a:r>
              <a:rPr lang="en-US" sz="2800" dirty="0"/>
              <a:t>and an </a:t>
            </a:r>
            <a:r>
              <a:rPr lang="en-US" sz="2800" b="1" u="sng" dirty="0"/>
              <a:t>expanded source</a:t>
            </a:r>
            <a:r>
              <a:rPr lang="en-US" sz="2800" dirty="0"/>
              <a:t>.</a:t>
            </a:r>
            <a:endParaRPr lang="en-US" sz="2800" b="1" dirty="0">
              <a:solidFill>
                <a:schemeClr val="bg1"/>
              </a:solidFill>
            </a:endParaRPr>
          </a:p>
        </p:txBody>
      </p:sp>
    </p:spTree>
    <p:extLst>
      <p:ext uri="{BB962C8B-B14F-4D97-AF65-F5344CB8AC3E}">
        <p14:creationId xmlns:p14="http://schemas.microsoft.com/office/powerpoint/2010/main" val="142878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702161"/>
            <a:ext cx="12192000" cy="5940088"/>
          </a:xfrm>
          <a:prstGeom prst="rect">
            <a:avLst/>
          </a:prstGeom>
        </p:spPr>
        <p:txBody>
          <a:bodyPr wrap="square">
            <a:spAutoFit/>
          </a:bodyPr>
          <a:lstStyle/>
          <a:p>
            <a:endParaRPr lang="en-US" sz="2800" dirty="0"/>
          </a:p>
          <a:p>
            <a:r>
              <a:rPr lang="en-US" sz="3600" b="1" u="sng" dirty="0"/>
              <a:t>• Replacement Theology &amp; Christian Palestinianism</a:t>
            </a:r>
          </a:p>
          <a:p>
            <a:r>
              <a:rPr lang="en-US" sz="3600" dirty="0"/>
              <a:t>• Replacement Theology continues it pervasive intrusion into biblical Christianity.</a:t>
            </a:r>
          </a:p>
          <a:p>
            <a:r>
              <a:rPr lang="en-US" sz="3600" dirty="0"/>
              <a:t>• Christian Palestinianism takes Replacement Theology to a new level. </a:t>
            </a:r>
          </a:p>
          <a:p>
            <a:r>
              <a:rPr lang="en-US" sz="3600" dirty="0"/>
              <a:t>• It is Replacement Theology on steroids.</a:t>
            </a:r>
          </a:p>
          <a:p>
            <a:endParaRPr lang="en-US" sz="3600" dirty="0"/>
          </a:p>
          <a:p>
            <a:endParaRPr lang="en-US" sz="3600" b="1" dirty="0"/>
          </a:p>
          <a:p>
            <a:endParaRPr lang="en-US" sz="3200" i="1" dirty="0"/>
          </a:p>
          <a:p>
            <a:endParaRPr lang="en-US" sz="3200" b="1" u="sng" dirty="0"/>
          </a:p>
        </p:txBody>
      </p:sp>
      <p:sp>
        <p:nvSpPr>
          <p:cNvPr id="4" name="Rectangle 3"/>
          <p:cNvSpPr/>
          <p:nvPr/>
        </p:nvSpPr>
        <p:spPr>
          <a:xfrm>
            <a:off x="1899442" y="5615342"/>
            <a:ext cx="8680663" cy="1077218"/>
          </a:xfrm>
          <a:prstGeom prst="rect">
            <a:avLst/>
          </a:prstGeom>
        </p:spPr>
        <p:txBody>
          <a:bodyPr wrap="square">
            <a:spAutoFit/>
          </a:bodyPr>
          <a:lstStyle/>
          <a:p>
            <a:r>
              <a:rPr lang="en-US" sz="3200" b="1" dirty="0">
                <a:solidFill>
                  <a:schemeClr val="bg1"/>
                </a:solidFill>
              </a:rPr>
              <a:t>1 Corinthians 10:32 </a:t>
            </a:r>
            <a:r>
              <a:rPr lang="en-US" sz="3200" b="1" baseline="30000" dirty="0">
                <a:solidFill>
                  <a:schemeClr val="bg1"/>
                </a:solidFill>
              </a:rPr>
              <a:t> </a:t>
            </a:r>
            <a:r>
              <a:rPr lang="en-US" sz="3200" i="1" dirty="0">
                <a:solidFill>
                  <a:schemeClr val="bg1"/>
                </a:solidFill>
              </a:rPr>
              <a:t>Give no offense either to Jews or to Greeks or to the church of God.</a:t>
            </a:r>
          </a:p>
        </p:txBody>
      </p:sp>
      <p:sp>
        <p:nvSpPr>
          <p:cNvPr id="9" name="Title 1">
            <a:extLst>
              <a:ext uri="{FF2B5EF4-FFF2-40B4-BE49-F238E27FC236}">
                <a16:creationId xmlns:a16="http://schemas.microsoft.com/office/drawing/2014/main" id="{CF8E16E0-6F01-DB13-D0FB-0F3B4CDFEF58}"/>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10" name="Rectangle 9">
            <a:extLst>
              <a:ext uri="{FF2B5EF4-FFF2-40B4-BE49-F238E27FC236}">
                <a16:creationId xmlns:a16="http://schemas.microsoft.com/office/drawing/2014/main" id="{9953F910-6325-5B6D-2B22-22062BC0360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7020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45610"/>
            <a:ext cx="12192000" cy="5632311"/>
          </a:xfrm>
          <a:prstGeom prst="rect">
            <a:avLst/>
          </a:prstGeom>
        </p:spPr>
        <p:txBody>
          <a:bodyPr wrap="square">
            <a:spAutoFit/>
          </a:bodyPr>
          <a:lstStyle/>
          <a:p>
            <a:r>
              <a:rPr lang="en-US" sz="2800" dirty="0">
                <a:latin typeface="Trebuchet MS" charset="0"/>
                <a:ea typeface="Trebuchet MS" charset="0"/>
                <a:cs typeface="Trebuchet MS" charset="0"/>
              </a:rPr>
              <a:t>“</a:t>
            </a:r>
            <a:r>
              <a:rPr lang="en-US" sz="2800" i="1" dirty="0">
                <a:latin typeface="Trebuchet MS" charset="0"/>
                <a:ea typeface="Trebuchet MS" charset="0"/>
                <a:cs typeface="Trebuchet MS" charset="0"/>
              </a:rPr>
              <a:t>Christian Palestinianism is an inverted mirror image of Christian Zionism. All the basic elements of a Christian Zionist eschatology are reversed, so that the Bible is seen to be Christian, not Jewish, the land of the Bible is Palestine not Israel, the son of God is a Palestinian not a Jew, the Holocaust is resented not remembered, 1948 is a catastrophe not a miracle, the Jewish people are illegal occupiers not rightful owners, and biblical prophecy is a moral manifesto and not a signpost to the Second Coming.” 								</a:t>
            </a:r>
            <a:r>
              <a:rPr lang="en-US" sz="2800" i="1" dirty="0">
                <a:solidFill>
                  <a:schemeClr val="bg1"/>
                </a:solidFill>
                <a:latin typeface="Trebuchet MS" charset="0"/>
                <a:ea typeface="Trebuchet MS" charset="0"/>
                <a:cs typeface="Trebuchet MS" charset="0"/>
              </a:rPr>
              <a:t>		</a:t>
            </a:r>
            <a:r>
              <a:rPr lang="en-US" sz="2800" dirty="0">
                <a:solidFill>
                  <a:schemeClr val="bg1"/>
                </a:solidFill>
                <a:latin typeface="Trebuchet MS" charset="0"/>
                <a:ea typeface="Trebuchet MS" charset="0"/>
                <a:cs typeface="Trebuchet MS" charset="0"/>
              </a:rPr>
              <a:t>Dr. Paul Wilkinson “For Zion Sake”</a:t>
            </a:r>
            <a:r>
              <a:rPr lang="en-US" sz="2400" b="1" dirty="0">
                <a:solidFill>
                  <a:schemeClr val="bg1"/>
                </a:solidFill>
              </a:rPr>
              <a:t> </a:t>
            </a:r>
          </a:p>
          <a:p>
            <a:endParaRPr lang="en-US" sz="2400" b="1" dirty="0"/>
          </a:p>
          <a:p>
            <a:r>
              <a:rPr lang="en-US" sz="2800" b="1" dirty="0"/>
              <a:t>• Replacement Theology, Christian Palestinianism and Anti-Semitism </a:t>
            </a:r>
            <a:br>
              <a:rPr lang="en-US" sz="2800" b="1" dirty="0"/>
            </a:br>
            <a:r>
              <a:rPr lang="en-US" sz="2800" b="1" dirty="0"/>
              <a:t>   are tightly connected </a:t>
            </a:r>
            <a:r>
              <a:rPr lang="en-US" sz="2800" dirty="0">
                <a:latin typeface="Trebuchet MS" charset="0"/>
                <a:ea typeface="Trebuchet MS" charset="0"/>
                <a:cs typeface="Trebuchet MS" charset="0"/>
              </a:rPr>
              <a:t>	</a:t>
            </a:r>
          </a:p>
          <a:p>
            <a:endParaRPr lang="en-US" sz="2800" i="1" dirty="0">
              <a:latin typeface="Trebuchet MS" charset="0"/>
              <a:ea typeface="Trebuchet MS" charset="0"/>
              <a:cs typeface="Trebuchet MS" charset="0"/>
            </a:endParaRPr>
          </a:p>
          <a:p>
            <a:endParaRPr lang="en-US" sz="2800" b="1" u="sng" dirty="0">
              <a:latin typeface="Trebuchet MS" charset="0"/>
              <a:ea typeface="Trebuchet MS" charset="0"/>
              <a:cs typeface="Trebuchet MS" charset="0"/>
            </a:endParaRPr>
          </a:p>
        </p:txBody>
      </p:sp>
      <p:sp>
        <p:nvSpPr>
          <p:cNvPr id="5" name="Title 1">
            <a:extLst>
              <a:ext uri="{FF2B5EF4-FFF2-40B4-BE49-F238E27FC236}">
                <a16:creationId xmlns:a16="http://schemas.microsoft.com/office/drawing/2014/main" id="{A8E4023D-6E91-4525-AFD8-D02648439BB3}"/>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62B05BE5-C577-DB55-B4B3-65C79A906ECA}"/>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1510358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713400"/>
            <a:ext cx="12192000" cy="4139595"/>
          </a:xfrm>
          <a:prstGeom prst="rect">
            <a:avLst/>
          </a:prstGeom>
        </p:spPr>
        <p:txBody>
          <a:bodyPr wrap="square">
            <a:spAutoFit/>
          </a:bodyPr>
          <a:lstStyle/>
          <a:p>
            <a:endParaRPr lang="en-US" sz="2300" dirty="0"/>
          </a:p>
          <a:p>
            <a:r>
              <a:rPr lang="en-US" sz="3600" b="1" u="sng" dirty="0"/>
              <a:t>United Nations General Assembly: Resolutions</a:t>
            </a:r>
          </a:p>
          <a:p>
            <a:r>
              <a:rPr lang="en-US" sz="3600" dirty="0"/>
              <a:t>2019:18 against Israel/7 against the rest of the world </a:t>
            </a:r>
          </a:p>
          <a:p>
            <a:r>
              <a:rPr lang="en-US" sz="3600" dirty="0"/>
              <a:t>2020:17 against Israel/6 against the rest of the world </a:t>
            </a:r>
          </a:p>
          <a:p>
            <a:r>
              <a:rPr lang="en-US" sz="3600" dirty="0"/>
              <a:t>2021:14 against Israel/5 against the rest of the world</a:t>
            </a:r>
          </a:p>
          <a:p>
            <a:endParaRPr lang="en-US" sz="3600" dirty="0"/>
          </a:p>
          <a:p>
            <a:r>
              <a:rPr lang="en-US" sz="3600" dirty="0"/>
              <a:t>THE BIAS IS OBVIOUS AND FACTS ARE IGNORED! </a:t>
            </a:r>
          </a:p>
          <a:p>
            <a:endParaRPr lang="en-US" sz="2400" b="1" u="sng" dirty="0"/>
          </a:p>
        </p:txBody>
      </p:sp>
      <p:sp>
        <p:nvSpPr>
          <p:cNvPr id="5" name="Title 1">
            <a:extLst>
              <a:ext uri="{FF2B5EF4-FFF2-40B4-BE49-F238E27FC236}">
                <a16:creationId xmlns:a16="http://schemas.microsoft.com/office/drawing/2014/main" id="{A3902703-194C-6B28-478A-15525D18695B}"/>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0B8736B2-C2DC-BED8-157C-5C901B2D9BC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1819087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87125"/>
            <a:ext cx="12192000" cy="6247864"/>
          </a:xfrm>
          <a:prstGeom prst="rect">
            <a:avLst/>
          </a:prstGeom>
        </p:spPr>
        <p:txBody>
          <a:bodyPr wrap="square">
            <a:spAutoFit/>
          </a:bodyPr>
          <a:lstStyle/>
          <a:p>
            <a:r>
              <a:rPr lang="en-US" sz="3600" b="1" u="sng" dirty="0"/>
              <a:t>UNESCO (United Nations Educational Scientific and</a:t>
            </a:r>
          </a:p>
          <a:p>
            <a:r>
              <a:rPr lang="en-US" sz="3600" b="1" u="sng" dirty="0"/>
              <a:t>Cultural Organization)</a:t>
            </a:r>
          </a:p>
          <a:p>
            <a:r>
              <a:rPr lang="en-US" sz="3600" dirty="0"/>
              <a:t>• Recognized the State of Palestine as a full member   </a:t>
            </a:r>
          </a:p>
          <a:p>
            <a:r>
              <a:rPr lang="en-US" sz="3600" dirty="0"/>
              <a:t>   (2011)</a:t>
            </a:r>
          </a:p>
          <a:p>
            <a:r>
              <a:rPr lang="en-US" sz="3600" dirty="0"/>
              <a:t>• Declared that the Temple Mount is a Muslim site known </a:t>
            </a:r>
          </a:p>
          <a:p>
            <a:r>
              <a:rPr lang="en-US" sz="3600" dirty="0"/>
              <a:t>   as al-Haram al-Sharif (2016 and 2018)</a:t>
            </a:r>
          </a:p>
          <a:p>
            <a:r>
              <a:rPr lang="en-US" sz="3600" dirty="0"/>
              <a:t>• Declared that Jerusalem has no right to be the Jewish </a:t>
            </a:r>
          </a:p>
          <a:p>
            <a:r>
              <a:rPr lang="en-US" sz="3600" dirty="0"/>
              <a:t>   </a:t>
            </a:r>
            <a:r>
              <a:rPr lang="de-DE" sz="3600" dirty="0"/>
              <a:t>Capital (2017)</a:t>
            </a:r>
            <a:endParaRPr lang="en-US" sz="3600" dirty="0"/>
          </a:p>
          <a:p>
            <a:endParaRPr lang="en-US" sz="4000" b="1" dirty="0"/>
          </a:p>
          <a:p>
            <a:endParaRPr lang="en-US" sz="3600" i="1" dirty="0"/>
          </a:p>
          <a:p>
            <a:endParaRPr lang="en-US" sz="3600" b="1" u="sng" dirty="0"/>
          </a:p>
        </p:txBody>
      </p:sp>
      <p:sp>
        <p:nvSpPr>
          <p:cNvPr id="5" name="Title 1">
            <a:extLst>
              <a:ext uri="{FF2B5EF4-FFF2-40B4-BE49-F238E27FC236}">
                <a16:creationId xmlns:a16="http://schemas.microsoft.com/office/drawing/2014/main" id="{A3902703-194C-6B28-478A-15525D18695B}"/>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0B8736B2-C2DC-BED8-157C-5C901B2D9BC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3444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14618"/>
            <a:ext cx="12192000" cy="5555367"/>
          </a:xfrm>
          <a:prstGeom prst="rect">
            <a:avLst/>
          </a:prstGeom>
        </p:spPr>
        <p:txBody>
          <a:bodyPr wrap="square">
            <a:spAutoFit/>
          </a:bodyPr>
          <a:lstStyle/>
          <a:p>
            <a:endParaRPr lang="en-US" sz="2300" dirty="0"/>
          </a:p>
          <a:p>
            <a:r>
              <a:rPr lang="en-US" sz="3200" b="1" u="sng" dirty="0"/>
              <a:t>Amnesty International 2021 Report</a:t>
            </a:r>
          </a:p>
          <a:p>
            <a:r>
              <a:rPr lang="en-US" sz="2400" b="1" dirty="0">
                <a:solidFill>
                  <a:schemeClr val="bg1"/>
                </a:solidFill>
              </a:rPr>
              <a:t>ISRAEL AND OCCUPIED PALESTINIAN TERRITORIES 2021</a:t>
            </a:r>
          </a:p>
          <a:p>
            <a:r>
              <a:rPr lang="en-US" sz="3600" dirty="0"/>
              <a:t>“Armed conflict between Israel and Palestinian armed groups in the Gaza Strip in May entailed apparent war crimes and possible crimes against humanity. Disproportionate and reckless strikes by Israeli forces killed 242 Palestinians in Gaza. Unlawful attacks by Israel included targeted strikes on medical facilities and personnel. </a:t>
            </a:r>
            <a:endParaRPr lang="en-US" sz="3600" i="1" dirty="0"/>
          </a:p>
          <a:p>
            <a:endParaRPr lang="en-US" sz="2400" b="1" u="sng" dirty="0"/>
          </a:p>
        </p:txBody>
      </p:sp>
      <p:sp>
        <p:nvSpPr>
          <p:cNvPr id="5" name="Title 1">
            <a:extLst>
              <a:ext uri="{FF2B5EF4-FFF2-40B4-BE49-F238E27FC236}">
                <a16:creationId xmlns:a16="http://schemas.microsoft.com/office/drawing/2014/main" id="{A3902703-194C-6B28-478A-15525D18695B}"/>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0B8736B2-C2DC-BED8-157C-5C901B2D9BC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pic>
        <p:nvPicPr>
          <p:cNvPr id="3" name="Picture 2" descr="A picture containing logo&#10;&#10;Description automatically generated">
            <a:extLst>
              <a:ext uri="{FF2B5EF4-FFF2-40B4-BE49-F238E27FC236}">
                <a16:creationId xmlns:a16="http://schemas.microsoft.com/office/drawing/2014/main" id="{4E52B907-0BF3-E412-587A-5D74F9CDEDF5}"/>
              </a:ext>
            </a:extLst>
          </p:cNvPr>
          <p:cNvPicPr>
            <a:picLocks noChangeAspect="1"/>
          </p:cNvPicPr>
          <p:nvPr/>
        </p:nvPicPr>
        <p:blipFill>
          <a:blip r:embed="rId3"/>
          <a:stretch>
            <a:fillRect/>
          </a:stretch>
        </p:blipFill>
        <p:spPr>
          <a:xfrm>
            <a:off x="9813787" y="846862"/>
            <a:ext cx="2159000" cy="914400"/>
          </a:xfrm>
          <a:prstGeom prst="rect">
            <a:avLst/>
          </a:prstGeom>
        </p:spPr>
      </p:pic>
    </p:spTree>
    <p:extLst>
      <p:ext uri="{BB962C8B-B14F-4D97-AF65-F5344CB8AC3E}">
        <p14:creationId xmlns:p14="http://schemas.microsoft.com/office/powerpoint/2010/main" val="217535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792913"/>
            <a:ext cx="12192000" cy="5247590"/>
          </a:xfrm>
          <a:prstGeom prst="rect">
            <a:avLst/>
          </a:prstGeom>
        </p:spPr>
        <p:txBody>
          <a:bodyPr wrap="square">
            <a:spAutoFit/>
          </a:bodyPr>
          <a:lstStyle/>
          <a:p>
            <a:endParaRPr lang="en-US" sz="2300" dirty="0"/>
          </a:p>
          <a:p>
            <a:r>
              <a:rPr lang="en-US" sz="3600" dirty="0"/>
              <a:t>Israel maintained its illegal blockade on the Gaza Strip, inflicting collective punishment on residents and exacerbating the humanitarian crisis there, and Palestinians’ freedom of movement was arbitrarily restricted in the West Bank. Israeli authorities subjected Palestinians to forced evictions, arbitrary detention, torture and other ill-treatment, all committed with almost total impunity. </a:t>
            </a:r>
            <a:endParaRPr lang="en-US" sz="3600" b="1" dirty="0"/>
          </a:p>
          <a:p>
            <a:endParaRPr lang="en-US" sz="2400" b="1" u="sng" dirty="0"/>
          </a:p>
        </p:txBody>
      </p:sp>
      <p:sp>
        <p:nvSpPr>
          <p:cNvPr id="5" name="Title 1">
            <a:extLst>
              <a:ext uri="{FF2B5EF4-FFF2-40B4-BE49-F238E27FC236}">
                <a16:creationId xmlns:a16="http://schemas.microsoft.com/office/drawing/2014/main" id="{A3902703-194C-6B28-478A-15525D18695B}"/>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0B8736B2-C2DC-BED8-157C-5C901B2D9BC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pic>
        <p:nvPicPr>
          <p:cNvPr id="6" name="Picture 5" descr="A picture containing logo&#10;&#10;Description automatically generated">
            <a:extLst>
              <a:ext uri="{FF2B5EF4-FFF2-40B4-BE49-F238E27FC236}">
                <a16:creationId xmlns:a16="http://schemas.microsoft.com/office/drawing/2014/main" id="{6C775D5A-D11C-390D-8204-D377FDE7113F}"/>
              </a:ext>
            </a:extLst>
          </p:cNvPr>
          <p:cNvPicPr>
            <a:picLocks noChangeAspect="1"/>
          </p:cNvPicPr>
          <p:nvPr/>
        </p:nvPicPr>
        <p:blipFill>
          <a:blip r:embed="rId3"/>
          <a:stretch>
            <a:fillRect/>
          </a:stretch>
        </p:blipFill>
        <p:spPr>
          <a:xfrm>
            <a:off x="9813787" y="846862"/>
            <a:ext cx="2159000" cy="914400"/>
          </a:xfrm>
          <a:prstGeom prst="rect">
            <a:avLst/>
          </a:prstGeom>
        </p:spPr>
      </p:pic>
    </p:spTree>
    <p:extLst>
      <p:ext uri="{BB962C8B-B14F-4D97-AF65-F5344CB8AC3E}">
        <p14:creationId xmlns:p14="http://schemas.microsoft.com/office/powerpoint/2010/main" val="2487653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90597"/>
            <a:ext cx="12192000" cy="6555641"/>
          </a:xfrm>
          <a:prstGeom prst="rect">
            <a:avLst/>
          </a:prstGeom>
        </p:spPr>
        <p:txBody>
          <a:bodyPr wrap="square">
            <a:spAutoFit/>
          </a:bodyPr>
          <a:lstStyle/>
          <a:p>
            <a:r>
              <a:rPr lang="en-US" sz="2800" dirty="0"/>
              <a:t>Israel’s discriminatory system of governing Palestinians in Israel and the Occupied Palestinian Territories (OPT) constituted apartheid, a crime under international law. The Ministry of Defense labelled six Palestinian civil society organizations as “terrorist” in October. Conscientious objectors to military service were imprisoned. Divorce and other personal status laws governed by religious courts continued to discriminate against women, and domestic violence rose during the Covid-19 pandemic. The authorities denied asylum seekers access to a fair and prompt refugee status determination process, and to economic support. While Israel transferred 5,000 Covid-19 doses to the Palestinian authorities, it sent thousands of doses to diplomatic allies.”</a:t>
            </a:r>
          </a:p>
          <a:p>
            <a:endParaRPr lang="en-US" sz="4000" b="1" dirty="0"/>
          </a:p>
          <a:p>
            <a:endParaRPr lang="en-US" sz="3600" i="1" dirty="0"/>
          </a:p>
          <a:p>
            <a:endParaRPr lang="en-US" sz="3600" b="1" u="sng" dirty="0"/>
          </a:p>
        </p:txBody>
      </p:sp>
      <p:sp>
        <p:nvSpPr>
          <p:cNvPr id="5" name="Title 1">
            <a:extLst>
              <a:ext uri="{FF2B5EF4-FFF2-40B4-BE49-F238E27FC236}">
                <a16:creationId xmlns:a16="http://schemas.microsoft.com/office/drawing/2014/main" id="{A3902703-194C-6B28-478A-15525D18695B}"/>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8" name="Rectangle 7">
            <a:extLst>
              <a:ext uri="{FF2B5EF4-FFF2-40B4-BE49-F238E27FC236}">
                <a16:creationId xmlns:a16="http://schemas.microsoft.com/office/drawing/2014/main" id="{0B8736B2-C2DC-BED8-157C-5C901B2D9BC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pic>
        <p:nvPicPr>
          <p:cNvPr id="9" name="Picture 8" descr="A picture containing logo&#10;&#10;Description automatically generated">
            <a:extLst>
              <a:ext uri="{FF2B5EF4-FFF2-40B4-BE49-F238E27FC236}">
                <a16:creationId xmlns:a16="http://schemas.microsoft.com/office/drawing/2014/main" id="{6FEF9471-D6D3-1FFA-E9A3-31DC2F57493C}"/>
              </a:ext>
            </a:extLst>
          </p:cNvPr>
          <p:cNvPicPr>
            <a:picLocks noChangeAspect="1"/>
          </p:cNvPicPr>
          <p:nvPr/>
        </p:nvPicPr>
        <p:blipFill>
          <a:blip r:embed="rId3"/>
          <a:stretch>
            <a:fillRect/>
          </a:stretch>
        </p:blipFill>
        <p:spPr>
          <a:xfrm>
            <a:off x="9813787" y="846862"/>
            <a:ext cx="2159000" cy="914400"/>
          </a:xfrm>
          <a:prstGeom prst="rect">
            <a:avLst/>
          </a:prstGeom>
        </p:spPr>
      </p:pic>
    </p:spTree>
    <p:extLst>
      <p:ext uri="{BB962C8B-B14F-4D97-AF65-F5344CB8AC3E}">
        <p14:creationId xmlns:p14="http://schemas.microsoft.com/office/powerpoint/2010/main" val="2590175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51778" y="3445043"/>
            <a:ext cx="3372164" cy="1923604"/>
          </a:xfrm>
          <a:prstGeom prst="rect">
            <a:avLst/>
          </a:prstGeom>
        </p:spPr>
        <p:txBody>
          <a:bodyPr wrap="square">
            <a:spAutoFit/>
          </a:bodyPr>
          <a:lstStyle/>
          <a:p>
            <a:pPr algn="ctr"/>
            <a:endParaRPr lang="en-US" sz="2300" dirty="0"/>
          </a:p>
          <a:p>
            <a:pPr algn="ctr"/>
            <a:r>
              <a:rPr lang="en-US" sz="2400" b="1" dirty="0"/>
              <a:t>ISRAEL AND THE</a:t>
            </a:r>
          </a:p>
          <a:p>
            <a:pPr algn="ctr"/>
            <a:r>
              <a:rPr lang="en-US" sz="2400" b="1" dirty="0"/>
              <a:t>JEWISH PEOPLE</a:t>
            </a:r>
          </a:p>
          <a:p>
            <a:pPr algn="ctr"/>
            <a:endParaRPr lang="en-US" sz="2400" i="1" dirty="0"/>
          </a:p>
          <a:p>
            <a:pPr algn="ctr"/>
            <a:endParaRPr lang="en-US" sz="2400" b="1" dirty="0"/>
          </a:p>
        </p:txBody>
      </p:sp>
      <p:sp>
        <p:nvSpPr>
          <p:cNvPr id="5" name="Rectangle 4"/>
          <p:cNvSpPr/>
          <p:nvPr/>
        </p:nvSpPr>
        <p:spPr>
          <a:xfrm>
            <a:off x="1646738" y="2256155"/>
            <a:ext cx="1828800" cy="461665"/>
          </a:xfrm>
          <a:prstGeom prst="rect">
            <a:avLst/>
          </a:prstGeom>
        </p:spPr>
        <p:txBody>
          <a:bodyPr wrap="square">
            <a:spAutoFit/>
          </a:bodyPr>
          <a:lstStyle/>
          <a:p>
            <a:pPr algn="ctr"/>
            <a:r>
              <a:rPr lang="en-US" sz="2400" b="1" dirty="0"/>
              <a:t>LIBERALS</a:t>
            </a:r>
          </a:p>
        </p:txBody>
      </p:sp>
      <p:sp>
        <p:nvSpPr>
          <p:cNvPr id="3" name="Right Arrow 2"/>
          <p:cNvSpPr/>
          <p:nvPr/>
        </p:nvSpPr>
        <p:spPr>
          <a:xfrm rot="2220104">
            <a:off x="3176138" y="3075500"/>
            <a:ext cx="1802503" cy="220929"/>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7368" y="2243048"/>
            <a:ext cx="2030493" cy="461665"/>
          </a:xfrm>
          <a:prstGeom prst="rect">
            <a:avLst/>
          </a:prstGeom>
        </p:spPr>
        <p:txBody>
          <a:bodyPr wrap="square">
            <a:spAutoFit/>
          </a:bodyPr>
          <a:lstStyle/>
          <a:p>
            <a:pPr algn="ctr"/>
            <a:r>
              <a:rPr lang="en-US" sz="2400" b="1" dirty="0"/>
              <a:t>HOLLYWOOD</a:t>
            </a:r>
          </a:p>
        </p:txBody>
      </p:sp>
      <p:sp>
        <p:nvSpPr>
          <p:cNvPr id="9" name="Right Arrow 8"/>
          <p:cNvSpPr/>
          <p:nvPr/>
        </p:nvSpPr>
        <p:spPr>
          <a:xfrm rot="4350031">
            <a:off x="4702259" y="3078018"/>
            <a:ext cx="1063046"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20097" y="2479418"/>
            <a:ext cx="4527815" cy="461665"/>
          </a:xfrm>
          <a:prstGeom prst="rect">
            <a:avLst/>
          </a:prstGeom>
        </p:spPr>
        <p:txBody>
          <a:bodyPr wrap="square">
            <a:spAutoFit/>
          </a:bodyPr>
          <a:lstStyle/>
          <a:p>
            <a:pPr algn="ctr"/>
            <a:r>
              <a:rPr lang="en-US" sz="2400" b="1" dirty="0"/>
              <a:t>CHRISTIAN PALESTINISTS</a:t>
            </a:r>
          </a:p>
        </p:txBody>
      </p:sp>
      <p:sp>
        <p:nvSpPr>
          <p:cNvPr id="11" name="Right Arrow 10"/>
          <p:cNvSpPr/>
          <p:nvPr/>
        </p:nvSpPr>
        <p:spPr>
          <a:xfrm rot="6854128">
            <a:off x="6306829" y="3284435"/>
            <a:ext cx="731431"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79436" y="3945181"/>
            <a:ext cx="2696510" cy="461665"/>
          </a:xfrm>
          <a:prstGeom prst="rect">
            <a:avLst/>
          </a:prstGeom>
        </p:spPr>
        <p:txBody>
          <a:bodyPr wrap="square">
            <a:spAutoFit/>
          </a:bodyPr>
          <a:lstStyle/>
          <a:p>
            <a:pPr algn="ctr"/>
            <a:r>
              <a:rPr lang="en-US" sz="2400" b="1"/>
              <a:t>RADICAL ISLAM</a:t>
            </a:r>
            <a:endParaRPr lang="en-US" sz="2400" b="1" dirty="0"/>
          </a:p>
        </p:txBody>
      </p:sp>
      <p:sp>
        <p:nvSpPr>
          <p:cNvPr id="13" name="Right Arrow 12"/>
          <p:cNvSpPr/>
          <p:nvPr/>
        </p:nvSpPr>
        <p:spPr>
          <a:xfrm rot="10454632">
            <a:off x="7147261" y="4112370"/>
            <a:ext cx="884493"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55071" y="5277982"/>
            <a:ext cx="2313126" cy="830997"/>
          </a:xfrm>
          <a:prstGeom prst="rect">
            <a:avLst/>
          </a:prstGeom>
        </p:spPr>
        <p:txBody>
          <a:bodyPr wrap="square">
            <a:spAutoFit/>
          </a:bodyPr>
          <a:lstStyle/>
          <a:p>
            <a:pPr algn="ctr"/>
            <a:r>
              <a:rPr lang="en-US" sz="2400" b="1" dirty="0"/>
              <a:t>BDS PROPONENTS</a:t>
            </a:r>
          </a:p>
        </p:txBody>
      </p:sp>
      <p:sp>
        <p:nvSpPr>
          <p:cNvPr id="15" name="Right Arrow 14"/>
          <p:cNvSpPr/>
          <p:nvPr/>
        </p:nvSpPr>
        <p:spPr>
          <a:xfrm rot="12236891">
            <a:off x="6392927" y="4990786"/>
            <a:ext cx="1824578"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23921" y="6077927"/>
            <a:ext cx="3113822" cy="461665"/>
          </a:xfrm>
          <a:prstGeom prst="rect">
            <a:avLst/>
          </a:prstGeom>
        </p:spPr>
        <p:txBody>
          <a:bodyPr wrap="square">
            <a:spAutoFit/>
          </a:bodyPr>
          <a:lstStyle/>
          <a:p>
            <a:pPr algn="ctr"/>
            <a:r>
              <a:rPr lang="en-US" sz="2400" b="1" dirty="0"/>
              <a:t>UNITED NATIONS</a:t>
            </a:r>
          </a:p>
        </p:txBody>
      </p:sp>
      <p:sp>
        <p:nvSpPr>
          <p:cNvPr id="17" name="Right Arrow 16"/>
          <p:cNvSpPr/>
          <p:nvPr/>
        </p:nvSpPr>
        <p:spPr>
          <a:xfrm rot="16200000">
            <a:off x="4974661" y="5255475"/>
            <a:ext cx="1379818"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08791" y="5543637"/>
            <a:ext cx="3113822" cy="461665"/>
          </a:xfrm>
          <a:prstGeom prst="rect">
            <a:avLst/>
          </a:prstGeom>
        </p:spPr>
        <p:txBody>
          <a:bodyPr wrap="square">
            <a:spAutoFit/>
          </a:bodyPr>
          <a:lstStyle/>
          <a:p>
            <a:pPr algn="ctr"/>
            <a:r>
              <a:rPr lang="en-US" sz="2400" b="1" dirty="0"/>
              <a:t>EUROPEAN UNION</a:t>
            </a:r>
          </a:p>
        </p:txBody>
      </p:sp>
      <p:sp>
        <p:nvSpPr>
          <p:cNvPr id="19" name="Right Arrow 18"/>
          <p:cNvSpPr/>
          <p:nvPr/>
        </p:nvSpPr>
        <p:spPr>
          <a:xfrm rot="18231157">
            <a:off x="4248271" y="5024016"/>
            <a:ext cx="977286"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27548" y="4701544"/>
            <a:ext cx="2649840" cy="461665"/>
          </a:xfrm>
          <a:prstGeom prst="rect">
            <a:avLst/>
          </a:prstGeom>
        </p:spPr>
        <p:txBody>
          <a:bodyPr wrap="square">
            <a:spAutoFit/>
          </a:bodyPr>
          <a:lstStyle/>
          <a:p>
            <a:pPr algn="ctr"/>
            <a:r>
              <a:rPr lang="en-US" sz="2400" b="1" dirty="0"/>
              <a:t>EVANGELICALS</a:t>
            </a:r>
          </a:p>
        </p:txBody>
      </p:sp>
      <p:sp>
        <p:nvSpPr>
          <p:cNvPr id="21" name="Right Arrow 20"/>
          <p:cNvSpPr/>
          <p:nvPr/>
        </p:nvSpPr>
        <p:spPr>
          <a:xfrm rot="20157403">
            <a:off x="3804521" y="4471458"/>
            <a:ext cx="873016"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83783" y="3866256"/>
            <a:ext cx="2345028" cy="70574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53111" y="3921587"/>
            <a:ext cx="2596416" cy="584775"/>
          </a:xfrm>
          <a:prstGeom prst="rect">
            <a:avLst/>
          </a:prstGeom>
        </p:spPr>
        <p:txBody>
          <a:bodyPr wrap="square">
            <a:spAutoFit/>
          </a:bodyPr>
          <a:lstStyle/>
          <a:p>
            <a:r>
              <a:rPr lang="en-US" sz="3200" b="1" spc="-5" dirty="0">
                <a:latin typeface="Trebuchet MS" charset="0"/>
                <a:ea typeface="Trebuchet MS" charset="0"/>
                <a:cs typeface="Trebuchet MS" charset="0"/>
              </a:rPr>
              <a:t>IRRATIONAL</a:t>
            </a:r>
            <a:endParaRPr lang="en-US" sz="3200" dirty="0"/>
          </a:p>
        </p:txBody>
      </p:sp>
      <p:sp>
        <p:nvSpPr>
          <p:cNvPr id="23" name="Rectangle 22"/>
          <p:cNvSpPr/>
          <p:nvPr/>
        </p:nvSpPr>
        <p:spPr>
          <a:xfrm>
            <a:off x="1116265" y="3294183"/>
            <a:ext cx="2649840" cy="830997"/>
          </a:xfrm>
          <a:prstGeom prst="rect">
            <a:avLst/>
          </a:prstGeom>
        </p:spPr>
        <p:txBody>
          <a:bodyPr wrap="square">
            <a:spAutoFit/>
          </a:bodyPr>
          <a:lstStyle/>
          <a:p>
            <a:pPr algn="ctr"/>
            <a:r>
              <a:rPr lang="en-US" sz="2400" b="1" dirty="0"/>
              <a:t>CAMPUS INTIFADA</a:t>
            </a:r>
          </a:p>
        </p:txBody>
      </p:sp>
      <p:sp>
        <p:nvSpPr>
          <p:cNvPr id="24" name="Right Arrow 23"/>
          <p:cNvSpPr/>
          <p:nvPr/>
        </p:nvSpPr>
        <p:spPr>
          <a:xfrm rot="1149025">
            <a:off x="3126207" y="3739403"/>
            <a:ext cx="1448150"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0CFD9914-993F-7EA6-2CC1-4FEE75021AE3}"/>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6" name="Rectangle 25">
            <a:extLst>
              <a:ext uri="{FF2B5EF4-FFF2-40B4-BE49-F238E27FC236}">
                <a16:creationId xmlns:a16="http://schemas.microsoft.com/office/drawing/2014/main" id="{75BDE8BD-78D7-2B9B-B15B-F4D8363F2CF8}"/>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19551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dissolve">
                                      <p:cBhvr>
                                        <p:cTn id="61" dur="500"/>
                                        <p:tgtEl>
                                          <p:spTgt spid="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1" grpId="0" animBg="1"/>
      <p:bldP spid="4" grpId="0" animBg="1"/>
      <p:bldP spid="22" grpId="0"/>
      <p:bldP spid="23"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85" y="2435744"/>
            <a:ext cx="5864843" cy="3909895"/>
          </a:xfrm>
          <a:prstGeom prst="rect">
            <a:avLst/>
          </a:prstGeom>
        </p:spPr>
      </p:pic>
      <p:sp>
        <p:nvSpPr>
          <p:cNvPr id="8" name="Title 1">
            <a:extLst>
              <a:ext uri="{FF2B5EF4-FFF2-40B4-BE49-F238E27FC236}">
                <a16:creationId xmlns:a16="http://schemas.microsoft.com/office/drawing/2014/main" id="{564A341E-229D-1E60-A369-74D9C8913E31}"/>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9" name="Rectangle 8">
            <a:extLst>
              <a:ext uri="{FF2B5EF4-FFF2-40B4-BE49-F238E27FC236}">
                <a16:creationId xmlns:a16="http://schemas.microsoft.com/office/drawing/2014/main" id="{FA0BC69B-97A2-569E-063B-CFCE120D4714}"/>
              </a:ext>
            </a:extLst>
          </p:cNvPr>
          <p:cNvSpPr/>
          <p:nvPr/>
        </p:nvSpPr>
        <p:spPr>
          <a:xfrm>
            <a:off x="6239774" y="704049"/>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3" name="TextBox 2">
            <a:extLst>
              <a:ext uri="{FF2B5EF4-FFF2-40B4-BE49-F238E27FC236}">
                <a16:creationId xmlns:a16="http://schemas.microsoft.com/office/drawing/2014/main" id="{9611AA58-0E60-3FA7-01AD-FCF1B37DCDAF}"/>
              </a:ext>
            </a:extLst>
          </p:cNvPr>
          <p:cNvSpPr txBox="1"/>
          <p:nvPr/>
        </p:nvSpPr>
        <p:spPr>
          <a:xfrm>
            <a:off x="6927280" y="2724544"/>
            <a:ext cx="4850295" cy="3539430"/>
          </a:xfrm>
          <a:prstGeom prst="rect">
            <a:avLst/>
          </a:prstGeom>
          <a:noFill/>
        </p:spPr>
        <p:txBody>
          <a:bodyPr wrap="square" rtlCol="0">
            <a:spAutoFit/>
          </a:bodyPr>
          <a:lstStyle/>
          <a:p>
            <a:r>
              <a:rPr lang="en-US" sz="2800" dirty="0"/>
              <a:t>• Liberal Christians, atheists and radical Muslims are groups that are always on the two extremes of the ideological spectrum, except when it comes to Israel and the Jews.</a:t>
            </a:r>
          </a:p>
          <a:p>
            <a:endParaRPr lang="en-US" sz="2800" dirty="0"/>
          </a:p>
        </p:txBody>
      </p:sp>
    </p:spTree>
    <p:extLst>
      <p:ext uri="{BB962C8B-B14F-4D97-AF65-F5344CB8AC3E}">
        <p14:creationId xmlns:p14="http://schemas.microsoft.com/office/powerpoint/2010/main" val="65760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2" name="Rectangle 1"/>
          <p:cNvSpPr/>
          <p:nvPr/>
        </p:nvSpPr>
        <p:spPr>
          <a:xfrm>
            <a:off x="6396445" y="827008"/>
            <a:ext cx="3112654" cy="954107"/>
          </a:xfrm>
          <a:prstGeom prst="rect">
            <a:avLst/>
          </a:prstGeom>
        </p:spPr>
        <p:txBody>
          <a:bodyPr wrap="square">
            <a:spAutoFit/>
          </a:bodyPr>
          <a:lstStyle/>
          <a:p>
            <a:r>
              <a:rPr lang="en-US" sz="2800" b="1" spc="-5" dirty="0">
                <a:latin typeface="Trebuchet MS" charset="0"/>
                <a:ea typeface="Trebuchet MS" charset="0"/>
                <a:cs typeface="Trebuchet MS" charset="0"/>
              </a:rPr>
              <a:t>FROM 2012</a:t>
            </a:r>
          </a:p>
          <a:p>
            <a:r>
              <a:rPr lang="en-US" sz="2800" b="1" spc="-5" dirty="0">
                <a:latin typeface="Trebuchet MS" charset="0"/>
                <a:ea typeface="Trebuchet MS" charset="0"/>
                <a:cs typeface="Trebuchet MS" charset="0"/>
              </a:rPr>
              <a:t>TO THE TODAY</a:t>
            </a:r>
            <a:endParaRPr lang="en-US" sz="2800" dirty="0"/>
          </a:p>
        </p:txBody>
      </p:sp>
      <p:sp>
        <p:nvSpPr>
          <p:cNvPr id="7" name="Rectangle 6"/>
          <p:cNvSpPr/>
          <p:nvPr/>
        </p:nvSpPr>
        <p:spPr>
          <a:xfrm>
            <a:off x="0" y="1610893"/>
            <a:ext cx="12192000" cy="5816977"/>
          </a:xfrm>
          <a:prstGeom prst="rect">
            <a:avLst/>
          </a:prstGeom>
        </p:spPr>
        <p:txBody>
          <a:bodyPr wrap="square">
            <a:spAutoFit/>
          </a:bodyPr>
          <a:lstStyle/>
          <a:p>
            <a:endParaRPr lang="en-US" sz="2800" dirty="0"/>
          </a:p>
          <a:p>
            <a:r>
              <a:rPr lang="en-US" sz="3200" b="1" u="sng" dirty="0"/>
              <a:t>END-TIMES ANTISEMITISM</a:t>
            </a:r>
          </a:p>
          <a:p>
            <a:r>
              <a:rPr lang="en-US" sz="3200" dirty="0"/>
              <a:t>• End-times Anti-Semitism blends classic Anti-Semitism and the new Anti-Semitism.</a:t>
            </a:r>
          </a:p>
          <a:p>
            <a:r>
              <a:rPr lang="en-US" sz="3200" dirty="0"/>
              <a:t>• 2012 “</a:t>
            </a:r>
            <a:r>
              <a:rPr lang="en-US" sz="3200" dirty="0" err="1"/>
              <a:t>L’affaire</a:t>
            </a:r>
            <a:r>
              <a:rPr lang="en-US" sz="3200" dirty="0"/>
              <a:t> </a:t>
            </a:r>
            <a:r>
              <a:rPr lang="en-US" sz="3200" dirty="0" err="1"/>
              <a:t>Merah</a:t>
            </a:r>
            <a:r>
              <a:rPr lang="en-US" sz="3200" dirty="0"/>
              <a:t>” </a:t>
            </a:r>
            <a:r>
              <a:rPr lang="mr-IN" sz="3200" dirty="0"/>
              <a:t>–</a:t>
            </a:r>
            <a:r>
              <a:rPr lang="en-US" sz="3200" dirty="0"/>
              <a:t> 7 dead including a rabbi and 3 young students at a school in Toulouse, France.</a:t>
            </a:r>
          </a:p>
          <a:p>
            <a:r>
              <a:rPr lang="en-US" sz="3200" dirty="0"/>
              <a:t>• End-Times Anti-Semitism is killing Jews again!</a:t>
            </a:r>
          </a:p>
          <a:p>
            <a:r>
              <a:rPr lang="en-US" sz="3200" dirty="0"/>
              <a:t>SATAN’S MACHINE OF HATRED AGAINST THE JEWS IS MOVING FULL STEAM FORWARD</a:t>
            </a:r>
          </a:p>
          <a:p>
            <a:endParaRPr lang="en-US" sz="3200" b="1" dirty="0"/>
          </a:p>
          <a:p>
            <a:endParaRPr lang="en-US" sz="2800" i="1" dirty="0"/>
          </a:p>
          <a:p>
            <a:endParaRPr lang="en-US" sz="2800" b="1" u="sng" dirty="0"/>
          </a:p>
        </p:txBody>
      </p:sp>
    </p:spTree>
    <p:extLst>
      <p:ext uri="{BB962C8B-B14F-4D97-AF65-F5344CB8AC3E}">
        <p14:creationId xmlns:p14="http://schemas.microsoft.com/office/powerpoint/2010/main" val="140922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0712" y="617527"/>
            <a:ext cx="4835358"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321784" y="847913"/>
            <a:ext cx="3723364" cy="830997"/>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60712" y="1990597"/>
            <a:ext cx="10324407" cy="4524315"/>
          </a:xfrm>
          <a:prstGeom prst="rect">
            <a:avLst/>
          </a:prstGeom>
        </p:spPr>
        <p:txBody>
          <a:bodyPr wrap="square">
            <a:spAutoFit/>
          </a:bodyPr>
          <a:lstStyle/>
          <a:p>
            <a:r>
              <a:rPr lang="en-US" sz="3200" b="1" dirty="0">
                <a:solidFill>
                  <a:schemeClr val="bg1"/>
                </a:solidFill>
              </a:rPr>
              <a:t>The Boundaries Are </a:t>
            </a:r>
          </a:p>
          <a:p>
            <a:r>
              <a:rPr lang="en-US" sz="3200" b="1" dirty="0">
                <a:solidFill>
                  <a:schemeClr val="bg1"/>
                </a:solidFill>
              </a:rPr>
              <a:t>Different</a:t>
            </a:r>
          </a:p>
          <a:p>
            <a:r>
              <a:rPr lang="en-US" sz="2800" dirty="0"/>
              <a:t>• The boundaries of </a:t>
            </a:r>
          </a:p>
          <a:p>
            <a:r>
              <a:rPr lang="en-US" sz="2800" dirty="0"/>
              <a:t>classical Anti-Semitism </a:t>
            </a:r>
          </a:p>
          <a:p>
            <a:r>
              <a:rPr lang="en-US" sz="2800" dirty="0"/>
              <a:t>were European for the </a:t>
            </a:r>
          </a:p>
          <a:p>
            <a:r>
              <a:rPr lang="en-US" sz="2800" dirty="0"/>
              <a:t>most part. The cancer of </a:t>
            </a:r>
          </a:p>
          <a:p>
            <a:r>
              <a:rPr lang="en-US" sz="2800" dirty="0"/>
              <a:t>Jewish hatred was a </a:t>
            </a:r>
            <a:br>
              <a:rPr lang="en-US" sz="2800" dirty="0"/>
            </a:br>
            <a:r>
              <a:rPr lang="en-US" sz="2800" dirty="0"/>
              <a:t>localized cancer spreading </a:t>
            </a:r>
          </a:p>
          <a:p>
            <a:r>
              <a:rPr lang="en-US" sz="2800" dirty="0"/>
              <a:t>as far as the European </a:t>
            </a:r>
          </a:p>
          <a:p>
            <a:r>
              <a:rPr lang="en-US" sz="2800" dirty="0"/>
              <a:t>train network system. </a:t>
            </a:r>
            <a:endParaRPr lang="en-US" sz="2800" b="1" dirty="0">
              <a:solidFill>
                <a:schemeClr val="bg1"/>
              </a:solidFill>
            </a:endParaRPr>
          </a:p>
        </p:txBody>
      </p:sp>
      <p:pic>
        <p:nvPicPr>
          <p:cNvPr id="3" name="Picture 2"/>
          <p:cNvPicPr>
            <a:picLocks noChangeAspect="1"/>
          </p:cNvPicPr>
          <p:nvPr/>
        </p:nvPicPr>
        <p:blipFill>
          <a:blip r:embed="rId3"/>
          <a:stretch>
            <a:fillRect/>
          </a:stretch>
        </p:blipFill>
        <p:spPr>
          <a:xfrm>
            <a:off x="4735015" y="1964353"/>
            <a:ext cx="7456986" cy="4893647"/>
          </a:xfrm>
          <a:prstGeom prst="rect">
            <a:avLst/>
          </a:prstGeom>
        </p:spPr>
      </p:pic>
    </p:spTree>
    <p:extLst>
      <p:ext uri="{BB962C8B-B14F-4D97-AF65-F5344CB8AC3E}">
        <p14:creationId xmlns:p14="http://schemas.microsoft.com/office/powerpoint/2010/main" val="154944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2" name="Rectangle 1"/>
          <p:cNvSpPr/>
          <p:nvPr/>
        </p:nvSpPr>
        <p:spPr>
          <a:xfrm>
            <a:off x="6592986" y="865731"/>
            <a:ext cx="3112654" cy="830997"/>
          </a:xfrm>
          <a:prstGeom prst="rect">
            <a:avLst/>
          </a:prstGeom>
        </p:spPr>
        <p:txBody>
          <a:bodyPr wrap="square">
            <a:spAutoFit/>
          </a:bodyPr>
          <a:lstStyle/>
          <a:p>
            <a:r>
              <a:rPr lang="en-US" sz="2400" b="1" spc="-5" dirty="0">
                <a:latin typeface="Trebuchet MS" charset="0"/>
                <a:ea typeface="Trebuchet MS" charset="0"/>
                <a:cs typeface="Trebuchet MS" charset="0"/>
              </a:rPr>
              <a:t>FROM THE 2012</a:t>
            </a:r>
          </a:p>
          <a:p>
            <a:r>
              <a:rPr lang="en-US" sz="2400" b="1" spc="-5" dirty="0">
                <a:latin typeface="Trebuchet MS" charset="0"/>
                <a:ea typeface="Trebuchet MS" charset="0"/>
                <a:cs typeface="Trebuchet MS" charset="0"/>
              </a:rPr>
              <a:t>TO THE TODAY</a:t>
            </a:r>
            <a:endParaRPr lang="en-US" sz="2400" dirty="0"/>
          </a:p>
        </p:txBody>
      </p:sp>
      <p:pic>
        <p:nvPicPr>
          <p:cNvPr id="5" name="Picture 4" descr="IMG_0978.JPG"/>
          <p:cNvPicPr>
            <a:picLocks noChangeAspect="1"/>
          </p:cNvPicPr>
          <p:nvPr/>
        </p:nvPicPr>
        <p:blipFill rotWithShape="1">
          <a:blip r:embed="rId3" cstate="print">
            <a:extLst>
              <a:ext uri="{28A0092B-C50C-407E-A947-70E740481C1C}">
                <a14:useLocalDpi xmlns:a14="http://schemas.microsoft.com/office/drawing/2010/main" val="0"/>
              </a:ext>
            </a:extLst>
          </a:blip>
          <a:srcRect l="36960" t="43851" r="38117" b="28241"/>
          <a:stretch/>
        </p:blipFill>
        <p:spPr>
          <a:xfrm>
            <a:off x="1524000" y="2099264"/>
            <a:ext cx="3187202" cy="4758736"/>
          </a:xfrm>
          <a:prstGeom prst="rect">
            <a:avLst/>
          </a:prstGeom>
        </p:spPr>
      </p:pic>
      <p:pic>
        <p:nvPicPr>
          <p:cNvPr id="8" name="Picture 7" descr="FullSizeRender.jpg"/>
          <p:cNvPicPr>
            <a:picLocks noChangeAspect="1"/>
          </p:cNvPicPr>
          <p:nvPr/>
        </p:nvPicPr>
        <p:blipFill rotWithShape="1">
          <a:blip r:embed="rId4" cstate="print">
            <a:extLst>
              <a:ext uri="{28A0092B-C50C-407E-A947-70E740481C1C}">
                <a14:useLocalDpi xmlns:a14="http://schemas.microsoft.com/office/drawing/2010/main" val="0"/>
              </a:ext>
            </a:extLst>
          </a:blip>
          <a:srcRect l="24983" t="23997" r="6547" b="1325"/>
          <a:stretch/>
        </p:blipFill>
        <p:spPr>
          <a:xfrm>
            <a:off x="7395678" y="2099264"/>
            <a:ext cx="3272322" cy="4758736"/>
          </a:xfrm>
          <a:prstGeom prst="rect">
            <a:avLst/>
          </a:prstGeom>
        </p:spPr>
      </p:pic>
      <p:pic>
        <p:nvPicPr>
          <p:cNvPr id="9" name="Picture 8"/>
          <p:cNvPicPr>
            <a:picLocks noChangeAspect="1"/>
          </p:cNvPicPr>
          <p:nvPr/>
        </p:nvPicPr>
        <p:blipFill>
          <a:blip r:embed="rId5"/>
          <a:stretch>
            <a:fillRect/>
          </a:stretch>
        </p:blipFill>
        <p:spPr>
          <a:xfrm>
            <a:off x="4711202" y="4586158"/>
            <a:ext cx="1643890" cy="1944386"/>
          </a:xfrm>
          <a:prstGeom prst="rect">
            <a:avLst/>
          </a:prstGeom>
        </p:spPr>
      </p:pic>
      <p:cxnSp>
        <p:nvCxnSpPr>
          <p:cNvPr id="10" name="Straight Arrow Connector 9"/>
          <p:cNvCxnSpPr>
            <a:cxnSpLocks/>
            <a:stCxn id="9" idx="3"/>
          </p:cNvCxnSpPr>
          <p:nvPr/>
        </p:nvCxnSpPr>
        <p:spPr>
          <a:xfrm flipV="1">
            <a:off x="6355093" y="4306065"/>
            <a:ext cx="2289069" cy="1252286"/>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
          </p:nvPr>
        </p:nvSpPr>
        <p:spPr>
          <a:xfrm>
            <a:off x="4847202" y="2289508"/>
            <a:ext cx="2548476" cy="4050792"/>
          </a:xfrm>
        </p:spPr>
        <p:txBody>
          <a:bodyPr>
            <a:normAutofit/>
          </a:bodyPr>
          <a:lstStyle/>
          <a:p>
            <a:pPr marL="0" indent="0">
              <a:buNone/>
            </a:pPr>
            <a:r>
              <a:rPr lang="en-US" sz="2800" dirty="0"/>
              <a:t>Only 77 Years </a:t>
            </a:r>
          </a:p>
          <a:p>
            <a:pPr marL="0" indent="0">
              <a:buNone/>
            </a:pPr>
            <a:r>
              <a:rPr lang="en-US" sz="2800" dirty="0"/>
              <a:t>had passed </a:t>
            </a:r>
          </a:p>
          <a:p>
            <a:pPr marL="0" indent="0">
              <a:buNone/>
            </a:pPr>
            <a:r>
              <a:rPr lang="en-US" sz="2800" dirty="0"/>
              <a:t>between these</a:t>
            </a:r>
          </a:p>
          <a:p>
            <a:pPr marL="0" indent="0">
              <a:buNone/>
            </a:pPr>
            <a:r>
              <a:rPr lang="en-US" sz="2800" dirty="0"/>
              <a:t>2 photos!</a:t>
            </a:r>
            <a:endParaRPr lang="en-US" sz="2800" dirty="0">
              <a:solidFill>
                <a:schemeClr val="accent2"/>
              </a:solidFill>
            </a:endParaRPr>
          </a:p>
        </p:txBody>
      </p:sp>
    </p:spTree>
    <p:extLst>
      <p:ext uri="{BB962C8B-B14F-4D97-AF65-F5344CB8AC3E}">
        <p14:creationId xmlns:p14="http://schemas.microsoft.com/office/powerpoint/2010/main" val="8416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2700" decel="100000" fill="hold"/>
                                        <p:tgtEl>
                                          <p:spTgt spid="10"/>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7843321" y="2693345"/>
            <a:ext cx="4136643" cy="3461908"/>
          </a:xfrm>
        </p:spPr>
        <p:txBody>
          <a:bodyPr>
            <a:normAutofit/>
          </a:bodyPr>
          <a:lstStyle/>
          <a:p>
            <a:pPr marL="0" indent="0">
              <a:buNone/>
            </a:pPr>
            <a:r>
              <a:rPr lang="en-US" sz="4000" b="1" u="sng" dirty="0"/>
              <a:t>Paris January 9, 2015</a:t>
            </a:r>
          </a:p>
          <a:p>
            <a:pPr marL="0" indent="0">
              <a:buNone/>
            </a:pPr>
            <a:r>
              <a:rPr lang="en-US" sz="4000" dirty="0"/>
              <a:t>4 killed at the </a:t>
            </a:r>
            <a:r>
              <a:rPr lang="en-US" sz="4000" dirty="0" err="1"/>
              <a:t>HyperCacher</a:t>
            </a:r>
            <a:br>
              <a:rPr lang="en-US" sz="4000" dirty="0"/>
            </a:br>
            <a:r>
              <a:rPr lang="en-US" sz="4000" dirty="0"/>
              <a:t>Supermarket</a:t>
            </a:r>
          </a:p>
          <a:p>
            <a:pPr marL="0" indent="0">
              <a:buNone/>
            </a:pPr>
            <a:endParaRPr lang="en-US" sz="4000" dirty="0">
              <a:solidFill>
                <a:schemeClr val="accent2"/>
              </a:solidFill>
            </a:endParaRPr>
          </a:p>
          <a:p>
            <a:pPr marL="0" indent="0">
              <a:buNone/>
            </a:pPr>
            <a:endParaRPr lang="en-US" sz="4000" dirty="0">
              <a:solidFill>
                <a:schemeClr val="accent2"/>
              </a:solidFill>
            </a:endParaRPr>
          </a:p>
        </p:txBody>
      </p:sp>
      <p:pic>
        <p:nvPicPr>
          <p:cNvPr id="12" name="Picture 11"/>
          <p:cNvPicPr>
            <a:picLocks noChangeAspect="1"/>
          </p:cNvPicPr>
          <p:nvPr/>
        </p:nvPicPr>
        <p:blipFill>
          <a:blip r:embed="rId3"/>
          <a:stretch>
            <a:fillRect/>
          </a:stretch>
        </p:blipFill>
        <p:spPr>
          <a:xfrm>
            <a:off x="0" y="1963941"/>
            <a:ext cx="7605681" cy="4894060"/>
          </a:xfrm>
          <a:prstGeom prst="rect">
            <a:avLst/>
          </a:prstGeom>
        </p:spPr>
      </p:pic>
      <p:sp>
        <p:nvSpPr>
          <p:cNvPr id="13" name="Rectangle 12"/>
          <p:cNvSpPr/>
          <p:nvPr/>
        </p:nvSpPr>
        <p:spPr>
          <a:xfrm>
            <a:off x="7022585" y="5021185"/>
            <a:ext cx="438465" cy="4168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7" name="Title 1">
            <a:extLst>
              <a:ext uri="{FF2B5EF4-FFF2-40B4-BE49-F238E27FC236}">
                <a16:creationId xmlns:a16="http://schemas.microsoft.com/office/drawing/2014/main" id="{95A8817E-58B0-F5D4-150C-189D5357C4A0}"/>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8" name="Rectangle 7">
            <a:extLst>
              <a:ext uri="{FF2B5EF4-FFF2-40B4-BE49-F238E27FC236}">
                <a16:creationId xmlns:a16="http://schemas.microsoft.com/office/drawing/2014/main" id="{C082C5ED-6871-014D-8F4B-267136215363}"/>
              </a:ext>
            </a:extLst>
          </p:cNvPr>
          <p:cNvSpPr/>
          <p:nvPr/>
        </p:nvSpPr>
        <p:spPr>
          <a:xfrm>
            <a:off x="6592986" y="865731"/>
            <a:ext cx="3112654" cy="830997"/>
          </a:xfrm>
          <a:prstGeom prst="rect">
            <a:avLst/>
          </a:prstGeom>
        </p:spPr>
        <p:txBody>
          <a:bodyPr wrap="square">
            <a:spAutoFit/>
          </a:bodyPr>
          <a:lstStyle/>
          <a:p>
            <a:r>
              <a:rPr lang="en-US" sz="2400" b="1" spc="-5" dirty="0">
                <a:latin typeface="Trebuchet MS" charset="0"/>
                <a:ea typeface="Trebuchet MS" charset="0"/>
                <a:cs typeface="Trebuchet MS" charset="0"/>
              </a:rPr>
              <a:t>FROM THE 2012</a:t>
            </a:r>
          </a:p>
          <a:p>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20468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32355" y="6130776"/>
            <a:ext cx="184731" cy="369332"/>
          </a:xfrm>
          <a:prstGeom prst="rect">
            <a:avLst/>
          </a:prstGeom>
          <a:noFill/>
        </p:spPr>
        <p:txBody>
          <a:bodyPr wrap="none" rtlCol="0">
            <a:spAutoFit/>
          </a:bodyPr>
          <a:lstStyle/>
          <a:p>
            <a:endParaRPr lang="en-US"/>
          </a:p>
        </p:txBody>
      </p:sp>
      <p:pic>
        <p:nvPicPr>
          <p:cNvPr id="9" name="Picture 8" descr="The Hostages in Par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276" y="2075490"/>
            <a:ext cx="4398030" cy="4663290"/>
          </a:xfrm>
          <a:prstGeom prst="rect">
            <a:avLst/>
          </a:prstGeom>
        </p:spPr>
      </p:pic>
      <p:sp>
        <p:nvSpPr>
          <p:cNvPr id="10" name="Rectangle 9"/>
          <p:cNvSpPr/>
          <p:nvPr/>
        </p:nvSpPr>
        <p:spPr>
          <a:xfrm flipH="1">
            <a:off x="2674359" y="2075490"/>
            <a:ext cx="621537" cy="144655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800" b="1" dirty="0">
                <a:solidFill>
                  <a:srgbClr val="FF0000"/>
                </a:solidFill>
              </a:rPr>
              <a:t>1</a:t>
            </a:r>
          </a:p>
        </p:txBody>
      </p:sp>
      <p:sp>
        <p:nvSpPr>
          <p:cNvPr id="14" name="Rectangle 13"/>
          <p:cNvSpPr/>
          <p:nvPr/>
        </p:nvSpPr>
        <p:spPr>
          <a:xfrm flipH="1">
            <a:off x="3562110" y="1842931"/>
            <a:ext cx="621537" cy="144655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800" b="1" dirty="0">
                <a:solidFill>
                  <a:srgbClr val="FF0000"/>
                </a:solidFill>
              </a:rPr>
              <a:t>2</a:t>
            </a:r>
          </a:p>
        </p:txBody>
      </p:sp>
      <p:sp>
        <p:nvSpPr>
          <p:cNvPr id="15" name="Rectangle 14"/>
          <p:cNvSpPr/>
          <p:nvPr/>
        </p:nvSpPr>
        <p:spPr>
          <a:xfrm flipH="1">
            <a:off x="5821285" y="5377123"/>
            <a:ext cx="621537" cy="144655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800" b="1" dirty="0">
                <a:solidFill>
                  <a:srgbClr val="FF0000"/>
                </a:solidFill>
              </a:rPr>
              <a:t>3</a:t>
            </a:r>
          </a:p>
        </p:txBody>
      </p:sp>
      <p:sp>
        <p:nvSpPr>
          <p:cNvPr id="16" name="Title 1"/>
          <p:cNvSpPr txBox="1">
            <a:spLocks/>
          </p:cNvSpPr>
          <p:nvPr/>
        </p:nvSpPr>
        <p:spPr>
          <a:xfrm>
            <a:off x="7153442" y="3522040"/>
            <a:ext cx="4111233" cy="1457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“Olivier, </a:t>
            </a:r>
          </a:p>
          <a:p>
            <a:r>
              <a:rPr lang="en-US" sz="4800" dirty="0"/>
              <a:t>are they coming </a:t>
            </a:r>
          </a:p>
          <a:p>
            <a:r>
              <a:rPr lang="en-US" sz="4800" dirty="0"/>
              <a:t>back </a:t>
            </a:r>
          </a:p>
          <a:p>
            <a:r>
              <a:rPr lang="en-US" sz="4800" dirty="0"/>
              <a:t>for us?”</a:t>
            </a:r>
          </a:p>
        </p:txBody>
      </p:sp>
      <p:sp>
        <p:nvSpPr>
          <p:cNvPr id="11" name="Title 1">
            <a:extLst>
              <a:ext uri="{FF2B5EF4-FFF2-40B4-BE49-F238E27FC236}">
                <a16:creationId xmlns:a16="http://schemas.microsoft.com/office/drawing/2014/main" id="{A149F769-01CA-4100-3768-093BD89AF0D6}"/>
              </a:ext>
            </a:extLst>
          </p:cNvPr>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12" name="Rectangle 11">
            <a:extLst>
              <a:ext uri="{FF2B5EF4-FFF2-40B4-BE49-F238E27FC236}">
                <a16:creationId xmlns:a16="http://schemas.microsoft.com/office/drawing/2014/main" id="{B0B0D4C2-EF94-AC8C-FED6-9FCBD8AFDADA}"/>
              </a:ext>
            </a:extLst>
          </p:cNvPr>
          <p:cNvSpPr/>
          <p:nvPr/>
        </p:nvSpPr>
        <p:spPr>
          <a:xfrm>
            <a:off x="6592986" y="865731"/>
            <a:ext cx="3112654" cy="830997"/>
          </a:xfrm>
          <a:prstGeom prst="rect">
            <a:avLst/>
          </a:prstGeom>
        </p:spPr>
        <p:txBody>
          <a:bodyPr wrap="square">
            <a:spAutoFit/>
          </a:bodyPr>
          <a:lstStyle/>
          <a:p>
            <a:r>
              <a:rPr lang="en-US" sz="2400" b="1" spc="-5" dirty="0">
                <a:latin typeface="Trebuchet MS" charset="0"/>
                <a:ea typeface="Trebuchet MS" charset="0"/>
                <a:cs typeface="Trebuchet MS" charset="0"/>
              </a:rPr>
              <a:t>FROM THE 2012</a:t>
            </a:r>
          </a:p>
          <a:p>
            <a:r>
              <a:rPr lang="en-US" sz="2400" b="1" spc="-5" dirty="0">
                <a:latin typeface="Trebuchet MS" charset="0"/>
                <a:ea typeface="Trebuchet MS" charset="0"/>
                <a:cs typeface="Trebuchet MS" charset="0"/>
              </a:rPr>
              <a:t>TO THE TODAY</a:t>
            </a:r>
            <a:endParaRPr lang="en-US" sz="2400" dirty="0"/>
          </a:p>
        </p:txBody>
      </p:sp>
    </p:spTree>
    <p:extLst>
      <p:ext uri="{BB962C8B-B14F-4D97-AF65-F5344CB8AC3E}">
        <p14:creationId xmlns:p14="http://schemas.microsoft.com/office/powerpoint/2010/main" val="6099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299" y="562295"/>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310325" y="1948617"/>
            <a:ext cx="6092433" cy="2585323"/>
          </a:xfrm>
          <a:prstGeom prst="rect">
            <a:avLst/>
          </a:prstGeom>
        </p:spPr>
        <p:txBody>
          <a:bodyPr wrap="square">
            <a:spAutoFit/>
          </a:bodyPr>
          <a:lstStyle/>
          <a:p>
            <a:r>
              <a:rPr lang="en-US" sz="3600" b="1" u="sng" dirty="0"/>
              <a:t>1. Education</a:t>
            </a:r>
          </a:p>
          <a:p>
            <a:pPr lvl="1"/>
            <a:r>
              <a:rPr lang="en-US" sz="3600" dirty="0"/>
              <a:t> Know the players</a:t>
            </a:r>
          </a:p>
          <a:p>
            <a:pPr lvl="1"/>
            <a:r>
              <a:rPr lang="en-US" sz="3600" dirty="0"/>
              <a:t> Know the agenda</a:t>
            </a:r>
          </a:p>
          <a:p>
            <a:pPr lvl="1"/>
            <a:r>
              <a:rPr lang="en-US" sz="3600" dirty="0"/>
              <a:t> Know the ultimate goal</a:t>
            </a:r>
          </a:p>
          <a:p>
            <a:pPr lvl="1"/>
            <a:endParaRPr lang="en-US" dirty="0"/>
          </a:p>
        </p:txBody>
      </p:sp>
      <p:sp>
        <p:nvSpPr>
          <p:cNvPr id="8" name="Content Placeholder 2"/>
          <p:cNvSpPr>
            <a:spLocks noGrp="1"/>
          </p:cNvSpPr>
          <p:nvPr>
            <p:ph idx="1"/>
          </p:nvPr>
        </p:nvSpPr>
        <p:spPr>
          <a:xfrm>
            <a:off x="310325" y="4485587"/>
            <a:ext cx="10058401" cy="4131734"/>
          </a:xfrm>
        </p:spPr>
        <p:txBody>
          <a:bodyPr>
            <a:normAutofit/>
          </a:bodyPr>
          <a:lstStyle/>
          <a:p>
            <a:pPr marL="0" indent="0">
              <a:buNone/>
            </a:pPr>
            <a:r>
              <a:rPr lang="en-US" sz="3600" b="1" u="sng" dirty="0"/>
              <a:t>2. Share your knowledge</a:t>
            </a:r>
          </a:p>
          <a:p>
            <a:pPr marL="457200" lvl="1" indent="0">
              <a:buNone/>
            </a:pPr>
            <a:r>
              <a:rPr lang="en-US" sz="3600" dirty="0"/>
              <a:t> With your children</a:t>
            </a:r>
          </a:p>
          <a:p>
            <a:pPr marL="457200" lvl="1" indent="0">
              <a:buNone/>
            </a:pPr>
            <a:r>
              <a:rPr lang="en-US" sz="3600" dirty="0"/>
              <a:t> With your students</a:t>
            </a:r>
          </a:p>
          <a:p>
            <a:pPr marL="457200" lvl="1" indent="0">
              <a:buNone/>
            </a:pPr>
            <a:r>
              <a:rPr lang="en-US" sz="3600" dirty="0"/>
              <a:t> With your congregations</a:t>
            </a:r>
          </a:p>
          <a:p>
            <a:pPr marL="0" indent="0">
              <a:buNone/>
            </a:pPr>
            <a:r>
              <a:rPr lang="en-US" sz="4800" dirty="0"/>
              <a:t> </a:t>
            </a:r>
          </a:p>
        </p:txBody>
      </p:sp>
    </p:spTree>
    <p:extLst>
      <p:ext uri="{BB962C8B-B14F-4D97-AF65-F5344CB8AC3E}">
        <p14:creationId xmlns:p14="http://schemas.microsoft.com/office/powerpoint/2010/main" val="15991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0811"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30811" y="1935365"/>
            <a:ext cx="7798495" cy="2585323"/>
          </a:xfrm>
          <a:prstGeom prst="rect">
            <a:avLst/>
          </a:prstGeom>
        </p:spPr>
        <p:txBody>
          <a:bodyPr wrap="square">
            <a:spAutoFit/>
          </a:bodyPr>
          <a:lstStyle/>
          <a:p>
            <a:r>
              <a:rPr lang="en-US" sz="3600" b="1" u="sng" dirty="0"/>
              <a:t>3. Support Israel</a:t>
            </a:r>
          </a:p>
          <a:p>
            <a:pPr lvl="1"/>
            <a:r>
              <a:rPr lang="en-US" sz="3600" dirty="0"/>
              <a:t> Attend events in your area</a:t>
            </a:r>
          </a:p>
          <a:p>
            <a:pPr lvl="1"/>
            <a:r>
              <a:rPr lang="en-US" sz="3600" dirty="0"/>
              <a:t> Attend events on Campuses</a:t>
            </a:r>
          </a:p>
          <a:p>
            <a:pPr lvl="1"/>
            <a:r>
              <a:rPr lang="en-US" sz="3600" dirty="0"/>
              <a:t> Visit Israel</a:t>
            </a:r>
          </a:p>
          <a:p>
            <a:pPr lvl="1"/>
            <a:endParaRPr lang="en-US" dirty="0"/>
          </a:p>
        </p:txBody>
      </p:sp>
      <p:sp>
        <p:nvSpPr>
          <p:cNvPr id="8" name="Content Placeholder 2"/>
          <p:cNvSpPr>
            <a:spLocks noGrp="1"/>
          </p:cNvSpPr>
          <p:nvPr>
            <p:ph idx="1"/>
          </p:nvPr>
        </p:nvSpPr>
        <p:spPr>
          <a:xfrm>
            <a:off x="230811" y="4472335"/>
            <a:ext cx="10058401" cy="4131734"/>
          </a:xfrm>
        </p:spPr>
        <p:txBody>
          <a:bodyPr>
            <a:normAutofit/>
          </a:bodyPr>
          <a:lstStyle/>
          <a:p>
            <a:pPr marL="0" indent="0">
              <a:buNone/>
            </a:pPr>
            <a:r>
              <a:rPr lang="en-US" sz="3600" b="1" u="sng" dirty="0"/>
              <a:t>4. Speak up</a:t>
            </a:r>
          </a:p>
          <a:p>
            <a:pPr marL="457200" lvl="1" indent="0">
              <a:buNone/>
            </a:pPr>
            <a:r>
              <a:rPr lang="en-US" sz="3600" dirty="0"/>
              <a:t> Confront revisionism with facts and </a:t>
            </a:r>
            <a:br>
              <a:rPr lang="en-US" sz="3600" dirty="0"/>
            </a:br>
            <a:r>
              <a:rPr lang="en-US" sz="3600" dirty="0"/>
              <a:t> with the Bible whenever possible</a:t>
            </a:r>
          </a:p>
          <a:p>
            <a:pPr marL="457200" lvl="1" indent="0">
              <a:buNone/>
            </a:pPr>
            <a:r>
              <a:rPr lang="en-US" sz="3600" dirty="0"/>
              <a:t> Stay away from character assassination</a:t>
            </a:r>
          </a:p>
          <a:p>
            <a:pPr marL="0" indent="0">
              <a:buNone/>
            </a:pPr>
            <a:r>
              <a:rPr lang="en-US" sz="4800" dirty="0"/>
              <a:t> </a:t>
            </a:r>
          </a:p>
        </p:txBody>
      </p:sp>
    </p:spTree>
    <p:extLst>
      <p:ext uri="{BB962C8B-B14F-4D97-AF65-F5344CB8AC3E}">
        <p14:creationId xmlns:p14="http://schemas.microsoft.com/office/powerpoint/2010/main" val="258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8046" y="62029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138046" y="2123118"/>
            <a:ext cx="7798495" cy="3477875"/>
          </a:xfrm>
          <a:prstGeom prst="rect">
            <a:avLst/>
          </a:prstGeom>
        </p:spPr>
        <p:txBody>
          <a:bodyPr wrap="square">
            <a:spAutoFit/>
          </a:bodyPr>
          <a:lstStyle/>
          <a:p>
            <a:r>
              <a:rPr lang="en-US" sz="4400" b="1" u="sng" dirty="0"/>
              <a:t>5. Fight BDS</a:t>
            </a:r>
          </a:p>
          <a:p>
            <a:pPr lvl="1"/>
            <a:r>
              <a:rPr lang="en-US" sz="4400" dirty="0"/>
              <a:t> </a:t>
            </a:r>
            <a:r>
              <a:rPr lang="en-US" sz="4400" b="1" u="sng" dirty="0">
                <a:solidFill>
                  <a:schemeClr val="bg1"/>
                </a:solidFill>
              </a:rPr>
              <a:t>B</a:t>
            </a:r>
            <a:r>
              <a:rPr lang="en-US" sz="4400" dirty="0"/>
              <a:t>uy Israeli products</a:t>
            </a:r>
          </a:p>
          <a:p>
            <a:pPr lvl="1"/>
            <a:r>
              <a:rPr lang="en-US" sz="4400" dirty="0"/>
              <a:t> </a:t>
            </a:r>
            <a:r>
              <a:rPr lang="en-US" sz="4400" b="1" u="sng" dirty="0">
                <a:solidFill>
                  <a:schemeClr val="bg1"/>
                </a:solidFill>
              </a:rPr>
              <a:t>D</a:t>
            </a:r>
            <a:r>
              <a:rPr lang="en-US" sz="4400" dirty="0"/>
              <a:t>efend Israel with the truth</a:t>
            </a:r>
          </a:p>
          <a:p>
            <a:pPr lvl="1"/>
            <a:r>
              <a:rPr lang="en-US" sz="4400" b="1" dirty="0"/>
              <a:t> </a:t>
            </a:r>
            <a:r>
              <a:rPr lang="en-US" sz="4400" b="1" u="sng" dirty="0">
                <a:solidFill>
                  <a:schemeClr val="bg1"/>
                </a:solidFill>
              </a:rPr>
              <a:t>S</a:t>
            </a:r>
            <a:r>
              <a:rPr lang="en-US" sz="4400" dirty="0"/>
              <a:t>ustain Israel in prayer</a:t>
            </a:r>
            <a:endParaRPr lang="en-US" sz="2400" dirty="0"/>
          </a:p>
        </p:txBody>
      </p:sp>
    </p:spTree>
    <p:extLst>
      <p:ext uri="{BB962C8B-B14F-4D97-AF65-F5344CB8AC3E}">
        <p14:creationId xmlns:p14="http://schemas.microsoft.com/office/powerpoint/2010/main" val="1765349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97072" y="61752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97072" y="2208599"/>
            <a:ext cx="11603380" cy="4401205"/>
          </a:xfrm>
          <a:prstGeom prst="rect">
            <a:avLst/>
          </a:prstGeom>
        </p:spPr>
        <p:txBody>
          <a:bodyPr wrap="square">
            <a:spAutoFit/>
          </a:bodyPr>
          <a:lstStyle/>
          <a:p>
            <a:r>
              <a:rPr lang="en-US" sz="4000" b="1" dirty="0"/>
              <a:t>Remember</a:t>
            </a:r>
            <a:r>
              <a:rPr lang="en-US" sz="4000" b="1" u="sng" dirty="0"/>
              <a:t> who we fight</a:t>
            </a:r>
          </a:p>
          <a:p>
            <a:endParaRPr lang="en-US" sz="4000" b="1" u="sng" dirty="0"/>
          </a:p>
          <a:p>
            <a:r>
              <a:rPr lang="en-US" sz="4000" dirty="0"/>
              <a:t>Ephesians 6:12 </a:t>
            </a:r>
            <a:r>
              <a:rPr lang="en-US" sz="4000" i="1" dirty="0"/>
              <a:t>For our struggle is not against flesh and blood, but against the rulers, against the powers, against the world forces of this darkness, against the spiritual forces of wickedness in the heavenly places</a:t>
            </a:r>
            <a:r>
              <a:rPr lang="en-US" sz="4000" dirty="0"/>
              <a:t>.</a:t>
            </a:r>
            <a:endParaRPr lang="en-US" sz="4400" dirty="0"/>
          </a:p>
        </p:txBody>
      </p:sp>
    </p:spTree>
    <p:extLst>
      <p:ext uri="{BB962C8B-B14F-4D97-AF65-F5344CB8AC3E}">
        <p14:creationId xmlns:p14="http://schemas.microsoft.com/office/powerpoint/2010/main" val="1922716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4794" y="61752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124794" y="2151727"/>
            <a:ext cx="11908180" cy="3170099"/>
          </a:xfrm>
          <a:prstGeom prst="rect">
            <a:avLst/>
          </a:prstGeom>
        </p:spPr>
        <p:txBody>
          <a:bodyPr wrap="square">
            <a:spAutoFit/>
          </a:bodyPr>
          <a:lstStyle/>
          <a:p>
            <a:r>
              <a:rPr lang="en-US" sz="4000" b="1" dirty="0"/>
              <a:t>Remember</a:t>
            </a:r>
            <a:r>
              <a:rPr lang="en-US" sz="4000" b="1" u="sng" dirty="0"/>
              <a:t> who we also pray for</a:t>
            </a:r>
          </a:p>
          <a:p>
            <a:endParaRPr lang="en-US" sz="4000" dirty="0"/>
          </a:p>
          <a:p>
            <a:r>
              <a:rPr lang="en-US" sz="4000" dirty="0"/>
              <a:t>Matthew 5:44</a:t>
            </a:r>
          </a:p>
          <a:p>
            <a:r>
              <a:rPr lang="en-US" sz="4000" i="1" dirty="0"/>
              <a:t>“But I say to you, love your enemies and pray for those who persecute you.”</a:t>
            </a:r>
            <a:endParaRPr lang="en-US" sz="4400" i="1" dirty="0"/>
          </a:p>
        </p:txBody>
      </p:sp>
    </p:spTree>
    <p:extLst>
      <p:ext uri="{BB962C8B-B14F-4D97-AF65-F5344CB8AC3E}">
        <p14:creationId xmlns:p14="http://schemas.microsoft.com/office/powerpoint/2010/main" val="204795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299" y="61752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151299" y="2149019"/>
            <a:ext cx="12239484" cy="4893647"/>
          </a:xfrm>
          <a:prstGeom prst="rect">
            <a:avLst/>
          </a:prstGeom>
        </p:spPr>
        <p:txBody>
          <a:bodyPr wrap="square">
            <a:spAutoFit/>
          </a:bodyPr>
          <a:lstStyle/>
          <a:p>
            <a:r>
              <a:rPr lang="en-US" sz="3600" b="1" dirty="0"/>
              <a:t>Remember</a:t>
            </a:r>
            <a:r>
              <a:rPr lang="en-US" sz="3600" b="1" u="sng" dirty="0"/>
              <a:t> who we serve</a:t>
            </a:r>
          </a:p>
          <a:p>
            <a:r>
              <a:rPr lang="en-US" sz="3600" dirty="0"/>
              <a:t>Jeremiah 31:35-37</a:t>
            </a:r>
          </a:p>
          <a:p>
            <a:r>
              <a:rPr lang="en-US" sz="3200" i="1" dirty="0"/>
              <a:t>Thus says the </a:t>
            </a:r>
            <a:r>
              <a:rPr lang="en-US" sz="3200" i="1" cap="small" dirty="0"/>
              <a:t>Lord</a:t>
            </a:r>
            <a:r>
              <a:rPr lang="en-US" sz="3200" i="1" dirty="0"/>
              <a:t>, Who gives the sun for light by day And the fixed order of the moon and the stars for </a:t>
            </a:r>
            <a:r>
              <a:rPr lang="en-US" sz="3600" i="1" dirty="0"/>
              <a:t>light</a:t>
            </a:r>
            <a:r>
              <a:rPr lang="en-US" sz="3200" i="1" dirty="0"/>
              <a:t> by night, Who stirs up the sea so that its waves roar; The </a:t>
            </a:r>
            <a:r>
              <a:rPr lang="en-US" sz="3200" i="1" cap="small" dirty="0"/>
              <a:t>Lord</a:t>
            </a:r>
            <a:r>
              <a:rPr lang="en-US" sz="3200" i="1" dirty="0"/>
              <a:t> of hosts </a:t>
            </a:r>
          </a:p>
          <a:p>
            <a:r>
              <a:rPr lang="en-US" sz="3200" i="1" dirty="0"/>
              <a:t>is His </a:t>
            </a:r>
            <a:r>
              <a:rPr lang="en-US" sz="3200" i="1" dirty="0" err="1"/>
              <a:t>name:</a:t>
            </a:r>
            <a:r>
              <a:rPr lang="en-US" sz="3600" i="1" dirty="0" err="1"/>
              <a:t>“</a:t>
            </a:r>
            <a:r>
              <a:rPr lang="en-US" sz="3200" i="1" dirty="0" err="1"/>
              <a:t>If</a:t>
            </a:r>
            <a:r>
              <a:rPr lang="en-US" sz="3200" i="1" baseline="30000" dirty="0"/>
              <a:t> </a:t>
            </a:r>
            <a:r>
              <a:rPr lang="en-US" sz="3200" i="1" dirty="0"/>
              <a:t>this fixed order departs From before Me,” declares the </a:t>
            </a:r>
            <a:r>
              <a:rPr lang="en-US" sz="3200" i="1" cap="small" dirty="0"/>
              <a:t>Lord</a:t>
            </a:r>
            <a:r>
              <a:rPr lang="en-US" sz="3200" i="1" dirty="0"/>
              <a:t>, “Then the offspring of Israel also will </a:t>
            </a:r>
          </a:p>
          <a:p>
            <a:r>
              <a:rPr lang="en-US" sz="3200" i="1" dirty="0"/>
              <a:t>cease From being a nation before Me forever.”</a:t>
            </a:r>
          </a:p>
          <a:p>
            <a:endParaRPr lang="en-US" sz="4000" dirty="0"/>
          </a:p>
        </p:txBody>
      </p:sp>
    </p:spTree>
    <p:extLst>
      <p:ext uri="{BB962C8B-B14F-4D97-AF65-F5344CB8AC3E}">
        <p14:creationId xmlns:p14="http://schemas.microsoft.com/office/powerpoint/2010/main" val="1011284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299" y="61752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8000" b="1" dirty="0"/>
              <a:t>ISRAEL’S HOPE</a:t>
            </a:r>
          </a:p>
        </p:txBody>
      </p:sp>
      <p:sp>
        <p:nvSpPr>
          <p:cNvPr id="4" name="Subtitle 2">
            <a:extLst>
              <a:ext uri="{FF2B5EF4-FFF2-40B4-BE49-F238E27FC236}">
                <a16:creationId xmlns:a16="http://schemas.microsoft.com/office/drawing/2014/main" id="{38B6EAE0-0F87-B609-F4B8-2BFE3A3354F5}"/>
              </a:ext>
            </a:extLst>
          </p:cNvPr>
          <p:cNvSpPr txBox="1">
            <a:spLocks/>
          </p:cNvSpPr>
          <p:nvPr/>
        </p:nvSpPr>
        <p:spPr>
          <a:xfrm>
            <a:off x="119269" y="2322870"/>
            <a:ext cx="11953461" cy="2212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4400" b="1" i="1" dirty="0">
                <a:solidFill>
                  <a:schemeClr val="bg1"/>
                </a:solidFill>
              </a:rPr>
              <a:t>Zechariah 8:23</a:t>
            </a:r>
            <a:r>
              <a:rPr lang="en-US" sz="4400" i="1" dirty="0">
                <a:solidFill>
                  <a:schemeClr val="bg1"/>
                </a:solidFill>
              </a:rPr>
              <a:t> </a:t>
            </a:r>
            <a:r>
              <a:rPr lang="en-US" sz="4400" i="1" dirty="0"/>
              <a:t>Thus says the Lord of hosts, “In those days ten men from all the nations will grasp the garment of a Jew, </a:t>
            </a:r>
            <a:r>
              <a:rPr lang="en-US" sz="4400" i="1" dirty="0" err="1"/>
              <a:t>saying,‘Let</a:t>
            </a:r>
            <a:r>
              <a:rPr lang="en-US" sz="4400" i="1" dirty="0"/>
              <a:t> us go with you, for we have heard that God is with you.’”</a:t>
            </a:r>
            <a:endParaRPr lang="en-US" sz="4400" dirty="0"/>
          </a:p>
        </p:txBody>
      </p:sp>
    </p:spTree>
    <p:extLst>
      <p:ext uri="{BB962C8B-B14F-4D97-AF65-F5344CB8AC3E}">
        <p14:creationId xmlns:p14="http://schemas.microsoft.com/office/powerpoint/2010/main" val="34902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269709"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59026" y="1990596"/>
            <a:ext cx="11857383" cy="4585871"/>
          </a:xfrm>
          <a:prstGeom prst="rect">
            <a:avLst/>
          </a:prstGeom>
        </p:spPr>
        <p:txBody>
          <a:bodyPr wrap="square">
            <a:spAutoFit/>
          </a:bodyPr>
          <a:lstStyle/>
          <a:p>
            <a:r>
              <a:rPr lang="en-US" sz="3600" b="1" dirty="0">
                <a:solidFill>
                  <a:schemeClr val="bg1"/>
                </a:solidFill>
              </a:rPr>
              <a:t>The Boundaries Are Different</a:t>
            </a:r>
          </a:p>
          <a:p>
            <a:r>
              <a:rPr lang="en-US" sz="3200" dirty="0"/>
              <a:t>• The new boundaries extend to the whole world. </a:t>
            </a:r>
            <a:br>
              <a:rPr lang="en-US" sz="3200" dirty="0"/>
            </a:br>
            <a:r>
              <a:rPr lang="en-US" sz="3200" dirty="0"/>
              <a:t>The cancer has metastasized. </a:t>
            </a:r>
          </a:p>
          <a:p>
            <a:r>
              <a:rPr lang="en-US" sz="3200" dirty="0"/>
              <a:t>• With the advent of satellite communications, the Internet and the social networks, modern Anti-Semitism now reaches to the four corners of the world and the growth of its grip is rapid and exponential.</a:t>
            </a:r>
          </a:p>
          <a:p>
            <a:r>
              <a:rPr lang="en-US" sz="3200" dirty="0"/>
              <a:t>• Outside of Eretz Yisrael, there is really no safe place for Jewish people anymore.</a:t>
            </a:r>
          </a:p>
        </p:txBody>
      </p:sp>
    </p:spTree>
    <p:extLst>
      <p:ext uri="{BB962C8B-B14F-4D97-AF65-F5344CB8AC3E}">
        <p14:creationId xmlns:p14="http://schemas.microsoft.com/office/powerpoint/2010/main" val="2072645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8796" y="656034"/>
            <a:ext cx="8428382" cy="1984484"/>
          </a:xfrm>
        </p:spPr>
        <p:txBody>
          <a:bodyPr/>
          <a:lstStyle/>
          <a:p>
            <a:r>
              <a:rPr lang="en-US" sz="8800" b="1" dirty="0">
                <a:solidFill>
                  <a:schemeClr val="bg1"/>
                </a:solidFill>
              </a:rPr>
              <a:t> </a:t>
            </a:r>
            <a:br>
              <a:rPr lang="en-US" sz="8800" b="1" dirty="0">
                <a:solidFill>
                  <a:schemeClr val="bg1"/>
                </a:solidFill>
              </a:rPr>
            </a:br>
            <a:r>
              <a:rPr lang="en-US" sz="8800" b="1" dirty="0">
                <a:solidFill>
                  <a:schemeClr val="bg1"/>
                </a:solidFill>
              </a:rPr>
              <a:t>ANTI-SEMITISM</a:t>
            </a:r>
          </a:p>
        </p:txBody>
      </p:sp>
      <p:pic>
        <p:nvPicPr>
          <p:cNvPr id="6" name="Picture 5"/>
          <p:cNvPicPr>
            <a:picLocks noChangeAspect="1"/>
          </p:cNvPicPr>
          <p:nvPr/>
        </p:nvPicPr>
        <p:blipFill>
          <a:blip r:embed="rId3"/>
          <a:stretch>
            <a:fillRect/>
          </a:stretch>
        </p:blipFill>
        <p:spPr>
          <a:xfrm rot="20087931">
            <a:off x="544056" y="248504"/>
            <a:ext cx="2563469" cy="312850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571537" y="2634543"/>
            <a:ext cx="6514605" cy="1569660"/>
          </a:xfrm>
          <a:prstGeom prst="rect">
            <a:avLst/>
          </a:prstGeom>
        </p:spPr>
        <p:txBody>
          <a:bodyPr wrap="none">
            <a:spAutoFit/>
          </a:bodyPr>
          <a:lstStyle/>
          <a:p>
            <a:pPr algn="r"/>
            <a:r>
              <a:rPr lang="en-US" sz="4800" b="1" dirty="0"/>
              <a:t>FROM “NEVER AGAIN”</a:t>
            </a:r>
          </a:p>
          <a:p>
            <a:pPr algn="r"/>
            <a:r>
              <a:rPr lang="en-US" sz="4800" b="1" dirty="0"/>
              <a:t>TO “OVER AGAIN!”</a:t>
            </a:r>
          </a:p>
        </p:txBody>
      </p:sp>
      <p:sp>
        <p:nvSpPr>
          <p:cNvPr id="9" name="Subtitle 7">
            <a:extLst>
              <a:ext uri="{FF2B5EF4-FFF2-40B4-BE49-F238E27FC236}">
                <a16:creationId xmlns:a16="http://schemas.microsoft.com/office/drawing/2014/main" id="{C5D00F35-1F6F-6341-8070-FB80A76FE688}"/>
              </a:ext>
            </a:extLst>
          </p:cNvPr>
          <p:cNvSpPr txBox="1">
            <a:spLocks/>
          </p:cNvSpPr>
          <p:nvPr/>
        </p:nvSpPr>
        <p:spPr>
          <a:xfrm>
            <a:off x="82791" y="4536450"/>
            <a:ext cx="8596686" cy="3136243"/>
          </a:xfrm>
          <a:prstGeom prst="rect">
            <a:avLst/>
          </a:prstGeom>
        </p:spPr>
        <p:txBody>
          <a:bodyPr vert="horz" wrap="square" lIns="91440" tIns="45720" rIns="91440" bIns="45720" rtlCol="0">
            <a:sp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hlinkClick r:id="rId4">
                  <a:extLst>
                    <a:ext uri="{A12FA001-AC4F-418D-AE19-62706E023703}">
                      <ahyp:hlinkClr xmlns:ahyp="http://schemas.microsoft.com/office/drawing/2018/hyperlinkcolor" val="tx"/>
                    </a:ext>
                  </a:extLst>
                </a:hlinkClick>
              </a:rPr>
              <a:t>Olivier@chosenpeople.com</a:t>
            </a:r>
            <a:endParaRPr lang="en-US" sz="4800" dirty="0"/>
          </a:p>
          <a:p>
            <a:r>
              <a:rPr lang="en-US" sz="4800" dirty="0">
                <a:hlinkClick r:id="rId5">
                  <a:extLst>
                    <a:ext uri="{A12FA001-AC4F-418D-AE19-62706E023703}">
                      <ahyp:hlinkClr xmlns:ahyp="http://schemas.microsoft.com/office/drawing/2018/hyperlinkcolor" val="tx"/>
                    </a:ext>
                  </a:extLst>
                </a:hlinkClick>
              </a:rPr>
              <a:t>www.newantisemitism.com</a:t>
            </a:r>
            <a:endParaRPr lang="en-US" sz="4800" dirty="0"/>
          </a:p>
          <a:p>
            <a:endParaRPr lang="en-US" sz="4800" dirty="0"/>
          </a:p>
          <a:p>
            <a:endParaRPr lang="en-US" sz="4800" dirty="0"/>
          </a:p>
        </p:txBody>
      </p:sp>
      <p:pic>
        <p:nvPicPr>
          <p:cNvPr id="3" name="Picture 2">
            <a:extLst>
              <a:ext uri="{FF2B5EF4-FFF2-40B4-BE49-F238E27FC236}">
                <a16:creationId xmlns:a16="http://schemas.microsoft.com/office/drawing/2014/main" id="{2EBC1CAC-3084-9564-3C14-87763416A5BA}"/>
              </a:ext>
            </a:extLst>
          </p:cNvPr>
          <p:cNvPicPr>
            <a:picLocks noChangeAspect="1"/>
          </p:cNvPicPr>
          <p:nvPr/>
        </p:nvPicPr>
        <p:blipFill>
          <a:blip r:embed="rId6"/>
          <a:stretch>
            <a:fillRect/>
          </a:stretch>
        </p:blipFill>
        <p:spPr>
          <a:xfrm>
            <a:off x="9086142" y="5040032"/>
            <a:ext cx="957595" cy="775032"/>
          </a:xfrm>
          <a:prstGeom prst="rect">
            <a:avLst/>
          </a:prstGeom>
        </p:spPr>
      </p:pic>
      <p:pic>
        <p:nvPicPr>
          <p:cNvPr id="4" name="Picture 3">
            <a:extLst>
              <a:ext uri="{FF2B5EF4-FFF2-40B4-BE49-F238E27FC236}">
                <a16:creationId xmlns:a16="http://schemas.microsoft.com/office/drawing/2014/main" id="{3A6E5ADA-8D65-A618-A7EB-2DC8EEA27D7E}"/>
              </a:ext>
            </a:extLst>
          </p:cNvPr>
          <p:cNvPicPr>
            <a:picLocks noChangeAspect="1"/>
          </p:cNvPicPr>
          <p:nvPr/>
        </p:nvPicPr>
        <p:blipFill>
          <a:blip r:embed="rId7"/>
          <a:stretch>
            <a:fillRect/>
          </a:stretch>
        </p:blipFill>
        <p:spPr>
          <a:xfrm>
            <a:off x="10238369" y="5040032"/>
            <a:ext cx="778476" cy="775032"/>
          </a:xfrm>
          <a:prstGeom prst="rect">
            <a:avLst/>
          </a:prstGeom>
        </p:spPr>
      </p:pic>
      <p:pic>
        <p:nvPicPr>
          <p:cNvPr id="5" name="Picture 4">
            <a:extLst>
              <a:ext uri="{FF2B5EF4-FFF2-40B4-BE49-F238E27FC236}">
                <a16:creationId xmlns:a16="http://schemas.microsoft.com/office/drawing/2014/main" id="{7D9E73F0-2F08-8D69-D93D-AFFB1D3D70A3}"/>
              </a:ext>
            </a:extLst>
          </p:cNvPr>
          <p:cNvPicPr>
            <a:picLocks noChangeAspect="1"/>
          </p:cNvPicPr>
          <p:nvPr/>
        </p:nvPicPr>
        <p:blipFill>
          <a:blip r:embed="rId8"/>
          <a:stretch>
            <a:fillRect/>
          </a:stretch>
        </p:blipFill>
        <p:spPr>
          <a:xfrm>
            <a:off x="11200831" y="5045244"/>
            <a:ext cx="778476" cy="778476"/>
          </a:xfrm>
          <a:prstGeom prst="rect">
            <a:avLst/>
          </a:prstGeom>
        </p:spPr>
      </p:pic>
    </p:spTree>
    <p:extLst>
      <p:ext uri="{BB962C8B-B14F-4D97-AF65-F5344CB8AC3E}">
        <p14:creationId xmlns:p14="http://schemas.microsoft.com/office/powerpoint/2010/main" val="357957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0712" y="617527"/>
            <a:ext cx="463657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286450" y="703897"/>
            <a:ext cx="344357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60712" y="1990597"/>
            <a:ext cx="10324407" cy="3539430"/>
          </a:xfrm>
          <a:prstGeom prst="rect">
            <a:avLst/>
          </a:prstGeom>
        </p:spPr>
        <p:txBody>
          <a:bodyPr wrap="square">
            <a:spAutoFit/>
          </a:bodyPr>
          <a:lstStyle/>
          <a:p>
            <a:r>
              <a:rPr lang="en-US" sz="3200" b="1" dirty="0">
                <a:solidFill>
                  <a:schemeClr val="bg1"/>
                </a:solidFill>
              </a:rPr>
              <a:t>The Methodology is different</a:t>
            </a:r>
          </a:p>
          <a:p>
            <a:r>
              <a:rPr lang="en-US" sz="2800" dirty="0"/>
              <a:t>• A role reversal: The new methodology has turned the victims into perpetrators and the </a:t>
            </a:r>
          </a:p>
          <a:p>
            <a:r>
              <a:rPr lang="en-US" sz="2800" dirty="0"/>
              <a:t>perpetrators into victims.</a:t>
            </a:r>
          </a:p>
          <a:p>
            <a:r>
              <a:rPr lang="en-US" sz="3600" dirty="0"/>
              <a:t>• Jews are painted as </a:t>
            </a:r>
          </a:p>
          <a:p>
            <a:r>
              <a:rPr lang="en-US" sz="3600" dirty="0"/>
              <a:t>the </a:t>
            </a:r>
            <a:r>
              <a:rPr lang="en-US" sz="3600" b="1" u="sng" dirty="0"/>
              <a:t>“New Nazis of the </a:t>
            </a:r>
          </a:p>
          <a:p>
            <a:r>
              <a:rPr lang="en-US" sz="3600" b="1" u="sng" dirty="0"/>
              <a:t>Middle East.”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4" t="8272" r="1308" b="4722"/>
          <a:stretch/>
        </p:blipFill>
        <p:spPr>
          <a:xfrm>
            <a:off x="5540432" y="3127513"/>
            <a:ext cx="6651568" cy="3759581"/>
          </a:xfrm>
          <a:prstGeom prst="rect">
            <a:avLst/>
          </a:prstGeom>
        </p:spPr>
      </p:pic>
    </p:spTree>
    <p:extLst>
      <p:ext uri="{BB962C8B-B14F-4D97-AF65-F5344CB8AC3E}">
        <p14:creationId xmlns:p14="http://schemas.microsoft.com/office/powerpoint/2010/main" val="15073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0712" y="617527"/>
            <a:ext cx="8835244"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279695"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60712" y="1990596"/>
            <a:ext cx="12031288" cy="5570756"/>
          </a:xfrm>
          <a:prstGeom prst="rect">
            <a:avLst/>
          </a:prstGeom>
        </p:spPr>
        <p:txBody>
          <a:bodyPr wrap="square">
            <a:spAutoFit/>
          </a:bodyPr>
          <a:lstStyle/>
          <a:p>
            <a:r>
              <a:rPr lang="en-US" sz="3600" b="1" dirty="0">
                <a:solidFill>
                  <a:schemeClr val="bg1"/>
                </a:solidFill>
              </a:rPr>
              <a:t>The Methodology is different</a:t>
            </a:r>
          </a:p>
          <a:p>
            <a:r>
              <a:rPr lang="en-US" sz="3200" dirty="0"/>
              <a:t>• First, only the Jewish people were targeted.</a:t>
            </a:r>
          </a:p>
          <a:p>
            <a:r>
              <a:rPr lang="en-US" sz="3200" dirty="0"/>
              <a:t>Now </a:t>
            </a:r>
            <a:r>
              <a:rPr lang="en-US" sz="3200" b="1" u="sng" dirty="0"/>
              <a:t>Israel</a:t>
            </a:r>
            <a:r>
              <a:rPr lang="en-US" sz="3200" dirty="0"/>
              <a:t> is also in the crosshair of modern Anti-Semitism. Additionally, any political move made in Israel might have global repercussions on Jewish communities anywhere on the planet.</a:t>
            </a:r>
          </a:p>
          <a:p>
            <a:endParaRPr lang="en-US" sz="3200" dirty="0"/>
          </a:p>
          <a:p>
            <a:r>
              <a:rPr lang="en-US" sz="3200" b="1" dirty="0">
                <a:solidFill>
                  <a:schemeClr val="bg1"/>
                </a:solidFill>
                <a:latin typeface="Trebuchet MS" charset="0"/>
                <a:ea typeface="Trebuchet MS" charset="0"/>
                <a:cs typeface="Trebuchet MS" charset="0"/>
              </a:rPr>
              <a:t>Today, Jews have become known as: </a:t>
            </a:r>
            <a:r>
              <a:rPr lang="en-US" sz="3200" dirty="0">
                <a:latin typeface="Trebuchet MS" charset="0"/>
                <a:ea typeface="Trebuchet MS" charset="0"/>
                <a:cs typeface="Trebuchet MS" charset="0"/>
              </a:rPr>
              <a:t>OCCUPIERS • COLONIZERS  APARTHEID PEOPLE • BLOOD SUCKERS • HUMAN RIGHTS VIOLATORS • MURDERERS • NEW NAZIS OF THE MIDDLE EAST</a:t>
            </a:r>
          </a:p>
          <a:p>
            <a:endParaRPr lang="en-US" sz="3200" dirty="0"/>
          </a:p>
          <a:p>
            <a:endParaRPr lang="en-US" sz="3200" b="1" u="sng" dirty="0"/>
          </a:p>
        </p:txBody>
      </p:sp>
    </p:spTree>
    <p:extLst>
      <p:ext uri="{BB962C8B-B14F-4D97-AF65-F5344CB8AC3E}">
        <p14:creationId xmlns:p14="http://schemas.microsoft.com/office/powerpoint/2010/main" val="502745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0712" y="617527"/>
            <a:ext cx="4464297"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409977" y="701465"/>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266730" y="3429000"/>
            <a:ext cx="3767293" cy="2554545"/>
          </a:xfrm>
          <a:prstGeom prst="rect">
            <a:avLst/>
          </a:prstGeom>
        </p:spPr>
        <p:txBody>
          <a:bodyPr wrap="square">
            <a:spAutoFit/>
          </a:bodyPr>
          <a:lstStyle/>
          <a:p>
            <a:r>
              <a:rPr lang="en-US" sz="3200" b="1" dirty="0">
                <a:solidFill>
                  <a:schemeClr val="bg1"/>
                </a:solidFill>
              </a:rPr>
              <a:t>ANTI-SEMITISM </a:t>
            </a:r>
          </a:p>
          <a:p>
            <a:r>
              <a:rPr lang="en-US" sz="3200" b="1" dirty="0">
                <a:solidFill>
                  <a:schemeClr val="bg1"/>
                </a:solidFill>
              </a:rPr>
              <a:t>HAS BEEN </a:t>
            </a:r>
          </a:p>
          <a:p>
            <a:r>
              <a:rPr lang="en-US" sz="3200" b="1" dirty="0">
                <a:solidFill>
                  <a:schemeClr val="bg1"/>
                </a:solidFill>
              </a:rPr>
              <a:t>RENAMED</a:t>
            </a:r>
          </a:p>
          <a:p>
            <a:r>
              <a:rPr lang="en-US" sz="3200" b="1" dirty="0">
                <a:solidFill>
                  <a:schemeClr val="bg1"/>
                </a:solidFill>
              </a:rPr>
              <a:t>ANTI-ISRAELISM </a:t>
            </a:r>
          </a:p>
          <a:p>
            <a:r>
              <a:rPr lang="en-US" sz="3200" b="1" dirty="0">
                <a:solidFill>
                  <a:schemeClr val="bg1"/>
                </a:solidFill>
              </a:rPr>
              <a:t>OR ANTI-ZIONISM</a:t>
            </a:r>
          </a:p>
        </p:txBody>
      </p:sp>
      <p:pic>
        <p:nvPicPr>
          <p:cNvPr id="3" name="Picture 2"/>
          <p:cNvPicPr>
            <a:picLocks noChangeAspect="1"/>
          </p:cNvPicPr>
          <p:nvPr/>
        </p:nvPicPr>
        <p:blipFill>
          <a:blip r:embed="rId3"/>
          <a:stretch>
            <a:fillRect/>
          </a:stretch>
        </p:blipFill>
        <p:spPr>
          <a:xfrm>
            <a:off x="3928005" y="2303620"/>
            <a:ext cx="4222865" cy="3679925"/>
          </a:xfrm>
          <a:prstGeom prst="rect">
            <a:avLst/>
          </a:prstGeom>
        </p:spPr>
      </p:pic>
      <p:pic>
        <p:nvPicPr>
          <p:cNvPr id="1026" name="Picture 2" descr="mage result for ISRAEl is apartheid"/>
          <p:cNvPicPr>
            <a:picLocks noChangeAspect="1" noChangeArrowheads="1"/>
          </p:cNvPicPr>
          <p:nvPr/>
        </p:nvPicPr>
        <p:blipFill rotWithShape="1">
          <a:blip r:embed="rId4">
            <a:extLst>
              <a:ext uri="{28A0092B-C50C-407E-A947-70E740481C1C}">
                <a14:useLocalDpi xmlns:a14="http://schemas.microsoft.com/office/drawing/2010/main" val="0"/>
              </a:ext>
            </a:extLst>
          </a:blip>
          <a:srcRect l="12169" t="8902" r="10594" b="8172"/>
          <a:stretch/>
        </p:blipFill>
        <p:spPr bwMode="auto">
          <a:xfrm rot="1014619">
            <a:off x="8100518" y="2432313"/>
            <a:ext cx="2844225" cy="398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6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0712" y="617527"/>
            <a:ext cx="8835244"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218753" y="683787"/>
            <a:ext cx="3322812"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60712" y="1990597"/>
            <a:ext cx="10324407" cy="5693866"/>
          </a:xfrm>
          <a:prstGeom prst="rect">
            <a:avLst/>
          </a:prstGeom>
        </p:spPr>
        <p:txBody>
          <a:bodyPr wrap="square">
            <a:spAutoFit/>
          </a:bodyPr>
          <a:lstStyle/>
          <a:p>
            <a:r>
              <a:rPr lang="en-US" sz="4000" b="1" dirty="0">
                <a:solidFill>
                  <a:schemeClr val="bg1"/>
                </a:solidFill>
              </a:rPr>
              <a:t>The Source has expanded</a:t>
            </a:r>
          </a:p>
          <a:p>
            <a:r>
              <a:rPr lang="en-US" sz="3600" dirty="0"/>
              <a:t>• The source of Anti-Semitism has always been the same; it is Satan who </a:t>
            </a:r>
            <a:r>
              <a:rPr lang="en-US" sz="3600" dirty="0">
                <a:latin typeface="Trebuchet MS" charset="0"/>
                <a:ea typeface="Trebuchet MS" charset="0"/>
                <a:cs typeface="Trebuchet MS" charset="0"/>
              </a:rPr>
              <a:t>loves what God hates and hates what god loves.</a:t>
            </a:r>
          </a:p>
          <a:p>
            <a:r>
              <a:rPr lang="en-US" sz="3600" dirty="0">
                <a:latin typeface="Trebuchet MS" charset="0"/>
                <a:ea typeface="Trebuchet MS" charset="0"/>
                <a:cs typeface="Trebuchet MS" charset="0"/>
              </a:rPr>
              <a:t>• Satan also knows that when Israel calls upon Yeshua at the end of the Tribulation, his career of hatred is over, and he is in no hurry to relocate for retirement. </a:t>
            </a:r>
          </a:p>
          <a:p>
            <a:endParaRPr lang="en-US" sz="3600" dirty="0"/>
          </a:p>
          <a:p>
            <a:endParaRPr lang="en-US" sz="3600" b="1" u="sng" dirty="0"/>
          </a:p>
        </p:txBody>
      </p:sp>
    </p:spTree>
    <p:extLst>
      <p:ext uri="{BB962C8B-B14F-4D97-AF65-F5344CB8AC3E}">
        <p14:creationId xmlns:p14="http://schemas.microsoft.com/office/powerpoint/2010/main" val="78302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6453226" y="703897"/>
            <a:ext cx="3112654" cy="1200329"/>
          </a:xfrm>
          <a:prstGeom prst="rect">
            <a:avLst/>
          </a:prstGeom>
        </p:spPr>
        <p:txBody>
          <a:bodyPr wrap="square">
            <a:spAutoFit/>
          </a:bodyPr>
          <a:lstStyle/>
          <a:p>
            <a:r>
              <a:rPr lang="en-US" sz="2400" b="1" spc="-5" dirty="0">
                <a:latin typeface="Trebuchet MS" charset="0"/>
                <a:ea typeface="Trebuchet MS" charset="0"/>
                <a:cs typeface="Trebuchet MS" charset="0"/>
              </a:rPr>
              <a:t>FROM THE HOLOCAUST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TODAY</a:t>
            </a:r>
            <a:endParaRPr lang="en-US" sz="2400" dirty="0"/>
          </a:p>
        </p:txBody>
      </p:sp>
      <p:sp>
        <p:nvSpPr>
          <p:cNvPr id="7" name="Rectangle 6"/>
          <p:cNvSpPr/>
          <p:nvPr/>
        </p:nvSpPr>
        <p:spPr>
          <a:xfrm>
            <a:off x="115365" y="1904226"/>
            <a:ext cx="12076635" cy="6432530"/>
          </a:xfrm>
          <a:prstGeom prst="rect">
            <a:avLst/>
          </a:prstGeom>
        </p:spPr>
        <p:txBody>
          <a:bodyPr wrap="square">
            <a:spAutoFit/>
          </a:bodyPr>
          <a:lstStyle/>
          <a:p>
            <a:r>
              <a:rPr lang="en-US" sz="3200" b="1" dirty="0">
                <a:solidFill>
                  <a:schemeClr val="bg1"/>
                </a:solidFill>
              </a:rPr>
              <a:t>Zechariah 12:10 </a:t>
            </a:r>
            <a:r>
              <a:rPr lang="en-US" sz="3200" i="1" dirty="0"/>
              <a:t>I will pour out on the house of David and on the inhabitants of Jerusalem, the Spirit of grace and of supplication, </a:t>
            </a:r>
            <a:r>
              <a:rPr lang="en-US" sz="3200" i="1" u="sng" dirty="0"/>
              <a:t>so that they will look on Me whom they have pierced</a:t>
            </a:r>
            <a:r>
              <a:rPr lang="en-US" sz="3200" i="1" dirty="0"/>
              <a:t>; and they will mourn for Him, as one mourns for an only son, and they will weep bitterly over Him like the bitter weeping over a firstborn.</a:t>
            </a:r>
            <a:br>
              <a:rPr lang="en-US" sz="3200" i="1" dirty="0"/>
            </a:br>
            <a:endParaRPr lang="en-US" sz="3200" i="1" dirty="0"/>
          </a:p>
          <a:p>
            <a:r>
              <a:rPr lang="en-US" sz="3200" b="1" dirty="0">
                <a:solidFill>
                  <a:schemeClr val="bg1"/>
                </a:solidFill>
              </a:rPr>
              <a:t>Romans 11:26 </a:t>
            </a:r>
            <a:r>
              <a:rPr lang="en-US" sz="3200" i="1" dirty="0"/>
              <a:t>and so </a:t>
            </a:r>
            <a:r>
              <a:rPr lang="en-US" sz="3200" i="1" u="sng" dirty="0"/>
              <a:t>all Israel will be saved</a:t>
            </a:r>
            <a:r>
              <a:rPr lang="en-US" sz="3200" i="1" dirty="0"/>
              <a:t>; just as it is written, “</a:t>
            </a:r>
            <a:r>
              <a:rPr lang="en-US" sz="3200" i="1" cap="small" dirty="0"/>
              <a:t>The Deliverer will come from Zion</a:t>
            </a:r>
            <a:r>
              <a:rPr lang="en-US" sz="3200" i="1" dirty="0"/>
              <a:t>, </a:t>
            </a:r>
            <a:r>
              <a:rPr lang="en-US" sz="3200" i="1" cap="small" dirty="0"/>
              <a:t>He will remove ungodliness from Jacob</a:t>
            </a:r>
            <a:r>
              <a:rPr lang="en-US" sz="3200" i="1" dirty="0"/>
              <a:t>.”</a:t>
            </a:r>
          </a:p>
          <a:p>
            <a:endParaRPr lang="en-US" sz="2800" dirty="0"/>
          </a:p>
          <a:p>
            <a:endParaRPr lang="en-US" sz="3200" i="1" dirty="0"/>
          </a:p>
          <a:p>
            <a:endParaRPr lang="en-US" sz="3200" b="1" u="sng" dirty="0"/>
          </a:p>
        </p:txBody>
      </p:sp>
    </p:spTree>
    <p:extLst>
      <p:ext uri="{BB962C8B-B14F-4D97-AF65-F5344CB8AC3E}">
        <p14:creationId xmlns:p14="http://schemas.microsoft.com/office/powerpoint/2010/main" val="133850153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{4CA425E4-039F-6F47-9E72-8691CDAC0D50}tf10001057</Template>
  <TotalTime>10</TotalTime>
  <Words>2564</Words>
  <Application>Microsoft Macintosh PowerPoint</Application>
  <PresentationFormat>Widescreen</PresentationFormat>
  <Paragraphs>363</Paragraphs>
  <Slides>40</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Futura Condensed ExtraBold</vt:lpstr>
      <vt:lpstr>Times</vt:lpstr>
      <vt:lpstr>Trebuchet MS</vt:lpstr>
      <vt:lpstr>Berlin</vt:lpstr>
      <vt:lpstr>ANTI-SEMITISM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ANTI-SEMITISM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ANTI-SEMITISM</dc:title>
  <dc:creator>Olivier Melnick</dc:creator>
  <cp:lastModifiedBy>Olivier Melnick</cp:lastModifiedBy>
  <cp:revision>2</cp:revision>
  <dcterms:created xsi:type="dcterms:W3CDTF">2022-05-12T19:29:12Z</dcterms:created>
  <dcterms:modified xsi:type="dcterms:W3CDTF">2022-05-12T19:46:37Z</dcterms:modified>
</cp:coreProperties>
</file>