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sldIdLst>
    <p:sldId id="256" r:id="rId2"/>
    <p:sldId id="258" r:id="rId3"/>
    <p:sldId id="291" r:id="rId4"/>
    <p:sldId id="292" r:id="rId5"/>
    <p:sldId id="293" r:id="rId6"/>
    <p:sldId id="294" r:id="rId7"/>
    <p:sldId id="290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9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7"/>
    <p:restoredTop sz="96197"/>
  </p:normalViewPr>
  <p:slideViewPr>
    <p:cSldViewPr snapToGrid="0" snapToObjects="1">
      <p:cViewPr varScale="1">
        <p:scale>
          <a:sx n="102" d="100"/>
          <a:sy n="102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May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0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May 14,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692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May 14,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86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May 14,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4236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May 14,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23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May 14,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487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May 14,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66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May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82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BAE0CE1-F450-4107-B2CB-17B18F8A3F4A}" type="datetime2">
              <a:rPr lang="en-US" smtClean="0"/>
              <a:t>Saturday, May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4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May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May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8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May 14,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9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Saturday, May 14,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May 14,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2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May 14,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3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May 14,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May 14,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2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246CB39B-5F4C-4A7E-9BE3-AAFD45576D16}" type="datetime2">
              <a:rPr lang="en-US" smtClean="0"/>
              <a:pPr/>
              <a:t>Saturday, May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39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652D819E-0EB0-C941-BCD6-02BBA22CC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96" r="2" b="2"/>
          <a:stretch/>
        </p:blipFill>
        <p:spPr>
          <a:xfrm>
            <a:off x="6093556" y="10"/>
            <a:ext cx="6095267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9D270-32B9-42B3-935F-106B2124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369348-41FF-46AE-8D88-31B1A1C4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1A22-9F87-F740-809C-535336D00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" y="-881313"/>
            <a:ext cx="6004104" cy="176262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Chosen People Ministries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4D8C5-6C95-884C-B7B2-E742E3179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731" y="6045500"/>
            <a:ext cx="5192940" cy="111768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Olivier Melnick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91B6CF-8ED0-F543-9162-3E6E7D3833EA}"/>
              </a:ext>
            </a:extLst>
          </p:cNvPr>
          <p:cNvSpPr txBox="1">
            <a:spLocks/>
          </p:cNvSpPr>
          <p:nvPr/>
        </p:nvSpPr>
        <p:spPr>
          <a:xfrm>
            <a:off x="316475" y="2121552"/>
            <a:ext cx="5602787" cy="26148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RIGHTEOUS</a:t>
            </a:r>
          </a:p>
          <a:p>
            <a:pPr algn="r">
              <a:spcAft>
                <a:spcPts val="6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THE NATIONS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6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95398" y="1710366"/>
            <a:ext cx="12001203" cy="52083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The Time of Jacob’s Trouble</a:t>
            </a:r>
          </a:p>
          <a:p>
            <a:pPr>
              <a:lnSpc>
                <a:spcPct val="100000"/>
              </a:lnSpc>
            </a:pPr>
            <a:r>
              <a:rPr lang="en-US" sz="3300" b="1" dirty="0">
                <a:solidFill>
                  <a:schemeClr val="bg1"/>
                </a:solidFill>
                <a:latin typeface="Tahoma" panose="020B0604030504040204" pitchFamily="34" charset="0"/>
              </a:rPr>
              <a:t>Jeremiah 30:7 </a:t>
            </a: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Alas! for that day is great, There is none like it; And it is the time of Jacob’s distress, But he will be saved from it.</a:t>
            </a:r>
          </a:p>
          <a:p>
            <a:pPr>
              <a:lnSpc>
                <a:spcPct val="100000"/>
              </a:lnSpc>
            </a:pPr>
            <a:r>
              <a:rPr lang="en-US" sz="3300" b="1" dirty="0">
                <a:solidFill>
                  <a:schemeClr val="bg1"/>
                </a:solidFill>
                <a:latin typeface="Tahoma" panose="020B0604030504040204" pitchFamily="34" charset="0"/>
              </a:rPr>
              <a:t>Daniel 12:1 </a:t>
            </a: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“Now at that time Michael, the great prince who stands guard over the sons of your people, will arise. And there will be a time of distress such as never occurred since there was a nation until that time; and at that time your people, everyone who is found written in the book, will be rescued.”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04BEAC-BDAD-2B40-9470-F267EF51A464}"/>
              </a:ext>
            </a:extLst>
          </p:cNvPr>
          <p:cNvSpPr txBox="1">
            <a:spLocks/>
          </p:cNvSpPr>
          <p:nvPr/>
        </p:nvSpPr>
        <p:spPr>
          <a:xfrm>
            <a:off x="124893" y="0"/>
            <a:ext cx="8850141" cy="27287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9834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15330" y="2458443"/>
            <a:ext cx="11961340" cy="45447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Three possible outcomes for Jewish people left behind:</a:t>
            </a:r>
          </a:p>
          <a:p>
            <a:pPr>
              <a:lnSpc>
                <a:spcPct val="100000"/>
              </a:lnSpc>
            </a:pPr>
            <a:endParaRPr lang="en-US" dirty="0">
              <a:latin typeface="Tahoma" panose="020B0604030504040204" pitchFamily="34" charset="0"/>
            </a:endParaRP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Death without Messiah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</a:rPr>
              <a:t>–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Eternity in the Lake of Fire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        (Revelation 19:20; 20:15)</a:t>
            </a:r>
            <a:br>
              <a:rPr lang="en-US" dirty="0">
                <a:latin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</a:endParaRPr>
          </a:p>
          <a:p>
            <a:pPr marL="742950" indent="-742950">
              <a:lnSpc>
                <a:spcPct val="100000"/>
              </a:lnSpc>
              <a:buAutoNum type="arabicPeriod" startAt="2"/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Death as a Tribulation Martyrs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</a:rPr>
              <a:t>-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After trusting Messiah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        (Revelation 7:9-17)</a:t>
            </a:r>
            <a:br>
              <a:rPr lang="en-US" dirty="0">
                <a:latin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</a:endParaRPr>
          </a:p>
          <a:p>
            <a:pPr marL="742950" indent="-742950">
              <a:lnSpc>
                <a:spcPct val="100000"/>
              </a:lnSpc>
              <a:buAutoNum type="arabicPeriod" startAt="3"/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Survival through the Tribulation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</a:rPr>
              <a:t>–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Direct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entrance into the millennial kingdom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        (Matthew 25:31-40)</a:t>
            </a:r>
          </a:p>
          <a:p>
            <a:pPr>
              <a:lnSpc>
                <a:spcPct val="100000"/>
              </a:lnSpc>
            </a:pPr>
            <a:endParaRPr lang="en-US" dirty="0">
              <a:latin typeface="Tahoma" panose="020B0604030504040204" pitchFamily="34" charset="0"/>
            </a:endParaRPr>
          </a:p>
          <a:p>
            <a:pPr marL="742950" indent="-742950">
              <a:lnSpc>
                <a:spcPct val="100000"/>
              </a:lnSpc>
              <a:buAutoNum type="arabicPeriod" startAt="2"/>
            </a:pPr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64FC3A-8635-FD49-BDD5-865CAE16C339}"/>
              </a:ext>
            </a:extLst>
          </p:cNvPr>
          <p:cNvSpPr txBox="1">
            <a:spLocks/>
          </p:cNvSpPr>
          <p:nvPr/>
        </p:nvSpPr>
        <p:spPr>
          <a:xfrm>
            <a:off x="124893" y="0"/>
            <a:ext cx="9804297" cy="27287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6448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6"/>
            <a:ext cx="4884427" cy="15670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PAST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4" y="2766555"/>
            <a:ext cx="11249036" cy="45884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Defining the Righteous Among the Nations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Tahoma" panose="020B0604030504040204" pitchFamily="34" charset="0"/>
              </a:rPr>
              <a:t>•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ger toshav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or “resident alien” 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Tahoma" panose="020B0604030504040204" pitchFamily="34" charset="0"/>
              </a:rPr>
              <a:t>•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Hasid Umot Ha-Olam</a:t>
            </a:r>
            <a:r>
              <a:rPr lang="en-US" b="1" dirty="0">
                <a:latin typeface="Tahoma" panose="020B0604030504040204" pitchFamily="34" charset="0"/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or “Pious people of the world”</a:t>
            </a:r>
          </a:p>
          <a:p>
            <a:pPr>
              <a:lnSpc>
                <a:spcPct val="100000"/>
              </a:lnSpc>
            </a:pPr>
            <a:endParaRPr lang="en-US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Talmud (Sanhedrin 37a): </a:t>
            </a:r>
            <a:r>
              <a:rPr lang="en-US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“Whoever destroys a soul from Israel, the Scripture considers it as if he destroyed an entire world. And whoever saves a life from Israel, the Scripture considers it as if he saved an entire world.”  </a:t>
            </a:r>
          </a:p>
          <a:p>
            <a:pPr>
              <a:lnSpc>
                <a:spcPct val="100000"/>
              </a:lnSpc>
            </a:pPr>
            <a:endParaRPr lang="en-US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ahoma" panose="020B0604030504040204" pitchFamily="34" charset="0"/>
            </a:endParaRPr>
          </a:p>
          <a:p>
            <a:pPr marL="742950" indent="-742950">
              <a:lnSpc>
                <a:spcPct val="100000"/>
              </a:lnSpc>
              <a:buAutoNum type="arabicPeriod" startAt="2"/>
            </a:pPr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2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6"/>
            <a:ext cx="5639801" cy="15670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PAST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3" y="2506392"/>
            <a:ext cx="11980967" cy="4960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Luke 10:33-34: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But a Samaritan, who was on a journey, came upon him; and when he saw him, 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he felt compassion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, 34 and came to him and bandaged up his wounds, pouring oil and wine on them; and he put him on his own beast, and brought him to an inn and 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took care of him.  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Tahoma" panose="020B0604030504040204" pitchFamily="34" charset="0"/>
            </a:endParaRPr>
          </a:p>
          <a:p>
            <a:pPr marL="742950" indent="-742950">
              <a:lnSpc>
                <a:spcPct val="100000"/>
              </a:lnSpc>
              <a:buAutoNum type="arabicPeriod" startAt="2"/>
            </a:pPr>
            <a:endParaRPr lang="en-US" sz="3200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6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5" y="560176"/>
            <a:ext cx="5212418" cy="1563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PAST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08419" y="2218545"/>
            <a:ext cx="10239632" cy="4960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</a:rPr>
              <a:t>1963: </a:t>
            </a:r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Yad Vashem started to </a:t>
            </a:r>
            <a:b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</a:br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award the honorary title of</a:t>
            </a:r>
          </a:p>
          <a:p>
            <a:pPr>
              <a:lnSpc>
                <a:spcPct val="100000"/>
              </a:lnSpc>
            </a:pP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</a:rPr>
              <a:t>“Righteous Among the Nations.”</a:t>
            </a:r>
            <a:endParaRPr lang="en-US" sz="4200" b="1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Trees planted on the premises</a:t>
            </a:r>
          </a:p>
          <a:p>
            <a:pPr>
              <a:lnSpc>
                <a:spcPct val="100000"/>
              </a:lnSpc>
            </a:pPr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Names added to the </a:t>
            </a:r>
          </a:p>
          <a:p>
            <a:pPr>
              <a:lnSpc>
                <a:spcPct val="100000"/>
              </a:lnSpc>
            </a:pPr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“Wall of Honor”</a:t>
            </a:r>
          </a:p>
          <a:p>
            <a:pPr marL="742950" indent="-742950">
              <a:lnSpc>
                <a:spcPct val="100000"/>
              </a:lnSpc>
              <a:buAutoNum type="arabicPeriod" startAt="2"/>
            </a:pPr>
            <a:endParaRPr lang="en-US" sz="4200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pic>
        <p:nvPicPr>
          <p:cNvPr id="3" name="Picture 2" descr="A person pointing at a sign&#10;&#10;Description automatically generated with low confidence">
            <a:extLst>
              <a:ext uri="{FF2B5EF4-FFF2-40B4-BE49-F238E27FC236}">
                <a16:creationId xmlns:a16="http://schemas.microsoft.com/office/drawing/2014/main" id="{B8D3E019-023D-3745-86B4-550707F1D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493" y="2123991"/>
            <a:ext cx="3550508" cy="47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4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6"/>
            <a:ext cx="4675705" cy="15670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PAST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4" y="2284911"/>
            <a:ext cx="11901453" cy="46930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THE CRITERIAS FOR BEING </a:t>
            </a:r>
          </a:p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A RIGHTEOUS AMONG THE NATIONS: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Had to be a Gentile.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Had to be actively involved in helping Jews avoid deportation.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Had to risk their own freedom or lives to do so.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Couldn’t seek financial gain or conversion.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endParaRPr lang="en-US" sz="4400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5" y="2164998"/>
            <a:ext cx="10814954" cy="46930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SOME FAMOUS RIGHTEOUS AMONG THE NATIONS: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Raoul Wallenberg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Corrie Ten Boom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Oskar Schindler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Henri &amp; Magda Trocmé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endParaRPr lang="en-US" sz="4400" dirty="0">
              <a:latin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5" y="476243"/>
            <a:ext cx="5073270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PAST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7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5" y="560176"/>
            <a:ext cx="4665766" cy="15670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PAST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214346" y="3137721"/>
            <a:ext cx="5398230" cy="30344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4700" b="1" dirty="0">
                <a:solidFill>
                  <a:schemeClr val="bg1"/>
                </a:solidFill>
                <a:latin typeface="Tahoma" panose="020B0604030504040204" pitchFamily="34" charset="0"/>
              </a:rPr>
              <a:t>SOME </a:t>
            </a:r>
          </a:p>
          <a:p>
            <a:pPr algn="r">
              <a:lnSpc>
                <a:spcPct val="100000"/>
              </a:lnSpc>
            </a:pPr>
            <a:r>
              <a:rPr lang="en-US" sz="4700" b="1" dirty="0">
                <a:solidFill>
                  <a:schemeClr val="bg1"/>
                </a:solidFill>
                <a:latin typeface="Tahoma" panose="020B0604030504040204" pitchFamily="34" charset="0"/>
              </a:rPr>
              <a:t>“NOT SO FAMOUS”</a:t>
            </a:r>
          </a:p>
          <a:p>
            <a:pPr algn="r">
              <a:lnSpc>
                <a:spcPct val="100000"/>
              </a:lnSpc>
            </a:pPr>
            <a:r>
              <a:rPr lang="en-US" sz="4700" b="1" dirty="0">
                <a:solidFill>
                  <a:schemeClr val="bg1"/>
                </a:solidFill>
                <a:latin typeface="Tahoma" panose="020B0604030504040204" pitchFamily="34" charset="0"/>
              </a:rPr>
              <a:t>RIGHTEOUS AMONG </a:t>
            </a:r>
          </a:p>
          <a:p>
            <a:pPr algn="r">
              <a:lnSpc>
                <a:spcPct val="100000"/>
              </a:lnSpc>
            </a:pPr>
            <a:r>
              <a:rPr lang="en-US" sz="4700" b="1" dirty="0">
                <a:solidFill>
                  <a:schemeClr val="bg1"/>
                </a:solidFill>
                <a:latin typeface="Tahoma" panose="020B0604030504040204" pitchFamily="34" charset="0"/>
              </a:rPr>
              <a:t>THE NATIONS:</a:t>
            </a:r>
          </a:p>
          <a:p>
            <a:pPr algn="r">
              <a:lnSpc>
                <a:spcPct val="100000"/>
              </a:lnSpc>
            </a:pPr>
            <a:r>
              <a:rPr lang="en-US" sz="4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Pierre and Ida </a:t>
            </a:r>
          </a:p>
          <a:p>
            <a:pPr algn="r">
              <a:lnSpc>
                <a:spcPct val="100000"/>
              </a:lnSpc>
            </a:pPr>
            <a:r>
              <a:rPr lang="en-US" sz="4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  Darricau</a:t>
            </a:r>
          </a:p>
          <a:p>
            <a:pPr algn="r">
              <a:lnSpc>
                <a:spcPct val="100000"/>
              </a:lnSpc>
            </a:pPr>
            <a:endParaRPr lang="en-US" sz="4400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pic>
        <p:nvPicPr>
          <p:cNvPr id="3" name="Picture 2" descr="A picture containing person, necktie, person, wearing&#10;&#10;Description automatically generated">
            <a:extLst>
              <a:ext uri="{FF2B5EF4-FFF2-40B4-BE49-F238E27FC236}">
                <a16:creationId xmlns:a16="http://schemas.microsoft.com/office/drawing/2014/main" id="{EBC1FAB0-9256-7342-905B-38A8ADE0E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298" y="2061293"/>
            <a:ext cx="3159956" cy="4792021"/>
          </a:xfrm>
          <a:prstGeom prst="rect">
            <a:avLst/>
          </a:prstGeom>
        </p:spPr>
      </p:pic>
      <p:pic>
        <p:nvPicPr>
          <p:cNvPr id="7" name="Picture 6" descr="A picture containing text, person, suit, posing&#10;&#10;Description automatically generated">
            <a:extLst>
              <a:ext uri="{FF2B5EF4-FFF2-40B4-BE49-F238E27FC236}">
                <a16:creationId xmlns:a16="http://schemas.microsoft.com/office/drawing/2014/main" id="{6D6514B7-4A0E-3A46-85F2-52619643D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434" y="2056711"/>
            <a:ext cx="3299327" cy="47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5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6"/>
            <a:ext cx="4606131" cy="15670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PAST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16308" y="1946190"/>
            <a:ext cx="4414154" cy="53257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Pierre and Ida 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Darricau rescued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Evelyn Weinzveig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from the Nazis and hid her on their farm in the Southwest of France (1942-45)</a:t>
            </a:r>
          </a:p>
          <a:p>
            <a:pPr algn="r">
              <a:lnSpc>
                <a:spcPct val="100000"/>
              </a:lnSpc>
            </a:pPr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89B6827-985B-E843-B61C-EFD243F36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74" y="2127197"/>
            <a:ext cx="7582026" cy="4730802"/>
          </a:xfrm>
          <a:prstGeom prst="rect">
            <a:avLst/>
          </a:prstGeom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6A0E3C76-F266-9D46-B5E0-54E851FE4F85}"/>
              </a:ext>
            </a:extLst>
          </p:cNvPr>
          <p:cNvSpPr/>
          <p:nvPr/>
        </p:nvSpPr>
        <p:spPr>
          <a:xfrm>
            <a:off x="5544064" y="1235676"/>
            <a:ext cx="1103871" cy="2193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5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6"/>
            <a:ext cx="4745279" cy="14931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PAST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47336" y="2053281"/>
            <a:ext cx="4414154" cy="53257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In 2013,Evelyn Weinzveig reunited with the Darricau’s two sons as they received the Yad Vashem medal on behalf of their deceased parents.</a:t>
            </a:r>
          </a:p>
          <a:p>
            <a:pPr marL="742950" indent="-742950" algn="r">
              <a:lnSpc>
                <a:spcPct val="100000"/>
              </a:lnSpc>
              <a:buAutoNum type="arabicPeriod"/>
            </a:pPr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24EA81E-EB3E-E344-9C73-F2B60188F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74" y="2126816"/>
            <a:ext cx="7582026" cy="4731184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DCA4F33E-B956-A74E-AFD8-5A8F41FA0394}"/>
              </a:ext>
            </a:extLst>
          </p:cNvPr>
          <p:cNvSpPr/>
          <p:nvPr/>
        </p:nvSpPr>
        <p:spPr>
          <a:xfrm>
            <a:off x="7226190" y="1056278"/>
            <a:ext cx="1103871" cy="2683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4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780579"/>
            <a:ext cx="10231680" cy="122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0" y="2001795"/>
            <a:ext cx="11821941" cy="8967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Tahoma" panose="020B0604030504040204" pitchFamily="34" charset="0"/>
              </a:rPr>
              <a:t>THE VOYAGE OF THE ST. LOUIS (937 Passengers)</a:t>
            </a:r>
            <a:endParaRPr lang="en-US" sz="5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" name="Picture 5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ADD6AAC1-9329-CC48-9D7D-B90AAEB5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A874FF-D760-3FE5-1685-293CE70F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17" y="2898578"/>
            <a:ext cx="5080000" cy="3733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804FBA-EA44-CA2A-36C8-A724ADFC5D96}"/>
              </a:ext>
            </a:extLst>
          </p:cNvPr>
          <p:cNvSpPr txBox="1">
            <a:spLocks/>
          </p:cNvSpPr>
          <p:nvPr/>
        </p:nvSpPr>
        <p:spPr>
          <a:xfrm>
            <a:off x="5287617" y="3223011"/>
            <a:ext cx="6696766" cy="36349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• May 13, 1939:</a:t>
            </a:r>
            <a:r>
              <a:rPr lang="en-US" sz="3200" dirty="0">
                <a:latin typeface="Tahoma" panose="020B0604030504040204" pitchFamily="34" charset="0"/>
              </a:rPr>
              <a:t> The St. Louis ship leaves Hamburg, Germany.</a:t>
            </a:r>
          </a:p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• May 27, 1939:</a:t>
            </a:r>
            <a:r>
              <a:rPr lang="en-US" sz="3200" dirty="0">
                <a:latin typeface="Tahoma" panose="020B0604030504040204" pitchFamily="34" charset="0"/>
              </a:rPr>
              <a:t> The St. Louis arrives in Cuba and passengers are denied entry.</a:t>
            </a:r>
          </a:p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• May 28, 1939:</a:t>
            </a:r>
            <a:r>
              <a:rPr lang="en-US" sz="3200" dirty="0">
                <a:latin typeface="Tahoma" panose="020B0604030504040204" pitchFamily="34" charset="0"/>
              </a:rPr>
              <a:t> The St. Louis arrives in the USA and passengers are denied entry.</a:t>
            </a:r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</a:endParaRPr>
          </a:p>
          <a:p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</a:endParaRPr>
          </a:p>
          <a:p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74591" y="480662"/>
            <a:ext cx="4775096" cy="17457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PAST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67230" y="2598486"/>
            <a:ext cx="10814954" cy="46930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YAD VASHEM ESTABLISHED THAT THE RIGHTEOUS AMONG THE NATIONS HELPED IN SEVERAL WAYS: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Provided shelter and food.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Made or provided false papers.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Moved Jewish people away from dangerous 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Nazi-controlled areas.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Saved Jewish children who had lost their parents 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in the camps.</a:t>
            </a:r>
          </a:p>
          <a:p>
            <a:pPr>
              <a:lnSpc>
                <a:spcPct val="100000"/>
              </a:lnSpc>
            </a:pPr>
            <a:endParaRPr lang="en-US" sz="4400" dirty="0">
              <a:latin typeface="Tahoma" panose="020B0604030504040204" pitchFamily="34" charset="0"/>
            </a:endParaRPr>
          </a:p>
          <a:p>
            <a:pPr marL="742950" indent="-742950">
              <a:lnSpc>
                <a:spcPct val="100000"/>
              </a:lnSpc>
              <a:buAutoNum type="arabicPeriod"/>
            </a:pPr>
            <a:endParaRPr lang="en-US" sz="4400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67230" y="438442"/>
            <a:ext cx="4414154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PAST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67230" y="2262570"/>
            <a:ext cx="10814954" cy="46930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As of January 1, 2021, Yad Vashem had recognized 27,921 Righteous Among the Nations around the world accounting for about 10,000 rescuing stories. </a:t>
            </a:r>
          </a:p>
          <a:p>
            <a:pPr>
              <a:lnSpc>
                <a:spcPct val="100000"/>
              </a:lnSpc>
            </a:pP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</a:t>
            </a:r>
            <a:r>
              <a:rPr lang="en-US" sz="4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Over 22,000 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of these individuals come from five countries: Poland, The Netherlands, France, Ukraine and Belgium.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endParaRPr lang="en-US" sz="4400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9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5"/>
            <a:ext cx="7210183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96062" y="2127197"/>
            <a:ext cx="11999875" cy="48631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“New” 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Righteous Among the Nations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Are a group of Gentiles coming in the future.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Will be identified by Yeshua upon His Second Coming </a:t>
            </a:r>
            <a:b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</a:b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  after the Tribulation.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Are spoken of in the Olivet Discourse 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 (Matthew 25:31-46)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Are never called “Righteous Among the Nations” 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  in the Bible.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5" y="560175"/>
            <a:ext cx="6474688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04301" y="2118409"/>
            <a:ext cx="12322478" cy="5666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4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ROLE</a:t>
            </a:r>
            <a:r>
              <a:rPr lang="en-US" sz="4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of the New Righteous Among the Nations</a:t>
            </a:r>
          </a:p>
          <a:p>
            <a:pPr>
              <a:lnSpc>
                <a:spcPct val="100000"/>
              </a:lnSpc>
            </a:pP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 Timeframe – 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Matthew 25:31 – 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A judgment</a:t>
            </a:r>
          </a:p>
          <a:p>
            <a:pPr>
              <a:lnSpc>
                <a:spcPct val="100000"/>
              </a:lnSpc>
            </a:pPr>
            <a:endParaRPr lang="en-US" sz="4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“But 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when the Son of Man comes in His glory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, and all the angels with Him, then He will sit on His glorious throne. </a:t>
            </a:r>
          </a:p>
          <a:p>
            <a:pPr>
              <a:lnSpc>
                <a:spcPct val="100000"/>
              </a:lnSpc>
            </a:pPr>
            <a:endParaRPr lang="en-US" sz="44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5" y="560175"/>
            <a:ext cx="5878340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67230" y="1994839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46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ROLE</a:t>
            </a:r>
            <a:r>
              <a:rPr lang="en-US" sz="46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</a:rPr>
              <a:t>of the New Righteous Among the Nations</a:t>
            </a:r>
          </a:p>
          <a:p>
            <a:pPr>
              <a:lnSpc>
                <a:spcPct val="100000"/>
              </a:lnSpc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 Separation –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</a:rPr>
              <a:t>Matthew 25:32-33 – 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Goats and sheep</a:t>
            </a:r>
          </a:p>
          <a:p>
            <a:pPr>
              <a:lnSpc>
                <a:spcPct val="100000"/>
              </a:lnSpc>
            </a:pPr>
            <a:endParaRPr lang="en-US" sz="48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32 All the nations will be gathered before Him; and He will separate them from one another, as the shepherd separates the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</a:rPr>
              <a:t>sheep</a:t>
            </a:r>
            <a:r>
              <a:rPr lang="en-US" sz="4800" dirty="0">
                <a:latin typeface="Tahoma" panose="020B0604030504040204" pitchFamily="34" charset="0"/>
              </a:rPr>
              <a:t> 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from the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</a:rPr>
              <a:t>goats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; 33 and He will </a:t>
            </a:r>
          </a:p>
          <a:p>
            <a:pPr>
              <a:lnSpc>
                <a:spcPct val="100000"/>
              </a:lnSpc>
            </a:pP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put the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</a:rPr>
              <a:t>sheep</a:t>
            </a:r>
            <a:r>
              <a:rPr lang="en-US" sz="4800" dirty="0">
                <a:latin typeface="Tahoma" panose="020B0604030504040204" pitchFamily="34" charset="0"/>
              </a:rPr>
              <a:t> 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on His right, and the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</a:rPr>
              <a:t>goats</a:t>
            </a:r>
            <a:r>
              <a:rPr lang="en-US" sz="4800" dirty="0">
                <a:latin typeface="Tahoma" panose="020B0604030504040204" pitchFamily="34" charset="0"/>
              </a:rPr>
              <a:t> 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on the left.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4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5"/>
            <a:ext cx="6136757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79587" y="2044267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ROLE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</a:rPr>
              <a:t>of the New Righteous Among the Nations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 Reward – </a:t>
            </a:r>
            <a:r>
              <a:rPr lang="en-US" sz="4500" b="1" dirty="0">
                <a:solidFill>
                  <a:schemeClr val="bg1"/>
                </a:solidFill>
                <a:latin typeface="Tahoma" panose="020B0604030504040204" pitchFamily="34" charset="0"/>
              </a:rPr>
              <a:t>Matthew 25:34 – </a:t>
            </a: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Entrance into the Kingdom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34“Then the King will say to those on His right, ‘Come, you who are blessed of My Father, </a:t>
            </a:r>
            <a:r>
              <a:rPr lang="en-US" sz="4500" b="1" dirty="0">
                <a:solidFill>
                  <a:schemeClr val="bg1"/>
                </a:solidFill>
                <a:latin typeface="Tahoma" panose="020B0604030504040204" pitchFamily="34" charset="0"/>
              </a:rPr>
              <a:t>inherit the kingdom </a:t>
            </a: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prepared for you from the foundation of the world.</a:t>
            </a:r>
            <a:r>
              <a:rPr lang="en-US" sz="4500" dirty="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5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5" y="560175"/>
            <a:ext cx="6772862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67230" y="1994839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45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ROLE</a:t>
            </a:r>
            <a:r>
              <a:rPr lang="en-US" sz="45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</a:rPr>
              <a:t>of the New Righteous Among the Nations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 Reason – </a:t>
            </a:r>
            <a:r>
              <a:rPr lang="en-US" sz="4500" b="1" dirty="0">
                <a:solidFill>
                  <a:schemeClr val="bg1"/>
                </a:solidFill>
                <a:latin typeface="Tahoma" panose="020B0604030504040204" pitchFamily="34" charset="0"/>
              </a:rPr>
              <a:t>Matthew 25:35-36 – </a:t>
            </a: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Compassion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35 For I was hungry, and you gave Me something to eat; I was thirsty, and you gave Me something to drink; I was a stranger, and you invited Me in; 36 naked, and you clothed Me; I was sick, and you visited Me; I was in prison, and you came to Me.’ 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40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10480"/>
            <a:ext cx="5679558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67230" y="1994839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45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ROLE</a:t>
            </a:r>
            <a:r>
              <a:rPr lang="en-US" sz="45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500" b="1" dirty="0">
                <a:solidFill>
                  <a:schemeClr val="bg1"/>
                </a:solidFill>
                <a:latin typeface="Tahoma" panose="020B0604030504040204" pitchFamily="34" charset="0"/>
              </a:rPr>
              <a:t>of the New Righteous Among the Nations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 Reaction – </a:t>
            </a:r>
            <a:r>
              <a:rPr lang="en-US" sz="4500" b="1" dirty="0">
                <a:solidFill>
                  <a:schemeClr val="bg1"/>
                </a:solidFill>
                <a:latin typeface="Tahoma" panose="020B0604030504040204" pitchFamily="34" charset="0"/>
              </a:rPr>
              <a:t>Matthew 25:37-39 – </a:t>
            </a: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Surprise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37 Then the righteous will answer Him, ‘Lord, when 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did we see You hungry, and feed You, or thirsty, and </a:t>
            </a:r>
            <a:b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</a:b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give You something to drink? And when did we see 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You a stranger, and invite You in, or naked, and clothe You? When did we see You sick, or in prison, and 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come to You?’ 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91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5"/>
            <a:ext cx="6385235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67230" y="1994839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</a:rPr>
              <a:t>The </a:t>
            </a:r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ROLE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</a:rPr>
              <a:t>of the New Righteous Among the Nations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 Response – </a:t>
            </a:r>
            <a:r>
              <a:rPr lang="en-US" sz="4500" b="1" dirty="0">
                <a:solidFill>
                  <a:schemeClr val="bg1"/>
                </a:solidFill>
                <a:latin typeface="Tahoma" panose="020B0604030504040204" pitchFamily="34" charset="0"/>
              </a:rPr>
              <a:t>Matthew 25:40 – </a:t>
            </a: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Yeshua’s brothers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40 The King will answer and say to them, ‘Truly I say 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to you, to the extent that you did it to one of these brothers of Mine, even the least of them, you did 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it to Me.’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9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5" y="560175"/>
            <a:ext cx="7110792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5" y="1763539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48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800" dirty="0">
                <a:latin typeface="Tahoma" panose="020B0604030504040204" pitchFamily="34" charset="0"/>
              </a:rPr>
              <a:t>FATE</a:t>
            </a:r>
            <a:r>
              <a:rPr lang="en-US" sz="48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</a:rPr>
              <a:t>of the accursed Gentiles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A Different Reward – </a:t>
            </a: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</a:rPr>
              <a:t>Matthew 25:41-46 – </a:t>
            </a:r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Lake of Fire</a:t>
            </a:r>
          </a:p>
          <a:p>
            <a:pPr>
              <a:lnSpc>
                <a:spcPct val="100000"/>
              </a:lnSpc>
            </a:pPr>
            <a:endParaRPr lang="en-US" sz="4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41 “Then He will also say to those on His left, ‘Depart from Me, accursed ones, into the eternal fire which has been prepared for the devil and his angels; for I was hungry, and you gave Me nothing to eat; I was thirsty, and you gave Me nothing to drink; 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6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780579"/>
            <a:ext cx="10231680" cy="122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0" y="2001795"/>
            <a:ext cx="11821941" cy="8967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THE VOYAGE OF THE ST. LOUIS (937 Passengers)</a:t>
            </a:r>
            <a:endParaRPr lang="en-US" sz="5400" dirty="0"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" name="Picture 5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ADD6AAC1-9329-CC48-9D7D-B90AAEB5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A874FF-D760-3FE5-1685-293CE70F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17" y="2898578"/>
            <a:ext cx="5080000" cy="3733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804FBA-EA44-CA2A-36C8-A724ADFC5D96}"/>
              </a:ext>
            </a:extLst>
          </p:cNvPr>
          <p:cNvSpPr txBox="1">
            <a:spLocks/>
          </p:cNvSpPr>
          <p:nvPr/>
        </p:nvSpPr>
        <p:spPr>
          <a:xfrm>
            <a:off x="5495234" y="3097518"/>
            <a:ext cx="6696766" cy="36349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The St. Louis ship was forced to return to Europe with its passengers who were taken by Great Britain, the Netherlands, Belgium and France.</a:t>
            </a:r>
          </a:p>
          <a:p>
            <a:endParaRPr lang="en-US" sz="3200" dirty="0">
              <a:ln w="0"/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• Almost a third of the original passengers died in the Holocaust.</a:t>
            </a:r>
          </a:p>
          <a:p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74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5"/>
            <a:ext cx="5699435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5" y="2036579"/>
            <a:ext cx="12067105" cy="5327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43 I was a stranger, and you did not invite Me in; naked, and you did not clothe Me; sick, and in prison, and you did not visit Me.’ 44 Then they themselves also will answer, ‘Lord, when did we see You hungry, or thirsty, or a stranger, or naked, or sick, or in prison, and did not take care of You?’ 45 Then He will answer them, ‘Truly I say to you, to the extent that you did not do it to one of the least of these, you did not do it to Me.’ 46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These will go away into eternal punishment, but the righteous into eternal life.”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4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5"/>
            <a:ext cx="7120731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5" y="2036579"/>
            <a:ext cx="12067105" cy="5327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NOT SALVATION BY WORKS!</a:t>
            </a:r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chemeClr val="bg1"/>
                </a:solidFill>
                <a:latin typeface="Tahoma" panose="020B0604030504040204" pitchFamily="34" charset="0"/>
              </a:rPr>
              <a:t>• Kingdom entry not because of performance.</a:t>
            </a:r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chemeClr val="bg1"/>
                </a:solidFill>
                <a:latin typeface="Tahoma" panose="020B0604030504040204" pitchFamily="34" charset="0"/>
              </a:rPr>
              <a:t>• Performance as a result of salvation.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</a:rPr>
              <a:t>Genesis 5:6 </a:t>
            </a:r>
            <a:r>
              <a:rPr lang="en-US" sz="4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Then</a:t>
            </a:r>
            <a:r>
              <a:rPr lang="en-US" sz="4600" dirty="0">
                <a:latin typeface="Tahoma" panose="020B0604030504040204" pitchFamily="34" charset="0"/>
              </a:rPr>
              <a:t> 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</a:rPr>
              <a:t>he believed </a:t>
            </a:r>
            <a:r>
              <a:rPr lang="en-US" sz="4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in the LORD; and He reckoned it </a:t>
            </a:r>
          </a:p>
          <a:p>
            <a:pPr>
              <a:lnSpc>
                <a:spcPct val="100000"/>
              </a:lnSpc>
            </a:pPr>
            <a:r>
              <a:rPr lang="en-US" sz="4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to him as righteousness.</a:t>
            </a:r>
          </a:p>
          <a:p>
            <a:pPr>
              <a:lnSpc>
                <a:spcPct val="100000"/>
              </a:lnSpc>
            </a:pPr>
            <a:endParaRPr lang="en-US" sz="46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</a:rPr>
              <a:t>Ephesians 2:8-9 </a:t>
            </a:r>
            <a:r>
              <a:rPr lang="en-US" sz="4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For by grace you have been saved through </a:t>
            </a:r>
          </a:p>
          <a:p>
            <a:pPr>
              <a:lnSpc>
                <a:spcPct val="100000"/>
              </a:lnSpc>
            </a:pPr>
            <a:r>
              <a:rPr lang="en-US" sz="4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faith; and that not of yourselves, it is the gift of God; </a:t>
            </a:r>
          </a:p>
          <a:p>
            <a:pPr>
              <a:lnSpc>
                <a:spcPct val="100000"/>
              </a:lnSpc>
            </a:pP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</a:rPr>
              <a:t>not as a result of works</a:t>
            </a:r>
            <a:r>
              <a:rPr lang="en-US" sz="4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, so that no one may boast.</a:t>
            </a:r>
          </a:p>
          <a:p>
            <a:pPr>
              <a:lnSpc>
                <a:spcPct val="100000"/>
              </a:lnSpc>
            </a:pPr>
            <a:endParaRPr lang="en-US" sz="4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49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14956" y="438442"/>
            <a:ext cx="6317094" cy="1688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PRESENT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14956" y="1776896"/>
            <a:ext cx="11643035" cy="54985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TIMING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of the Rapture</a:t>
            </a:r>
          </a:p>
          <a:p>
            <a:pPr>
              <a:lnSpc>
                <a:spcPct val="100000"/>
              </a:lnSpc>
            </a:pPr>
            <a:b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 Imminency –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Matthew 24:36 –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Next on God’s timetable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36 But of that day and hour no one knows, not even the angels of heaven, nor the Son, but the Father alone.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35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5" y="560176"/>
            <a:ext cx="6772862" cy="16960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PRESENT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03636" y="1525282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URGENCY</a:t>
            </a:r>
            <a:r>
              <a:rPr lang="en-US" sz="3400" dirty="0">
                <a:latin typeface="Tahoma" panose="020B0604030504040204" pitchFamily="34" charset="0"/>
              </a:rPr>
              <a:t> </a:t>
            </a:r>
            <a:r>
              <a:rPr lang="en-US" sz="3400" b="1" dirty="0">
                <a:solidFill>
                  <a:schemeClr val="bg1"/>
                </a:solidFill>
                <a:latin typeface="Tahoma" panose="020B0604030504040204" pitchFamily="34" charset="0"/>
              </a:rPr>
              <a:t>prior to the Rapture</a:t>
            </a:r>
          </a:p>
          <a:p>
            <a:pPr>
              <a:lnSpc>
                <a:spcPct val="100000"/>
              </a:lnSpc>
            </a:pPr>
            <a:endParaRPr lang="en-US" sz="3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 Days of Noah – </a:t>
            </a:r>
            <a:r>
              <a:rPr lang="en-US" sz="3400" b="1" dirty="0">
                <a:solidFill>
                  <a:schemeClr val="bg1"/>
                </a:solidFill>
                <a:latin typeface="Tahoma" panose="020B0604030504040204" pitchFamily="34" charset="0"/>
              </a:rPr>
              <a:t>Matthew 24:37-38 – </a:t>
            </a:r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Unannounced</a:t>
            </a:r>
          </a:p>
          <a:p>
            <a:pPr>
              <a:lnSpc>
                <a:spcPct val="100000"/>
              </a:lnSpc>
            </a:pPr>
            <a:endParaRPr lang="en-US" sz="3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37 For the coming of the Son of Man will be just like the days 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of Noah. 38 For as in those days before the flood they were 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eating and drinking, marrying and giving in marriage, until 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 day that Noah entered the ark,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19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6"/>
            <a:ext cx="6782801" cy="14872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PRESENT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5" y="1525282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RETURN</a:t>
            </a:r>
            <a:r>
              <a:rPr lang="en-US" sz="4000" dirty="0">
                <a:latin typeface="Tahoma" panose="020B060403050404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of antisemitism</a:t>
            </a:r>
            <a:r>
              <a:rPr lang="en-US" sz="4000" b="1" dirty="0">
                <a:latin typeface="Tahoma" panose="020B060403050404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The whole world will turn on Israel (Zechariah 12:3)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Antisemitism is on a continuum and is growing exponentially.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Jews are being killed again.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A transnational neo-pogrom (Melanie Philips)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Satan is obsessed with eliminating the Jews.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Satan knows that one day Israel will say “Baruch Haba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Bashem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Adonai” and that will put a stop to his agenda.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1836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6"/>
            <a:ext cx="6683409" cy="15834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PRESENT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5" y="1681161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The</a:t>
            </a:r>
            <a:r>
              <a:rPr lang="en-US" sz="4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TIME IS NOW! 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Evangelicals love and pray for Israel and their Jewish friends (Psalm 122:6)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Prayer is our foundation, but it is time to build on it.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Why not start helping Jewish people TODAY?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Jewish people NEED to hear that we have their back.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It is time to put our faith into action.</a:t>
            </a:r>
          </a:p>
          <a:p>
            <a:pPr>
              <a:lnSpc>
                <a:spcPct val="100000"/>
              </a:lnSpc>
            </a:pPr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1836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560175"/>
            <a:ext cx="6782801" cy="16562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THE PRESENT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4" y="2216426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WE WILL NOT BE BYSTANDERS!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Visit a synagogue, JCC or Jewish organization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  and let them know you are not a bystander.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Call Jewish officials and let them know you are not a bystander.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Email Jewish officials and let them know you are not a   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    bystander.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Reassure your Jewish friends that they can count on you.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</a:rPr>
              <a:t>JEWISH PEOPLE NEED TO KNOW THAT THEY CAN TRUST CHRISTIANS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1836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16657" y="398285"/>
            <a:ext cx="7804830" cy="17711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FINAL WORDS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1836"/>
            <a:ext cx="1606378" cy="2141837"/>
          </a:xfrm>
          <a:prstGeom prst="rect">
            <a:avLst/>
          </a:prstGeom>
        </p:spPr>
      </p:pic>
      <p:pic>
        <p:nvPicPr>
          <p:cNvPr id="3" name="Picture 2" descr="A picture containing person, person, necktie, wall&#10;&#10;Description automatically generated">
            <a:extLst>
              <a:ext uri="{FF2B5EF4-FFF2-40B4-BE49-F238E27FC236}">
                <a16:creationId xmlns:a16="http://schemas.microsoft.com/office/drawing/2014/main" id="{E9F5D358-FF41-584E-8FF3-36487860F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" y="1977081"/>
            <a:ext cx="6345195" cy="42301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ACCFF15-2707-864D-AFDF-A93DFA5754E3}"/>
              </a:ext>
            </a:extLst>
          </p:cNvPr>
          <p:cNvSpPr txBox="1">
            <a:spLocks/>
          </p:cNvSpPr>
          <p:nvPr/>
        </p:nvSpPr>
        <p:spPr>
          <a:xfrm>
            <a:off x="1811904" y="6018550"/>
            <a:ext cx="3047885" cy="972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ELIE WIESEL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9C309-4D61-5D42-ACCA-3F3829FE007B}"/>
              </a:ext>
            </a:extLst>
          </p:cNvPr>
          <p:cNvSpPr txBox="1"/>
          <p:nvPr/>
        </p:nvSpPr>
        <p:spPr>
          <a:xfrm>
            <a:off x="6483178" y="2552220"/>
            <a:ext cx="57050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““We must take sides. </a:t>
            </a:r>
          </a:p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Neutrality helps the </a:t>
            </a:r>
          </a:p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oppressor, never the victim. Silence encourages the tormentor, never the tormented.”</a:t>
            </a:r>
          </a:p>
          <a:p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90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95077" y="372540"/>
            <a:ext cx="6544262" cy="17711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FINAL WORDS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95077" y="2143673"/>
            <a:ext cx="12281289" cy="5691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A </a:t>
            </a:r>
            <a:r>
              <a:rPr lang="en-US" sz="6600" b="1" dirty="0">
                <a:solidFill>
                  <a:schemeClr val="bg1"/>
                </a:solidFill>
                <a:latin typeface="Tahoma" panose="020B0604030504040204" pitchFamily="34" charset="0"/>
              </a:rPr>
              <a:t>bystander</a:t>
            </a:r>
            <a:r>
              <a:rPr lang="en-US" sz="6600" dirty="0">
                <a:latin typeface="Tahoma" panose="020B0604030504040204" pitchFamily="34" charset="0"/>
              </a:rPr>
              <a:t> </a:t>
            </a: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who does nothing always</a:t>
            </a:r>
            <a:r>
              <a:rPr lang="en-US" sz="6600" dirty="0">
                <a:latin typeface="Tahoma" panose="020B0604030504040204" pitchFamily="34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Tahoma" panose="020B0604030504040204" pitchFamily="34" charset="0"/>
              </a:rPr>
              <a:t>facilitates</a:t>
            </a:r>
            <a:r>
              <a:rPr lang="en-US" sz="6600" dirty="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the work of a </a:t>
            </a:r>
            <a:r>
              <a:rPr lang="en-US" sz="6600" b="1" dirty="0">
                <a:solidFill>
                  <a:schemeClr val="bg1"/>
                </a:solidFill>
                <a:latin typeface="Tahoma" panose="020B0604030504040204" pitchFamily="34" charset="0"/>
              </a:rPr>
              <a:t>perpetrator.</a:t>
            </a:r>
            <a:r>
              <a:rPr lang="en-US" sz="6600" b="1" dirty="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1836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33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12816" y="430966"/>
            <a:ext cx="7071035" cy="17711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FINAL WORDS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-1545596" y="2673193"/>
            <a:ext cx="9818175" cy="44313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I will not be </a:t>
            </a:r>
          </a:p>
          <a:p>
            <a:pPr algn="r">
              <a:lnSpc>
                <a:spcPct val="100000"/>
              </a:lnSpc>
            </a:pP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a bystander, </a:t>
            </a:r>
          </a:p>
          <a:p>
            <a:pPr algn="r">
              <a:lnSpc>
                <a:spcPct val="100000"/>
              </a:lnSpc>
            </a:pPr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how about you?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667" y="1985319"/>
            <a:ext cx="3648333" cy="48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1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780579"/>
            <a:ext cx="10231680" cy="122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0" y="2001795"/>
            <a:ext cx="11821941" cy="8967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THE RESCUE OF THE LIPIZZANER HORSES</a:t>
            </a:r>
            <a:endParaRPr lang="en-US" sz="5400" dirty="0"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" name="Picture 5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ADD6AAC1-9329-CC48-9D7D-B90AAEB5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804FBA-EA44-CA2A-36C8-A724ADFC5D96}"/>
              </a:ext>
            </a:extLst>
          </p:cNvPr>
          <p:cNvSpPr txBox="1">
            <a:spLocks/>
          </p:cNvSpPr>
          <p:nvPr/>
        </p:nvSpPr>
        <p:spPr>
          <a:xfrm>
            <a:off x="4974534" y="3097518"/>
            <a:ext cx="6696766" cy="36349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A 450-year old tradition : The Lipizzaner Horses Spanish Riding School of Vienna. </a:t>
            </a:r>
          </a:p>
          <a:p>
            <a:endParaRPr lang="en-US" sz="3200" dirty="0">
              <a:ln w="0"/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• The rare stallions were at risk of being killed by 1944.</a:t>
            </a:r>
          </a:p>
          <a:p>
            <a:endParaRPr lang="en-US" sz="3200" dirty="0">
              <a:ln w="0"/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  <a:p>
            <a:r>
              <a:rPr lang="en-US" sz="3200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• A rescue team led by General Patton was sent to save them.</a:t>
            </a:r>
          </a:p>
          <a:p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0" name="Picture 9" descr="A picture containing several&#10;&#10;Description automatically generated">
            <a:extLst>
              <a:ext uri="{FF2B5EF4-FFF2-40B4-BE49-F238E27FC236}">
                <a16:creationId xmlns:a16="http://schemas.microsoft.com/office/drawing/2014/main" id="{8CB979FD-0331-C116-0EA1-0DDE77B3D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7" t="29521" b="3927"/>
          <a:stretch/>
        </p:blipFill>
        <p:spPr>
          <a:xfrm>
            <a:off x="124894" y="2941088"/>
            <a:ext cx="3766488" cy="3509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FCF798-C1BB-351D-A744-2131D9803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9" y="2898578"/>
            <a:ext cx="3766488" cy="37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780579"/>
            <a:ext cx="10231680" cy="122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4" y="5948860"/>
            <a:ext cx="11821941" cy="8967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" name="Picture 5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ADD6AAC1-9329-CC48-9D7D-B90AAEB5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804FBA-EA44-CA2A-36C8-A724ADFC5D96}"/>
              </a:ext>
            </a:extLst>
          </p:cNvPr>
          <p:cNvSpPr txBox="1">
            <a:spLocks/>
          </p:cNvSpPr>
          <p:nvPr/>
        </p:nvSpPr>
        <p:spPr>
          <a:xfrm>
            <a:off x="185029" y="2815628"/>
            <a:ext cx="11821941" cy="4081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All throughout 1944, various Jewish organizations begged the USA to bomb the death camps or at least the railroads leading to them. NOTHING HAPPENED!</a:t>
            </a:r>
            <a:endParaRPr lang="en-US" dirty="0">
              <a:ln w="0"/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  <a:p>
            <a:endParaRPr lang="en-US" dirty="0">
              <a:ln w="0"/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  <a:p>
            <a:r>
              <a:rPr lang="en-US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• The US War Dept responded that this would constitute,  "</a:t>
            </a:r>
            <a:r>
              <a:rPr lang="en-US" i="1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a diversion of considerable air support essential to the success of our forces now engaged in decisive operations elsewhere.” </a:t>
            </a:r>
          </a:p>
          <a:p>
            <a:endParaRPr lang="en-US" dirty="0">
              <a:ln w="0"/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  <a:p>
            <a:endParaRPr lang="en-US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780579"/>
            <a:ext cx="10231680" cy="122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4" y="5948860"/>
            <a:ext cx="11821941" cy="8967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" name="Picture 5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ADD6AAC1-9329-CC48-9D7D-B90AAEB5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804FBA-EA44-CA2A-36C8-A724ADFC5D96}"/>
              </a:ext>
            </a:extLst>
          </p:cNvPr>
          <p:cNvSpPr txBox="1">
            <a:spLocks/>
          </p:cNvSpPr>
          <p:nvPr/>
        </p:nvSpPr>
        <p:spPr>
          <a:xfrm>
            <a:off x="185029" y="1419440"/>
            <a:ext cx="11821941" cy="4081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1" dirty="0">
              <a:ln w="0"/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  <a:p>
            <a:r>
              <a:rPr lang="en-US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• At the same time, German factories were bombed within less than 5 miles of Auschwitz, yet the camp </a:t>
            </a:r>
            <a:br>
              <a:rPr lang="en-US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</a:br>
            <a:r>
              <a:rPr lang="en-US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was left untouched.</a:t>
            </a:r>
          </a:p>
          <a:p>
            <a:endParaRPr lang="en-US" dirty="0">
              <a:ln w="0"/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  <a:p>
            <a:r>
              <a:rPr lang="en-US" dirty="0">
                <a:ln w="0"/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• </a:t>
            </a:r>
            <a:r>
              <a:rPr lang="en-US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Tahoma" panose="020B0604030504040204" pitchFamily="34" charset="0"/>
              </a:rPr>
              <a:t>The allies didn’t want tens of thousands of Jewish refugees, but a few dozens horses were worth the effort!</a:t>
            </a:r>
            <a:endParaRPr lang="en-US" sz="4400" dirty="0">
              <a:effectLst>
                <a:outerShdw blurRad="50800" dist="38100" dir="2700000" algn="tl" rotWithShape="0">
                  <a:prstClr val="black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91B877-0090-3D33-F75C-6A2821160A4E}"/>
              </a:ext>
            </a:extLst>
          </p:cNvPr>
          <p:cNvSpPr txBox="1"/>
          <p:nvPr/>
        </p:nvSpPr>
        <p:spPr>
          <a:xfrm>
            <a:off x="1458352" y="5376775"/>
            <a:ext cx="9275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The horses were saved and </a:t>
            </a:r>
          </a:p>
          <a:p>
            <a:pPr algn="ctr"/>
            <a:r>
              <a:rPr lang="en-US" sz="40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the Jews were left to die in the camps!</a:t>
            </a:r>
          </a:p>
        </p:txBody>
      </p:sp>
    </p:spTree>
    <p:extLst>
      <p:ext uri="{BB962C8B-B14F-4D97-AF65-F5344CB8AC3E}">
        <p14:creationId xmlns:p14="http://schemas.microsoft.com/office/powerpoint/2010/main" val="41851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3" y="644654"/>
            <a:ext cx="8129420" cy="13466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3" y="2621669"/>
            <a:ext cx="11821941" cy="40372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</a:rPr>
              <a:t>•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</a:rPr>
              <a:t>Past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5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</a:rPr>
              <a:t>– Yad Vashem</a:t>
            </a:r>
          </a:p>
          <a:p>
            <a:endParaRPr lang="en-US" sz="5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</a:rPr>
              <a:t>•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</a:rPr>
              <a:t>Future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5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</a:rPr>
              <a:t>– The Time of Jacob’s Trouble</a:t>
            </a:r>
          </a:p>
          <a:p>
            <a:endParaRPr lang="en-US" sz="5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</a:rPr>
              <a:t>• Present </a:t>
            </a:r>
            <a:r>
              <a:rPr lang="en-US" sz="5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</a:rPr>
              <a:t>– Not a bystander</a:t>
            </a:r>
          </a:p>
          <a:p>
            <a:endParaRPr lang="en-US" sz="6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" name="Picture 5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ADD6AAC1-9329-CC48-9D7D-B90AAEB5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310F94-F1B8-3F42-8478-75CF6BFD9654}"/>
              </a:ext>
            </a:extLst>
          </p:cNvPr>
          <p:cNvSpPr txBox="1">
            <a:spLocks/>
          </p:cNvSpPr>
          <p:nvPr/>
        </p:nvSpPr>
        <p:spPr>
          <a:xfrm>
            <a:off x="124894" y="0"/>
            <a:ext cx="9317280" cy="26636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4" y="2440437"/>
            <a:ext cx="11312480" cy="40372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Tahoma" panose="020B0604030504040204" pitchFamily="34" charset="0"/>
              </a:rPr>
              <a:t>Premillennial, Pretribulational order: </a:t>
            </a:r>
          </a:p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Rapture</a:t>
            </a:r>
          </a:p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Tribulation (Time of Jacob’s Trouble)</a:t>
            </a:r>
          </a:p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Second Coming</a:t>
            </a:r>
          </a:p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Millennial Kingdom</a:t>
            </a:r>
          </a:p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Eternal Order</a:t>
            </a:r>
          </a:p>
          <a:p>
            <a:endParaRPr lang="en-US" sz="6600" dirty="0">
              <a:latin typeface="Tahoma" panose="020B0604030504040204" pitchFamily="34" charset="0"/>
            </a:endParaRP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1836"/>
            <a:ext cx="1606378" cy="2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06B283-B160-164E-82E7-069E8806B0B8}"/>
              </a:ext>
            </a:extLst>
          </p:cNvPr>
          <p:cNvSpPr txBox="1">
            <a:spLocks/>
          </p:cNvSpPr>
          <p:nvPr/>
        </p:nvSpPr>
        <p:spPr>
          <a:xfrm>
            <a:off x="124893" y="1822598"/>
            <a:ext cx="12001203" cy="52083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• The Time of Jacob’s Trouble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latin typeface="Tahoma" panose="020B0604030504040204" pitchFamily="34" charset="0"/>
              </a:rPr>
              <a:t>Joel 2:1-2 1 </a:t>
            </a:r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Blow a trumpet in Zion, And sound an alarm on My holy mountain! Let all the inhabitants of the land tremble, For the day of the LORD is coming; Surely it is near, A day of darkness and gloom, A day of clouds and thick darkness. As the dawn is spread over the mountains, So there is a great and mighty people; There has never been anything like it, Nor will there be again after it To the years of many generations. </a:t>
            </a:r>
          </a:p>
        </p:txBody>
      </p:sp>
      <p:pic>
        <p:nvPicPr>
          <p:cNvPr id="8" name="Picture 7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09A13C1B-BB52-4042-85C8-CD5C01B6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22" y="-14640"/>
            <a:ext cx="1606378" cy="21418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2BF8E8-BAB1-CE4E-8796-F8FBD8D8F7C1}"/>
              </a:ext>
            </a:extLst>
          </p:cNvPr>
          <p:cNvSpPr txBox="1">
            <a:spLocks/>
          </p:cNvSpPr>
          <p:nvPr/>
        </p:nvSpPr>
        <p:spPr>
          <a:xfrm>
            <a:off x="124893" y="0"/>
            <a:ext cx="9168193" cy="27287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2872561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{E01D2F7C-A680-DE42-9817-EF66BE6121BA}tf10001057</Template>
  <TotalTime>18083</TotalTime>
  <Words>2213</Words>
  <Application>Microsoft Macintosh PowerPoint</Application>
  <PresentationFormat>Widescreen</PresentationFormat>
  <Paragraphs>254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Tahoma</vt:lpstr>
      <vt:lpstr>Trebuchet MS</vt:lpstr>
      <vt:lpstr>Berlin</vt:lpstr>
      <vt:lpstr>Chosen People Ministries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Chosen People Ministries</dc:title>
  <dc:creator>Olivier Melnick</dc:creator>
  <cp:lastModifiedBy>Olivier Melnick</cp:lastModifiedBy>
  <cp:revision>55</cp:revision>
  <cp:lastPrinted>2021-06-03T19:35:43Z</cp:lastPrinted>
  <dcterms:created xsi:type="dcterms:W3CDTF">2021-06-03T00:00:16Z</dcterms:created>
  <dcterms:modified xsi:type="dcterms:W3CDTF">2022-05-15T12:25:12Z</dcterms:modified>
</cp:coreProperties>
</file>