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28"/>
  </p:normalViewPr>
  <p:slideViewPr>
    <p:cSldViewPr snapToGrid="0" snapToObjects="1">
      <p:cViewPr varScale="1">
        <p:scale>
          <a:sx n="59" d="100"/>
          <a:sy n="59" d="100"/>
        </p:scale>
        <p:origin x="360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8" name="Shape 16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65 Medium"/>
                <a:ea typeface="Helvetica 65 Medium"/>
                <a:cs typeface="Helvetica 65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65 Medium"/>
                <a:ea typeface="Helvetica 65 Medium"/>
                <a:cs typeface="Helvetica 65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65 Medium"/>
                <a:ea typeface="Helvetica 65 Medium"/>
                <a:cs typeface="Helvetica 65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65 Medium"/>
                <a:ea typeface="Helvetica 65 Medium"/>
                <a:cs typeface="Helvetica 65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65 Medium"/>
                <a:ea typeface="Helvetica 65 Medium"/>
                <a:cs typeface="Helvetica 65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 anchor="ctr"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65 Medium"/>
                <a:ea typeface="Helvetica 65 Medium"/>
                <a:cs typeface="Helvetica 65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65 Medium"/>
                <a:ea typeface="Helvetica 65 Medium"/>
                <a:cs typeface="Helvetica 65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65 Medium"/>
                <a:ea typeface="Helvetica 65 Medium"/>
                <a:cs typeface="Helvetica 65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65 Medium"/>
                <a:ea typeface="Helvetica 65 Medium"/>
                <a:cs typeface="Helvetica 65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65 Medium"/>
                <a:ea typeface="Helvetica 65 Medium"/>
                <a:cs typeface="Helvetica 65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lose-up of wild plants growing between rocks"/>
          <p:cNvSpPr>
            <a:spLocks noGrp="1"/>
          </p:cNvSpPr>
          <p:nvPr>
            <p:ph type="pic" sz="quarter" idx="21"/>
          </p:nvPr>
        </p:nvSpPr>
        <p:spPr>
          <a:xfrm>
            <a:off x="15430500" y="7085409"/>
            <a:ext cx="8128000" cy="5410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Large rock formation under dark clouds with a dirt road in the foreground"/>
          <p:cNvSpPr>
            <a:spLocks noGrp="1"/>
          </p:cNvSpPr>
          <p:nvPr>
            <p:ph type="pic" idx="22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Close-up of a wild plant growing between lava rocks"/>
          <p:cNvSpPr>
            <a:spLocks noGrp="1"/>
          </p:cNvSpPr>
          <p:nvPr>
            <p:ph type="pic" sz="quarter" idx="23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waterfall surrounded by a green rocky landscape"/>
          <p:cNvSpPr>
            <a:spLocks noGrp="1"/>
          </p:cNvSpPr>
          <p:nvPr>
            <p:ph type="pic" idx="21"/>
          </p:nvPr>
        </p:nvSpPr>
        <p:spPr>
          <a:xfrm>
            <a:off x="-1511300" y="-3721100"/>
            <a:ext cx="28511500" cy="190302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50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5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821531">
              <a:lnSpc>
                <a:spcPct val="100000"/>
              </a:lnSpc>
              <a:defRPr sz="11200" b="0" spc="0">
                <a:latin typeface="Helvetica 65 Medium"/>
                <a:ea typeface="Helvetica 65 Medium"/>
                <a:cs typeface="Helvetica 65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6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1pPr>
            <a:lvl2pPr marL="0" indent="0" algn="ctr" defTabSz="821531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2pPr>
            <a:lvl3pPr marL="0" indent="0" algn="ctr" defTabSz="821531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3pPr>
            <a:lvl4pPr marL="0" indent="0" algn="ctr" defTabSz="821531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4pPr>
            <a:lvl5pPr marL="0" indent="0" algn="ctr" defTabSz="821531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200">
                <a:latin typeface="Helvetica 45 Light"/>
                <a:ea typeface="Helvetica 45 Light"/>
                <a:cs typeface="Helvetica 45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reen, hilly landscape"/>
          <p:cNvSpPr>
            <a:spLocks noGrp="1"/>
          </p:cNvSpPr>
          <p:nvPr>
            <p:ph type="pic" idx="21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Moss-covered rocks"/>
          <p:cNvSpPr>
            <a:spLocks noGrp="1"/>
          </p:cNvSpPr>
          <p:nvPr>
            <p:ph type="pic" sz="half" idx="21"/>
          </p:nvPr>
        </p:nvSpPr>
        <p:spPr>
          <a:xfrm>
            <a:off x="12052303" y="1270000"/>
            <a:ext cx="11188406" cy="11209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3" name="Large rock formation under dark clouds with a dirt road in the foreground"/>
          <p:cNvSpPr>
            <a:spLocks noGrp="1"/>
          </p:cNvSpPr>
          <p:nvPr>
            <p:ph type="pic" idx="22"/>
          </p:nvPr>
        </p:nvSpPr>
        <p:spPr>
          <a:xfrm>
            <a:off x="6380200" y="1263848"/>
            <a:ext cx="22529801" cy="111934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65 Medium"/>
                <a:ea typeface="Helvetica 65 Medium"/>
                <a:cs typeface="Helvetica 65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Israel and the Coming"/>
          <p:cNvSpPr txBox="1"/>
          <p:nvPr/>
        </p:nvSpPr>
        <p:spPr>
          <a:xfrm>
            <a:off x="4313605" y="5211230"/>
            <a:ext cx="15756789" cy="1287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lnSpc>
                <a:spcPct val="90000"/>
              </a:lnSpc>
              <a:spcBef>
                <a:spcPts val="4500"/>
              </a:spcBef>
              <a:defRPr sz="9300" b="1">
                <a:solidFill>
                  <a:srgbClr val="000000"/>
                </a:solidFill>
                <a:latin typeface="Trajan Pro"/>
                <a:ea typeface="Trajan Pro"/>
                <a:cs typeface="Trajan Pro"/>
                <a:sym typeface="Trajan Pro"/>
              </a:defRPr>
            </a:lvl1pPr>
          </a:lstStyle>
          <a:p>
            <a:r>
              <a:t>Israel and the Coming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Off val="13543"/>
              </a:schemeClr>
            </a:gs>
            <a:gs pos="0">
              <a:srgbClr val="3359A1"/>
            </a:gs>
            <a:gs pos="99313">
              <a:srgbClr val="1E124A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o What Is the Bottom Line?"/>
          <p:cNvSpPr txBox="1"/>
          <p:nvPr/>
        </p:nvSpPr>
        <p:spPr>
          <a:xfrm>
            <a:off x="4158781" y="772678"/>
            <a:ext cx="15325878" cy="1482058"/>
          </a:xfrm>
          <a:prstGeom prst="rect">
            <a:avLst/>
          </a:prstGeom>
          <a:ln w="12700">
            <a:miter lim="400000"/>
          </a:ln>
          <a:effectLst>
            <a:outerShdw blurRad="25400" dist="50800" dir="3890127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>
            <a:lvl1pPr defTabSz="821531">
              <a:lnSpc>
                <a:spcPct val="90000"/>
              </a:lnSpc>
              <a:defRPr sz="8800" b="1"/>
            </a:lvl1pPr>
          </a:lstStyle>
          <a:p>
            <a:r>
              <a:t>So What Is the Bottom Line?</a:t>
            </a:r>
          </a:p>
        </p:txBody>
      </p:sp>
      <p:sp>
        <p:nvSpPr>
          <p:cNvPr id="230" name="The Time of Jacob’s Trouble is Coming…"/>
          <p:cNvSpPr txBox="1"/>
          <p:nvPr/>
        </p:nvSpPr>
        <p:spPr>
          <a:xfrm>
            <a:off x="1385872" y="2527366"/>
            <a:ext cx="20784236" cy="2409607"/>
          </a:xfrm>
          <a:prstGeom prst="rect">
            <a:avLst/>
          </a:prstGeom>
          <a:ln w="12700">
            <a:miter lim="400000"/>
          </a:ln>
          <a:effectLst>
            <a:outerShdw blurRad="25400" dist="50800" dir="3890127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algn="l" defTabSz="821531">
              <a:lnSpc>
                <a:spcPct val="90000"/>
              </a:lnSpc>
              <a:defRPr sz="8800" b="1"/>
            </a:pPr>
            <a:r>
              <a:t>The Time of Jacob’s Trouble is Coming</a:t>
            </a:r>
          </a:p>
          <a:p>
            <a:pPr algn="l" defTabSz="821531">
              <a:lnSpc>
                <a:spcPct val="90000"/>
              </a:lnSpc>
              <a:defRPr sz="6800" b="1"/>
            </a:pPr>
            <a:r>
              <a:t>(Jeremiah 30:7)</a:t>
            </a:r>
          </a:p>
        </p:txBody>
      </p:sp>
      <p:sp>
        <p:nvSpPr>
          <p:cNvPr id="231" name="Two-Thirds of the Jews Will Perish…"/>
          <p:cNvSpPr txBox="1"/>
          <p:nvPr/>
        </p:nvSpPr>
        <p:spPr>
          <a:xfrm>
            <a:off x="1385872" y="5209603"/>
            <a:ext cx="18465216" cy="2409607"/>
          </a:xfrm>
          <a:prstGeom prst="rect">
            <a:avLst/>
          </a:prstGeom>
          <a:ln w="12700">
            <a:miter lim="400000"/>
          </a:ln>
          <a:effectLst>
            <a:outerShdw blurRad="25400" dist="50800" dir="3890127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algn="l" defTabSz="821531">
              <a:lnSpc>
                <a:spcPct val="90000"/>
              </a:lnSpc>
              <a:defRPr sz="8800" b="1"/>
            </a:pPr>
            <a:r>
              <a:t>Two-Thirds of the Jews Will Perish</a:t>
            </a:r>
          </a:p>
          <a:p>
            <a:pPr algn="l" defTabSz="821531">
              <a:lnSpc>
                <a:spcPct val="90000"/>
              </a:lnSpc>
              <a:defRPr sz="6800" b="1"/>
            </a:pPr>
            <a:r>
              <a:t>(Zechariah 13:8)</a:t>
            </a:r>
          </a:p>
        </p:txBody>
      </p:sp>
      <p:sp>
        <p:nvSpPr>
          <p:cNvPr id="232" name="The Remnant Jews Will All Be Saved…"/>
          <p:cNvSpPr txBox="1"/>
          <p:nvPr/>
        </p:nvSpPr>
        <p:spPr>
          <a:xfrm>
            <a:off x="1385872" y="7891840"/>
            <a:ext cx="19563817" cy="2409608"/>
          </a:xfrm>
          <a:prstGeom prst="rect">
            <a:avLst/>
          </a:prstGeom>
          <a:ln w="12700">
            <a:miter lim="400000"/>
          </a:ln>
          <a:effectLst>
            <a:outerShdw blurRad="25400" dist="50800" dir="3890127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algn="l" defTabSz="821531">
              <a:lnSpc>
                <a:spcPct val="90000"/>
              </a:lnSpc>
              <a:defRPr sz="8800" b="1"/>
            </a:pPr>
            <a:r>
              <a:t>The Remnant Jews Will All Be Saved</a:t>
            </a:r>
          </a:p>
          <a:p>
            <a:pPr algn="l" defTabSz="821531">
              <a:lnSpc>
                <a:spcPct val="90000"/>
              </a:lnSpc>
              <a:defRPr sz="6800" b="1"/>
            </a:pPr>
            <a:r>
              <a:t>(Romans 11:25-26)</a:t>
            </a:r>
          </a:p>
        </p:txBody>
      </p:sp>
      <p:sp>
        <p:nvSpPr>
          <p:cNvPr id="233" name="Antichrist Will Be Defeated…"/>
          <p:cNvSpPr txBox="1"/>
          <p:nvPr/>
        </p:nvSpPr>
        <p:spPr>
          <a:xfrm>
            <a:off x="1385872" y="10574078"/>
            <a:ext cx="14409446" cy="2409607"/>
          </a:xfrm>
          <a:prstGeom prst="rect">
            <a:avLst/>
          </a:prstGeom>
          <a:ln w="12700">
            <a:miter lim="400000"/>
          </a:ln>
          <a:effectLst>
            <a:outerShdw blurRad="25400" dist="50800" dir="3890127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algn="l" defTabSz="821531">
              <a:lnSpc>
                <a:spcPct val="90000"/>
              </a:lnSpc>
              <a:defRPr sz="8800" b="1"/>
            </a:pPr>
            <a:r>
              <a:t>Antichrist Will Be Defeated</a:t>
            </a:r>
          </a:p>
          <a:p>
            <a:pPr algn="l" defTabSz="821531">
              <a:lnSpc>
                <a:spcPct val="90000"/>
              </a:lnSpc>
              <a:defRPr sz="6800" b="1"/>
            </a:pPr>
            <a:r>
              <a:t>(Revelation 19:20)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" grpId="1" animBg="1" advAuto="0"/>
      <p:bldP spid="231" grpId="2" animBg="1" advAuto="0"/>
      <p:bldP spid="232" grpId="3" animBg="1" advAuto="0"/>
      <p:bldP spid="233" grpId="4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Off val="13543"/>
              </a:schemeClr>
            </a:gs>
            <a:gs pos="0">
              <a:srgbClr val="3359A1"/>
            </a:gs>
            <a:gs pos="99313">
              <a:srgbClr val="1E124A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Jesus Conquers"/>
          <p:cNvSpPr txBox="1"/>
          <p:nvPr/>
        </p:nvSpPr>
        <p:spPr>
          <a:xfrm>
            <a:off x="7605561" y="3850507"/>
            <a:ext cx="8787918" cy="1482057"/>
          </a:xfrm>
          <a:prstGeom prst="rect">
            <a:avLst/>
          </a:prstGeom>
          <a:ln w="12700">
            <a:miter lim="400000"/>
          </a:ln>
          <a:effectLst>
            <a:outerShdw blurRad="25400" dist="50800" dir="3890127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>
            <a:lvl1pPr defTabSz="821531">
              <a:lnSpc>
                <a:spcPct val="90000"/>
              </a:lnSpc>
              <a:defRPr sz="8800" b="1"/>
            </a:lvl1pPr>
          </a:lstStyle>
          <a:p>
            <a:r>
              <a:t>Jesus Conquers</a:t>
            </a:r>
          </a:p>
        </p:txBody>
      </p:sp>
      <p:sp>
        <p:nvSpPr>
          <p:cNvPr id="236" name="Israel is Redeemed"/>
          <p:cNvSpPr txBox="1"/>
          <p:nvPr/>
        </p:nvSpPr>
        <p:spPr>
          <a:xfrm>
            <a:off x="7015721" y="6116971"/>
            <a:ext cx="10352558" cy="1482058"/>
          </a:xfrm>
          <a:prstGeom prst="rect">
            <a:avLst/>
          </a:prstGeom>
          <a:ln w="12700">
            <a:miter lim="400000"/>
          </a:ln>
          <a:effectLst>
            <a:outerShdw blurRad="25400" dist="50800" dir="3890127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>
            <a:lvl1pPr defTabSz="821531">
              <a:lnSpc>
                <a:spcPct val="90000"/>
              </a:lnSpc>
              <a:defRPr sz="8800" b="1"/>
            </a:lvl1pPr>
          </a:lstStyle>
          <a:p>
            <a:r>
              <a:t>Israel is Redeemed</a:t>
            </a:r>
          </a:p>
        </p:txBody>
      </p:sp>
      <p:sp>
        <p:nvSpPr>
          <p:cNvPr id="237" name="God is Vindicated"/>
          <p:cNvSpPr txBox="1"/>
          <p:nvPr/>
        </p:nvSpPr>
        <p:spPr>
          <a:xfrm>
            <a:off x="7448791" y="8383436"/>
            <a:ext cx="9486418" cy="1482058"/>
          </a:xfrm>
          <a:prstGeom prst="rect">
            <a:avLst/>
          </a:prstGeom>
          <a:ln w="12700">
            <a:miter lim="400000"/>
          </a:ln>
          <a:effectLst>
            <a:outerShdw blurRad="25400" dist="50800" dir="3890127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>
            <a:lvl1pPr defTabSz="821531">
              <a:lnSpc>
                <a:spcPct val="90000"/>
              </a:lnSpc>
              <a:defRPr sz="8800" b="1"/>
            </a:lvl1pPr>
          </a:lstStyle>
          <a:p>
            <a:r>
              <a:t>God is Vindicated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Rectangle"/>
          <p:cNvSpPr/>
          <p:nvPr/>
        </p:nvSpPr>
        <p:spPr>
          <a:xfrm>
            <a:off x="1871944" y="17859"/>
            <a:ext cx="20128799" cy="13680282"/>
          </a:xfrm>
          <a:prstGeom prst="rect">
            <a:avLst/>
          </a:prstGeom>
          <a:solidFill>
            <a:srgbClr val="000000">
              <a:alpha val="41853"/>
            </a:srgb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latin typeface="Helvetica 65 Medium"/>
                <a:ea typeface="Helvetica 65 Medium"/>
                <a:cs typeface="Helvetica 65 Medium"/>
                <a:sym typeface="Helvetica Neue Medium"/>
              </a:defRPr>
            </a:pPr>
            <a:endParaRPr/>
          </a:p>
        </p:txBody>
      </p:sp>
      <p:sp>
        <p:nvSpPr>
          <p:cNvPr id="240" name="As last days believers,…"/>
          <p:cNvSpPr txBox="1"/>
          <p:nvPr/>
        </p:nvSpPr>
        <p:spPr>
          <a:xfrm>
            <a:off x="2418635" y="2699789"/>
            <a:ext cx="18821375" cy="6052205"/>
          </a:xfrm>
          <a:prstGeom prst="rect">
            <a:avLst/>
          </a:prstGeom>
          <a:ln w="12700">
            <a:miter lim="400000"/>
          </a:ln>
          <a:effectLst>
            <a:outerShdw blurRad="88900" dist="63500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defTabSz="821531">
              <a:lnSpc>
                <a:spcPct val="120000"/>
              </a:lnSpc>
              <a:defRPr sz="8400" b="1"/>
            </a:pPr>
            <a:r>
              <a:t>As last days believers,</a:t>
            </a:r>
          </a:p>
          <a:p>
            <a:pPr defTabSz="821531">
              <a:lnSpc>
                <a:spcPct val="120000"/>
              </a:lnSpc>
              <a:defRPr sz="8400" b="1"/>
            </a:pPr>
            <a:r>
              <a:t>we are not told to look for </a:t>
            </a:r>
            <a:r>
              <a:rPr i="1"/>
              <a:t>Anti</a:t>
            </a:r>
            <a:r>
              <a:t>christ.</a:t>
            </a:r>
          </a:p>
          <a:p>
            <a:pPr defTabSz="821531">
              <a:lnSpc>
                <a:spcPct val="120000"/>
              </a:lnSpc>
              <a:defRPr sz="8400" b="1"/>
            </a:pPr>
            <a:r>
              <a:t>Instead, we are exhorted to look for,</a:t>
            </a:r>
          </a:p>
          <a:p>
            <a:pPr defTabSz="821531">
              <a:lnSpc>
                <a:spcPct val="120000"/>
              </a:lnSpc>
              <a:defRPr sz="8400" b="1"/>
            </a:pPr>
            <a:r>
              <a:t>and </a:t>
            </a:r>
            <a:r>
              <a:rPr i="1"/>
              <a:t>long</a:t>
            </a:r>
            <a:r>
              <a:t> for, </a:t>
            </a:r>
            <a:r>
              <a:rPr i="1"/>
              <a:t>THE</a:t>
            </a:r>
            <a:r>
              <a:t> Christ!</a:t>
            </a:r>
          </a:p>
        </p:txBody>
      </p:sp>
      <p:pic>
        <p:nvPicPr>
          <p:cNvPr id="241" name="Line Line" descr="Line 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2320210" y="8603853"/>
            <a:ext cx="2104632" cy="3302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5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9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Off val="13543"/>
              </a:schemeClr>
            </a:gs>
            <a:gs pos="0">
              <a:srgbClr val="3359A1"/>
            </a:gs>
            <a:gs pos="99313">
              <a:srgbClr val="1E124A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Rectangle"/>
          <p:cNvSpPr/>
          <p:nvPr/>
        </p:nvSpPr>
        <p:spPr>
          <a:xfrm>
            <a:off x="2151317" y="8682645"/>
            <a:ext cx="17070621" cy="1270001"/>
          </a:xfrm>
          <a:prstGeom prst="rect">
            <a:avLst/>
          </a:prstGeom>
          <a:solidFill>
            <a:srgbClr val="FED65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3" name="Rectangle"/>
          <p:cNvSpPr/>
          <p:nvPr/>
        </p:nvSpPr>
        <p:spPr>
          <a:xfrm>
            <a:off x="2151317" y="6114996"/>
            <a:ext cx="16889598" cy="1270001"/>
          </a:xfrm>
          <a:prstGeom prst="rect">
            <a:avLst/>
          </a:prstGeom>
          <a:solidFill>
            <a:srgbClr val="FED65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4" name="Rectangle"/>
          <p:cNvSpPr/>
          <p:nvPr/>
        </p:nvSpPr>
        <p:spPr>
          <a:xfrm>
            <a:off x="2151317" y="3728079"/>
            <a:ext cx="16889598" cy="1270001"/>
          </a:xfrm>
          <a:prstGeom prst="rect">
            <a:avLst/>
          </a:prstGeom>
          <a:solidFill>
            <a:srgbClr val="FED65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5" name="He’s in the Bible (real person)"/>
          <p:cNvSpPr txBox="1"/>
          <p:nvPr/>
        </p:nvSpPr>
        <p:spPr>
          <a:xfrm>
            <a:off x="2298864" y="2493641"/>
            <a:ext cx="11419093" cy="1108076"/>
          </a:xfrm>
          <a:prstGeom prst="rect">
            <a:avLst/>
          </a:prstGeom>
          <a:ln w="12700">
            <a:miter lim="400000"/>
          </a:ln>
          <a:effectLst>
            <a:outerShdw blurRad="25400" dist="50800" dir="3347039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>
            <a:lvl1pPr algn="l" defTabSz="821531">
              <a:defRPr sz="63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He’s in the Bible (real person)</a:t>
            </a:r>
          </a:p>
        </p:txBody>
      </p:sp>
      <p:sp>
        <p:nvSpPr>
          <p:cNvPr id="176" name="Why Talk About Antichrist?"/>
          <p:cNvSpPr txBox="1"/>
          <p:nvPr/>
        </p:nvSpPr>
        <p:spPr>
          <a:xfrm>
            <a:off x="2400386" y="547365"/>
            <a:ext cx="19583227" cy="1946276"/>
          </a:xfrm>
          <a:prstGeom prst="rect">
            <a:avLst/>
          </a:prstGeom>
          <a:ln w="12700">
            <a:miter lim="400000"/>
          </a:ln>
          <a:effectLst>
            <a:outerShdw blurRad="25400" dist="50800" dir="3347039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>
            <a:lvl1pPr algn="l" defTabSz="821531">
              <a:defRPr sz="118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Why Talk About Antichrist?</a:t>
            </a:r>
          </a:p>
        </p:txBody>
      </p:sp>
      <p:sp>
        <p:nvSpPr>
          <p:cNvPr id="177" name="He is definitely Coming (1 Jn. 2:18; Rev. 13)"/>
          <p:cNvSpPr txBox="1"/>
          <p:nvPr/>
        </p:nvSpPr>
        <p:spPr>
          <a:xfrm>
            <a:off x="2252062" y="7307800"/>
            <a:ext cx="16636542" cy="1108076"/>
          </a:xfrm>
          <a:prstGeom prst="rect">
            <a:avLst/>
          </a:prstGeom>
          <a:ln w="12700">
            <a:miter lim="400000"/>
          </a:ln>
          <a:effectLst>
            <a:outerShdw blurRad="25400" dist="50800" dir="3347039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algn="l" defTabSz="821531">
              <a:defRPr sz="6300" b="1">
                <a:latin typeface="Helvetica"/>
                <a:ea typeface="Helvetica"/>
                <a:cs typeface="Helvetica"/>
                <a:sym typeface="Helvetica"/>
              </a:defRPr>
            </a:pPr>
            <a:r>
              <a:t>He is definitely </a:t>
            </a:r>
            <a:r>
              <a:rPr i="1"/>
              <a:t>Coming</a:t>
            </a:r>
            <a:r>
              <a:t> (1 Jn. 2:18; Rev. 13)</a:t>
            </a:r>
          </a:p>
        </p:txBody>
      </p:sp>
      <p:sp>
        <p:nvSpPr>
          <p:cNvPr id="178" name="100+ Passages of Scripture describing him"/>
          <p:cNvSpPr txBox="1"/>
          <p:nvPr/>
        </p:nvSpPr>
        <p:spPr>
          <a:xfrm>
            <a:off x="2298864" y="3650291"/>
            <a:ext cx="16497462" cy="1108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>
            <a:lvl1pPr algn="l" defTabSz="821531">
              <a:defRPr sz="6300" b="1">
                <a:solidFill>
                  <a:srgbClr val="0433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100+ Passages of Scripture describing him</a:t>
            </a:r>
          </a:p>
        </p:txBody>
      </p:sp>
      <p:sp>
        <p:nvSpPr>
          <p:cNvPr id="179" name="The Most Prominent end times figure besides jesus"/>
          <p:cNvSpPr txBox="1"/>
          <p:nvPr/>
        </p:nvSpPr>
        <p:spPr>
          <a:xfrm>
            <a:off x="2302902" y="4818816"/>
            <a:ext cx="19717786" cy="1108076"/>
          </a:xfrm>
          <a:prstGeom prst="rect">
            <a:avLst/>
          </a:prstGeom>
          <a:ln w="12700">
            <a:miter lim="400000"/>
          </a:ln>
          <a:effectLst>
            <a:outerShdw blurRad="25400" dist="50800" dir="3347039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>
            <a:lvl1pPr algn="l" defTabSz="821531">
              <a:defRPr sz="63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The Most Prominent end times figure besides jesus</a:t>
            </a:r>
          </a:p>
        </p:txBody>
      </p:sp>
      <p:sp>
        <p:nvSpPr>
          <p:cNvPr id="180" name="36X in revelation called “The beast”"/>
          <p:cNvSpPr txBox="1"/>
          <p:nvPr/>
        </p:nvSpPr>
        <p:spPr>
          <a:xfrm>
            <a:off x="2302902" y="6037209"/>
            <a:ext cx="13762354" cy="1108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>
            <a:lvl1pPr algn="l" defTabSz="821531">
              <a:defRPr sz="6300" b="1">
                <a:solidFill>
                  <a:srgbClr val="0433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36X in revelation called “The beast”</a:t>
            </a:r>
          </a:p>
        </p:txBody>
      </p:sp>
      <p:sp>
        <p:nvSpPr>
          <p:cNvPr id="181" name="Spirit of Antichrist is Among us (1 Jn. 4:1-3)"/>
          <p:cNvSpPr txBox="1"/>
          <p:nvPr/>
        </p:nvSpPr>
        <p:spPr>
          <a:xfrm>
            <a:off x="2252062" y="8604857"/>
            <a:ext cx="16767418" cy="1108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>
            <a:lvl1pPr algn="l" defTabSz="821531">
              <a:defRPr sz="6300" b="1">
                <a:solidFill>
                  <a:srgbClr val="0433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Spirit of Antichrist is Among us (1 Jn. 4:1-3)</a:t>
            </a:r>
          </a:p>
        </p:txBody>
      </p:sp>
      <p:sp>
        <p:nvSpPr>
          <p:cNvPr id="182" name="He is likely alive today"/>
          <p:cNvSpPr txBox="1"/>
          <p:nvPr/>
        </p:nvSpPr>
        <p:spPr>
          <a:xfrm>
            <a:off x="2252062" y="9796784"/>
            <a:ext cx="8649997" cy="1108076"/>
          </a:xfrm>
          <a:prstGeom prst="rect">
            <a:avLst/>
          </a:prstGeom>
          <a:ln w="12700">
            <a:miter lim="400000"/>
          </a:ln>
          <a:effectLst>
            <a:outerShdw blurRad="25400" dist="50800" dir="3347039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>
            <a:lvl1pPr algn="l" defTabSz="821531">
              <a:defRPr sz="63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He is likely alive today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" grpId="9" animBg="1" advAuto="0"/>
      <p:bldP spid="173" grpId="6" animBg="1" advAuto="0"/>
      <p:bldP spid="174" grpId="3" animBg="1" advAuto="0"/>
      <p:bldP spid="175" grpId="1" animBg="1" advAuto="0"/>
      <p:bldP spid="177" grpId="7" animBg="1" advAuto="0"/>
      <p:bldP spid="178" grpId="2" animBg="1" advAuto="0"/>
      <p:bldP spid="179" grpId="4" animBg="1" advAuto="0"/>
      <p:bldP spid="180" grpId="5" animBg="1" advAuto="0"/>
      <p:bldP spid="181" grpId="8" animBg="1" advAuto="0"/>
      <p:bldP spid="182" grpId="1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Off val="13543"/>
              </a:schemeClr>
            </a:gs>
            <a:gs pos="0">
              <a:srgbClr val="3359A1"/>
            </a:gs>
            <a:gs pos="99313">
              <a:srgbClr val="1E124A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anti = “against”, “in place of”"/>
          <p:cNvSpPr txBox="1"/>
          <p:nvPr/>
        </p:nvSpPr>
        <p:spPr>
          <a:xfrm>
            <a:off x="4463122" y="3271456"/>
            <a:ext cx="13838353" cy="1383006"/>
          </a:xfrm>
          <a:prstGeom prst="rect">
            <a:avLst/>
          </a:prstGeom>
          <a:ln w="12700">
            <a:miter lim="400000"/>
          </a:ln>
          <a:effectLst>
            <a:outerShdw blurRad="25400" dist="50800" dir="3268838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>
            <a:lvl1pPr algn="l" defTabSz="821531">
              <a:defRPr sz="8400" i="1"/>
            </a:lvl1pPr>
          </a:lstStyle>
          <a:p>
            <a:r>
              <a:t>anti = “against”, “in place of”</a:t>
            </a:r>
          </a:p>
        </p:txBody>
      </p:sp>
      <p:sp>
        <p:nvSpPr>
          <p:cNvPr id="185" name="What does “Anti” Christ mean?"/>
          <p:cNvSpPr txBox="1"/>
          <p:nvPr/>
        </p:nvSpPr>
        <p:spPr>
          <a:xfrm>
            <a:off x="3568534" y="508304"/>
            <a:ext cx="17442054" cy="1544084"/>
          </a:xfrm>
          <a:prstGeom prst="rect">
            <a:avLst/>
          </a:prstGeom>
          <a:ln w="12700">
            <a:miter lim="400000"/>
          </a:ln>
          <a:effectLst>
            <a:outerShdw blurRad="25400" dist="50800" dir="3268838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>
            <a:lvl1pPr algn="l" defTabSz="821531">
              <a:defRPr sz="9200" b="1"/>
            </a:lvl1pPr>
          </a:lstStyle>
          <a:p>
            <a:r>
              <a:t>What does “Anti” Christ mean?</a:t>
            </a:r>
          </a:p>
        </p:txBody>
      </p:sp>
      <p:sp>
        <p:nvSpPr>
          <p:cNvPr id="186" name="“See to it that no one misleads you. For many…"/>
          <p:cNvSpPr txBox="1"/>
          <p:nvPr/>
        </p:nvSpPr>
        <p:spPr>
          <a:xfrm>
            <a:off x="4887680" y="5336464"/>
            <a:ext cx="15876042" cy="6736041"/>
          </a:xfrm>
          <a:prstGeom prst="rect">
            <a:avLst/>
          </a:prstGeom>
          <a:ln w="12700">
            <a:miter lim="400000"/>
          </a:ln>
          <a:effectLst>
            <a:outerShdw blurRad="12700" dist="25400" dir="6092946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lnSpc>
                <a:spcPct val="30000"/>
              </a:lnSpc>
              <a:spcBef>
                <a:spcPts val="4500"/>
              </a:spcBef>
              <a:defRPr sz="5400"/>
            </a:pPr>
            <a:r>
              <a:t>  “See to it that no one misleads you. For many</a:t>
            </a:r>
          </a:p>
          <a:p>
            <a:pPr algn="l">
              <a:lnSpc>
                <a:spcPct val="30000"/>
              </a:lnSpc>
              <a:spcBef>
                <a:spcPts val="4500"/>
              </a:spcBef>
              <a:defRPr sz="5400"/>
            </a:pPr>
            <a:r>
              <a:t>will come in my name, saying, ‘I am the Christ,’</a:t>
            </a:r>
          </a:p>
          <a:p>
            <a:pPr algn="l">
              <a:lnSpc>
                <a:spcPct val="30000"/>
              </a:lnSpc>
              <a:spcBef>
                <a:spcPts val="4500"/>
              </a:spcBef>
              <a:defRPr sz="5400"/>
            </a:pPr>
            <a:r>
              <a:t>and will mislead many.</a:t>
            </a:r>
          </a:p>
          <a:p>
            <a:pPr algn="l">
              <a:lnSpc>
                <a:spcPct val="30000"/>
              </a:lnSpc>
              <a:spcBef>
                <a:spcPts val="4500"/>
              </a:spcBef>
              <a:defRPr sz="5400"/>
            </a:pPr>
            <a:r>
              <a:t>   For false Christ’s and false prophets will arise and</a:t>
            </a:r>
          </a:p>
          <a:p>
            <a:pPr algn="l">
              <a:lnSpc>
                <a:spcPct val="30000"/>
              </a:lnSpc>
              <a:spcBef>
                <a:spcPts val="4500"/>
              </a:spcBef>
              <a:defRPr sz="5400"/>
            </a:pPr>
            <a:r>
              <a:t>will show great signs and wonders, so as to </a:t>
            </a:r>
          </a:p>
          <a:p>
            <a:pPr algn="l">
              <a:lnSpc>
                <a:spcPct val="30000"/>
              </a:lnSpc>
              <a:spcBef>
                <a:spcPts val="4500"/>
              </a:spcBef>
              <a:defRPr sz="5400"/>
            </a:pPr>
            <a:r>
              <a:t>mislead, if possible, even the elect.</a:t>
            </a:r>
          </a:p>
          <a:p>
            <a:pPr algn="l">
              <a:lnSpc>
                <a:spcPct val="30000"/>
              </a:lnSpc>
              <a:spcBef>
                <a:spcPts val="4500"/>
              </a:spcBef>
              <a:defRPr sz="5400"/>
            </a:pPr>
            <a:r>
              <a:t>   Behold, I have told you in advance.”</a:t>
            </a:r>
          </a:p>
          <a:p>
            <a:pPr algn="l">
              <a:lnSpc>
                <a:spcPct val="60000"/>
              </a:lnSpc>
              <a:spcBef>
                <a:spcPts val="4500"/>
              </a:spcBef>
              <a:defRPr sz="5400"/>
            </a:pPr>
            <a:r>
              <a:t>   - Jesus (Matthew 24:4-5, 24-25)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4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1" animBg="1" advAuto="0"/>
      <p:bldP spid="186" grpId="2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Off val="13543"/>
              </a:schemeClr>
            </a:gs>
            <a:gs pos="0">
              <a:srgbClr val="3359A1"/>
            </a:gs>
            <a:gs pos="99313">
              <a:srgbClr val="1E124A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Rectangle"/>
          <p:cNvSpPr/>
          <p:nvPr/>
        </p:nvSpPr>
        <p:spPr>
          <a:xfrm>
            <a:off x="3747201" y="2195798"/>
            <a:ext cx="16889598" cy="1270001"/>
          </a:xfrm>
          <a:prstGeom prst="rect">
            <a:avLst/>
          </a:prstGeom>
          <a:solidFill>
            <a:srgbClr val="FED65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65 Medium"/>
                <a:ea typeface="Helvetica 65 Medium"/>
                <a:cs typeface="Helvetica 65 Medium"/>
                <a:sym typeface="Helvetica Neue Medium"/>
              </a:defRPr>
            </a:pPr>
            <a:endParaRPr/>
          </a:p>
        </p:txBody>
      </p:sp>
      <p:sp>
        <p:nvSpPr>
          <p:cNvPr id="189" name="What do we know about Him?"/>
          <p:cNvSpPr txBox="1"/>
          <p:nvPr/>
        </p:nvSpPr>
        <p:spPr>
          <a:xfrm>
            <a:off x="4846432" y="295283"/>
            <a:ext cx="11743666" cy="1109899"/>
          </a:xfrm>
          <a:prstGeom prst="rect">
            <a:avLst/>
          </a:prstGeom>
          <a:ln w="12700">
            <a:miter lim="400000"/>
          </a:ln>
          <a:effectLst>
            <a:outerShdw blurRad="38100" dist="38100" dir="4027324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>
            <a:lvl1pPr algn="l" defTabSz="821531">
              <a:defRPr sz="6400" b="1"/>
            </a:lvl1pPr>
          </a:lstStyle>
          <a:p>
            <a:r>
              <a:t>What do we know about Him?</a:t>
            </a:r>
          </a:p>
        </p:txBody>
      </p:sp>
      <p:sp>
        <p:nvSpPr>
          <p:cNvPr id="190" name="The little horn (Daniel 7:8)…"/>
          <p:cNvSpPr txBox="1"/>
          <p:nvPr/>
        </p:nvSpPr>
        <p:spPr>
          <a:xfrm>
            <a:off x="3375596" y="4071077"/>
            <a:ext cx="17753509" cy="7053500"/>
          </a:xfrm>
          <a:prstGeom prst="rect">
            <a:avLst/>
          </a:prstGeom>
          <a:ln w="12700">
            <a:miter lim="400000"/>
          </a:ln>
          <a:effectLst>
            <a:outerShdw blurRad="38100" dist="38100" dir="4027324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algn="l" defTabSz="821531">
              <a:defRPr sz="6400" b="1"/>
            </a:pPr>
            <a:r>
              <a:t>The little horn (Daniel 7:8)</a:t>
            </a:r>
          </a:p>
          <a:p>
            <a:pPr algn="l" defTabSz="821531">
              <a:defRPr sz="6400" b="1"/>
            </a:pPr>
            <a:r>
              <a:t>The insolent king (Daniel 8:23)</a:t>
            </a:r>
          </a:p>
          <a:p>
            <a:pPr algn="l" defTabSz="821531">
              <a:defRPr sz="6400" b="1"/>
            </a:pPr>
            <a:r>
              <a:t>The one who makes desolate (Daniel 9:27)</a:t>
            </a:r>
          </a:p>
          <a:p>
            <a:pPr algn="l" defTabSz="821531">
              <a:defRPr sz="6400" b="1"/>
            </a:pPr>
            <a:r>
              <a:t>The man of lawlessness (2 Thess. 2:3)</a:t>
            </a:r>
          </a:p>
          <a:p>
            <a:pPr algn="l" defTabSz="821531">
              <a:defRPr sz="6400" b="1"/>
            </a:pPr>
            <a:r>
              <a:t>The son of destruction (2 Thess. 2:3)</a:t>
            </a:r>
          </a:p>
          <a:p>
            <a:pPr algn="l" defTabSz="821531">
              <a:defRPr sz="6400" b="1"/>
            </a:pPr>
            <a:r>
              <a:t>Antichrist (1 John 2:18, 22; 4;3; 2 John 1:7)</a:t>
            </a:r>
          </a:p>
          <a:p>
            <a:pPr algn="l" defTabSz="821531">
              <a:defRPr sz="6400" b="1"/>
            </a:pPr>
            <a:r>
              <a:t>The beast coming up out of the sea (Rev. 13:1</a:t>
            </a:r>
          </a:p>
        </p:txBody>
      </p:sp>
      <p:sp>
        <p:nvSpPr>
          <p:cNvPr id="191" name="He is known by many names in Scripture:"/>
          <p:cNvSpPr txBox="1"/>
          <p:nvPr/>
        </p:nvSpPr>
        <p:spPr>
          <a:xfrm>
            <a:off x="4190022" y="2275849"/>
            <a:ext cx="16124658" cy="1109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>
            <a:lvl1pPr algn="l" defTabSz="821531">
              <a:defRPr sz="6400" b="1">
                <a:solidFill>
                  <a:srgbClr val="0433FF"/>
                </a:solidFill>
              </a:defRPr>
            </a:lvl1pPr>
          </a:lstStyle>
          <a:p>
            <a:r>
              <a:t>He is known by many names in Scripture: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4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2" animBg="1" advAuto="0"/>
      <p:bldP spid="190" grpId="3" animBg="1" advAuto="0"/>
      <p:bldP spid="191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Off val="13543"/>
              </a:schemeClr>
            </a:gs>
            <a:gs pos="0">
              <a:srgbClr val="3359A1"/>
            </a:gs>
            <a:gs pos="99313">
              <a:srgbClr val="1E124A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An ambitious Politician (Daniel 9:27; Rev. 17:11-12)"/>
          <p:cNvSpPr txBox="1"/>
          <p:nvPr/>
        </p:nvSpPr>
        <p:spPr>
          <a:xfrm>
            <a:off x="1636116" y="3357553"/>
            <a:ext cx="17642285" cy="1006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>
            <a:lvl1pPr algn="l" defTabSz="821531">
              <a:defRPr sz="57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An ambitious Politician (Daniel 9:27; Rev. 17:11-12)</a:t>
            </a:r>
          </a:p>
        </p:txBody>
      </p:sp>
      <p:sp>
        <p:nvSpPr>
          <p:cNvPr id="194" name="A Military Demagogue (Daniel 11:38-39, 40-44; Rev. 6:2, 13:2, 4)"/>
          <p:cNvSpPr txBox="1"/>
          <p:nvPr/>
        </p:nvSpPr>
        <p:spPr>
          <a:xfrm>
            <a:off x="1636116" y="4724813"/>
            <a:ext cx="21721292" cy="1006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>
            <a:lvl1pPr algn="l" defTabSz="821531">
              <a:defRPr sz="57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 Military Demagogue (Daniel 11:38-39, 40-44; Rev. 6:2, 13:2, 4)</a:t>
            </a:r>
          </a:p>
        </p:txBody>
      </p:sp>
      <p:sp>
        <p:nvSpPr>
          <p:cNvPr id="195" name="A Master orator (Daniel 7:8, 11; 11:36; Rev. 13:5)"/>
          <p:cNvSpPr txBox="1"/>
          <p:nvPr/>
        </p:nvSpPr>
        <p:spPr>
          <a:xfrm>
            <a:off x="1636116" y="6138877"/>
            <a:ext cx="16571988" cy="1006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>
            <a:lvl1pPr algn="l" defTabSz="821531">
              <a:defRPr sz="57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 Master orator (Daniel 7:8, 11; 11:36; Rev. 13:5)</a:t>
            </a:r>
          </a:p>
        </p:txBody>
      </p:sp>
      <p:sp>
        <p:nvSpPr>
          <p:cNvPr id="196" name="Charming, cunning and deceptive (2 Thess. 2:4, 10-12; Jn 8:44)"/>
          <p:cNvSpPr txBox="1"/>
          <p:nvPr/>
        </p:nvSpPr>
        <p:spPr>
          <a:xfrm>
            <a:off x="1635836" y="7506138"/>
            <a:ext cx="21797995" cy="1006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>
            <a:lvl1pPr algn="l" defTabSz="821531">
              <a:defRPr sz="57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Charming, cunning and deceptive (2 Thess. 2:4, 10-12; Jn 8:44)</a:t>
            </a:r>
          </a:p>
        </p:txBody>
      </p:sp>
      <p:sp>
        <p:nvSpPr>
          <p:cNvPr id="197" name="Arrogant, lawless, blaspheming (Daniel 11:36; 2 Thess. 2:7-8)"/>
          <p:cNvSpPr txBox="1"/>
          <p:nvPr/>
        </p:nvSpPr>
        <p:spPr>
          <a:xfrm>
            <a:off x="1636116" y="8925957"/>
            <a:ext cx="21155745" cy="1006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>
            <a:lvl1pPr algn="l" defTabSz="821531">
              <a:defRPr sz="57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Arrogant, lawless, blaspheming (Daniel 11:36; 2 Thess. 2:7-8)</a:t>
            </a:r>
          </a:p>
        </p:txBody>
      </p:sp>
      <p:sp>
        <p:nvSpPr>
          <p:cNvPr id="198" name="Harbors an Ancient Hatred for Jews (Gen. 3:15; Rev. 6:9; 11:7;…"/>
          <p:cNvSpPr txBox="1"/>
          <p:nvPr/>
        </p:nvSpPr>
        <p:spPr>
          <a:xfrm>
            <a:off x="1636396" y="10287462"/>
            <a:ext cx="21799761" cy="1870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algn="l" defTabSz="821531">
              <a:defRPr sz="5700" b="1">
                <a:latin typeface="Helvetica"/>
                <a:ea typeface="Helvetica"/>
                <a:cs typeface="Helvetica"/>
                <a:sym typeface="Helvetica"/>
              </a:defRPr>
            </a:pPr>
            <a:r>
              <a:t>Harbors an Ancient Hatred for Jews (Gen. 3:15; Rev. 6:9; 11:7;  </a:t>
            </a:r>
          </a:p>
          <a:p>
            <a:pPr algn="l" defTabSz="821531">
              <a:defRPr sz="5700" b="1">
                <a:latin typeface="Helvetica"/>
                <a:ea typeface="Helvetica"/>
                <a:cs typeface="Helvetica"/>
                <a:sym typeface="Helvetica"/>
              </a:defRPr>
            </a:pPr>
            <a:r>
              <a:t>12:7-9, 12-17; 13:7,15;17:6)</a:t>
            </a:r>
          </a:p>
        </p:txBody>
      </p:sp>
      <p:sp>
        <p:nvSpPr>
          <p:cNvPr id="199" name="Rectangle"/>
          <p:cNvSpPr/>
          <p:nvPr/>
        </p:nvSpPr>
        <p:spPr>
          <a:xfrm>
            <a:off x="363175" y="3381581"/>
            <a:ext cx="1037877" cy="7805869"/>
          </a:xfrm>
          <a:prstGeom prst="rect">
            <a:avLst/>
          </a:prstGeom>
          <a:solidFill>
            <a:srgbClr val="FED65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65 Medium"/>
                <a:ea typeface="Helvetica 65 Medium"/>
                <a:cs typeface="Helvetica 65 Medium"/>
                <a:sym typeface="Helvetica Neue Medium"/>
              </a:defRPr>
            </a:pPr>
            <a:endParaRPr/>
          </a:p>
        </p:txBody>
      </p:sp>
      <p:sp>
        <p:nvSpPr>
          <p:cNvPr id="200" name="Triangle"/>
          <p:cNvSpPr/>
          <p:nvPr/>
        </p:nvSpPr>
        <p:spPr>
          <a:xfrm rot="5400000">
            <a:off x="570963" y="3530405"/>
            <a:ext cx="749301" cy="749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>
              <a:hueOff val="381599"/>
              <a:lumOff val="-17182"/>
            </a:schemeClr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A182A"/>
                </a:solidFill>
                <a:latin typeface="Helvetica 65 Medium"/>
                <a:ea typeface="Helvetica 65 Medium"/>
                <a:cs typeface="Helvetica 65 Medium"/>
                <a:sym typeface="Helvetica Neue Medium"/>
              </a:defRPr>
            </a:pPr>
            <a:endParaRPr/>
          </a:p>
        </p:txBody>
      </p:sp>
      <p:sp>
        <p:nvSpPr>
          <p:cNvPr id="201" name="Triangle"/>
          <p:cNvSpPr/>
          <p:nvPr/>
        </p:nvSpPr>
        <p:spPr>
          <a:xfrm rot="5400000">
            <a:off x="570963" y="4765186"/>
            <a:ext cx="749301" cy="749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>
              <a:hueOff val="381599"/>
              <a:lumOff val="-17182"/>
            </a:schemeClr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A182A"/>
                </a:solidFill>
                <a:latin typeface="Helvetica 65 Medium"/>
                <a:ea typeface="Helvetica 65 Medium"/>
                <a:cs typeface="Helvetica 65 Medium"/>
                <a:sym typeface="Helvetica Neue Medium"/>
              </a:defRPr>
            </a:pPr>
            <a:endParaRPr/>
          </a:p>
        </p:txBody>
      </p:sp>
      <p:sp>
        <p:nvSpPr>
          <p:cNvPr id="202" name="Triangle"/>
          <p:cNvSpPr/>
          <p:nvPr/>
        </p:nvSpPr>
        <p:spPr>
          <a:xfrm rot="5400000">
            <a:off x="570963" y="6179249"/>
            <a:ext cx="749301" cy="749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>
              <a:hueOff val="381599"/>
              <a:lumOff val="-17182"/>
            </a:schemeClr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A182A"/>
                </a:solidFill>
                <a:latin typeface="Helvetica 65 Medium"/>
                <a:ea typeface="Helvetica 65 Medium"/>
                <a:cs typeface="Helvetica 65 Medium"/>
                <a:sym typeface="Helvetica Neue Medium"/>
              </a:defRPr>
            </a:pPr>
            <a:endParaRPr/>
          </a:p>
        </p:txBody>
      </p:sp>
      <p:sp>
        <p:nvSpPr>
          <p:cNvPr id="203" name="Triangle"/>
          <p:cNvSpPr/>
          <p:nvPr/>
        </p:nvSpPr>
        <p:spPr>
          <a:xfrm rot="5400000">
            <a:off x="570963" y="7546511"/>
            <a:ext cx="749301" cy="749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>
              <a:hueOff val="381599"/>
              <a:lumOff val="-17182"/>
            </a:schemeClr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A182A"/>
                </a:solidFill>
                <a:latin typeface="Helvetica 65 Medium"/>
                <a:ea typeface="Helvetica 65 Medium"/>
                <a:cs typeface="Helvetica 65 Medium"/>
                <a:sym typeface="Helvetica Neue Medium"/>
              </a:defRPr>
            </a:pPr>
            <a:endParaRPr/>
          </a:p>
        </p:txBody>
      </p:sp>
      <p:sp>
        <p:nvSpPr>
          <p:cNvPr id="204" name="Triangle"/>
          <p:cNvSpPr/>
          <p:nvPr/>
        </p:nvSpPr>
        <p:spPr>
          <a:xfrm rot="5400000">
            <a:off x="570963" y="8913772"/>
            <a:ext cx="749301" cy="749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>
              <a:hueOff val="381599"/>
              <a:lumOff val="-17182"/>
            </a:schemeClr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A182A"/>
                </a:solidFill>
                <a:latin typeface="Helvetica 65 Medium"/>
                <a:ea typeface="Helvetica 65 Medium"/>
                <a:cs typeface="Helvetica 65 Medium"/>
                <a:sym typeface="Helvetica Neue Medium"/>
              </a:defRPr>
            </a:pPr>
            <a:endParaRPr/>
          </a:p>
        </p:txBody>
      </p:sp>
      <p:sp>
        <p:nvSpPr>
          <p:cNvPr id="205" name="Triangle"/>
          <p:cNvSpPr/>
          <p:nvPr/>
        </p:nvSpPr>
        <p:spPr>
          <a:xfrm rot="5400000">
            <a:off x="570963" y="10281033"/>
            <a:ext cx="749301" cy="749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>
              <a:hueOff val="381599"/>
              <a:lumOff val="-17182"/>
            </a:schemeClr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A182A"/>
                </a:solidFill>
                <a:latin typeface="Helvetica 65 Medium"/>
                <a:ea typeface="Helvetica 65 Medium"/>
                <a:cs typeface="Helvetica 65 Medium"/>
                <a:sym typeface="Helvetica Neue Medium"/>
              </a:defRPr>
            </a:pPr>
            <a:endParaRPr/>
          </a:p>
        </p:txBody>
      </p:sp>
      <p:sp>
        <p:nvSpPr>
          <p:cNvPr id="206" name="What else does the Bible say?"/>
          <p:cNvSpPr txBox="1"/>
          <p:nvPr/>
        </p:nvSpPr>
        <p:spPr>
          <a:xfrm>
            <a:off x="4480681" y="701683"/>
            <a:ext cx="15086546" cy="1387476"/>
          </a:xfrm>
          <a:prstGeom prst="rect">
            <a:avLst/>
          </a:prstGeom>
          <a:ln w="12700">
            <a:miter lim="400000"/>
          </a:ln>
          <a:effectLst>
            <a:outerShdw blurRad="12700" dist="25400" dir="6092946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>
            <a:lvl1pPr algn="l" defTabSz="821531">
              <a:defRPr sz="8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What else does the Bible say?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" grpId="1" animBg="1" advAuto="0"/>
      <p:bldP spid="194" grpId="2" animBg="1" advAuto="0"/>
      <p:bldP spid="195" grpId="3" animBg="1" advAuto="0"/>
      <p:bldP spid="196" grpId="4" animBg="1" advAuto="0"/>
      <p:bldP spid="197" grpId="5" animBg="1" advAuto="0"/>
      <p:bldP spid="198" grpId="6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Off val="13543"/>
              </a:schemeClr>
            </a:gs>
            <a:gs pos="0">
              <a:srgbClr val="3359A1"/>
            </a:gs>
            <a:gs pos="99313">
              <a:srgbClr val="1E124A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Dan2Statue.png" descr="Dan2Statu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0418" y="0"/>
            <a:ext cx="6618982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Revelation 13:1-2…"/>
          <p:cNvSpPr txBox="1"/>
          <p:nvPr/>
        </p:nvSpPr>
        <p:spPr>
          <a:xfrm>
            <a:off x="5341733" y="11936324"/>
            <a:ext cx="3497403" cy="1616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defRPr sz="3200" b="1"/>
            </a:pPr>
            <a:r>
              <a:t>Revelation 13:1-2</a:t>
            </a:r>
          </a:p>
          <a:p>
            <a:pPr defTabSz="821531">
              <a:defRPr sz="3200" b="1"/>
            </a:pPr>
            <a:r>
              <a:t>Daniel 2:42</a:t>
            </a:r>
          </a:p>
          <a:p>
            <a:pPr defTabSz="821531">
              <a:defRPr sz="3200" b="1"/>
            </a:pPr>
            <a:r>
              <a:t>Daniel 7:24</a:t>
            </a:r>
          </a:p>
        </p:txBody>
      </p:sp>
      <p:sp>
        <p:nvSpPr>
          <p:cNvPr id="210" name="He will lead a 10-nation…"/>
          <p:cNvSpPr txBox="1"/>
          <p:nvPr/>
        </p:nvSpPr>
        <p:spPr>
          <a:xfrm>
            <a:off x="218658" y="2073771"/>
            <a:ext cx="9098611" cy="3876676"/>
          </a:xfrm>
          <a:prstGeom prst="rect">
            <a:avLst/>
          </a:prstGeom>
          <a:ln w="12700">
            <a:miter lim="400000"/>
          </a:ln>
          <a:effectLst>
            <a:outerShdw blurRad="25400" dist="50800" dir="6092946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algn="l" defTabSz="821531">
              <a:lnSpc>
                <a:spcPct val="90000"/>
              </a:lnSpc>
              <a:defRPr sz="8800">
                <a:latin typeface="Bebas Neue"/>
                <a:ea typeface="Bebas Neue"/>
                <a:cs typeface="Bebas Neue"/>
                <a:sym typeface="Bebas Neue"/>
              </a:defRPr>
            </a:pPr>
            <a:r>
              <a:t>He will lead a 10-nation</a:t>
            </a:r>
          </a:p>
          <a:p>
            <a:pPr algn="l" defTabSz="821531">
              <a:lnSpc>
                <a:spcPct val="90000"/>
              </a:lnSpc>
              <a:defRPr sz="8800">
                <a:latin typeface="Bebas Neue"/>
                <a:ea typeface="Bebas Neue"/>
                <a:cs typeface="Bebas Neue"/>
                <a:sym typeface="Bebas Neue"/>
              </a:defRPr>
            </a:pPr>
            <a:r>
              <a:t>kingdom, a “Revived</a:t>
            </a:r>
          </a:p>
          <a:p>
            <a:pPr algn="l" defTabSz="821531">
              <a:lnSpc>
                <a:spcPct val="90000"/>
              </a:lnSpc>
              <a:defRPr sz="8800">
                <a:latin typeface="Bebas Neue"/>
                <a:ea typeface="Bebas Neue"/>
                <a:cs typeface="Bebas Neue"/>
                <a:sym typeface="Bebas Neue"/>
              </a:defRPr>
            </a:pPr>
            <a:r>
              <a:t>Roman Empire”</a:t>
            </a:r>
          </a:p>
        </p:txBody>
      </p:sp>
      <p:sp>
        <p:nvSpPr>
          <p:cNvPr id="211" name="Political…"/>
          <p:cNvSpPr txBox="1"/>
          <p:nvPr/>
        </p:nvSpPr>
        <p:spPr>
          <a:xfrm>
            <a:off x="16480682" y="9967620"/>
            <a:ext cx="5986095" cy="3876676"/>
          </a:xfrm>
          <a:prstGeom prst="rect">
            <a:avLst/>
          </a:prstGeom>
          <a:ln w="12700">
            <a:miter lim="400000"/>
          </a:ln>
          <a:effectLst>
            <a:outerShdw blurRad="25400" dist="50800" dir="6092946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algn="l" defTabSz="821531">
              <a:lnSpc>
                <a:spcPct val="90000"/>
              </a:lnSpc>
              <a:defRPr sz="8800">
                <a:latin typeface="Bebas Neue"/>
                <a:ea typeface="Bebas Neue"/>
                <a:cs typeface="Bebas Neue"/>
                <a:sym typeface="Bebas Neue"/>
              </a:defRPr>
            </a:pPr>
            <a:r>
              <a:t>Political</a:t>
            </a:r>
          </a:p>
          <a:p>
            <a:pPr algn="l" defTabSz="821531">
              <a:lnSpc>
                <a:spcPct val="90000"/>
              </a:lnSpc>
              <a:defRPr sz="8800">
                <a:latin typeface="Bebas Neue"/>
                <a:ea typeface="Bebas Neue"/>
                <a:cs typeface="Bebas Neue"/>
                <a:sym typeface="Bebas Neue"/>
              </a:defRPr>
            </a:pPr>
            <a:r>
              <a:t>       Economic</a:t>
            </a:r>
          </a:p>
          <a:p>
            <a:pPr algn="l" defTabSz="821531">
              <a:lnSpc>
                <a:spcPct val="90000"/>
              </a:lnSpc>
              <a:defRPr sz="8800">
                <a:latin typeface="Bebas Neue"/>
                <a:ea typeface="Bebas Neue"/>
                <a:cs typeface="Bebas Neue"/>
                <a:sym typeface="Bebas Neue"/>
              </a:defRPr>
            </a:pPr>
            <a:r>
              <a:t>              religious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Off val="13543"/>
              </a:schemeClr>
            </a:gs>
            <a:gs pos="0">
              <a:srgbClr val="3359A1"/>
            </a:gs>
            <a:gs pos="99313">
              <a:srgbClr val="1E124A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His Relationship to Israel in the Last Days"/>
          <p:cNvSpPr txBox="1"/>
          <p:nvPr/>
        </p:nvSpPr>
        <p:spPr>
          <a:xfrm>
            <a:off x="674105" y="772678"/>
            <a:ext cx="22295232" cy="1482058"/>
          </a:xfrm>
          <a:prstGeom prst="rect">
            <a:avLst/>
          </a:prstGeom>
          <a:ln w="12700">
            <a:miter lim="400000"/>
          </a:ln>
          <a:effectLst>
            <a:outerShdw blurRad="25400" dist="50800" dir="3890127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>
            <a:lvl1pPr defTabSz="821531">
              <a:lnSpc>
                <a:spcPct val="90000"/>
              </a:lnSpc>
              <a:defRPr sz="8800" b="1"/>
            </a:lvl1pPr>
          </a:lstStyle>
          <a:p>
            <a:r>
              <a:t>His Relationship to Israel in the Last Days</a:t>
            </a:r>
          </a:p>
        </p:txBody>
      </p:sp>
      <p:sp>
        <p:nvSpPr>
          <p:cNvPr id="214" name="The Covenant of Peace…"/>
          <p:cNvSpPr txBox="1"/>
          <p:nvPr/>
        </p:nvSpPr>
        <p:spPr>
          <a:xfrm>
            <a:off x="1385872" y="2527366"/>
            <a:ext cx="12535231" cy="2409607"/>
          </a:xfrm>
          <a:prstGeom prst="rect">
            <a:avLst/>
          </a:prstGeom>
          <a:ln w="12700">
            <a:miter lim="400000"/>
          </a:ln>
          <a:effectLst>
            <a:outerShdw blurRad="25400" dist="50800" dir="3890127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algn="l" defTabSz="821531">
              <a:lnSpc>
                <a:spcPct val="90000"/>
              </a:lnSpc>
              <a:defRPr sz="8800" b="1"/>
            </a:pPr>
            <a:r>
              <a:t>The </a:t>
            </a:r>
            <a:r>
              <a:rPr>
                <a:solidFill>
                  <a:schemeClr val="accent4">
                    <a:hueOff val="475731"/>
                    <a:satOff val="-4338"/>
                    <a:lumOff val="10182"/>
                  </a:schemeClr>
                </a:solidFill>
              </a:rPr>
              <a:t>Covenant of Peace</a:t>
            </a:r>
          </a:p>
          <a:p>
            <a:pPr algn="l" defTabSz="821531">
              <a:lnSpc>
                <a:spcPct val="90000"/>
              </a:lnSpc>
              <a:defRPr sz="6800" b="1"/>
            </a:pPr>
            <a:r>
              <a:t>(Daniel 9:27)</a:t>
            </a:r>
          </a:p>
        </p:txBody>
      </p:sp>
      <p:sp>
        <p:nvSpPr>
          <p:cNvPr id="215" name="Lulls Israel into complacency…"/>
          <p:cNvSpPr txBox="1"/>
          <p:nvPr/>
        </p:nvSpPr>
        <p:spPr>
          <a:xfrm>
            <a:off x="2365956" y="4899091"/>
            <a:ext cx="17661670" cy="4090036"/>
          </a:xfrm>
          <a:prstGeom prst="rect">
            <a:avLst/>
          </a:prstGeom>
          <a:ln w="12700">
            <a:miter lim="400000"/>
          </a:ln>
          <a:effectLst>
            <a:outerShdw blurRad="25400" dist="50800" dir="3890127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algn="l" defTabSz="821531">
              <a:lnSpc>
                <a:spcPct val="90000"/>
              </a:lnSpc>
              <a:defRPr sz="7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Lulls Israel into complacency</a:t>
            </a:r>
          </a:p>
          <a:p>
            <a:pPr algn="l" defTabSz="821531">
              <a:lnSpc>
                <a:spcPct val="90000"/>
              </a:lnSpc>
              <a:defRPr sz="7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Will likely facilitate Temple Construction</a:t>
            </a:r>
          </a:p>
          <a:p>
            <a:pPr algn="l" defTabSz="821531">
              <a:lnSpc>
                <a:spcPct val="90000"/>
              </a:lnSpc>
              <a:defRPr sz="7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Is a source of security (Ez. 38:8, 11)</a:t>
            </a:r>
          </a:p>
          <a:p>
            <a:pPr algn="l" defTabSz="821531">
              <a:lnSpc>
                <a:spcPct val="90000"/>
              </a:lnSpc>
              <a:defRPr sz="7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Further Establishes AC as a global leader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" grpId="1" animBg="1" advAuto="0"/>
      <p:bldP spid="215" grpId="2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Off val="13543"/>
              </a:schemeClr>
            </a:gs>
            <a:gs pos="0">
              <a:srgbClr val="3359A1"/>
            </a:gs>
            <a:gs pos="99313">
              <a:srgbClr val="1E124A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His Relationship to Israel in the Last Days"/>
          <p:cNvSpPr txBox="1"/>
          <p:nvPr/>
        </p:nvSpPr>
        <p:spPr>
          <a:xfrm>
            <a:off x="674104" y="772678"/>
            <a:ext cx="22295232" cy="1482058"/>
          </a:xfrm>
          <a:prstGeom prst="rect">
            <a:avLst/>
          </a:prstGeom>
          <a:ln w="12700">
            <a:miter lim="400000"/>
          </a:ln>
          <a:effectLst>
            <a:outerShdw blurRad="25400" dist="50800" dir="3890127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>
            <a:lvl1pPr defTabSz="821531">
              <a:lnSpc>
                <a:spcPct val="90000"/>
              </a:lnSpc>
              <a:defRPr sz="8800" b="1"/>
            </a:lvl1pPr>
          </a:lstStyle>
          <a:p>
            <a:r>
              <a:t>His Relationship to Israel in the Last Days</a:t>
            </a:r>
          </a:p>
        </p:txBody>
      </p:sp>
      <p:sp>
        <p:nvSpPr>
          <p:cNvPr id="218" name="The Betrayal…"/>
          <p:cNvSpPr txBox="1"/>
          <p:nvPr/>
        </p:nvSpPr>
        <p:spPr>
          <a:xfrm>
            <a:off x="1385872" y="2527366"/>
            <a:ext cx="20921701" cy="2409607"/>
          </a:xfrm>
          <a:prstGeom prst="rect">
            <a:avLst/>
          </a:prstGeom>
          <a:ln w="12700">
            <a:miter lim="400000"/>
          </a:ln>
          <a:effectLst>
            <a:outerShdw blurRad="25400" dist="50800" dir="3890127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algn="l" defTabSz="821531">
              <a:lnSpc>
                <a:spcPct val="90000"/>
              </a:lnSpc>
              <a:defRPr sz="8800" b="1"/>
            </a:pPr>
            <a:r>
              <a:t>The </a:t>
            </a:r>
            <a:r>
              <a:rPr>
                <a:solidFill>
                  <a:schemeClr val="accent4">
                    <a:hueOff val="475731"/>
                    <a:satOff val="-4338"/>
                    <a:lumOff val="10182"/>
                  </a:schemeClr>
                </a:solidFill>
              </a:rPr>
              <a:t>Betrayal</a:t>
            </a:r>
          </a:p>
          <a:p>
            <a:pPr algn="l" defTabSz="821531">
              <a:lnSpc>
                <a:spcPct val="90000"/>
              </a:lnSpc>
              <a:defRPr sz="6800" b="1"/>
            </a:pPr>
            <a:r>
              <a:t>(Daniel 9:27; 11: 45; 12:1; Matt 24:21; 2 Thess 2:3-5)</a:t>
            </a:r>
          </a:p>
        </p:txBody>
      </p:sp>
      <p:sp>
        <p:nvSpPr>
          <p:cNvPr id="219" name="Why the abomination?"/>
          <p:cNvSpPr txBox="1"/>
          <p:nvPr/>
        </p:nvSpPr>
        <p:spPr>
          <a:xfrm>
            <a:off x="2365956" y="4899091"/>
            <a:ext cx="9687149" cy="1209676"/>
          </a:xfrm>
          <a:prstGeom prst="rect">
            <a:avLst/>
          </a:prstGeom>
          <a:ln w="12700">
            <a:miter lim="400000"/>
          </a:ln>
          <a:effectLst>
            <a:outerShdw blurRad="25400" dist="50800" dir="3890127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>
            <a:lvl1pPr algn="l" defTabSz="821531">
              <a:lnSpc>
                <a:spcPct val="90000"/>
              </a:lnSpc>
              <a:defRPr sz="7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Why the abomination?</a:t>
            </a:r>
          </a:p>
        </p:txBody>
      </p:sp>
      <p:sp>
        <p:nvSpPr>
          <p:cNvPr id="220" name="Jealously and the messiah complex."/>
          <p:cNvSpPr txBox="1"/>
          <p:nvPr/>
        </p:nvSpPr>
        <p:spPr>
          <a:xfrm>
            <a:off x="3280356" y="6253162"/>
            <a:ext cx="15521646" cy="1209676"/>
          </a:xfrm>
          <a:prstGeom prst="rect">
            <a:avLst/>
          </a:prstGeom>
          <a:ln w="12700">
            <a:miter lim="400000"/>
          </a:ln>
          <a:effectLst>
            <a:outerShdw blurRad="25400" dist="50800" dir="3890127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>
            <a:lvl1pPr algn="l" defTabSz="821531">
              <a:lnSpc>
                <a:spcPct val="90000"/>
              </a:lnSpc>
              <a:defRPr sz="7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Jealously and the messiah complex.</a:t>
            </a:r>
          </a:p>
        </p:txBody>
      </p:sp>
      <p:sp>
        <p:nvSpPr>
          <p:cNvPr id="221" name="Antichrist’s return from the dead."/>
          <p:cNvSpPr txBox="1"/>
          <p:nvPr/>
        </p:nvSpPr>
        <p:spPr>
          <a:xfrm>
            <a:off x="3280356" y="7462837"/>
            <a:ext cx="14200734" cy="1209676"/>
          </a:xfrm>
          <a:prstGeom prst="rect">
            <a:avLst/>
          </a:prstGeom>
          <a:ln w="12700">
            <a:miter lim="400000"/>
          </a:ln>
          <a:effectLst>
            <a:outerShdw blurRad="25400" dist="50800" dir="3890127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>
            <a:lvl1pPr algn="l" defTabSz="821531">
              <a:lnSpc>
                <a:spcPct val="90000"/>
              </a:lnSpc>
              <a:defRPr sz="7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Antichrist’s return from the dead.</a:t>
            </a:r>
          </a:p>
        </p:txBody>
      </p:sp>
      <p:sp>
        <p:nvSpPr>
          <p:cNvPr id="222" name="Satanic hatred of God."/>
          <p:cNvSpPr txBox="1"/>
          <p:nvPr/>
        </p:nvSpPr>
        <p:spPr>
          <a:xfrm>
            <a:off x="3280356" y="8779027"/>
            <a:ext cx="9639400" cy="1209676"/>
          </a:xfrm>
          <a:prstGeom prst="rect">
            <a:avLst/>
          </a:prstGeom>
          <a:ln w="12700">
            <a:miter lim="400000"/>
          </a:ln>
          <a:effectLst>
            <a:outerShdw blurRad="25400" dist="50800" dir="3890127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>
            <a:lvl1pPr algn="l" defTabSz="821531">
              <a:lnSpc>
                <a:spcPct val="90000"/>
              </a:lnSpc>
              <a:defRPr sz="7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Satanic hatred of God.</a:t>
            </a:r>
          </a:p>
        </p:txBody>
      </p:sp>
      <p:sp>
        <p:nvSpPr>
          <p:cNvPr id="223" name="Inaugurates Satan’s “Last Stand”"/>
          <p:cNvSpPr txBox="1"/>
          <p:nvPr/>
        </p:nvSpPr>
        <p:spPr>
          <a:xfrm>
            <a:off x="3229568" y="10095217"/>
            <a:ext cx="14251522" cy="1209676"/>
          </a:xfrm>
          <a:prstGeom prst="rect">
            <a:avLst/>
          </a:prstGeom>
          <a:ln w="12700">
            <a:miter lim="400000"/>
          </a:ln>
          <a:effectLst>
            <a:outerShdw blurRad="25400" dist="50800" dir="3890127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>
            <a:lvl1pPr algn="l" defTabSz="821531">
              <a:lnSpc>
                <a:spcPct val="90000"/>
              </a:lnSpc>
              <a:defRPr sz="7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Inaugurates Satan’s “Last Stand”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" grpId="1" animBg="1" advAuto="0"/>
      <p:bldP spid="219" grpId="2" animBg="1" advAuto="0"/>
      <p:bldP spid="220" grpId="3" animBg="1" advAuto="0"/>
      <p:bldP spid="221" grpId="4" animBg="1" advAuto="0"/>
      <p:bldP spid="222" grpId="5" animBg="1" advAuto="0"/>
      <p:bldP spid="223" grpId="6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Off val="13543"/>
              </a:schemeClr>
            </a:gs>
            <a:gs pos="0">
              <a:srgbClr val="3359A1"/>
            </a:gs>
            <a:gs pos="99313">
              <a:srgbClr val="1E124A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His Relationship to Israel in the Last Days"/>
          <p:cNvSpPr txBox="1"/>
          <p:nvPr/>
        </p:nvSpPr>
        <p:spPr>
          <a:xfrm>
            <a:off x="674104" y="772678"/>
            <a:ext cx="22295232" cy="1482058"/>
          </a:xfrm>
          <a:prstGeom prst="rect">
            <a:avLst/>
          </a:prstGeom>
          <a:ln w="12700">
            <a:miter lim="400000"/>
          </a:ln>
          <a:effectLst>
            <a:outerShdw blurRad="25400" dist="50800" dir="3890127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>
            <a:lvl1pPr defTabSz="821531">
              <a:lnSpc>
                <a:spcPct val="90000"/>
              </a:lnSpc>
              <a:defRPr sz="8800" b="1"/>
            </a:lvl1pPr>
          </a:lstStyle>
          <a:p>
            <a:r>
              <a:t>His Relationship to Israel in the Last Days</a:t>
            </a:r>
          </a:p>
        </p:txBody>
      </p:sp>
      <p:sp>
        <p:nvSpPr>
          <p:cNvPr id="226" name="The Last Days Holocaust…"/>
          <p:cNvSpPr txBox="1"/>
          <p:nvPr/>
        </p:nvSpPr>
        <p:spPr>
          <a:xfrm>
            <a:off x="1385872" y="2527366"/>
            <a:ext cx="13443840" cy="2409607"/>
          </a:xfrm>
          <a:prstGeom prst="rect">
            <a:avLst/>
          </a:prstGeom>
          <a:ln w="12700">
            <a:miter lim="400000"/>
          </a:ln>
          <a:effectLst>
            <a:outerShdw blurRad="25400" dist="50800" dir="3890127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algn="l" defTabSz="821531">
              <a:lnSpc>
                <a:spcPct val="90000"/>
              </a:lnSpc>
              <a:defRPr sz="8800" b="1"/>
            </a:pPr>
            <a:r>
              <a:t>The </a:t>
            </a:r>
            <a:r>
              <a:rPr>
                <a:solidFill>
                  <a:schemeClr val="accent4">
                    <a:hueOff val="475731"/>
                    <a:satOff val="-4338"/>
                    <a:lumOff val="10182"/>
                  </a:schemeClr>
                </a:solidFill>
              </a:rPr>
              <a:t>Last Days Holocaust</a:t>
            </a:r>
          </a:p>
          <a:p>
            <a:pPr algn="l" defTabSz="821531">
              <a:lnSpc>
                <a:spcPct val="90000"/>
              </a:lnSpc>
              <a:defRPr sz="6800" b="1"/>
            </a:pPr>
            <a:r>
              <a:t>(Matt 24:15-23; Rev. 12:12-17)</a:t>
            </a:r>
          </a:p>
        </p:txBody>
      </p:sp>
      <p:sp>
        <p:nvSpPr>
          <p:cNvPr id="227" name="The Final Redemption…"/>
          <p:cNvSpPr txBox="1"/>
          <p:nvPr/>
        </p:nvSpPr>
        <p:spPr>
          <a:xfrm>
            <a:off x="1385872" y="5397566"/>
            <a:ext cx="17096817" cy="2409607"/>
          </a:xfrm>
          <a:prstGeom prst="rect">
            <a:avLst/>
          </a:prstGeom>
          <a:ln w="12700">
            <a:miter lim="400000"/>
          </a:ln>
          <a:effectLst>
            <a:outerShdw blurRad="25400" dist="50800" dir="3890127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algn="l" defTabSz="821531">
              <a:lnSpc>
                <a:spcPct val="90000"/>
              </a:lnSpc>
              <a:defRPr sz="8800" b="1"/>
            </a:pPr>
            <a:r>
              <a:t>The </a:t>
            </a:r>
            <a:r>
              <a:rPr>
                <a:solidFill>
                  <a:schemeClr val="accent4">
                    <a:hueOff val="475731"/>
                    <a:satOff val="-4338"/>
                    <a:lumOff val="10182"/>
                  </a:schemeClr>
                </a:solidFill>
              </a:rPr>
              <a:t>Final Redemption</a:t>
            </a:r>
          </a:p>
          <a:p>
            <a:pPr algn="l" defTabSz="821531">
              <a:lnSpc>
                <a:spcPct val="90000"/>
              </a:lnSpc>
              <a:defRPr sz="6800" b="1"/>
            </a:pPr>
            <a:r>
              <a:t>(Matthew 23:39; Zechariah 12:10; Rev. 19)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" grpId="1" animBg="1" advAuto="0"/>
      <p:bldP spid="227" grpId="2" animBg="1" advAuto="0"/>
    </p:bldLst>
  </p:timing>
</p:sld>
</file>

<file path=ppt/theme/theme1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65 Medium"/>
            <a:ea typeface="Helvetica 65 Medium"/>
            <a:cs typeface="Helvetica 65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65 Medium"/>
            <a:ea typeface="Helvetica 65 Medium"/>
            <a:cs typeface="Helvetica 65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598</Words>
  <Application>Microsoft Macintosh PowerPoint</Application>
  <PresentationFormat>Custom</PresentationFormat>
  <Paragraphs>81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Bebas Neue</vt:lpstr>
      <vt:lpstr>Helvetica</vt:lpstr>
      <vt:lpstr>Helvetica 45 Light</vt:lpstr>
      <vt:lpstr>Helvetica 65 Medium</vt:lpstr>
      <vt:lpstr>Helvetica Neue</vt:lpstr>
      <vt:lpstr>Trajan Pro</vt:lpstr>
      <vt:lpstr>20_BasicBlack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Jeff Kinley</cp:lastModifiedBy>
  <cp:revision>1</cp:revision>
  <dcterms:modified xsi:type="dcterms:W3CDTF">2022-05-15T04:00:31Z</dcterms:modified>
</cp:coreProperties>
</file>