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094" r:id="rId2"/>
    <p:sldId id="7754" r:id="rId3"/>
    <p:sldId id="8468" r:id="rId4"/>
    <p:sldId id="8221" r:id="rId5"/>
    <p:sldId id="8220" r:id="rId6"/>
    <p:sldId id="8255" r:id="rId7"/>
    <p:sldId id="7729" r:id="rId8"/>
    <p:sldId id="8390" r:id="rId9"/>
    <p:sldId id="8574" r:id="rId10"/>
    <p:sldId id="5155" r:id="rId11"/>
    <p:sldId id="5223" r:id="rId12"/>
    <p:sldId id="5224" r:id="rId13"/>
    <p:sldId id="5225" r:id="rId14"/>
    <p:sldId id="5226" r:id="rId15"/>
    <p:sldId id="5227" r:id="rId16"/>
    <p:sldId id="1266" r:id="rId17"/>
    <p:sldId id="1267" r:id="rId18"/>
    <p:sldId id="8603" r:id="rId19"/>
    <p:sldId id="2011" r:id="rId20"/>
    <p:sldId id="6520" r:id="rId21"/>
    <p:sldId id="8590" r:id="rId22"/>
    <p:sldId id="5244" r:id="rId23"/>
    <p:sldId id="5228" r:id="rId24"/>
    <p:sldId id="6298" r:id="rId25"/>
    <p:sldId id="6292" r:id="rId26"/>
    <p:sldId id="5221" r:id="rId27"/>
    <p:sldId id="5232" r:id="rId28"/>
    <p:sldId id="8598" r:id="rId29"/>
    <p:sldId id="8604" r:id="rId30"/>
    <p:sldId id="8605" r:id="rId31"/>
    <p:sldId id="8606" r:id="rId32"/>
    <p:sldId id="8607" r:id="rId33"/>
    <p:sldId id="8608" r:id="rId34"/>
    <p:sldId id="8596" r:id="rId35"/>
    <p:sldId id="4440" r:id="rId36"/>
    <p:sldId id="5222" r:id="rId37"/>
    <p:sldId id="819" r:id="rId38"/>
    <p:sldId id="3694" r:id="rId39"/>
    <p:sldId id="2248" r:id="rId40"/>
    <p:sldId id="5229" r:id="rId41"/>
  </p:sldIdLst>
  <p:sldSz cx="12192000" cy="6858000"/>
  <p:notesSz cx="7315200" cy="9601200"/>
  <p:custDataLst>
    <p:tags r:id="rId4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CCFF"/>
    <a:srgbClr val="009900"/>
    <a:srgbClr val="003300"/>
    <a:srgbClr val="0000CC"/>
    <a:srgbClr val="00CCFF"/>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A96C3-32B6-4D11-AFAE-6B0FE71EB09C}" v="1" dt="2022-05-05T00:55:48.23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59" d="100"/>
          <a:sy n="59" d="100"/>
        </p:scale>
        <p:origin x="9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393"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7BAA96C3-32B6-4D11-AFAE-6B0FE71EB09C}"/>
    <pc:docChg chg="addSld modSld">
      <pc:chgData name="Jim McGowan" userId="e2c7446dd3aca506" providerId="LiveId" clId="{7BAA96C3-32B6-4D11-AFAE-6B0FE71EB09C}" dt="2022-05-05T00:56:17.978" v="20" actId="12789"/>
      <pc:docMkLst>
        <pc:docMk/>
      </pc:docMkLst>
      <pc:sldChg chg="addSp modSp new mod">
        <pc:chgData name="Jim McGowan" userId="e2c7446dd3aca506" providerId="LiveId" clId="{7BAA96C3-32B6-4D11-AFAE-6B0FE71EB09C}" dt="2022-05-05T00:56:17.978" v="20" actId="12789"/>
        <pc:sldMkLst>
          <pc:docMk/>
          <pc:sldMk cId="3227991558" sldId="8609"/>
        </pc:sldMkLst>
        <pc:spChg chg="add mod">
          <ac:chgData name="Jim McGowan" userId="e2c7446dd3aca506" providerId="LiveId" clId="{7BAA96C3-32B6-4D11-AFAE-6B0FE71EB09C}" dt="2022-05-05T00:56:17.978" v="20" actId="12789"/>
          <ac:spMkLst>
            <pc:docMk/>
            <pc:sldMk cId="3227991558" sldId="8609"/>
            <ac:spMk id="2" creationId="{A7B1E12D-D51E-C87E-FEBA-F994591815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86" tIns="53895" rIns="107786" bIns="53895" numCol="1" anchor="b" anchorCtr="0" compatLnSpc="1">
            <a:prstTxWarp prst="textNoShape">
              <a:avLst/>
            </a:prstTxWarp>
          </a:bodyPr>
          <a:lstStyle>
            <a:lvl1pPr defTabSz="101926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6"/>
            <a:ext cx="4089536" cy="793995"/>
          </a:xfrm>
          <a:prstGeom prst="rect">
            <a:avLst/>
          </a:prstGeom>
        </p:spPr>
        <p:txBody>
          <a:bodyPr vert="horz" lIns="118225" tIns="59113" rIns="118225" bIns="59113"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Zechariah 028-12v4-14</a:t>
            </a:r>
          </a:p>
          <a:p>
            <a:pPr>
              <a:defRPr/>
            </a:pPr>
            <a:r>
              <a:rPr lang="en-US" sz="1600" dirty="0"/>
              <a:t>05-04-2022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5/5/2022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22</a:t>
            </a:fld>
            <a:endParaRPr lang="en-US" altLang="en-US" dirty="0"/>
          </a:p>
        </p:txBody>
      </p:sp>
    </p:spTree>
    <p:extLst>
      <p:ext uri="{BB962C8B-B14F-4D97-AF65-F5344CB8AC3E}">
        <p14:creationId xmlns:p14="http://schemas.microsoft.com/office/powerpoint/2010/main" val="248207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35</a:t>
            </a:fld>
            <a:endParaRPr lang="en-US" dirty="0"/>
          </a:p>
        </p:txBody>
      </p:sp>
    </p:spTree>
    <p:extLst>
      <p:ext uri="{BB962C8B-B14F-4D97-AF65-F5344CB8AC3E}">
        <p14:creationId xmlns:p14="http://schemas.microsoft.com/office/powerpoint/2010/main" val="359091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92200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3982879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F2E9F1B2-FB85-4A8F-B31C-36DE9999AEE6}" type="slidenum">
              <a:rPr lang="en-US"/>
              <a:pPr>
                <a:defRPr/>
              </a:pPr>
              <a:t>‹#›</a:t>
            </a:fld>
            <a:endParaRPr lang="en-US"/>
          </a:p>
        </p:txBody>
      </p:sp>
    </p:spTree>
    <p:extLst>
      <p:ext uri="{BB962C8B-B14F-4D97-AF65-F5344CB8AC3E}">
        <p14:creationId xmlns:p14="http://schemas.microsoft.com/office/powerpoint/2010/main" val="204249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CF6F08E4-FBDB-4063-9915-5CAA4DF9CEED}"/>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0E3C4D4F-2F51-48D6-8A06-AD6693FF185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B3B3DC69-6AAD-4019-B1C6-A524EDF75207}"/>
              </a:ext>
            </a:extLst>
          </p:cNvPr>
          <p:cNvSpPr>
            <a:spLocks noGrp="1" noChangeArrowheads="1"/>
          </p:cNvSpPr>
          <p:nvPr>
            <p:ph type="sldNum" sz="quarter" idx="12"/>
          </p:nvPr>
        </p:nvSpPr>
        <p:spPr/>
        <p:txBody>
          <a:bodyPr/>
          <a:lstStyle>
            <a:lvl1pPr>
              <a:defRPr/>
            </a:lvl1pPr>
          </a:lstStyle>
          <a:p>
            <a:fld id="{02BB36EF-F806-48AE-84E0-A41FE0586832}" type="slidenum">
              <a:rPr lang="en-US" altLang="en-US"/>
              <a:pPr/>
              <a:t>‹#›</a:t>
            </a:fld>
            <a:endParaRPr lang="en-US" altLang="en-US"/>
          </a:p>
        </p:txBody>
      </p:sp>
    </p:spTree>
    <p:extLst>
      <p:ext uri="{BB962C8B-B14F-4D97-AF65-F5344CB8AC3E}">
        <p14:creationId xmlns:p14="http://schemas.microsoft.com/office/powerpoint/2010/main" val="251961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8" r:id="rId12"/>
    <p:sldLayoutId id="2147488921" r:id="rId13"/>
    <p:sldLayoutId id="2147488922" r:id="rId14"/>
    <p:sldLayoutId id="214748892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sym typeface="Symbol" pitchFamily="18" charset="2"/>
              </a:rPr>
              <a:t>Zechariah</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solidFill>
                  <a:srgbClr val="FFFFCC"/>
                </a:solidFill>
                <a:effectLst>
                  <a:outerShdw blurRad="38100" dist="38100" dir="2700000" algn="tl">
                    <a:srgbClr val="000000">
                      <a:alpha val="43137"/>
                    </a:srgbClr>
                  </a:outerShdw>
                </a:effectLst>
                <a:sym typeface="Symbol" pitchFamily="18" charset="2"/>
              </a:rPr>
              <a:t>God Remembers!</a:t>
            </a:r>
          </a:p>
        </p:txBody>
      </p:sp>
      <p:pic>
        <p:nvPicPr>
          <p:cNvPr id="2" name="Picture 1">
            <a:extLst>
              <a:ext uri="{FF2B5EF4-FFF2-40B4-BE49-F238E27FC236}">
                <a16:creationId xmlns:a16="http://schemas.microsoft.com/office/drawing/2014/main" id="{FE4FBC66-70AB-4401-B987-E4D026EE7810}"/>
              </a:ext>
            </a:extLst>
          </p:cNvPr>
          <p:cNvPicPr>
            <a:picLocks noChangeAspect="1"/>
          </p:cNvPicPr>
          <p:nvPr/>
        </p:nvPicPr>
        <p:blipFill rotWithShape="1">
          <a:blip r:embed="rId3"/>
          <a:srcRect b="3333"/>
          <a:stretch/>
        </p:blipFill>
        <p:spPr>
          <a:xfrm>
            <a:off x="3648967" y="1600200"/>
            <a:ext cx="4894066" cy="3657600"/>
          </a:xfrm>
          <a:prstGeom prst="rect">
            <a:avLst/>
          </a:prstGeom>
          <a:ln>
            <a:solidFill>
              <a:schemeClr val="tx1"/>
            </a:solidFill>
          </a:ln>
        </p:spPr>
      </p:pic>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572500" cy="4861648"/>
          </a:xfrm>
        </p:spPr>
        <p:txBody>
          <a:bodyPr/>
          <a:lstStyle/>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The nations that will attack Israel (1-3)</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2052" name="Picture 4" descr="Image result for zechariah 12">
            <a:extLst>
              <a:ext uri="{FF2B5EF4-FFF2-40B4-BE49-F238E27FC236}">
                <a16:creationId xmlns:a16="http://schemas.microsoft.com/office/drawing/2014/main" id="{A6C30304-849E-4566-91CA-4B0E436222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Image result for zechariah 12">
            <a:extLst>
              <a:ext uri="{FF2B5EF4-FFF2-40B4-BE49-F238E27FC236}">
                <a16:creationId xmlns:a16="http://schemas.microsoft.com/office/drawing/2014/main" id="{26330CDD-01C6-4BAE-8BE7-A138F4263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92646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572500" cy="4861648"/>
          </a:xfrm>
        </p:spPr>
        <p:txBody>
          <a:bodyPr/>
          <a:lstStyle/>
          <a:p>
            <a:pPr marL="457200" indent="-4572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The nations that will attack Israel (1-3)</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6" name="Picture 4" descr="Image result for zechariah 12">
            <a:extLst>
              <a:ext uri="{FF2B5EF4-FFF2-40B4-BE49-F238E27FC236}">
                <a16:creationId xmlns:a16="http://schemas.microsoft.com/office/drawing/2014/main" id="{2B7527D1-38FE-4E77-A6F8-221AC3CF15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zechariah 12">
            <a:extLst>
              <a:ext uri="{FF2B5EF4-FFF2-40B4-BE49-F238E27FC236}">
                <a16:creationId xmlns:a16="http://schemas.microsoft.com/office/drawing/2014/main" id="{70A21F9E-C940-40AD-ADE7-A3BB5AF15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17475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572500" cy="4861648"/>
          </a:xfrm>
        </p:spPr>
        <p:txBody>
          <a:bodyPr/>
          <a:lstStyle/>
          <a:p>
            <a:pPr marL="457200" indent="-457200">
              <a:spcBef>
                <a:spcPts val="0"/>
              </a:spcBef>
              <a:spcAft>
                <a:spcPts val="24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nations who will attack Israel (1-3)</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6" name="Picture 4" descr="Image result for zechariah 12">
            <a:extLst>
              <a:ext uri="{FF2B5EF4-FFF2-40B4-BE49-F238E27FC236}">
                <a16:creationId xmlns:a16="http://schemas.microsoft.com/office/drawing/2014/main" id="{70AD2F02-64CF-46F3-9E6A-5334632D52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zechariah 12">
            <a:extLst>
              <a:ext uri="{FF2B5EF4-FFF2-40B4-BE49-F238E27FC236}">
                <a16:creationId xmlns:a16="http://schemas.microsoft.com/office/drawing/2014/main" id="{31E325CB-B8D6-4ABF-88E5-67FED4AAB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18590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572500" cy="4861648"/>
          </a:xfrm>
        </p:spPr>
        <p:txBody>
          <a:bodyPr/>
          <a:lstStyle/>
          <a:p>
            <a:pPr marL="457200" indent="-457200">
              <a:spcBef>
                <a:spcPts val="0"/>
              </a:spcBef>
              <a:spcAft>
                <a:spcPts val="24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nations that will attack Israel (1-3)</a:t>
            </a:r>
          </a:p>
          <a:p>
            <a:pPr marL="914400" lvl="1" indent="-514350">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6" name="Picture 4" descr="Image result for zechariah 12">
            <a:extLst>
              <a:ext uri="{FF2B5EF4-FFF2-40B4-BE49-F238E27FC236}">
                <a16:creationId xmlns:a16="http://schemas.microsoft.com/office/drawing/2014/main" id="{CC4D706B-B36A-4EDD-969C-E2ED9D1F30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zechariah 12">
            <a:extLst>
              <a:ext uri="{FF2B5EF4-FFF2-40B4-BE49-F238E27FC236}">
                <a16:creationId xmlns:a16="http://schemas.microsoft.com/office/drawing/2014/main" id="{3A71E01D-3141-4808-8D51-115A34824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98906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572500" cy="4861648"/>
          </a:xfrm>
        </p:spPr>
        <p:txBody>
          <a:bodyPr/>
          <a:lstStyle/>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nations that will attack Israel (1-3)</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6" name="Picture 4" descr="Image result for zechariah 12">
            <a:extLst>
              <a:ext uri="{FF2B5EF4-FFF2-40B4-BE49-F238E27FC236}">
                <a16:creationId xmlns:a16="http://schemas.microsoft.com/office/drawing/2014/main" id="{D2EAB88E-2AAD-4BC4-B03F-B6BAE91EF7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zechariah 12">
            <a:extLst>
              <a:ext uri="{FF2B5EF4-FFF2-40B4-BE49-F238E27FC236}">
                <a16:creationId xmlns:a16="http://schemas.microsoft.com/office/drawing/2014/main" id="{0D113E4E-B7C3-4A89-9230-3B61B9745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03822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572500" cy="4861648"/>
          </a:xfrm>
        </p:spPr>
        <p:txBody>
          <a:bodyPr/>
          <a:lstStyle/>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nations that will attack Israel (1-3)</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6" name="Picture 4" descr="Image result for zechariah 12">
            <a:extLst>
              <a:ext uri="{FF2B5EF4-FFF2-40B4-BE49-F238E27FC236}">
                <a16:creationId xmlns:a16="http://schemas.microsoft.com/office/drawing/2014/main" id="{F124D7A7-7690-4C2F-AE0C-9707D4B15F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zechariah 12">
            <a:extLst>
              <a:ext uri="{FF2B5EF4-FFF2-40B4-BE49-F238E27FC236}">
                <a16:creationId xmlns:a16="http://schemas.microsoft.com/office/drawing/2014/main" id="{BF32CE01-D72B-4161-A0F1-BA8C45101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88596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FBCDC-3024-4643-8B13-C0CE2A598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800" cy="5570756"/>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75" dirty="0">
                <a:effectLst>
                  <a:outerShdw blurRad="38100" dist="38100" dir="2700000" algn="tl">
                    <a:srgbClr val="000000">
                      <a:alpha val="43137"/>
                    </a:srgbClr>
                  </a:outerShdw>
                </a:effectLst>
                <a:latin typeface="Calibri" panose="020F0502020204030204" pitchFamily="34" charset="0"/>
              </a:rPr>
              <a:t>“For I will take you from the nations, </a:t>
            </a:r>
            <a:r>
              <a:rPr lang="en-US" sz="3075"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75"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75" b="1" baseline="30000" dirty="0">
                <a:effectLst>
                  <a:outerShdw blurRad="38100" dist="38100" dir="2700000" algn="tl">
                    <a:srgbClr val="000000">
                      <a:alpha val="43137"/>
                    </a:srgbClr>
                  </a:outerShdw>
                </a:effectLst>
                <a:latin typeface="Calibri" panose="020F0502020204030204" pitchFamily="34" charset="0"/>
              </a:rPr>
              <a:t>25 </a:t>
            </a:r>
            <a:r>
              <a:rPr lang="en-US" sz="3075"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3075"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3075" baseline="30000" dirty="0">
                <a:effectLst>
                  <a:outerShdw blurRad="38100" dist="38100" dir="2700000" algn="tl">
                    <a:srgbClr val="000000">
                      <a:alpha val="43137"/>
                    </a:srgbClr>
                  </a:outerShdw>
                </a:effectLst>
                <a:latin typeface="Calibri" panose="020F0502020204030204" pitchFamily="34" charset="0"/>
              </a:rPr>
              <a:t>26 </a:t>
            </a:r>
            <a:r>
              <a:rPr lang="en-US" sz="3075" dirty="0">
                <a:effectLst>
                  <a:outerShdw blurRad="38100" dist="38100" dir="2700000" algn="tl">
                    <a:srgbClr val="000000">
                      <a:alpha val="43137"/>
                    </a:srgbClr>
                  </a:outerShdw>
                </a:effectLst>
                <a:latin typeface="Calibri" panose="020F0502020204030204" pitchFamily="34" charset="0"/>
              </a:rPr>
              <a:t>Moreover, I will give you a new heart and </a:t>
            </a:r>
            <a:r>
              <a:rPr lang="en-US" sz="3075"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put a new spirit within you</a:t>
            </a:r>
            <a:r>
              <a:rPr lang="en-US" sz="3075" dirty="0">
                <a:effectLst>
                  <a:outerShdw blurRad="38100" dist="38100" dir="2700000" algn="tl">
                    <a:srgbClr val="000000">
                      <a:alpha val="43137"/>
                    </a:srgbClr>
                  </a:outerShdw>
                </a:effectLst>
                <a:latin typeface="Calibri" panose="020F0502020204030204" pitchFamily="34" charset="0"/>
              </a:rPr>
              <a:t>; and I will remove the heart of stone from your flesh and give you a heart of flesh. </a:t>
            </a:r>
            <a:r>
              <a:rPr lang="en-US" sz="3075" baseline="30000" dirty="0">
                <a:effectLst>
                  <a:outerShdw blurRad="38100" dist="38100" dir="2700000" algn="tl">
                    <a:srgbClr val="000000">
                      <a:alpha val="43137"/>
                    </a:srgbClr>
                  </a:outerShdw>
                </a:effectLst>
                <a:latin typeface="Calibri" panose="020F0502020204030204" pitchFamily="34" charset="0"/>
              </a:rPr>
              <a:t>27 </a:t>
            </a:r>
            <a:r>
              <a:rPr lang="en-US" sz="3075"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75" baseline="30000" dirty="0">
                <a:effectLst>
                  <a:outerShdw blurRad="38100" dist="38100" dir="2700000" algn="tl">
                    <a:srgbClr val="000000">
                      <a:alpha val="43137"/>
                    </a:srgbClr>
                  </a:outerShdw>
                </a:effectLst>
                <a:latin typeface="Calibri" panose="020F0502020204030204" pitchFamily="34" charset="0"/>
              </a:rPr>
              <a:t>28 </a:t>
            </a:r>
            <a:r>
              <a:rPr lang="en-US" sz="3075"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7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7938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6C642F-A93E-4E4F-984E-083C5A9C7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699748"/>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37:7-11</a:t>
            </a:r>
          </a:p>
          <a:p>
            <a:pPr algn="just"/>
            <a:r>
              <a:rPr lang="en-US" sz="31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I was commanded; and as I prophesied, there was a</a:t>
            </a:r>
            <a:r>
              <a:rPr lang="en-US" sz="319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noise, and behold, a rattling; and the bones came together, bone to its bone. </a:t>
            </a:r>
            <a:r>
              <a:rPr lang="en-US" sz="319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1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looked, and behold, sinews were on them, and flesh grew and skin covered them; </a:t>
            </a:r>
            <a:r>
              <a:rPr lang="en-US" sz="319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31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9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1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“Prophesy to the breath, prophesy, son of man, and say to the breath, ‘Thus says the Lord </a:t>
            </a:r>
            <a:r>
              <a:rPr lang="en-US" sz="319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1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from the four winds, O breath, and breathe on these slain, that they come to life.”’” </a:t>
            </a:r>
            <a:r>
              <a:rPr lang="en-US" sz="319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19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 . .</a:t>
            </a:r>
            <a:endParaRPr lang="en-US" sz="31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02804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6C642F-A93E-4E4F-984E-083C5A9C7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3247043"/>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37:7-11</a:t>
            </a:r>
          </a:p>
          <a:p>
            <a:pPr algn="just"/>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commanded me, and the breath came into them, and they came to life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stood on their feet, an exceedingly great army.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“Son of man,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they say, ‘Our bones are dried up and our hope has perished. We are completely cut off’</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What are bone lesions? Causes and symptoms">
            <a:extLst>
              <a:ext uri="{FF2B5EF4-FFF2-40B4-BE49-F238E27FC236}">
                <a16:creationId xmlns:a16="http://schemas.microsoft.com/office/drawing/2014/main" id="{373E4499-BD40-4307-8EAF-367F111AA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306" y="3181350"/>
            <a:ext cx="219738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5317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nvPr>
        </p:nvGraphicFramePr>
        <p:xfrm>
          <a:off x="952500" y="228599"/>
          <a:ext cx="10287000" cy="6400801"/>
        </p:xfrm>
        <a:graphic>
          <a:graphicData uri="http://schemas.openxmlformats.org/drawingml/2006/table">
            <a:tbl>
              <a:tblPr/>
              <a:tblGrid>
                <a:gridCol w="5042649">
                  <a:extLst>
                    <a:ext uri="{9D8B030D-6E8A-4147-A177-3AD203B41FA5}">
                      <a16:colId xmlns:a16="http://schemas.microsoft.com/office/drawing/2014/main" val="20000"/>
                    </a:ext>
                  </a:extLst>
                </a:gridCol>
                <a:gridCol w="5244351">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4000" dirty="0">
                          <a:solidFill>
                            <a:schemeClr val="tx2"/>
                          </a:solidFill>
                          <a:latin typeface="Calibri" panose="020F0502020204030204" pitchFamily="34" charset="0"/>
                          <a:ea typeface="+mj-ea"/>
                          <a:cs typeface="Calibri" panose="020F0502020204030204" pitchFamily="34" charset="0"/>
                        </a:rPr>
                        <a:t>Israel’s Two </a:t>
                      </a:r>
                      <a:r>
                        <a:rPr lang="en-US" sz="4000" dirty="0" err="1">
                          <a:solidFill>
                            <a:schemeClr val="tx2"/>
                          </a:solidFill>
                          <a:latin typeface="Calibri" panose="020F0502020204030204" pitchFamily="34" charset="0"/>
                          <a:ea typeface="+mj-ea"/>
                          <a:cs typeface="Calibri" panose="020F0502020204030204" pitchFamily="34" charset="0"/>
                        </a:rPr>
                        <a:t>Regatherings</a:t>
                      </a:r>
                      <a:endParaRPr lang="en-US" sz="4000" dirty="0">
                        <a:solidFill>
                          <a:schemeClr val="tx2"/>
                        </a:solidFill>
                        <a:latin typeface="Calibri" panose="020F0502020204030204" pitchFamily="34" charset="0"/>
                        <a:ea typeface="+mj-ea"/>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(FIRST) REGATHERING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(SECOND) REGATHERING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0"/>
                  </a:ext>
                </a:extLst>
              </a:tr>
              <a:tr h="1042737">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Return to part of the land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Return to all the land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1"/>
                  </a:ext>
                </a:extLst>
              </a:tr>
              <a:tr h="1042737">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Return in unbelief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Return in faith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2"/>
                  </a:ext>
                </a:extLst>
              </a:tr>
              <a:tr h="1042737">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Restored to the land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Restored to the land and the Lord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3"/>
                  </a:ext>
                </a:extLst>
              </a:tr>
              <a:tr h="1042737">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Sets the stage for Tribulation (discipline)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11430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Sets the stage for Millennium (blessing)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latin typeface="Calibri" panose="020F0502020204030204" pitchFamily="34" charset="0"/>
                          <a:cs typeface="Calibri" panose="020F0502020204030204" pitchFamily="34" charset="0"/>
                        </a:rPr>
                        <a:t>Adapted from: Price, </a:t>
                      </a:r>
                      <a:r>
                        <a:rPr lang="en-US" sz="2000" i="1" dirty="0">
                          <a:latin typeface="Calibri" panose="020F0502020204030204" pitchFamily="34" charset="0"/>
                          <a:cs typeface="Calibri" panose="020F0502020204030204" pitchFamily="34" charset="0"/>
                        </a:rPr>
                        <a:t>Jerusalem In Prophecy, </a:t>
                      </a:r>
                      <a:r>
                        <a:rPr lang="en-US" sz="2000" dirty="0">
                          <a:latin typeface="Calibri" panose="020F0502020204030204" pitchFamily="34" charset="0"/>
                          <a:cs typeface="Calibri" panose="020F0502020204030204" pitchFamily="34" charset="0"/>
                        </a:rPr>
                        <a:t>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1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152400" y="0"/>
            <a:ext cx="11887199"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John 16:7-11</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7 </a:t>
            </a:r>
            <a:r>
              <a:rPr lang="en-US" dirty="0">
                <a:effectLst/>
                <a:cs typeface="Calibri" panose="020F0502020204030204" pitchFamily="34" charset="0"/>
              </a:rPr>
              <a:t>But I tell you the truth, it is to your advantage that I go away; for if I do not go away, the </a:t>
            </a:r>
            <a:r>
              <a:rPr lang="en-US" b="1" u="sng" dirty="0">
                <a:solidFill>
                  <a:srgbClr val="FFFFCC"/>
                </a:solidFill>
                <a:effectLst/>
                <a:cs typeface="Calibri" panose="020F0502020204030204" pitchFamily="34" charset="0"/>
              </a:rPr>
              <a:t>Helper</a:t>
            </a:r>
            <a:r>
              <a:rPr lang="en-US" dirty="0">
                <a:effectLst/>
                <a:cs typeface="Calibri" panose="020F0502020204030204" pitchFamily="34" charset="0"/>
              </a:rPr>
              <a:t> will not come to you; but if I go, I will send </a:t>
            </a:r>
            <a:r>
              <a:rPr lang="en-US" b="1" u="sng" dirty="0">
                <a:solidFill>
                  <a:srgbClr val="FFFFCC"/>
                </a:solidFill>
                <a:effectLst/>
                <a:cs typeface="Calibri" panose="020F0502020204030204" pitchFamily="34" charset="0"/>
              </a:rPr>
              <a:t>Him</a:t>
            </a:r>
            <a:r>
              <a:rPr lang="en-US" dirty="0">
                <a:effectLst/>
                <a:cs typeface="Calibri" panose="020F0502020204030204" pitchFamily="34" charset="0"/>
              </a:rPr>
              <a:t> to you. </a:t>
            </a:r>
            <a:r>
              <a:rPr lang="en-US" baseline="30000" dirty="0">
                <a:effectLst/>
                <a:cs typeface="Calibri" panose="020F0502020204030204" pitchFamily="34" charset="0"/>
              </a:rPr>
              <a:t>8 </a:t>
            </a:r>
            <a:r>
              <a:rPr lang="en-US" dirty="0">
                <a:effectLst/>
                <a:cs typeface="Calibri" panose="020F0502020204030204" pitchFamily="34" charset="0"/>
              </a:rPr>
              <a:t>And </a:t>
            </a:r>
            <a:r>
              <a:rPr lang="en-US" b="1" u="sng" dirty="0">
                <a:solidFill>
                  <a:srgbClr val="FFFFCC"/>
                </a:solidFill>
                <a:effectLst/>
                <a:cs typeface="Calibri" panose="020F0502020204030204" pitchFamily="34" charset="0"/>
              </a:rPr>
              <a:t>He</a:t>
            </a:r>
            <a:r>
              <a:rPr lang="en-US" dirty="0">
                <a:effectLst/>
                <a:cs typeface="Calibri" panose="020F0502020204030204" pitchFamily="34" charset="0"/>
              </a:rPr>
              <a:t>, when </a:t>
            </a:r>
            <a:r>
              <a:rPr lang="en-US" b="1" u="sng" dirty="0">
                <a:solidFill>
                  <a:srgbClr val="FFFFCC"/>
                </a:solidFill>
                <a:effectLst/>
                <a:cs typeface="Calibri" panose="020F0502020204030204" pitchFamily="34" charset="0"/>
              </a:rPr>
              <a:t>He</a:t>
            </a:r>
            <a:r>
              <a:rPr lang="en-US" dirty="0">
                <a:effectLst/>
                <a:cs typeface="Calibri" panose="020F0502020204030204" pitchFamily="34" charset="0"/>
              </a:rPr>
              <a:t> comes, will convict the world concerning sin and righteousness and judgment; </a:t>
            </a:r>
            <a:r>
              <a:rPr lang="en-US" baseline="30000" dirty="0">
                <a:effectLst/>
                <a:cs typeface="Calibri" panose="020F0502020204030204" pitchFamily="34" charset="0"/>
              </a:rPr>
              <a:t>9 </a:t>
            </a:r>
            <a:r>
              <a:rPr lang="en-US" dirty="0">
                <a:effectLst/>
                <a:cs typeface="Calibri" panose="020F0502020204030204" pitchFamily="34" charset="0"/>
              </a:rPr>
              <a:t>concerning sin, because they do not believe in Me; </a:t>
            </a:r>
            <a:r>
              <a:rPr lang="en-US" baseline="30000" dirty="0">
                <a:effectLst/>
                <a:cs typeface="Calibri" panose="020F0502020204030204" pitchFamily="34" charset="0"/>
              </a:rPr>
              <a:t>10 </a:t>
            </a:r>
            <a:r>
              <a:rPr lang="en-US" dirty="0">
                <a:effectLst/>
                <a:cs typeface="Calibri" panose="020F0502020204030204" pitchFamily="34" charset="0"/>
              </a:rPr>
              <a:t>and concerning righteousness, because I go to the Father and you no longer see Me; </a:t>
            </a:r>
            <a:r>
              <a:rPr lang="en-US" baseline="30000" dirty="0">
                <a:effectLst/>
                <a:cs typeface="Calibri" panose="020F0502020204030204" pitchFamily="34" charset="0"/>
              </a:rPr>
              <a:t>11 </a:t>
            </a:r>
            <a:r>
              <a:rPr lang="en-US" dirty="0">
                <a:effectLst/>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335291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75378964"/>
              </p:ext>
            </p:extLst>
          </p:nvPr>
        </p:nvGraphicFramePr>
        <p:xfrm>
          <a:off x="746760" y="198120"/>
          <a:ext cx="10698480" cy="6461760"/>
        </p:xfrm>
        <a:graphic>
          <a:graphicData uri="http://schemas.openxmlformats.org/drawingml/2006/table">
            <a:tbl>
              <a:tblPr firstRow="1" bandRow="1">
                <a:tableStyleId>{5C22544A-7EE6-4342-B048-85BDC9FD1C3A}</a:tableStyleId>
              </a:tblPr>
              <a:tblGrid>
                <a:gridCol w="4297680">
                  <a:extLst>
                    <a:ext uri="{9D8B030D-6E8A-4147-A177-3AD203B41FA5}">
                      <a16:colId xmlns:a16="http://schemas.microsoft.com/office/drawing/2014/main" val="690753193"/>
                    </a:ext>
                  </a:extLst>
                </a:gridCol>
                <a:gridCol w="3200400">
                  <a:extLst>
                    <a:ext uri="{9D8B030D-6E8A-4147-A177-3AD203B41FA5}">
                      <a16:colId xmlns:a16="http://schemas.microsoft.com/office/drawing/2014/main" val="286287145"/>
                    </a:ext>
                  </a:extLst>
                </a:gridCol>
                <a:gridCol w="32004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914400">
                <a:tc>
                  <a:txBody>
                    <a:bodyPr/>
                    <a:lstStyle/>
                    <a:p>
                      <a:r>
                        <a:rPr lang="en-US" sz="2900" b="1" dirty="0">
                          <a:latin typeface="Calibri" panose="020F0502020204030204" pitchFamily="34" charset="0"/>
                          <a:cs typeface="Calibri" panose="020F0502020204030204" pitchFamily="34" charset="0"/>
                        </a:rPr>
                        <a:t>Manner of Birth</a:t>
                      </a:r>
                    </a:p>
                  </a:txBody>
                  <a:tcPr anchor="ctr"/>
                </a:tc>
                <a:tc>
                  <a:txBody>
                    <a:bodyPr/>
                    <a:lstStyle/>
                    <a:p>
                      <a:pPr algn="ctr"/>
                      <a:r>
                        <a:rPr lang="en-US" sz="2900" dirty="0">
                          <a:latin typeface="Calibri" panose="020F0502020204030204" pitchFamily="34" charset="0"/>
                          <a:cs typeface="Calibri" panose="020F0502020204030204" pitchFamily="34" charset="0"/>
                        </a:rPr>
                        <a:t>Isaiah 7:14</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914400">
                <a:tc>
                  <a:txBody>
                    <a:bodyPr/>
                    <a:lstStyle/>
                    <a:p>
                      <a:r>
                        <a:rPr lang="en-US" sz="2900" b="1" dirty="0">
                          <a:latin typeface="Calibri" panose="020F0502020204030204" pitchFamily="34" charset="0"/>
                          <a:cs typeface="Calibri" panose="020F0502020204030204" pitchFamily="34" charset="0"/>
                        </a:rPr>
                        <a:t>Place of Birth</a:t>
                      </a:r>
                    </a:p>
                  </a:txBody>
                  <a:tcPr anchor="ctr"/>
                </a:tc>
                <a:tc>
                  <a:txBody>
                    <a:bodyPr/>
                    <a:lstStyle/>
                    <a:p>
                      <a:pPr algn="ctr"/>
                      <a:r>
                        <a:rPr lang="en-US" sz="2900" dirty="0">
                          <a:latin typeface="Calibri" panose="020F0502020204030204" pitchFamily="34" charset="0"/>
                          <a:cs typeface="Calibri" panose="020F0502020204030204" pitchFamily="34" charset="0"/>
                        </a:rPr>
                        <a:t>Micah 5:2</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914400">
                <a:tc>
                  <a:txBody>
                    <a:bodyPr/>
                    <a:lstStyle/>
                    <a:p>
                      <a:r>
                        <a:rPr lang="en-US" sz="2900" b="1" dirty="0">
                          <a:latin typeface="Calibri" panose="020F0502020204030204" pitchFamily="34" charset="0"/>
                          <a:cs typeface="Calibri" panose="020F0502020204030204" pitchFamily="34" charset="0"/>
                        </a:rPr>
                        <a:t>Nationality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Numbers 24:17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1400 years</a:t>
                      </a:r>
                    </a:p>
                  </a:txBody>
                  <a:tcPr anchor="ctr"/>
                </a:tc>
                <a:extLst>
                  <a:ext uri="{0D108BD9-81ED-4DB2-BD59-A6C34878D82A}">
                    <a16:rowId xmlns:a16="http://schemas.microsoft.com/office/drawing/2014/main" val="3167288718"/>
                  </a:ext>
                </a:extLst>
              </a:tr>
              <a:tr h="914400">
                <a:tc>
                  <a:txBody>
                    <a:bodyPr/>
                    <a:lstStyle/>
                    <a:p>
                      <a:r>
                        <a:rPr lang="en-US" sz="2900" b="1" dirty="0">
                          <a:latin typeface="Calibri" panose="020F0502020204030204" pitchFamily="34" charset="0"/>
                          <a:cs typeface="Calibri" panose="020F0502020204030204" pitchFamily="34" charset="0"/>
                        </a:rPr>
                        <a:t>Tribe</a:t>
                      </a:r>
                    </a:p>
                  </a:txBody>
                  <a:tcPr anchor="ctr"/>
                </a:tc>
                <a:tc>
                  <a:txBody>
                    <a:bodyPr/>
                    <a:lstStyle/>
                    <a:p>
                      <a:pPr algn="ctr"/>
                      <a:r>
                        <a:rPr lang="en-US" sz="2900" dirty="0">
                          <a:latin typeface="Calibri" panose="020F0502020204030204" pitchFamily="34" charset="0"/>
                          <a:cs typeface="Calibri" panose="020F0502020204030204" pitchFamily="34" charset="0"/>
                        </a:rPr>
                        <a:t>Genesis 49:10</a:t>
                      </a:r>
                    </a:p>
                  </a:txBody>
                  <a:tcPr anchor="ctr"/>
                </a:tc>
                <a:tc>
                  <a:txBody>
                    <a:bodyPr/>
                    <a:lstStyle/>
                    <a:p>
                      <a:pPr algn="ctr"/>
                      <a:r>
                        <a:rPr lang="en-US" sz="2900" dirty="0">
                          <a:latin typeface="Calibri" panose="020F0502020204030204" pitchFamily="34" charset="0"/>
                          <a:cs typeface="Calibri" panose="020F0502020204030204" pitchFamily="34" charset="0"/>
                        </a:rPr>
                        <a:t>1800 years</a:t>
                      </a:r>
                    </a:p>
                  </a:txBody>
                  <a:tcPr anchor="ctr"/>
                </a:tc>
                <a:extLst>
                  <a:ext uri="{0D108BD9-81ED-4DB2-BD59-A6C34878D82A}">
                    <a16:rowId xmlns:a16="http://schemas.microsoft.com/office/drawing/2014/main" val="1287159523"/>
                  </a:ext>
                </a:extLst>
              </a:tr>
              <a:tr h="914400">
                <a:tc>
                  <a:txBody>
                    <a:bodyPr/>
                    <a:lstStyle/>
                    <a:p>
                      <a:r>
                        <a:rPr lang="en-US" sz="2900" b="1" dirty="0">
                          <a:latin typeface="Calibri" panose="020F0502020204030204" pitchFamily="34" charset="0"/>
                          <a:cs typeface="Calibri" panose="020F0502020204030204" pitchFamily="34" charset="0"/>
                        </a:rPr>
                        <a:t>Time of and Response to His Messiahship</a:t>
                      </a:r>
                    </a:p>
                  </a:txBody>
                  <a:tcPr anchor="ctr"/>
                </a:tc>
                <a:tc>
                  <a:txBody>
                    <a:bodyPr/>
                    <a:lstStyle/>
                    <a:p>
                      <a:pPr algn="ctr"/>
                      <a:r>
                        <a:rPr lang="en-US" sz="2900" dirty="0">
                          <a:latin typeface="Calibri" panose="020F0502020204030204" pitchFamily="34" charset="0"/>
                          <a:cs typeface="Calibri" panose="020F0502020204030204" pitchFamily="34" charset="0"/>
                        </a:rPr>
                        <a:t>Dan. 9:25-26</a:t>
                      </a:r>
                    </a:p>
                  </a:txBody>
                  <a:tcPr anchor="ctr"/>
                </a:tc>
                <a:tc>
                  <a:txBody>
                    <a:bodyPr/>
                    <a:lstStyle/>
                    <a:p>
                      <a:pPr algn="ctr"/>
                      <a:r>
                        <a:rPr lang="en-US" sz="2900" dirty="0">
                          <a:latin typeface="Calibri" panose="020F0502020204030204" pitchFamily="34" charset="0"/>
                          <a:cs typeface="Calibri" panose="020F0502020204030204" pitchFamily="34" charset="0"/>
                        </a:rPr>
                        <a:t>600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81311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868764374"/>
              </p:ext>
            </p:extLst>
          </p:nvPr>
        </p:nvGraphicFramePr>
        <p:xfrm>
          <a:off x="746760" y="228600"/>
          <a:ext cx="10698480" cy="6400800"/>
        </p:xfrm>
        <a:graphic>
          <a:graphicData uri="http://schemas.openxmlformats.org/drawingml/2006/table">
            <a:tbl>
              <a:tblPr firstRow="1" bandRow="1">
                <a:tableStyleId>{5C22544A-7EE6-4342-B048-85BDC9FD1C3A}</a:tableStyleId>
              </a:tblPr>
              <a:tblGrid>
                <a:gridCol w="4297680">
                  <a:extLst>
                    <a:ext uri="{9D8B030D-6E8A-4147-A177-3AD203B41FA5}">
                      <a16:colId xmlns:a16="http://schemas.microsoft.com/office/drawing/2014/main" val="690753193"/>
                    </a:ext>
                  </a:extLst>
                </a:gridCol>
                <a:gridCol w="3200400">
                  <a:extLst>
                    <a:ext uri="{9D8B030D-6E8A-4147-A177-3AD203B41FA5}">
                      <a16:colId xmlns:a16="http://schemas.microsoft.com/office/drawing/2014/main" val="286287145"/>
                    </a:ext>
                  </a:extLst>
                </a:gridCol>
                <a:gridCol w="32004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914400">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914400">
                <a:tc>
                  <a:txBody>
                    <a:bodyPr/>
                    <a:lstStyle/>
                    <a:p>
                      <a:r>
                        <a:rPr lang="en-US" sz="2900" b="1" dirty="0">
                          <a:latin typeface="Calibri" panose="020F0502020204030204" pitchFamily="34" charset="0"/>
                          <a:cs typeface="Calibri" panose="020F0502020204030204" pitchFamily="34" charset="0"/>
                        </a:rPr>
                        <a:t>Crucified Between Thieves</a:t>
                      </a:r>
                    </a:p>
                  </a:txBody>
                  <a:tcPr anchor="ctr"/>
                </a:tc>
                <a:tc>
                  <a:txBody>
                    <a:bodyPr/>
                    <a:lstStyle/>
                    <a:p>
                      <a:pPr algn="ctr"/>
                      <a:r>
                        <a:rPr lang="en-US" sz="2900" dirty="0">
                          <a:latin typeface="Calibri" panose="020F0502020204030204" pitchFamily="34" charset="0"/>
                          <a:cs typeface="Calibri" panose="020F0502020204030204" pitchFamily="34" charset="0"/>
                        </a:rPr>
                        <a:t>Isaiah 53:9</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914400">
                <a:tc>
                  <a:txBody>
                    <a:bodyPr/>
                    <a:lstStyle/>
                    <a:p>
                      <a:r>
                        <a:rPr lang="en-US" sz="2900" b="1" dirty="0">
                          <a:latin typeface="Calibri" panose="020F0502020204030204" pitchFamily="34" charset="0"/>
                          <a:cs typeface="Calibri" panose="020F0502020204030204" pitchFamily="34" charset="0"/>
                        </a:rPr>
                        <a:t>Pierced</a:t>
                      </a:r>
                    </a:p>
                  </a:txBody>
                  <a:tcPr anchor="ctr"/>
                </a:tc>
                <a:tc>
                  <a:txBody>
                    <a:bodyPr/>
                    <a:lstStyle/>
                    <a:p>
                      <a:pPr algn="ctr"/>
                      <a:r>
                        <a:rPr lang="en-US" sz="2900" dirty="0">
                          <a:latin typeface="Calibri" panose="020F0502020204030204" pitchFamily="34" charset="0"/>
                          <a:cs typeface="Calibri" panose="020F0502020204030204" pitchFamily="34" charset="0"/>
                        </a:rPr>
                        <a:t>Isaiah 53:5</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914400">
                <a:tc>
                  <a:txBody>
                    <a:bodyPr/>
                    <a:lstStyle/>
                    <a:p>
                      <a:r>
                        <a:rPr lang="en-US" sz="2900" b="1" dirty="0">
                          <a:latin typeface="Calibri" panose="020F0502020204030204" pitchFamily="34" charset="0"/>
                          <a:cs typeface="Calibri" panose="020F0502020204030204" pitchFamily="34" charset="0"/>
                        </a:rPr>
                        <a:t>No Broken Bones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Psalm 22:17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3167288718"/>
                  </a:ext>
                </a:extLst>
              </a:tr>
              <a:tr h="914400">
                <a:tc>
                  <a:txBody>
                    <a:bodyPr/>
                    <a:lstStyle/>
                    <a:p>
                      <a:r>
                        <a:rPr lang="en-US" sz="2900" b="1" dirty="0">
                          <a:latin typeface="Calibri" panose="020F0502020204030204" pitchFamily="34" charset="0"/>
                          <a:cs typeface="Calibri" panose="020F0502020204030204" pitchFamily="34" charset="0"/>
                        </a:rPr>
                        <a:t>Gamble for His Clothing</a:t>
                      </a:r>
                    </a:p>
                  </a:txBody>
                  <a:tcPr anchor="ctr"/>
                </a:tc>
                <a:tc>
                  <a:txBody>
                    <a:bodyPr/>
                    <a:lstStyle/>
                    <a:p>
                      <a:pPr algn="ctr"/>
                      <a:r>
                        <a:rPr lang="en-US" sz="2900" dirty="0">
                          <a:latin typeface="Calibri" panose="020F0502020204030204" pitchFamily="34" charset="0"/>
                          <a:cs typeface="Calibri" panose="020F0502020204030204" pitchFamily="34" charset="0"/>
                        </a:rPr>
                        <a:t>Psalm 22:18</a:t>
                      </a:r>
                    </a:p>
                  </a:txBody>
                  <a:tcPr anchor="ctr"/>
                </a:tc>
                <a:tc>
                  <a:txBody>
                    <a:bodyPr/>
                    <a:lstStyle/>
                    <a:p>
                      <a:pPr algn="ctr"/>
                      <a:r>
                        <a:rPr lang="en-US" sz="29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1287159523"/>
                  </a:ext>
                </a:extLst>
              </a:tr>
              <a:tr h="914400">
                <a:tc>
                  <a:txBody>
                    <a:bodyPr/>
                    <a:lstStyle/>
                    <a:p>
                      <a:r>
                        <a:rPr lang="en-US" sz="2900" b="1" dirty="0">
                          <a:latin typeface="Calibri" panose="020F0502020204030204" pitchFamily="34" charset="0"/>
                          <a:cs typeface="Calibri" panose="020F0502020204030204" pitchFamily="34" charset="0"/>
                        </a:rPr>
                        <a:t>Buried in Rich Man’s Tomb</a:t>
                      </a:r>
                    </a:p>
                  </a:txBody>
                  <a:tcPr anchor="ctr"/>
                </a:tc>
                <a:tc>
                  <a:txBody>
                    <a:bodyPr/>
                    <a:lstStyle/>
                    <a:p>
                      <a:pPr algn="ctr"/>
                      <a:r>
                        <a:rPr lang="en-US" sz="2900" dirty="0">
                          <a:latin typeface="Calibri" panose="020F0502020204030204" pitchFamily="34" charset="0"/>
                          <a:cs typeface="Calibri" panose="020F0502020204030204" pitchFamily="34" charset="0"/>
                        </a:rPr>
                        <a:t>Isaiah 53:9</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45746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629650" cy="4861648"/>
          </a:xfrm>
        </p:spPr>
        <p:txBody>
          <a:bodyPr/>
          <a:lstStyle/>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nations that will attack Israel (1-3)</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6" name="Picture 4" descr="Image result for zechariah 12">
            <a:extLst>
              <a:ext uri="{FF2B5EF4-FFF2-40B4-BE49-F238E27FC236}">
                <a16:creationId xmlns:a16="http://schemas.microsoft.com/office/drawing/2014/main" id="{B6A58297-A76A-4D74-B0E4-54E40DCC8D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zechariah 12">
            <a:extLst>
              <a:ext uri="{FF2B5EF4-FFF2-40B4-BE49-F238E27FC236}">
                <a16:creationId xmlns:a16="http://schemas.microsoft.com/office/drawing/2014/main" id="{411A3764-5EF6-4D92-97AF-B29BC7FF9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79785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257300" y="5943600"/>
            <a:ext cx="9677400" cy="796925"/>
          </a:xfrm>
        </p:spPr>
        <p:txBody>
          <a:bodyPr/>
          <a:lstStyle/>
          <a:p>
            <a:pPr algn="ctr" eaLnBrk="1" hangingPunct="1"/>
            <a:r>
              <a:rPr lang="en-US" altLang="en-US" sz="2000" dirty="0">
                <a:solidFill>
                  <a:schemeClr val="tx1"/>
                </a:solidFill>
              </a:rPr>
              <a:t>Lewis Sperry Chafer, vol. 7, </a:t>
            </a:r>
            <a:r>
              <a:rPr lang="en-US" altLang="en-US" sz="2000" i="1" dirty="0">
                <a:solidFill>
                  <a:schemeClr val="tx1"/>
                </a:solidFill>
              </a:rPr>
              <a:t>Systematic Theology</a:t>
            </a:r>
            <a:br>
              <a:rPr lang="en-US" altLang="en-US" sz="2000" dirty="0">
                <a:solidFill>
                  <a:schemeClr val="tx1"/>
                </a:solidFill>
              </a:rPr>
            </a:br>
            <a:r>
              <a:rPr lang="en-US" altLang="en-US" sz="2000" dirty="0">
                <a:solidFill>
                  <a:schemeClr val="tx1"/>
                </a:solidFill>
              </a:rPr>
              <a:t>(Grand Rapids, MI: Kregel Publications, 1993), 265-66.</a:t>
            </a:r>
          </a:p>
        </p:txBody>
      </p:sp>
      <p:sp>
        <p:nvSpPr>
          <p:cNvPr id="105475" name="Content Placeholder 2"/>
          <p:cNvSpPr>
            <a:spLocks noGrp="1"/>
          </p:cNvSpPr>
          <p:nvPr>
            <p:ph idx="1"/>
          </p:nvPr>
        </p:nvSpPr>
        <p:spPr>
          <a:xfrm>
            <a:off x="4038600" y="1981200"/>
            <a:ext cx="7543800" cy="2667000"/>
          </a:xfrm>
        </p:spPr>
        <p:txBody>
          <a:bodyPr/>
          <a:lstStyle/>
          <a:p>
            <a:pPr marL="0" indent="0" algn="just" eaLnBrk="1" hangingPunct="1">
              <a:buNone/>
            </a:pPr>
            <a:r>
              <a:rPr lang="en-US" altLang="en-US" dirty="0"/>
              <a:t>“…because upwards of 150 passages of Scripture condition salvation upon </a:t>
            </a:r>
            <a:r>
              <a:rPr lang="en-US" altLang="en-US" b="1" u="sng" dirty="0">
                <a:solidFill>
                  <a:srgbClr val="FFFFCC"/>
                </a:solidFill>
              </a:rPr>
              <a:t>believing</a:t>
            </a:r>
            <a:r>
              <a:rPr lang="en-US" altLang="en-US" dirty="0"/>
              <a:t> only</a:t>
            </a:r>
            <a:r>
              <a:rPr lang="en-US" altLang="en-US" b="1" dirty="0"/>
              <a:t> </a:t>
            </a:r>
            <a:r>
              <a:rPr lang="en-US" altLang="en-US" dirty="0"/>
              <a:t>(cf. John 3:16; Acts 16:31).”</a:t>
            </a:r>
          </a:p>
        </p:txBody>
      </p:sp>
      <p:pic>
        <p:nvPicPr>
          <p:cNvPr id="47108" name="Picture 2" descr="http://t1.gstatic.com/images?q=tbn:ANd9GcQxv3vyi4YqgamHAJTIgWkNJkLqWWIuAG2pkecTpX67vjz6XE96Kw"/>
          <p:cNvPicPr>
            <a:picLocks noChangeAspect="1" noChangeArrowheads="1"/>
          </p:cNvPicPr>
          <p:nvPr/>
        </p:nvPicPr>
        <p:blipFill>
          <a:blip r:embed="rId2" cstate="print"/>
          <a:srcRect/>
          <a:stretch>
            <a:fillRect/>
          </a:stretch>
        </p:blipFill>
        <p:spPr bwMode="auto">
          <a:xfrm>
            <a:off x="762001" y="1600200"/>
            <a:ext cx="259499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1981200" y="228600"/>
            <a:ext cx="8229600" cy="914400"/>
          </a:xfrm>
          <a:prstGeom prst="rect">
            <a:avLst/>
          </a:prstGeom>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spTree>
    <p:extLst>
      <p:ext uri="{BB962C8B-B14F-4D97-AF65-F5344CB8AC3E}">
        <p14:creationId xmlns:p14="http://schemas.microsoft.com/office/powerpoint/2010/main" val="335834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609600" y="990600"/>
            <a:ext cx="82296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kern="1200" dirty="0">
                <a:solidFill>
                  <a:srgbClr val="FFFFCC"/>
                </a:solidFill>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0676" y="1981200"/>
            <a:ext cx="2371724" cy="2934092"/>
          </a:xfrm>
          <a:prstGeom prst="rect">
            <a:avLst/>
          </a:prstGeom>
          <a:noFill/>
          <a:ln w="28575">
            <a:solidFill>
              <a:schemeClr val="tx1"/>
            </a:solidFill>
            <a:miter lim="800000"/>
            <a:headEnd/>
            <a:tailEnd/>
          </a:ln>
        </p:spPr>
      </p:pic>
      <p:sp>
        <p:nvSpPr>
          <p:cNvPr id="4" name="Title 1"/>
          <p:cNvSpPr txBox="1">
            <a:spLocks/>
          </p:cNvSpPr>
          <p:nvPr/>
        </p:nvSpPr>
        <p:spPr>
          <a:xfrm>
            <a:off x="1576388" y="228600"/>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609600" y="2667000"/>
            <a:ext cx="82296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609600" y="4800600"/>
            <a:ext cx="82296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sz="2800" b="1" dirty="0">
                <a:solidFill>
                  <a:srgbClr val="FFFFCC"/>
                </a:solidFill>
                <a:effectLst>
                  <a:outerShdw blurRad="38100" dist="38100" dir="2700000" algn="tl">
                    <a:srgbClr val="000000"/>
                  </a:outerShdw>
                </a:effectLst>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1968279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524000"/>
            <a:ext cx="7620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The mourning of Hadadrimmon...in the valley of Megiddo was on the occasion of the slaying of the godly King Josiah by Pharaoh-</a:t>
            </a:r>
            <a:r>
              <a:rPr lang="en-US" sz="2800" dirty="0" err="1">
                <a:effectLst>
                  <a:outerShdw blurRad="38100" dist="38100" dir="2700000" algn="tl">
                    <a:srgbClr val="000000">
                      <a:alpha val="43137"/>
                    </a:srgbClr>
                  </a:outerShdw>
                </a:effectLst>
              </a:rPr>
              <a:t>Necho</a:t>
            </a:r>
            <a:r>
              <a:rPr lang="en-US" sz="2800" dirty="0">
                <a:effectLst>
                  <a:outerShdw blurRad="38100" dist="38100" dir="2700000" algn="tl">
                    <a:srgbClr val="000000">
                      <a:alpha val="43137"/>
                    </a:srgbClr>
                  </a:outerShdw>
                </a:effectLst>
              </a:rPr>
              <a:t> of Egypt...[2 Chronicles 35:22-27]. The Chronicles passage reveals how great was the lamentation over the king. And rightly so, for ‘this was the greatest sorrow, which had fallen on Judah. Josiah was the last hope of it’s declining kingdom…In Josiah’s death the last gleam of the sunset of Judah faded into night.’</a:t>
            </a:r>
            <a:r>
              <a:rPr lang="en-US" altLang="en-US" sz="2800" dirty="0">
                <a:effectLst>
                  <a:outerShdw blurRad="38100" dist="38100" dir="2700000" algn="tl">
                    <a:srgbClr val="000000">
                      <a:alpha val="43137"/>
                    </a:srgbClr>
                  </a:outerShdw>
                </a:effectLst>
                <a:cs typeface="Calibri" panose="020F0502020204030204" pitchFamily="34" charset="0"/>
              </a:rPr>
              <a:t>”</a:t>
            </a:r>
          </a:p>
        </p:txBody>
      </p:sp>
      <p:sp>
        <p:nvSpPr>
          <p:cNvPr id="6" name="TextBox 2">
            <a:extLst>
              <a:ext uri="{FF2B5EF4-FFF2-40B4-BE49-F238E27FC236}">
                <a16:creationId xmlns:a16="http://schemas.microsoft.com/office/drawing/2014/main" id="{03762418-FCA9-4A53-A0B6-EE81D11E7DDF}"/>
              </a:ext>
            </a:extLst>
          </p:cNvPr>
          <p:cNvSpPr txBox="1">
            <a:spLocks noChangeArrowheads="1"/>
          </p:cNvSpPr>
          <p:nvPr/>
        </p:nvSpPr>
        <p:spPr bwMode="auto">
          <a:xfrm>
            <a:off x="2362200" y="228600"/>
            <a:ext cx="746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1200"/>
              </a:spcAft>
              <a:buClrTx/>
              <a:buSzTx/>
              <a:buNone/>
            </a:pPr>
            <a:r>
              <a:rPr lang="en-US" altLang="en-US" sz="3600" dirty="0">
                <a:solidFill>
                  <a:schemeClr val="tx2"/>
                </a:solidFill>
                <a:effectLst>
                  <a:outerShdw blurRad="38100" dist="38100" dir="2700000" algn="tl">
                    <a:srgbClr val="000000"/>
                  </a:outerShdw>
                </a:effectLst>
                <a:ea typeface="+mj-ea"/>
                <a:cs typeface="Calibri" panose="020F0502020204030204" pitchFamily="34" charset="0"/>
              </a:rPr>
              <a:t>Charles L. Feinberg</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God Remembers: A Study of Zechariah </a:t>
            </a:r>
            <a:r>
              <a:rPr lang="en-US" altLang="en-US" sz="1800" dirty="0">
                <a:effectLst>
                  <a:outerShdw blurRad="38100" dist="38100" dir="2700000" algn="tl">
                    <a:srgbClr val="000000">
                      <a:alpha val="43137"/>
                    </a:srgbClr>
                  </a:outerShdw>
                </a:effectLst>
                <a:cs typeface="Calibri" panose="020F0502020204030204" pitchFamily="34" charset="0"/>
              </a:rPr>
              <a:t>(Wheaton: Van Kampen, 1950, p. 223.</a:t>
            </a:r>
          </a:p>
        </p:txBody>
      </p:sp>
      <p:pic>
        <p:nvPicPr>
          <p:cNvPr id="8" name="Picture 7">
            <a:extLst>
              <a:ext uri="{FF2B5EF4-FFF2-40B4-BE49-F238E27FC236}">
                <a16:creationId xmlns:a16="http://schemas.microsoft.com/office/drawing/2014/main" id="{6A7F60E0-8D2C-4C26-BF42-53859ED45C4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132735"/>
            <a:ext cx="943524" cy="1162665"/>
          </a:xfrm>
          <a:prstGeom prst="rect">
            <a:avLst/>
          </a:prstGeom>
          <a:ln>
            <a:solidFill>
              <a:schemeClr val="tx1"/>
            </a:solidFill>
          </a:ln>
        </p:spPr>
      </p:pic>
      <p:pic>
        <p:nvPicPr>
          <p:cNvPr id="9" name="Picture 8">
            <a:extLst>
              <a:ext uri="{FF2B5EF4-FFF2-40B4-BE49-F238E27FC236}">
                <a16:creationId xmlns:a16="http://schemas.microsoft.com/office/drawing/2014/main" id="{12E2C9AE-7C8A-4DB9-9010-AADA5EDCD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008" y="1676400"/>
            <a:ext cx="3136392" cy="4572000"/>
          </a:xfrm>
          <a:prstGeom prst="rect">
            <a:avLst/>
          </a:prstGeom>
        </p:spPr>
      </p:pic>
    </p:spTree>
    <p:extLst>
      <p:ext uri="{BB962C8B-B14F-4D97-AF65-F5344CB8AC3E}">
        <p14:creationId xmlns:p14="http://schemas.microsoft.com/office/powerpoint/2010/main" val="30218816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every family by itself; the family of the house of David by itself and their wives by themselves; the family of the house of Nathan by itself and their wives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Levi by itself and their wives by themselves; the family of the Shimeites by itself and their wives by themselves.”</a:t>
            </a:r>
          </a:p>
        </p:txBody>
      </p:sp>
    </p:spTree>
    <p:extLst>
      <p:ext uri="{BB962C8B-B14F-4D97-AF65-F5344CB8AC3E}">
        <p14:creationId xmlns:p14="http://schemas.microsoft.com/office/powerpoint/2010/main" val="41246087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family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itself;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house of David by itself and their wives by themselves;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house of Nathan by itself and their wives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house of Levi by itself and their wives by themselves;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Shimeites by itself and their wives by themselves.”</a:t>
            </a:r>
          </a:p>
        </p:txBody>
      </p:sp>
    </p:spTree>
    <p:extLst>
      <p:ext uri="{BB962C8B-B14F-4D97-AF65-F5344CB8AC3E}">
        <p14:creationId xmlns:p14="http://schemas.microsoft.com/office/powerpoint/2010/main" val="35817963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every family by itself; the family of the house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itself and their wives by themselves; the family of the house of Nathan by itself and their wives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Levi by itself and their wives by themselves; the family of the Shimeites by itself and their wives by themselves.”</a:t>
            </a:r>
          </a:p>
        </p:txBody>
      </p:sp>
    </p:spTree>
    <p:extLst>
      <p:ext uri="{BB962C8B-B14F-4D97-AF65-F5344CB8AC3E}">
        <p14:creationId xmlns:p14="http://schemas.microsoft.com/office/powerpoint/2010/main" val="20869849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7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every family by itself; the family of the house of David by itself and their wives by themselves; the family of the house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Nathan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itself and their wives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Levi by itself and their wives by themselves; the family of the Shimeites by itself and their wives by themselves.”</a:t>
            </a:r>
          </a:p>
        </p:txBody>
      </p:sp>
    </p:spTree>
    <p:extLst>
      <p:ext uri="{BB962C8B-B14F-4D97-AF65-F5344CB8AC3E}">
        <p14:creationId xmlns:p14="http://schemas.microsoft.com/office/powerpoint/2010/main" val="27326130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every family by itself; the family of the house of David by itself and their wives by themselves; the family of the house of Nathan by itself and their wives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Levi</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itself and their wives by themselves; the family of the Shimeites by itself and their wives by themselves.”</a:t>
            </a:r>
          </a:p>
        </p:txBody>
      </p:sp>
    </p:spTree>
    <p:extLst>
      <p:ext uri="{BB962C8B-B14F-4D97-AF65-F5344CB8AC3E}">
        <p14:creationId xmlns:p14="http://schemas.microsoft.com/office/powerpoint/2010/main" val="30896060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every family by itself; the family of the house of David by itself and their wives by themselves; the family of the house of Nathan by itself and their wives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Levi by itself and their wives by themselves; the family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Shimeites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itself and their wives by themselves.”</a:t>
            </a:r>
          </a:p>
        </p:txBody>
      </p:sp>
    </p:spTree>
    <p:extLst>
      <p:ext uri="{BB962C8B-B14F-4D97-AF65-F5344CB8AC3E}">
        <p14:creationId xmlns:p14="http://schemas.microsoft.com/office/powerpoint/2010/main" val="32505393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every family by itself; the family of the house of David by itself and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themselves; the family of the house of Nathan by itself and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Levi by itself and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themselves; the family of the Shimeites by itself and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themselves.”</a:t>
            </a:r>
          </a:p>
        </p:txBody>
      </p:sp>
    </p:spTree>
    <p:extLst>
      <p:ext uri="{BB962C8B-B14F-4D97-AF65-F5344CB8AC3E}">
        <p14:creationId xmlns:p14="http://schemas.microsoft.com/office/powerpoint/2010/main" val="6109410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1" y="0"/>
            <a:ext cx="109728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land will mourn, every family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David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their wives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themselves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Nathan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their wives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themselves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Levi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their wives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themselves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Shimeites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their wives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themselves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938257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AABE978-9364-4083-BE98-51A384FF3B91}"/>
              </a:ext>
            </a:extLst>
          </p:cNvPr>
          <p:cNvPicPr>
            <a:picLocks noChangeAspect="1"/>
          </p:cNvPicPr>
          <p:nvPr/>
        </p:nvPicPr>
        <p:blipFill>
          <a:blip r:embed="rId3"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799" cy="4739759"/>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11:25-26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rPr>
              <a:t>25</a:t>
            </a:r>
            <a:r>
              <a:rPr lang="en-US" b="1" baseline="30000" dirty="0">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do not want you, brethren, to be uninformed of this mystery—so that you will not be wise in your own estimation—that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hardening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happened to Israel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fullness of the Gentiles has come in;</a:t>
            </a:r>
            <a:r>
              <a:rPr lang="en-US" dirty="0">
                <a:latin typeface="Calibri" panose="020F0502020204030204" pitchFamily="34" charset="0"/>
              </a:rPr>
              <a:t> </a:t>
            </a:r>
            <a:r>
              <a:rPr lang="en-US" sz="3600" baseline="30000" dirty="0">
                <a:latin typeface="Calibri" panose="020F0502020204030204" pitchFamily="34" charset="0"/>
              </a:rPr>
              <a:t>26</a:t>
            </a:r>
            <a:r>
              <a:rPr lang="en-US" b="1" baseline="30000" dirty="0">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Israel will be saved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just as it is written, ‘The Deliverer will come from Zion, He will remove ungodliness from Jacob.’”</a:t>
            </a:r>
          </a:p>
        </p:txBody>
      </p:sp>
    </p:spTree>
    <p:extLst>
      <p:ext uri="{BB962C8B-B14F-4D97-AF65-F5344CB8AC3E}">
        <p14:creationId xmlns:p14="http://schemas.microsoft.com/office/powerpoint/2010/main" val="79577555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066800" y="1752600"/>
            <a:ext cx="5486400" cy="3810000"/>
          </a:xfrm>
        </p:spPr>
        <p:txBody>
          <a:bodyPr/>
          <a:lstStyle/>
          <a:p>
            <a:pPr marL="514350" indent="-51435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David ‒ kings (13a)</a:t>
            </a:r>
          </a:p>
          <a:p>
            <a:pPr marL="514350" indent="-51435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Nathan ‒ prophets (13b)</a:t>
            </a:r>
          </a:p>
          <a:p>
            <a:pPr marL="514350" indent="-51435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Levi ‒ priests (14a)</a:t>
            </a:r>
          </a:p>
          <a:p>
            <a:pPr marL="514350" indent="-51435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Shimeites ‒ ordinary Levites (Num. 3:21)-citizens (14b)</a:t>
            </a:r>
          </a:p>
        </p:txBody>
      </p:sp>
      <p:sp>
        <p:nvSpPr>
          <p:cNvPr id="5" name="Rectangle 4">
            <a:extLst>
              <a:ext uri="{FF2B5EF4-FFF2-40B4-BE49-F238E27FC236}">
                <a16:creationId xmlns:a16="http://schemas.microsoft.com/office/drawing/2014/main" id="{11DA3F4E-5E20-4363-945B-0DD1994CA9C7}"/>
              </a:ext>
            </a:extLst>
          </p:cNvPr>
          <p:cNvSpPr/>
          <p:nvPr/>
        </p:nvSpPr>
        <p:spPr>
          <a:xfrm>
            <a:off x="1752600" y="228600"/>
            <a:ext cx="8555038"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Coming Universal Israeli National Revival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12:12-13)</a:t>
            </a:r>
          </a:p>
        </p:txBody>
      </p:sp>
      <p:pic>
        <p:nvPicPr>
          <p:cNvPr id="8" name="Picture 4" descr="C:\Documents and Settings\Owner\Application Data\Microsoft\Media Catalog\Downloaded Clips\cl0\SY01462_.wmf">
            <a:extLst>
              <a:ext uri="{FF2B5EF4-FFF2-40B4-BE49-F238E27FC236}">
                <a16:creationId xmlns:a16="http://schemas.microsoft.com/office/drawing/2014/main" id="{8D4391BE-E649-4A17-87D3-FA50DBE3878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89962" y="2126456"/>
            <a:ext cx="2535238" cy="2605088"/>
          </a:xfrm>
          <a:prstGeom prst="rect">
            <a:avLst/>
          </a:prstGeom>
          <a:noFill/>
          <a:ln w="9525">
            <a:noFill/>
            <a:miter lim="800000"/>
            <a:headEnd/>
            <a:tailEnd/>
          </a:ln>
        </p:spPr>
      </p:pic>
    </p:spTree>
    <p:extLst>
      <p:ext uri="{BB962C8B-B14F-4D97-AF65-F5344CB8AC3E}">
        <p14:creationId xmlns:p14="http://schemas.microsoft.com/office/powerpoint/2010/main" val="11586169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D1668-65FC-42FF-B9B1-E0B9C7D4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799" cy="4739759"/>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13:8-9</a:t>
            </a:r>
          </a:p>
          <a:p>
            <a:pPr algn="just">
              <a:spcBef>
                <a:spcPts val="0"/>
              </a:spcBef>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a:t>
            </a:r>
          </a:p>
        </p:txBody>
      </p:sp>
    </p:spTree>
    <p:extLst>
      <p:ext uri="{BB962C8B-B14F-4D97-AF65-F5344CB8AC3E}">
        <p14:creationId xmlns:p14="http://schemas.microsoft.com/office/powerpoint/2010/main" val="39458760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DC1E5-7937-4F3F-8612-C069304085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609600" y="0"/>
            <a:ext cx="10972800" cy="2590800"/>
          </a:xfrm>
        </p:spPr>
        <p:txBody>
          <a:bodyPr/>
          <a:lstStyle/>
          <a:p>
            <a:pPr marL="0" indent="0" algn="ctr">
              <a:spcBef>
                <a:spcPct val="0"/>
              </a:spcBef>
              <a:spcAft>
                <a:spcPts val="1200"/>
              </a:spcAft>
              <a:buNone/>
              <a:defRPr/>
            </a:pPr>
            <a:r>
              <a:rPr lang="en-US" altLang="en-US" sz="4000" kern="1200" dirty="0">
                <a:solidFill>
                  <a:schemeClr val="tx2"/>
                </a:solidFill>
                <a:ea typeface="+mj-ea"/>
                <a:cs typeface="Calibri" panose="020F0502020204030204" pitchFamily="34" charset="0"/>
              </a:rPr>
              <a:t>Jeremiah 30:7</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“Alas! for that day is great, There is none like it; And it is the time of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sz="3600" dirty="0">
                <a:effectLst>
                  <a:outerShdw blurRad="38100" dist="38100" dir="2700000" algn="tl">
                    <a:srgbClr val="000000">
                      <a:alpha val="43137"/>
                    </a:srgbClr>
                  </a:outerShdw>
                </a:effectLst>
                <a:cs typeface="Calibri" panose="020F0502020204030204" pitchFamily="34" charset="0"/>
              </a:rPr>
              <a:t>(Gen. 32:8; 35:10), But he will be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sz="3600" dirty="0">
                <a:effectLst>
                  <a:outerShdw blurRad="38100" dist="38100" dir="2700000" algn="tl">
                    <a:srgbClr val="000000">
                      <a:alpha val="43137"/>
                    </a:srgbClr>
                  </a:outerShdw>
                </a:effectLst>
                <a:cs typeface="Calibri" panose="020F0502020204030204" pitchFamily="34" charset="0"/>
              </a:rPr>
              <a:t> from</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5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7659269-5B65-4701-A078-3A9A2D747756}"/>
              </a:ext>
            </a:extLst>
          </p:cNvPr>
          <p:cNvGraphicFramePr>
            <a:graphicFrameLocks noGrp="1"/>
          </p:cNvGraphicFramePr>
          <p:nvPr>
            <p:extLst>
              <p:ext uri="{D42A27DB-BD31-4B8C-83A1-F6EECF244321}">
                <p14:modId xmlns:p14="http://schemas.microsoft.com/office/powerpoint/2010/main" val="653251062"/>
              </p:ext>
            </p:extLst>
          </p:nvPr>
        </p:nvGraphicFramePr>
        <p:xfrm>
          <a:off x="609600" y="235374"/>
          <a:ext cx="10972800" cy="6387252"/>
        </p:xfrm>
        <a:graphic>
          <a:graphicData uri="http://schemas.openxmlformats.org/drawingml/2006/table">
            <a:tbl>
              <a:tblPr firstRow="1" bandRow="1">
                <a:tableStyleId>{D7AC3CCA-C797-4891-BE02-D94E43425B78}</a:tableStyleId>
              </a:tblPr>
              <a:tblGrid>
                <a:gridCol w="4754880">
                  <a:extLst>
                    <a:ext uri="{9D8B030D-6E8A-4147-A177-3AD203B41FA5}">
                      <a16:colId xmlns:a16="http://schemas.microsoft.com/office/drawing/2014/main" val="3136538324"/>
                    </a:ext>
                  </a:extLst>
                </a:gridCol>
                <a:gridCol w="1463040">
                  <a:extLst>
                    <a:ext uri="{9D8B030D-6E8A-4147-A177-3AD203B41FA5}">
                      <a16:colId xmlns:a16="http://schemas.microsoft.com/office/drawing/2014/main" val="2194749658"/>
                    </a:ext>
                  </a:extLst>
                </a:gridCol>
                <a:gridCol w="4754880">
                  <a:extLst>
                    <a:ext uri="{9D8B030D-6E8A-4147-A177-3AD203B41FA5}">
                      <a16:colId xmlns:a16="http://schemas.microsoft.com/office/drawing/2014/main" val="1322261007"/>
                    </a:ext>
                  </a:extLst>
                </a:gridCol>
              </a:tblGrid>
              <a:tr h="545253">
                <a:tc gridSpan="3">
                  <a:txBody>
                    <a:bodyPr/>
                    <a:lstStyle/>
                    <a:p>
                      <a:pPr algn="ctr"/>
                      <a:r>
                        <a:rPr lang="en-US" sz="2800" dirty="0">
                          <a:latin typeface="Calibri" panose="020F0502020204030204" pitchFamily="34" charset="0"/>
                          <a:cs typeface="Calibri" panose="020F0502020204030204" pitchFamily="34" charset="0"/>
                        </a:rPr>
                        <a:t>ZECHARIAH’S EIGHT NIGHT VISIONS</a:t>
                      </a:r>
                    </a:p>
                  </a:txBody>
                  <a:tcPr anchor="ct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787305106"/>
                  </a:ext>
                </a:extLst>
              </a:tr>
              <a:tr h="545253">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Vision</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Reference</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Meaning</a:t>
                      </a:r>
                    </a:p>
                  </a:txBody>
                  <a:tcPr anchor="ctr">
                    <a:solidFill>
                      <a:schemeClr val="tx1"/>
                    </a:solidFill>
                  </a:tcPr>
                </a:tc>
                <a:extLst>
                  <a:ext uri="{0D108BD9-81ED-4DB2-BD59-A6C34878D82A}">
                    <a16:rowId xmlns:a16="http://schemas.microsoft.com/office/drawing/2014/main" val="3061896758"/>
                  </a:ext>
                </a:extLst>
              </a:tr>
              <a:tr h="545253">
                <a:tc>
                  <a:txBody>
                    <a:bodyPr/>
                    <a:lstStyle/>
                    <a:p>
                      <a:r>
                        <a:rPr lang="en-US" sz="2000" dirty="0">
                          <a:latin typeface="Calibri" panose="020F0502020204030204" pitchFamily="34" charset="0"/>
                          <a:cs typeface="Calibri" panose="020F0502020204030204" pitchFamily="34" charset="0"/>
                        </a:rPr>
                        <a:t>The Red-horse Rider among the Myrtles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1:7-17</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anger against the nations &amp; blessing on restored Israel.</a:t>
                      </a:r>
                    </a:p>
                  </a:txBody>
                  <a:tcPr anchor="ctr">
                    <a:solidFill>
                      <a:schemeClr val="tx1"/>
                    </a:solidFill>
                  </a:tcPr>
                </a:tc>
                <a:extLst>
                  <a:ext uri="{0D108BD9-81ED-4DB2-BD59-A6C34878D82A}">
                    <a16:rowId xmlns:a16="http://schemas.microsoft.com/office/drawing/2014/main" val="308484198"/>
                  </a:ext>
                </a:extLst>
              </a:tr>
              <a:tr h="545253">
                <a:tc>
                  <a:txBody>
                    <a:bodyPr/>
                    <a:lstStyle/>
                    <a:p>
                      <a:r>
                        <a:rPr lang="en-US" sz="2000" dirty="0">
                          <a:latin typeface="Calibri" panose="020F0502020204030204" pitchFamily="34" charset="0"/>
                          <a:cs typeface="Calibri" panose="020F0502020204030204" pitchFamily="34" charset="0"/>
                        </a:rPr>
                        <a:t>The Four Horns &amp; the Four Craftsmen</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1:18-21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judgment on the nations that afflict Israel.</a:t>
                      </a:r>
                    </a:p>
                  </a:txBody>
                  <a:tcPr anchor="ctr">
                    <a:solidFill>
                      <a:schemeClr val="tx1"/>
                    </a:solidFill>
                  </a:tcPr>
                </a:tc>
                <a:extLst>
                  <a:ext uri="{0D108BD9-81ED-4DB2-BD59-A6C34878D82A}">
                    <a16:rowId xmlns:a16="http://schemas.microsoft.com/office/drawing/2014/main" val="1801932628"/>
                  </a:ext>
                </a:extLst>
              </a:tr>
              <a:tr h="545253">
                <a:tc>
                  <a:txBody>
                    <a:bodyPr/>
                    <a:lstStyle/>
                    <a:p>
                      <a:r>
                        <a:rPr lang="en-US" sz="2000" dirty="0">
                          <a:latin typeface="Calibri" panose="020F0502020204030204" pitchFamily="34" charset="0"/>
                          <a:cs typeface="Calibri" panose="020F0502020204030204" pitchFamily="34" charset="0"/>
                        </a:rPr>
                        <a:t>The Surveyor with a Measuring Line</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Chapter 2</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future blessing on restored Israel.</a:t>
                      </a:r>
                    </a:p>
                  </a:txBody>
                  <a:tcPr anchor="ctr">
                    <a:solidFill>
                      <a:schemeClr val="tx1"/>
                    </a:solidFill>
                  </a:tcPr>
                </a:tc>
                <a:extLst>
                  <a:ext uri="{0D108BD9-81ED-4DB2-BD59-A6C34878D82A}">
                    <a16:rowId xmlns:a16="http://schemas.microsoft.com/office/drawing/2014/main" val="4259588334"/>
                  </a:ext>
                </a:extLst>
              </a:tr>
              <a:tr h="545253">
                <a:tc>
                  <a:txBody>
                    <a:bodyPr/>
                    <a:lstStyle/>
                    <a:p>
                      <a:r>
                        <a:rPr lang="en-US" sz="2000" dirty="0">
                          <a:latin typeface="Calibri" panose="020F0502020204030204" pitchFamily="34" charset="0"/>
                          <a:cs typeface="Calibri" panose="020F0502020204030204" pitchFamily="34" charset="0"/>
                        </a:rPr>
                        <a:t>The Cleansing &amp; Crowning of Joshua the Hight Priest.</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3</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Israel’s future cleansing from sin &amp; reinstatement as a priestly nation.</a:t>
                      </a:r>
                    </a:p>
                  </a:txBody>
                  <a:tcPr anchor="ctr">
                    <a:solidFill>
                      <a:schemeClr val="tx1"/>
                    </a:solidFill>
                  </a:tcPr>
                </a:tc>
                <a:extLst>
                  <a:ext uri="{0D108BD9-81ED-4DB2-BD59-A6C34878D82A}">
                    <a16:rowId xmlns:a16="http://schemas.microsoft.com/office/drawing/2014/main" val="1011314601"/>
                  </a:ext>
                </a:extLst>
              </a:tr>
              <a:tr h="545253">
                <a:tc>
                  <a:txBody>
                    <a:bodyPr/>
                    <a:lstStyle/>
                    <a:p>
                      <a:r>
                        <a:rPr lang="en-US" sz="2000" dirty="0">
                          <a:latin typeface="Calibri" panose="020F0502020204030204" pitchFamily="34" charset="0"/>
                          <a:cs typeface="Calibri" panose="020F0502020204030204" pitchFamily="34" charset="0"/>
                        </a:rPr>
                        <a:t>The Golden Lampstand &amp; the Two Olive Trees</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 as the light to the nations under Messiah, the King-Priest.</a:t>
                      </a:r>
                    </a:p>
                  </a:txBody>
                  <a:tcPr anchor="ctr">
                    <a:solidFill>
                      <a:schemeClr val="tx1"/>
                    </a:solidFill>
                  </a:tcPr>
                </a:tc>
                <a:extLst>
                  <a:ext uri="{0D108BD9-81ED-4DB2-BD59-A6C34878D82A}">
                    <a16:rowId xmlns:a16="http://schemas.microsoft.com/office/drawing/2014/main" val="887607491"/>
                  </a:ext>
                </a:extLst>
              </a:tr>
              <a:tr h="545253">
                <a:tc>
                  <a:txBody>
                    <a:bodyPr/>
                    <a:lstStyle/>
                    <a:p>
                      <a:r>
                        <a:rPr lang="en-US" sz="2000" dirty="0">
                          <a:latin typeface="Calibri" panose="020F0502020204030204" pitchFamily="34" charset="0"/>
                          <a:cs typeface="Calibri" panose="020F0502020204030204" pitchFamily="34" charset="0"/>
                        </a:rPr>
                        <a:t>The Flying Scroll</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5:1-4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severity &amp; totality of divine judgment on individual Israelites.</a:t>
                      </a:r>
                    </a:p>
                  </a:txBody>
                  <a:tcPr anchor="ctr">
                    <a:solidFill>
                      <a:schemeClr val="tx1"/>
                    </a:solidFill>
                  </a:tcPr>
                </a:tc>
                <a:extLst>
                  <a:ext uri="{0D108BD9-81ED-4DB2-BD59-A6C34878D82A}">
                    <a16:rowId xmlns:a16="http://schemas.microsoft.com/office/drawing/2014/main" val="4128324461"/>
                  </a:ext>
                </a:extLst>
              </a:tr>
              <a:tr h="545253">
                <a:tc>
                  <a:txBody>
                    <a:bodyPr/>
                    <a:lstStyle/>
                    <a:p>
                      <a:r>
                        <a:rPr lang="en-US" sz="2000" dirty="0">
                          <a:latin typeface="Calibri" panose="020F0502020204030204" pitchFamily="34" charset="0"/>
                          <a:cs typeface="Calibri" panose="020F0502020204030204" pitchFamily="34" charset="0"/>
                        </a:rPr>
                        <a:t>The Woman in the Ephah</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5:5-11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removal of national Israel’s sin of rebellion against God.</a:t>
                      </a:r>
                    </a:p>
                  </a:txBody>
                  <a:tcPr anchor="ctr">
                    <a:solidFill>
                      <a:schemeClr val="tx1"/>
                    </a:solidFill>
                  </a:tcPr>
                </a:tc>
                <a:extLst>
                  <a:ext uri="{0D108BD9-81ED-4DB2-BD59-A6C34878D82A}">
                    <a16:rowId xmlns:a16="http://schemas.microsoft.com/office/drawing/2014/main" val="2385179686"/>
                  </a:ext>
                </a:extLst>
              </a:tr>
              <a:tr h="545253">
                <a:tc>
                  <a:txBody>
                    <a:bodyPr/>
                    <a:lstStyle/>
                    <a:p>
                      <a:r>
                        <a:rPr lang="en-US" sz="2000" dirty="0">
                          <a:latin typeface="Calibri" panose="020F0502020204030204" pitchFamily="34" charset="0"/>
                          <a:cs typeface="Calibri" panose="020F0502020204030204" pitchFamily="34" charset="0"/>
                        </a:rPr>
                        <a:t>The Four Chariots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6:1-8</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Divine judgment on Gentile nations.</a:t>
                      </a:r>
                    </a:p>
                  </a:txBody>
                  <a:tcPr anchor="ctr">
                    <a:solidFill>
                      <a:schemeClr val="tx1"/>
                    </a:solidFill>
                  </a:tcPr>
                </a:tc>
                <a:extLst>
                  <a:ext uri="{0D108BD9-81ED-4DB2-BD59-A6C34878D82A}">
                    <a16:rowId xmlns:a16="http://schemas.microsoft.com/office/drawing/2014/main" val="2529794026"/>
                  </a:ext>
                </a:extLst>
              </a:tr>
            </a:tbl>
          </a:graphicData>
        </a:graphic>
      </p:graphicFrame>
    </p:spTree>
    <p:extLst>
      <p:ext uri="{BB962C8B-B14F-4D97-AF65-F5344CB8AC3E}">
        <p14:creationId xmlns:p14="http://schemas.microsoft.com/office/powerpoint/2010/main" val="222316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09750" y="1752600"/>
            <a:ext cx="8572500" cy="4861648"/>
          </a:xfrm>
        </p:spPr>
        <p:txBody>
          <a:bodyPr/>
          <a:lstStyle/>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physical deliverance (12:1-9)</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nations that will attack Israel (1-3)</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God who will protect Israel (4-9)</a:t>
            </a:r>
          </a:p>
          <a:p>
            <a:pPr marL="457200" indent="-4572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Israel’s spiritual deliverance (12:10-14)</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God’s Spirit: the cause of revival (10a)</a:t>
            </a:r>
          </a:p>
          <a:p>
            <a:pPr marL="914400" lvl="1" indent="-514350">
              <a:spcBef>
                <a:spcPts val="0"/>
              </a:spcBef>
              <a:spcAft>
                <a:spcPts val="24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remorse: the result of revival (11-14)</a:t>
            </a:r>
          </a:p>
        </p:txBody>
      </p:sp>
      <p:sp>
        <p:nvSpPr>
          <p:cNvPr id="5" name="Rectangle 4">
            <a:extLst>
              <a:ext uri="{FF2B5EF4-FFF2-40B4-BE49-F238E27FC236}">
                <a16:creationId xmlns:a16="http://schemas.microsoft.com/office/drawing/2014/main" id="{11DA3F4E-5E20-4363-945B-0DD1994CA9C7}"/>
              </a:ext>
            </a:extLst>
          </p:cNvPr>
          <p:cNvSpPr/>
          <p:nvPr/>
        </p:nvSpPr>
        <p:spPr>
          <a:xfrm>
            <a:off x="2896779" y="243751"/>
            <a:ext cx="6398443"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Zechariah 12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Physical &amp; Spiritual Salvation)</a:t>
            </a:r>
          </a:p>
        </p:txBody>
      </p:sp>
      <p:pic>
        <p:nvPicPr>
          <p:cNvPr id="6" name="Picture 4" descr="Image result for zechariah 12">
            <a:extLst>
              <a:ext uri="{FF2B5EF4-FFF2-40B4-BE49-F238E27FC236}">
                <a16:creationId xmlns:a16="http://schemas.microsoft.com/office/drawing/2014/main" id="{9D1F1899-1C8B-453F-9D5D-6B1318C12C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4748" y="121920"/>
            <a:ext cx="1267652"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Image result for zechariah 12">
            <a:extLst>
              <a:ext uri="{FF2B5EF4-FFF2-40B4-BE49-F238E27FC236}">
                <a16:creationId xmlns:a16="http://schemas.microsoft.com/office/drawing/2014/main" id="{167BE778-6D79-42DB-B8FB-11663CC6A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1920"/>
            <a:ext cx="146492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19921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II. Eight Night Visions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(1:7</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‒6:15)</a:t>
            </a:r>
            <a:endParaRPr lang="en-US" sz="2800" dirty="0">
              <a:solidFill>
                <a:schemeClr val="tx1"/>
              </a:solidFill>
              <a:effectLst>
                <a:outerShdw blurRad="38100" dist="38100" dir="2700000" algn="tl">
                  <a:srgbClr val="000000">
                    <a:alpha val="43137"/>
                  </a:srgbClr>
                </a:outerShdw>
              </a:effectLst>
            </a:endParaRPr>
          </a:p>
        </p:txBody>
      </p:sp>
      <p:sp>
        <p:nvSpPr>
          <p:cNvPr id="92163" name="Rectangle 2051"/>
          <p:cNvSpPr>
            <a:spLocks noGrp="1" noChangeArrowheads="1"/>
          </p:cNvSpPr>
          <p:nvPr>
            <p:ph type="body" idx="1"/>
          </p:nvPr>
        </p:nvSpPr>
        <p:spPr>
          <a:xfrm>
            <a:off x="594360" y="1371600"/>
            <a:ext cx="8244840" cy="5181600"/>
          </a:xfrm>
        </p:spPr>
        <p:txBody>
          <a:bodyPr/>
          <a:lstStyle/>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Riders &amp; horses among the myrtle trees (1:7-17)</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horns &amp; four craftsmen (1:18-21)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Man with the measuring line (2)</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Cleansing of the High Priest Joshua (3)</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Lampstand &amp; olive tree (4)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Flying scroll (5:1-4)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Woman in the basket (5:5-11)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chariots (6:1-8)</a:t>
            </a:r>
          </a:p>
          <a:p>
            <a:pPr marL="457200" lvl="1" indent="-457200" eaLnBrk="1" hangingPunct="1">
              <a:spcBef>
                <a:spcPts val="0"/>
              </a:spcBef>
              <a:spcAft>
                <a:spcPts val="900"/>
              </a:spcAft>
              <a:buClr>
                <a:srgbClr val="FF66FF"/>
              </a:buClr>
              <a:buSzPct val="100000"/>
              <a:buFont typeface="Arial" panose="020B0604020202020204" pitchFamily="34" charset="0"/>
              <a:buChar char="•"/>
              <a:defRPr/>
            </a:pPr>
            <a:r>
              <a:rPr lang="en-US" sz="3000" dirty="0">
                <a:effectLst>
                  <a:outerShdw blurRad="38100" dist="38100" dir="2700000" algn="tl">
                    <a:srgbClr val="000000">
                      <a:alpha val="43137"/>
                    </a:srgbClr>
                  </a:outerShdw>
                </a:effectLst>
                <a:cs typeface="Calibri" panose="020F0502020204030204" pitchFamily="34" charset="0"/>
              </a:rPr>
              <a:t>Conclusion: crowning of Joshua (6:9-15)</a:t>
            </a:r>
          </a:p>
        </p:txBody>
      </p:sp>
      <p:pic>
        <p:nvPicPr>
          <p:cNvPr id="5" name="Picture 2" descr="Zechariah - davidould.net">
            <a:extLst>
              <a:ext uri="{FF2B5EF4-FFF2-40B4-BE49-F238E27FC236}">
                <a16:creationId xmlns:a16="http://schemas.microsoft.com/office/drawing/2014/main" id="{EF38A2B5-3432-4BA7-9A6D-0F1EC345E8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6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b="1" u="sng" dirty="0">
                <a:solidFill>
                  <a:srgbClr val="FFFFCC"/>
                </a:solidFill>
                <a:effectLst>
                  <a:outerShdw blurRad="38100" dist="38100" dir="2700000" algn="tl">
                    <a:srgbClr val="000000">
                      <a:alpha val="43137"/>
                    </a:srgbClr>
                  </a:outerShdw>
                </a:effectLst>
              </a:rPr>
              <a:t>7</a:t>
            </a: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8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7467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5" name="Picture 2" descr="Zechariah - davidould.net">
            <a:extLst>
              <a:ext uri="{FF2B5EF4-FFF2-40B4-BE49-F238E27FC236}">
                <a16:creationId xmlns:a16="http://schemas.microsoft.com/office/drawing/2014/main" id="{8855F510-B50C-4FB6-A0CA-D215DD2326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9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43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2904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521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23107</TotalTime>
  <Words>2752</Words>
  <Application>Microsoft Office PowerPoint</Application>
  <PresentationFormat>Widescreen</PresentationFormat>
  <Paragraphs>253</Paragraphs>
  <Slides>40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Azure</vt:lpstr>
      <vt:lpstr>PowerPoint Presentation</vt:lpstr>
      <vt:lpstr>Structure</vt:lpstr>
      <vt:lpstr>Structure</vt:lpstr>
      <vt:lpstr>PowerPoint Presentation</vt:lpstr>
      <vt:lpstr>II. Eight Night Visions  (1:7‒6:15)</vt:lpstr>
      <vt:lpstr>Structure</vt:lpstr>
      <vt:lpstr>III. Questions &amp; Answers Concerning Fasting  (7‒8)</vt:lpstr>
      <vt:lpstr>Structure</vt:lpstr>
      <vt:lpstr>IV. Two Burdens  (9‒14)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 029-12v10-14</dc:title>
  <dc:subject>Zechariah</dc:subject>
  <dc:creator>A. Woods</dc:creator>
  <dc:description>Modified by Jim McGowan</dc:description>
  <cp:lastModifiedBy>anne woods</cp:lastModifiedBy>
  <cp:revision>2412</cp:revision>
  <cp:lastPrinted>2022-04-27T14:36:31Z</cp:lastPrinted>
  <dcterms:created xsi:type="dcterms:W3CDTF">2009-03-17T12:21:13Z</dcterms:created>
  <dcterms:modified xsi:type="dcterms:W3CDTF">2022-05-05T15:42:37Z</dcterms:modified>
</cp:coreProperties>
</file>