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920" r:id="rId2"/>
  </p:sldMasterIdLst>
  <p:notesMasterIdLst>
    <p:notesMasterId r:id="rId47"/>
  </p:notesMasterIdLst>
  <p:handoutMasterIdLst>
    <p:handoutMasterId r:id="rId48"/>
  </p:handoutMasterIdLst>
  <p:sldIdLst>
    <p:sldId id="2067" r:id="rId3"/>
    <p:sldId id="7306" r:id="rId4"/>
    <p:sldId id="1544" r:id="rId5"/>
    <p:sldId id="7293" r:id="rId6"/>
    <p:sldId id="5384" r:id="rId7"/>
    <p:sldId id="7421" r:id="rId8"/>
    <p:sldId id="5367" r:id="rId9"/>
    <p:sldId id="5368" r:id="rId10"/>
    <p:sldId id="5372" r:id="rId11"/>
    <p:sldId id="2968" r:id="rId12"/>
    <p:sldId id="3018" r:id="rId13"/>
    <p:sldId id="5369" r:id="rId14"/>
    <p:sldId id="5370" r:id="rId15"/>
    <p:sldId id="5373" r:id="rId16"/>
    <p:sldId id="7314" r:id="rId17"/>
    <p:sldId id="7474" r:id="rId18"/>
    <p:sldId id="7350" r:id="rId19"/>
    <p:sldId id="8587" r:id="rId20"/>
    <p:sldId id="7481" r:id="rId21"/>
    <p:sldId id="7483" r:id="rId22"/>
    <p:sldId id="7482" r:id="rId23"/>
    <p:sldId id="7407" r:id="rId24"/>
    <p:sldId id="8586" r:id="rId25"/>
    <p:sldId id="8004" r:id="rId26"/>
    <p:sldId id="3985" r:id="rId27"/>
    <p:sldId id="3986" r:id="rId28"/>
    <p:sldId id="7451" r:id="rId29"/>
    <p:sldId id="7460" r:id="rId30"/>
    <p:sldId id="7316" r:id="rId31"/>
    <p:sldId id="7485" r:id="rId32"/>
    <p:sldId id="8589" r:id="rId33"/>
    <p:sldId id="8591" r:id="rId34"/>
    <p:sldId id="7486" r:id="rId35"/>
    <p:sldId id="7410" r:id="rId36"/>
    <p:sldId id="8590" r:id="rId37"/>
    <p:sldId id="295" r:id="rId38"/>
    <p:sldId id="3716" r:id="rId39"/>
    <p:sldId id="2241" r:id="rId40"/>
    <p:sldId id="7487" r:id="rId41"/>
    <p:sldId id="7488" r:id="rId42"/>
    <p:sldId id="8588" r:id="rId43"/>
    <p:sldId id="8592" r:id="rId44"/>
    <p:sldId id="8235" r:id="rId45"/>
    <p:sldId id="7317" r:id="rId46"/>
  </p:sldIdLst>
  <p:sldSz cx="12192000" cy="6858000"/>
  <p:notesSz cx="7315200" cy="9601200"/>
  <p:custDataLst>
    <p:tags r:id="rId49"/>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99FFCC"/>
    <a:srgbClr val="00FF00"/>
    <a:srgbClr val="000066"/>
    <a:srgbClr val="0000FF"/>
    <a:srgbClr val="0000CC"/>
    <a:srgbClr val="006600"/>
    <a:srgbClr val="FFFF99"/>
    <a:srgbClr val="00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54E467-76AC-45D2-B55C-33352296153E}" v="23" dt="2022-04-24T15:39:00.018"/>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8" autoAdjust="0"/>
    <p:restoredTop sz="96110" autoAdjust="0"/>
  </p:normalViewPr>
  <p:slideViewPr>
    <p:cSldViewPr>
      <p:cViewPr varScale="1">
        <p:scale>
          <a:sx n="106" d="100"/>
          <a:sy n="106" d="100"/>
        </p:scale>
        <p:origin x="634"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416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defTabSz="920864" eaLnBrk="1" hangingPunct="1">
              <a:defRPr sz="1400">
                <a:latin typeface="Times New Roman" pitchFamily="18" charset="0"/>
                <a:cs typeface="Arial" charset="0"/>
              </a:defRPr>
            </a:lvl1pPr>
          </a:lstStyle>
          <a:p>
            <a:pPr>
              <a:defRPr/>
            </a:pPr>
            <a:endParaRPr lang="en-US" dirty="0">
              <a:latin typeface="Calibri" panose="020F0502020204030204" pitchFamily="34" charset="0"/>
              <a:cs typeface="Calibri" panose="020F0502020204030204" pitchFamily="34" charset="0"/>
            </a:endParaRPr>
          </a:p>
        </p:txBody>
      </p:sp>
      <p:sp>
        <p:nvSpPr>
          <p:cNvPr id="36869" name="Rectangle 5"/>
          <p:cNvSpPr>
            <a:spLocks noGrp="1" noChangeArrowheads="1"/>
          </p:cNvSpPr>
          <p:nvPr>
            <p:ph type="sldNum" sz="quarter" idx="3"/>
          </p:nvPr>
        </p:nvSpPr>
        <p:spPr bwMode="auto">
          <a:xfrm>
            <a:off x="4144438" y="9122452"/>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algn="r" defTabSz="919473">
              <a:defRPr sz="14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6" name="Header Placeholder 1">
            <a:extLst>
              <a:ext uri="{FF2B5EF4-FFF2-40B4-BE49-F238E27FC236}">
                <a16:creationId xmlns:a16="http://schemas.microsoft.com/office/drawing/2014/main" id="{0BC7D7AA-E7C3-412B-B336-6B5EF3586CD0}"/>
              </a:ext>
            </a:extLst>
          </p:cNvPr>
          <p:cNvSpPr>
            <a:spLocks noGrp="1"/>
          </p:cNvSpPr>
          <p:nvPr>
            <p:ph type="hdr" sz="quarter"/>
          </p:nvPr>
        </p:nvSpPr>
        <p:spPr>
          <a:xfrm>
            <a:off x="1714403" y="124353"/>
            <a:ext cx="4347077" cy="820028"/>
          </a:xfrm>
          <a:prstGeom prst="rect">
            <a:avLst/>
          </a:prstGeom>
        </p:spPr>
        <p:txBody>
          <a:bodyPr vert="horz" lIns="123620" tIns="61810" rIns="123620" bIns="61810" rtlCol="0"/>
          <a:lstStyle>
            <a:lvl1pPr algn="ctr">
              <a:defRPr sz="1700" dirty="0">
                <a:latin typeface="Calibri" panose="020F0502020204030204" pitchFamily="34" charset="0"/>
                <a:cs typeface="Calibri" panose="020F0502020204030204" pitchFamily="34" charset="0"/>
              </a:defRPr>
            </a:lvl1pPr>
          </a:lstStyle>
          <a:p>
            <a:pPr>
              <a:defRPr/>
            </a:pPr>
            <a:r>
              <a:rPr lang="en-US" dirty="0"/>
              <a:t>Dr. Andy Woods</a:t>
            </a:r>
          </a:p>
          <a:p>
            <a:pPr>
              <a:defRPr/>
            </a:pPr>
            <a:r>
              <a:rPr lang="en-US" dirty="0"/>
              <a:t>Middle East Meltdown 016 - </a:t>
            </a:r>
            <a:r>
              <a:rPr lang="en-US" dirty="0" err="1"/>
              <a:t>Ezek</a:t>
            </a:r>
            <a:r>
              <a:rPr lang="en-US" dirty="0"/>
              <a:t> 39v8-16</a:t>
            </a:r>
          </a:p>
          <a:p>
            <a:pPr>
              <a:defRPr/>
            </a:pPr>
            <a:r>
              <a:rPr lang="en-US" dirty="0"/>
              <a:t>05-08-2022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lvl1pPr defTabSz="920864"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lvl1pPr algn="r" defTabSz="920864" eaLnBrk="1" hangingPunct="1">
              <a:defRPr sz="14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5/7/2022</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101027" tIns="50513" rIns="101027" bIns="50513" rtlCol="0" anchor="ctr"/>
          <a:lstStyle/>
          <a:p>
            <a:pPr lvl="0"/>
            <a:endParaRPr lang="en-US" noProof="0" dirty="0"/>
          </a:p>
        </p:txBody>
      </p:sp>
      <p:sp>
        <p:nvSpPr>
          <p:cNvPr id="5" name="Notes Placeholder 4"/>
          <p:cNvSpPr>
            <a:spLocks noGrp="1"/>
          </p:cNvSpPr>
          <p:nvPr>
            <p:ph type="body" sz="quarter" idx="3"/>
          </p:nvPr>
        </p:nvSpPr>
        <p:spPr bwMode="auto">
          <a:xfrm>
            <a:off x="732364" y="4561227"/>
            <a:ext cx="5850473" cy="4318573"/>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4"/>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defTabSz="920864"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4"/>
            <a:ext cx="3170763"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algn="r" defTabSz="919473">
              <a:defRPr sz="14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23</a:t>
            </a:fld>
            <a:endParaRPr lang="en-US" altLang="en-US" dirty="0"/>
          </a:p>
        </p:txBody>
      </p:sp>
    </p:spTree>
    <p:extLst>
      <p:ext uri="{BB962C8B-B14F-4D97-AF65-F5344CB8AC3E}">
        <p14:creationId xmlns:p14="http://schemas.microsoft.com/office/powerpoint/2010/main" val="57076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37</a:t>
            </a:fld>
            <a:endParaRPr lang="en-US" altLang="en-US" dirty="0"/>
          </a:p>
        </p:txBody>
      </p:sp>
    </p:spTree>
    <p:extLst>
      <p:ext uri="{BB962C8B-B14F-4D97-AF65-F5344CB8AC3E}">
        <p14:creationId xmlns:p14="http://schemas.microsoft.com/office/powerpoint/2010/main" val="48879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5/7/2022</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1878606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3396653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812800" y="1981200"/>
            <a:ext cx="103632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6B196BFA-0DE7-4BE2-97C4-13B184514A8C}" type="slidenum">
              <a:rPr lang="en-US" altLang="en-US"/>
              <a:pPr>
                <a:defRPr/>
              </a:pPr>
              <a:t>‹#›</a:t>
            </a:fld>
            <a:endParaRPr lang="en-US" altLang="en-US"/>
          </a:p>
        </p:txBody>
      </p:sp>
    </p:spTree>
    <p:extLst>
      <p:ext uri="{BB962C8B-B14F-4D97-AF65-F5344CB8AC3E}">
        <p14:creationId xmlns:p14="http://schemas.microsoft.com/office/powerpoint/2010/main" val="4086154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7364112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5/7/2022</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809842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41" r:id="rId12"/>
    <p:sldLayoutId id="2147488942" r:id="rId13"/>
    <p:sldLayoutId id="2147488943"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2" r:id="rId12"/>
    <p:sldLayoutId id="2147488934" r:id="rId13"/>
    <p:sldLayoutId id="2147488935"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wmf"/><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0.jpe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010.png"/><Relationship Id="rId5" Type="http://schemas.openxmlformats.org/officeDocument/2006/relationships/customXml" Target="../ink/ink2.xml"/><Relationship Id="rId4" Type="http://schemas.openxmlformats.org/officeDocument/2006/relationships/image" Target="../media/image1000.png"/><Relationship Id="rId9" Type="http://schemas.openxmlformats.org/officeDocument/2006/relationships/image" Target="../media/image19.jpeg"/></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sp>
        <p:nvSpPr>
          <p:cNvPr id="6" name="Title 1">
            <a:extLst>
              <a:ext uri="{FF2B5EF4-FFF2-40B4-BE49-F238E27FC236}">
                <a16:creationId xmlns:a16="http://schemas.microsoft.com/office/drawing/2014/main" id="{9D95BC06-BEED-4207-BC6C-3375BD25426E}"/>
              </a:ext>
            </a:extLst>
          </p:cNvPr>
          <p:cNvSpPr>
            <a:spLocks noGrp="1"/>
          </p:cNvSpPr>
          <p:nvPr>
            <p:ph type="ctrTitle"/>
          </p:nvPr>
        </p:nvSpPr>
        <p:spPr>
          <a:xfrm>
            <a:off x="2324100" y="228600"/>
            <a:ext cx="7543800" cy="1820466"/>
          </a:xfrm>
        </p:spPr>
        <p:txBody>
          <a:bodyPr/>
          <a:lstStyle/>
          <a:p>
            <a:pPr eaLnBrk="1" hangingPunct="1"/>
            <a:r>
              <a:rPr lang="en-US">
                <a:solidFill>
                  <a:srgbClr val="00FFFF"/>
                </a:solidFill>
              </a:rPr>
              <a:t>Ezekiel 36</a:t>
            </a:r>
            <a:r>
              <a:rPr lang="en-US">
                <a:solidFill>
                  <a:srgbClr val="00FFFF"/>
                </a:solidFill>
                <a:cs typeface="Calibri" panose="020F0502020204030204" pitchFamily="34" charset="0"/>
              </a:rPr>
              <a:t>‒39</a:t>
            </a:r>
            <a:br>
              <a:rPr lang="en-US" dirty="0">
                <a:solidFill>
                  <a:srgbClr val="00FFFF"/>
                </a:solidFill>
              </a:rPr>
            </a:br>
            <a:r>
              <a:rPr lang="en-US" sz="3600" dirty="0">
                <a:solidFill>
                  <a:srgbClr val="FFC000"/>
                </a:solidFill>
                <a:effectLst>
                  <a:outerShdw blurRad="38100" dist="38100" dir="2700000" algn="tl">
                    <a:srgbClr val="000000"/>
                  </a:outerShdw>
                </a:effectLst>
              </a:rPr>
              <a:t>The Middle East Meltdown </a:t>
            </a:r>
            <a:r>
              <a:rPr lang="en-US" sz="3600" kern="0"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2022</a:t>
            </a:r>
            <a:endParaRPr lang="en-US" sz="3600" dirty="0">
              <a:solidFill>
                <a:srgbClr val="FFC000"/>
              </a:solidFill>
            </a:endParaRP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5209309"/>
            <a:ext cx="913733" cy="1371600"/>
          </a:xfrm>
          <a:prstGeom prst="rect">
            <a:avLst/>
          </a:prstGeom>
        </p:spPr>
      </p:pic>
      <p:pic>
        <p:nvPicPr>
          <p:cNvPr id="9" name="Picture 4" descr="C:\Documents and Settings\Owner\Application Data\Microsoft\Media Catalog\Downloaded Clips\cl0\SY01462_.wmf">
            <a:extLst>
              <a:ext uri="{FF2B5EF4-FFF2-40B4-BE49-F238E27FC236}">
                <a16:creationId xmlns:a16="http://schemas.microsoft.com/office/drawing/2014/main" id="{E5CEECE7-6950-4DD2-9F5E-809620B554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981" y="2194290"/>
            <a:ext cx="2840038" cy="291828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HP Desktop\Pictures\Gog-Magog-Map-Fina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65413" y="137160"/>
            <a:ext cx="8861174"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01534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CFA5D38-2F1F-48BD-9715-92E2419E87F5}"/>
              </a:ext>
            </a:extLst>
          </p:cNvPr>
          <p:cNvGraphicFramePr>
            <a:graphicFrameLocks noGrp="1"/>
          </p:cNvGraphicFramePr>
          <p:nvPr/>
        </p:nvGraphicFramePr>
        <p:xfrm>
          <a:off x="609600" y="304800"/>
          <a:ext cx="10972800" cy="6248400"/>
        </p:xfrm>
        <a:graphic>
          <a:graphicData uri="http://schemas.openxmlformats.org/drawingml/2006/table">
            <a:tbl>
              <a:tblPr firstRow="1" bandRow="1">
                <a:tableStyleId>{073A0DAA-6AF3-43AB-8588-CEC1D06C72B9}</a:tableStyleId>
              </a:tblPr>
              <a:tblGrid>
                <a:gridCol w="5486400">
                  <a:extLst>
                    <a:ext uri="{9D8B030D-6E8A-4147-A177-3AD203B41FA5}">
                      <a16:colId xmlns:a16="http://schemas.microsoft.com/office/drawing/2014/main" val="3051601499"/>
                    </a:ext>
                  </a:extLst>
                </a:gridCol>
                <a:gridCol w="5486400">
                  <a:extLst>
                    <a:ext uri="{9D8B030D-6E8A-4147-A177-3AD203B41FA5}">
                      <a16:colId xmlns:a16="http://schemas.microsoft.com/office/drawing/2014/main" val="1072708087"/>
                    </a:ext>
                  </a:extLst>
                </a:gridCol>
              </a:tblGrid>
              <a:tr h="683858">
                <a:tc gridSpan="2">
                  <a:txBody>
                    <a:bodyPr/>
                    <a:lstStyle/>
                    <a:p>
                      <a:pPr algn="ctr"/>
                      <a:r>
                        <a:rPr lang="en-US" sz="3600" b="0" dirty="0">
                          <a:solidFill>
                            <a:schemeClr val="tx2"/>
                          </a:solidFill>
                          <a:latin typeface="Calibri" panose="020F0502020204030204" pitchFamily="34" charset="0"/>
                          <a:ea typeface="+mj-ea"/>
                          <a:cs typeface="Calibri" panose="020F0502020204030204" pitchFamily="34" charset="0"/>
                        </a:rPr>
                        <a:t>Ancient Names From Ezekiel 38:1-9</a:t>
                      </a:r>
                    </a:p>
                  </a:txBody>
                  <a:tcPr/>
                </a:tc>
                <a:tc hMerge="1">
                  <a:txBody>
                    <a:bodyPr/>
                    <a:lstStyle/>
                    <a:p>
                      <a:endParaRPr lang="en-US" dirty="0"/>
                    </a:p>
                  </a:txBody>
                  <a:tcPr/>
                </a:tc>
                <a:extLst>
                  <a:ext uri="{0D108BD9-81ED-4DB2-BD59-A6C34878D82A}">
                    <a16:rowId xmlns:a16="http://schemas.microsoft.com/office/drawing/2014/main" val="1444934580"/>
                  </a:ext>
                </a:extLst>
              </a:tr>
              <a:tr h="5564542">
                <a:tc>
                  <a:txBody>
                    <a:bodyPr/>
                    <a:lstStyle/>
                    <a:p>
                      <a:pPr marL="461963" indent="-461963" eaLnBrk="1"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Magog (Central Asia),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Rosh (Russia), </a:t>
                      </a:r>
                    </a:p>
                    <a:p>
                      <a:pPr marL="461963" indent="-461963" algn="l" defTabSz="914400" rtl="0" eaLnBrk="1" latinLnBrk="0" hangingPunct="1">
                        <a:spcAft>
                          <a:spcPts val="600"/>
                        </a:spcAft>
                        <a:buClr>
                          <a:srgbClr val="000099"/>
                        </a:buClr>
                        <a:buFontTx/>
                        <a:buAutoNum type="arabicPeriod"/>
                      </a:pPr>
                      <a:r>
                        <a:rPr lang="en-US" altLang="en-US" sz="3000" kern="1200" dirty="0" err="1">
                          <a:solidFill>
                            <a:schemeClr val="dk1"/>
                          </a:solidFill>
                          <a:latin typeface="Calibri" panose="020F0502020204030204" pitchFamily="34" charset="0"/>
                          <a:ea typeface="+mn-ea"/>
                          <a:cs typeface="Calibri" panose="020F0502020204030204" pitchFamily="34" charset="0"/>
                        </a:rPr>
                        <a:t>Meshec</a:t>
                      </a:r>
                      <a:r>
                        <a:rPr lang="en-US" altLang="en-US" sz="3000" kern="1200" dirty="0">
                          <a:solidFill>
                            <a:schemeClr val="dk1"/>
                          </a:solidFill>
                          <a:latin typeface="Calibri" panose="020F0502020204030204" pitchFamily="34" charset="0"/>
                          <a:ea typeface="+mn-ea"/>
                          <a:cs typeface="Calibri" panose="020F0502020204030204" pitchFamily="34" charset="0"/>
                        </a:rPr>
                        <a:t> (Turkey),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Tubal (Turkey),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Persia (Iran),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Put (Libya),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Cush (Sudan),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Gomer (Turkey),</a:t>
                      </a:r>
                    </a:p>
                  </a:txBody>
                  <a:tcPr/>
                </a:tc>
                <a:tc>
                  <a:txBody>
                    <a:bodyPr/>
                    <a:lstStyle/>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err="1">
                          <a:solidFill>
                            <a:schemeClr val="dk1"/>
                          </a:solidFill>
                          <a:latin typeface="Calibri" panose="020F0502020204030204" pitchFamily="34" charset="0"/>
                          <a:ea typeface="+mn-ea"/>
                          <a:cs typeface="Calibri" panose="020F0502020204030204" pitchFamily="34" charset="0"/>
                        </a:rPr>
                        <a:t>Togarmah</a:t>
                      </a:r>
                      <a:r>
                        <a:rPr lang="en-US" altLang="en-US" sz="3000" kern="1200" dirty="0">
                          <a:solidFill>
                            <a:schemeClr val="dk1"/>
                          </a:solidFill>
                          <a:latin typeface="Calibri" panose="020F0502020204030204" pitchFamily="34" charset="0"/>
                          <a:ea typeface="+mn-ea"/>
                          <a:cs typeface="Calibri" panose="020F0502020204030204" pitchFamily="34" charset="0"/>
                        </a:rPr>
                        <a:t> (Turkey) </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Sheba (Saudi Arabia)</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err="1">
                          <a:solidFill>
                            <a:schemeClr val="dk1"/>
                          </a:solidFill>
                          <a:latin typeface="Calibri" panose="020F0502020204030204" pitchFamily="34" charset="0"/>
                          <a:ea typeface="+mn-ea"/>
                          <a:cs typeface="Calibri" panose="020F0502020204030204" pitchFamily="34" charset="0"/>
                        </a:rPr>
                        <a:t>Dedan</a:t>
                      </a:r>
                      <a:r>
                        <a:rPr lang="en-US" altLang="en-US" sz="3000" kern="1200" dirty="0">
                          <a:solidFill>
                            <a:schemeClr val="dk1"/>
                          </a:solidFill>
                          <a:latin typeface="Calibri" panose="020F0502020204030204" pitchFamily="34" charset="0"/>
                          <a:ea typeface="+mn-ea"/>
                          <a:cs typeface="Calibri" panose="020F0502020204030204" pitchFamily="34" charset="0"/>
                        </a:rPr>
                        <a:t> (Saudi Arabia or Yemen)</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Tarshish (Spain)</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Merchants of Tarshish (Conglomeration of Western powers including Europe)</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Israel</a:t>
                      </a:r>
                    </a:p>
                  </a:txBody>
                  <a:tcPr/>
                </a:tc>
                <a:extLst>
                  <a:ext uri="{0D108BD9-81ED-4DB2-BD59-A6C34878D82A}">
                    <a16:rowId xmlns:a16="http://schemas.microsoft.com/office/drawing/2014/main" val="598634879"/>
                  </a:ext>
                </a:extLst>
              </a:tr>
            </a:tbl>
          </a:graphicData>
        </a:graphic>
      </p:graphicFrame>
      <p:pic>
        <p:nvPicPr>
          <p:cNvPr id="5" name="Picture 4">
            <a:extLst>
              <a:ext uri="{FF2B5EF4-FFF2-40B4-BE49-F238E27FC236}">
                <a16:creationId xmlns:a16="http://schemas.microsoft.com/office/drawing/2014/main" id="{8654AF7A-9B80-4B3D-B964-B08EFDD07B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8172" y="5486400"/>
            <a:ext cx="1612828" cy="914400"/>
          </a:xfrm>
          <a:prstGeom prst="rect">
            <a:avLst/>
          </a:prstGeom>
        </p:spPr>
      </p:pic>
    </p:spTree>
    <p:extLst>
      <p:ext uri="{BB962C8B-B14F-4D97-AF65-F5344CB8AC3E}">
        <p14:creationId xmlns:p14="http://schemas.microsoft.com/office/powerpoint/2010/main" val="291206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38‒39</a:t>
            </a:r>
          </a:p>
        </p:txBody>
      </p:sp>
      <p:sp>
        <p:nvSpPr>
          <p:cNvPr id="3" name="Content Placeholder 2"/>
          <p:cNvSpPr>
            <a:spLocks noGrp="1"/>
          </p:cNvSpPr>
          <p:nvPr>
            <p:ph idx="1"/>
          </p:nvPr>
        </p:nvSpPr>
        <p:spPr>
          <a:xfrm>
            <a:off x="1066800" y="1600200"/>
            <a:ext cx="8229600" cy="3124200"/>
          </a:xfrm>
        </p:spPr>
        <p:txBody>
          <a:bodyPr/>
          <a:lstStyle/>
          <a:p>
            <a:pPr marL="627063" indent="-6270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Invasion planned (38:1-13)</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Invasion executed (38:14-16)  </a:t>
            </a:r>
          </a:p>
          <a:p>
            <a:pPr marL="576263" indent="-5762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Invasion defeated (38:17‒39:20)</a:t>
            </a:r>
          </a:p>
          <a:p>
            <a:pPr marL="576263" indent="-5762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latin typeface="Calibri" pitchFamily="34" charset="0"/>
                <a:cs typeface="Calibri" pitchFamily="34" charset="0"/>
              </a:rPr>
              <a:t>Invasion’s results (39:21-29)</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2407675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38‒39</a:t>
            </a:r>
          </a:p>
        </p:txBody>
      </p:sp>
      <p:sp>
        <p:nvSpPr>
          <p:cNvPr id="3" name="Content Placeholder 2"/>
          <p:cNvSpPr>
            <a:spLocks noGrp="1"/>
          </p:cNvSpPr>
          <p:nvPr>
            <p:ph idx="1"/>
          </p:nvPr>
        </p:nvSpPr>
        <p:spPr>
          <a:xfrm>
            <a:off x="1066800" y="1600200"/>
            <a:ext cx="8229600" cy="3124200"/>
          </a:xfrm>
        </p:spPr>
        <p:txBody>
          <a:bodyPr/>
          <a:lstStyle/>
          <a:p>
            <a:pPr marL="627063" indent="-6270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Invasion planned (38:1-13)</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latin typeface="Calibri" pitchFamily="34" charset="0"/>
                <a:cs typeface="Calibri" pitchFamily="34" charset="0"/>
              </a:rPr>
              <a:t>Invasion executed (38:14-16)  </a:t>
            </a:r>
          </a:p>
          <a:p>
            <a:pPr marL="576263" indent="-576263">
              <a:spcBef>
                <a:spcPts val="1800"/>
              </a:spcBef>
              <a:spcAft>
                <a:spcPts val="1800"/>
              </a:spcAft>
              <a:buSzPct val="100000"/>
              <a:buFont typeface="+mj-lt"/>
              <a:buAutoNum type="roman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Invasion defeated (38:17‒39:20)</a:t>
            </a:r>
          </a:p>
          <a:p>
            <a:pPr marL="576263" indent="-5762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latin typeface="Calibri" pitchFamily="34" charset="0"/>
                <a:cs typeface="Calibri" pitchFamily="34" charset="0"/>
              </a:rPr>
              <a:t>Invasion’s results (39:21-29)</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516721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71600" y="228600"/>
            <a:ext cx="94488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III. Invasion Defeated (Ezekiel 38:17‒39:20)</a:t>
            </a:r>
          </a:p>
        </p:txBody>
      </p:sp>
      <p:sp>
        <p:nvSpPr>
          <p:cNvPr id="3" name="Content Placeholder 2"/>
          <p:cNvSpPr>
            <a:spLocks noGrp="1"/>
          </p:cNvSpPr>
          <p:nvPr>
            <p:ph idx="1"/>
          </p:nvPr>
        </p:nvSpPr>
        <p:spPr>
          <a:xfrm>
            <a:off x="1066799" y="1600200"/>
            <a:ext cx="7969161" cy="3810000"/>
          </a:xfrm>
        </p:spPr>
        <p:txBody>
          <a:bodyPr/>
          <a:lstStyle/>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Armies destroyed</a:t>
            </a:r>
            <a:r>
              <a:rPr lang="en-US" sz="3600" dirty="0">
                <a:effectLst>
                  <a:outerShdw blurRad="38100" dist="38100" dir="2700000" algn="tl">
                    <a:srgbClr val="000000">
                      <a:alpha val="43137"/>
                    </a:srgbClr>
                  </a:outerShdw>
                </a:effectLst>
                <a:latin typeface="Calibri" pitchFamily="34" charset="0"/>
                <a:cs typeface="Calibri" pitchFamily="34" charset="0"/>
              </a:rPr>
              <a:t> (38:17</a:t>
            </a:r>
            <a:r>
              <a:rPr lang="en-US" sz="3600" dirty="0">
                <a:effectLst>
                  <a:outerShdw blurRad="38100" dist="38100" dir="2700000" algn="tl">
                    <a:srgbClr val="000000">
                      <a:alpha val="43137"/>
                    </a:srgbClr>
                  </a:outerShdw>
                </a:effectLst>
                <a:cs typeface="Calibri" pitchFamily="34" charset="0"/>
              </a:rPr>
              <a:t>‒39:8</a:t>
            </a:r>
            <a:r>
              <a:rPr lang="en-US" sz="3600" dirty="0">
                <a:effectLst>
                  <a:outerShdw blurRad="38100" dist="38100" dir="2700000" algn="tl">
                    <a:srgbClr val="000000">
                      <a:alpha val="43137"/>
                    </a:srgbClr>
                  </a:outerShdw>
                </a:effectLst>
                <a:latin typeface="Calibri" pitchFamily="34" charset="0"/>
                <a:cs typeface="Calibri" pitchFamily="34" charset="0"/>
              </a:rPr>
              <a:t>)</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Weapons burned (39:9-10)</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Soldiers buried (39:11-16)</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Soldiers eaten (39:17-20)</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02A30334-C241-4875-85DD-B5E4742B86E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3019331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71600" y="228600"/>
            <a:ext cx="94488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III. Invasion Defeated (Ezekiel 38:17‒39:20)</a:t>
            </a:r>
          </a:p>
        </p:txBody>
      </p:sp>
      <p:sp>
        <p:nvSpPr>
          <p:cNvPr id="3" name="Content Placeholder 2"/>
          <p:cNvSpPr>
            <a:spLocks noGrp="1"/>
          </p:cNvSpPr>
          <p:nvPr>
            <p:ph idx="1"/>
          </p:nvPr>
        </p:nvSpPr>
        <p:spPr>
          <a:xfrm>
            <a:off x="1066799" y="1600200"/>
            <a:ext cx="7969161" cy="3810000"/>
          </a:xfrm>
        </p:spPr>
        <p:txBody>
          <a:bodyPr/>
          <a:lstStyle/>
          <a:p>
            <a:pPr marL="744538" lvl="1" indent="-742950">
              <a:spcBef>
                <a:spcPts val="0"/>
              </a:spcBef>
              <a:spcAft>
                <a:spcPts val="3600"/>
              </a:spcAft>
              <a:buSzPct val="100000"/>
              <a:buAutoNum type="alpha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Armies destroyed (38:17‒39:8)</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Weapons burned (39:9-10)</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Soldiers buried (39:11-16)</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Soldiers eaten (39:17-20)</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56D50410-EF2F-4596-A7C4-D6543471586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3516349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a:t>
            </a:r>
            <a:r>
              <a:rPr lang="en-US" b="1" u="sng" dirty="0">
                <a:solidFill>
                  <a:srgbClr val="FFFFCC"/>
                </a:solidFill>
                <a:effectLst>
                  <a:outerShdw blurRad="38100" dist="38100" dir="2700000" algn="tl">
                    <a:srgbClr val="000000">
                      <a:alpha val="43137"/>
                    </a:srgbClr>
                  </a:outerShdw>
                </a:effectLst>
                <a:cs typeface="Calibri" pitchFamily="34" charset="0"/>
              </a:rPr>
              <a:t>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2894" y="1752600"/>
            <a:ext cx="2529506" cy="2599198"/>
          </a:xfrm>
          <a:prstGeom prst="rect">
            <a:avLst/>
          </a:prstGeom>
          <a:noFill/>
          <a:ln w="9525">
            <a:noFill/>
            <a:miter lim="800000"/>
            <a:headEnd/>
            <a:tailEnd/>
          </a:ln>
        </p:spPr>
      </p:pic>
      <p:sp>
        <p:nvSpPr>
          <p:cNvPr id="6" name="Title 1">
            <a:extLst>
              <a:ext uri="{FF2B5EF4-FFF2-40B4-BE49-F238E27FC236}">
                <a16:creationId xmlns:a16="http://schemas.microsoft.com/office/drawing/2014/main" id="{D7C7B2DA-C7C4-4E63-80B8-3B44E64B073C}"/>
              </a:ext>
            </a:extLst>
          </p:cNvPr>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Tree>
    <p:extLst>
      <p:ext uri="{BB962C8B-B14F-4D97-AF65-F5344CB8AC3E}">
        <p14:creationId xmlns:p14="http://schemas.microsoft.com/office/powerpoint/2010/main" val="3954639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844219"/>
            <a:ext cx="10972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Notice that twice it is stated (38:17; 39:8) that former prophets foretold this invasion (Ps. 2:1-3; Isaiah 29:1-8; Joel 2:20; 3:9-21; Zech. 12:1 ff; 14:2-3).”</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219.</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3F5286E5-409C-492C-9843-4E84B34758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3564678"/>
            <a:ext cx="2910506" cy="2990695"/>
          </a:xfrm>
          <a:prstGeom prst="rect">
            <a:avLst/>
          </a:prstGeom>
          <a:noFill/>
          <a:ln w="9525">
            <a:noFill/>
            <a:miter lim="800000"/>
            <a:headEnd/>
            <a:tailEnd/>
          </a:ln>
        </p:spPr>
      </p:pic>
      <p:pic>
        <p:nvPicPr>
          <p:cNvPr id="6" name="Picture 5">
            <a:extLst>
              <a:ext uri="{FF2B5EF4-FFF2-40B4-BE49-F238E27FC236}">
                <a16:creationId xmlns:a16="http://schemas.microsoft.com/office/drawing/2014/main" id="{4EAECBC4-CCB7-4E4F-ACE1-9DAC2B0665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a:ln>
            <a:solidFill>
              <a:schemeClr val="tx1"/>
            </a:solidFill>
          </a:ln>
        </p:spPr>
      </p:pic>
    </p:spTree>
    <p:extLst>
      <p:ext uri="{BB962C8B-B14F-4D97-AF65-F5344CB8AC3E}">
        <p14:creationId xmlns:p14="http://schemas.microsoft.com/office/powerpoint/2010/main" val="399882462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71600" y="228600"/>
            <a:ext cx="94488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III. Invasion Defeated (Ezekiel 38:17‒39:20)</a:t>
            </a:r>
          </a:p>
        </p:txBody>
      </p:sp>
      <p:sp>
        <p:nvSpPr>
          <p:cNvPr id="3" name="Content Placeholder 2"/>
          <p:cNvSpPr>
            <a:spLocks noGrp="1"/>
          </p:cNvSpPr>
          <p:nvPr>
            <p:ph idx="1"/>
          </p:nvPr>
        </p:nvSpPr>
        <p:spPr>
          <a:xfrm>
            <a:off x="1066799" y="1600200"/>
            <a:ext cx="7969161" cy="3810000"/>
          </a:xfrm>
        </p:spPr>
        <p:txBody>
          <a:bodyPr/>
          <a:lstStyle/>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Armies destroyed (38:17‒39:8)</a:t>
            </a:r>
          </a:p>
          <a:p>
            <a:pPr marL="744538" lvl="1" indent="-742950">
              <a:spcBef>
                <a:spcPts val="0"/>
              </a:spcBef>
              <a:spcAft>
                <a:spcPts val="3600"/>
              </a:spcAft>
              <a:buSzPct val="100000"/>
              <a:buAutoNum type="alpha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Weapons burned (39:9-10)</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Soldiers buried (39:11-16)</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Soldiers eaten (39:17-20)</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02126" y="1933652"/>
            <a:ext cx="2910506" cy="2990695"/>
          </a:xfrm>
          <a:prstGeom prst="rect">
            <a:avLst/>
          </a:prstGeom>
          <a:noFill/>
          <a:ln w="9525">
            <a:noFill/>
            <a:miter lim="800000"/>
            <a:headEnd/>
            <a:tailEnd/>
          </a:ln>
        </p:spPr>
      </p:pic>
    </p:spTree>
    <p:extLst>
      <p:ext uri="{BB962C8B-B14F-4D97-AF65-F5344CB8AC3E}">
        <p14:creationId xmlns:p14="http://schemas.microsoft.com/office/powerpoint/2010/main" val="2621046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A15199-FBEA-473E-BFD1-D63836756E7E}"/>
              </a:ext>
            </a:extLst>
          </p:cNvPr>
          <p:cNvPicPr>
            <a:picLocks noChangeAspect="1"/>
          </p:cNvPicPr>
          <p:nvPr/>
        </p:nvPicPr>
        <p:blipFill>
          <a:blip r:embed="rId2"/>
          <a:stretch>
            <a:fillRect/>
          </a:stretch>
        </p:blipFill>
        <p:spPr>
          <a:xfrm>
            <a:off x="0" y="0"/>
            <a:ext cx="12192000" cy="6857999"/>
          </a:xfrm>
          <a:prstGeom prst="rect">
            <a:avLst/>
          </a:prstGeom>
        </p:spPr>
      </p:pic>
      <p:sp>
        <p:nvSpPr>
          <p:cNvPr id="8" name="TextBox 7">
            <a:extLst>
              <a:ext uri="{FF2B5EF4-FFF2-40B4-BE49-F238E27FC236}">
                <a16:creationId xmlns:a16="http://schemas.microsoft.com/office/drawing/2014/main" id="{0E5790DE-B5B0-4BCE-9355-9836451790BE}"/>
              </a:ext>
            </a:extLst>
          </p:cNvPr>
          <p:cNvSpPr txBox="1"/>
          <p:nvPr/>
        </p:nvSpPr>
        <p:spPr>
          <a:xfrm>
            <a:off x="609600" y="0"/>
            <a:ext cx="10972800" cy="2523768"/>
          </a:xfrm>
          <a:prstGeom prst="rect">
            <a:avLst/>
          </a:prstGeom>
          <a:noFill/>
        </p:spPr>
        <p:txBody>
          <a:bodyPr wrap="square">
            <a:spAutoFit/>
          </a:bodyPr>
          <a:lstStyle/>
          <a:p>
            <a:pPr marL="342900" marR="0" lvl="0" indent="-342900" algn="ctr" defTabSz="914400" rtl="0" eaLnBrk="0" fontAlgn="base" latinLnBrk="0" hangingPunct="0">
              <a:lnSpc>
                <a:spcPct val="100000"/>
              </a:lnSpc>
              <a:spcBef>
                <a:spcPts val="0"/>
              </a:spcBef>
              <a:spcAft>
                <a:spcPts val="1200"/>
              </a:spcAft>
              <a:buClr>
                <a:srgbClr val="00FFFF"/>
              </a:buClr>
              <a:buSzPct val="75000"/>
              <a:buFont typeface="Wingdings" panose="05000000000000000000" pitchFamily="2" charset="2"/>
              <a:buNone/>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eaLnBrk="0" hangingPunct="0">
              <a:spcBef>
                <a:spcPts val="0"/>
              </a:spcBef>
              <a:buClr>
                <a:srgbClr val="00FFFF"/>
              </a:buClr>
              <a:buSzPct val="75000"/>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t>
            </a:r>
            <a:r>
              <a:rPr lang="en-US" sz="36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And the one who curses you I will curse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you all the families of the earth will be blessed.”</a:t>
            </a:r>
          </a:p>
        </p:txBody>
      </p:sp>
      <p:pic>
        <p:nvPicPr>
          <p:cNvPr id="4" name="Picture 3">
            <a:extLst>
              <a:ext uri="{FF2B5EF4-FFF2-40B4-BE49-F238E27FC236}">
                <a16:creationId xmlns:a16="http://schemas.microsoft.com/office/drawing/2014/main" id="{EBA8D089-49BE-4177-A55A-F7864D7C6FB3}"/>
              </a:ext>
            </a:extLst>
          </p:cNvPr>
          <p:cNvPicPr>
            <a:picLocks noChangeAspect="1"/>
          </p:cNvPicPr>
          <p:nvPr/>
        </p:nvPicPr>
        <p:blipFill rotWithShape="1">
          <a:blip r:embed="rId3"/>
          <a:srcRect l="7778" t="2222" r="3333" b="8889"/>
          <a:stretch/>
        </p:blipFill>
        <p:spPr>
          <a:xfrm>
            <a:off x="4724400" y="2514600"/>
            <a:ext cx="2286000" cy="2286000"/>
          </a:xfrm>
          <a:prstGeom prst="rect">
            <a:avLst/>
          </a:prstGeom>
        </p:spPr>
      </p:pic>
    </p:spTree>
    <p:extLst>
      <p:ext uri="{BB962C8B-B14F-4D97-AF65-F5344CB8AC3E}">
        <p14:creationId xmlns:p14="http://schemas.microsoft.com/office/powerpoint/2010/main" val="8561622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a:t>
            </a:r>
            <a:r>
              <a:rPr lang="en-US" dirty="0">
                <a:effectLst>
                  <a:outerShdw blurRad="38100" dist="38100" dir="2700000" algn="tl">
                    <a:srgbClr val="000000">
                      <a:alpha val="43137"/>
                    </a:srgbClr>
                  </a:outerShdw>
                </a:effectLst>
                <a:cs typeface="Calibri" pitchFamily="34" charset="0"/>
              </a:rPr>
              <a:t>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Tribal land allotment (47‒48)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6" name="Title 1">
            <a:extLst>
              <a:ext uri="{FF2B5EF4-FFF2-40B4-BE49-F238E27FC236}">
                <a16:creationId xmlns:a16="http://schemas.microsoft.com/office/drawing/2014/main" id="{FA3B0FA7-EF52-4A87-A7C5-C703699E4065}"/>
              </a:ext>
            </a:extLst>
          </p:cNvPr>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5F8ECB2E-CBB4-4AD4-B45C-C9AFBEE653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997955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352800" y="228600"/>
            <a:ext cx="5486400" cy="914400"/>
          </a:xfrm>
        </p:spPr>
        <p:txBody>
          <a:bodyPr/>
          <a:lstStyle/>
          <a:p>
            <a:pPr algn="ctr" eaLnBrk="1" hangingPunct="1"/>
            <a:r>
              <a:rPr lang="en-US" altLang="en-US" sz="4000" dirty="0">
                <a:effectLst>
                  <a:outerShdw blurRad="38100" dist="38100" dir="2700000" algn="tl">
                    <a:srgbClr val="000000">
                      <a:alpha val="43137"/>
                    </a:srgbClr>
                  </a:outerShdw>
                </a:effectLst>
              </a:rPr>
              <a:t>What?</a:t>
            </a:r>
          </a:p>
        </p:txBody>
      </p:sp>
      <p:sp>
        <p:nvSpPr>
          <p:cNvPr id="13316" name="Rectangle 4"/>
          <p:cNvSpPr>
            <a:spLocks noGrp="1" noChangeArrowheads="1"/>
          </p:cNvSpPr>
          <p:nvPr>
            <p:ph type="body" idx="1"/>
          </p:nvPr>
        </p:nvSpPr>
        <p:spPr>
          <a:xfrm>
            <a:off x="1333500" y="1371600"/>
            <a:ext cx="9525000" cy="44196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Divine annihilation of the coalition (38:19-22)</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Birds and beasts feast on the carnage (39:4-5, 17-20)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Seven-month burying of the dead (39:11-12, 14-16)</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Seven-year burning of weapons (39:9-10)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Israel’s salvation and restoration (39:22, 29)</a:t>
            </a:r>
          </a:p>
        </p:txBody>
      </p:sp>
    </p:spTree>
    <p:extLst>
      <p:ext uri="{BB962C8B-B14F-4D97-AF65-F5344CB8AC3E}">
        <p14:creationId xmlns:p14="http://schemas.microsoft.com/office/powerpoint/2010/main" val="365053075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4000" dirty="0">
                <a:effectLst>
                  <a:outerShdw blurRad="38100" dist="38100" dir="2700000" algn="tl">
                    <a:srgbClr val="000000">
                      <a:alpha val="43137"/>
                    </a:srgbClr>
                  </a:outerShdw>
                </a:effectLst>
              </a:rPr>
              <a:t>When?  </a:t>
            </a:r>
          </a:p>
        </p:txBody>
      </p:sp>
      <p:sp>
        <p:nvSpPr>
          <p:cNvPr id="7171" name="Rectangle 3"/>
          <p:cNvSpPr>
            <a:spLocks noGrp="1" noChangeArrowheads="1"/>
          </p:cNvSpPr>
          <p:nvPr>
            <p:ph type="body" idx="1"/>
          </p:nvPr>
        </p:nvSpPr>
        <p:spPr>
          <a:xfrm>
            <a:off x="1676400" y="2286000"/>
            <a:ext cx="7391400" cy="4114800"/>
          </a:xfrm>
        </p:spPr>
        <p:txBody>
          <a:bodyPr/>
          <a:lstStyle/>
          <a:p>
            <a:pPr marL="461963" indent="-461963" eaLnBrk="1" hangingPunct="1">
              <a:defRPr/>
            </a:pPr>
            <a:r>
              <a:rPr lang="en-US" sz="3600" dirty="0">
                <a:effectLst>
                  <a:outerShdw blurRad="38100" dist="38100" dir="2700000" algn="tl">
                    <a:srgbClr val="000000">
                      <a:alpha val="43137"/>
                    </a:srgbClr>
                  </a:outerShdw>
                </a:effectLst>
              </a:rPr>
              <a:t>Beginning of the Millennium</a:t>
            </a:r>
          </a:p>
          <a:p>
            <a:pPr marL="461963" indent="-461963" eaLnBrk="1" hangingPunct="1">
              <a:defRPr/>
            </a:pPr>
            <a:r>
              <a:rPr lang="en-US" sz="3600" dirty="0">
                <a:effectLst>
                  <a:outerShdw blurRad="38100" dist="38100" dir="2700000" algn="tl">
                    <a:srgbClr val="000000">
                      <a:alpha val="43137"/>
                    </a:srgbClr>
                  </a:outerShdw>
                </a:effectLst>
              </a:rPr>
              <a:t>End of the Millennium</a:t>
            </a:r>
          </a:p>
          <a:p>
            <a:pPr marL="461963" indent="-461963" eaLnBrk="1" hangingPunct="1">
              <a:defRPr/>
            </a:pPr>
            <a:r>
              <a:rPr lang="en-US" sz="3600" dirty="0">
                <a:effectLst>
                  <a:outerShdw blurRad="38100" dist="38100" dir="2700000" algn="tl">
                    <a:srgbClr val="000000">
                      <a:alpha val="43137"/>
                    </a:srgbClr>
                  </a:outerShdw>
                </a:effectLst>
              </a:rPr>
              <a:t>End of the Tribulation</a:t>
            </a:r>
          </a:p>
          <a:p>
            <a:pPr marL="461963" indent="-461963" eaLnBrk="1" hangingPunct="1">
              <a:defRPr/>
            </a:pPr>
            <a:r>
              <a:rPr lang="en-US" sz="3600" dirty="0">
                <a:effectLst>
                  <a:outerShdw blurRad="38100" dist="38100" dir="2700000" algn="tl">
                    <a:srgbClr val="000000">
                      <a:alpha val="43137"/>
                    </a:srgbClr>
                  </a:outerShdw>
                </a:effectLst>
              </a:rPr>
              <a:t>Before the Tribulation</a:t>
            </a:r>
          </a:p>
          <a:p>
            <a:pPr marL="461963" indent="-461963" eaLnBrk="1" hangingPunct="1">
              <a:defRPr/>
            </a:pPr>
            <a:r>
              <a:rPr lang="en-US" sz="3600" dirty="0">
                <a:effectLst>
                  <a:outerShdw blurRad="38100" dist="38100" dir="2700000" algn="tl">
                    <a:srgbClr val="000000">
                      <a:alpha val="43137"/>
                    </a:srgbClr>
                  </a:outerShdw>
                </a:effectLst>
              </a:rPr>
              <a:t>First half of the Tribulation</a:t>
            </a:r>
          </a:p>
          <a:p>
            <a:pPr marL="461963" indent="-461963" eaLnBrk="1" hangingPunct="1">
              <a:defRPr/>
            </a:pPr>
            <a:r>
              <a:rPr lang="en-US" sz="3600" dirty="0">
                <a:effectLst>
                  <a:outerShdw blurRad="38100" dist="38100" dir="2700000" algn="tl">
                    <a:srgbClr val="000000">
                      <a:alpha val="43137"/>
                    </a:srgbClr>
                  </a:outerShdw>
                </a:effectLst>
              </a:rPr>
              <a:t>Two phase view</a:t>
            </a:r>
          </a:p>
        </p:txBody>
      </p:sp>
      <p:pic>
        <p:nvPicPr>
          <p:cNvPr id="29700" name="Picture 4" descr="C:\Program Files\Common Files\Microsoft Shared\Clipart\cagcat50\BS00559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62787" y="241300"/>
            <a:ext cx="360521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6411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4000" dirty="0">
                <a:effectLst>
                  <a:outerShdw blurRad="38100" dist="38100" dir="2700000" algn="tl">
                    <a:srgbClr val="000000">
                      <a:alpha val="43137"/>
                    </a:srgbClr>
                  </a:outerShdw>
                </a:effectLst>
              </a:rPr>
              <a:t>When?  </a:t>
            </a:r>
          </a:p>
        </p:txBody>
      </p:sp>
      <p:sp>
        <p:nvSpPr>
          <p:cNvPr id="7171" name="Rectangle 3"/>
          <p:cNvSpPr>
            <a:spLocks noGrp="1" noChangeArrowheads="1"/>
          </p:cNvSpPr>
          <p:nvPr>
            <p:ph type="body" idx="1"/>
          </p:nvPr>
        </p:nvSpPr>
        <p:spPr>
          <a:xfrm>
            <a:off x="1676400" y="2286000"/>
            <a:ext cx="7391400" cy="4114800"/>
          </a:xfrm>
        </p:spPr>
        <p:txBody>
          <a:bodyPr/>
          <a:lstStyle/>
          <a:p>
            <a:pPr marL="461963" indent="-461963" eaLnBrk="1" hangingPunct="1">
              <a:defRPr/>
            </a:pPr>
            <a:r>
              <a:rPr lang="en-US" sz="3600" dirty="0">
                <a:effectLst>
                  <a:outerShdw blurRad="38100" dist="38100" dir="2700000" algn="tl">
                    <a:srgbClr val="000000">
                      <a:alpha val="43137"/>
                    </a:srgbClr>
                  </a:outerShdw>
                </a:effectLst>
              </a:rPr>
              <a:t>Beginning of the Millennium</a:t>
            </a:r>
          </a:p>
          <a:p>
            <a:pPr marL="461963" indent="-461963" eaLnBrk="1" hangingPunct="1">
              <a:defRPr/>
            </a:pPr>
            <a:r>
              <a:rPr lang="en-US" sz="3600" dirty="0">
                <a:effectLst>
                  <a:outerShdw blurRad="38100" dist="38100" dir="2700000" algn="tl">
                    <a:srgbClr val="000000">
                      <a:alpha val="43137"/>
                    </a:srgbClr>
                  </a:outerShdw>
                </a:effectLst>
              </a:rPr>
              <a:t>End of the Millennium</a:t>
            </a:r>
          </a:p>
          <a:p>
            <a:pPr marL="461963" indent="-461963" eaLnBrk="1" hangingPunct="1">
              <a:defRPr/>
            </a:pPr>
            <a:r>
              <a:rPr lang="en-US" sz="3600" dirty="0">
                <a:effectLst>
                  <a:outerShdw blurRad="38100" dist="38100" dir="2700000" algn="tl">
                    <a:srgbClr val="000000">
                      <a:alpha val="43137"/>
                    </a:srgbClr>
                  </a:outerShdw>
                </a:effectLst>
              </a:rPr>
              <a:t>End of the Tribulation</a:t>
            </a:r>
          </a:p>
          <a:p>
            <a:pPr marL="461963" indent="-461963" eaLnBrk="1" hangingPunct="1">
              <a:defRPr/>
            </a:pPr>
            <a:r>
              <a:rPr lang="en-US" sz="3600" b="1" u="sng" dirty="0">
                <a:solidFill>
                  <a:srgbClr val="FFFFCC"/>
                </a:solidFill>
                <a:effectLst>
                  <a:outerShdw blurRad="38100" dist="38100" dir="2700000" algn="tl">
                    <a:srgbClr val="000000">
                      <a:alpha val="43137"/>
                    </a:srgbClr>
                  </a:outerShdw>
                </a:effectLst>
              </a:rPr>
              <a:t>Before the Tribulation</a:t>
            </a:r>
          </a:p>
          <a:p>
            <a:pPr marL="461963" indent="-461963" eaLnBrk="1" hangingPunct="1">
              <a:defRPr/>
            </a:pPr>
            <a:r>
              <a:rPr lang="en-US" sz="3600" dirty="0">
                <a:effectLst>
                  <a:outerShdw blurRad="38100" dist="38100" dir="2700000" algn="tl">
                    <a:srgbClr val="000000">
                      <a:alpha val="43137"/>
                    </a:srgbClr>
                  </a:outerShdw>
                </a:effectLst>
              </a:rPr>
              <a:t>First half of the Tribulation</a:t>
            </a:r>
          </a:p>
          <a:p>
            <a:pPr marL="461963" indent="-461963" eaLnBrk="1" hangingPunct="1">
              <a:defRPr/>
            </a:pPr>
            <a:r>
              <a:rPr lang="en-US" sz="3600" dirty="0">
                <a:effectLst>
                  <a:outerShdw blurRad="38100" dist="38100" dir="2700000" algn="tl">
                    <a:srgbClr val="000000">
                      <a:alpha val="43137"/>
                    </a:srgbClr>
                  </a:outerShdw>
                </a:effectLst>
              </a:rPr>
              <a:t>Two phase view</a:t>
            </a:r>
          </a:p>
        </p:txBody>
      </p:sp>
      <p:pic>
        <p:nvPicPr>
          <p:cNvPr id="29700" name="Picture 4" descr="C:\Program Files\Common Files\Microsoft Shared\Clipart\cagcat50\BS00559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62787" y="241300"/>
            <a:ext cx="360521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97963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4800600"/>
          </a:xfrm>
        </p:spPr>
        <p:txBody>
          <a:bodyPr/>
          <a:lstStyle/>
          <a:p>
            <a:pPr marL="0" indent="0" algn="just">
              <a:spcBef>
                <a:spcPts val="0"/>
              </a:spcBef>
              <a:spcAft>
                <a:spcPts val="0"/>
              </a:spcAft>
              <a:buNone/>
            </a:pPr>
            <a:r>
              <a:rPr lang="en-US" sz="3600" dirty="0">
                <a:effectLst>
                  <a:outerShdw blurRad="38100" dist="38100" dir="2700000" algn="tl">
                    <a:srgbClr val="000000">
                      <a:alpha val="43137"/>
                    </a:srgbClr>
                  </a:outerShdw>
                </a:effectLst>
              </a:rPr>
              <a:t>“Furthermore, this view fails to solve the problem of the seven months (burial) and seven years (weapons burning), since both would have to continue into the Millennium to be accomplished. Again, this is inconsistent with other revelation regarding the Kingdom, which starts out with a thoroughly cleansed earth.”</a:t>
            </a:r>
            <a:endParaRPr lang="en-US" altLang="en-US" sz="3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Footsteps of the Messiah, 120</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6" name="Picture 5">
            <a:extLst>
              <a:ext uri="{FF2B5EF4-FFF2-40B4-BE49-F238E27FC236}">
                <a16:creationId xmlns:a16="http://schemas.microsoft.com/office/drawing/2014/main" id="{50F7102A-C5E1-5642-F677-2B08A646AF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5868" y="76200"/>
            <a:ext cx="684944" cy="914400"/>
          </a:xfrm>
          <a:prstGeom prst="rect">
            <a:avLst/>
          </a:prstGeom>
          <a:ln>
            <a:solidFill>
              <a:schemeClr val="tx1"/>
            </a:solidFill>
          </a:ln>
        </p:spPr>
      </p:pic>
    </p:spTree>
    <p:extLst>
      <p:ext uri="{BB962C8B-B14F-4D97-AF65-F5344CB8AC3E}">
        <p14:creationId xmlns:p14="http://schemas.microsoft.com/office/powerpoint/2010/main" val="570835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6003" y="137160"/>
            <a:ext cx="9919994" cy="6583680"/>
          </a:xfrm>
          <a:prstGeom prst="rect">
            <a:avLst/>
          </a:prstGeom>
          <a:ln>
            <a:solidFill>
              <a:srgbClr val="FFFFCC"/>
            </a:solidFill>
          </a:ln>
        </p:spPr>
      </p:pic>
    </p:spTree>
    <p:extLst>
      <p:ext uri="{BB962C8B-B14F-4D97-AF65-F5344CB8AC3E}">
        <p14:creationId xmlns:p14="http://schemas.microsoft.com/office/powerpoint/2010/main" val="2441141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nvPr>
        </p:nvGraphicFramePr>
        <p:xfrm>
          <a:off x="609600" y="213372"/>
          <a:ext cx="10972800" cy="6187428"/>
        </p:xfrm>
        <a:graphic>
          <a:graphicData uri="http://schemas.openxmlformats.org/drawingml/2006/table">
            <a:tbl>
              <a:tblPr>
                <a:tableStyleId>{8A107856-5554-42FB-B03E-39F5DBC370BA}</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728126">
                <a:tc>
                  <a:txBody>
                    <a:bodyPr/>
                    <a:lstStyle/>
                    <a:p>
                      <a:pPr marL="0" marR="0" lvl="0" indent="0" algn="ctr" defTabSz="914400" rtl="0" eaLnBrk="0" fontAlgn="base" latinLnBrk="0" hangingPunct="0">
                        <a:lnSpc>
                          <a:spcPct val="100000"/>
                        </a:lnSpc>
                        <a:spcBef>
                          <a:spcPts val="0"/>
                        </a:spcBef>
                        <a:spcAft>
                          <a:spcPct val="0"/>
                        </a:spcAft>
                        <a:buClr>
                          <a:schemeClr val="tx1"/>
                        </a:buClr>
                        <a:buSzTx/>
                        <a:buFontTx/>
                        <a:buNone/>
                        <a:tabLst/>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t>
                      </a:r>
                    </a:p>
                    <a:p>
                      <a:pPr marL="0" marR="0" lvl="0" indent="0" algn="ctr" defTabSz="914400" rtl="0" eaLnBrk="0" fontAlgn="base" latinLnBrk="0" hangingPunct="0">
                        <a:lnSpc>
                          <a:spcPct val="100000"/>
                        </a:lnSpc>
                        <a:spcBef>
                          <a:spcPts val="0"/>
                        </a:spcBef>
                        <a:spcAft>
                          <a:spcPct val="0"/>
                        </a:spcAft>
                        <a:buClr>
                          <a:schemeClr val="tx1"/>
                        </a:buClr>
                        <a:buSzTx/>
                        <a:buFontTx/>
                        <a:buNone/>
                        <a:tabLst/>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Rev.20</a:t>
                      </a:r>
                      <a:endPar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T="45714" marB="45714" anchor="ctr" horzOverflow="overflow">
                    <a:solidFill>
                      <a:schemeClr val="bg2">
                        <a:lumMod val="95000"/>
                        <a:lumOff val="5000"/>
                      </a:schemeClr>
                    </a:solidFill>
                  </a:tcPr>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Tx/>
                        <a:buNone/>
                        <a:tabLst/>
                        <a:defRPr/>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Eternal State </a:t>
                      </a:r>
                    </a:p>
                    <a:p>
                      <a:pPr marL="0" marR="0" lvl="0" indent="0" algn="ctr" defTabSz="914400" rtl="0" eaLnBrk="0" fontAlgn="base" latinLnBrk="0" hangingPunct="0">
                        <a:lnSpc>
                          <a:spcPct val="100000"/>
                        </a:lnSpc>
                        <a:spcBef>
                          <a:spcPts val="0"/>
                        </a:spcBef>
                        <a:spcAft>
                          <a:spcPct val="0"/>
                        </a:spcAft>
                        <a:buClr>
                          <a:schemeClr val="tx1"/>
                        </a:buClr>
                        <a:buSzTx/>
                        <a:buFontTx/>
                        <a:buNone/>
                        <a:tabLst/>
                        <a:defRPr/>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Rev.21-22</a:t>
                      </a:r>
                    </a:p>
                  </a:txBody>
                  <a:tcPr marT="45714" marB="45714" anchor="ctr" horzOverflow="overflow">
                    <a:solidFill>
                      <a:schemeClr val="bg2">
                        <a:lumMod val="95000"/>
                        <a:lumOff val="5000"/>
                      </a:schemeClr>
                    </a:solidFill>
                  </a:tcPr>
                </a:tc>
                <a:extLst>
                  <a:ext uri="{0D108BD9-81ED-4DB2-BD59-A6C34878D82A}">
                    <a16:rowId xmlns:a16="http://schemas.microsoft.com/office/drawing/2014/main" val="1524377864"/>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cap="none" normalizeH="0" baseline="0" dirty="0">
                          <a:ln>
                            <a:noFill/>
                          </a:ln>
                          <a:effectLst/>
                          <a:latin typeface="Calibri" panose="020F0502020204030204" pitchFamily="34" charset="0"/>
                          <a:cs typeface="Calibri" panose="020F0502020204030204" pitchFamily="34" charset="0"/>
                        </a:rPr>
                        <a:t>Sin restrained</a:t>
                      </a:r>
                      <a:endParaRPr kumimoji="0" lang="en-US" sz="3000" b="1" i="0" u="none" strike="noStrike" cap="none" normalizeH="0" baseline="0" dirty="0">
                        <a:ln>
                          <a:noFill/>
                        </a:ln>
                        <a:solidFill>
                          <a:schemeClr val="tx2">
                            <a:lumMod val="75000"/>
                          </a:schemeClr>
                        </a:solidFill>
                        <a:effectLst/>
                        <a:latin typeface="Calibri" panose="020F0502020204030204" pitchFamily="34" charset="0"/>
                        <a:cs typeface="Calibri" panose="020F0502020204030204" pitchFamily="34" charset="0"/>
                      </a:endParaRP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 removed</a:t>
                      </a:r>
                      <a:endParaRPr kumimoji="0" lang="en-US" sz="3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4" marB="45714" anchor="ctr" horzOverflow="overflow"/>
                </a:tc>
                <a:extLst>
                  <a:ext uri="{0D108BD9-81ED-4DB2-BD59-A6C34878D82A}">
                    <a16:rowId xmlns:a16="http://schemas.microsoft.com/office/drawing/2014/main" val="10000"/>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Curse restrained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Curse removed</a:t>
                      </a:r>
                    </a:p>
                  </a:txBody>
                  <a:tcPr marT="45714" marB="45714" anchor="ctr" horzOverflow="overflow"/>
                </a:tc>
                <a:extLst>
                  <a:ext uri="{0D108BD9-81ED-4DB2-BD59-A6C34878D82A}">
                    <a16:rowId xmlns:a16="http://schemas.microsoft.com/office/drawing/2014/main" val="10001"/>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Death</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 death</a:t>
                      </a:r>
                    </a:p>
                  </a:txBody>
                  <a:tcPr marT="45714" marB="45714" anchor="ctr" horzOverflow="overflow"/>
                </a:tc>
                <a:extLst>
                  <a:ext uri="{0D108BD9-81ED-4DB2-BD59-A6C34878D82A}">
                    <a16:rowId xmlns:a16="http://schemas.microsoft.com/office/drawing/2014/main" val="10002"/>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Mortals / resurrected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Resurrected only</a:t>
                      </a:r>
                    </a:p>
                  </a:txBody>
                  <a:tcPr marT="45714" marB="45714" anchor="ctr" horzOverflow="overflow"/>
                </a:tc>
                <a:extLst>
                  <a:ext uri="{0D108BD9-81ED-4DB2-BD59-A6C34878D82A}">
                    <a16:rowId xmlns:a16="http://schemas.microsoft.com/office/drawing/2014/main" val="10003"/>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Mortals Destinies undecided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All Destinies sealed</a:t>
                      </a:r>
                    </a:p>
                  </a:txBody>
                  <a:tcPr marT="45714" marB="45714" anchor="ctr" horzOverflow="overflow"/>
                </a:tc>
                <a:extLst>
                  <a:ext uri="{0D108BD9-81ED-4DB2-BD59-A6C34878D82A}">
                    <a16:rowId xmlns:a16="http://schemas.microsoft.com/office/drawing/2014/main" val="10004"/>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Renovation</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Recreation</a:t>
                      </a:r>
                    </a:p>
                  </a:txBody>
                  <a:tcPr marT="45714" marB="45714" anchor="ctr" horzOverflow="overflow"/>
                </a:tc>
                <a:extLst>
                  <a:ext uri="{0D108BD9-81ED-4DB2-BD59-A6C34878D82A}">
                    <a16:rowId xmlns:a16="http://schemas.microsoft.com/office/drawing/2014/main" val="10005"/>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Temporary</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Eternal</a:t>
                      </a:r>
                    </a:p>
                  </a:txBody>
                  <a:tcPr marT="45714" marB="45714" anchor="ctr" horzOverflow="overflow"/>
                </a:tc>
                <a:extLst>
                  <a:ext uri="{0D108BD9-81ED-4DB2-BD59-A6C34878D82A}">
                    <a16:rowId xmlns:a16="http://schemas.microsoft.com/office/drawing/2014/main" val="10006"/>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Transitional </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Non-transitional</a:t>
                      </a:r>
                    </a:p>
                  </a:txBody>
                  <a:tcPr marT="45714" marB="45714"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1270084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nvPr>
        </p:nvGraphicFramePr>
        <p:xfrm>
          <a:off x="609600" y="516496"/>
          <a:ext cx="10972800" cy="5825008"/>
        </p:xfrm>
        <a:graphic>
          <a:graphicData uri="http://schemas.openxmlformats.org/drawingml/2006/table">
            <a:tbl>
              <a:tblPr>
                <a:tableStyleId>{8A107856-5554-42FB-B03E-39F5DBC370BA}</a:tableStyleId>
              </a:tblPr>
              <a:tblGrid>
                <a:gridCol w="3657600">
                  <a:extLst>
                    <a:ext uri="{9D8B030D-6E8A-4147-A177-3AD203B41FA5}">
                      <a16:colId xmlns:a16="http://schemas.microsoft.com/office/drawing/2014/main" val="836798824"/>
                    </a:ext>
                  </a:extLst>
                </a:gridCol>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728126">
                <a:tc gridSpan="3">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and Eternal State</a:t>
                      </a:r>
                    </a:p>
                  </a:txBody>
                  <a:tcPr marT="45714" marB="45714" anchor="ctr" horzOverflow="overflow">
                    <a:solidFill>
                      <a:schemeClr val="bg2">
                        <a:lumMod val="95000"/>
                        <a:lumOff val="5000"/>
                      </a:schemeClr>
                    </a:solidFill>
                  </a:tcPr>
                </a:tc>
                <a:tc hMerge="1">
                  <a:txBody>
                    <a:bodyPr/>
                    <a:lstStyle/>
                    <a:p>
                      <a:endParaRPr lang="en-US" dirty="0"/>
                    </a:p>
                  </a:txBody>
                  <a:tcPr horzOverflow="overflow">
                    <a:solidFill>
                      <a:srgbClr val="66FFFF"/>
                    </a:solidFill>
                  </a:tcPr>
                </a:tc>
                <a:tc hMerge="1">
                  <a:txBody>
                    <a:bodyPr/>
                    <a:lstStyle/>
                    <a:p>
                      <a:endParaRPr lang="en-US" dirty="0"/>
                    </a:p>
                  </a:txBody>
                  <a:tcPr horzOverflow="overflow">
                    <a:solidFill>
                      <a:srgbClr val="66FFFF"/>
                    </a:solidFill>
                  </a:tcPr>
                </a:tc>
                <a:extLst>
                  <a:ext uri="{0D108BD9-81ED-4DB2-BD59-A6C34878D82A}">
                    <a16:rowId xmlns:a16="http://schemas.microsoft.com/office/drawing/2014/main" val="1524377864"/>
                  </a:ext>
                </a:extLst>
              </a:tr>
              <a:tr h="7281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Rev 20:1-10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Rev 21–22</a:t>
                      </a:r>
                    </a:p>
                  </a:txBody>
                  <a:tcPr anchor="ctr" horzOverflow="overflow"/>
                </a:tc>
                <a:extLst>
                  <a:ext uri="{0D108BD9-81ED-4DB2-BD59-A6C34878D82A}">
                    <a16:rowId xmlns:a16="http://schemas.microsoft.com/office/drawing/2014/main" val="104590108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Time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20:4</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22:5</a:t>
                      </a:r>
                    </a:p>
                  </a:txBody>
                  <a:tcPr anchor="ctr" horzOverflow="overflow"/>
                </a:tc>
                <a:extLst>
                  <a:ext uri="{0D108BD9-81ED-4DB2-BD59-A6C34878D82A}">
                    <a16:rowId xmlns:a16="http://schemas.microsoft.com/office/drawing/2014/main" val="10000"/>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Luminaries</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Isa 30:26</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21:23; 22:5</a:t>
                      </a:r>
                    </a:p>
                  </a:txBody>
                  <a:tcPr anchor="ctr" horzOverflow="overflow"/>
                </a:tc>
                <a:extLst>
                  <a:ext uri="{0D108BD9-81ED-4DB2-BD59-A6C34878D82A}">
                    <a16:rowId xmlns:a16="http://schemas.microsoft.com/office/drawing/2014/main" val="10001"/>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Temple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err="1">
                          <a:ln>
                            <a:noFill/>
                          </a:ln>
                          <a:solidFill>
                            <a:schemeClr val="dk1"/>
                          </a:solidFill>
                          <a:effectLst/>
                          <a:latin typeface="Calibri" panose="020F0502020204030204" pitchFamily="34" charset="0"/>
                          <a:ea typeface="+mn-ea"/>
                          <a:cs typeface="Calibri" panose="020F0502020204030204" pitchFamily="34" charset="0"/>
                        </a:rPr>
                        <a:t>Ezek</a:t>
                      </a: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 40–48</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21:22</a:t>
                      </a:r>
                    </a:p>
                  </a:txBody>
                  <a:tcPr anchor="ctr" horzOverflow="overflow"/>
                </a:tc>
                <a:extLst>
                  <a:ext uri="{0D108BD9-81ED-4DB2-BD59-A6C34878D82A}">
                    <a16:rowId xmlns:a16="http://schemas.microsoft.com/office/drawing/2014/main" val="10002"/>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Death</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Isa 65:20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21:4</a:t>
                      </a:r>
                    </a:p>
                  </a:txBody>
                  <a:tcPr anchor="ctr" horzOverflow="overflow"/>
                </a:tc>
                <a:extLst>
                  <a:ext uri="{0D108BD9-81ED-4DB2-BD59-A6C34878D82A}">
                    <a16:rowId xmlns:a16="http://schemas.microsoft.com/office/drawing/2014/main" val="10003"/>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Satanic activity</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20:7</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20:10</a:t>
                      </a:r>
                    </a:p>
                  </a:txBody>
                  <a:tcPr anchor="ctr" horzOverflow="overflow"/>
                </a:tc>
                <a:extLst>
                  <a:ext uri="{0D108BD9-81ED-4DB2-BD59-A6C34878D82A}">
                    <a16:rowId xmlns:a16="http://schemas.microsoft.com/office/drawing/2014/main" val="1000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Rebellion</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20:8-9</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21:27</a:t>
                      </a:r>
                    </a:p>
                  </a:txBody>
                  <a:tcPr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8857266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7B2AA8-3439-4CF9-8D3C-651824B1AD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09600" y="0"/>
            <a:ext cx="10972800" cy="2895600"/>
          </a:xfrm>
        </p:spPr>
        <p:txBody>
          <a:bodyPr/>
          <a:lstStyle/>
          <a:p>
            <a:pPr algn="ctr">
              <a:spcBef>
                <a:spcPts val="0"/>
              </a:spcBef>
              <a:spcAft>
                <a:spcPts val="1200"/>
              </a:spcAft>
              <a:buNone/>
              <a:defRPr/>
            </a:pPr>
            <a:r>
              <a:rPr lang="en-US" sz="3600" dirty="0"/>
              <a:t>	</a:t>
            </a:r>
            <a:r>
              <a:rPr lang="en-US" sz="4000" kern="1200" dirty="0">
                <a:solidFill>
                  <a:schemeClr val="tx2"/>
                </a:solidFill>
                <a:ea typeface="+mj-ea"/>
                <a:cs typeface="Calibri" panose="020F0502020204030204" pitchFamily="34" charset="0"/>
              </a:rPr>
              <a:t>Ezekiel</a:t>
            </a:r>
            <a:r>
              <a:rPr lang="en-US" altLang="en-US" sz="4000" kern="1200" dirty="0">
                <a:solidFill>
                  <a:schemeClr val="tx2"/>
                </a:solidFill>
                <a:ea typeface="+mj-ea"/>
                <a:cs typeface="Calibri" panose="020F0502020204030204" pitchFamily="34" charset="0"/>
              </a:rPr>
              <a:t> 38:12</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sz="3600" dirty="0"/>
              <a:t>“to capture </a:t>
            </a:r>
            <a:r>
              <a:rPr lang="en-US" sz="3600" b="1" u="sng" dirty="0">
                <a:solidFill>
                  <a:srgbClr val="FFFFCC"/>
                </a:solidFill>
              </a:rPr>
              <a:t>spoil</a:t>
            </a:r>
            <a:r>
              <a:rPr lang="en-US" sz="3600" dirty="0"/>
              <a:t> and to seize </a:t>
            </a:r>
            <a:r>
              <a:rPr lang="en-US" sz="3600" b="1" u="sng" dirty="0">
                <a:solidFill>
                  <a:srgbClr val="FFFFCC"/>
                </a:solidFill>
              </a:rPr>
              <a:t>plunder</a:t>
            </a:r>
            <a:r>
              <a:rPr lang="en-US" sz="3600" dirty="0"/>
              <a:t>, to turn your hand against the waste places which are </a:t>
            </a:r>
            <a:r>
              <a:rPr lang="en-US" sz="3600" i="1" dirty="0"/>
              <a:t>now</a:t>
            </a:r>
            <a:r>
              <a:rPr lang="en-US" sz="3600" dirty="0"/>
              <a:t> inhabited, and against the people who are gathered from the nations, who have acquired </a:t>
            </a:r>
            <a:r>
              <a:rPr lang="en-US" sz="3600" b="1" u="sng" dirty="0">
                <a:solidFill>
                  <a:srgbClr val="FFFFCC"/>
                </a:solidFill>
              </a:rPr>
              <a:t>cattle and goods</a:t>
            </a:r>
            <a:r>
              <a:rPr lang="en-US" sz="3600" dirty="0"/>
              <a:t>, who live at the center of the world.”</a:t>
            </a:r>
          </a:p>
        </p:txBody>
      </p:sp>
      <p:pic>
        <p:nvPicPr>
          <p:cNvPr id="6" name="Picture 5">
            <a:extLst>
              <a:ext uri="{FF2B5EF4-FFF2-40B4-BE49-F238E27FC236}">
                <a16:creationId xmlns:a16="http://schemas.microsoft.com/office/drawing/2014/main" id="{36EC256F-18FA-46B4-A946-3BE0E5F0E7FB}"/>
              </a:ext>
            </a:extLst>
          </p:cNvPr>
          <p:cNvPicPr>
            <a:picLocks noChangeAspect="1"/>
          </p:cNvPicPr>
          <p:nvPr/>
        </p:nvPicPr>
        <p:blipFill>
          <a:blip r:embed="rId3"/>
          <a:stretch>
            <a:fillRect/>
          </a:stretch>
        </p:blipFill>
        <p:spPr>
          <a:xfrm>
            <a:off x="4877562" y="3429000"/>
            <a:ext cx="2436876" cy="1371600"/>
          </a:xfrm>
          <a:prstGeom prst="rect">
            <a:avLst/>
          </a:prstGeom>
          <a:ln w="28575">
            <a:solidFill>
              <a:schemeClr val="tx1"/>
            </a:solidFill>
          </a:ln>
        </p:spPr>
      </p:pic>
    </p:spTree>
    <p:extLst>
      <p:ext uri="{BB962C8B-B14F-4D97-AF65-F5344CB8AC3E}">
        <p14:creationId xmlns:p14="http://schemas.microsoft.com/office/powerpoint/2010/main" val="96680567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7B2AA8-3439-4CF9-8D3C-651824B1AD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09600" y="0"/>
            <a:ext cx="10972800" cy="3581400"/>
          </a:xfrm>
        </p:spPr>
        <p:txBody>
          <a:bodyPr/>
          <a:lstStyle/>
          <a:p>
            <a:pPr algn="ctr">
              <a:spcBef>
                <a:spcPts val="0"/>
              </a:spcBef>
              <a:spcAft>
                <a:spcPts val="1200"/>
              </a:spcAft>
              <a:buNone/>
              <a:defRPr/>
            </a:pPr>
            <a:r>
              <a:rPr lang="en-US" sz="3600" dirty="0"/>
              <a:t>	</a:t>
            </a:r>
            <a:r>
              <a:rPr lang="en-US" sz="4000" dirty="0">
                <a:solidFill>
                  <a:schemeClr val="tx2"/>
                </a:solidFill>
                <a:ea typeface="+mj-ea"/>
                <a:cs typeface="+mj-cs"/>
              </a:rPr>
              <a:t>Ezekiel</a:t>
            </a:r>
            <a:r>
              <a:rPr lang="en-US" altLang="en-US" sz="4000" dirty="0">
                <a:solidFill>
                  <a:schemeClr val="tx2"/>
                </a:solidFill>
                <a:ea typeface="+mj-ea"/>
                <a:cs typeface="+mj-cs"/>
              </a:rPr>
              <a:t> 38:13</a:t>
            </a:r>
            <a:endParaRPr lang="en-US" sz="4000" dirty="0">
              <a:solidFill>
                <a:schemeClr val="tx2"/>
              </a:solidFill>
              <a:ea typeface="+mj-ea"/>
              <a:cs typeface="+mj-cs"/>
            </a:endParaRPr>
          </a:p>
          <a:p>
            <a:pPr marL="0" indent="0" algn="just">
              <a:spcBef>
                <a:spcPts val="0"/>
              </a:spcBef>
              <a:buNone/>
              <a:defRPr/>
            </a:pPr>
            <a:r>
              <a:rPr lang="en-US" sz="3600" dirty="0">
                <a:cs typeface="Calibri" panose="020F0502020204030204" pitchFamily="34" charset="0"/>
              </a:rPr>
              <a:t>“Sheba and Dedan and the merchants of Tarshish with all its villages will say to you, ‘Have you come to capture spoil? Have you assembled your company to seize plunder, to carry away </a:t>
            </a:r>
            <a:r>
              <a:rPr lang="en-US" sz="3600" b="1" u="sng" dirty="0">
                <a:solidFill>
                  <a:srgbClr val="FFFFCC"/>
                </a:solidFill>
                <a:cs typeface="Calibri" panose="020F0502020204030204" pitchFamily="34" charset="0"/>
              </a:rPr>
              <a:t>silver and gold</a:t>
            </a:r>
            <a:r>
              <a:rPr lang="en-US" sz="3600" dirty="0">
                <a:cs typeface="Calibri" panose="020F0502020204030204" pitchFamily="34" charset="0"/>
              </a:rPr>
              <a:t>, to take away cattle and goods, to capture great spoil?’</a:t>
            </a:r>
            <a:r>
              <a:rPr lang="en-US" sz="3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6829026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71600" y="228600"/>
            <a:ext cx="94488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III. Invasion Defeated (Ezekiel 38:17‒39:20)</a:t>
            </a:r>
          </a:p>
        </p:txBody>
      </p:sp>
      <p:sp>
        <p:nvSpPr>
          <p:cNvPr id="3" name="Content Placeholder 2"/>
          <p:cNvSpPr>
            <a:spLocks noGrp="1"/>
          </p:cNvSpPr>
          <p:nvPr>
            <p:ph idx="1"/>
          </p:nvPr>
        </p:nvSpPr>
        <p:spPr>
          <a:xfrm>
            <a:off x="1066799" y="1600200"/>
            <a:ext cx="7969161" cy="3810000"/>
          </a:xfrm>
        </p:spPr>
        <p:txBody>
          <a:bodyPr/>
          <a:lstStyle/>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Armies destroyed (38:17‒39:8)</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Weapons burned (39:9-10)</a:t>
            </a:r>
          </a:p>
          <a:p>
            <a:pPr marL="744538" lvl="1" indent="-742950">
              <a:spcBef>
                <a:spcPts val="0"/>
              </a:spcBef>
              <a:spcAft>
                <a:spcPts val="3600"/>
              </a:spcAft>
              <a:buSzPct val="100000"/>
              <a:buAutoNum type="alpha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Soldiers buried (39:11-16)</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Soldiers eaten (39:17-20)</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02126" y="1933652"/>
            <a:ext cx="2910506" cy="2990695"/>
          </a:xfrm>
          <a:prstGeom prst="rect">
            <a:avLst/>
          </a:prstGeom>
          <a:noFill/>
          <a:ln w="9525">
            <a:noFill/>
            <a:miter lim="800000"/>
            <a:headEnd/>
            <a:tailEnd/>
          </a:ln>
        </p:spPr>
      </p:pic>
    </p:spTree>
    <p:extLst>
      <p:ext uri="{BB962C8B-B14F-4D97-AF65-F5344CB8AC3E}">
        <p14:creationId xmlns:p14="http://schemas.microsoft.com/office/powerpoint/2010/main" val="2537119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36</a:t>
            </a:r>
          </a:p>
        </p:txBody>
      </p:sp>
      <p:sp>
        <p:nvSpPr>
          <p:cNvPr id="3" name="Content Placeholder 2"/>
          <p:cNvSpPr>
            <a:spLocks noGrp="1"/>
          </p:cNvSpPr>
          <p:nvPr>
            <p:ph idx="1"/>
          </p:nvPr>
        </p:nvSpPr>
        <p:spPr>
          <a:xfrm>
            <a:off x="670894" y="1600200"/>
            <a:ext cx="8473106" cy="3124200"/>
          </a:xfrm>
        </p:spPr>
        <p:txBody>
          <a:bodyPr/>
          <a:lstStyle/>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 to prosper again (1-15)</a:t>
            </a:r>
            <a:endParaRPr lang="en-US" dirty="0">
              <a:effectLst>
                <a:outerShdw blurRad="38100" dist="38100" dir="2700000" algn="tl">
                  <a:srgbClr val="000000">
                    <a:alpha val="43137"/>
                  </a:srgbClr>
                </a:outerShdw>
              </a:effectLst>
              <a:latin typeface="Calibri" pitchFamily="34" charset="0"/>
              <a:cs typeface="Calibri" pitchFamily="34" charset="0"/>
            </a:endParaRP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Israel’s sins inhibiting prosperity (16-21)  </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 to be restored: physically &amp; spiritually (22-38)</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A15199-FBEA-473E-BFD1-D63836756E7E}"/>
              </a:ext>
            </a:extLst>
          </p:cNvPr>
          <p:cNvPicPr>
            <a:picLocks noChangeAspect="1"/>
          </p:cNvPicPr>
          <p:nvPr/>
        </p:nvPicPr>
        <p:blipFill>
          <a:blip r:embed="rId2"/>
          <a:stretch>
            <a:fillRect/>
          </a:stretch>
        </p:blipFill>
        <p:spPr>
          <a:xfrm>
            <a:off x="0" y="0"/>
            <a:ext cx="12192000" cy="6857999"/>
          </a:xfrm>
          <a:prstGeom prst="rect">
            <a:avLst/>
          </a:prstGeom>
        </p:spPr>
      </p:pic>
      <p:sp>
        <p:nvSpPr>
          <p:cNvPr id="8" name="TextBox 7">
            <a:extLst>
              <a:ext uri="{FF2B5EF4-FFF2-40B4-BE49-F238E27FC236}">
                <a16:creationId xmlns:a16="http://schemas.microsoft.com/office/drawing/2014/main" id="{0E5790DE-B5B0-4BCE-9355-9836451790BE}"/>
              </a:ext>
            </a:extLst>
          </p:cNvPr>
          <p:cNvSpPr txBox="1"/>
          <p:nvPr/>
        </p:nvSpPr>
        <p:spPr>
          <a:xfrm>
            <a:off x="609600" y="0"/>
            <a:ext cx="10972800" cy="2523768"/>
          </a:xfrm>
          <a:prstGeom prst="rect">
            <a:avLst/>
          </a:prstGeom>
          <a:noFill/>
        </p:spPr>
        <p:txBody>
          <a:bodyPr wrap="square">
            <a:spAutoFit/>
          </a:bodyPr>
          <a:lstStyle/>
          <a:p>
            <a:pPr marL="342900" marR="0" lvl="0" indent="-342900" algn="ctr" defTabSz="914400" rtl="0" eaLnBrk="0" fontAlgn="base" latinLnBrk="0" hangingPunct="0">
              <a:lnSpc>
                <a:spcPct val="100000"/>
              </a:lnSpc>
              <a:spcBef>
                <a:spcPts val="0"/>
              </a:spcBef>
              <a:spcAft>
                <a:spcPts val="1200"/>
              </a:spcAft>
              <a:buClr>
                <a:srgbClr val="00FFFF"/>
              </a:buClr>
              <a:buSzPct val="75000"/>
              <a:buFont typeface="Wingdings" panose="05000000000000000000" pitchFamily="2" charset="2"/>
              <a:buNone/>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eaLnBrk="0" hangingPunct="0">
              <a:spcBef>
                <a:spcPts val="0"/>
              </a:spcBef>
              <a:buClr>
                <a:srgbClr val="00FFFF"/>
              </a:buClr>
              <a:buSzPct val="75000"/>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t>
            </a:r>
            <a:r>
              <a:rPr lang="en-US" sz="36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And the one who curses you I will curse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you all the families of the earth will be blessed.”</a:t>
            </a:r>
          </a:p>
        </p:txBody>
      </p:sp>
      <p:pic>
        <p:nvPicPr>
          <p:cNvPr id="4" name="Picture 3">
            <a:extLst>
              <a:ext uri="{FF2B5EF4-FFF2-40B4-BE49-F238E27FC236}">
                <a16:creationId xmlns:a16="http://schemas.microsoft.com/office/drawing/2014/main" id="{0653F6EC-E00E-46A4-B108-D1D073F00A8D}"/>
              </a:ext>
            </a:extLst>
          </p:cNvPr>
          <p:cNvPicPr>
            <a:picLocks noChangeAspect="1"/>
          </p:cNvPicPr>
          <p:nvPr/>
        </p:nvPicPr>
        <p:blipFill rotWithShape="1">
          <a:blip r:embed="rId3"/>
          <a:srcRect l="7778" t="2222" r="3333" b="8889"/>
          <a:stretch/>
        </p:blipFill>
        <p:spPr>
          <a:xfrm>
            <a:off x="4724400" y="2514600"/>
            <a:ext cx="2286000" cy="2286000"/>
          </a:xfrm>
          <a:prstGeom prst="rect">
            <a:avLst/>
          </a:prstGeom>
        </p:spPr>
      </p:pic>
    </p:spTree>
    <p:extLst>
      <p:ext uri="{BB962C8B-B14F-4D97-AF65-F5344CB8AC3E}">
        <p14:creationId xmlns:p14="http://schemas.microsoft.com/office/powerpoint/2010/main" val="98976192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C5FDC39-3698-3AF3-34E5-D5F1B275C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862" y="137160"/>
            <a:ext cx="573627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5" name="Oval 7">
            <a:extLst>
              <a:ext uri="{FF2B5EF4-FFF2-40B4-BE49-F238E27FC236}">
                <a16:creationId xmlns:a16="http://schemas.microsoft.com/office/drawing/2014/main" id="{AAB490D0-B322-E2A9-6BB5-27CB884A9BAE}"/>
              </a:ext>
            </a:extLst>
          </p:cNvPr>
          <p:cNvSpPr>
            <a:spLocks noChangeArrowheads="1"/>
          </p:cNvSpPr>
          <p:nvPr/>
        </p:nvSpPr>
        <p:spPr bwMode="auto">
          <a:xfrm>
            <a:off x="7086600" y="1752600"/>
            <a:ext cx="1295400" cy="990600"/>
          </a:xfrm>
          <a:prstGeom prst="ellipse">
            <a:avLst/>
          </a:prstGeom>
          <a:noFill/>
          <a:ln w="76200" algn="ctr">
            <a:solidFill>
              <a:srgbClr val="C00000"/>
            </a:solidFill>
            <a:round/>
            <a:headEnd/>
            <a:tailEnd/>
          </a:ln>
        </p:spPr>
        <p:txBody>
          <a:bodyPr wrap="none"/>
          <a:lstStyle/>
          <a:p>
            <a:endParaRPr lang="en-US" dirty="0"/>
          </a:p>
        </p:txBody>
      </p:sp>
    </p:spTree>
    <p:extLst>
      <p:ext uri="{BB962C8B-B14F-4D97-AF65-F5344CB8AC3E}">
        <p14:creationId xmlns:p14="http://schemas.microsoft.com/office/powerpoint/2010/main" val="385460491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3F153DF-D5A8-0985-D686-54BDA2DE7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198" y="137160"/>
            <a:ext cx="9023604"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14490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352800" y="228600"/>
            <a:ext cx="5486400" cy="914400"/>
          </a:xfrm>
        </p:spPr>
        <p:txBody>
          <a:bodyPr/>
          <a:lstStyle/>
          <a:p>
            <a:pPr algn="ctr" eaLnBrk="1" hangingPunct="1"/>
            <a:r>
              <a:rPr lang="en-US" altLang="en-US" sz="4000" dirty="0">
                <a:effectLst>
                  <a:outerShdw blurRad="38100" dist="38100" dir="2700000" algn="tl">
                    <a:srgbClr val="000000">
                      <a:alpha val="43137"/>
                    </a:srgbClr>
                  </a:outerShdw>
                </a:effectLst>
              </a:rPr>
              <a:t>What?</a:t>
            </a:r>
          </a:p>
        </p:txBody>
      </p:sp>
      <p:sp>
        <p:nvSpPr>
          <p:cNvPr id="13316" name="Rectangle 4"/>
          <p:cNvSpPr>
            <a:spLocks noGrp="1" noChangeArrowheads="1"/>
          </p:cNvSpPr>
          <p:nvPr>
            <p:ph type="body" idx="1"/>
          </p:nvPr>
        </p:nvSpPr>
        <p:spPr>
          <a:xfrm>
            <a:off x="1333500" y="1371600"/>
            <a:ext cx="9525000" cy="44196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Divine annihilation of the coalition (38:19-22)</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Birds and beasts feast on the carnage (39:4-5, 17-20)</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Seven-month burying of the dead (39:11-12, 14-16)</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Seven-year burning of weapons (39:9-10)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Israel’s salvation and restoration (39:22, 29)</a:t>
            </a:r>
          </a:p>
        </p:txBody>
      </p:sp>
    </p:spTree>
    <p:extLst>
      <p:ext uri="{BB962C8B-B14F-4D97-AF65-F5344CB8AC3E}">
        <p14:creationId xmlns:p14="http://schemas.microsoft.com/office/powerpoint/2010/main" val="298679685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1160" y="190500"/>
            <a:ext cx="8869680" cy="6477000"/>
          </a:xfrm>
          <a:prstGeom prst="rect">
            <a:avLst/>
          </a:prstGeom>
          <a:ln w="28575">
            <a:solidFill>
              <a:srgbClr val="FFFFCC"/>
            </a:solidFill>
          </a:ln>
        </p:spPr>
      </p:pic>
    </p:spTree>
    <p:extLst>
      <p:ext uri="{BB962C8B-B14F-4D97-AF65-F5344CB8AC3E}">
        <p14:creationId xmlns:p14="http://schemas.microsoft.com/office/powerpoint/2010/main" val="323325282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F9C24E-D313-45CA-81CB-C386ACB5E404}"/>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0"/>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Daniel 12:11-12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mn-cs"/>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time that the regular sacrifice is abolished and the abomination of desolation is set up, there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1,290 days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mn-cs"/>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he who keeps waiting and attains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1,335 days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4" name="Rectangle 37">
            <a:extLst>
              <a:ext uri="{FF2B5EF4-FFF2-40B4-BE49-F238E27FC236}">
                <a16:creationId xmlns:a16="http://schemas.microsoft.com/office/drawing/2014/main" id="{5343BE77-3B54-468D-BF46-4928955DB4AA}"/>
              </a:ext>
            </a:extLst>
          </p:cNvPr>
          <p:cNvSpPr txBox="1">
            <a:spLocks noChangeArrowheads="1"/>
          </p:cNvSpPr>
          <p:nvPr/>
        </p:nvSpPr>
        <p:spPr>
          <a:xfrm>
            <a:off x="10668000" y="6248400"/>
            <a:ext cx="914400" cy="457200"/>
          </a:xfrm>
          <a:prstGeom prst="rect">
            <a:avLst/>
          </a:prstGeom>
        </p:spPr>
        <p:txBody>
          <a:bodyPr/>
          <a:lstStyle>
            <a:defPPr>
              <a:defRPr lang="en-US"/>
            </a:defPPr>
            <a:lvl1pPr algn="l" rtl="0" eaLnBrk="0" fontAlgn="base" hangingPunct="0">
              <a:spcBef>
                <a:spcPct val="0"/>
              </a:spcBef>
              <a:spcAft>
                <a:spcPct val="0"/>
              </a:spcAft>
              <a:defRPr sz="2400" kern="1200" smtClean="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6C66F440-5D10-45D9-8CEF-05FCBC835039}" type="slidenum">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pPr algn="r">
                <a:defRPr/>
              </a:pPr>
              <a:t>35</a:t>
            </a:fld>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147132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EA4C29-0DD7-4AA1-BB49-0585939499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6305" y="228600"/>
            <a:ext cx="9539391" cy="6400800"/>
          </a:xfrm>
          <a:prstGeom prst="rect">
            <a:avLst/>
          </a:prstGeom>
          <a:ln>
            <a:solidFill>
              <a:schemeClr val="tx1"/>
            </a:solidFill>
          </a:ln>
        </p:spPr>
      </p:pic>
    </p:spTree>
    <p:extLst>
      <p:ext uri="{BB962C8B-B14F-4D97-AF65-F5344CB8AC3E}">
        <p14:creationId xmlns:p14="http://schemas.microsoft.com/office/powerpoint/2010/main" val="35474996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494260" y="228600"/>
            <a:ext cx="7203483" cy="1066800"/>
          </a:xfrm>
        </p:spPr>
        <p:txBody>
          <a:bodyPr/>
          <a:lstStyle/>
          <a:p>
            <a:pPr algn="ctr">
              <a:spcAft>
                <a:spcPts val="6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t>
            </a:r>
            <a:r>
              <a:rPr lang="en-US" sz="3600" dirty="0">
                <a:effectLst>
                  <a:outerShdw blurRad="38100" dist="38100" dir="2700000" algn="tl">
                    <a:srgbClr val="000000">
                      <a:alpha val="43137"/>
                    </a:srgbClr>
                  </a:outerShdw>
                </a:effectLst>
              </a:rPr>
              <a:t>Arnold Fruchtenbaum</a:t>
            </a:r>
            <a:br>
              <a:rPr lang="en-US" sz="2800" dirty="0">
                <a:effectLst>
                  <a:outerShdw blurRad="38100" dist="38100" dir="2700000" algn="tl">
                    <a:srgbClr val="000000">
                      <a:alpha val="43137"/>
                    </a:srgbClr>
                  </a:outerShdw>
                </a:effectLst>
              </a:rPr>
            </a:br>
            <a:r>
              <a:rPr lang="en-US" sz="1800" i="1" dirty="0">
                <a:solidFill>
                  <a:schemeClr val="tx1"/>
                </a:solidFill>
                <a:effectLst>
                  <a:outerShdw blurRad="38100" dist="38100" dir="2700000" algn="tl">
                    <a:srgbClr val="000000">
                      <a:alpha val="43137"/>
                    </a:srgbClr>
                  </a:outerShdw>
                </a:effectLst>
              </a:rPr>
              <a:t>Footsteps of the Messiah, 355</a:t>
            </a:r>
            <a:r>
              <a:rPr lang="en-US" sz="1800" dirty="0">
                <a:solidFill>
                  <a:schemeClr val="tx1"/>
                </a:solidFill>
                <a:effectLst>
                  <a:outerShdw blurRad="38100" dist="38100" dir="2700000" algn="tl">
                    <a:srgbClr val="000000">
                      <a:alpha val="43137"/>
                    </a:srgbClr>
                  </a:outerShdw>
                </a:effectLst>
              </a:rPr>
              <a:t>.</a:t>
            </a:r>
            <a:endParaRPr lang="en-US" altLang="en-US" sz="24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1" y="1905000"/>
            <a:ext cx="10972800" cy="37201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Millennium will not begin the day immediately following the last day of the Great Tribulation because there will be a seventy-five day interval. During this time between the Great Tribulation and the start of the Messianic Age, a number of events will occur. The existence of this interval is demonstrated in Daniel 12:11-12.”</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pic>
        <p:nvPicPr>
          <p:cNvPr id="2" name="Picture 1">
            <a:extLst>
              <a:ext uri="{FF2B5EF4-FFF2-40B4-BE49-F238E27FC236}">
                <a16:creationId xmlns:a16="http://schemas.microsoft.com/office/drawing/2014/main" id="{4880F3CA-9D14-481E-900B-6A91F266B1D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9600" y="74908"/>
            <a:ext cx="820011" cy="1097280"/>
          </a:xfrm>
          <a:prstGeom prst="rect">
            <a:avLst/>
          </a:prstGeom>
          <a:ln>
            <a:solidFill>
              <a:schemeClr val="tx1"/>
            </a:solidFill>
          </a:ln>
        </p:spPr>
      </p:pic>
    </p:spTree>
    <p:extLst>
      <p:ext uri="{BB962C8B-B14F-4D97-AF65-F5344CB8AC3E}">
        <p14:creationId xmlns:p14="http://schemas.microsoft.com/office/powerpoint/2010/main" val="119808735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248150" y="228600"/>
            <a:ext cx="3695700" cy="1143000"/>
          </a:xfrm>
        </p:spPr>
        <p:txBody>
          <a:bodyPr/>
          <a:lstStyle/>
          <a:p>
            <a:pPr algn="ctr"/>
            <a:r>
              <a:rPr lang="en-US" altLang="en-US" sz="3200" dirty="0">
                <a:effectLst>
                  <a:outerShdw blurRad="38100" dist="38100" dir="2700000" algn="tl">
                    <a:srgbClr val="000000">
                      <a:alpha val="43137"/>
                    </a:srgbClr>
                  </a:outerShdw>
                </a:effectLst>
              </a:rPr>
              <a:t>The 75 DAY Interval</a:t>
            </a:r>
            <a:br>
              <a:rPr lang="en-US" altLang="en-US" sz="28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Daniel 12:11-12</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5843" name="Rectangle 3"/>
          <p:cNvSpPr>
            <a:spLocks noGrp="1" noChangeArrowheads="1"/>
          </p:cNvSpPr>
          <p:nvPr>
            <p:ph type="body" idx="1"/>
          </p:nvPr>
        </p:nvSpPr>
        <p:spPr>
          <a:xfrm>
            <a:off x="609600" y="1541992"/>
            <a:ext cx="10972800" cy="4460875"/>
          </a:xfrm>
        </p:spPr>
        <p:txBody>
          <a:bodyPr/>
          <a:lstStyle/>
          <a:p>
            <a:pPr marL="460375" indent="-460375">
              <a:lnSpc>
                <a:spcPct val="90000"/>
              </a:lnSpc>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The Beast cast into the Lake of Fire (Rev. 19:20)</a:t>
            </a:r>
          </a:p>
          <a:p>
            <a:pPr marL="460375" indent="-460375">
              <a:lnSpc>
                <a:spcPct val="90000"/>
              </a:lnSpc>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The False Prophet cast into the Lake of Fire (Rev. 19:20)</a:t>
            </a:r>
          </a:p>
          <a:p>
            <a:pPr marL="460375" indent="-460375">
              <a:lnSpc>
                <a:spcPct val="90000"/>
              </a:lnSpc>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The binding of Satan (Rev. 20:1-3)</a:t>
            </a:r>
          </a:p>
          <a:p>
            <a:pPr marL="460375" indent="-460375">
              <a:lnSpc>
                <a:spcPct val="90000"/>
              </a:lnSpc>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The Judgment of the Jews (Ezek. 20:33-44)</a:t>
            </a:r>
          </a:p>
          <a:p>
            <a:pPr marL="460375" indent="-460375">
              <a:lnSpc>
                <a:spcPct val="90000"/>
              </a:lnSpc>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The Judgment of the Gentiles (Matt. 25:31-46)</a:t>
            </a:r>
          </a:p>
          <a:p>
            <a:pPr marL="460375" indent="-460375">
              <a:lnSpc>
                <a:spcPct val="90000"/>
              </a:lnSpc>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Resurrection of OT saints (Dan. 12:2) &amp; Tribulation martyrs (Rev. 20:4-5)</a:t>
            </a:r>
          </a:p>
          <a:p>
            <a:pPr marL="460375" indent="-460375">
              <a:lnSpc>
                <a:spcPct val="90000"/>
              </a:lnSpc>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Rewarding of OT saints &amp; Tribulation martyrs (Dan. 12:3)</a:t>
            </a:r>
          </a:p>
        </p:txBody>
      </p:sp>
      <p:sp>
        <p:nvSpPr>
          <p:cNvPr id="32772" name="Text Box 4"/>
          <p:cNvSpPr txBox="1">
            <a:spLocks noChangeArrowheads="1"/>
          </p:cNvSpPr>
          <p:nvPr/>
        </p:nvSpPr>
        <p:spPr bwMode="auto">
          <a:xfrm>
            <a:off x="3314700" y="6400800"/>
            <a:ext cx="5562600" cy="400110"/>
          </a:xfrm>
          <a:prstGeom prst="rect">
            <a:avLst/>
          </a:prstGeom>
          <a:noFill/>
          <a:ln w="9525">
            <a:noFill/>
            <a:miter lim="800000"/>
            <a:headEnd/>
            <a:tailEnd/>
          </a:ln>
        </p:spPr>
        <p:txBody>
          <a:bodyPr wrap="square">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Fruchtenbaum, </a:t>
            </a:r>
            <a:r>
              <a:rPr lang="en-US" sz="2000" i="1" dirty="0">
                <a:effectLst>
                  <a:outerShdw blurRad="38100" dist="38100" dir="2700000" algn="tl">
                    <a:srgbClr val="000000">
                      <a:alpha val="43137"/>
                    </a:srgbClr>
                  </a:outerShdw>
                </a:effectLst>
                <a:latin typeface="Calibri" panose="020F0502020204030204" pitchFamily="34" charset="0"/>
              </a:rPr>
              <a:t>Footsteps of the Messiah</a:t>
            </a:r>
            <a:r>
              <a:rPr lang="en-US" sz="2000" dirty="0">
                <a:effectLst>
                  <a:outerShdw blurRad="38100" dist="38100" dir="2700000" algn="tl">
                    <a:srgbClr val="000000">
                      <a:alpha val="43137"/>
                    </a:srgbClr>
                  </a:outerShdw>
                </a:effectLst>
                <a:latin typeface="Calibri" panose="020F0502020204030204" pitchFamily="34" charset="0"/>
              </a:rPr>
              <a:t>, 356-66</a:t>
            </a:r>
          </a:p>
        </p:txBody>
      </p:sp>
      <p:pic>
        <p:nvPicPr>
          <p:cNvPr id="7" name="Picture 6">
            <a:extLst>
              <a:ext uri="{FF2B5EF4-FFF2-40B4-BE49-F238E27FC236}">
                <a16:creationId xmlns:a16="http://schemas.microsoft.com/office/drawing/2014/main" id="{C918131B-6B79-47F8-89FF-AEED6E8E34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4908"/>
            <a:ext cx="820011" cy="1097280"/>
          </a:xfrm>
          <a:prstGeom prst="rect">
            <a:avLst/>
          </a:prstGeom>
          <a:ln>
            <a:solidFill>
              <a:schemeClr val="tx1"/>
            </a:solidFill>
          </a:ln>
        </p:spPr>
      </p:pic>
    </p:spTree>
    <p:extLst>
      <p:ext uri="{BB962C8B-B14F-4D97-AF65-F5344CB8AC3E}">
        <p14:creationId xmlns:p14="http://schemas.microsoft.com/office/powerpoint/2010/main" val="206529289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85901" y="228600"/>
            <a:ext cx="9220198" cy="914400"/>
          </a:xfrm>
        </p:spPr>
        <p:txBody>
          <a:bodyPr/>
          <a:lstStyle/>
          <a:p>
            <a:pPr algn="ctr"/>
            <a:r>
              <a:rPr lang="en-US" altLang="en-US" sz="3600" dirty="0">
                <a:solidFill>
                  <a:srgbClr val="00FFFF"/>
                </a:solidFill>
                <a:effectLst>
                  <a:outerShdw blurRad="38100" dist="38100" dir="2700000" algn="tl">
                    <a:srgbClr val="000000">
                      <a:alpha val="43137"/>
                    </a:srgbClr>
                  </a:outerShdw>
                </a:effectLst>
              </a:rPr>
              <a:t>Dispensational Theology is a System of Theology</a:t>
            </a:r>
          </a:p>
        </p:txBody>
      </p:sp>
      <p:sp>
        <p:nvSpPr>
          <p:cNvPr id="183299" name="Rectangle 3"/>
          <p:cNvSpPr>
            <a:spLocks noChangeArrowheads="1"/>
          </p:cNvSpPr>
          <p:nvPr/>
        </p:nvSpPr>
        <p:spPr bwMode="auto">
          <a:xfrm>
            <a:off x="609600" y="1371600"/>
            <a:ext cx="10972799" cy="46878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3200" dirty="0">
                <a:latin typeface="Calibri" panose="020F0502020204030204" pitchFamily="34" charset="0"/>
                <a:cs typeface="Calibri" panose="020F0502020204030204" pitchFamily="34" charset="0"/>
              </a:rPr>
              <a:t>Traditional-normative dispensational theology is a system that embodies three essential, fundamental concepts called the </a:t>
            </a:r>
            <a:r>
              <a:rPr lang="en-US" sz="3200" b="1" dirty="0">
                <a:solidFill>
                  <a:srgbClr val="FFFFCC"/>
                </a:solidFill>
                <a:latin typeface="Calibri" panose="020F0502020204030204" pitchFamily="34" charset="0"/>
                <a:cs typeface="Calibri" panose="020F0502020204030204" pitchFamily="34" charset="0"/>
              </a:rPr>
              <a:t>sine qua non </a:t>
            </a:r>
            <a:r>
              <a:rPr lang="en-US" sz="3200" dirty="0">
                <a:latin typeface="Calibri" panose="020F0502020204030204" pitchFamily="34" charset="0"/>
                <a:cs typeface="Calibri" panose="020F0502020204030204" pitchFamily="34" charset="0"/>
              </a:rPr>
              <a:t>(lit. “without which is not”):</a:t>
            </a:r>
          </a:p>
          <a:p>
            <a:pPr marL="457200" indent="-457200" defTabSz="915001">
              <a:spcBef>
                <a:spcPts val="0"/>
              </a:spcBef>
              <a:spcAft>
                <a:spcPts val="2400"/>
              </a:spcAft>
              <a:buClr>
                <a:srgbClr val="00FFFF"/>
              </a:buClr>
              <a:buFont typeface="+mj-lt"/>
              <a:buAutoNum type="arabicPeriod"/>
              <a:defRPr/>
            </a:pPr>
            <a:r>
              <a:rPr lang="en-US" sz="3200" dirty="0">
                <a:latin typeface="Calibri" panose="020F0502020204030204" pitchFamily="34" charset="0"/>
                <a:cs typeface="Calibri" panose="020F0502020204030204" pitchFamily="34" charset="0"/>
              </a:rPr>
              <a:t>The </a:t>
            </a:r>
            <a:r>
              <a:rPr lang="en-US" sz="3200" b="1" dirty="0">
                <a:solidFill>
                  <a:srgbClr val="FFFFCC"/>
                </a:solidFill>
                <a:latin typeface="Calibri" panose="020F0502020204030204" pitchFamily="34" charset="0"/>
                <a:cs typeface="Calibri" panose="020F0502020204030204" pitchFamily="34" charset="0"/>
              </a:rPr>
              <a:t>consistent</a:t>
            </a:r>
            <a:r>
              <a:rPr lang="en-US" sz="3200" dirty="0">
                <a:latin typeface="Calibri" panose="020F0502020204030204" pitchFamily="34" charset="0"/>
                <a:cs typeface="Calibri" panose="020F0502020204030204" pitchFamily="34" charset="0"/>
              </a:rPr>
              <a:t> use of a plain, normal, literal, grammatical-historical method of interpretation;</a:t>
            </a:r>
          </a:p>
          <a:p>
            <a:pPr marL="457200" indent="-457200" defTabSz="915001">
              <a:spcBef>
                <a:spcPts val="0"/>
              </a:spcBef>
              <a:spcAft>
                <a:spcPts val="2400"/>
              </a:spcAft>
              <a:buClr>
                <a:srgbClr val="00FFFF"/>
              </a:buClr>
              <a:buFont typeface="+mj-lt"/>
              <a:buAutoNum type="arabicPeriod"/>
              <a:defRPr/>
            </a:pPr>
            <a:r>
              <a:rPr lang="en-US" sz="3200" dirty="0">
                <a:latin typeface="Calibri" panose="020F0502020204030204" pitchFamily="34" charset="0"/>
                <a:cs typeface="Calibri" panose="020F0502020204030204" pitchFamily="34" charset="0"/>
              </a:rPr>
              <a:t>Which reveals that the </a:t>
            </a:r>
            <a:r>
              <a:rPr lang="en-US" sz="3200" b="1" dirty="0">
                <a:solidFill>
                  <a:srgbClr val="FFFFCC"/>
                </a:solidFill>
                <a:latin typeface="Calibri" panose="020F0502020204030204" pitchFamily="34" charset="0"/>
                <a:cs typeface="Calibri" panose="020F0502020204030204" pitchFamily="34" charset="0"/>
              </a:rPr>
              <a:t>Church is distinct from Israel</a:t>
            </a:r>
            <a:r>
              <a:rPr lang="en-US" sz="3200" dirty="0">
                <a:latin typeface="Calibri" panose="020F0502020204030204" pitchFamily="34" charset="0"/>
                <a:cs typeface="Calibri" panose="020F0502020204030204" pitchFamily="34" charset="0"/>
              </a:rPr>
              <a:t>;</a:t>
            </a:r>
          </a:p>
          <a:p>
            <a:pPr marL="457200" indent="-457200" defTabSz="915001">
              <a:spcBef>
                <a:spcPts val="0"/>
              </a:spcBef>
              <a:spcAft>
                <a:spcPts val="2400"/>
              </a:spcAft>
              <a:buClr>
                <a:srgbClr val="00FFFF"/>
              </a:buClr>
              <a:buFont typeface="+mj-lt"/>
              <a:buAutoNum type="arabicPeriod"/>
              <a:defRPr/>
            </a:pPr>
            <a:r>
              <a:rPr lang="en-US" sz="3200" dirty="0">
                <a:latin typeface="Calibri" panose="020F0502020204030204" pitchFamily="34" charset="0"/>
                <a:cs typeface="Calibri" panose="020F0502020204030204" pitchFamily="34" charset="0"/>
              </a:rPr>
              <a:t>God’s overall purpose is to bring </a:t>
            </a:r>
            <a:r>
              <a:rPr lang="en-US" sz="3200" b="1" dirty="0">
                <a:solidFill>
                  <a:srgbClr val="FFFFCC"/>
                </a:solidFill>
                <a:latin typeface="Calibri" panose="020F0502020204030204" pitchFamily="34" charset="0"/>
                <a:cs typeface="Calibri" panose="020F0502020204030204" pitchFamily="34" charset="0"/>
              </a:rPr>
              <a:t>glory to Himself </a:t>
            </a:r>
            <a:r>
              <a:rPr lang="en-US" sz="3200" dirty="0">
                <a:latin typeface="Calibri" panose="020F0502020204030204" pitchFamily="34" charset="0"/>
                <a:cs typeface="Calibri" panose="020F0502020204030204" pitchFamily="34" charset="0"/>
              </a:rPr>
              <a:t>(Eph. 1:6, 12, 14).</a:t>
            </a:r>
          </a:p>
        </p:txBody>
      </p:sp>
      <p:sp>
        <p:nvSpPr>
          <p:cNvPr id="30724" name="Text Box 4"/>
          <p:cNvSpPr txBox="1">
            <a:spLocks noChangeArrowheads="1"/>
          </p:cNvSpPr>
          <p:nvPr/>
        </p:nvSpPr>
        <p:spPr bwMode="auto">
          <a:xfrm>
            <a:off x="4033044" y="6477000"/>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latin typeface="Calibri" panose="020F0502020204030204" pitchFamily="34" charset="0"/>
                <a:cs typeface="Calibri" panose="020F0502020204030204" pitchFamily="34" charset="0"/>
              </a:rPr>
              <a:t>Dr. Charles Ryrie, </a:t>
            </a:r>
            <a:r>
              <a:rPr lang="en-US" altLang="en-US" sz="1600" i="1" dirty="0">
                <a:latin typeface="Calibri" panose="020F0502020204030204" pitchFamily="34" charset="0"/>
                <a:cs typeface="Calibri" panose="020F0502020204030204" pitchFamily="34" charset="0"/>
              </a:rPr>
              <a:t>Dispensationalism</a:t>
            </a:r>
            <a:r>
              <a:rPr lang="en-US" altLang="en-US" sz="1600" dirty="0">
                <a:latin typeface="Calibri" panose="020F0502020204030204" pitchFamily="34" charset="0"/>
                <a:cs typeface="Calibri" panose="020F0502020204030204" pitchFamily="34" charset="0"/>
              </a:rPr>
              <a:t>, pp. 38-41</a:t>
            </a:r>
          </a:p>
        </p:txBody>
      </p:sp>
    </p:spTree>
    <p:extLst>
      <p:ext uri="{BB962C8B-B14F-4D97-AF65-F5344CB8AC3E}">
        <p14:creationId xmlns:p14="http://schemas.microsoft.com/office/powerpoint/2010/main" val="14148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
        <p:nvSpPr>
          <p:cNvPr id="3" name="Content Placeholder 2"/>
          <p:cNvSpPr>
            <a:spLocks noGrp="1"/>
          </p:cNvSpPr>
          <p:nvPr>
            <p:ph idx="1"/>
          </p:nvPr>
        </p:nvSpPr>
        <p:spPr>
          <a:xfrm>
            <a:off x="609599" y="1058402"/>
            <a:ext cx="10972801" cy="56471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a:t>
            </a:r>
            <a:r>
              <a:rPr lang="en-US" dirty="0">
                <a:effectLst>
                  <a:outerShdw blurRad="38100" dist="38100" dir="2700000" algn="tl">
                    <a:srgbClr val="000000">
                      <a:alpha val="43137"/>
                    </a:srgbClr>
                  </a:outerShdw>
                </a:effectLst>
                <a:latin typeface="Calibri" pitchFamily="34" charset="0"/>
                <a:cs typeface="Calibri" pitchFamily="34" charset="0"/>
              </a:rPr>
              <a:t>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Israel’s restoration: physical &amp; spiritual (36)</a:t>
            </a:r>
          </a:p>
          <a:p>
            <a:pPr marL="627063" indent="-6270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DCF871D5-2BF5-482D-97F2-DAB6C78F8E0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4179638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103689" y="228600"/>
            <a:ext cx="3984625" cy="685800"/>
          </a:xfrm>
        </p:spPr>
        <p:txBody>
          <a:bodyPr/>
          <a:lstStyle/>
          <a:p>
            <a:pPr algn="ctr">
              <a:lnSpc>
                <a:spcPct val="100000"/>
              </a:lnSpc>
              <a:defRPr/>
            </a:pPr>
            <a:r>
              <a:rPr lang="en-US" sz="3600" dirty="0">
                <a:solidFill>
                  <a:srgbClr val="00FFFF"/>
                </a:solidFill>
                <a:effectLst>
                  <a:outerShdw blurRad="38100" dist="38100" dir="2700000" algn="tl">
                    <a:srgbClr val="000000">
                      <a:alpha val="43137"/>
                    </a:srgbClr>
                  </a:outerShdw>
                </a:effectLst>
              </a:rPr>
              <a:t>Doxological Purpose</a:t>
            </a:r>
          </a:p>
        </p:txBody>
      </p:sp>
      <p:sp>
        <p:nvSpPr>
          <p:cNvPr id="31747" name="Text Box 3"/>
          <p:cNvSpPr txBox="1">
            <a:spLocks noChangeArrowheads="1"/>
          </p:cNvSpPr>
          <p:nvPr/>
        </p:nvSpPr>
        <p:spPr bwMode="auto">
          <a:xfrm>
            <a:off x="3593306" y="6477000"/>
            <a:ext cx="5005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i="1" dirty="0">
                <a:latin typeface="Calibri" panose="020F0502020204030204" pitchFamily="34" charset="0"/>
                <a:cs typeface="Calibri" panose="020F0502020204030204" pitchFamily="34" charset="0"/>
              </a:rPr>
              <a:t>Dictionary of Premillennial Theology</a:t>
            </a:r>
            <a:r>
              <a:rPr lang="en-US" altLang="en-US" sz="1600" dirty="0">
                <a:latin typeface="Calibri" panose="020F0502020204030204" pitchFamily="34" charset="0"/>
                <a:cs typeface="Calibri" panose="020F0502020204030204" pitchFamily="34" charset="0"/>
              </a:rPr>
              <a:t>, Charles Ryrie, p. 94</a:t>
            </a:r>
          </a:p>
        </p:txBody>
      </p:sp>
      <p:sp>
        <p:nvSpPr>
          <p:cNvPr id="193541" name="Rectangle 5"/>
          <p:cNvSpPr>
            <a:spLocks noChangeArrowheads="1"/>
          </p:cNvSpPr>
          <p:nvPr/>
        </p:nvSpPr>
        <p:spPr bwMode="auto">
          <a:xfrm>
            <a:off x="609600" y="1143000"/>
            <a:ext cx="109728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549275" indent="-549275"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457200" indent="-457200" algn="just" eaLnBrk="1" hangingPunct="1">
              <a:spcBef>
                <a:spcPts val="0"/>
              </a:spcBef>
              <a:spcAft>
                <a:spcPts val="2400"/>
              </a:spcAft>
              <a:buClr>
                <a:srgbClr val="00FFFF"/>
              </a:buClr>
              <a:buFont typeface="+mj-lt"/>
              <a:buAutoNum type="alphaUcPeriod"/>
            </a:pPr>
            <a:r>
              <a:rPr lang="en-US" altLang="en-US" sz="3200" dirty="0">
                <a:latin typeface="Calibri" panose="020F0502020204030204" pitchFamily="34" charset="0"/>
                <a:cs typeface="Calibri" panose="020F0502020204030204" pitchFamily="34" charset="0"/>
              </a:rPr>
              <a:t>God’s ultimate purpose for the ages is to glorify Himself.  Scripture is not human-centered, as though salvation were the principle point, but God-centered, because His glory is at the center.</a:t>
            </a:r>
          </a:p>
          <a:p>
            <a:pPr marL="457200" indent="-457200" algn="just" eaLnBrk="1" hangingPunct="1">
              <a:spcBef>
                <a:spcPts val="0"/>
              </a:spcBef>
              <a:spcAft>
                <a:spcPts val="2400"/>
              </a:spcAft>
              <a:buClr>
                <a:srgbClr val="00FFFF"/>
              </a:buClr>
              <a:buFont typeface="+mj-lt"/>
              <a:buAutoNum type="alphaUcPeriod"/>
            </a:pPr>
            <a:r>
              <a:rPr lang="en-US" altLang="en-US" sz="3200" dirty="0">
                <a:latin typeface="Calibri" panose="020F0502020204030204" pitchFamily="34" charset="0"/>
                <a:cs typeface="Calibri" panose="020F0502020204030204" pitchFamily="34" charset="0"/>
              </a:rPr>
              <a:t>The glory of God is the primary principle that unifies all dispensations, the program of salvation being just one of the means by which God glorifies Himself.  Each successive revelation of God’s plan for the ages, as well as His dealing with the elect, non-elect, angels, and nations all manifest His glory.	</a:t>
            </a:r>
          </a:p>
        </p:txBody>
      </p:sp>
    </p:spTree>
    <p:extLst>
      <p:ext uri="{BB962C8B-B14F-4D97-AF65-F5344CB8AC3E}">
        <p14:creationId xmlns:p14="http://schemas.microsoft.com/office/powerpoint/2010/main" val="36574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7270" y="80702"/>
            <a:ext cx="7797460" cy="6657409"/>
          </a:xfrm>
          <a:prstGeom prst="rect">
            <a:avLst/>
          </a:prstGeom>
          <a:solidFill>
            <a:schemeClr val="bg2"/>
          </a:solidFill>
          <a:ln>
            <a:solidFill>
              <a:schemeClr val="tx1"/>
            </a:solidFill>
          </a:ln>
        </p:spPr>
      </p:pic>
    </p:spTree>
    <p:extLst>
      <p:ext uri="{BB962C8B-B14F-4D97-AF65-F5344CB8AC3E}">
        <p14:creationId xmlns:p14="http://schemas.microsoft.com/office/powerpoint/2010/main" val="383332473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BA53B3C-08DF-5A90-0CC5-B29D7404E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4160" y="137160"/>
            <a:ext cx="6583680"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55227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638F-E2E0-4A8C-A93C-0206B86F8027}"/>
              </a:ext>
            </a:extLst>
          </p:cNvPr>
          <p:cNvSpPr txBox="1">
            <a:spLocks/>
          </p:cNvSpPr>
          <p:nvPr/>
        </p:nvSpPr>
        <p:spPr>
          <a:xfrm>
            <a:off x="1828800" y="2971800"/>
            <a:ext cx="8534400" cy="914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6000" kern="0" dirty="0">
                <a:effectLst>
                  <a:outerShdw blurRad="38100" dist="38100" dir="2700000" algn="tl">
                    <a:srgbClr val="000000">
                      <a:alpha val="43137"/>
                    </a:srgbClr>
                  </a:outerShdw>
                </a:effectLst>
                <a:ea typeface="Calibri" pitchFamily="34" charset="0"/>
                <a:cs typeface="Calibri" pitchFamily="34" charset="0"/>
              </a:rPr>
              <a:t>CONCLUSION</a:t>
            </a:r>
          </a:p>
        </p:txBody>
      </p:sp>
    </p:spTree>
    <p:extLst>
      <p:ext uri="{BB962C8B-B14F-4D97-AF65-F5344CB8AC3E}">
        <p14:creationId xmlns:p14="http://schemas.microsoft.com/office/powerpoint/2010/main" val="425771492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71600" y="228600"/>
            <a:ext cx="94488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III. Invasion Defeated (Ezekiel 38:17‒39:20)</a:t>
            </a:r>
          </a:p>
        </p:txBody>
      </p:sp>
      <p:sp>
        <p:nvSpPr>
          <p:cNvPr id="3" name="Content Placeholder 2"/>
          <p:cNvSpPr>
            <a:spLocks noGrp="1"/>
          </p:cNvSpPr>
          <p:nvPr>
            <p:ph idx="1"/>
          </p:nvPr>
        </p:nvSpPr>
        <p:spPr>
          <a:xfrm>
            <a:off x="1066799" y="1600200"/>
            <a:ext cx="7969161" cy="3810000"/>
          </a:xfrm>
        </p:spPr>
        <p:txBody>
          <a:bodyPr/>
          <a:lstStyle/>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Armies destroyed (38:17‒39:8)</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Weapons burned (39:9-10)</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Soldiers buried (39:11-16)</a:t>
            </a:r>
          </a:p>
          <a:p>
            <a:pPr marL="744538" lvl="1" indent="-742950">
              <a:spcBef>
                <a:spcPts val="0"/>
              </a:spcBef>
              <a:spcAft>
                <a:spcPts val="3600"/>
              </a:spcAft>
              <a:buSzPct val="100000"/>
              <a:buAutoNum type="alpha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Soldiers eaten (39:17-20)</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02126" y="1933652"/>
            <a:ext cx="2910506" cy="2990695"/>
          </a:xfrm>
          <a:prstGeom prst="rect">
            <a:avLst/>
          </a:prstGeom>
          <a:noFill/>
          <a:ln w="9525">
            <a:noFill/>
            <a:miter lim="800000"/>
            <a:headEnd/>
            <a:tailEnd/>
          </a:ln>
        </p:spPr>
      </p:pic>
    </p:spTree>
    <p:extLst>
      <p:ext uri="{BB962C8B-B14F-4D97-AF65-F5344CB8AC3E}">
        <p14:creationId xmlns:p14="http://schemas.microsoft.com/office/powerpoint/2010/main" val="3909766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
        <p:nvSpPr>
          <p:cNvPr id="3" name="Content Placeholder 2"/>
          <p:cNvSpPr>
            <a:spLocks noGrp="1"/>
          </p:cNvSpPr>
          <p:nvPr>
            <p:ph idx="1"/>
          </p:nvPr>
        </p:nvSpPr>
        <p:spPr>
          <a:xfrm>
            <a:off x="772494" y="1267058"/>
            <a:ext cx="8229600" cy="4600341"/>
          </a:xfrm>
        </p:spPr>
        <p:txBody>
          <a:bodyPr/>
          <a:lstStyle/>
          <a:p>
            <a:pPr marL="627063" indent="-6270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Vision</a:t>
            </a:r>
            <a:r>
              <a:rPr lang="en-US"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Interpretation (11-14)</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Sign: Two Sticks (15-28)  </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latin typeface="Calibri" pitchFamily="34" charset="0"/>
                <a:cs typeface="Calibri" pitchFamily="34" charset="0"/>
              </a:rPr>
              <a:t>Interpretation (18-28)</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03B990E7-DCB3-4D33-AA25-F50361E817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212830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6" name="Title 1">
            <a:extLst>
              <a:ext uri="{FF2B5EF4-FFF2-40B4-BE49-F238E27FC236}">
                <a16:creationId xmlns:a16="http://schemas.microsoft.com/office/drawing/2014/main" id="{D7C7B2DA-C7C4-4E63-80B8-3B44E64B073C}"/>
              </a:ext>
            </a:extLst>
          </p:cNvPr>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E42724B5-8A43-427F-9799-710570368C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957676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38‒39</a:t>
            </a:r>
          </a:p>
        </p:txBody>
      </p:sp>
      <p:sp>
        <p:nvSpPr>
          <p:cNvPr id="3" name="Content Placeholder 2"/>
          <p:cNvSpPr>
            <a:spLocks noGrp="1"/>
          </p:cNvSpPr>
          <p:nvPr>
            <p:ph idx="1"/>
          </p:nvPr>
        </p:nvSpPr>
        <p:spPr>
          <a:xfrm>
            <a:off x="1066800" y="1600200"/>
            <a:ext cx="8229600" cy="3581400"/>
          </a:xfrm>
        </p:spPr>
        <p:txBody>
          <a:bodyPr/>
          <a:lstStyle/>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planned (38:1-13)</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 executed (38:14-16)  </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defeated (38:17‒39:20)</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Invasion’s results (39:21-29)</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2EE03EEB-D343-411D-AE6E-20CC2C064FD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3262852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00200"/>
            <a:ext cx="8229600" cy="3581400"/>
          </a:xfrm>
        </p:spPr>
        <p:txBody>
          <a:bodyPr/>
          <a:lstStyle/>
          <a:p>
            <a:pPr marL="576263" indent="-576263">
              <a:spcBef>
                <a:spcPts val="180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Invasion planned (38:1-13)</a:t>
            </a:r>
            <a:endParaRPr lang="en-US" b="1" u="sng" dirty="0">
              <a:solidFill>
                <a:srgbClr val="FFFFCC"/>
              </a:solidFill>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 executed (38:14-16)  </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defeated (38:17‒39:20)</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Invasion’s results (39:21-29)</a:t>
            </a:r>
          </a:p>
        </p:txBody>
      </p:sp>
      <p:sp>
        <p:nvSpPr>
          <p:cNvPr id="6" name="Title 1">
            <a:extLst>
              <a:ext uri="{FF2B5EF4-FFF2-40B4-BE49-F238E27FC236}">
                <a16:creationId xmlns:a16="http://schemas.microsoft.com/office/drawing/2014/main" id="{BCC71FFE-C60B-490A-9A77-293720E09C72}"/>
              </a:ext>
            </a:extLst>
          </p:cNvPr>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38‒39</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92C922FF-A1A9-4B44-848F-75A24F758DC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12687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 Invasion Planned (Ezekiel 38:1-13)</a:t>
            </a:r>
          </a:p>
        </p:txBody>
      </p:sp>
      <p:sp>
        <p:nvSpPr>
          <p:cNvPr id="3" name="Content Placeholder 2"/>
          <p:cNvSpPr>
            <a:spLocks noGrp="1"/>
          </p:cNvSpPr>
          <p:nvPr>
            <p:ph idx="1"/>
          </p:nvPr>
        </p:nvSpPr>
        <p:spPr>
          <a:xfrm>
            <a:off x="1524000" y="2057400"/>
            <a:ext cx="5334000" cy="1981200"/>
          </a:xfrm>
        </p:spPr>
        <p:txBody>
          <a:bodyPr/>
          <a:lstStyle/>
          <a:p>
            <a:pPr marL="744538" lvl="1" indent="-742950">
              <a:spcBef>
                <a:spcPts val="0"/>
              </a:spcBef>
              <a:spcAft>
                <a:spcPts val="4800"/>
              </a:spcAft>
              <a:buSzPct val="100000"/>
              <a:buAutoNum type="alphaUcPeriod"/>
              <a:defRPr/>
            </a:pPr>
            <a:r>
              <a:rPr lang="en-US" dirty="0">
                <a:effectLst>
                  <a:outerShdw blurRad="38100" dist="38100" dir="2700000" algn="tl">
                    <a:srgbClr val="000000">
                      <a:alpha val="43137"/>
                    </a:srgbClr>
                  </a:outerShdw>
                </a:effectLst>
                <a:latin typeface="Calibri" pitchFamily="34" charset="0"/>
                <a:cs typeface="Calibri" pitchFamily="34" charset="0"/>
              </a:rPr>
              <a:t>God’s int</a:t>
            </a:r>
            <a:r>
              <a:rPr lang="en-US" dirty="0">
                <a:effectLst>
                  <a:outerShdw blurRad="38100" dist="38100" dir="2700000" algn="tl">
                    <a:srgbClr val="000000">
                      <a:alpha val="43137"/>
                    </a:srgbClr>
                  </a:outerShdw>
                </a:effectLst>
                <a:cs typeface="Calibri" pitchFamily="34" charset="0"/>
              </a:rPr>
              <a:t>ention</a:t>
            </a:r>
            <a:r>
              <a:rPr lang="en-US" dirty="0">
                <a:effectLst>
                  <a:outerShdw blurRad="38100" dist="38100" dir="2700000" algn="tl">
                    <a:srgbClr val="000000">
                      <a:alpha val="43137"/>
                    </a:srgbClr>
                  </a:outerShdw>
                </a:effectLst>
                <a:latin typeface="Calibri" pitchFamily="34" charset="0"/>
                <a:cs typeface="Calibri" pitchFamily="34" charset="0"/>
              </a:rPr>
              <a:t> (1-9)</a:t>
            </a:r>
          </a:p>
          <a:p>
            <a:pPr marL="744538" lvl="1" indent="-742950">
              <a:spcBef>
                <a:spcPts val="0"/>
              </a:spcBef>
              <a:spcAft>
                <a:spcPts val="4800"/>
              </a:spcAft>
              <a:buSzPct val="100000"/>
              <a:buAutoNum type="alphaUcPeriod"/>
              <a:defRPr/>
            </a:pPr>
            <a:r>
              <a:rPr lang="en-US" dirty="0">
                <a:effectLst>
                  <a:outerShdw blurRad="38100" dist="38100" dir="2700000" algn="tl">
                    <a:srgbClr val="000000">
                      <a:alpha val="43137"/>
                    </a:srgbClr>
                  </a:outerShdw>
                </a:effectLst>
                <a:cs typeface="Calibri" pitchFamily="34" charset="0"/>
              </a:rPr>
              <a:t>Gog’s intention (10-13)</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59050C82-5F97-4D79-BE19-38A289A3D6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241716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731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11049</TotalTime>
  <Words>1621</Words>
  <Application>Microsoft Office PowerPoint</Application>
  <PresentationFormat>Widescreen</PresentationFormat>
  <Paragraphs>229</Paragraphs>
  <Slides>44</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Calibri</vt:lpstr>
      <vt:lpstr>Times New Roman</vt:lpstr>
      <vt:lpstr>Wingdings</vt:lpstr>
      <vt:lpstr>Azure</vt:lpstr>
      <vt:lpstr>1_Azure</vt:lpstr>
      <vt:lpstr>Ezekiel 36‒39 The Middle East Meltdown 2022</vt:lpstr>
      <vt:lpstr>Ezekiel 33‒48</vt:lpstr>
      <vt:lpstr>Ezekiel 36</vt:lpstr>
      <vt:lpstr>Ezekiel 33‒48</vt:lpstr>
      <vt:lpstr>Ezekiel 37</vt:lpstr>
      <vt:lpstr>Ezekiel 33‒48</vt:lpstr>
      <vt:lpstr>Ezekiel 38‒39</vt:lpstr>
      <vt:lpstr>Ezekiel 38‒39</vt:lpstr>
      <vt:lpstr>I. Invasion Planned (Ezekiel 38:1-13)</vt:lpstr>
      <vt:lpstr>PowerPoint Presentation</vt:lpstr>
      <vt:lpstr>PowerPoint Presentation</vt:lpstr>
      <vt:lpstr>Ezekiel 38‒39</vt:lpstr>
      <vt:lpstr>Ezekiel 38‒39</vt:lpstr>
      <vt:lpstr>III. Invasion Defeated (Ezekiel 38:17‒39:20)</vt:lpstr>
      <vt:lpstr>III. Invasion Defeated (Ezekiel 38:17‒39:20)</vt:lpstr>
      <vt:lpstr>Ezekiel 33‒48</vt:lpstr>
      <vt:lpstr>PowerPoint Presentation</vt:lpstr>
      <vt:lpstr>III. Invasion Defeated (Ezekiel 38:17‒39:20)</vt:lpstr>
      <vt:lpstr>PowerPoint Presentation</vt:lpstr>
      <vt:lpstr>What?</vt:lpstr>
      <vt:lpstr>When?  </vt:lpstr>
      <vt:lpstr>When?  </vt:lpstr>
      <vt:lpstr>PowerPoint Presentation</vt:lpstr>
      <vt:lpstr>PowerPoint Presentation</vt:lpstr>
      <vt:lpstr>PowerPoint Presentation</vt:lpstr>
      <vt:lpstr>PowerPoint Presentation</vt:lpstr>
      <vt:lpstr>PowerPoint Presentation</vt:lpstr>
      <vt:lpstr>PowerPoint Presentation</vt:lpstr>
      <vt:lpstr>III. Invasion Defeated (Ezekiel 38:17‒39:20)</vt:lpstr>
      <vt:lpstr>PowerPoint Presentation</vt:lpstr>
      <vt:lpstr>PowerPoint Presentation</vt:lpstr>
      <vt:lpstr>PowerPoint Presentation</vt:lpstr>
      <vt:lpstr>What?</vt:lpstr>
      <vt:lpstr>PowerPoint Presentation</vt:lpstr>
      <vt:lpstr>PowerPoint Presentation</vt:lpstr>
      <vt:lpstr>PowerPoint Presentation</vt:lpstr>
      <vt:lpstr>Dr. Arnold Fruchtenbaum Footsteps of the Messiah, 355.</vt:lpstr>
      <vt:lpstr>The 75 DAY Interval Daniel 12:11-12</vt:lpstr>
      <vt:lpstr>Dispensational Theology is a System of Theology</vt:lpstr>
      <vt:lpstr>Doxological Purpose</vt:lpstr>
      <vt:lpstr>PowerPoint Presentation</vt:lpstr>
      <vt:lpstr>PowerPoint Presentation</vt:lpstr>
      <vt:lpstr>PowerPoint Presentation</vt:lpstr>
      <vt:lpstr>III. Invasion Defeated (Ezekiel 38:17‒39:20)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Meltdown 016 - Ezek 39v8-16</dc:title>
  <dc:subject>Ezek 36-39</dc:subject>
  <dc:creator>A. Woods</dc:creator>
  <dc:description>Modified by Jim McGowan</dc:description>
  <cp:lastModifiedBy>Jim McGowan</cp:lastModifiedBy>
  <cp:revision>1267</cp:revision>
  <cp:lastPrinted>2022-04-03T12:23:39Z</cp:lastPrinted>
  <dcterms:created xsi:type="dcterms:W3CDTF">2009-03-17T12:21:13Z</dcterms:created>
  <dcterms:modified xsi:type="dcterms:W3CDTF">2022-05-08T01:17:37Z</dcterms:modified>
</cp:coreProperties>
</file>