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094" r:id="rId2"/>
    <p:sldId id="2064" r:id="rId3"/>
    <p:sldId id="1984" r:id="rId4"/>
    <p:sldId id="7886" r:id="rId5"/>
    <p:sldId id="7802" r:id="rId6"/>
    <p:sldId id="1985" r:id="rId7"/>
    <p:sldId id="2039" r:id="rId8"/>
    <p:sldId id="7909" r:id="rId9"/>
    <p:sldId id="8500" r:id="rId10"/>
    <p:sldId id="8501" r:id="rId11"/>
    <p:sldId id="8502" r:id="rId12"/>
    <p:sldId id="8503" r:id="rId13"/>
    <p:sldId id="8552" r:id="rId14"/>
    <p:sldId id="8553" r:id="rId15"/>
    <p:sldId id="8602" r:id="rId16"/>
    <p:sldId id="8603" r:id="rId17"/>
    <p:sldId id="8604" r:id="rId18"/>
    <p:sldId id="8616" r:id="rId19"/>
    <p:sldId id="8617" r:id="rId20"/>
    <p:sldId id="8605" r:id="rId21"/>
    <p:sldId id="8692" r:id="rId22"/>
    <p:sldId id="8654" r:id="rId23"/>
    <p:sldId id="8678" r:id="rId24"/>
    <p:sldId id="8697" r:id="rId25"/>
    <p:sldId id="6516" r:id="rId26"/>
    <p:sldId id="8679" r:id="rId27"/>
    <p:sldId id="8683" r:id="rId28"/>
    <p:sldId id="8712" r:id="rId29"/>
    <p:sldId id="4736" r:id="rId30"/>
    <p:sldId id="8586" r:id="rId31"/>
    <p:sldId id="6621" r:id="rId32"/>
    <p:sldId id="2320" r:id="rId33"/>
    <p:sldId id="1232" r:id="rId34"/>
    <p:sldId id="2000" r:id="rId35"/>
    <p:sldId id="338" r:id="rId36"/>
    <p:sldId id="8698" r:id="rId37"/>
    <p:sldId id="8699" r:id="rId38"/>
    <p:sldId id="8713" r:id="rId39"/>
    <p:sldId id="8705" r:id="rId40"/>
    <p:sldId id="8068" r:id="rId41"/>
    <p:sldId id="8081" r:id="rId42"/>
    <p:sldId id="623" r:id="rId43"/>
    <p:sldId id="624" r:id="rId44"/>
    <p:sldId id="625" r:id="rId45"/>
    <p:sldId id="8680" r:id="rId46"/>
    <p:sldId id="8635" r:id="rId47"/>
    <p:sldId id="8700" r:id="rId48"/>
    <p:sldId id="4315" r:id="rId49"/>
    <p:sldId id="4641" r:id="rId50"/>
    <p:sldId id="8665" r:id="rId51"/>
    <p:sldId id="8666" r:id="rId52"/>
    <p:sldId id="8662" r:id="rId53"/>
    <p:sldId id="730" r:id="rId54"/>
    <p:sldId id="8663" r:id="rId55"/>
    <p:sldId id="8664" r:id="rId56"/>
    <p:sldId id="8681" r:id="rId57"/>
    <p:sldId id="8686" r:id="rId58"/>
    <p:sldId id="8710" r:id="rId59"/>
    <p:sldId id="8714" r:id="rId60"/>
    <p:sldId id="3008" r:id="rId61"/>
    <p:sldId id="3010" r:id="rId62"/>
    <p:sldId id="8702" r:id="rId63"/>
    <p:sldId id="8701" r:id="rId64"/>
    <p:sldId id="8576" r:id="rId65"/>
    <p:sldId id="8682" r:id="rId66"/>
    <p:sldId id="8689" r:id="rId67"/>
    <p:sldId id="8715" r:id="rId68"/>
    <p:sldId id="8703" r:id="rId69"/>
    <p:sldId id="8704" r:id="rId70"/>
    <p:sldId id="5226" r:id="rId71"/>
    <p:sldId id="7037" r:id="rId72"/>
    <p:sldId id="8716" r:id="rId73"/>
    <p:sldId id="7048" r:id="rId74"/>
    <p:sldId id="7090" r:id="rId75"/>
    <p:sldId id="8587" r:id="rId76"/>
    <p:sldId id="8695" r:id="rId77"/>
    <p:sldId id="8693" r:id="rId78"/>
    <p:sldId id="8694" r:id="rId79"/>
    <p:sldId id="8696" r:id="rId80"/>
    <p:sldId id="7975" r:id="rId81"/>
  </p:sldIdLst>
  <p:sldSz cx="12192000" cy="6858000"/>
  <p:notesSz cx="7315200" cy="9601200"/>
  <p:custDataLst>
    <p:tags r:id="rId8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EEB68-A16B-4F69-804E-ADAD02D9374A}" v="5" dt="2022-04-24T17:12:26.04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5428" autoAdjust="0"/>
  </p:normalViewPr>
  <p:slideViewPr>
    <p:cSldViewPr>
      <p:cViewPr varScale="1">
        <p:scale>
          <a:sx n="111" d="100"/>
          <a:sy n="111" d="100"/>
        </p:scale>
        <p:origin x="696"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078 - 19v23-29 </a:t>
            </a:r>
          </a:p>
          <a:p>
            <a:pPr>
              <a:defRPr/>
            </a:pPr>
            <a:r>
              <a:rPr lang="en-US" sz="1600" dirty="0"/>
              <a:t>05-08-2022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57076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46541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73</a:t>
            </a:fld>
            <a:endParaRPr lang="en-US" altLang="en-US" dirty="0"/>
          </a:p>
        </p:txBody>
      </p:sp>
    </p:spTree>
    <p:extLst>
      <p:ext uri="{BB962C8B-B14F-4D97-AF65-F5344CB8AC3E}">
        <p14:creationId xmlns:p14="http://schemas.microsoft.com/office/powerpoint/2010/main" val="11859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74557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360464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3465553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6.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6.jpe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6.jpe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3535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Hosting (1-8)</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Promise of Isaac (9-15)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Visitation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9641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(16-21)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Intercession (22-33)</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Prediction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18:16-33</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89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8638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5648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9881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4481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710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9489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77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28507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04424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3405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patient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45658EC3-0264-4C10-AA2D-2B1CAE6C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217" y="2536030"/>
            <a:ext cx="396756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0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4996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Sodom’s Overthrow</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19:24-25</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Means (24)</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Result (25)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570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Sodom’s Overthrow</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19:24-25</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Means (24)</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Result (25)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2236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93834" y="1611129"/>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a:t>
            </a:r>
            <a:r>
              <a:rPr lang="en-US" b="1" i="1" dirty="0">
                <a:solidFill>
                  <a:srgbClr val="FFFFCC"/>
                </a:solidFill>
                <a:effectLst>
                  <a:outerShdw blurRad="38100" dist="38100" dir="2700000" algn="tl">
                    <a:srgbClr val="000000">
                      <a:alpha val="43137"/>
                    </a:srgbClr>
                  </a:outerShdw>
                </a:effectLst>
              </a:rPr>
              <a:t> </a:t>
            </a:r>
            <a:r>
              <a:rPr lang="en-US" b="1" dirty="0">
                <a:solidFill>
                  <a:srgbClr val="FFFFCC"/>
                </a:solidFill>
                <a:effectLst>
                  <a:outerShdw blurRad="38100" dist="38100" dir="2700000" algn="tl">
                    <a:srgbClr val="000000">
                      <a:alpha val="43137"/>
                    </a:srgbClr>
                  </a:outerShdw>
                </a:effectLst>
              </a:rPr>
              <a:t>19:24 </a:t>
            </a:r>
            <a:r>
              <a:rPr lang="en-US" dirty="0">
                <a:effectLst>
                  <a:outerShdw blurRad="38100" dist="38100" dir="2700000" algn="tl">
                    <a:srgbClr val="000000">
                      <a:alpha val="43137"/>
                    </a:srgbClr>
                  </a:outerShdw>
                </a:effectLst>
              </a:rPr>
              <a:t>(RSB:NASB1995U): 19:24 brimstone and fire. Deposits of sulfur (brimstone) and asphalt (cf. 14:10) have been found in this area. Possibly an earthquake occurred, and lightning ignited the gases that were released, causing a rain of fire and smoke.”</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95126"/>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954334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 are two </a:t>
            </a:r>
            <a:r>
              <a:rPr lang="en-US" dirty="0" err="1">
                <a:effectLst>
                  <a:outerShdw blurRad="38100" dist="38100" dir="2700000" algn="tl">
                    <a:srgbClr val="000000">
                      <a:alpha val="43137"/>
                    </a:srgbClr>
                  </a:outerShdw>
                </a:effectLst>
              </a:rPr>
              <a:t>Jehovahs</a:t>
            </a:r>
            <a:r>
              <a:rPr lang="en-US" dirty="0">
                <a:effectLst>
                  <a:outerShdw blurRad="38100" dist="38100" dir="2700000" algn="tl">
                    <a:srgbClr val="000000">
                      <a:alpha val="43137"/>
                    </a:srgbClr>
                  </a:outerShdw>
                </a:effectLst>
              </a:rPr>
              <a:t> in this passage: a Jehovah on earth and Jehovah in heaven, showing a plurality in the Godhead. The first Jehovah, on the earth, rained judgment from the second Jehovah, in heaven. Even the ancient rabbis recognized that there seem to be two </a:t>
            </a:r>
            <a:r>
              <a:rPr lang="en-US" dirty="0" err="1">
                <a:effectLst>
                  <a:outerShdw blurRad="38100" dist="38100" dir="2700000" algn="tl">
                    <a:srgbClr val="000000">
                      <a:alpha val="43137"/>
                    </a:srgbClr>
                  </a:outerShdw>
                </a:effectLst>
              </a:rPr>
              <a:t>Jehovahs</a:t>
            </a:r>
            <a:r>
              <a:rPr lang="en-US" dirty="0">
                <a:effectLst>
                  <a:outerShdw blurRad="38100" dist="38100" dir="2700000" algn="tl">
                    <a:srgbClr val="000000">
                      <a:alpha val="43137"/>
                    </a:srgbClr>
                  </a:outerShdw>
                </a:effectLst>
              </a:rPr>
              <a:t>, and they had to find a way around it. Some rabbis identified the first Jehovah as Gabriel and the second Jehovah as God. Other rabbis tried to simplify it further by claiming it represented God in His heavenly court.”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50F7102A-C5E1-5642-F677-2B08A646AF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68" y="76200"/>
            <a:ext cx="684944" cy="914400"/>
          </a:xfrm>
          <a:prstGeom prst="rect">
            <a:avLst/>
          </a:prstGeom>
          <a:ln>
            <a:solidFill>
              <a:schemeClr val="tx1"/>
            </a:solidFill>
          </a:ln>
        </p:spPr>
      </p:pic>
    </p:spTree>
    <p:extLst>
      <p:ext uri="{BB962C8B-B14F-4D97-AF65-F5344CB8AC3E}">
        <p14:creationId xmlns:p14="http://schemas.microsoft.com/office/powerpoint/2010/main" val="57083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 according to Our likeness</a:t>
            </a:r>
            <a:r>
              <a:rPr lang="en-US" sz="3100" dirty="0">
                <a:effectLst>
                  <a:outerShdw blurRad="38100" dist="38100" dir="2700000" algn="tl">
                    <a:srgbClr val="000000">
                      <a:alpha val="43137"/>
                    </a:srgbClr>
                  </a:outerShdw>
                </a:effectLst>
                <a:latin typeface="Calibri" panose="020F0502020204030204" pitchFamily="34" charset="0"/>
              </a:rPr>
              <a:t>;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27822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346075"/>
            <a:ext cx="7772400" cy="873125"/>
          </a:xfrm>
        </p:spPr>
        <p:txBody>
          <a:bodyPr/>
          <a:lstStyle/>
          <a:p>
            <a:pPr algn="ctr" eaLnBrk="1" hangingPunct="1"/>
            <a:r>
              <a:rPr lang="en-US" sz="3600" dirty="0">
                <a:effectLst>
                  <a:outerShdw blurRad="38100" dist="38100" dir="2700000" algn="tl">
                    <a:srgbClr val="000000">
                      <a:alpha val="43137"/>
                    </a:srgbClr>
                  </a:outerShdw>
                </a:effectLst>
              </a:rPr>
              <a:t>TRINITARIANISM IN GENESIS</a:t>
            </a:r>
          </a:p>
        </p:txBody>
      </p:sp>
      <p:sp>
        <p:nvSpPr>
          <p:cNvPr id="40963" name="Rectangle 3"/>
          <p:cNvSpPr>
            <a:spLocks noGrp="1" noChangeArrowheads="1"/>
          </p:cNvSpPr>
          <p:nvPr>
            <p:ph type="body" idx="1"/>
          </p:nvPr>
        </p:nvSpPr>
        <p:spPr>
          <a:xfrm>
            <a:off x="1042768" y="1534319"/>
            <a:ext cx="2538631" cy="3789363"/>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1:26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3:22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350961"/>
            <a:ext cx="6424831" cy="4385839"/>
          </a:xfrm>
          <a:prstGeom prst="rect">
            <a:avLst/>
          </a:prstGeom>
          <a:ln>
            <a:solidFill>
              <a:schemeClr val="tx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Genesis as the Seed-Plot of the Bible</a:t>
            </a:r>
          </a:p>
        </p:txBody>
      </p:sp>
      <p:sp>
        <p:nvSpPr>
          <p:cNvPr id="90115" name="Rectangle 1027"/>
          <p:cNvSpPr>
            <a:spLocks noGrp="1" noChangeArrowheads="1"/>
          </p:cNvSpPr>
          <p:nvPr>
            <p:ph type="body" idx="1"/>
          </p:nvPr>
        </p:nvSpPr>
        <p:spPr>
          <a:xfrm>
            <a:off x="609600" y="1447800"/>
            <a:ext cx="10972800" cy="3581400"/>
          </a:xfrm>
        </p:spPr>
        <p:txBody>
          <a:bodyPr/>
          <a:lstStyle/>
          <a:p>
            <a:pPr marL="0" indent="0" algn="just" eaLnBrk="1" hangingPunct="1">
              <a:buNone/>
              <a:defRPr/>
            </a:pPr>
            <a:r>
              <a:rPr lang="en-US" dirty="0">
                <a:cs typeface="Calibri" panose="020F0502020204030204" pitchFamily="34" charset="0"/>
              </a:rPr>
              <a:t>“…Genesis gives us a </a:t>
            </a:r>
            <a:r>
              <a:rPr lang="en-US" b="1" dirty="0">
                <a:solidFill>
                  <a:srgbClr val="FFFFCC"/>
                </a:solidFill>
                <a:cs typeface="Calibri" panose="020F0502020204030204" pitchFamily="34" charset="0"/>
              </a:rPr>
              <a:t>synoptic preface</a:t>
            </a:r>
            <a:r>
              <a:rPr lang="en-US" dirty="0">
                <a:cs typeface="Calibri" panose="020F0502020204030204" pitchFamily="34" charset="0"/>
              </a:rPr>
              <a:t> to the entire Bible. It is the </a:t>
            </a:r>
            <a:r>
              <a:rPr lang="en-US" b="1" dirty="0">
                <a:solidFill>
                  <a:srgbClr val="FFFFCC"/>
                </a:solidFill>
                <a:cs typeface="Calibri" panose="020F0502020204030204" pitchFamily="34" charset="0"/>
              </a:rPr>
              <a:t>seed-plot</a:t>
            </a:r>
            <a:r>
              <a:rPr lang="en-US" dirty="0">
                <a:cs typeface="Calibri" panose="020F0502020204030204" pitchFamily="34" charset="0"/>
              </a:rPr>
              <a:t> of the Bible. The germ or </a:t>
            </a:r>
            <a:r>
              <a:rPr lang="en-US" b="1" dirty="0">
                <a:solidFill>
                  <a:srgbClr val="FFFFCC"/>
                </a:solidFill>
                <a:cs typeface="Calibri" panose="020F0502020204030204" pitchFamily="34" charset="0"/>
              </a:rPr>
              <a:t>beginning</a:t>
            </a:r>
            <a:r>
              <a:rPr lang="en-US" dirty="0">
                <a:cs typeface="Calibri" panose="020F0502020204030204" pitchFamily="34" charset="0"/>
              </a:rPr>
              <a:t> of all truth is within this wonderful book. Genesis is the </a:t>
            </a:r>
            <a:r>
              <a:rPr lang="en-US" b="1" dirty="0">
                <a:solidFill>
                  <a:srgbClr val="FFFFCC"/>
                </a:solidFill>
                <a:cs typeface="Calibri" panose="020F0502020204030204" pitchFamily="34" charset="0"/>
              </a:rPr>
              <a:t>foundation</a:t>
            </a:r>
            <a:r>
              <a:rPr lang="en-US" dirty="0">
                <a:cs typeface="Calibri" panose="020F0502020204030204" pitchFamily="34" charset="0"/>
              </a:rPr>
              <a:t> upon which the entire revelation rests; the </a:t>
            </a:r>
            <a:r>
              <a:rPr lang="en-US" b="1" dirty="0">
                <a:solidFill>
                  <a:srgbClr val="FFFFCC"/>
                </a:solidFill>
                <a:cs typeface="Calibri" panose="020F0502020204030204" pitchFamily="34" charset="0"/>
              </a:rPr>
              <a:t>root</a:t>
            </a:r>
            <a:r>
              <a:rPr lang="en-US" dirty="0">
                <a:cs typeface="Calibri" panose="020F0502020204030204" pitchFamily="34" charset="0"/>
              </a:rPr>
              <a:t> out of which the rest grows. Truths found here are developed in successive ages.”</a:t>
            </a:r>
            <a:r>
              <a:rPr lang="en-US" dirty="0"/>
              <a:t> </a:t>
            </a:r>
          </a:p>
        </p:txBody>
      </p:sp>
      <p:sp>
        <p:nvSpPr>
          <p:cNvPr id="46083" name="Text Box 1028"/>
          <p:cNvSpPr txBox="1">
            <a:spLocks noChangeArrowheads="1"/>
          </p:cNvSpPr>
          <p:nvPr/>
        </p:nvSpPr>
        <p:spPr bwMode="auto">
          <a:xfrm>
            <a:off x="2209800" y="6073914"/>
            <a:ext cx="7772400" cy="707886"/>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cs typeface="Calibri" panose="020F0502020204030204" pitchFamily="34" charset="0"/>
              </a:rPr>
              <a:t>Herbert Lockyer, </a:t>
            </a:r>
            <a:r>
              <a:rPr lang="en-US" sz="2000" i="1" dirty="0">
                <a:latin typeface="Calibri" panose="020F0502020204030204" pitchFamily="34" charset="0"/>
                <a:cs typeface="Calibri" panose="020F0502020204030204" pitchFamily="34" charset="0"/>
              </a:rPr>
              <a:t>The Gospel in the Pentateuch</a:t>
            </a:r>
            <a:r>
              <a:rPr lang="en-US" sz="2000" dirty="0">
                <a:latin typeface="Calibri" panose="020F0502020204030204" pitchFamily="34" charset="0"/>
                <a:cs typeface="Calibri" panose="020F0502020204030204" pitchFamily="34" charset="0"/>
              </a:rPr>
              <a:t> (Chicago: The Bible Institute Colportage Association, 1939), 25.</a:t>
            </a:r>
            <a:r>
              <a:rPr lang="en-US" sz="2000" dirty="0">
                <a:latin typeface="Calibri" panose="020F0502020204030204"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a:extLst>
              <a:ext uri="{FF2B5EF4-FFF2-40B4-BE49-F238E27FC236}">
                <a16:creationId xmlns:a16="http://schemas.microsoft.com/office/drawing/2014/main" id="{73D675F7-975B-40A6-94A0-FBAD8D831785}"/>
              </a:ext>
            </a:extLst>
          </p:cNvPr>
          <p:cNvSpPr>
            <a:spLocks noGrp="1"/>
          </p:cNvSpPr>
          <p:nvPr>
            <p:ph type="title"/>
          </p:nvPr>
        </p:nvSpPr>
        <p:spPr>
          <a:xfrm>
            <a:off x="2209800" y="304800"/>
            <a:ext cx="7772400" cy="762000"/>
          </a:xfrm>
        </p:spPr>
        <p:txBody>
          <a:bodyPr/>
          <a:lstStyle/>
          <a:p>
            <a:pPr algn="ctr"/>
            <a:r>
              <a:rPr lang="en-US" altLang="en-US" dirty="0">
                <a:ea typeface="Calibri" panose="020F0502020204030204" pitchFamily="34" charset="0"/>
                <a:cs typeface="Calibri" panose="020F0502020204030204" pitchFamily="34" charset="0"/>
              </a:rPr>
              <a:t>Dominoes in a Row</a:t>
            </a:r>
          </a:p>
        </p:txBody>
      </p:sp>
      <p:pic>
        <p:nvPicPr>
          <p:cNvPr id="34819" name="Picture 2" descr="http://i.ytimg.com/vi/IeWsxuDn7NE/hqdefault.jpg">
            <a:extLst>
              <a:ext uri="{FF2B5EF4-FFF2-40B4-BE49-F238E27FC236}">
                <a16:creationId xmlns:a16="http://schemas.microsoft.com/office/drawing/2014/main" id="{E61D8919-8894-79A2-6F3C-8C8DD046528B}"/>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2400300" y="1066800"/>
            <a:ext cx="7391400" cy="55435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751740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630930" y="3886200"/>
            <a:ext cx="3912870" cy="28346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6613758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Sodom’s Overthrow</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19:24-25</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Means (24)</a:t>
            </a:r>
          </a:p>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Result (25)</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3437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addition, indeed, the term ‘overthrow’ became a technical term for the destruction of the cities of Sodom and Gomorrah. In the New Testament, there developed Greek technical terms for the Flood and for the overthrow of Sodom and Gomorrah, and both terms are found in II Peter 2:4–9. The technical term for the Flood is </a:t>
            </a:r>
            <a:r>
              <a:rPr lang="en-US" i="1" dirty="0" err="1">
                <a:effectLst>
                  <a:outerShdw blurRad="38100" dist="38100" dir="2700000" algn="tl">
                    <a:srgbClr val="000000">
                      <a:alpha val="43137"/>
                    </a:srgbClr>
                  </a:outerShdw>
                </a:effectLst>
              </a:rPr>
              <a:t>kataklusmos</a:t>
            </a:r>
            <a:r>
              <a:rPr lang="en-US" dirty="0">
                <a:effectLst>
                  <a:outerShdw blurRad="38100" dist="38100" dir="2700000" algn="tl">
                    <a:srgbClr val="000000">
                      <a:alpha val="43137"/>
                    </a:srgbClr>
                  </a:outerShdw>
                </a:effectLst>
              </a:rPr>
              <a:t>, the origin of the English word ‘cataclysm.’ The technical term for the overthrow of Sodom and Gomorrah is </a:t>
            </a:r>
            <a:r>
              <a:rPr lang="en-US" i="1" dirty="0" err="1">
                <a:effectLst>
                  <a:outerShdw blurRad="38100" dist="38100" dir="2700000" algn="tl">
                    <a:srgbClr val="000000">
                      <a:alpha val="43137"/>
                    </a:srgbClr>
                  </a:outerShdw>
                </a:effectLst>
              </a:rPr>
              <a:t>katastrophei</a:t>
            </a:r>
            <a:r>
              <a:rPr lang="en-US" dirty="0">
                <a:effectLst>
                  <a:outerShdw blurRad="38100" dist="38100" dir="2700000" algn="tl">
                    <a:srgbClr val="000000">
                      <a:alpha val="43137"/>
                    </a:srgbClr>
                  </a:outerShdw>
                </a:effectLst>
              </a:rPr>
              <a:t>, the origin of the English word ‘catastrophe.’”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01D3B682-35CA-5915-2826-294CF052E8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68" y="76200"/>
            <a:ext cx="684944" cy="914400"/>
          </a:xfrm>
          <a:prstGeom prst="rect">
            <a:avLst/>
          </a:prstGeom>
          <a:ln>
            <a:solidFill>
              <a:schemeClr val="tx1"/>
            </a:solidFill>
          </a:ln>
        </p:spPr>
      </p:pic>
    </p:spTree>
    <p:extLst>
      <p:ext uri="{BB962C8B-B14F-4D97-AF65-F5344CB8AC3E}">
        <p14:creationId xmlns:p14="http://schemas.microsoft.com/office/powerpoint/2010/main" val="75004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27047848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630930" y="3886200"/>
            <a:ext cx="3912870" cy="28346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26720175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37AAC-9601-462B-A46E-9F3FDBACCD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457200" y="0"/>
            <a:ext cx="11430000" cy="4701287"/>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your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510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5EAD3-F585-423E-BD6B-568AB9DD82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457200" y="1"/>
            <a:ext cx="11430000" cy="5255285"/>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rPr>
              <a:t> For the anxious longing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the whole creation</a:t>
            </a:r>
            <a:r>
              <a:rPr lang="en-US" sz="3600" dirty="0">
                <a:effectLst>
                  <a:outerShdw blurRad="38100" dist="38100" dir="2700000" algn="tl">
                    <a:srgbClr val="000000">
                      <a:alpha val="43137"/>
                    </a:srgbClr>
                  </a:outerShdw>
                </a:effectLst>
                <a:latin typeface="Calibri" panose="020F0502020204030204" pitchFamily="34" charset="0"/>
              </a:rPr>
              <a:t> groans and suffers the pains of childbirth together until now.</a:t>
            </a:r>
          </a:p>
        </p:txBody>
      </p:sp>
    </p:spTree>
    <p:extLst>
      <p:ext uri="{BB962C8B-B14F-4D97-AF65-F5344CB8AC3E}">
        <p14:creationId xmlns:p14="http://schemas.microsoft.com/office/powerpoint/2010/main" val="1535801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75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61724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Angelic Enforcement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19:17</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Location (17a)</a:t>
            </a:r>
          </a:p>
          <a:p>
            <a:pPr marL="514350" lvl="2" indent="-514350" eaLnBrk="1" hangingPunct="1">
              <a:spcBef>
                <a:spcPts val="0"/>
              </a:spcBef>
              <a:spcAft>
                <a:spcPts val="2400"/>
              </a:spcAft>
              <a:buClr>
                <a:srgbClr val="FFC000"/>
              </a:buClr>
              <a:buSzPct val="100000"/>
              <a:buFont typeface="+mj-lt"/>
              <a:buAutoNum type="arabicParenR"/>
              <a:defRPr/>
            </a:pPr>
            <a:r>
              <a:rPr lang="en-US" b="1" dirty="0">
                <a:solidFill>
                  <a:srgbClr val="FFFFCC"/>
                </a:solidFill>
                <a:effectLst>
                  <a:outerShdw blurRad="38100" dist="38100" dir="2700000" algn="tl">
                    <a:srgbClr val="000000">
                      <a:alpha val="43137"/>
                    </a:srgbClr>
                  </a:outerShdw>
                </a:effectLst>
              </a:rPr>
              <a:t>Instructions (17b)</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Escape (17b-e)</a:t>
            </a:r>
            <a:endParaRPr lang="en-US" b="1" u="sng" dirty="0">
              <a:solidFill>
                <a:srgbClr val="FFFFCC"/>
              </a:solidFill>
              <a:effectLst>
                <a:outerShdw blurRad="38100" dist="38100" dir="2700000" algn="tl">
                  <a:srgbClr val="000000">
                    <a:alpha val="43137"/>
                  </a:srgbClr>
                </a:outerShdw>
              </a:effectLst>
            </a:endParaRPr>
          </a:p>
          <a:p>
            <a:pPr marL="971550" lvl="3" indent="-514350" eaLnBrk="1" hangingPunct="1">
              <a:spcBef>
                <a:spcPts val="0"/>
              </a:spcBef>
              <a:spcAft>
                <a:spcPts val="2400"/>
              </a:spcAft>
              <a:buClr>
                <a:srgbClr val="FFC000"/>
              </a:buClr>
              <a:buFont typeface="+mj-lt"/>
              <a:buAutoNum type="alphaLcPeriod"/>
              <a:defRPr/>
            </a:pPr>
            <a:r>
              <a:rPr lang="en-US" b="1" u="sng" dirty="0">
                <a:solidFill>
                  <a:srgbClr val="FFFFCC"/>
                </a:solidFill>
                <a:effectLst>
                  <a:outerShdw blurRad="38100" dist="38100" dir="2700000" algn="tl">
                    <a:srgbClr val="000000">
                      <a:alpha val="43137"/>
                    </a:srgbClr>
                  </a:outerShdw>
                </a:effectLst>
              </a:rPr>
              <a:t>Do not look back (17c)</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Get out of the valley (17d)</a:t>
            </a:r>
          </a:p>
          <a:p>
            <a:pPr marL="971550" lvl="3" indent="-514350" eaLnBrk="1" hangingPunct="1">
              <a:spcBef>
                <a:spcPts val="0"/>
              </a:spcBef>
              <a:spcAft>
                <a:spcPts val="2400"/>
              </a:spcAft>
              <a:buClr>
                <a:srgbClr val="FFC000"/>
              </a:buClr>
              <a:buFont typeface="+mj-lt"/>
              <a:buAutoNum type="alphaLcPeriod"/>
              <a:defRPr/>
            </a:pPr>
            <a:r>
              <a:rPr lang="en-US" dirty="0">
                <a:effectLst>
                  <a:outerShdw blurRad="38100" dist="38100" dir="2700000" algn="tl">
                    <a:srgbClr val="000000">
                      <a:alpha val="43137"/>
                    </a:srgbClr>
                  </a:outerShdw>
                </a:effectLst>
              </a:rPr>
              <a:t>Flee to the Mountain (17e)</a:t>
            </a:r>
          </a:p>
          <a:p>
            <a:pPr marL="514350" lvl="2" indent="-514350" eaLnBrk="1" hangingPunct="1">
              <a:spcBef>
                <a:spcPts val="0"/>
              </a:spcBef>
              <a:spcAft>
                <a:spcPts val="2400"/>
              </a:spcAft>
              <a:buClr>
                <a:srgbClr val="FFC000"/>
              </a:buClr>
              <a:buSzPct val="100000"/>
              <a:buFont typeface="+mj-lt"/>
              <a:buAutoNum type="arabicParenR"/>
              <a:defRPr/>
            </a:pPr>
            <a:r>
              <a:rPr lang="en-US" dirty="0">
                <a:effectLst>
                  <a:outerShdw blurRad="38100" dist="38100" dir="2700000" algn="tl">
                    <a:srgbClr val="000000">
                      <a:alpha val="43137"/>
                    </a:srgbClr>
                  </a:outerShdw>
                </a:effectLst>
              </a:rPr>
              <a:t>Reason (17f)</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08026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16002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a:t>
            </a:r>
            <a:r>
              <a:rPr lang="en-US" b="1" i="1" dirty="0">
                <a:solidFill>
                  <a:srgbClr val="FFFFCC"/>
                </a:solidFill>
                <a:effectLst>
                  <a:outerShdw blurRad="38100" dist="38100" dir="2700000" algn="tl">
                    <a:srgbClr val="000000">
                      <a:alpha val="43137"/>
                    </a:srgbClr>
                  </a:outerShdw>
                </a:effectLst>
              </a:rPr>
              <a:t> </a:t>
            </a:r>
            <a:r>
              <a:rPr lang="en-US" b="1" dirty="0">
                <a:solidFill>
                  <a:srgbClr val="FFFFCC"/>
                </a:solidFill>
                <a:effectLst>
                  <a:outerShdw blurRad="38100" dist="38100" dir="2700000" algn="tl">
                    <a:srgbClr val="000000">
                      <a:alpha val="43137"/>
                    </a:srgbClr>
                  </a:outerShdw>
                </a:effectLst>
              </a:rPr>
              <a:t>19:26 </a:t>
            </a:r>
            <a:r>
              <a:rPr lang="en-US" dirty="0">
                <a:effectLst>
                  <a:outerShdw blurRad="38100" dist="38100" dir="2700000" algn="tl">
                    <a:srgbClr val="000000">
                      <a:alpha val="43137"/>
                    </a:srgbClr>
                  </a:outerShdw>
                </a:effectLst>
              </a:rPr>
              <a:t>(RSB:NASB1995U): 19:26 Lot’s wife, who was trailing behind him with her heart still in Sodom, looked back, died, and possibly was enveloped by blowing salt, which formed a ‘pillar’ around her body. This event was used by Jesus as a warning to others not to look back (Luke 17:21–33).”</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95126"/>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083583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969770"/>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2133600"/>
            <a:ext cx="4572000" cy="2743200"/>
          </a:xfrm>
          <a:prstGeom prst="rect">
            <a:avLst/>
          </a:prstGeom>
        </p:spPr>
      </p:pic>
    </p:spTree>
    <p:extLst>
      <p:ext uri="{BB962C8B-B14F-4D97-AF65-F5344CB8AC3E}">
        <p14:creationId xmlns:p14="http://schemas.microsoft.com/office/powerpoint/2010/main" val="35515086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213569"/>
          <a:ext cx="10972800" cy="643086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18872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27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86251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chemeClr val="bg2"/>
                          </a:solidFill>
                          <a:effectLst/>
                          <a:latin typeface="Calibri" panose="020F0502020204030204" pitchFamily="34" charset="0"/>
                          <a:cs typeface="Calibri" panose="020F0502020204030204" pitchFamily="34" charset="0"/>
                        </a:rPr>
                        <a:t>SCRIPTURE</a:t>
                      </a:r>
                      <a:endParaRPr lang="en-US" sz="2800" b="1" u="none" kern="1200" dirty="0">
                        <a:solidFill>
                          <a:schemeClr val="bg2"/>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rgbClr val="C00000"/>
                          </a:solidFill>
                          <a:effectLst/>
                          <a:latin typeface="Calibri" panose="020F0502020204030204" pitchFamily="34" charset="0"/>
                          <a:cs typeface="Calibri" panose="020F0502020204030204" pitchFamily="34" charset="0"/>
                        </a:rPr>
                        <a:t>CROWN</a:t>
                      </a:r>
                      <a:endParaRPr lang="en-US" sz="2800" b="1" u="none" kern="1200" dirty="0">
                        <a:solidFill>
                          <a:srgbClr val="C00000"/>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28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0"/>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400" b="1"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1"/>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2"/>
                  </a:ext>
                </a:extLst>
              </a:tr>
              <a:tr h="929587">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3"/>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24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4"/>
                  </a:ext>
                </a:extLst>
              </a:tr>
              <a:tr h="862511">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L="68580" marR="68580" marT="34287" marB="34287"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4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L="68580" marR="68580" marT="34287" marB="34287"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889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do not be conformed to this world, but be transformed by the renewing of your mind, so that you may prove what the will of God is, that which is good and acceptable and perfect.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75924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Colossians 2:8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See to it that there is no one who takes you captive through philosophy and empty deception in accordance with human tradition, in accordance with the elementary principles of the world, rather than in accordance with Christ.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3FDBCB7-2781-4507-96A9-D629F8504A3D}"/>
              </a:ext>
            </a:extLst>
          </p:cNvPr>
          <p:cNvPicPr>
            <a:picLocks noChangeAspect="1"/>
          </p:cNvPicPr>
          <p:nvPr/>
        </p:nvPicPr>
        <p:blipFill>
          <a:blip r:embed="rId3"/>
          <a:stretch>
            <a:fillRect/>
          </a:stretch>
        </p:blipFill>
        <p:spPr>
          <a:xfrm>
            <a:off x="5276698" y="3200400"/>
            <a:ext cx="1638604" cy="1645920"/>
          </a:xfrm>
          <a:prstGeom prst="rect">
            <a:avLst/>
          </a:prstGeom>
        </p:spPr>
      </p:pic>
    </p:spTree>
    <p:extLst>
      <p:ext uri="{BB962C8B-B14F-4D97-AF65-F5344CB8AC3E}">
        <p14:creationId xmlns:p14="http://schemas.microsoft.com/office/powerpoint/2010/main" val="1526898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13379956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69AE0E-8320-3F10-2008-6FCEEE8FFC0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defTabSz="51435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a:t>
            </a:r>
          </a:p>
          <a:p>
            <a:pPr algn="just">
              <a:spcBef>
                <a:spcPts val="600"/>
              </a:spcBef>
              <a:spcAft>
                <a:spcPts val="600"/>
              </a:spcAft>
            </a:pPr>
            <a:r>
              <a:rPr lang="en-US" altLang="en-US" sz="3600" dirty="0">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27</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My sheep hear My voice, and I know them, and they follow Me; </a:t>
            </a:r>
            <a:r>
              <a:rPr lang="en-US" sz="3600" baseline="30000" dirty="0">
                <a:latin typeface="Calibri" panose="020F0502020204030204" pitchFamily="34" charset="0"/>
                <a:ea typeface="Calibri" panose="020F0502020204030204" pitchFamily="34" charset="0"/>
                <a:cs typeface="Calibri" panose="020F0502020204030204" pitchFamily="34" charset="0"/>
              </a:rPr>
              <a:t>28 </a:t>
            </a:r>
            <a:r>
              <a:rPr lang="en-US" sz="3600" dirty="0">
                <a:latin typeface="Calibri" panose="020F0502020204030204" pitchFamily="34" charset="0"/>
                <a:ea typeface="Calibri" panose="020F0502020204030204" pitchFamily="34" charset="0"/>
                <a:cs typeface="Calibri" panose="020F0502020204030204" pitchFamily="34" charset="0"/>
              </a:rPr>
              <a:t>and I give eternal life to them, and they will never perish  </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ou</a:t>
            </a:r>
            <a:r>
              <a:rPr lang="en-US" sz="3600" b="1" i="1" dirty="0">
                <a:solidFill>
                  <a:srgbClr val="66FFFF"/>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mē</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aiōnia</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 one will snatch them</a:t>
            </a:r>
            <a:r>
              <a:rPr lang="en-US" sz="3600" dirty="0">
                <a:latin typeface="Calibri" panose="020F0502020204030204" pitchFamily="34" charset="0"/>
                <a:ea typeface="Calibri" panose="020F0502020204030204" pitchFamily="34" charset="0"/>
                <a:cs typeface="Calibri" panose="020F0502020204030204" pitchFamily="34" charset="0"/>
              </a:rPr>
              <a:t> out of My hand. </a:t>
            </a:r>
            <a:r>
              <a:rPr lang="en-US" sz="3600" baseline="30000" dirty="0">
                <a:latin typeface="Calibri" panose="020F0502020204030204" pitchFamily="34" charset="0"/>
                <a:ea typeface="Calibri" panose="020F0502020204030204" pitchFamily="34" charset="0"/>
                <a:cs typeface="Calibri" panose="020F0502020204030204" pitchFamily="34" charset="0"/>
              </a:rPr>
              <a:t>29 </a:t>
            </a:r>
            <a:r>
              <a:rPr lang="en-US" sz="3600" dirty="0">
                <a:latin typeface="Calibri" panose="020F0502020204030204" pitchFamily="34" charset="0"/>
                <a:ea typeface="Calibri" panose="020F0502020204030204" pitchFamily="34" charset="0"/>
                <a:cs typeface="Calibri" panose="020F0502020204030204" pitchFamily="34" charset="0"/>
              </a:rPr>
              <a:t>My Father, who has given </a:t>
            </a:r>
            <a:r>
              <a:rPr lang="en-US" sz="3600" i="1" dirty="0">
                <a:latin typeface="Calibri" panose="020F0502020204030204" pitchFamily="34" charset="0"/>
                <a:ea typeface="Calibri" panose="020F0502020204030204" pitchFamily="34" charset="0"/>
                <a:cs typeface="Calibri" panose="020F0502020204030204" pitchFamily="34" charset="0"/>
              </a:rPr>
              <a:t>them</a:t>
            </a:r>
            <a:r>
              <a:rPr lang="en-US" sz="3600" dirty="0">
                <a:latin typeface="Calibri" panose="020F0502020204030204" pitchFamily="34" charset="0"/>
                <a:ea typeface="Calibri" panose="020F0502020204030204" pitchFamily="34" charset="0"/>
                <a:cs typeface="Calibri" panose="020F0502020204030204" pitchFamily="34" charset="0"/>
              </a:rPr>
              <a:t> to Me, is greater than all;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 one is able to snatch </a:t>
            </a:r>
            <a:r>
              <a:rPr lang="en-US" sz="36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them</a:t>
            </a:r>
            <a:r>
              <a:rPr lang="en-US" sz="3600" b="1"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out of the Father’s hand.”</a:t>
            </a:r>
            <a:endParaRPr lang="en-US" alt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23558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nvPr>
        </p:nvGraphicFramePr>
        <p:xfrm>
          <a:off x="609600" y="182878"/>
          <a:ext cx="10972800" cy="6184270"/>
        </p:xfrm>
        <a:graphic>
          <a:graphicData uri="http://schemas.openxmlformats.org/drawingml/2006/table">
            <a:tbl>
              <a:tblPr firstRow="1" bandRow="1">
                <a:tableStyleId>{5C22544A-7EE6-4342-B048-85BDC9FD1C3A}</a:tableStyleId>
              </a:tblPr>
              <a:tblGrid>
                <a:gridCol w="4718649">
                  <a:extLst>
                    <a:ext uri="{9D8B030D-6E8A-4147-A177-3AD203B41FA5}">
                      <a16:colId xmlns:a16="http://schemas.microsoft.com/office/drawing/2014/main" val="20000"/>
                    </a:ext>
                  </a:extLst>
                </a:gridCol>
                <a:gridCol w="6254151">
                  <a:extLst>
                    <a:ext uri="{9D8B030D-6E8A-4147-A177-3AD203B41FA5}">
                      <a16:colId xmlns:a16="http://schemas.microsoft.com/office/drawing/2014/main" val="20001"/>
                    </a:ext>
                  </a:extLst>
                </a:gridCol>
              </a:tblGrid>
              <a:tr h="640080">
                <a:tc gridSpan="2">
                  <a:txBody>
                    <a:bodyPr/>
                    <a:lstStyle/>
                    <a:p>
                      <a:pPr algn="ctr"/>
                      <a:r>
                        <a:rPr lang="en-US" altLang="en-US" sz="3600" dirty="0">
                          <a:solidFill>
                            <a:schemeClr val="bg2"/>
                          </a:solidFill>
                          <a:latin typeface="Calibri" panose="020F0502020204030204" pitchFamily="34" charset="0"/>
                        </a:rPr>
                        <a:t>YIELDING TO THE OLD (SIN) NATURE</a:t>
                      </a:r>
                      <a:endParaRPr lang="en-US" sz="3600" b="1" dirty="0">
                        <a:solidFill>
                          <a:schemeClr val="bg2"/>
                        </a:solidFill>
                        <a:latin typeface="Calibri" panose="020F0502020204030204" pitchFamily="34" charset="0"/>
                        <a:cs typeface="Calibri" panose="020F0502020204030204" pitchFamily="34" charset="0"/>
                      </a:endParaRPr>
                    </a:p>
                  </a:txBody>
                  <a:tcPr anchor="ctr"/>
                </a:tc>
                <a:tc hMerge="1">
                  <a:txBody>
                    <a:bodyPr/>
                    <a:lstStyle/>
                    <a:p>
                      <a:pPr algn="ctr"/>
                      <a:endParaRPr lang="en-US" sz="2000" dirty="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554419">
                <a:tc>
                  <a:txBody>
                    <a:bodyPr/>
                    <a:lstStyle/>
                    <a:p>
                      <a:pPr marL="0" algn="ctr" defTabSz="914377" rtl="0" eaLnBrk="1" latinLnBrk="0" hangingPunct="1"/>
                      <a:r>
                        <a:rPr lang="en-US" altLang="en-US" sz="2400" b="1" kern="1200" dirty="0">
                          <a:solidFill>
                            <a:schemeClr val="bg1"/>
                          </a:solidFill>
                          <a:latin typeface="Calibri" panose="020F0502020204030204" pitchFamily="34" charset="0"/>
                          <a:ea typeface="+mn-ea"/>
                          <a:cs typeface="+mn-cs"/>
                        </a:rPr>
                        <a:t>BELIEVER’S CONSEQUENCES</a:t>
                      </a:r>
                      <a:endParaRPr lang="en-US" sz="2400" b="1" kern="1200" dirty="0">
                        <a:solidFill>
                          <a:schemeClr val="bg1"/>
                        </a:solidFill>
                        <a:latin typeface="Calibri" panose="020F0502020204030204" pitchFamily="34" charset="0"/>
                        <a:ea typeface="+mn-ea"/>
                        <a:cs typeface="+mn-cs"/>
                      </a:endParaRPr>
                    </a:p>
                  </a:txBody>
                  <a:tcPr anchor="ctr"/>
                </a:tc>
                <a:tc>
                  <a:txBody>
                    <a:bodyPr/>
                    <a:lstStyle/>
                    <a:p>
                      <a:pPr marL="0" algn="ctr" defTabSz="914377" rtl="0" eaLnBrk="1" latinLnBrk="0" hangingPunct="1"/>
                      <a:r>
                        <a:rPr lang="en-US" sz="2400" b="1" kern="1200" dirty="0">
                          <a:solidFill>
                            <a:schemeClr val="bg1"/>
                          </a:solidFill>
                          <a:latin typeface="Calibri" panose="020F0502020204030204" pitchFamily="34" charset="0"/>
                          <a:ea typeface="+mn-ea"/>
                          <a:cs typeface="+mn-cs"/>
                        </a:rPr>
                        <a:t>PASSAGE(S)</a:t>
                      </a:r>
                    </a:p>
                  </a:txBody>
                  <a:tcPr anchor="ctr"/>
                </a:tc>
                <a:extLst>
                  <a:ext uri="{0D108BD9-81ED-4DB2-BD59-A6C34878D82A}">
                    <a16:rowId xmlns:a16="http://schemas.microsoft.com/office/drawing/2014/main" val="10001"/>
                  </a:ext>
                </a:extLst>
              </a:tr>
              <a:tr h="554419">
                <a:tc>
                  <a:txBody>
                    <a:bodyPr/>
                    <a:lstStyle/>
                    <a:p>
                      <a:pPr marL="112713" indent="0" algn="l" defTabSz="914377" rtl="0" eaLnBrk="1" latinLnBrk="0" hangingPunct="1">
                        <a:buFont typeface="Arial" panose="020B0604020202020204" pitchFamily="34" charset="0"/>
                        <a:buNone/>
                      </a:pPr>
                      <a:r>
                        <a:rPr lang="fr-FR" sz="2600" kern="1200" dirty="0" err="1">
                          <a:solidFill>
                            <a:schemeClr val="dk1"/>
                          </a:solidFill>
                          <a:latin typeface="Calibri" panose="020F0502020204030204" pitchFamily="34" charset="0"/>
                          <a:ea typeface="+mn-ea"/>
                          <a:cs typeface="+mn-cs"/>
                        </a:rPr>
                        <a:t>Lack</a:t>
                      </a:r>
                      <a:r>
                        <a:rPr lang="fr-FR" sz="2600" kern="1200" dirty="0">
                          <a:solidFill>
                            <a:schemeClr val="dk1"/>
                          </a:solidFill>
                          <a:latin typeface="Calibri" panose="020F0502020204030204" pitchFamily="34" charset="0"/>
                          <a:ea typeface="+mn-ea"/>
                          <a:cs typeface="+mn-cs"/>
                        </a:rPr>
                        <a:t> of power</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600" kern="1200" dirty="0">
                          <a:solidFill>
                            <a:schemeClr val="dk1"/>
                          </a:solidFill>
                          <a:latin typeface="Calibri" panose="020F0502020204030204" pitchFamily="34" charset="0"/>
                          <a:ea typeface="+mn-ea"/>
                          <a:cs typeface="+mn-cs"/>
                        </a:rPr>
                        <a:t>(Gal 5:16; 1 </a:t>
                      </a:r>
                      <a:r>
                        <a:rPr lang="fr-FR" sz="2600" kern="1200" dirty="0" err="1">
                          <a:solidFill>
                            <a:schemeClr val="dk1"/>
                          </a:solidFill>
                          <a:latin typeface="Calibri" panose="020F0502020204030204" pitchFamily="34" charset="0"/>
                          <a:ea typeface="+mn-ea"/>
                          <a:cs typeface="+mn-cs"/>
                        </a:rPr>
                        <a:t>Thess</a:t>
                      </a:r>
                      <a:r>
                        <a:rPr lang="fr-FR" sz="2600" kern="1200" dirty="0">
                          <a:solidFill>
                            <a:schemeClr val="dk1"/>
                          </a:solidFill>
                          <a:latin typeface="Calibri" panose="020F0502020204030204" pitchFamily="34" charset="0"/>
                          <a:ea typeface="+mn-ea"/>
                          <a:cs typeface="+mn-cs"/>
                        </a:rPr>
                        <a:t>. 5:19)</a:t>
                      </a:r>
                    </a:p>
                  </a:txBody>
                  <a:tcPr anchor="ctr"/>
                </a:tc>
                <a:extLst>
                  <a:ext uri="{0D108BD9-81ED-4DB2-BD59-A6C34878D82A}">
                    <a16:rowId xmlns:a16="http://schemas.microsoft.com/office/drawing/2014/main" val="10002"/>
                  </a:ext>
                </a:extLst>
              </a:tr>
              <a:tr h="554419">
                <a:tc>
                  <a:txBody>
                    <a:bodyPr/>
                    <a:lstStyle/>
                    <a:p>
                      <a:pPr marL="112713" indent="0" algn="l" defTabSz="914377" rtl="0" eaLnBrk="1" latinLnBrk="0" hangingPunct="1">
                        <a:buFont typeface="Arial" panose="020B0604020202020204" pitchFamily="34" charset="0"/>
                        <a:buNone/>
                      </a:pPr>
                      <a:r>
                        <a:rPr lang="en-US" sz="2600" kern="1200" dirty="0">
                          <a:solidFill>
                            <a:schemeClr val="dk1"/>
                          </a:solidFill>
                          <a:latin typeface="Calibri" panose="020F0502020204030204" pitchFamily="34" charset="0"/>
                          <a:ea typeface="+mn-ea"/>
                          <a:cs typeface="+mn-cs"/>
                        </a:rPr>
                        <a:t>Grieving the Holy Spirit</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(Eph 4:30-32)</a:t>
                      </a:r>
                      <a:endParaRPr lang="fr-FR" sz="2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Loss of joy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(Ps. 51:4, 12; Gal. 5:22-23)</a:t>
                      </a:r>
                    </a:p>
                  </a:txBody>
                  <a:tcPr anchor="ctr"/>
                </a:tc>
                <a:extLst>
                  <a:ext uri="{0D108BD9-81ED-4DB2-BD59-A6C34878D82A}">
                    <a16:rowId xmlns:a16="http://schemas.microsoft.com/office/drawing/2014/main" val="10004"/>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Loss of spiritual sight</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(2 Pet. 1:8-10; Luke 15:18-19)</a:t>
                      </a:r>
                    </a:p>
                  </a:txBody>
                  <a:tcPr anchor="ctr"/>
                </a:tc>
                <a:extLst>
                  <a:ext uri="{0D108BD9-81ED-4DB2-BD59-A6C34878D82A}">
                    <a16:rowId xmlns:a16="http://schemas.microsoft.com/office/drawing/2014/main" val="10005"/>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growth</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(1 Pet. 2:1-2)</a:t>
                      </a:r>
                    </a:p>
                  </a:txBody>
                  <a:tcPr anchor="ctr"/>
                </a:tc>
                <a:extLst>
                  <a:ext uri="{0D108BD9-81ED-4DB2-BD59-A6C34878D82A}">
                    <a16:rowId xmlns:a16="http://schemas.microsoft.com/office/drawing/2014/main" val="10006"/>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Carnality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(1 </a:t>
                      </a:r>
                      <a:r>
                        <a:rPr lang="en-US" sz="2600" kern="1200" dirty="0" err="1">
                          <a:solidFill>
                            <a:schemeClr val="dk1"/>
                          </a:solidFill>
                          <a:latin typeface="Calibri" panose="020F0502020204030204" pitchFamily="34" charset="0"/>
                          <a:ea typeface="+mn-ea"/>
                          <a:cs typeface="+mn-cs"/>
                        </a:rPr>
                        <a:t>Cor</a:t>
                      </a:r>
                      <a:r>
                        <a:rPr lang="en-US" sz="2600" kern="1200" dirty="0">
                          <a:solidFill>
                            <a:schemeClr val="dk1"/>
                          </a:solidFill>
                          <a:latin typeface="Calibri" panose="020F0502020204030204" pitchFamily="34" charset="0"/>
                          <a:ea typeface="+mn-ea"/>
                          <a:cs typeface="+mn-cs"/>
                        </a:rPr>
                        <a:t> 3:1-3)</a:t>
                      </a:r>
                    </a:p>
                  </a:txBody>
                  <a:tcPr anchor="ctr"/>
                </a:tc>
                <a:extLst>
                  <a:ext uri="{0D108BD9-81ED-4DB2-BD59-A6C34878D82A}">
                    <a16:rowId xmlns:a16="http://schemas.microsoft.com/office/drawing/2014/main" val="10007"/>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Unfruitfulness</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(John 15:5, 8)</a:t>
                      </a:r>
                    </a:p>
                  </a:txBody>
                  <a:tcPr anchor="ctr"/>
                </a:tc>
                <a:extLst>
                  <a:ext uri="{0D108BD9-81ED-4DB2-BD59-A6C34878D82A}">
                    <a16:rowId xmlns:a16="http://schemas.microsoft.com/office/drawing/2014/main" val="10008"/>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purpose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(Eccles. 1:2-3, 8; Mark 8:35)</a:t>
                      </a:r>
                    </a:p>
                  </a:txBody>
                  <a:tcPr anchor="ctr"/>
                </a:tc>
                <a:extLst>
                  <a:ext uri="{0D108BD9-81ED-4DB2-BD59-A6C34878D82A}">
                    <a16:rowId xmlns:a16="http://schemas.microsoft.com/office/drawing/2014/main" val="10009"/>
                  </a:ext>
                </a:extLst>
              </a:tr>
              <a:tr h="554419">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Lack of stability</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solidFill>
                            <a:schemeClr val="dk1"/>
                          </a:solidFill>
                          <a:latin typeface="Calibri" panose="020F0502020204030204" pitchFamily="34" charset="0"/>
                          <a:ea typeface="+mn-ea"/>
                          <a:cs typeface="+mn-cs"/>
                        </a:rPr>
                        <a:t>(Gal. 3:3; 2 Tim. 2:18; 2 Pet. 3:17)</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609068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nvPr>
        </p:nvGraphicFramePr>
        <p:xfrm>
          <a:off x="609600" y="160020"/>
          <a:ext cx="10972800" cy="6537960"/>
        </p:xfrm>
        <a:graphic>
          <a:graphicData uri="http://schemas.openxmlformats.org/drawingml/2006/table">
            <a:tbl>
              <a:tblPr firstRow="1" bandRow="1">
                <a:tableStyleId>{5C22544A-7EE6-4342-B048-85BDC9FD1C3A}</a:tableStyleId>
              </a:tblPr>
              <a:tblGrid>
                <a:gridCol w="5002437">
                  <a:extLst>
                    <a:ext uri="{9D8B030D-6E8A-4147-A177-3AD203B41FA5}">
                      <a16:colId xmlns:a16="http://schemas.microsoft.com/office/drawing/2014/main" val="20000"/>
                    </a:ext>
                  </a:extLst>
                </a:gridCol>
                <a:gridCol w="5970363">
                  <a:extLst>
                    <a:ext uri="{9D8B030D-6E8A-4147-A177-3AD203B41FA5}">
                      <a16:colId xmlns:a16="http://schemas.microsoft.com/office/drawing/2014/main" val="20001"/>
                    </a:ext>
                  </a:extLst>
                </a:gridCol>
              </a:tblGrid>
              <a:tr h="0">
                <a:tc gridSpan="2">
                  <a:txBody>
                    <a:bodyPr/>
                    <a:lstStyle/>
                    <a:p>
                      <a:pPr algn="ctr"/>
                      <a:r>
                        <a:rPr lang="en-US" altLang="en-US" sz="3600" b="1" kern="1200" dirty="0">
                          <a:solidFill>
                            <a:schemeClr val="bg2"/>
                          </a:solidFill>
                          <a:latin typeface="Calibri" panose="020F0502020204030204" pitchFamily="34" charset="0"/>
                          <a:ea typeface="+mn-ea"/>
                          <a:cs typeface="+mn-cs"/>
                        </a:rPr>
                        <a:t>YIELDING TO THE OLD (SIN) NATURE</a:t>
                      </a:r>
                      <a:endParaRPr lang="en-US" sz="3600" b="1" kern="1200" dirty="0">
                        <a:solidFill>
                          <a:schemeClr val="bg2"/>
                        </a:solidFill>
                        <a:latin typeface="Calibri" panose="020F0502020204030204" pitchFamily="34" charset="0"/>
                        <a:ea typeface="+mn-ea"/>
                        <a:cs typeface="+mn-cs"/>
                      </a:endParaRPr>
                    </a:p>
                  </a:txBody>
                  <a:tcPr anchor="ctr"/>
                </a:tc>
                <a:tc hMerge="1">
                  <a:txBody>
                    <a:bodyPr/>
                    <a:lstStyle/>
                    <a:p>
                      <a:pPr algn="ctr"/>
                      <a:endParaRPr lang="en-US" sz="2000" dirty="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548640">
                <a:tc>
                  <a:txBody>
                    <a:bodyPr/>
                    <a:lstStyle/>
                    <a:p>
                      <a:pPr algn="ctr"/>
                      <a:r>
                        <a:rPr lang="en-US" altLang="en-US" sz="2400" b="1" kern="1200" dirty="0">
                          <a:solidFill>
                            <a:schemeClr val="bg1"/>
                          </a:solidFill>
                          <a:latin typeface="Calibri" panose="020F0502020204030204" pitchFamily="34" charset="0"/>
                          <a:ea typeface="+mn-ea"/>
                          <a:cs typeface="+mn-cs"/>
                        </a:rPr>
                        <a:t>BELIEVER’S CONSEQUENCES</a:t>
                      </a:r>
                      <a:endParaRPr lang="en-US" sz="2400" b="1" kern="1200" dirty="0">
                        <a:solidFill>
                          <a:schemeClr val="bg1"/>
                        </a:solidFill>
                        <a:latin typeface="Calibri" panose="020F0502020204030204" pitchFamily="34" charset="0"/>
                        <a:ea typeface="+mn-ea"/>
                        <a:cs typeface="+mn-cs"/>
                      </a:endParaRPr>
                    </a:p>
                  </a:txBody>
                  <a:tcPr anchor="ctr"/>
                </a:tc>
                <a:tc>
                  <a:txBody>
                    <a:bodyPr/>
                    <a:lstStyle/>
                    <a:p>
                      <a:pPr algn="ctr"/>
                      <a:r>
                        <a:rPr lang="en-US" sz="2400" b="1" kern="1200" dirty="0">
                          <a:solidFill>
                            <a:schemeClr val="bg1"/>
                          </a:solidFill>
                          <a:latin typeface="Calibri" panose="020F0502020204030204" pitchFamily="34" charset="0"/>
                          <a:ea typeface="+mn-ea"/>
                          <a:cs typeface="+mn-cs"/>
                        </a:rPr>
                        <a:t>PASSAGE(S)</a:t>
                      </a:r>
                    </a:p>
                  </a:txBody>
                  <a:tcPr anchor="ctr"/>
                </a:tc>
                <a:extLst>
                  <a:ext uri="{0D108BD9-81ED-4DB2-BD59-A6C34878D82A}">
                    <a16:rowId xmlns:a16="http://schemas.microsoft.com/office/drawing/2014/main" val="10001"/>
                  </a:ext>
                </a:extLst>
              </a:tr>
              <a:tr h="502920">
                <a:tc>
                  <a:txBody>
                    <a:bodyPr/>
                    <a:lstStyle/>
                    <a:p>
                      <a:pPr marL="112713" indent="0" algn="l" defTabSz="914377" rtl="0" eaLnBrk="1" latinLnBrk="0" hangingPunct="1">
                        <a:buFont typeface="Arial" panose="020B0604020202020204" pitchFamily="34" charset="0"/>
                        <a:buNone/>
                      </a:pPr>
                      <a:r>
                        <a:rPr lang="fr-FR" sz="2400" kern="1200" dirty="0">
                          <a:solidFill>
                            <a:schemeClr val="dk1"/>
                          </a:solidFill>
                          <a:latin typeface="Calibri" panose="020F0502020204030204" pitchFamily="34" charset="0"/>
                          <a:ea typeface="+mn-ea"/>
                          <a:cs typeface="+mn-cs"/>
                        </a:rPr>
                        <a:t>Conviction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400" kern="1200" dirty="0">
                          <a:solidFill>
                            <a:schemeClr val="dk1"/>
                          </a:solidFill>
                          <a:latin typeface="Calibri" panose="020F0502020204030204" pitchFamily="34" charset="0"/>
                          <a:ea typeface="+mn-ea"/>
                          <a:cs typeface="+mn-cs"/>
                        </a:rPr>
                        <a:t>(2 Pet 2:7-8; Ps 32:1-5)</a:t>
                      </a:r>
                    </a:p>
                  </a:txBody>
                  <a:tcPr anchor="ctr"/>
                </a:tc>
                <a:extLst>
                  <a:ext uri="{0D108BD9-81ED-4DB2-BD59-A6C34878D82A}">
                    <a16:rowId xmlns:a16="http://schemas.microsoft.com/office/drawing/2014/main" val="10002"/>
                  </a:ext>
                </a:extLst>
              </a:tr>
              <a:tr h="502920">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Divine discipline</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(Heb. 12:5-11; Rev. 3:19)</a:t>
                      </a:r>
                      <a:endParaRPr lang="fr-FR" sz="24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Premature death</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(Acts 5:1-11; 1 </a:t>
                      </a:r>
                      <a:r>
                        <a:rPr lang="en-US" sz="2400" kern="1200" dirty="0" err="1">
                          <a:solidFill>
                            <a:schemeClr val="dk1"/>
                          </a:solidFill>
                          <a:latin typeface="Calibri" panose="020F0502020204030204" pitchFamily="34" charset="0"/>
                          <a:ea typeface="+mn-ea"/>
                          <a:cs typeface="+mn-cs"/>
                        </a:rPr>
                        <a:t>Cor</a:t>
                      </a:r>
                      <a:r>
                        <a:rPr lang="en-US" sz="2400" kern="1200" dirty="0">
                          <a:solidFill>
                            <a:schemeClr val="dk1"/>
                          </a:solidFill>
                          <a:latin typeface="Calibri" panose="020F0502020204030204" pitchFamily="34" charset="0"/>
                          <a:ea typeface="+mn-ea"/>
                          <a:cs typeface="+mn-cs"/>
                        </a:rPr>
                        <a:t> 11:30; 1 John 5:16; Rev 2:22-23)</a:t>
                      </a:r>
                    </a:p>
                  </a:txBody>
                  <a:tcPr anchor="ctr"/>
                </a:tc>
                <a:extLst>
                  <a:ext uri="{0D108BD9-81ED-4DB2-BD59-A6C34878D82A}">
                    <a16:rowId xmlns:a16="http://schemas.microsoft.com/office/drawing/2014/main" val="10004"/>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Loss of reward</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Cor. 3:15; 9:27; 2 John 8; Rev 3:11)</a:t>
                      </a:r>
                    </a:p>
                  </a:txBody>
                  <a:tcPr anchor="ctr"/>
                </a:tc>
                <a:extLst>
                  <a:ext uri="{0D108BD9-81ED-4DB2-BD59-A6C34878D82A}">
                    <a16:rowId xmlns:a16="http://schemas.microsoft.com/office/drawing/2014/main" val="10005"/>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Loss of fellowship</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John 1:9)</a:t>
                      </a:r>
                    </a:p>
                  </a:txBody>
                  <a:tcPr anchor="ctr"/>
                </a:tc>
                <a:extLst>
                  <a:ext uri="{0D108BD9-81ED-4DB2-BD59-A6C34878D82A}">
                    <a16:rowId xmlns:a16="http://schemas.microsoft.com/office/drawing/2014/main" val="10006"/>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Excommunication</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(1 </a:t>
                      </a:r>
                      <a:r>
                        <a:rPr lang="en-US" sz="2400" kern="1200" dirty="0" err="1">
                          <a:solidFill>
                            <a:schemeClr val="dk1"/>
                          </a:solidFill>
                          <a:latin typeface="Calibri" panose="020F0502020204030204" pitchFamily="34" charset="0"/>
                          <a:ea typeface="+mn-ea"/>
                          <a:cs typeface="+mn-cs"/>
                        </a:rPr>
                        <a:t>Cor</a:t>
                      </a:r>
                      <a:r>
                        <a:rPr lang="en-US" sz="2400" kern="1200" dirty="0">
                          <a:solidFill>
                            <a:schemeClr val="dk1"/>
                          </a:solidFill>
                          <a:latin typeface="Calibri" panose="020F0502020204030204" pitchFamily="34" charset="0"/>
                          <a:ea typeface="+mn-ea"/>
                          <a:cs typeface="+mn-cs"/>
                        </a:rPr>
                        <a:t> 5:4-5; Matt 18:15-17)</a:t>
                      </a:r>
                    </a:p>
                  </a:txBody>
                  <a:tcPr anchor="ctr"/>
                </a:tc>
                <a:extLst>
                  <a:ext uri="{0D108BD9-81ED-4DB2-BD59-A6C34878D82A}">
                    <a16:rowId xmlns:a16="http://schemas.microsoft.com/office/drawing/2014/main" val="10007"/>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Temporal consequences</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(Gal 6:7-8)</a:t>
                      </a:r>
                    </a:p>
                  </a:txBody>
                  <a:tcPr anchor="ctr"/>
                </a:tc>
                <a:extLst>
                  <a:ext uri="{0D108BD9-81ED-4DB2-BD59-A6C34878D82A}">
                    <a16:rowId xmlns:a16="http://schemas.microsoft.com/office/drawing/2014/main" val="10008"/>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Unanswered prayer </a:t>
                      </a:r>
                    </a:p>
                  </a:txBody>
                  <a:tcPr anchor="ct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kern="1200" dirty="0">
                          <a:solidFill>
                            <a:schemeClr val="dk1"/>
                          </a:solidFill>
                          <a:latin typeface="Calibri" panose="020F0502020204030204" pitchFamily="34" charset="0"/>
                          <a:ea typeface="+mn-ea"/>
                          <a:cs typeface="+mn-cs"/>
                        </a:rPr>
                        <a:t>(Ps 66:18; 1 Pet 3:7)</a:t>
                      </a:r>
                    </a:p>
                  </a:txBody>
                  <a:tcPr anchor="ctr"/>
                </a:tc>
                <a:extLst>
                  <a:ext uri="{0D108BD9-81ED-4DB2-BD59-A6C34878D82A}">
                    <a16:rowId xmlns:a16="http://schemas.microsoft.com/office/drawing/2014/main" val="10009"/>
                  </a:ext>
                </a:extLst>
              </a:tr>
              <a:tr h="502920">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u="sng" kern="1200" dirty="0">
                          <a:solidFill>
                            <a:schemeClr val="dk1"/>
                          </a:solidFill>
                          <a:latin typeface="Calibri" panose="020F0502020204030204" pitchFamily="34" charset="0"/>
                          <a:ea typeface="+mn-ea"/>
                          <a:cs typeface="+mn-cs"/>
                        </a:rPr>
                        <a:t>Loss of testimony</a:t>
                      </a:r>
                    </a:p>
                  </a:txBody>
                  <a:tcPr anchor="ctr">
                    <a:solidFill>
                      <a:srgbClr val="FFFFCC"/>
                    </a:solidFill>
                  </a:tcPr>
                </a:tc>
                <a:tc>
                  <a:txBody>
                    <a:bodyPr/>
                    <a:lstStyle/>
                    <a:p>
                      <a:pPr marL="112713"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u="sng" kern="1200" dirty="0">
                          <a:solidFill>
                            <a:schemeClr val="dk1"/>
                          </a:solidFill>
                          <a:latin typeface="Calibri" panose="020F0502020204030204" pitchFamily="34" charset="0"/>
                          <a:ea typeface="+mn-ea"/>
                          <a:cs typeface="+mn-cs"/>
                        </a:rPr>
                        <a:t>(Gen 19:14)</a:t>
                      </a:r>
                    </a:p>
                  </a:txBody>
                  <a:tcPr anchor="ctr">
                    <a:solidFill>
                      <a:srgbClr val="FFFFCC"/>
                    </a:solidFill>
                  </a:tcPr>
                </a:tc>
                <a:extLst>
                  <a:ext uri="{0D108BD9-81ED-4DB2-BD59-A6C34878D82A}">
                    <a16:rowId xmlns:a16="http://schemas.microsoft.com/office/drawing/2014/main" val="10010"/>
                  </a:ext>
                </a:extLst>
              </a:tr>
              <a:tr h="502920">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Loss of leadership privileges</a:t>
                      </a:r>
                    </a:p>
                  </a:txBody>
                  <a:tcPr anchor="ctr"/>
                </a:tc>
                <a:tc>
                  <a:txBody>
                    <a:bodyPr/>
                    <a:lstStyle/>
                    <a:p>
                      <a:pPr marL="112713" indent="0" algn="l" defTabSz="914377" rtl="0" eaLnBrk="1" latinLnBrk="0" hangingPunct="1">
                        <a:buFont typeface="Arial" panose="020B0604020202020204" pitchFamily="34" charset="0"/>
                        <a:buNone/>
                      </a:pPr>
                      <a:r>
                        <a:rPr lang="en-US" sz="2400" kern="1200" dirty="0">
                          <a:solidFill>
                            <a:schemeClr val="dk1"/>
                          </a:solidFill>
                          <a:latin typeface="Calibri" panose="020F0502020204030204" pitchFamily="34" charset="0"/>
                          <a:ea typeface="+mn-ea"/>
                          <a:cs typeface="+mn-cs"/>
                        </a:rPr>
                        <a:t>(1 Tim 3:1-13; 2 Sam. 12)</a:t>
                      </a: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0073935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8784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cs typeface="Calibri" panose="020F0502020204030204" pitchFamily="34" charset="0"/>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19:27-28</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What Abraham did (27)</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What Abraham saw (28)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2385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cs typeface="Calibri" panose="020F0502020204030204" pitchFamily="34" charset="0"/>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19:27-28</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What Abraham did (27)</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What Abraham saw (28)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7690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cs typeface="Calibri" panose="020F0502020204030204" pitchFamily="34" charset="0"/>
              </a:rPr>
              <a:t>Abraham’s Response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19:27-28</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What Abraham did (27)</a:t>
            </a:r>
          </a:p>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What Abraham saw (28)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0987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16002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a:t>
            </a:r>
            <a:r>
              <a:rPr lang="en-US" b="1" i="1" dirty="0">
                <a:solidFill>
                  <a:srgbClr val="FFFFCC"/>
                </a:solidFill>
                <a:effectLst>
                  <a:outerShdw blurRad="38100" dist="38100" dir="2700000" algn="tl">
                    <a:srgbClr val="000000">
                      <a:alpha val="43137"/>
                    </a:srgbClr>
                  </a:outerShdw>
                </a:effectLst>
              </a:rPr>
              <a:t> </a:t>
            </a:r>
            <a:r>
              <a:rPr lang="en-US" b="1" dirty="0">
                <a:solidFill>
                  <a:srgbClr val="FFFFCC"/>
                </a:solidFill>
                <a:effectLst>
                  <a:outerShdw blurRad="38100" dist="38100" dir="2700000" algn="tl">
                    <a:srgbClr val="000000">
                      <a:alpha val="43137"/>
                    </a:srgbClr>
                  </a:outerShdw>
                </a:effectLst>
              </a:rPr>
              <a:t>19:29 </a:t>
            </a:r>
            <a:r>
              <a:rPr lang="en-US" dirty="0">
                <a:effectLst>
                  <a:outerShdw blurRad="38100" dist="38100" dir="2700000" algn="tl">
                    <a:srgbClr val="000000">
                      <a:alpha val="43137"/>
                    </a:srgbClr>
                  </a:outerShdw>
                </a:effectLst>
              </a:rPr>
              <a:t>(RSB:NASB1995U): 19:29 The overthrow of Sodom and Gomorrah is used as a warning on several occasions in both the OT (Deut. 29:23; Isa. 1:9–10; Jer. 49:18; Amos 4:11) and NT (Matt. 10:15; 11:23–24; Rom. 9:29; 2 Peter 2:6; Jude 7; Rev. 11:8).”</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95126"/>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31275428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a:extLst>
              <a:ext uri="{FF2B5EF4-FFF2-40B4-BE49-F238E27FC236}">
                <a16:creationId xmlns:a16="http://schemas.microsoft.com/office/drawing/2014/main" id="{73D675F7-975B-40A6-94A0-FBAD8D831785}"/>
              </a:ext>
            </a:extLst>
          </p:cNvPr>
          <p:cNvSpPr>
            <a:spLocks noGrp="1"/>
          </p:cNvSpPr>
          <p:nvPr>
            <p:ph type="title"/>
          </p:nvPr>
        </p:nvSpPr>
        <p:spPr>
          <a:xfrm>
            <a:off x="2209800" y="304800"/>
            <a:ext cx="7772400" cy="762000"/>
          </a:xfrm>
        </p:spPr>
        <p:txBody>
          <a:bodyPr/>
          <a:lstStyle/>
          <a:p>
            <a:pPr algn="ctr"/>
            <a:r>
              <a:rPr lang="en-US" altLang="en-US" dirty="0">
                <a:ea typeface="Calibri" panose="020F0502020204030204" pitchFamily="34" charset="0"/>
                <a:cs typeface="Calibri" panose="020F0502020204030204" pitchFamily="34" charset="0"/>
              </a:rPr>
              <a:t>Dominoes in a Row</a:t>
            </a:r>
          </a:p>
        </p:txBody>
      </p:sp>
      <p:pic>
        <p:nvPicPr>
          <p:cNvPr id="34819" name="Picture 2" descr="http://i.ytimg.com/vi/IeWsxuDn7NE/hqdefault.jpg">
            <a:extLst>
              <a:ext uri="{FF2B5EF4-FFF2-40B4-BE49-F238E27FC236}">
                <a16:creationId xmlns:a16="http://schemas.microsoft.com/office/drawing/2014/main" id="{E61D8919-8894-79A2-6F3C-8C8DD046528B}"/>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2400300" y="1066800"/>
            <a:ext cx="7391400" cy="55435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08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3048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cs typeface="Calibri" panose="020F0502020204030204" pitchFamily="34" charset="0"/>
              </a:rPr>
              <a:t>Intercession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18:24-32</a:t>
            </a:r>
          </a:p>
        </p:txBody>
      </p:sp>
      <p:sp>
        <p:nvSpPr>
          <p:cNvPr id="161795" name="Rectangle 3"/>
          <p:cNvSpPr>
            <a:spLocks noGrp="1" noChangeArrowheads="1"/>
          </p:cNvSpPr>
          <p:nvPr>
            <p:ph type="body" idx="1"/>
          </p:nvPr>
        </p:nvSpPr>
        <p:spPr>
          <a:xfrm>
            <a:off x="1066799" y="1295400"/>
            <a:ext cx="5715001" cy="4495801"/>
          </a:xfrm>
        </p:spPr>
        <p:txBody>
          <a:bodyPr/>
          <a:lstStyle/>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Fifty (24-26)</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Forty-five (27-28)</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Forty (29)</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Thirty (30)</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Twenty (31)</a:t>
            </a:r>
          </a:p>
          <a:p>
            <a:pPr marL="458788" lvl="2" indent="-458788" eaLnBrk="1" hangingPunct="1">
              <a:spcBef>
                <a:spcPts val="0"/>
              </a:spcBef>
              <a:spcAft>
                <a:spcPts val="2400"/>
              </a:spcAft>
              <a:buSzPct val="100000"/>
              <a:buFont typeface="+mj-lt"/>
              <a:buAutoNum type="romanLcPeriod"/>
              <a:defRPr/>
            </a:pPr>
            <a:r>
              <a:rPr lang="en-US" dirty="0">
                <a:effectLst>
                  <a:outerShdw blurRad="38100" dist="38100" dir="2700000" algn="tl">
                    <a:srgbClr val="000000">
                      <a:alpha val="43137"/>
                    </a:srgbClr>
                  </a:outerShdw>
                </a:effectLst>
              </a:rPr>
              <a:t>Ten (32)</a:t>
            </a:r>
          </a:p>
        </p:txBody>
      </p:sp>
      <p:pic>
        <p:nvPicPr>
          <p:cNvPr id="5" name="Picture 4">
            <a:extLst>
              <a:ext uri="{FF2B5EF4-FFF2-40B4-BE49-F238E27FC236}">
                <a16:creationId xmlns:a16="http://schemas.microsoft.com/office/drawing/2014/main" id="{DB65EE0D-5FF8-414A-B303-B1C1184E66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noFill/>
          </a:ln>
        </p:spPr>
      </p:pic>
      <p:pic>
        <p:nvPicPr>
          <p:cNvPr id="3" name="Picture 2" descr="A person pointing at a statue&#10;&#10;Description automatically generated with medium confidence">
            <a:extLst>
              <a:ext uri="{FF2B5EF4-FFF2-40B4-BE49-F238E27FC236}">
                <a16:creationId xmlns:a16="http://schemas.microsoft.com/office/drawing/2014/main" id="{A2D76876-0A65-4CFE-A517-E2A2C6313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600200"/>
            <a:ext cx="3840488" cy="4572000"/>
          </a:xfrm>
          <a:prstGeom prst="rect">
            <a:avLst/>
          </a:prstGeom>
          <a:ln>
            <a:solidFill>
              <a:schemeClr val="tx1"/>
            </a:solidFill>
          </a:ln>
        </p:spPr>
      </p:pic>
    </p:spTree>
    <p:extLst>
      <p:ext uri="{BB962C8B-B14F-4D97-AF65-F5344CB8AC3E}">
        <p14:creationId xmlns:p14="http://schemas.microsoft.com/office/powerpoint/2010/main" val="311390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92107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Summary</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19:29</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God’s action (29a)</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God’s remembrance (29b)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812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Summary</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19:29</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God’s action (29a)</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God’s remembrance (29b)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42686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8F35D-8F21-4F2A-9317-20E7186BEEAE}"/>
              </a:ext>
            </a:extLst>
          </p:cNvPr>
          <p:cNvPicPr>
            <a:picLocks noChangeAspect="1"/>
          </p:cNvPicPr>
          <p:nvPr/>
        </p:nvPicPr>
        <p:blipFill>
          <a:blip r:embed="rId2"/>
          <a:stretch>
            <a:fillRect/>
          </a:stretch>
        </p:blipFill>
        <p:spPr>
          <a:xfrm>
            <a:off x="475001" y="112488"/>
            <a:ext cx="11241998" cy="6633023"/>
          </a:xfrm>
          <a:prstGeom prst="rect">
            <a:avLst/>
          </a:prstGeom>
        </p:spPr>
      </p:pic>
      <p:sp>
        <p:nvSpPr>
          <p:cNvPr id="7" name="Oval 7">
            <a:extLst>
              <a:ext uri="{FF2B5EF4-FFF2-40B4-BE49-F238E27FC236}">
                <a16:creationId xmlns:a16="http://schemas.microsoft.com/office/drawing/2014/main" id="{8FEC18A7-2789-4B38-9818-7B65C68EAED1}"/>
              </a:ext>
            </a:extLst>
          </p:cNvPr>
          <p:cNvSpPr>
            <a:spLocks noChangeArrowheads="1"/>
          </p:cNvSpPr>
          <p:nvPr/>
        </p:nvSpPr>
        <p:spPr bwMode="auto">
          <a:xfrm>
            <a:off x="2971800" y="3581400"/>
            <a:ext cx="2209800" cy="1219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3839786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630930" y="3886200"/>
            <a:ext cx="3912870" cy="28346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2812659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spTree>
    <p:extLst>
      <p:ext uri="{BB962C8B-B14F-4D97-AF65-F5344CB8AC3E}">
        <p14:creationId xmlns:p14="http://schemas.microsoft.com/office/powerpoint/2010/main" val="68222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73630" y="228600"/>
            <a:ext cx="424474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1152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5"/>
            </a:pPr>
            <a:r>
              <a:rPr lang="en-US" sz="3600" dirty="0">
                <a:effectLst>
                  <a:outerShdw blurRad="38100" dist="38100" dir="2700000" algn="tl">
                    <a:srgbClr val="000000">
                      <a:alpha val="43137"/>
                    </a:srgbClr>
                  </a:outerShdw>
                </a:effectLst>
                <a:cs typeface="Calibri" panose="020F0502020204030204" pitchFamily="34" charset="0"/>
              </a:rPr>
              <a:t>Summary</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19:29</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God’s action (29a)</a:t>
            </a:r>
          </a:p>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God’s remembrance (29b)</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2936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5342930"/>
          </a:xfrm>
        </p:spPr>
        <p:txBody>
          <a:bodyPr/>
          <a:lstStyle/>
          <a:p>
            <a:pPr marL="0" indent="0" algn="just">
              <a:spcBef>
                <a:spcPts val="0"/>
              </a:spcBef>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word remember does not mean remember in the sense that God temporarily forgot about the ark and its inhabitants; rather it means remembering in the sense of movement toward the object. For example, in Genesis 19:29, God remembered Abraham with a view to saving Lot; in Exodus 2:24, God remembered his covenant with the Patriarchs with a view to rescuing Israel; in Jeremiah 2:2, God remembered Israel with a view toward her restoration; in Jeremiah 31:20, God remembered Ephraim with a view toward extending mercy to him; and in Luke 1:54–55, God remembered Israel with a view toward sending the Messiah to Israel. Furthermore, the sense was that of God remembering a covenant; although in . . .</a:t>
            </a:r>
          </a:p>
        </p:txBody>
      </p:sp>
      <p:sp>
        <p:nvSpPr>
          <p:cNvPr id="4" name="Text Box 5"/>
          <p:cNvSpPr txBox="1">
            <a:spLocks noChangeArrowheads="1"/>
          </p:cNvSpPr>
          <p:nvPr/>
        </p:nvSpPr>
        <p:spPr bwMode="auto">
          <a:xfrm>
            <a:off x="3381375" y="3048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a:t>
            </a:r>
          </a:p>
        </p:txBody>
      </p:sp>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62427F48-243B-6F01-F1CE-D3A3E40932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68" y="76200"/>
            <a:ext cx="684944" cy="914400"/>
          </a:xfrm>
          <a:prstGeom prst="rect">
            <a:avLst/>
          </a:prstGeom>
          <a:ln>
            <a:solidFill>
              <a:schemeClr val="tx1"/>
            </a:solidFill>
          </a:ln>
        </p:spPr>
      </p:pic>
    </p:spTree>
    <p:extLst>
      <p:ext uri="{BB962C8B-B14F-4D97-AF65-F5344CB8AC3E}">
        <p14:creationId xmlns:p14="http://schemas.microsoft.com/office/powerpoint/2010/main" val="312834346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25868" y="1295400"/>
            <a:ext cx="10956532"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 . . in this case the covenant itself had not yet been made. He said earlier in chapter 6, that He would establish His covenant with Noah. Furthermore, in 7:4 God </a:t>
            </a:r>
            <a:r>
              <a:rPr lang="en-US" sz="3000" i="1" dirty="0">
                <a:effectLst>
                  <a:outerShdw blurRad="38100" dist="38100" dir="2700000" algn="tl">
                    <a:srgbClr val="000000">
                      <a:alpha val="43137"/>
                    </a:srgbClr>
                  </a:outerShdw>
                </a:effectLst>
              </a:rPr>
              <a:t>remembered</a:t>
            </a:r>
            <a:r>
              <a:rPr lang="en-US" sz="3000" dirty="0">
                <a:effectLst>
                  <a:outerShdw blurRad="38100" dist="38100" dir="2700000" algn="tl">
                    <a:srgbClr val="000000">
                      <a:alpha val="43137"/>
                    </a:srgbClr>
                  </a:outerShdw>
                </a:effectLst>
              </a:rPr>
              <a:t> that the rain would only last forty days. All these usages fit into the word ‘remember.’ . . .God’s action is described: God remembered Abraham. Once again, the word ‘remember’ does not mean that God forgot; rather it means remember in the sense of taking action on behalf of. Therefore, God remembered Abraham; He remembered the Abrahamic Covenant; He remembered Abraham’s real concern was Lot.”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175, 328</a:t>
            </a:r>
          </a:p>
        </p:txBody>
      </p:sp>
      <p:pic>
        <p:nvPicPr>
          <p:cNvPr id="8" name="Picture 7">
            <a:extLst>
              <a:ext uri="{FF2B5EF4-FFF2-40B4-BE49-F238E27FC236}">
                <a16:creationId xmlns:a16="http://schemas.microsoft.com/office/drawing/2014/main" id="{097E40A9-A365-75DE-E7F0-10D8BB95C9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7" name="Picture 6">
            <a:extLst>
              <a:ext uri="{FF2B5EF4-FFF2-40B4-BE49-F238E27FC236}">
                <a16:creationId xmlns:a16="http://schemas.microsoft.com/office/drawing/2014/main" id="{E6C175A3-3549-7BAD-02A1-B4BC4CD447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68" y="76200"/>
            <a:ext cx="684944" cy="914400"/>
          </a:xfrm>
          <a:prstGeom prst="rect">
            <a:avLst/>
          </a:prstGeom>
          <a:ln>
            <a:solidFill>
              <a:schemeClr val="tx1"/>
            </a:solidFill>
          </a:ln>
        </p:spPr>
      </p:pic>
    </p:spTree>
    <p:extLst>
      <p:ext uri="{BB962C8B-B14F-4D97-AF65-F5344CB8AC3E}">
        <p14:creationId xmlns:p14="http://schemas.microsoft.com/office/powerpoint/2010/main" val="39443855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“Sometimes God will not respond positively to specific prayer requests, but He will respond to the desire behind those prayer requests.”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318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6" name="Picture 5">
            <a:extLst>
              <a:ext uri="{FF2B5EF4-FFF2-40B4-BE49-F238E27FC236}">
                <a16:creationId xmlns:a16="http://schemas.microsoft.com/office/drawing/2014/main" id="{9039393E-D8B2-4643-B705-B80A7F2400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3609" y="3549869"/>
            <a:ext cx="3224783" cy="2743200"/>
          </a:xfrm>
          <a:prstGeom prst="rect">
            <a:avLst/>
          </a:prstGeom>
        </p:spPr>
      </p:pic>
      <p:pic>
        <p:nvPicPr>
          <p:cNvPr id="8" name="Picture 7">
            <a:extLst>
              <a:ext uri="{FF2B5EF4-FFF2-40B4-BE49-F238E27FC236}">
                <a16:creationId xmlns:a16="http://schemas.microsoft.com/office/drawing/2014/main" id="{07BB2232-C5C8-3914-F372-D11589D7C9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868" y="76200"/>
            <a:ext cx="684944" cy="914400"/>
          </a:xfrm>
          <a:prstGeom prst="rect">
            <a:avLst/>
          </a:prstGeom>
          <a:ln>
            <a:solidFill>
              <a:schemeClr val="tx1"/>
            </a:solidFill>
          </a:ln>
        </p:spPr>
      </p:pic>
      <p:pic>
        <p:nvPicPr>
          <p:cNvPr id="9" name="Picture 8">
            <a:extLst>
              <a:ext uri="{FF2B5EF4-FFF2-40B4-BE49-F238E27FC236}">
                <a16:creationId xmlns:a16="http://schemas.microsoft.com/office/drawing/2014/main" id="{0A17DEAD-203A-A87B-5341-99B4CFD31B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62788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68523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6790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25356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7400" y="3505200"/>
            <a:ext cx="8077200" cy="3235373"/>
          </a:xfrm>
          <a:prstGeom prst="rect">
            <a:avLst/>
          </a:prstGeom>
        </p:spPr>
        <p:txBody>
          <a:bodyPr wrap="square">
            <a:spAutoFit/>
          </a:bodyPr>
          <a:lstStyle/>
          <a:p>
            <a:pPr algn="just">
              <a:lnSpc>
                <a:spcPct val="115000"/>
              </a:lnSpc>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a:t>
            </a:r>
            <a:r>
              <a:rPr lang="en-US" sz="3600">
                <a:effectLst/>
                <a:latin typeface="Calibri" panose="020F0502020204030204" pitchFamily="34" charset="0"/>
              </a:rPr>
              <a:t>peace</a:t>
            </a:r>
            <a:r>
              <a:rPr lang="en-US" sz="3600">
                <a:latin typeface="Calibri" panose="020F0502020204030204" pitchFamily="34" charset="0"/>
              </a:rPr>
              <a:t>. </a:t>
            </a:r>
            <a:endParaRPr lang="en-US" sz="3600" dirty="0">
              <a:latin typeface="Calibri" panose="020F0502020204030204" pitchFamily="34" charset="0"/>
            </a:endParaRPr>
          </a:p>
          <a:p>
            <a:pPr algn="r">
              <a:lnSpc>
                <a:spcPct val="115000"/>
              </a:lnSpc>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3048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1905000" y="1371600"/>
            <a:ext cx="8382000" cy="53339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8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8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8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8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8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8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8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800" b="1" u="sng" dirty="0">
                <a:solidFill>
                  <a:srgbClr val="FFFFCC"/>
                </a:solidFill>
              </a:rPr>
              <a:t>Sodom  &amp; Gomorrah (Gen. 18</a:t>
            </a:r>
            <a:r>
              <a:rPr lang="en-US" sz="2800" b="1" u="sng" dirty="0">
                <a:solidFill>
                  <a:srgbClr val="FFFFCC"/>
                </a:solidFill>
                <a:cs typeface="Calibri" panose="020F0502020204030204" pitchFamily="34" charset="0"/>
              </a:rPr>
              <a:t>‒19)</a:t>
            </a:r>
            <a:endParaRPr lang="en-US" sz="28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14060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25808</TotalTime>
  <Words>3047</Words>
  <Application>Microsoft Office PowerPoint</Application>
  <PresentationFormat>Widescreen</PresentationFormat>
  <Paragraphs>343</Paragraphs>
  <Slides>80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12‒19 Abram’s Early Journeys</vt:lpstr>
      <vt:lpstr>Genesis 18‒19 Sodom &amp; Gomorrah</vt:lpstr>
      <vt:lpstr>Genesis 18‒19 Sodom &amp; Gomorrah</vt:lpstr>
      <vt:lpstr>PowerPoint Presentation</vt:lpstr>
      <vt:lpstr>Genesis 18‒19 Sodom &amp; Gomorrah</vt:lpstr>
      <vt:lpstr>PowerPoint Presentation</vt:lpstr>
      <vt:lpstr>Genesis 18‒19 Sodom &amp; Gomorrah</vt:lpstr>
      <vt:lpstr>PowerPoint Presentation</vt:lpstr>
      <vt:lpstr>PowerPoint Presentation</vt:lpstr>
      <vt:lpstr>Angels in Sodom Genesis 19:1-11</vt:lpstr>
      <vt:lpstr>PowerPoint Presentation</vt:lpstr>
      <vt:lpstr>Lot’s Rescue Genesis 19:12-22</vt:lpstr>
      <vt:lpstr>PowerPoint Presentation</vt:lpstr>
      <vt:lpstr>Sodom’s Destruction Genesis 19:23-29</vt:lpstr>
      <vt:lpstr>Sodom’s Destruction Genesis 19:23-29</vt:lpstr>
      <vt:lpstr>Genesis 18‒19 Sodom &amp; Gomorrah</vt:lpstr>
      <vt:lpstr>PowerPoint Presentation</vt:lpstr>
      <vt:lpstr>Sodom’s Destruction Genesis 19:23-29</vt:lpstr>
      <vt:lpstr>Sodom’s Overthrow Genesis 19:24-25</vt:lpstr>
      <vt:lpstr>Sodom’s Overthrow Genesis 19:24-25</vt:lpstr>
      <vt:lpstr>PowerPoint Presentation</vt:lpstr>
      <vt:lpstr>PowerPoint Presentation</vt:lpstr>
      <vt:lpstr>PowerPoint Presentation</vt:lpstr>
      <vt:lpstr>TRINITARIANISM IN GENESIS</vt:lpstr>
      <vt:lpstr>PowerPoint Presentation</vt:lpstr>
      <vt:lpstr>Genesis as the Seed-Plot of the Bible</vt:lpstr>
      <vt:lpstr>Dominoes in a Row</vt:lpstr>
      <vt:lpstr>PowerPoint Presentation</vt:lpstr>
      <vt:lpstr>PowerPoint Presentation</vt:lpstr>
      <vt:lpstr>Sodom’s Overthrow Genesis 19:24-25</vt:lpstr>
      <vt:lpstr>PowerPoint Presentation</vt:lpstr>
      <vt:lpstr>PowerPoint Presentation</vt:lpstr>
      <vt:lpstr>PowerPoint Presentation</vt:lpstr>
      <vt:lpstr>PowerPoint Presentation</vt:lpstr>
      <vt:lpstr>PowerPoint Presentation</vt:lpstr>
      <vt:lpstr>PowerPoint Presentation</vt:lpstr>
      <vt:lpstr>Sodom’s Destruction Genesis 19:23-29</vt:lpstr>
      <vt:lpstr>Angelic Enforcement Genesis 19:17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Sodom’s Destruction Genesis 19:23-29</vt:lpstr>
      <vt:lpstr>Abraham’s Response Genesis 19:27-28</vt:lpstr>
      <vt:lpstr>Abraham’s Response Genesis 19:27-28</vt:lpstr>
      <vt:lpstr>Abraham’s Response Genesis 19:27-28</vt:lpstr>
      <vt:lpstr>Isaiah 13-14</vt:lpstr>
      <vt:lpstr>Jeremiah 50-51</vt:lpstr>
      <vt:lpstr>PowerPoint Presentation</vt:lpstr>
      <vt:lpstr>Dominoes in a Row</vt:lpstr>
      <vt:lpstr>Intercession Genesis 18:24-32</vt:lpstr>
      <vt:lpstr>Sodom’s Destruction Genesis 19:23-29</vt:lpstr>
      <vt:lpstr>Summary Genesis 19:29</vt:lpstr>
      <vt:lpstr>Summary Genesis 19:29</vt:lpstr>
      <vt:lpstr>PowerPoint Presentation</vt:lpstr>
      <vt:lpstr>PowerPoint Presentation</vt:lpstr>
      <vt:lpstr>PowerPoint Presentation</vt:lpstr>
      <vt:lpstr>PowerPoint Presentation</vt:lpstr>
      <vt:lpstr>Summary Genesis 19:29</vt:lpstr>
      <vt:lpstr>PowerPoint Presentation</vt:lpstr>
      <vt:lpstr>PowerPoint Presentation</vt:lpstr>
      <vt:lpstr>PowerPoint Presentation</vt:lpstr>
      <vt:lpstr>Conclusion</vt:lpstr>
      <vt:lpstr>PowerPoint Presentation</vt:lpstr>
      <vt:lpstr>Sodom’s Destruction Genesis 19:23-29</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078 - 19v23-29 - 16x9</dc:title>
  <dc:subject>Genesis 19</dc:subject>
  <dc:creator>A. Woods</dc:creator>
  <dc:description>Modified by Jim McGowan</dc:description>
  <cp:lastModifiedBy>Jim McGowan</cp:lastModifiedBy>
  <cp:revision>2593</cp:revision>
  <cp:lastPrinted>2022-04-22T16:16:04Z</cp:lastPrinted>
  <dcterms:created xsi:type="dcterms:W3CDTF">2009-03-17T12:21:13Z</dcterms:created>
  <dcterms:modified xsi:type="dcterms:W3CDTF">2022-05-08T01:25:22Z</dcterms:modified>
</cp:coreProperties>
</file>