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2094" r:id="rId2"/>
    <p:sldId id="7754" r:id="rId3"/>
    <p:sldId id="8468" r:id="rId4"/>
    <p:sldId id="8221" r:id="rId5"/>
    <p:sldId id="8220" r:id="rId6"/>
    <p:sldId id="8255" r:id="rId7"/>
    <p:sldId id="7729" r:id="rId8"/>
    <p:sldId id="8390" r:id="rId9"/>
    <p:sldId id="8574" r:id="rId10"/>
    <p:sldId id="5155" r:id="rId11"/>
    <p:sldId id="5223" r:id="rId12"/>
    <p:sldId id="5224" r:id="rId13"/>
    <p:sldId id="5225" r:id="rId14"/>
    <p:sldId id="5218" r:id="rId15"/>
    <p:sldId id="5219" r:id="rId16"/>
    <p:sldId id="5116" r:id="rId17"/>
    <p:sldId id="2839" r:id="rId18"/>
    <p:sldId id="3004" r:id="rId19"/>
    <p:sldId id="8002" r:id="rId20"/>
    <p:sldId id="2950" r:id="rId21"/>
    <p:sldId id="2952" r:id="rId22"/>
    <p:sldId id="5220" r:id="rId23"/>
    <p:sldId id="5226" r:id="rId24"/>
    <p:sldId id="5227" r:id="rId25"/>
    <p:sldId id="1266" r:id="rId26"/>
    <p:sldId id="1267" r:id="rId27"/>
    <p:sldId id="8603" r:id="rId28"/>
    <p:sldId id="2011" r:id="rId29"/>
    <p:sldId id="8590" r:id="rId30"/>
    <p:sldId id="5244" r:id="rId31"/>
    <p:sldId id="5228" r:id="rId32"/>
    <p:sldId id="6298" r:id="rId33"/>
    <p:sldId id="6292" r:id="rId34"/>
    <p:sldId id="5221" r:id="rId35"/>
    <p:sldId id="5232" r:id="rId36"/>
    <p:sldId id="8598" r:id="rId37"/>
    <p:sldId id="8604" r:id="rId38"/>
    <p:sldId id="8605" r:id="rId39"/>
    <p:sldId id="8606" r:id="rId40"/>
    <p:sldId id="8607" r:id="rId41"/>
    <p:sldId id="8608" r:id="rId42"/>
    <p:sldId id="8596" r:id="rId43"/>
    <p:sldId id="4440" r:id="rId44"/>
    <p:sldId id="5222" r:id="rId45"/>
    <p:sldId id="819" r:id="rId46"/>
    <p:sldId id="3694" r:id="rId47"/>
    <p:sldId id="2248" r:id="rId48"/>
    <p:sldId id="5229" r:id="rId49"/>
  </p:sldIdLst>
  <p:sldSz cx="12192000" cy="6858000"/>
  <p:notesSz cx="7315200" cy="9601200"/>
  <p:custDataLst>
    <p:tags r:id="rId5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p:scale>
          <a:sx n="100" d="100"/>
          <a:sy n="100" d="100"/>
        </p:scale>
        <p:origin x="324" y="13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93"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028-12v4-14</a:t>
            </a:r>
          </a:p>
          <a:p>
            <a:pPr>
              <a:defRPr/>
            </a:pPr>
            <a:r>
              <a:rPr lang="en-US" sz="1600" dirty="0"/>
              <a:t>05-04-2022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5/4/2022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30</a:t>
            </a:fld>
            <a:endParaRPr lang="en-US" altLang="en-US" dirty="0"/>
          </a:p>
        </p:txBody>
      </p:sp>
    </p:spTree>
    <p:extLst>
      <p:ext uri="{BB962C8B-B14F-4D97-AF65-F5344CB8AC3E}">
        <p14:creationId xmlns:p14="http://schemas.microsoft.com/office/powerpoint/2010/main" val="248207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43</a:t>
            </a:fld>
            <a:endParaRPr lang="en-US" dirty="0"/>
          </a:p>
        </p:txBody>
      </p:sp>
    </p:spTree>
    <p:extLst>
      <p:ext uri="{BB962C8B-B14F-4D97-AF65-F5344CB8AC3E}">
        <p14:creationId xmlns:p14="http://schemas.microsoft.com/office/powerpoint/2010/main" val="359091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2200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5/4/2022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852294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CF6F08E4-FBDB-4063-9915-5CAA4DF9CEE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0E3C4D4F-2F51-48D6-8A06-AD6693FF1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B3B3DC69-6AAD-4019-B1C6-A524EDF75207}"/>
              </a:ext>
            </a:extLst>
          </p:cNvPr>
          <p:cNvSpPr>
            <a:spLocks noGrp="1" noChangeArrowheads="1"/>
          </p:cNvSpPr>
          <p:nvPr>
            <p:ph type="sldNum" sz="quarter" idx="12"/>
          </p:nvPr>
        </p:nvSpPr>
        <p:spPr/>
        <p:txBody>
          <a:bodyPr/>
          <a:lstStyle>
            <a:lvl1pPr>
              <a:defRPr/>
            </a:lvl1pPr>
          </a:lstStyle>
          <a:p>
            <a:fld id="{02BB36EF-F806-48AE-84E0-A41FE0586832}" type="slidenum">
              <a:rPr lang="en-US" altLang="en-US"/>
              <a:pPr/>
              <a:t>‹#›</a:t>
            </a:fld>
            <a:endParaRPr lang="en-US" altLang="en-US"/>
          </a:p>
        </p:txBody>
      </p:sp>
    </p:spTree>
    <p:extLst>
      <p:ext uri="{BB962C8B-B14F-4D97-AF65-F5344CB8AC3E}">
        <p14:creationId xmlns:p14="http://schemas.microsoft.com/office/powerpoint/2010/main" val="3498867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3982879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F2E9F1B2-FB85-4A8F-B31C-36DE9999AEE6}" type="slidenum">
              <a:rPr lang="en-US"/>
              <a:pPr>
                <a:defRPr/>
              </a:pPr>
              <a:t>‹#›</a:t>
            </a:fld>
            <a:endParaRPr lang="en-US"/>
          </a:p>
        </p:txBody>
      </p:sp>
    </p:spTree>
    <p:extLst>
      <p:ext uri="{BB962C8B-B14F-4D97-AF65-F5344CB8AC3E}">
        <p14:creationId xmlns:p14="http://schemas.microsoft.com/office/powerpoint/2010/main" val="204249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2052" name="Picture 4" descr="Image result for zechariah 12">
            <a:extLst>
              <a:ext uri="{FF2B5EF4-FFF2-40B4-BE49-F238E27FC236}">
                <a16:creationId xmlns:a16="http://schemas.microsoft.com/office/drawing/2014/main" id="{A6C30304-849E-4566-91CA-4B0E43622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zechariah 12">
            <a:extLst>
              <a:ext uri="{FF2B5EF4-FFF2-40B4-BE49-F238E27FC236}">
                <a16:creationId xmlns:a16="http://schemas.microsoft.com/office/drawing/2014/main" id="{26330CDD-01C6-4BAE-8BE7-A138F426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2646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2B7527D1-38FE-4E77-A6F8-221AC3CF15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70A21F9E-C940-40AD-ADE7-A3BB5AF15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17475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nations who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70AD2F02-64CF-46F3-9E6A-5334632D52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31E325CB-B8D6-4ABF-88E5-67FED4AAB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185907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CC4D706B-B36A-4EDD-969C-E2ED9D1F30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3A71E01D-3141-4808-8D51-115A34824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8906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467971"/>
            <a:ext cx="7696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The seriousness of this blow to the armies of the enemy will be readily understood when it is remembered that Calvary held a large place in Eastern warfare. Imagine the confusion in the ranks of the beleaguering armies when their horses are thrown into deadly freight and are blinded, and the horsemen are smitten with madness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4676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223.</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32735"/>
            <a:ext cx="943524" cy="1162665"/>
          </a:xfrm>
          <a:prstGeom prst="rect">
            <a:avLst/>
          </a:prstGeom>
          <a:ln>
            <a:solidFill>
              <a:schemeClr val="tx1"/>
            </a:solidFill>
          </a:ln>
        </p:spPr>
      </p:pic>
      <p:pic>
        <p:nvPicPr>
          <p:cNvPr id="2" name="Picture 1">
            <a:extLst>
              <a:ext uri="{FF2B5EF4-FFF2-40B4-BE49-F238E27FC236}">
                <a16:creationId xmlns:a16="http://schemas.microsoft.com/office/drawing/2014/main" id="{98B29F3A-FA60-42AD-9569-D9E24F67C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008" y="1676400"/>
            <a:ext cx="3136392" cy="4572000"/>
          </a:xfrm>
          <a:prstGeom prst="rect">
            <a:avLst/>
          </a:prstGeom>
        </p:spPr>
      </p:pic>
    </p:spTree>
    <p:extLst>
      <p:ext uri="{BB962C8B-B14F-4D97-AF65-F5344CB8AC3E}">
        <p14:creationId xmlns:p14="http://schemas.microsoft.com/office/powerpoint/2010/main" val="275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DA87EF-528E-4495-986E-66903D099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575560" y="228600"/>
            <a:ext cx="704088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14408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8B95B-AECA-4A6C-9C4D-B487B1C25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381000" y="0"/>
            <a:ext cx="11582399" cy="2523768"/>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their dead bodies will lie in the street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mystically is called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Egypt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also their Lord was crucified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8520A05-F0F8-4318-9D80-C3E925E8009E}"/>
              </a:ext>
            </a:extLst>
          </p:cNvPr>
          <p:cNvPicPr>
            <a:picLocks noChangeAspect="1"/>
          </p:cNvPicPr>
          <p:nvPr/>
        </p:nvPicPr>
        <p:blipFill>
          <a:blip r:embed="rId3"/>
          <a:stretch>
            <a:fillRect/>
          </a:stretch>
        </p:blipFill>
        <p:spPr>
          <a:xfrm>
            <a:off x="4740674" y="2788920"/>
            <a:ext cx="2710653" cy="2011680"/>
          </a:xfrm>
          <a:prstGeom prst="rect">
            <a:avLst/>
          </a:prstGeom>
          <a:ln w="19050">
            <a:solidFill>
              <a:schemeClr val="tx1"/>
            </a:solidFill>
          </a:ln>
        </p:spPr>
      </p:pic>
    </p:spTree>
    <p:extLst>
      <p:ext uri="{BB962C8B-B14F-4D97-AF65-F5344CB8AC3E}">
        <p14:creationId xmlns:p14="http://schemas.microsoft.com/office/powerpoint/2010/main" val="3531087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752600"/>
            <a:ext cx="10972800" cy="4191000"/>
          </a:xfrm>
        </p:spPr>
        <p:txBody>
          <a:bodyPr/>
          <a:lstStyle/>
          <a:p>
            <a:pPr marL="0" indent="0" algn="just">
              <a:buNone/>
              <a:defRPr/>
            </a:pPr>
            <a:r>
              <a:rPr lang="en-US" dirty="0">
                <a:effectLst>
                  <a:outerShdw blurRad="38100" dist="38100" dir="2700000" algn="tl">
                    <a:srgbClr val="000000">
                      <a:alpha val="43137"/>
                    </a:srgbClr>
                  </a:outerShdw>
                </a:effectLst>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61443" name="TextBox 3"/>
          <p:cNvSpPr txBox="1">
            <a:spLocks noChangeArrowheads="1"/>
          </p:cNvSpPr>
          <p:nvPr/>
        </p:nvSpPr>
        <p:spPr bwMode="auto">
          <a:xfrm>
            <a:off x="3009900" y="278249"/>
            <a:ext cx="6172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Mark Twain</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The Innocents Abroad, Complete</a:t>
            </a:r>
            <a:r>
              <a:rPr lang="en-US" altLang="en-US" sz="1600" dirty="0">
                <a:effectLst>
                  <a:outerShdw blurRad="38100" dist="38100" dir="2700000" algn="tl">
                    <a:srgbClr val="000000">
                      <a:alpha val="43137"/>
                    </a:srgbClr>
                  </a:outerShdw>
                </a:effectLst>
                <a:cs typeface="Calibri" panose="020F0502020204030204" pitchFamily="34" charset="0"/>
              </a:rPr>
              <a:t>, 1st ed. (A Public Domain Book, 1869), 267, 285, 302. These quotes can be found in chapters 47, 49, 52.</a:t>
            </a:r>
          </a:p>
        </p:txBody>
      </p:sp>
      <p:pic>
        <p:nvPicPr>
          <p:cNvPr id="61444"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1219200" cy="1219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nvGraphicFramePr>
        <p:xfrm>
          <a:off x="2133599" y="228600"/>
          <a:ext cx="7924802" cy="5951973"/>
        </p:xfrm>
        <a:graphic>
          <a:graphicData uri="http://schemas.openxmlformats.org/drawingml/2006/table">
            <a:tbl>
              <a:tblPr firstRow="1" bandRow="1">
                <a:tableStyleId>{073A0DAA-6AF3-43AB-8588-CEC1D06C72B9}</a:tableStyleId>
              </a:tblPr>
              <a:tblGrid>
                <a:gridCol w="3962401">
                  <a:extLst>
                    <a:ext uri="{9D8B030D-6E8A-4147-A177-3AD203B41FA5}">
                      <a16:colId xmlns:a16="http://schemas.microsoft.com/office/drawing/2014/main" val="362686256"/>
                    </a:ext>
                  </a:extLst>
                </a:gridCol>
                <a:gridCol w="3962401">
                  <a:extLst>
                    <a:ext uri="{9D8B030D-6E8A-4147-A177-3AD203B41FA5}">
                      <a16:colId xmlns:a16="http://schemas.microsoft.com/office/drawing/2014/main" val="2253723059"/>
                    </a:ext>
                  </a:extLst>
                </a:gridCol>
              </a:tblGrid>
              <a:tr h="10457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100584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9144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91876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nvGraphicFramePr>
        <p:xfrm>
          <a:off x="609600" y="247424"/>
          <a:ext cx="10942320" cy="6363152"/>
        </p:xfrm>
        <a:graphic>
          <a:graphicData uri="http://schemas.openxmlformats.org/drawingml/2006/table">
            <a:tbl>
              <a:tblPr firstRow="1" bandRow="1">
                <a:tableStyleId>{073A0DAA-6AF3-43AB-8588-CEC1D06C72B9}</a:tableStyleId>
              </a:tblPr>
              <a:tblGrid>
                <a:gridCol w="3474720">
                  <a:extLst>
                    <a:ext uri="{9D8B030D-6E8A-4147-A177-3AD203B41FA5}">
                      <a16:colId xmlns:a16="http://schemas.microsoft.com/office/drawing/2014/main" val="362686256"/>
                    </a:ext>
                  </a:extLst>
                </a:gridCol>
                <a:gridCol w="746760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4000" b="0" i="0" u="none" strike="noStrike" kern="0" cap="none" spc="0" normalizeH="0" baseline="0" dirty="0">
                        <a:ln>
                          <a:noFill/>
                        </a:ln>
                        <a:solidFill>
                          <a:srgbClr val="00FFFF"/>
                        </a:solidFill>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7040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 </a:t>
                      </a:r>
                    </a:p>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24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(in U.S. $)</a:t>
                      </a:r>
                    </a:p>
                  </a:txBody>
                  <a:tcPr anchor="ctr" horzOverflow="overflow"/>
                </a:tc>
                <a:extLst>
                  <a:ext uri="{0D108BD9-81ED-4DB2-BD59-A6C34878D82A}">
                    <a16:rowId xmlns:a16="http://schemas.microsoft.com/office/drawing/2014/main" val="43493563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$467 BILLION</a:t>
                      </a:r>
                    </a:p>
                  </a:txBody>
                  <a:tcPr anchor="ctr" horzOverflow="overflow">
                    <a:solidFill>
                      <a:srgbClr val="FFFFCC"/>
                    </a:solidFill>
                  </a:tcPr>
                </a:tc>
                <a:extLst>
                  <a:ext uri="{0D108BD9-81ED-4DB2-BD59-A6C34878D82A}">
                    <a16:rowId xmlns:a16="http://schemas.microsoft.com/office/drawing/2014/main" val="2723549850"/>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$396 billion</a:t>
                      </a:r>
                    </a:p>
                  </a:txBody>
                  <a:tcPr anchor="ctr" horzOverflow="overflow"/>
                </a:tc>
                <a:extLst>
                  <a:ext uri="{0D108BD9-81ED-4DB2-BD59-A6C34878D82A}">
                    <a16:rowId xmlns:a16="http://schemas.microsoft.com/office/drawing/2014/main" val="124229141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$45 billion</a:t>
                      </a:r>
                    </a:p>
                  </a:txBody>
                  <a:tcPr anchor="ctr" horzOverflow="overflow"/>
                </a:tc>
                <a:extLst>
                  <a:ext uri="{0D108BD9-81ED-4DB2-BD59-A6C34878D82A}">
                    <a16:rowId xmlns:a16="http://schemas.microsoft.com/office/drawing/2014/main" val="54897736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$19 billion</a:t>
                      </a:r>
                    </a:p>
                  </a:txBody>
                  <a:tcPr anchor="ctr" horzOverflow="overflow"/>
                </a:tc>
                <a:extLst>
                  <a:ext uri="{0D108BD9-81ED-4DB2-BD59-A6C34878D82A}">
                    <a16:rowId xmlns:a16="http://schemas.microsoft.com/office/drawing/2014/main" val="8395981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(no data </a:t>
                      </a:r>
                      <a:r>
                        <a:rPr kumimoji="0" lang="en-US" sz="2400" b="0" i="1" u="sng"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after</a:t>
                      </a: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 2010)</a:t>
                      </a:r>
                      <a:endParaRPr kumimoji="0" lang="en-US" sz="32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$60 billion (est. 2010)</a:t>
                      </a:r>
                    </a:p>
                  </a:txBody>
                  <a:tcPr anchor="ctr" horzOverflow="overflow"/>
                </a:tc>
                <a:extLst>
                  <a:ext uri="{0D108BD9-81ED-4DB2-BD59-A6C34878D82A}">
                    <a16:rowId xmlns:a16="http://schemas.microsoft.com/office/drawing/2014/main" val="2120563316"/>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I.M.F., 2021</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604316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237C2-2A12-467E-BEF6-B4537F4AE35D}"/>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5814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t>“to capture </a:t>
            </a:r>
            <a:r>
              <a:rPr lang="en-US" sz="3600" b="1" u="sng" dirty="0">
                <a:solidFill>
                  <a:srgbClr val="FFFFCC"/>
                </a:solidFill>
              </a:rPr>
              <a:t>spoil</a:t>
            </a:r>
            <a:r>
              <a:rPr lang="en-US" sz="3600" dirty="0"/>
              <a:t> and to seize </a:t>
            </a:r>
            <a:r>
              <a:rPr lang="en-US" sz="3600" b="1" u="sng" dirty="0">
                <a:solidFill>
                  <a:srgbClr val="FFFFCC"/>
                </a:solidFill>
              </a:rPr>
              <a:t>plunder</a:t>
            </a:r>
            <a:r>
              <a:rPr lang="en-US" sz="3600" dirty="0"/>
              <a:t>, to turn your hand against </a:t>
            </a:r>
            <a:r>
              <a:rPr lang="en-US" sz="3600" b="1" u="sng" dirty="0">
                <a:solidFill>
                  <a:srgbClr val="FFFFCC"/>
                </a:solidFill>
              </a:rPr>
              <a:t>the waste places which are now inhabited, and against the people who are gathered from the nations, who have acquired cattle and goods</a:t>
            </a:r>
            <a:r>
              <a:rPr lang="en-US" sz="3600" dirty="0"/>
              <a:t>, who live at the center of the world.”</a:t>
            </a:r>
          </a:p>
        </p:txBody>
      </p:sp>
    </p:spTree>
    <p:extLst>
      <p:ext uri="{BB962C8B-B14F-4D97-AF65-F5344CB8AC3E}">
        <p14:creationId xmlns:p14="http://schemas.microsoft.com/office/powerpoint/2010/main" val="6343299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36:24-26</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bring you into your own land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6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600" baseline="30000" dirty="0">
                <a:effectLst>
                  <a:outerShdw blurRad="38100" dist="38100" dir="2700000" algn="tl">
                    <a:srgbClr val="000000">
                      <a:alpha val="43137"/>
                    </a:srgbClr>
                  </a:outerShdw>
                </a:effectLst>
                <a:latin typeface="Calibri" panose="020F0502020204030204" pitchFamily="34" charset="0"/>
              </a:rPr>
              <a:t>26 </a:t>
            </a:r>
            <a:r>
              <a:rPr lang="en-US" sz="36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6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9566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524000"/>
            <a:ext cx="7620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The tents of Judah will be saved first...[this] probably indicates their defenselessness… God will work so that human pride will not be indulged.…The Lord will deliver the defenseless country before the fortified and well defended capital, so that both may realize that the victory is of the Lord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F2E0DCA4-B216-45F8-936E-9EB71DD5F74D}"/>
              </a:ext>
            </a:extLst>
          </p:cNvPr>
          <p:cNvSpPr txBox="1">
            <a:spLocks noChangeArrowheads="1"/>
          </p:cNvSpPr>
          <p:nvPr/>
        </p:nvSpPr>
        <p:spPr bwMode="auto">
          <a:xfrm>
            <a:off x="2362200" y="228600"/>
            <a:ext cx="74676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223.</a:t>
            </a:r>
          </a:p>
        </p:txBody>
      </p:sp>
      <p:pic>
        <p:nvPicPr>
          <p:cNvPr id="8" name="Picture 7">
            <a:extLst>
              <a:ext uri="{FF2B5EF4-FFF2-40B4-BE49-F238E27FC236}">
                <a16:creationId xmlns:a16="http://schemas.microsoft.com/office/drawing/2014/main" id="{3DDB9395-3283-4434-850C-8E68F0E74E5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32735"/>
            <a:ext cx="943524" cy="1162665"/>
          </a:xfrm>
          <a:prstGeom prst="rect">
            <a:avLst/>
          </a:prstGeom>
          <a:ln>
            <a:solidFill>
              <a:schemeClr val="tx1"/>
            </a:solidFill>
          </a:ln>
        </p:spPr>
      </p:pic>
      <p:pic>
        <p:nvPicPr>
          <p:cNvPr id="9" name="Picture 8">
            <a:extLst>
              <a:ext uri="{FF2B5EF4-FFF2-40B4-BE49-F238E27FC236}">
                <a16:creationId xmlns:a16="http://schemas.microsoft.com/office/drawing/2014/main" id="{12743D8D-16BF-4400-9C54-594249FA1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008" y="1676400"/>
            <a:ext cx="3136392" cy="4572000"/>
          </a:xfrm>
          <a:prstGeom prst="rect">
            <a:avLst/>
          </a:prstGeom>
        </p:spPr>
      </p:pic>
    </p:spTree>
    <p:extLst>
      <p:ext uri="{BB962C8B-B14F-4D97-AF65-F5344CB8AC3E}">
        <p14:creationId xmlns:p14="http://schemas.microsoft.com/office/powerpoint/2010/main" val="36925597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D2EAB88E-2AAD-4BC4-B03F-B6BAE91EF7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0D113E4E-B7C3-4A89-9230-3B61B9745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038223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F124D7A7-7690-4C2F-AE0C-9707D4B15F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BF32CE01-D72B-4161-A0F1-BA8C45101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88596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570756"/>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75" dirty="0">
                <a:effectLst>
                  <a:outerShdw blurRad="38100" dist="38100" dir="2700000" algn="tl">
                    <a:srgbClr val="000000">
                      <a:alpha val="43137"/>
                    </a:srgbClr>
                  </a:outerShdw>
                </a:effectLst>
                <a:latin typeface="Calibri" panose="020F0502020204030204" pitchFamily="34" charset="0"/>
              </a:rPr>
              <a:t>“For I will take you from the nations,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75"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75" b="1" baseline="30000" dirty="0">
                <a:effectLst>
                  <a:outerShdw blurRad="38100" dist="38100" dir="2700000" algn="tl">
                    <a:srgbClr val="000000">
                      <a:alpha val="43137"/>
                    </a:srgbClr>
                  </a:outerShdw>
                </a:effectLst>
                <a:latin typeface="Calibri" panose="020F0502020204030204" pitchFamily="34" charset="0"/>
              </a:rPr>
              <a:t>25 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75"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75" baseline="30000" dirty="0">
                <a:effectLst>
                  <a:outerShdw blurRad="38100" dist="38100" dir="2700000" algn="tl">
                    <a:srgbClr val="000000">
                      <a:alpha val="43137"/>
                    </a:srgbClr>
                  </a:outerShdw>
                </a:effectLst>
                <a:latin typeface="Calibri" panose="020F0502020204030204" pitchFamily="34" charset="0"/>
              </a:rPr>
              <a:t>26 </a:t>
            </a:r>
            <a:r>
              <a:rPr lang="en-US" sz="3075"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75"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75" baseline="30000" dirty="0">
                <a:effectLst>
                  <a:outerShdw blurRad="38100" dist="38100" dir="2700000" algn="tl">
                    <a:srgbClr val="000000">
                      <a:alpha val="43137"/>
                    </a:srgbClr>
                  </a:outerShdw>
                </a:effectLst>
                <a:latin typeface="Calibri" panose="020F0502020204030204" pitchFamily="34" charset="0"/>
              </a:rPr>
              <a:t>27 </a:t>
            </a:r>
            <a:r>
              <a:rPr lang="en-US" sz="3075"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75" baseline="30000" dirty="0">
                <a:effectLst>
                  <a:outerShdw blurRad="38100" dist="38100" dir="2700000" algn="tl">
                    <a:srgbClr val="000000">
                      <a:alpha val="43137"/>
                    </a:srgbClr>
                  </a:outerShdw>
                </a:effectLst>
                <a:latin typeface="Calibri" panose="020F0502020204030204" pitchFamily="34" charset="0"/>
              </a:rPr>
              <a:t>28 </a:t>
            </a:r>
            <a:r>
              <a:rPr lang="en-US" sz="3075"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75"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699748"/>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I was commanded; and as I prophesied, there was a</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noise, and behold, a rattling; and the bones came together, bone to its bone.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looked, and behold, sinews were on them, and flesh grew and skin covered them;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“Prophesy to the breath, prophesy, son of man, and say to the breath, ‘Thus says the Lord </a:t>
            </a:r>
            <a:r>
              <a:rPr lang="en-US" sz="319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from the four winds, O breath, and breathe on these slain, that they come to life.”’”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 . . .</a:t>
            </a:r>
            <a:endPar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02804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324704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commanded me, and the breath came into them, and they came to life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stood on their feet, an exceedingly great army.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“Son of man,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they say, ‘Our bones are dried up and our hope has perished. We are completely cut off’</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What are bone lesions? Causes and symptoms">
            <a:extLst>
              <a:ext uri="{FF2B5EF4-FFF2-40B4-BE49-F238E27FC236}">
                <a16:creationId xmlns:a16="http://schemas.microsoft.com/office/drawing/2014/main" id="{373E4499-BD40-4307-8EAF-367F111AA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06" y="3181350"/>
            <a:ext cx="219738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3177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Group 3"/>
          <p:cNvGraphicFramePr>
            <a:graphicFrameLocks noGrp="1"/>
          </p:cNvGraphicFramePr>
          <p:nvPr>
            <p:ph type="tbl" idx="1"/>
          </p:nvPr>
        </p:nvGraphicFramePr>
        <p:xfrm>
          <a:off x="952500" y="228599"/>
          <a:ext cx="10287000" cy="6400801"/>
        </p:xfrm>
        <a:graphic>
          <a:graphicData uri="http://schemas.openxmlformats.org/drawingml/2006/table">
            <a:tbl>
              <a:tblPr/>
              <a:tblGrid>
                <a:gridCol w="5042649">
                  <a:extLst>
                    <a:ext uri="{9D8B030D-6E8A-4147-A177-3AD203B41FA5}">
                      <a16:colId xmlns:a16="http://schemas.microsoft.com/office/drawing/2014/main" val="20000"/>
                    </a:ext>
                  </a:extLst>
                </a:gridCol>
                <a:gridCol w="5244351">
                  <a:extLst>
                    <a:ext uri="{9D8B030D-6E8A-4147-A177-3AD203B41FA5}">
                      <a16:colId xmlns:a16="http://schemas.microsoft.com/office/drawing/2014/main" val="20001"/>
                    </a:ext>
                  </a:extLst>
                </a:gridCol>
              </a:tblGrid>
              <a:tr h="85223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4000" dirty="0">
                          <a:solidFill>
                            <a:schemeClr val="tx2"/>
                          </a:solidFill>
                          <a:latin typeface="Calibri" panose="020F0502020204030204" pitchFamily="34" charset="0"/>
                          <a:ea typeface="+mj-ea"/>
                          <a:cs typeface="Calibri" panose="020F0502020204030204" pitchFamily="34" charset="0"/>
                        </a:rPr>
                        <a:t>Israel’s Two </a:t>
                      </a:r>
                      <a:r>
                        <a:rPr lang="en-US" sz="4000" dirty="0" err="1">
                          <a:solidFill>
                            <a:schemeClr val="tx2"/>
                          </a:solidFill>
                          <a:latin typeface="Calibri" panose="020F0502020204030204" pitchFamily="34" charset="0"/>
                          <a:ea typeface="+mj-ea"/>
                          <a:cs typeface="Calibri" panose="020F0502020204030204" pitchFamily="34" charset="0"/>
                        </a:rPr>
                        <a:t>Regatherings</a:t>
                      </a:r>
                      <a:endParaRPr lang="en-US" sz="4000" dirty="0">
                        <a:solidFill>
                          <a:schemeClr val="tx2"/>
                        </a:solidFill>
                        <a:latin typeface="Calibri" panose="020F0502020204030204" pitchFamily="34" charset="0"/>
                        <a:ea typeface="+mj-ea"/>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791893809"/>
                  </a:ext>
                </a:extLst>
              </a:tr>
              <a:tr h="920416">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PRESENT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(FIRST) REGATHERING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PERMANENT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400" b="1" i="0" u="none" strike="noStrike" cap="none"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(SECOND) REGATHERING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0"/>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Return to part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Return to all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1"/>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Return in 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Return in 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2"/>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Restored to the land 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Restored to the land and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3"/>
                  </a:ext>
                </a:extLst>
              </a:tr>
              <a:tr h="1042737">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Sets the stage for Tribulation (discipline)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11430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Sets the stage for Millennium (blessing)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latin typeface="Calibri" panose="020F0502020204030204" pitchFamily="34" charset="0"/>
                          <a:cs typeface="Calibri" panose="020F0502020204030204" pitchFamily="34" charset="0"/>
                        </a:rPr>
                        <a:t>Adapted from: Price, </a:t>
                      </a:r>
                      <a:r>
                        <a:rPr lang="en-US" sz="2000" i="1" dirty="0">
                          <a:latin typeface="Calibri" panose="020F0502020204030204" pitchFamily="34" charset="0"/>
                          <a:cs typeface="Calibri" panose="020F0502020204030204" pitchFamily="34" charset="0"/>
                        </a:rPr>
                        <a:t>Jerusalem In Prophecy, </a:t>
                      </a:r>
                      <a:r>
                        <a:rPr lang="en-US" sz="2000" dirty="0">
                          <a:latin typeface="Calibri" panose="020F0502020204030204" pitchFamily="34" charset="0"/>
                          <a:cs typeface="Calibri" panose="020F0502020204030204" pitchFamily="34" charset="0"/>
                        </a:rPr>
                        <a:t>219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9"/>
                    </a:solid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75378964"/>
              </p:ext>
            </p:extLst>
          </p:nvPr>
        </p:nvGraphicFramePr>
        <p:xfrm>
          <a:off x="746760" y="198120"/>
          <a:ext cx="10698480" cy="6461760"/>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91440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914400">
                <a:tc>
                  <a:txBody>
                    <a:bodyPr/>
                    <a:lstStyle/>
                    <a:p>
                      <a:r>
                        <a:rPr lang="en-US" sz="29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900" dirty="0">
                          <a:latin typeface="Calibri" panose="020F0502020204030204" pitchFamily="34" charset="0"/>
                          <a:cs typeface="Calibri" panose="020F0502020204030204" pitchFamily="34" charset="0"/>
                        </a:rPr>
                        <a:t>Isaiah 7:14</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914400">
                <a:tc>
                  <a:txBody>
                    <a:bodyPr/>
                    <a:lstStyle/>
                    <a:p>
                      <a:r>
                        <a:rPr lang="en-US" sz="29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900" dirty="0">
                          <a:latin typeface="Calibri" panose="020F0502020204030204" pitchFamily="34" charset="0"/>
                          <a:cs typeface="Calibri" panose="020F0502020204030204" pitchFamily="34" charset="0"/>
                        </a:rPr>
                        <a:t>Micah 5:2</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914400">
                <a:tc>
                  <a:txBody>
                    <a:bodyPr/>
                    <a:lstStyle/>
                    <a:p>
                      <a:r>
                        <a:rPr lang="en-US" sz="29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914400">
                <a:tc>
                  <a:txBody>
                    <a:bodyPr/>
                    <a:lstStyle/>
                    <a:p>
                      <a:r>
                        <a:rPr lang="en-US" sz="2900" b="1" dirty="0">
                          <a:latin typeface="Calibri" panose="020F0502020204030204" pitchFamily="34" charset="0"/>
                          <a:cs typeface="Calibri" panose="020F0502020204030204" pitchFamily="34" charset="0"/>
                        </a:rPr>
                        <a:t>Tribe</a:t>
                      </a:r>
                    </a:p>
                  </a:txBody>
                  <a:tcPr anchor="ctr"/>
                </a:tc>
                <a:tc>
                  <a:txBody>
                    <a:bodyPr/>
                    <a:lstStyle/>
                    <a:p>
                      <a:pPr algn="ctr"/>
                      <a:r>
                        <a:rPr lang="en-US" sz="2900" dirty="0">
                          <a:latin typeface="Calibri" panose="020F0502020204030204" pitchFamily="34" charset="0"/>
                          <a:cs typeface="Calibri" panose="020F0502020204030204" pitchFamily="34" charset="0"/>
                        </a:rPr>
                        <a:t>Genesis 49:10</a:t>
                      </a:r>
                    </a:p>
                  </a:txBody>
                  <a:tcPr anchor="ctr"/>
                </a:tc>
                <a:tc>
                  <a:txBody>
                    <a:bodyPr/>
                    <a:lstStyle/>
                    <a:p>
                      <a:pPr algn="ctr"/>
                      <a:r>
                        <a:rPr lang="en-US" sz="2900"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914400">
                <a:tc>
                  <a:txBody>
                    <a:bodyPr/>
                    <a:lstStyle/>
                    <a:p>
                      <a:r>
                        <a:rPr lang="en-US" sz="2900" b="1" dirty="0">
                          <a:latin typeface="Calibri" panose="020F0502020204030204" pitchFamily="34" charset="0"/>
                          <a:cs typeface="Calibri" panose="020F0502020204030204" pitchFamily="34" charset="0"/>
                        </a:rPr>
                        <a:t>Time of and Response to His Messiahship</a:t>
                      </a:r>
                    </a:p>
                  </a:txBody>
                  <a:tcPr anchor="ctr"/>
                </a:tc>
                <a:tc>
                  <a:txBody>
                    <a:bodyPr/>
                    <a:lstStyle/>
                    <a:p>
                      <a:pPr algn="ctr"/>
                      <a:r>
                        <a:rPr lang="en-US" sz="2900" dirty="0">
                          <a:latin typeface="Calibri" panose="020F0502020204030204" pitchFamily="34" charset="0"/>
                          <a:cs typeface="Calibri" panose="020F0502020204030204" pitchFamily="34" charset="0"/>
                        </a:rPr>
                        <a:t>Dan. 9:25-26</a:t>
                      </a:r>
                    </a:p>
                  </a:txBody>
                  <a:tcPr anchor="ctr"/>
                </a:tc>
                <a:tc>
                  <a:txBody>
                    <a:bodyPr/>
                    <a:lstStyle/>
                    <a:p>
                      <a:pPr algn="ctr"/>
                      <a:r>
                        <a:rPr lang="en-US" sz="2900"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813116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2868764374"/>
              </p:ext>
            </p:extLst>
          </p:nvPr>
        </p:nvGraphicFramePr>
        <p:xfrm>
          <a:off x="746760" y="228600"/>
          <a:ext cx="10698480" cy="6400800"/>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91440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914400">
                <a:tc>
                  <a:txBody>
                    <a:bodyPr/>
                    <a:lstStyle/>
                    <a:p>
                      <a:r>
                        <a:rPr lang="en-US" sz="29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900" dirty="0">
                          <a:latin typeface="Calibri" panose="020F0502020204030204" pitchFamily="34" charset="0"/>
                          <a:cs typeface="Calibri" panose="020F0502020204030204" pitchFamily="34" charset="0"/>
                        </a:rPr>
                        <a:t>Isaiah 53:9</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914400">
                <a:tc>
                  <a:txBody>
                    <a:bodyPr/>
                    <a:lstStyle/>
                    <a:p>
                      <a:r>
                        <a:rPr lang="en-US" sz="2900" b="1" dirty="0">
                          <a:latin typeface="Calibri" panose="020F0502020204030204" pitchFamily="34" charset="0"/>
                          <a:cs typeface="Calibri" panose="020F0502020204030204" pitchFamily="34" charset="0"/>
                        </a:rPr>
                        <a:t>Pierced</a:t>
                      </a:r>
                    </a:p>
                  </a:txBody>
                  <a:tcPr anchor="ctr"/>
                </a:tc>
                <a:tc>
                  <a:txBody>
                    <a:bodyPr/>
                    <a:lstStyle/>
                    <a:p>
                      <a:pPr algn="ctr"/>
                      <a:r>
                        <a:rPr lang="en-US" sz="2900" dirty="0">
                          <a:latin typeface="Calibri" panose="020F0502020204030204" pitchFamily="34" charset="0"/>
                          <a:cs typeface="Calibri" panose="020F0502020204030204" pitchFamily="34" charset="0"/>
                        </a:rPr>
                        <a:t>Isaiah 53:5</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914400">
                <a:tc>
                  <a:txBody>
                    <a:bodyPr/>
                    <a:lstStyle/>
                    <a:p>
                      <a:r>
                        <a:rPr lang="en-US" sz="29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914400">
                <a:tc>
                  <a:txBody>
                    <a:bodyPr/>
                    <a:lstStyle/>
                    <a:p>
                      <a:r>
                        <a:rPr lang="en-US" sz="29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900" dirty="0">
                          <a:latin typeface="Calibri" panose="020F0502020204030204" pitchFamily="34" charset="0"/>
                          <a:cs typeface="Calibri" panose="020F0502020204030204" pitchFamily="34" charset="0"/>
                        </a:rPr>
                        <a:t>Psalm 22:18</a:t>
                      </a:r>
                    </a:p>
                  </a:txBody>
                  <a:tcPr anchor="ctr"/>
                </a:tc>
                <a:tc>
                  <a:txBody>
                    <a:bodyPr/>
                    <a:lstStyle/>
                    <a:p>
                      <a:pPr algn="ctr"/>
                      <a:r>
                        <a:rPr lang="en-US" sz="2900"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914400">
                <a:tc>
                  <a:txBody>
                    <a:bodyPr/>
                    <a:lstStyle/>
                    <a:p>
                      <a:r>
                        <a:rPr lang="en-US" sz="29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900" dirty="0">
                          <a:latin typeface="Calibri" panose="020F0502020204030204" pitchFamily="34" charset="0"/>
                          <a:cs typeface="Calibri" panose="020F0502020204030204" pitchFamily="34" charset="0"/>
                        </a:rPr>
                        <a:t>Isaiah 53:9</a:t>
                      </a:r>
                    </a:p>
                  </a:txBody>
                  <a:tcPr anchor="ctr"/>
                </a:tc>
                <a:tc>
                  <a:txBody>
                    <a:bodyPr/>
                    <a:lstStyle/>
                    <a:p>
                      <a:pPr algn="ctr"/>
                      <a:r>
                        <a:rPr lang="en-US" sz="2900"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45746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62965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B6A58297-A76A-4D74-B0E4-54E40DCC8D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411A3764-5EF6-4D92-97AF-B29BC7FF9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9785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dirty="0"/>
              <a:t>“…because upwards of 150 passages of Scripture condition salvation upon </a:t>
            </a:r>
            <a:r>
              <a:rPr lang="en-US" altLang="en-US" b="1" u="sng" dirty="0">
                <a:solidFill>
                  <a:srgbClr val="FFFFCC"/>
                </a:solidFill>
              </a:rPr>
              <a:t>believing</a:t>
            </a:r>
            <a:r>
              <a:rPr lang="en-US" altLang="en-US" dirty="0"/>
              <a:t> only</a:t>
            </a:r>
            <a:r>
              <a:rPr lang="en-US" altLang="en-US" b="1" dirty="0"/>
              <a:t> </a:t>
            </a:r>
            <a:r>
              <a:rPr lang="en-US" altLang="en-US"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524000"/>
            <a:ext cx="7620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The mourning of Hadadrimmon...in the valley of Megiddo was on the occasion of the slaying of the godly King Josiah by Pharaoh-</a:t>
            </a:r>
            <a:r>
              <a:rPr lang="en-US" sz="2800" dirty="0" err="1">
                <a:effectLst>
                  <a:outerShdw blurRad="38100" dist="38100" dir="2700000" algn="tl">
                    <a:srgbClr val="000000">
                      <a:alpha val="43137"/>
                    </a:srgbClr>
                  </a:outerShdw>
                </a:effectLst>
              </a:rPr>
              <a:t>Necho</a:t>
            </a:r>
            <a:r>
              <a:rPr lang="en-US" sz="2800" dirty="0">
                <a:effectLst>
                  <a:outerShdw blurRad="38100" dist="38100" dir="2700000" algn="tl">
                    <a:srgbClr val="000000">
                      <a:alpha val="43137"/>
                    </a:srgbClr>
                  </a:outerShdw>
                </a:effectLst>
              </a:rPr>
              <a:t> of Egypt...[2 Chronicles 35:22-27]. The Chronicles passage reveals how great was the lamentation over the king. And rightly so, for ‘this was the greatest sorrow, which had fallen on Judah. Josiah was the last hope of it’s declining kingdom…In Josiah’s death the last gleam of the sunset of Judah faded into night.’</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03762418-FCA9-4A53-A0B6-EE81D11E7DDF}"/>
              </a:ext>
            </a:extLst>
          </p:cNvPr>
          <p:cNvSpPr txBox="1">
            <a:spLocks noChangeArrowheads="1"/>
          </p:cNvSpPr>
          <p:nvPr/>
        </p:nvSpPr>
        <p:spPr bwMode="auto">
          <a:xfrm>
            <a:off x="2362200" y="228600"/>
            <a:ext cx="746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1200"/>
              </a:spcAft>
              <a:buClrTx/>
              <a:buSzTx/>
              <a:buNone/>
            </a:pPr>
            <a:r>
              <a:rPr lang="en-US" altLang="en-US" sz="3600" dirty="0">
                <a:solidFill>
                  <a:schemeClr val="tx2"/>
                </a:solidFill>
                <a:effectLst>
                  <a:outerShdw blurRad="38100" dist="38100" dir="2700000" algn="tl">
                    <a:srgbClr val="000000"/>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223.</a:t>
            </a:r>
          </a:p>
        </p:txBody>
      </p:sp>
      <p:pic>
        <p:nvPicPr>
          <p:cNvPr id="8" name="Picture 7">
            <a:extLst>
              <a:ext uri="{FF2B5EF4-FFF2-40B4-BE49-F238E27FC236}">
                <a16:creationId xmlns:a16="http://schemas.microsoft.com/office/drawing/2014/main" id="{6A7F60E0-8D2C-4C26-BF42-53859ED45C4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32735"/>
            <a:ext cx="943524" cy="1162665"/>
          </a:xfrm>
          <a:prstGeom prst="rect">
            <a:avLst/>
          </a:prstGeom>
          <a:ln>
            <a:solidFill>
              <a:schemeClr val="tx1"/>
            </a:solidFill>
          </a:ln>
        </p:spPr>
      </p:pic>
      <p:pic>
        <p:nvPicPr>
          <p:cNvPr id="9" name="Picture 8">
            <a:extLst>
              <a:ext uri="{FF2B5EF4-FFF2-40B4-BE49-F238E27FC236}">
                <a16:creationId xmlns:a16="http://schemas.microsoft.com/office/drawing/2014/main" id="{12E2C9AE-7C8A-4DB9-9010-AADA5EDCD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008" y="1676400"/>
            <a:ext cx="3136392" cy="4572000"/>
          </a:xfrm>
          <a:prstGeom prst="rect">
            <a:avLst/>
          </a:prstGeom>
        </p:spPr>
      </p:pic>
    </p:spTree>
    <p:extLst>
      <p:ext uri="{BB962C8B-B14F-4D97-AF65-F5344CB8AC3E}">
        <p14:creationId xmlns:p14="http://schemas.microsoft.com/office/powerpoint/2010/main" val="30218816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Shimeites by itself and their wives by themselves.”</a:t>
            </a:r>
          </a:p>
        </p:txBody>
      </p:sp>
    </p:spTree>
    <p:extLst>
      <p:ext uri="{BB962C8B-B14F-4D97-AF65-F5344CB8AC3E}">
        <p14:creationId xmlns:p14="http://schemas.microsoft.com/office/powerpoint/2010/main" val="41246087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house of David by itself and their wives by themselves;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house of Levi by itself and their wives by themselves;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family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Shimeites by itself and their wives by themselves.”</a:t>
            </a:r>
          </a:p>
        </p:txBody>
      </p:sp>
    </p:spTree>
    <p:extLst>
      <p:ext uri="{BB962C8B-B14F-4D97-AF65-F5344CB8AC3E}">
        <p14:creationId xmlns:p14="http://schemas.microsoft.com/office/powerpoint/2010/main" val="35817963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Shimeites by itself and their wives by themselves.”</a:t>
            </a:r>
          </a:p>
        </p:txBody>
      </p:sp>
    </p:spTree>
    <p:extLst>
      <p:ext uri="{BB962C8B-B14F-4D97-AF65-F5344CB8AC3E}">
        <p14:creationId xmlns:p14="http://schemas.microsoft.com/office/powerpoint/2010/main" val="20869849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Nathan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Shimeites by itself and their wives by themselves.”</a:t>
            </a:r>
          </a:p>
        </p:txBody>
      </p:sp>
    </p:spTree>
    <p:extLst>
      <p:ext uri="{BB962C8B-B14F-4D97-AF65-F5344CB8AC3E}">
        <p14:creationId xmlns:p14="http://schemas.microsoft.com/office/powerpoint/2010/main" val="27326130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Levi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 the family of the Shimeites by itself and their wives by themselves.”</a:t>
            </a:r>
          </a:p>
        </p:txBody>
      </p:sp>
    </p:spTree>
    <p:extLst>
      <p:ext uri="{BB962C8B-B14F-4D97-AF65-F5344CB8AC3E}">
        <p14:creationId xmlns:p14="http://schemas.microsoft.com/office/powerpoint/2010/main" val="30896060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wives by themselves; the family of the house of Nathan by itself and their wives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wives by themselves; the family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Shimeites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itself and their wives by themselves.”</a:t>
            </a:r>
          </a:p>
        </p:txBody>
      </p:sp>
    </p:spTree>
    <p:extLst>
      <p:ext uri="{BB962C8B-B14F-4D97-AF65-F5344CB8AC3E}">
        <p14:creationId xmlns:p14="http://schemas.microsoft.com/office/powerpoint/2010/main" val="32505393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by itself; the family of the house of David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 the family of the house of Nathan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 the family of the Shimeites by itself and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themselves.”</a:t>
            </a:r>
          </a:p>
        </p:txBody>
      </p:sp>
    </p:spTree>
    <p:extLst>
      <p:ext uri="{BB962C8B-B14F-4D97-AF65-F5344CB8AC3E}">
        <p14:creationId xmlns:p14="http://schemas.microsoft.com/office/powerpoint/2010/main" val="61094108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185761"/>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land will mourn, every family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David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Nathan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house of Levi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family of the Shimeites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their wives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themselves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938257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066800" y="1752600"/>
            <a:ext cx="5486400" cy="3810000"/>
          </a:xfrm>
        </p:spPr>
        <p:txBody>
          <a:bodyPr/>
          <a:lstStyle/>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David ‒ kings (13a)</a:t>
            </a:r>
          </a:p>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Nathan ‒ prophets (13b)</a:t>
            </a:r>
          </a:p>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Levi ‒ priests (14a)</a:t>
            </a:r>
          </a:p>
          <a:p>
            <a:pPr marL="514350" indent="-51435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Shimeites ‒ ordinary Levites (Num. 3:21)-citizens (14b)</a:t>
            </a:r>
          </a:p>
        </p:txBody>
      </p:sp>
      <p:sp>
        <p:nvSpPr>
          <p:cNvPr id="5" name="Rectangle 4">
            <a:extLst>
              <a:ext uri="{FF2B5EF4-FFF2-40B4-BE49-F238E27FC236}">
                <a16:creationId xmlns:a16="http://schemas.microsoft.com/office/drawing/2014/main" id="{11DA3F4E-5E20-4363-945B-0DD1994CA9C7}"/>
              </a:ext>
            </a:extLst>
          </p:cNvPr>
          <p:cNvSpPr/>
          <p:nvPr/>
        </p:nvSpPr>
        <p:spPr>
          <a:xfrm>
            <a:off x="1752600" y="228600"/>
            <a:ext cx="8555038"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Coming Universal Israeli National Revival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12:12-13)</a:t>
            </a:r>
          </a:p>
        </p:txBody>
      </p:sp>
      <p:pic>
        <p:nvPicPr>
          <p:cNvPr id="8" name="Picture 4" descr="C:\Documents and Settings\Owner\Application Data\Microsoft\Media Catalog\Downloaded Clips\cl0\SY01462_.wmf">
            <a:extLst>
              <a:ext uri="{FF2B5EF4-FFF2-40B4-BE49-F238E27FC236}">
                <a16:creationId xmlns:a16="http://schemas.microsoft.com/office/drawing/2014/main" id="{8D4391BE-E649-4A17-87D3-FA50DBE3878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899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11586169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394587600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a:spcBef>
                <a:spcPct val="0"/>
              </a:spcBef>
              <a:spcAft>
                <a:spcPts val="1200"/>
              </a:spcAft>
              <a:buNone/>
              <a:defRPr/>
            </a:pPr>
            <a:r>
              <a:rPr lang="en-US" altLang="en-US" sz="4000" kern="1200" dirty="0">
                <a:solidFill>
                  <a:schemeClr val="tx2"/>
                </a:solidFill>
                <a:ea typeface="+mj-ea"/>
                <a:cs typeface="Calibri" panose="020F0502020204030204" pitchFamily="34" charset="0"/>
              </a:rPr>
              <a:t>Jeremiah 30:7</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796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ea typeface="+mn-ea"/>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6" name="Picture 4" descr="Image result for zechariah 12">
            <a:extLst>
              <a:ext uri="{FF2B5EF4-FFF2-40B4-BE49-F238E27FC236}">
                <a16:creationId xmlns:a16="http://schemas.microsoft.com/office/drawing/2014/main" id="{9D1F1899-1C8B-453F-9D5D-6B1318C12C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Image result for zechariah 12">
            <a:extLst>
              <a:ext uri="{FF2B5EF4-FFF2-40B4-BE49-F238E27FC236}">
                <a16:creationId xmlns:a16="http://schemas.microsoft.com/office/drawing/2014/main" id="{167BE778-6D79-42DB-B8FB-11663CC6A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19921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90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23072</TotalTime>
  <Words>3189</Words>
  <Application>Microsoft Office PowerPoint</Application>
  <PresentationFormat>Widescreen</PresentationFormat>
  <Paragraphs>296</Paragraphs>
  <Slides>48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Times New Roman</vt:lpstr>
      <vt:lpstr>Wingdings</vt:lpstr>
      <vt:lpstr>Azure</vt:lpstr>
      <vt:lpstr>PowerPoint Presentation</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028-12v4-14</dc:title>
  <dc:subject>Zechariah</dc:subject>
  <dc:creator>A. Woods</dc:creator>
  <dc:description>Modified by Jim McGowan</dc:description>
  <cp:lastModifiedBy>Jim McGowan</cp:lastModifiedBy>
  <cp:revision>2408</cp:revision>
  <cp:lastPrinted>2022-04-27T14:36:31Z</cp:lastPrinted>
  <dcterms:created xsi:type="dcterms:W3CDTF">2009-03-17T12:21:13Z</dcterms:created>
  <dcterms:modified xsi:type="dcterms:W3CDTF">2022-05-04T18:01:05Z</dcterms:modified>
</cp:coreProperties>
</file>