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5"/>
  </p:notesMasterIdLst>
  <p:handoutMasterIdLst>
    <p:handoutMasterId r:id="rId86"/>
  </p:handoutMasterIdLst>
  <p:sldIdLst>
    <p:sldId id="2094" r:id="rId2"/>
    <p:sldId id="2064" r:id="rId3"/>
    <p:sldId id="1984" r:id="rId4"/>
    <p:sldId id="7886" r:id="rId5"/>
    <p:sldId id="7802" r:id="rId6"/>
    <p:sldId id="1985" r:id="rId7"/>
    <p:sldId id="2039" r:id="rId8"/>
    <p:sldId id="7909" r:id="rId9"/>
    <p:sldId id="8500" r:id="rId10"/>
    <p:sldId id="8501" r:id="rId11"/>
    <p:sldId id="8502" r:id="rId12"/>
    <p:sldId id="8503" r:id="rId13"/>
    <p:sldId id="8552" r:id="rId14"/>
    <p:sldId id="8553" r:id="rId15"/>
    <p:sldId id="8602" r:id="rId16"/>
    <p:sldId id="8603" r:id="rId17"/>
    <p:sldId id="8604" r:id="rId18"/>
    <p:sldId id="8616" r:id="rId19"/>
    <p:sldId id="8617" r:id="rId20"/>
    <p:sldId id="8605" r:id="rId21"/>
    <p:sldId id="8647" r:id="rId22"/>
    <p:sldId id="8655" r:id="rId23"/>
    <p:sldId id="8656" r:id="rId24"/>
    <p:sldId id="8586" r:id="rId25"/>
    <p:sldId id="8657" r:id="rId26"/>
    <p:sldId id="7467" r:id="rId27"/>
    <p:sldId id="5226" r:id="rId28"/>
    <p:sldId id="7037" r:id="rId29"/>
    <p:sldId id="8659" r:id="rId30"/>
    <p:sldId id="8660" r:id="rId31"/>
    <p:sldId id="8648" r:id="rId32"/>
    <p:sldId id="8662" r:id="rId33"/>
    <p:sldId id="730" r:id="rId34"/>
    <p:sldId id="8663" r:id="rId35"/>
    <p:sldId id="8664" r:id="rId36"/>
    <p:sldId id="8649" r:id="rId37"/>
    <p:sldId id="8650" r:id="rId38"/>
    <p:sldId id="8665" r:id="rId39"/>
    <p:sldId id="8666" r:id="rId40"/>
    <p:sldId id="495" r:id="rId41"/>
    <p:sldId id="369" r:id="rId42"/>
    <p:sldId id="4641" r:id="rId43"/>
    <p:sldId id="8667" r:id="rId44"/>
    <p:sldId id="8668" r:id="rId45"/>
    <p:sldId id="7327" r:id="rId46"/>
    <p:sldId id="8669" r:id="rId47"/>
    <p:sldId id="8651" r:id="rId48"/>
    <p:sldId id="8629" r:id="rId49"/>
    <p:sldId id="8630" r:id="rId50"/>
    <p:sldId id="8631" r:id="rId51"/>
    <p:sldId id="8634" r:id="rId52"/>
    <p:sldId id="1422" r:id="rId53"/>
    <p:sldId id="8635" r:id="rId54"/>
    <p:sldId id="8636" r:id="rId55"/>
    <p:sldId id="8068" r:id="rId56"/>
    <p:sldId id="8081" r:id="rId57"/>
    <p:sldId id="8637" r:id="rId58"/>
    <p:sldId id="8670" r:id="rId59"/>
    <p:sldId id="4909" r:id="rId60"/>
    <p:sldId id="8632" r:id="rId61"/>
    <p:sldId id="8624" r:id="rId62"/>
    <p:sldId id="8641" r:id="rId63"/>
    <p:sldId id="8642" r:id="rId64"/>
    <p:sldId id="8643" r:id="rId65"/>
    <p:sldId id="8645" r:id="rId66"/>
    <p:sldId id="8646" r:id="rId67"/>
    <p:sldId id="8644" r:id="rId68"/>
    <p:sldId id="8671" r:id="rId69"/>
    <p:sldId id="8653" r:id="rId70"/>
    <p:sldId id="8638" r:id="rId71"/>
    <p:sldId id="8672" r:id="rId72"/>
    <p:sldId id="8576" r:id="rId73"/>
    <p:sldId id="8673" r:id="rId74"/>
    <p:sldId id="8674" r:id="rId75"/>
    <p:sldId id="6653" r:id="rId76"/>
    <p:sldId id="8677" r:id="rId77"/>
    <p:sldId id="1115" r:id="rId78"/>
    <p:sldId id="8675" r:id="rId79"/>
    <p:sldId id="8676" r:id="rId80"/>
    <p:sldId id="7974" r:id="rId81"/>
    <p:sldId id="8654" r:id="rId82"/>
    <p:sldId id="8658" r:id="rId83"/>
    <p:sldId id="7975" r:id="rId84"/>
  </p:sldIdLst>
  <p:sldSz cx="12192000" cy="6858000"/>
  <p:notesSz cx="7315200" cy="9601200"/>
  <p:custDataLst>
    <p:tags r:id="rId8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BEEB68-A16B-4F69-804E-ADAD02D9374A}" v="5" dt="2022-04-24T17:12:26.04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834"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077 - 19v12-22 </a:t>
            </a:r>
          </a:p>
          <a:p>
            <a:pPr>
              <a:defRPr/>
            </a:pPr>
            <a:r>
              <a:rPr lang="en-US" sz="1600" dirty="0"/>
              <a:t>05-01-2022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4/30/2022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57076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213313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351029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79</a:t>
            </a:fld>
            <a:endParaRPr lang="en-US" altLang="en-US" dirty="0"/>
          </a:p>
        </p:txBody>
      </p:sp>
    </p:spTree>
    <p:extLst>
      <p:ext uri="{BB962C8B-B14F-4D97-AF65-F5344CB8AC3E}">
        <p14:creationId xmlns:p14="http://schemas.microsoft.com/office/powerpoint/2010/main" val="330904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83</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290964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37208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15990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 id="2147488922" r:id="rId15"/>
    <p:sldLayoutId id="2147488923"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464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33535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Hosting (1-8)</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Promise of Isaac (9-15)</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a:pPr>
            <a:r>
              <a:rPr lang="en-US" sz="3600" kern="0" dirty="0">
                <a:effectLst>
                  <a:outerShdw blurRad="38100" dist="38100" dir="2700000" algn="tl">
                    <a:srgbClr val="000000">
                      <a:alpha val="43137"/>
                    </a:srgbClr>
                  </a:outerShdw>
                </a:effectLst>
                <a:cs typeface="Calibri" panose="020F0502020204030204" pitchFamily="34" charset="0"/>
              </a:rPr>
              <a:t>Visitation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18:1-15</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4921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96419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(16-21)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Intercession (22-33)</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2"/>
            </a:pPr>
            <a:r>
              <a:rPr lang="en-US" sz="3600" kern="0" dirty="0">
                <a:effectLst>
                  <a:outerShdw blurRad="38100" dist="38100" dir="2700000" algn="tl">
                    <a:srgbClr val="000000">
                      <a:alpha val="43137"/>
                    </a:srgbClr>
                  </a:outerShdw>
                </a:effectLst>
                <a:cs typeface="Calibri" panose="020F0502020204030204" pitchFamily="34" charset="0"/>
              </a:rPr>
              <a:t>Prediction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18:16-33</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8689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86387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56481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98810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4481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7108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9489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924890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a:pPr>
            <a:r>
              <a:rPr lang="en-US" sz="3600" dirty="0">
                <a:effectLst>
                  <a:outerShdw blurRad="38100" dist="38100" dir="2700000" algn="tl">
                    <a:srgbClr val="000000">
                      <a:alpha val="43137"/>
                    </a:srgbClr>
                  </a:outerShdw>
                </a:effectLst>
                <a:cs typeface="Calibri" panose="020F0502020204030204" pitchFamily="34" charset="0"/>
              </a:rPr>
              <a:t>Angelic Prediction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19:12-13</a:t>
            </a:r>
          </a:p>
        </p:txBody>
      </p:sp>
      <p:sp>
        <p:nvSpPr>
          <p:cNvPr id="161795" name="Rectangle 3"/>
          <p:cNvSpPr>
            <a:spLocks noGrp="1" noChangeArrowheads="1"/>
          </p:cNvSpPr>
          <p:nvPr>
            <p:ph type="body" idx="1"/>
          </p:nvPr>
        </p:nvSpPr>
        <p:spPr>
          <a:xfrm>
            <a:off x="990600" y="2057400"/>
            <a:ext cx="7391400" cy="2286000"/>
          </a:xfrm>
        </p:spPr>
        <p:txBody>
          <a:bodyPr/>
          <a:lstStyle/>
          <a:p>
            <a:pPr marL="514350" lvl="2" indent="-514350" eaLnBrk="1" hangingPunct="1">
              <a:spcBef>
                <a:spcPts val="0"/>
              </a:spcBef>
              <a:spcAft>
                <a:spcPts val="48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Exhortation (12)</a:t>
            </a:r>
          </a:p>
          <a:p>
            <a:pPr marL="514350" lvl="2" indent="-514350" eaLnBrk="1" hangingPunct="1">
              <a:spcBef>
                <a:spcPts val="0"/>
              </a:spcBef>
              <a:spcAft>
                <a:spcPts val="48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(13)</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0398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a:pPr>
            <a:r>
              <a:rPr lang="en-US" sz="3600" dirty="0">
                <a:effectLst>
                  <a:outerShdw blurRad="38100" dist="38100" dir="2700000" algn="tl">
                    <a:srgbClr val="000000">
                      <a:alpha val="43137"/>
                    </a:srgbClr>
                  </a:outerShdw>
                </a:effectLst>
                <a:cs typeface="Calibri" panose="020F0502020204030204" pitchFamily="34" charset="0"/>
              </a:rPr>
              <a:t>Angelic Prediction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19:12-13</a:t>
            </a:r>
          </a:p>
        </p:txBody>
      </p:sp>
      <p:sp>
        <p:nvSpPr>
          <p:cNvPr id="161795" name="Rectangle 3"/>
          <p:cNvSpPr>
            <a:spLocks noGrp="1" noChangeArrowheads="1"/>
          </p:cNvSpPr>
          <p:nvPr>
            <p:ph type="body" idx="1"/>
          </p:nvPr>
        </p:nvSpPr>
        <p:spPr>
          <a:xfrm>
            <a:off x="990600" y="2057400"/>
            <a:ext cx="7391400" cy="1943100"/>
          </a:xfrm>
        </p:spPr>
        <p:txBody>
          <a:bodyPr/>
          <a:lstStyle/>
          <a:p>
            <a:pPr marL="514350" lvl="2" indent="-514350" eaLnBrk="1" hangingPunct="1">
              <a:spcBef>
                <a:spcPts val="0"/>
              </a:spcBef>
              <a:spcAft>
                <a:spcPts val="48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Exhortation (12)</a:t>
            </a:r>
          </a:p>
          <a:p>
            <a:pPr marL="514350" lvl="2" indent="-514350" eaLnBrk="1" hangingPunct="1">
              <a:spcBef>
                <a:spcPts val="0"/>
              </a:spcBef>
              <a:spcAft>
                <a:spcPts val="48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(13)</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37877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“Abraham stopped at ten, because he assumed that would be sufficient because of the size of Lot’s family, since Lot’s total household at this point did number ten: Lot; Lot’s wife; Lot’s two sons (19:12); his two married daughters (19:14); and his two sons-in-laws (19:14); and finally, his two single virgin daughters (19:8).”</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318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570835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a:pPr>
            <a:r>
              <a:rPr lang="en-US" sz="3600" dirty="0">
                <a:effectLst>
                  <a:outerShdw blurRad="38100" dist="38100" dir="2700000" algn="tl">
                    <a:srgbClr val="000000">
                      <a:alpha val="43137"/>
                    </a:srgbClr>
                  </a:outerShdw>
                </a:effectLst>
                <a:cs typeface="Calibri" panose="020F0502020204030204" pitchFamily="34" charset="0"/>
              </a:rPr>
              <a:t>Angelic Prediction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19:12-13</a:t>
            </a:r>
          </a:p>
        </p:txBody>
      </p:sp>
      <p:sp>
        <p:nvSpPr>
          <p:cNvPr id="161795" name="Rectangle 3"/>
          <p:cNvSpPr>
            <a:spLocks noGrp="1" noChangeArrowheads="1"/>
          </p:cNvSpPr>
          <p:nvPr>
            <p:ph type="body" idx="1"/>
          </p:nvPr>
        </p:nvSpPr>
        <p:spPr>
          <a:xfrm>
            <a:off x="990600" y="2057400"/>
            <a:ext cx="7391400" cy="1943100"/>
          </a:xfrm>
        </p:spPr>
        <p:txBody>
          <a:bodyPr/>
          <a:lstStyle/>
          <a:p>
            <a:pPr marL="514350" lvl="2" indent="-514350" eaLnBrk="1" hangingPunct="1">
              <a:spcBef>
                <a:spcPts val="0"/>
              </a:spcBef>
              <a:spcAft>
                <a:spcPts val="48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Exhortation (12)</a:t>
            </a:r>
          </a:p>
          <a:p>
            <a:pPr marL="514350" lvl="2" indent="-514350" eaLnBrk="1" hangingPunct="1">
              <a:spcBef>
                <a:spcPts val="0"/>
              </a:spcBef>
              <a:spcAft>
                <a:spcPts val="48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Reason (13)</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74184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590280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spTree>
    <p:extLst>
      <p:ext uri="{BB962C8B-B14F-4D97-AF65-F5344CB8AC3E}">
        <p14:creationId xmlns:p14="http://schemas.microsoft.com/office/powerpoint/2010/main" val="3299348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34725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idx="4294967295"/>
          </p:nvPr>
        </p:nvSpPr>
        <p:spPr>
          <a:xfrm>
            <a:off x="2667000" y="228600"/>
            <a:ext cx="6858000" cy="838200"/>
          </a:xfrm>
        </p:spPr>
        <p:txBody>
          <a:bodyPr/>
          <a:lstStyle/>
          <a:p>
            <a:pPr algn="ctr"/>
            <a:r>
              <a:rPr lang="en-US" altLang="en-US" sz="3600" dirty="0">
                <a:latin typeface="Calibri" panose="020F0502020204030204" pitchFamily="34" charset="0"/>
                <a:cs typeface="Arial" pitchFamily="34" charset="0"/>
              </a:rPr>
              <a:t>THE BIBLE AND HOMOSEXUALITY</a:t>
            </a:r>
          </a:p>
        </p:txBody>
      </p:sp>
      <p:sp>
        <p:nvSpPr>
          <p:cNvPr id="6" name="Content Placeholder 5"/>
          <p:cNvSpPr>
            <a:spLocks noGrp="1"/>
          </p:cNvSpPr>
          <p:nvPr>
            <p:ph idx="4294967295"/>
          </p:nvPr>
        </p:nvSpPr>
        <p:spPr>
          <a:xfrm>
            <a:off x="604838" y="1600200"/>
            <a:ext cx="8005762" cy="3657600"/>
          </a:xfrm>
        </p:spPr>
        <p:txBody>
          <a:bodyPr/>
          <a:lstStyle/>
          <a:p>
            <a:pPr marL="457200" indent="-457200">
              <a:spcBef>
                <a:spcPts val="0"/>
              </a:spcBef>
              <a:spcAft>
                <a:spcPts val="36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Creation (Gen. 1‒2)</a:t>
            </a:r>
          </a:p>
          <a:p>
            <a:pPr marL="457200" indent="-457200">
              <a:spcBef>
                <a:spcPts val="0"/>
              </a:spcBef>
              <a:spcAft>
                <a:spcPts val="36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Sodom and Gomorrah (Gen. 18‒19)</a:t>
            </a:r>
          </a:p>
          <a:p>
            <a:pPr marL="457200" indent="-457200">
              <a:spcBef>
                <a:spcPts val="0"/>
              </a:spcBef>
              <a:spcAft>
                <a:spcPts val="36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The Mosaic Law (Lev. 18; 20)</a:t>
            </a:r>
          </a:p>
          <a:p>
            <a:pPr marL="457200" indent="-457200">
              <a:spcBef>
                <a:spcPts val="0"/>
              </a:spcBef>
              <a:spcAft>
                <a:spcPts val="36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Jesus Christ (Matt. 19; John 2)</a:t>
            </a:r>
          </a:p>
          <a:p>
            <a:pPr marL="457200" indent="-457200">
              <a:spcBef>
                <a:spcPts val="0"/>
              </a:spcBef>
              <a:spcAft>
                <a:spcPts val="36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The Apostle Paul (Rom. 1; 1 Cor. 6; 1 Tim. 1)</a:t>
            </a:r>
          </a:p>
        </p:txBody>
      </p:sp>
      <p:pic>
        <p:nvPicPr>
          <p:cNvPr id="38917" name="Picture 6" descr="http://i2.cdn.turner.com/cnn/2011/images/03/03/t1larg.bibletext.t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19552" y="1828800"/>
            <a:ext cx="4062848" cy="3657600"/>
          </a:xfrm>
          <a:prstGeom prst="star32">
            <a:avLst/>
          </a:prstGeom>
          <a:noFill/>
          <a:ln w="9525">
            <a:noFill/>
            <a:miter lim="800000"/>
            <a:headEnd/>
            <a:tailEnd/>
          </a:ln>
        </p:spPr>
      </p:pic>
    </p:spTree>
    <p:extLst>
      <p:ext uri="{BB962C8B-B14F-4D97-AF65-F5344CB8AC3E}">
        <p14:creationId xmlns:p14="http://schemas.microsoft.com/office/powerpoint/2010/main" val="967953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idx="4294967295"/>
          </p:nvPr>
        </p:nvSpPr>
        <p:spPr>
          <a:xfrm>
            <a:off x="1752600" y="228600"/>
            <a:ext cx="8382000" cy="838200"/>
          </a:xfrm>
        </p:spPr>
        <p:txBody>
          <a:bodyPr/>
          <a:lstStyle/>
          <a:p>
            <a:pPr algn="ctr"/>
            <a:r>
              <a:rPr lang="en-US" sz="3600" dirty="0">
                <a:latin typeface="Calibri" panose="020F0502020204030204" pitchFamily="34" charset="0"/>
                <a:cs typeface="Arial" pitchFamily="34" charset="0"/>
              </a:rPr>
              <a:t>The Apostle Paul</a:t>
            </a:r>
            <a:endParaRPr lang="en-US" altLang="en-US" sz="3600" dirty="0">
              <a:latin typeface="Calibri" panose="020F0502020204030204" pitchFamily="34" charset="0"/>
              <a:cs typeface="Arial" pitchFamily="34" charset="0"/>
            </a:endParaRPr>
          </a:p>
        </p:txBody>
      </p:sp>
      <p:sp>
        <p:nvSpPr>
          <p:cNvPr id="6" name="Content Placeholder 5"/>
          <p:cNvSpPr>
            <a:spLocks noGrp="1"/>
          </p:cNvSpPr>
          <p:nvPr>
            <p:ph idx="4294967295"/>
          </p:nvPr>
        </p:nvSpPr>
        <p:spPr>
          <a:xfrm>
            <a:off x="914400" y="1143000"/>
            <a:ext cx="5105400" cy="5105400"/>
          </a:xfrm>
        </p:spPr>
        <p:txBody>
          <a:bodyPr/>
          <a:lstStyle/>
          <a:p>
            <a:pPr marL="457200"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Pro-Heterosexuality </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1 Cor. 7:2-5</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Eph. 5:22-33</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1 Tim. 3:2, 12</a:t>
            </a:r>
          </a:p>
          <a:p>
            <a:pPr marL="457200" indent="-457200">
              <a:spcBef>
                <a:spcPts val="0"/>
              </a:spcBef>
              <a:spcAft>
                <a:spcPts val="1200"/>
              </a:spcAft>
              <a:buSzPct val="100000"/>
              <a:buFont typeface="Wingdings" pitchFamily="2" charset="2"/>
              <a:buAutoNum type="arabicPeriod"/>
              <a:defRPr/>
            </a:pPr>
            <a:r>
              <a:rPr lang="en-US" dirty="0">
                <a:cs typeface="Arial" panose="020B0604020202020204" pitchFamily="34" charset="0"/>
              </a:rPr>
              <a:t>Anti-Homosexuality </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1 Cor. 6:9-11</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Rom. 1:26-27</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1 Tim. 1:9-10</a:t>
            </a:r>
            <a:endParaRPr lang="en-US" sz="2800" dirty="0">
              <a:latin typeface="Calibri" panose="020F0502020204030204" pitchFamily="34" charset="0"/>
              <a:cs typeface="Arial" panose="020B0604020202020204" pitchFamily="34" charset="0"/>
            </a:endParaRPr>
          </a:p>
        </p:txBody>
      </p:sp>
      <p:pic>
        <p:nvPicPr>
          <p:cNvPr id="39941" name="Picture 6" descr="http://static.tumblr.com/707eab529be4dbfb58bd80e8dd217ade/mhasd0a/mnbn1pocx/tumblr_static_el_greco_st_pau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3800" y="1298186"/>
            <a:ext cx="4038599" cy="525222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87189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91341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48006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414028809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163514"/>
            <a:ext cx="11811000" cy="6530975"/>
          </a:xfrm>
          <a:prstGeom prst="rect">
            <a:avLst/>
          </a:prstGeom>
          <a:noFill/>
          <a:ln w="38100">
            <a:solidFill>
              <a:schemeClr val="bg1"/>
            </a:solidFill>
            <a:miter lim="800000"/>
            <a:headEnd/>
            <a:tailEnd/>
          </a:ln>
        </p:spPr>
      </p:pic>
      <p:sp>
        <p:nvSpPr>
          <p:cNvPr id="198659" name="Rectangle 1"/>
          <p:cNvSpPr>
            <a:spLocks noChangeArrowheads="1"/>
          </p:cNvSpPr>
          <p:nvPr/>
        </p:nvSpPr>
        <p:spPr bwMode="auto">
          <a:xfrm>
            <a:off x="457200" y="169682"/>
            <a:ext cx="11277600" cy="4185761"/>
          </a:xfrm>
          <a:prstGeom prst="rect">
            <a:avLst/>
          </a:prstGeom>
          <a:noFill/>
          <a:ln w="28575">
            <a:noFill/>
            <a:miter lim="800000"/>
            <a:headEnd/>
            <a:tailEnd/>
          </a:ln>
        </p:spPr>
        <p:txBody>
          <a:bodyPr wrap="square">
            <a:spAutoFit/>
          </a:bodyPr>
          <a:lstStyle/>
          <a:p>
            <a:pPr algn="ctr">
              <a:spcBef>
                <a:spcPts val="600"/>
              </a:spcBef>
              <a:spcAft>
                <a:spcPts val="600"/>
              </a:spcAft>
              <a:defRPr/>
            </a:pPr>
            <a:r>
              <a:rPr lang="en-US" altLang="en-US" sz="4000" b="1" dirty="0">
                <a:solidFill>
                  <a:srgbClr val="00FFFF"/>
                </a:solidFill>
                <a:effectLst>
                  <a:outerShdw blurRad="38100" dist="38100" dir="2700000" algn="tl">
                    <a:srgbClr val="000000">
                      <a:alpha val="43137"/>
                    </a:srgbClr>
                  </a:outerShdw>
                </a:effectLst>
                <a:ea typeface="+mj-ea"/>
                <a:cs typeface="+mj-cs"/>
              </a:rPr>
              <a:t>John 10:27-29 </a:t>
            </a:r>
          </a:p>
          <a:p>
            <a:pPr algn="just">
              <a:spcBef>
                <a:spcPts val="600"/>
              </a:spcBef>
              <a:spcAft>
                <a:spcPts val="600"/>
              </a:spcAft>
            </a:pPr>
            <a:r>
              <a:rPr lang="en-US" altLang="en-US" sz="3600" dirty="0"/>
              <a:t>“</a:t>
            </a:r>
            <a:r>
              <a:rPr lang="en-US" sz="3600" dirty="0"/>
              <a:t>My sheep hear My voice, and I know them, and they follow Me; </a:t>
            </a:r>
            <a:r>
              <a:rPr lang="en-US" sz="3600" baseline="30000" dirty="0"/>
              <a:t>28 </a:t>
            </a:r>
            <a:r>
              <a:rPr lang="en-US" sz="3600" dirty="0"/>
              <a:t>and I give eternal life to them, and they will never perish  </a:t>
            </a:r>
            <a:r>
              <a:rPr lang="en-US" sz="3600" b="1" dirty="0">
                <a:solidFill>
                  <a:srgbClr val="66FFFF"/>
                </a:solidFill>
              </a:rPr>
              <a:t>[</a:t>
            </a:r>
            <a:r>
              <a:rPr lang="en-US" sz="3600" b="1" i="1" dirty="0" err="1">
                <a:solidFill>
                  <a:srgbClr val="66FFFF"/>
                </a:solidFill>
              </a:rPr>
              <a:t>ou</a:t>
            </a:r>
            <a:r>
              <a:rPr lang="en-US" sz="3600" b="1" i="1" dirty="0">
                <a:solidFill>
                  <a:srgbClr val="66FFFF"/>
                </a:solidFill>
              </a:rPr>
              <a:t> </a:t>
            </a:r>
            <a:r>
              <a:rPr lang="en-US" sz="3600" b="1" i="1" dirty="0" err="1">
                <a:solidFill>
                  <a:srgbClr val="66FFFF"/>
                </a:solidFill>
              </a:rPr>
              <a:t>mē</a:t>
            </a:r>
            <a:r>
              <a:rPr lang="en-US" sz="3600" b="1" dirty="0">
                <a:solidFill>
                  <a:srgbClr val="66FFFF"/>
                </a:solidFill>
              </a:rPr>
              <a:t>; </a:t>
            </a:r>
            <a:r>
              <a:rPr lang="en-US" sz="3600" b="1" i="1" dirty="0" err="1">
                <a:solidFill>
                  <a:srgbClr val="66FFFF"/>
                </a:solidFill>
              </a:rPr>
              <a:t>aiōnia</a:t>
            </a:r>
            <a:r>
              <a:rPr lang="en-US" sz="3600" b="1" dirty="0">
                <a:solidFill>
                  <a:srgbClr val="66FFFF"/>
                </a:solidFill>
              </a:rPr>
              <a:t>]</a:t>
            </a:r>
            <a:r>
              <a:rPr lang="en-US" sz="3600" dirty="0"/>
              <a:t>; and </a:t>
            </a:r>
            <a:r>
              <a:rPr lang="en-US" sz="3600" b="1" u="sng" dirty="0"/>
              <a:t>no one will snatch them</a:t>
            </a:r>
            <a:r>
              <a:rPr lang="en-US" sz="3600" dirty="0"/>
              <a:t> out of My hand. </a:t>
            </a:r>
            <a:r>
              <a:rPr lang="en-US" sz="3600" baseline="30000" dirty="0"/>
              <a:t>29 </a:t>
            </a:r>
            <a:r>
              <a:rPr lang="en-US" sz="3600" dirty="0"/>
              <a:t>My Father, who has given </a:t>
            </a:r>
            <a:r>
              <a:rPr lang="en-US" sz="3600" i="1" dirty="0"/>
              <a:t>them</a:t>
            </a:r>
            <a:r>
              <a:rPr lang="en-US" sz="3600" dirty="0"/>
              <a:t> to Me, is greater than all; and </a:t>
            </a:r>
            <a:r>
              <a:rPr lang="en-US" sz="3600" b="1" u="sng" dirty="0">
                <a:solidFill>
                  <a:srgbClr val="FFFFCC"/>
                </a:solidFill>
              </a:rPr>
              <a:t>no one is able to snatch </a:t>
            </a:r>
            <a:r>
              <a:rPr lang="en-US" sz="3600" b="1" i="1" u="sng" dirty="0">
                <a:solidFill>
                  <a:srgbClr val="FFFFCC"/>
                </a:solidFill>
              </a:rPr>
              <a:t>them</a:t>
            </a:r>
            <a:r>
              <a:rPr lang="en-US" sz="3600" b="1" dirty="0">
                <a:solidFill>
                  <a:srgbClr val="FFFFCC"/>
                </a:solidFill>
              </a:rPr>
              <a:t> </a:t>
            </a:r>
            <a:r>
              <a:rPr lang="en-US" sz="3600" dirty="0"/>
              <a:t>out of the Father’s hand.”</a:t>
            </a:r>
            <a:r>
              <a:rPr lang="en-US" altLang="en-US" sz="3600" dirty="0"/>
              <a:t> (NASB)</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4294967295"/>
          </p:nvPr>
        </p:nvGraphicFramePr>
        <p:xfrm>
          <a:off x="609600" y="182878"/>
          <a:ext cx="10972800" cy="6184270"/>
        </p:xfrm>
        <a:graphic>
          <a:graphicData uri="http://schemas.openxmlformats.org/drawingml/2006/table">
            <a:tbl>
              <a:tblPr firstRow="1" bandRow="1">
                <a:tableStyleId>{5C22544A-7EE6-4342-B048-85BDC9FD1C3A}</a:tableStyleId>
              </a:tblPr>
              <a:tblGrid>
                <a:gridCol w="4718649">
                  <a:extLst>
                    <a:ext uri="{9D8B030D-6E8A-4147-A177-3AD203B41FA5}">
                      <a16:colId xmlns:a16="http://schemas.microsoft.com/office/drawing/2014/main" val="20000"/>
                    </a:ext>
                  </a:extLst>
                </a:gridCol>
                <a:gridCol w="6254151">
                  <a:extLst>
                    <a:ext uri="{9D8B030D-6E8A-4147-A177-3AD203B41FA5}">
                      <a16:colId xmlns:a16="http://schemas.microsoft.com/office/drawing/2014/main" val="20001"/>
                    </a:ext>
                  </a:extLst>
                </a:gridCol>
              </a:tblGrid>
              <a:tr h="640080">
                <a:tc gridSpan="2">
                  <a:txBody>
                    <a:bodyPr/>
                    <a:lstStyle/>
                    <a:p>
                      <a:pPr algn="ctr"/>
                      <a:r>
                        <a:rPr lang="en-US" altLang="en-US" sz="3600" dirty="0">
                          <a:solidFill>
                            <a:schemeClr val="bg2"/>
                          </a:solidFill>
                          <a:latin typeface="Calibri" panose="020F0502020204030204" pitchFamily="34" charset="0"/>
                        </a:rPr>
                        <a:t>YIELDING TO THE OLD (SIN) NATURE</a:t>
                      </a:r>
                      <a:endParaRPr lang="en-US" sz="3600" b="1" dirty="0">
                        <a:solidFill>
                          <a:schemeClr val="bg2"/>
                        </a:solidFill>
                        <a:latin typeface="Calibri" panose="020F0502020204030204" pitchFamily="34" charset="0"/>
                        <a:cs typeface="Calibri" panose="020F0502020204030204" pitchFamily="34" charset="0"/>
                      </a:endParaRPr>
                    </a:p>
                  </a:txBody>
                  <a:tcPr anchor="ctr"/>
                </a:tc>
                <a:tc hMerge="1">
                  <a:txBody>
                    <a:bodyPr/>
                    <a:lstStyle/>
                    <a:p>
                      <a:pPr algn="ctr"/>
                      <a:endParaRPr lang="en-US" sz="2000" dirty="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0000"/>
                  </a:ext>
                </a:extLst>
              </a:tr>
              <a:tr h="554419">
                <a:tc>
                  <a:txBody>
                    <a:bodyPr/>
                    <a:lstStyle/>
                    <a:p>
                      <a:pPr marL="0" algn="ctr" defTabSz="914377" rtl="0" eaLnBrk="1" latinLnBrk="0" hangingPunct="1"/>
                      <a:r>
                        <a:rPr lang="en-US" altLang="en-US" sz="2400" b="1" kern="1200" dirty="0">
                          <a:solidFill>
                            <a:schemeClr val="bg1"/>
                          </a:solidFill>
                          <a:latin typeface="Calibri" panose="020F0502020204030204" pitchFamily="34" charset="0"/>
                          <a:ea typeface="+mn-ea"/>
                          <a:cs typeface="+mn-cs"/>
                        </a:rPr>
                        <a:t>BELIEVER’S CONSEQUENCES</a:t>
                      </a:r>
                      <a:endParaRPr lang="en-US" sz="2400" b="1" kern="1200" dirty="0">
                        <a:solidFill>
                          <a:schemeClr val="bg1"/>
                        </a:solidFill>
                        <a:latin typeface="Calibri" panose="020F0502020204030204" pitchFamily="34" charset="0"/>
                        <a:ea typeface="+mn-ea"/>
                        <a:cs typeface="+mn-cs"/>
                      </a:endParaRPr>
                    </a:p>
                  </a:txBody>
                  <a:tcPr anchor="ctr"/>
                </a:tc>
                <a:tc>
                  <a:txBody>
                    <a:bodyPr/>
                    <a:lstStyle/>
                    <a:p>
                      <a:pPr marL="0" algn="ctr" defTabSz="914377" rtl="0" eaLnBrk="1" latinLnBrk="0" hangingPunct="1"/>
                      <a:r>
                        <a:rPr lang="en-US" sz="2400" b="1" kern="1200" dirty="0">
                          <a:solidFill>
                            <a:schemeClr val="bg1"/>
                          </a:solidFill>
                          <a:latin typeface="Calibri" panose="020F0502020204030204" pitchFamily="34" charset="0"/>
                          <a:ea typeface="+mn-ea"/>
                          <a:cs typeface="+mn-cs"/>
                        </a:rPr>
                        <a:t>PASSAGE(S)</a:t>
                      </a:r>
                    </a:p>
                  </a:txBody>
                  <a:tcPr anchor="ctr"/>
                </a:tc>
                <a:extLst>
                  <a:ext uri="{0D108BD9-81ED-4DB2-BD59-A6C34878D82A}">
                    <a16:rowId xmlns:a16="http://schemas.microsoft.com/office/drawing/2014/main" val="10001"/>
                  </a:ext>
                </a:extLst>
              </a:tr>
              <a:tr h="554419">
                <a:tc>
                  <a:txBody>
                    <a:bodyPr/>
                    <a:lstStyle/>
                    <a:p>
                      <a:pPr marL="112713" indent="0" algn="l" defTabSz="914377" rtl="0" eaLnBrk="1" latinLnBrk="0" hangingPunct="1">
                        <a:buFont typeface="Arial" panose="020B0604020202020204" pitchFamily="34" charset="0"/>
                        <a:buNone/>
                      </a:pPr>
                      <a:r>
                        <a:rPr lang="fr-FR" sz="2600" kern="1200" dirty="0" err="1">
                          <a:solidFill>
                            <a:schemeClr val="dk1"/>
                          </a:solidFill>
                          <a:latin typeface="Calibri" panose="020F0502020204030204" pitchFamily="34" charset="0"/>
                          <a:ea typeface="+mn-ea"/>
                          <a:cs typeface="+mn-cs"/>
                        </a:rPr>
                        <a:t>Lack</a:t>
                      </a:r>
                      <a:r>
                        <a:rPr lang="fr-FR" sz="2600" kern="1200" dirty="0">
                          <a:solidFill>
                            <a:schemeClr val="dk1"/>
                          </a:solidFill>
                          <a:latin typeface="Calibri" panose="020F0502020204030204" pitchFamily="34" charset="0"/>
                          <a:ea typeface="+mn-ea"/>
                          <a:cs typeface="+mn-cs"/>
                        </a:rPr>
                        <a:t> of power</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2600" kern="1200" dirty="0">
                          <a:solidFill>
                            <a:schemeClr val="dk1"/>
                          </a:solidFill>
                          <a:latin typeface="Calibri" panose="020F0502020204030204" pitchFamily="34" charset="0"/>
                          <a:ea typeface="+mn-ea"/>
                          <a:cs typeface="+mn-cs"/>
                        </a:rPr>
                        <a:t>(Gal 5:16; 1 </a:t>
                      </a:r>
                      <a:r>
                        <a:rPr lang="fr-FR" sz="2600" kern="1200" dirty="0" err="1">
                          <a:solidFill>
                            <a:schemeClr val="dk1"/>
                          </a:solidFill>
                          <a:latin typeface="Calibri" panose="020F0502020204030204" pitchFamily="34" charset="0"/>
                          <a:ea typeface="+mn-ea"/>
                          <a:cs typeface="+mn-cs"/>
                        </a:rPr>
                        <a:t>Thess</a:t>
                      </a:r>
                      <a:r>
                        <a:rPr lang="fr-FR" sz="2600" kern="1200" dirty="0">
                          <a:solidFill>
                            <a:schemeClr val="dk1"/>
                          </a:solidFill>
                          <a:latin typeface="Calibri" panose="020F0502020204030204" pitchFamily="34" charset="0"/>
                          <a:ea typeface="+mn-ea"/>
                          <a:cs typeface="+mn-cs"/>
                        </a:rPr>
                        <a:t>. 5:19)</a:t>
                      </a:r>
                    </a:p>
                  </a:txBody>
                  <a:tcPr anchor="ctr"/>
                </a:tc>
                <a:extLst>
                  <a:ext uri="{0D108BD9-81ED-4DB2-BD59-A6C34878D82A}">
                    <a16:rowId xmlns:a16="http://schemas.microsoft.com/office/drawing/2014/main" val="10002"/>
                  </a:ext>
                </a:extLst>
              </a:tr>
              <a:tr h="554419">
                <a:tc>
                  <a:txBody>
                    <a:bodyPr/>
                    <a:lstStyle/>
                    <a:p>
                      <a:pPr marL="112713" indent="0" algn="l" defTabSz="914377" rtl="0" eaLnBrk="1" latinLnBrk="0" hangingPunct="1">
                        <a:buFont typeface="Arial" panose="020B0604020202020204" pitchFamily="34" charset="0"/>
                        <a:buNone/>
                      </a:pPr>
                      <a:r>
                        <a:rPr lang="en-US" sz="2600" kern="1200" dirty="0">
                          <a:solidFill>
                            <a:schemeClr val="dk1"/>
                          </a:solidFill>
                          <a:latin typeface="Calibri" panose="020F0502020204030204" pitchFamily="34" charset="0"/>
                          <a:ea typeface="+mn-ea"/>
                          <a:cs typeface="+mn-cs"/>
                        </a:rPr>
                        <a:t>Grieving the Holy Spirit</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(Eph 4:30-32)</a:t>
                      </a:r>
                      <a:endParaRPr lang="fr-FR" sz="2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3"/>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Loss of joy</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(Ps. 51:4, 12; Gal. 5:22-23)</a:t>
                      </a:r>
                    </a:p>
                  </a:txBody>
                  <a:tcPr anchor="ctr"/>
                </a:tc>
                <a:extLst>
                  <a:ext uri="{0D108BD9-81ED-4DB2-BD59-A6C34878D82A}">
                    <a16:rowId xmlns:a16="http://schemas.microsoft.com/office/drawing/2014/main" val="10004"/>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Loss of spiritual sight</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(2 Pet. 1:8-10; Luke 15:18-19)</a:t>
                      </a:r>
                    </a:p>
                  </a:txBody>
                  <a:tcPr anchor="ctr"/>
                </a:tc>
                <a:extLst>
                  <a:ext uri="{0D108BD9-81ED-4DB2-BD59-A6C34878D82A}">
                    <a16:rowId xmlns:a16="http://schemas.microsoft.com/office/drawing/2014/main" val="10005"/>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Lack of growth</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(1 Pet. 2:1-2)</a:t>
                      </a:r>
                    </a:p>
                  </a:txBody>
                  <a:tcPr anchor="ctr"/>
                </a:tc>
                <a:extLst>
                  <a:ext uri="{0D108BD9-81ED-4DB2-BD59-A6C34878D82A}">
                    <a16:rowId xmlns:a16="http://schemas.microsoft.com/office/drawing/2014/main" val="10006"/>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Carnality</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(1 </a:t>
                      </a:r>
                      <a:r>
                        <a:rPr lang="en-US" sz="2600" kern="1200" dirty="0" err="1">
                          <a:solidFill>
                            <a:schemeClr val="dk1"/>
                          </a:solidFill>
                          <a:latin typeface="Calibri" panose="020F0502020204030204" pitchFamily="34" charset="0"/>
                          <a:ea typeface="+mn-ea"/>
                          <a:cs typeface="+mn-cs"/>
                        </a:rPr>
                        <a:t>Cor</a:t>
                      </a:r>
                      <a:r>
                        <a:rPr lang="en-US" sz="2600" kern="1200" dirty="0">
                          <a:solidFill>
                            <a:schemeClr val="dk1"/>
                          </a:solidFill>
                          <a:latin typeface="Calibri" panose="020F0502020204030204" pitchFamily="34" charset="0"/>
                          <a:ea typeface="+mn-ea"/>
                          <a:cs typeface="+mn-cs"/>
                        </a:rPr>
                        <a:t> 3:1-3)</a:t>
                      </a:r>
                    </a:p>
                  </a:txBody>
                  <a:tcPr anchor="ctr"/>
                </a:tc>
                <a:extLst>
                  <a:ext uri="{0D108BD9-81ED-4DB2-BD59-A6C34878D82A}">
                    <a16:rowId xmlns:a16="http://schemas.microsoft.com/office/drawing/2014/main" val="10007"/>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Unfruitfulness</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(John 15:5, 8)</a:t>
                      </a:r>
                    </a:p>
                  </a:txBody>
                  <a:tcPr anchor="ctr"/>
                </a:tc>
                <a:extLst>
                  <a:ext uri="{0D108BD9-81ED-4DB2-BD59-A6C34878D82A}">
                    <a16:rowId xmlns:a16="http://schemas.microsoft.com/office/drawing/2014/main" val="10008"/>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Lack of purpose </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(Eccles. 1:2-3, 8; Mark 8:35)</a:t>
                      </a:r>
                    </a:p>
                  </a:txBody>
                  <a:tcPr anchor="ctr"/>
                </a:tc>
                <a:extLst>
                  <a:ext uri="{0D108BD9-81ED-4DB2-BD59-A6C34878D82A}">
                    <a16:rowId xmlns:a16="http://schemas.microsoft.com/office/drawing/2014/main" val="10009"/>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Lack of stability</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(Gal. 3:3; 2 Tim. 2:18; 2 Pet. 3:17)</a:t>
                      </a:r>
                    </a:p>
                  </a:txBody>
                  <a:tcPr anchor="ctr"/>
                </a:tc>
                <a:extLst>
                  <a:ext uri="{0D108BD9-81ED-4DB2-BD59-A6C34878D82A}">
                    <a16:rowId xmlns:a16="http://schemas.microsoft.com/office/drawing/2014/main" val="10010"/>
                  </a:ext>
                </a:extLst>
              </a:tr>
            </a:tbl>
          </a:graphicData>
        </a:graphic>
      </p:graphicFrame>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4294967295"/>
          </p:nvPr>
        </p:nvGraphicFramePr>
        <p:xfrm>
          <a:off x="609600" y="160020"/>
          <a:ext cx="10972800" cy="6537960"/>
        </p:xfrm>
        <a:graphic>
          <a:graphicData uri="http://schemas.openxmlformats.org/drawingml/2006/table">
            <a:tbl>
              <a:tblPr firstRow="1" bandRow="1">
                <a:tableStyleId>{5C22544A-7EE6-4342-B048-85BDC9FD1C3A}</a:tableStyleId>
              </a:tblPr>
              <a:tblGrid>
                <a:gridCol w="5002437">
                  <a:extLst>
                    <a:ext uri="{9D8B030D-6E8A-4147-A177-3AD203B41FA5}">
                      <a16:colId xmlns:a16="http://schemas.microsoft.com/office/drawing/2014/main" val="20000"/>
                    </a:ext>
                  </a:extLst>
                </a:gridCol>
                <a:gridCol w="5970363">
                  <a:extLst>
                    <a:ext uri="{9D8B030D-6E8A-4147-A177-3AD203B41FA5}">
                      <a16:colId xmlns:a16="http://schemas.microsoft.com/office/drawing/2014/main" val="20001"/>
                    </a:ext>
                  </a:extLst>
                </a:gridCol>
              </a:tblGrid>
              <a:tr h="0">
                <a:tc gridSpan="2">
                  <a:txBody>
                    <a:bodyPr/>
                    <a:lstStyle/>
                    <a:p>
                      <a:pPr algn="ctr"/>
                      <a:r>
                        <a:rPr lang="en-US" altLang="en-US" sz="3600" b="1" kern="1200" dirty="0">
                          <a:solidFill>
                            <a:schemeClr val="bg2"/>
                          </a:solidFill>
                          <a:latin typeface="Calibri" panose="020F0502020204030204" pitchFamily="34" charset="0"/>
                          <a:ea typeface="+mn-ea"/>
                          <a:cs typeface="+mn-cs"/>
                        </a:rPr>
                        <a:t>YIELDING TO THE OLD (SIN) NATURE</a:t>
                      </a:r>
                      <a:endParaRPr lang="en-US" sz="3600" b="1" kern="1200" dirty="0">
                        <a:solidFill>
                          <a:schemeClr val="bg2"/>
                        </a:solidFill>
                        <a:latin typeface="Calibri" panose="020F0502020204030204" pitchFamily="34" charset="0"/>
                        <a:ea typeface="+mn-ea"/>
                        <a:cs typeface="+mn-cs"/>
                      </a:endParaRPr>
                    </a:p>
                  </a:txBody>
                  <a:tcPr anchor="ctr"/>
                </a:tc>
                <a:tc hMerge="1">
                  <a:txBody>
                    <a:bodyPr/>
                    <a:lstStyle/>
                    <a:p>
                      <a:pPr algn="ctr"/>
                      <a:endParaRPr lang="en-US" sz="2000" dirty="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0000"/>
                  </a:ext>
                </a:extLst>
              </a:tr>
              <a:tr h="548640">
                <a:tc>
                  <a:txBody>
                    <a:bodyPr/>
                    <a:lstStyle/>
                    <a:p>
                      <a:pPr algn="ctr"/>
                      <a:r>
                        <a:rPr lang="en-US" altLang="en-US" sz="2400" b="1" kern="1200" dirty="0">
                          <a:solidFill>
                            <a:schemeClr val="bg1"/>
                          </a:solidFill>
                          <a:latin typeface="Calibri" panose="020F0502020204030204" pitchFamily="34" charset="0"/>
                          <a:ea typeface="+mn-ea"/>
                          <a:cs typeface="+mn-cs"/>
                        </a:rPr>
                        <a:t>BELIEVER’S CONSEQUENCES</a:t>
                      </a:r>
                      <a:endParaRPr lang="en-US" sz="2400" b="1" kern="1200" dirty="0">
                        <a:solidFill>
                          <a:schemeClr val="bg1"/>
                        </a:solidFill>
                        <a:latin typeface="Calibri" panose="020F0502020204030204" pitchFamily="34" charset="0"/>
                        <a:ea typeface="+mn-ea"/>
                        <a:cs typeface="+mn-cs"/>
                      </a:endParaRPr>
                    </a:p>
                  </a:txBody>
                  <a:tcPr anchor="ctr"/>
                </a:tc>
                <a:tc>
                  <a:txBody>
                    <a:bodyPr/>
                    <a:lstStyle/>
                    <a:p>
                      <a:pPr algn="ctr"/>
                      <a:r>
                        <a:rPr lang="en-US" sz="2400" b="1" kern="1200" dirty="0">
                          <a:solidFill>
                            <a:schemeClr val="bg1"/>
                          </a:solidFill>
                          <a:latin typeface="Calibri" panose="020F0502020204030204" pitchFamily="34" charset="0"/>
                          <a:ea typeface="+mn-ea"/>
                          <a:cs typeface="+mn-cs"/>
                        </a:rPr>
                        <a:t>PASSAGE(S)</a:t>
                      </a:r>
                    </a:p>
                  </a:txBody>
                  <a:tcPr anchor="ctr"/>
                </a:tc>
                <a:extLst>
                  <a:ext uri="{0D108BD9-81ED-4DB2-BD59-A6C34878D82A}">
                    <a16:rowId xmlns:a16="http://schemas.microsoft.com/office/drawing/2014/main" val="10001"/>
                  </a:ext>
                </a:extLst>
              </a:tr>
              <a:tr h="502920">
                <a:tc>
                  <a:txBody>
                    <a:bodyPr/>
                    <a:lstStyle/>
                    <a:p>
                      <a:pPr marL="112713" indent="0" algn="l" defTabSz="914377" rtl="0" eaLnBrk="1" latinLnBrk="0" hangingPunct="1">
                        <a:buFont typeface="Arial" panose="020B0604020202020204" pitchFamily="34" charset="0"/>
                        <a:buNone/>
                      </a:pPr>
                      <a:r>
                        <a:rPr lang="fr-FR" sz="2400" kern="1200" dirty="0">
                          <a:solidFill>
                            <a:schemeClr val="dk1"/>
                          </a:solidFill>
                          <a:latin typeface="Calibri" panose="020F0502020204030204" pitchFamily="34" charset="0"/>
                          <a:ea typeface="+mn-ea"/>
                          <a:cs typeface="+mn-cs"/>
                        </a:rPr>
                        <a:t>Conviction </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2400" kern="1200" dirty="0">
                          <a:solidFill>
                            <a:schemeClr val="dk1"/>
                          </a:solidFill>
                          <a:latin typeface="Calibri" panose="020F0502020204030204" pitchFamily="34" charset="0"/>
                          <a:ea typeface="+mn-ea"/>
                          <a:cs typeface="+mn-cs"/>
                        </a:rPr>
                        <a:t>(2 Pet 2:7-8; Ps 32:1-5)</a:t>
                      </a:r>
                    </a:p>
                  </a:txBody>
                  <a:tcPr anchor="ctr"/>
                </a:tc>
                <a:extLst>
                  <a:ext uri="{0D108BD9-81ED-4DB2-BD59-A6C34878D82A}">
                    <a16:rowId xmlns:a16="http://schemas.microsoft.com/office/drawing/2014/main" val="10002"/>
                  </a:ext>
                </a:extLst>
              </a:tr>
              <a:tr h="502920">
                <a:tc>
                  <a:txBody>
                    <a:bodyPr/>
                    <a:lstStyle/>
                    <a:p>
                      <a:pPr marL="112713" indent="0" algn="l" defTabSz="914377" rtl="0" eaLnBrk="1" latinLnBrk="0" hangingPunct="1">
                        <a:buFont typeface="Arial" panose="020B0604020202020204" pitchFamily="34" charset="0"/>
                        <a:buNone/>
                      </a:pPr>
                      <a:r>
                        <a:rPr lang="en-US" sz="2400" kern="1200" dirty="0">
                          <a:solidFill>
                            <a:schemeClr val="dk1"/>
                          </a:solidFill>
                          <a:latin typeface="Calibri" panose="020F0502020204030204" pitchFamily="34" charset="0"/>
                          <a:ea typeface="+mn-ea"/>
                          <a:cs typeface="+mn-cs"/>
                        </a:rPr>
                        <a:t>Divine discipline</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(Heb. 12:5-11; Rev. 3:19)</a:t>
                      </a:r>
                      <a:endParaRPr lang="fr-FR" sz="24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3"/>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Premature death</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(Acts 5:1-11; 1 </a:t>
                      </a:r>
                      <a:r>
                        <a:rPr lang="en-US" sz="2400" kern="1200" dirty="0" err="1">
                          <a:solidFill>
                            <a:schemeClr val="dk1"/>
                          </a:solidFill>
                          <a:latin typeface="Calibri" panose="020F0502020204030204" pitchFamily="34" charset="0"/>
                          <a:ea typeface="+mn-ea"/>
                          <a:cs typeface="+mn-cs"/>
                        </a:rPr>
                        <a:t>Cor</a:t>
                      </a:r>
                      <a:r>
                        <a:rPr lang="en-US" sz="2400" kern="1200" dirty="0">
                          <a:solidFill>
                            <a:schemeClr val="dk1"/>
                          </a:solidFill>
                          <a:latin typeface="Calibri" panose="020F0502020204030204" pitchFamily="34" charset="0"/>
                          <a:ea typeface="+mn-ea"/>
                          <a:cs typeface="+mn-cs"/>
                        </a:rPr>
                        <a:t> 11:30; 1 John 5:16; Rev 2:22-23)</a:t>
                      </a:r>
                    </a:p>
                  </a:txBody>
                  <a:tcPr anchor="ctr"/>
                </a:tc>
                <a:extLst>
                  <a:ext uri="{0D108BD9-81ED-4DB2-BD59-A6C34878D82A}">
                    <a16:rowId xmlns:a16="http://schemas.microsoft.com/office/drawing/2014/main" val="10004"/>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Loss of reward</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(1 Cor. 3:15; 9:27; 2 John 8; Rev 3:11)</a:t>
                      </a:r>
                    </a:p>
                  </a:txBody>
                  <a:tcPr anchor="ctr"/>
                </a:tc>
                <a:extLst>
                  <a:ext uri="{0D108BD9-81ED-4DB2-BD59-A6C34878D82A}">
                    <a16:rowId xmlns:a16="http://schemas.microsoft.com/office/drawing/2014/main" val="10005"/>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Loss of fellowship</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(1 John 1:9)</a:t>
                      </a:r>
                    </a:p>
                  </a:txBody>
                  <a:tcPr anchor="ctr"/>
                </a:tc>
                <a:extLst>
                  <a:ext uri="{0D108BD9-81ED-4DB2-BD59-A6C34878D82A}">
                    <a16:rowId xmlns:a16="http://schemas.microsoft.com/office/drawing/2014/main" val="10006"/>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Excommunication</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(1 </a:t>
                      </a:r>
                      <a:r>
                        <a:rPr lang="en-US" sz="2400" kern="1200" dirty="0" err="1">
                          <a:solidFill>
                            <a:schemeClr val="dk1"/>
                          </a:solidFill>
                          <a:latin typeface="Calibri" panose="020F0502020204030204" pitchFamily="34" charset="0"/>
                          <a:ea typeface="+mn-ea"/>
                          <a:cs typeface="+mn-cs"/>
                        </a:rPr>
                        <a:t>Cor</a:t>
                      </a:r>
                      <a:r>
                        <a:rPr lang="en-US" sz="2400" kern="1200" dirty="0">
                          <a:solidFill>
                            <a:schemeClr val="dk1"/>
                          </a:solidFill>
                          <a:latin typeface="Calibri" panose="020F0502020204030204" pitchFamily="34" charset="0"/>
                          <a:ea typeface="+mn-ea"/>
                          <a:cs typeface="+mn-cs"/>
                        </a:rPr>
                        <a:t> 5:4-5; Matt 18:15-17)</a:t>
                      </a:r>
                    </a:p>
                  </a:txBody>
                  <a:tcPr anchor="ctr"/>
                </a:tc>
                <a:extLst>
                  <a:ext uri="{0D108BD9-81ED-4DB2-BD59-A6C34878D82A}">
                    <a16:rowId xmlns:a16="http://schemas.microsoft.com/office/drawing/2014/main" val="10007"/>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Temporal consequences</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(Gal 6:7-8)</a:t>
                      </a:r>
                    </a:p>
                  </a:txBody>
                  <a:tcPr anchor="ctr"/>
                </a:tc>
                <a:extLst>
                  <a:ext uri="{0D108BD9-81ED-4DB2-BD59-A6C34878D82A}">
                    <a16:rowId xmlns:a16="http://schemas.microsoft.com/office/drawing/2014/main" val="10008"/>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Unanswered prayer </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(Ps 66:18; 1 Pet 3:7)</a:t>
                      </a:r>
                    </a:p>
                  </a:txBody>
                  <a:tcPr anchor="ctr"/>
                </a:tc>
                <a:extLst>
                  <a:ext uri="{0D108BD9-81ED-4DB2-BD59-A6C34878D82A}">
                    <a16:rowId xmlns:a16="http://schemas.microsoft.com/office/drawing/2014/main" val="10009"/>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u="sng" kern="1200" dirty="0">
                          <a:solidFill>
                            <a:schemeClr val="dk1"/>
                          </a:solidFill>
                          <a:latin typeface="Calibri" panose="020F0502020204030204" pitchFamily="34" charset="0"/>
                          <a:ea typeface="+mn-ea"/>
                          <a:cs typeface="+mn-cs"/>
                        </a:rPr>
                        <a:t>Loss of testimony</a:t>
                      </a:r>
                    </a:p>
                  </a:txBody>
                  <a:tcPr anchor="ctr">
                    <a:solidFill>
                      <a:srgbClr val="FFFFCC"/>
                    </a:solidFill>
                  </a:tcP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u="sng" kern="1200" dirty="0">
                          <a:solidFill>
                            <a:schemeClr val="dk1"/>
                          </a:solidFill>
                          <a:latin typeface="Calibri" panose="020F0502020204030204" pitchFamily="34" charset="0"/>
                          <a:ea typeface="+mn-ea"/>
                          <a:cs typeface="+mn-cs"/>
                        </a:rPr>
                        <a:t>(Gen 19:14)</a:t>
                      </a:r>
                    </a:p>
                  </a:txBody>
                  <a:tcPr anchor="ctr">
                    <a:solidFill>
                      <a:srgbClr val="FFFFCC"/>
                    </a:solidFill>
                  </a:tcPr>
                </a:tc>
                <a:extLst>
                  <a:ext uri="{0D108BD9-81ED-4DB2-BD59-A6C34878D82A}">
                    <a16:rowId xmlns:a16="http://schemas.microsoft.com/office/drawing/2014/main" val="10010"/>
                  </a:ext>
                </a:extLst>
              </a:tr>
              <a:tr h="502920">
                <a:tc>
                  <a:txBody>
                    <a:bodyPr/>
                    <a:lstStyle/>
                    <a:p>
                      <a:pPr marL="112713" indent="0" algn="l" defTabSz="914377" rtl="0" eaLnBrk="1" latinLnBrk="0" hangingPunct="1">
                        <a:buFont typeface="Arial" panose="020B0604020202020204" pitchFamily="34" charset="0"/>
                        <a:buNone/>
                      </a:pPr>
                      <a:r>
                        <a:rPr lang="en-US" sz="2400" kern="1200" dirty="0">
                          <a:solidFill>
                            <a:schemeClr val="dk1"/>
                          </a:solidFill>
                          <a:latin typeface="Calibri" panose="020F0502020204030204" pitchFamily="34" charset="0"/>
                          <a:ea typeface="+mn-ea"/>
                          <a:cs typeface="+mn-cs"/>
                        </a:rPr>
                        <a:t>Loss of leadership privileges</a:t>
                      </a:r>
                    </a:p>
                  </a:txBody>
                  <a:tcPr anchor="ctr"/>
                </a:tc>
                <a:tc>
                  <a:txBody>
                    <a:bodyPr/>
                    <a:lstStyle/>
                    <a:p>
                      <a:pPr marL="112713" indent="0" algn="l" defTabSz="914377" rtl="0" eaLnBrk="1" latinLnBrk="0" hangingPunct="1">
                        <a:buFont typeface="Arial" panose="020B0604020202020204" pitchFamily="34" charset="0"/>
                        <a:buNone/>
                      </a:pPr>
                      <a:r>
                        <a:rPr lang="en-US" sz="2400" kern="1200" dirty="0">
                          <a:solidFill>
                            <a:schemeClr val="dk1"/>
                          </a:solidFill>
                          <a:latin typeface="Calibri" panose="020F0502020204030204" pitchFamily="34" charset="0"/>
                          <a:ea typeface="+mn-ea"/>
                          <a:cs typeface="+mn-cs"/>
                        </a:rPr>
                        <a:t>(1 Tim 3:1-13; 2 Sam. 12)</a:t>
                      </a:r>
                    </a:p>
                  </a:txBody>
                  <a:tcPr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9756572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1956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145786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do not be conformed to this world, but be transformed by the renewing of your mind, so that you may prove what the will of God is, that which is good and acceptable and perfect.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25602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Colossians 2:8</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See to it that there is no one who takes you captive through philosophy and empty deception in accordance with human tradition, in accordance with the elementary principles of the world, rather than in accordance with Christ.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F3FDBCB7-2781-4507-96A9-D629F8504A3D}"/>
              </a:ext>
            </a:extLst>
          </p:cNvPr>
          <p:cNvPicPr>
            <a:picLocks noChangeAspect="1"/>
          </p:cNvPicPr>
          <p:nvPr/>
        </p:nvPicPr>
        <p:blipFill>
          <a:blip r:embed="rId3"/>
          <a:stretch>
            <a:fillRect/>
          </a:stretch>
        </p:blipFill>
        <p:spPr>
          <a:xfrm>
            <a:off x="5276698" y="3200400"/>
            <a:ext cx="1638604" cy="1645920"/>
          </a:xfrm>
          <a:prstGeom prst="rect">
            <a:avLst/>
          </a:prstGeom>
        </p:spPr>
      </p:pic>
    </p:spTree>
    <p:extLst>
      <p:ext uri="{BB962C8B-B14F-4D97-AF65-F5344CB8AC3E}">
        <p14:creationId xmlns:p14="http://schemas.microsoft.com/office/powerpoint/2010/main" val="283752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scontent-dfw1-1.xx.fbcdn.net/hphotos-xtf1/t31.0-8/11794619_10207462667233113_7088908926816719446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8300" y="114300"/>
            <a:ext cx="8915400" cy="662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55284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p:cNvSpPr>
          <p:nvPr>
            <p:ph type="body" idx="4294967295"/>
          </p:nvPr>
        </p:nvSpPr>
        <p:spPr>
          <a:xfrm>
            <a:off x="609600" y="1600200"/>
            <a:ext cx="10972800" cy="4572000"/>
          </a:xfrm>
        </p:spPr>
        <p:txBody>
          <a:bodyPr/>
          <a:lstStyle/>
          <a:p>
            <a:pPr marL="0" indent="0" algn="just">
              <a:spcBef>
                <a:spcPts val="0"/>
              </a:spcBef>
              <a:spcAft>
                <a:spcPts val="2400"/>
              </a:spcAft>
              <a:buClr>
                <a:srgbClr val="00FFFF"/>
              </a:buClr>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“Interestingly, references to John 14:1-3 virtually disappear when perusing the writings of the Nicene and Post-Nicene fathers. This is a bit surprising, given the abundance of material in these later writers when compared with the Ante-</a:t>
            </a:r>
            <a:r>
              <a:rPr lang="en-US" dirty="0" err="1">
                <a:effectLst>
                  <a:outerShdw blurRad="38100" dist="38100" dir="2700000" algn="tl">
                    <a:srgbClr val="000000">
                      <a:alpha val="43137"/>
                    </a:srgbClr>
                  </a:outerShdw>
                </a:effectLst>
                <a:ea typeface="Calibri" panose="020F0502020204030204" pitchFamily="34" charset="0"/>
                <a:cs typeface="Calibri" panose="020F0502020204030204" pitchFamily="34" charset="0"/>
              </a:rPr>
              <a:t>Nicenes</a:t>
            </a: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I would assume that with the rise of Augustinian amillennialism and its optimistic interpretation regarding the present arrival of the Kingdom of God, the kind of hope held out in John 14:1-3 ceased to hold relevance.”</a:t>
            </a:r>
          </a:p>
        </p:txBody>
      </p:sp>
      <p:sp>
        <p:nvSpPr>
          <p:cNvPr id="32772" name="Text Box 4"/>
          <p:cNvSpPr txBox="1">
            <a:spLocks noChangeArrowheads="1"/>
          </p:cNvSpPr>
          <p:nvPr/>
        </p:nvSpPr>
        <p:spPr bwMode="auto">
          <a:xfrm>
            <a:off x="2324100" y="6445250"/>
            <a:ext cx="7543800" cy="336550"/>
          </a:xfrm>
          <a:prstGeom prst="rect">
            <a:avLst/>
          </a:prstGeom>
          <a:noFill/>
          <a:ln w="9525">
            <a:noFill/>
            <a:miter lim="800000"/>
            <a:headEnd/>
            <a:tailEnd/>
          </a:ln>
        </p:spPr>
        <p:txBody>
          <a:bodyPr>
            <a:spAutoFit/>
          </a:bodyPr>
          <a:lstStyle/>
          <a:p>
            <a:pPr algn="ctr">
              <a:spcBef>
                <a:spcPct val="50000"/>
              </a:spcBef>
            </a:pP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George Gunn, “John 14:1-3: The Father's House: Are We There Yet?,” 30, n. 24.</a:t>
            </a:r>
          </a:p>
        </p:txBody>
      </p:sp>
      <p:sp>
        <p:nvSpPr>
          <p:cNvPr id="5" name="Rectangle 2">
            <a:extLst>
              <a:ext uri="{FF2B5EF4-FFF2-40B4-BE49-F238E27FC236}">
                <a16:creationId xmlns:a16="http://schemas.microsoft.com/office/drawing/2014/main" id="{25EBAE25-995D-40D9-A9EA-44927846FFB7}"/>
              </a:ext>
            </a:extLst>
          </p:cNvPr>
          <p:cNvSpPr txBox="1">
            <a:spLocks/>
          </p:cNvSpPr>
          <p:nvPr/>
        </p:nvSpPr>
        <p:spPr bwMode="auto">
          <a:xfrm>
            <a:off x="1066800" y="228600"/>
            <a:ext cx="10058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Ante-Nicene Fathers: “Heavenly and Eschatological" Interpretation of John 14:1-4</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2742732826"/>
              </p:ext>
            </p:extLst>
          </p:nvPr>
        </p:nvGraphicFramePr>
        <p:xfrm>
          <a:off x="609600" y="213569"/>
          <a:ext cx="10972800" cy="643086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118872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27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87" marB="34287"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862511">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u="none" kern="1200" dirty="0">
                          <a:solidFill>
                            <a:schemeClr val="bg2"/>
                          </a:solidFill>
                          <a:effectLst/>
                          <a:latin typeface="Calibri" panose="020F0502020204030204" pitchFamily="34" charset="0"/>
                          <a:cs typeface="Calibri" panose="020F0502020204030204" pitchFamily="34" charset="0"/>
                        </a:rPr>
                        <a:t>SCRIPTURE</a:t>
                      </a:r>
                      <a:endParaRPr lang="en-US" sz="2800" b="1" u="none" kern="1200" dirty="0">
                        <a:solidFill>
                          <a:schemeClr val="bg2"/>
                        </a:solidFill>
                        <a:effectLst/>
                        <a:latin typeface="Calibri" panose="020F0502020204030204" pitchFamily="34" charset="0"/>
                        <a:ea typeface="+mj-ea"/>
                        <a:cs typeface="Calibri" panose="020F0502020204030204" pitchFamily="34" charset="0"/>
                      </a:endParaRP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u="none" kern="1200" dirty="0">
                          <a:solidFill>
                            <a:srgbClr val="C00000"/>
                          </a:solidFill>
                          <a:effectLst/>
                          <a:latin typeface="Calibri" panose="020F0502020204030204" pitchFamily="34" charset="0"/>
                          <a:cs typeface="Calibri" panose="020F0502020204030204" pitchFamily="34" charset="0"/>
                        </a:rPr>
                        <a:t>CROWN</a:t>
                      </a:r>
                      <a:endParaRPr lang="en-US" sz="2800" b="1" u="none" kern="1200" dirty="0">
                        <a:solidFill>
                          <a:srgbClr val="C00000"/>
                        </a:solidFill>
                        <a:effectLst/>
                        <a:latin typeface="Calibri" panose="020F0502020204030204" pitchFamily="34" charset="0"/>
                        <a:ea typeface="+mj-ea"/>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28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0"/>
                  </a:ext>
                </a:extLst>
              </a:tr>
              <a:tr h="862511">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24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400" b="1"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1"/>
                  </a:ext>
                </a:extLst>
              </a:tr>
              <a:tr h="862511">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24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4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2"/>
                  </a:ext>
                </a:extLst>
              </a:tr>
              <a:tr h="929587">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24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4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3"/>
                  </a:ext>
                </a:extLst>
              </a:tr>
              <a:tr h="862511">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24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4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4"/>
                  </a:ext>
                </a:extLst>
              </a:tr>
              <a:tr h="862511">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4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8329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Clr>
                <a:srgbClr val="00FFFF"/>
              </a:buClr>
              <a:buNone/>
              <a:defRPr/>
            </a:pPr>
            <a:r>
              <a:rPr lang="en-US" sz="3400" dirty="0">
                <a:solidFill>
                  <a:srgbClr val="FFFFFF"/>
                </a:solidFill>
                <a:effectLst>
                  <a:outerShdw blurRad="38100" dist="38100" dir="2700000" algn="tl">
                    <a:srgbClr val="000000">
                      <a:alpha val="43137"/>
                    </a:srgbClr>
                  </a:outerShdw>
                </a:effectLst>
              </a:rPr>
              <a:t>“</a:t>
            </a:r>
            <a:r>
              <a:rPr lang="en-US" sz="3400" baseline="30000" dirty="0">
                <a:solidFill>
                  <a:srgbClr val="FFFFFF"/>
                </a:solidFill>
                <a:effectLst/>
              </a:rPr>
              <a:t>1 </a:t>
            </a:r>
            <a:r>
              <a:rPr lang="en-US" sz="3400" dirty="0">
                <a:solidFill>
                  <a:srgbClr val="FFFFFF"/>
                </a:solidFill>
                <a:effectLst>
                  <a:outerShdw blurRad="38100" dist="38100" dir="2700000" algn="tl">
                    <a:srgbClr val="000000">
                      <a:alpha val="43137"/>
                    </a:srgbClr>
                  </a:outerShdw>
                </a:effectLst>
              </a:rPr>
              <a:t>Now it came about, when men began to multiply on the face of the land, and daughters were born to them</a:t>
            </a:r>
            <a:r>
              <a:rPr lang="en-US" sz="3400" dirty="0">
                <a:solidFill>
                  <a:srgbClr val="FFFFFF"/>
                </a:solidFill>
                <a:effectLst/>
              </a:rPr>
              <a:t>, </a:t>
            </a:r>
            <a:r>
              <a:rPr lang="en-US" sz="3400" baseline="30000" dirty="0">
                <a:solidFill>
                  <a:srgbClr val="FFFFFF"/>
                </a:solidFill>
                <a:effectLst/>
              </a:rPr>
              <a:t>2 </a:t>
            </a:r>
            <a:r>
              <a:rPr lang="en-US" sz="3400" dirty="0">
                <a:solidFill>
                  <a:srgbClr val="FFFFFF"/>
                </a:solidFill>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400" baseline="30000" dirty="0">
                <a:solidFill>
                  <a:srgbClr val="FFFFFF"/>
                </a:solidFill>
                <a:effectLst/>
              </a:rPr>
              <a:t>3</a:t>
            </a:r>
            <a:r>
              <a:rPr lang="en-US" sz="3400" dirty="0">
                <a:solidFill>
                  <a:srgbClr val="FFFFFF"/>
                </a:solidFill>
                <a:effectLst>
                  <a:outerShdw blurRad="38100" dist="38100" dir="2700000" algn="tl">
                    <a:srgbClr val="000000">
                      <a:alpha val="43137"/>
                    </a:srgbClr>
                  </a:outerShdw>
                </a:effectLst>
              </a:rPr>
              <a:t> Then the Lord said, ‘My Spirit shall not strive with man forever, because he also is flesh; </a:t>
            </a:r>
            <a:r>
              <a:rPr lang="en-US" sz="3400" b="1" u="sng" dirty="0">
                <a:solidFill>
                  <a:srgbClr val="FFFFCC"/>
                </a:solidFill>
                <a:effectLst>
                  <a:outerShdw blurRad="38100" dist="38100" dir="2700000" algn="tl">
                    <a:srgbClr val="000000">
                      <a:alpha val="43137"/>
                    </a:srgbClr>
                  </a:outerShdw>
                </a:effectLst>
              </a:rPr>
              <a:t>nevertheless his days shall be one hundred and twenty years</a:t>
            </a:r>
            <a:r>
              <a:rPr lang="en-US" sz="3400" dirty="0">
                <a:solidFill>
                  <a:srgbClr val="FFFFFF"/>
                </a:solidFill>
                <a:effectLst>
                  <a:outerShdw blurRad="38100" dist="38100" dir="2700000" algn="tl">
                    <a:srgbClr val="000000">
                      <a:alpha val="43137"/>
                    </a:srgbClr>
                  </a:outerShdw>
                </a:effectLst>
              </a:rPr>
              <a:t>.’ </a:t>
            </a:r>
            <a:r>
              <a:rPr lang="en-US" sz="3400" baseline="30000" dirty="0">
                <a:solidFill>
                  <a:srgbClr val="FFFFFF"/>
                </a:solidFill>
                <a:effectLst/>
              </a:rPr>
              <a:t>4</a:t>
            </a:r>
            <a:r>
              <a:rPr lang="en-US" sz="3400" dirty="0">
                <a:solidFill>
                  <a:srgbClr val="FFFFFF"/>
                </a:solidFill>
                <a:effectLst>
                  <a:outerShdw blurRad="38100" dist="38100" dir="2700000" algn="tl">
                    <a:srgbClr val="000000">
                      <a:alpha val="43137"/>
                    </a:srgbClr>
                  </a:outerShdw>
                </a:effectLst>
              </a:rPr>
              <a:t> The Nephilim were on the earth in those days, and also afterward, when the . . . </a:t>
            </a:r>
          </a:p>
        </p:txBody>
      </p:sp>
    </p:spTree>
    <p:extLst>
      <p:ext uri="{BB962C8B-B14F-4D97-AF65-F5344CB8AC3E}">
        <p14:creationId xmlns:p14="http://schemas.microsoft.com/office/powerpoint/2010/main" val="12076246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Clr>
                <a:srgbClr val="00FFFF"/>
              </a:buClr>
              <a:buNone/>
              <a:defRPr/>
            </a:pPr>
            <a:r>
              <a:rPr lang="en-US" sz="3400" dirty="0">
                <a:solidFill>
                  <a:srgbClr val="FFFFFF"/>
                </a:solidFill>
                <a:effectLst>
                  <a:outerShdw blurRad="38100" dist="38100" dir="2700000" algn="tl">
                    <a:srgbClr val="000000">
                      <a:alpha val="43137"/>
                    </a:srgbClr>
                  </a:outerShdw>
                </a:effectLst>
              </a:rPr>
              <a:t>. . . sons of God came in to the daughters of men, and they bore children to them. Those were the mighty men who were of old, men of renown.”</a:t>
            </a:r>
          </a:p>
        </p:txBody>
      </p:sp>
      <p:pic>
        <p:nvPicPr>
          <p:cNvPr id="5" name="Picture 7" descr="clip0095">
            <a:extLst>
              <a:ext uri="{FF2B5EF4-FFF2-40B4-BE49-F238E27FC236}">
                <a16:creationId xmlns:a16="http://schemas.microsoft.com/office/drawing/2014/main" id="{58917543-D5EF-466C-8F20-6CCE8B6C73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4182" y="2590800"/>
            <a:ext cx="3463637" cy="2286000"/>
          </a:xfrm>
          <a:prstGeom prst="rect">
            <a:avLst/>
          </a:prstGeom>
          <a:noFill/>
          <a:ln w="9525">
            <a:noFill/>
            <a:miter lim="800000"/>
            <a:headEnd/>
            <a:tailEnd/>
          </a:ln>
          <a:effectLst/>
        </p:spPr>
      </p:pic>
    </p:spTree>
    <p:extLst>
      <p:ext uri="{BB962C8B-B14F-4D97-AF65-F5344CB8AC3E}">
        <p14:creationId xmlns:p14="http://schemas.microsoft.com/office/powerpoint/2010/main" val="70292994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85761"/>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15:13, 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to Abram, ‘Know for certain that your descendants will be strangers in a land that is not theirs, where they will be enslaved and oppressed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hundred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fourth generation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return here, for the wrongdoing of the Amorite is not yet complete.’”</a:t>
            </a:r>
          </a:p>
        </p:txBody>
      </p:sp>
    </p:spTree>
    <p:extLst>
      <p:ext uri="{BB962C8B-B14F-4D97-AF65-F5344CB8AC3E}">
        <p14:creationId xmlns:p14="http://schemas.microsoft.com/office/powerpoint/2010/main" val="287624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extLst>
              <p:ext uri="{D42A27DB-BD31-4B8C-83A1-F6EECF244321}">
                <p14:modId xmlns:p14="http://schemas.microsoft.com/office/powerpoint/2010/main" val="2034150258"/>
              </p:ext>
            </p:extLst>
          </p:nvPr>
        </p:nvGraphicFramePr>
        <p:xfrm>
          <a:off x="609600" y="190501"/>
          <a:ext cx="10972800" cy="6476999"/>
        </p:xfrm>
        <a:graphic>
          <a:graphicData uri="http://schemas.openxmlformats.org/drawingml/2006/table">
            <a:tbl>
              <a:tblPr firstRow="1" bandRow="1">
                <a:tableStyleId>{073A0DAA-6AF3-43AB-8588-CEC1D06C72B9}</a:tableStyleId>
              </a:tblPr>
              <a:tblGrid>
                <a:gridCol w="5207431">
                  <a:extLst>
                    <a:ext uri="{9D8B030D-6E8A-4147-A177-3AD203B41FA5}">
                      <a16:colId xmlns:a16="http://schemas.microsoft.com/office/drawing/2014/main" val="450372001"/>
                    </a:ext>
                  </a:extLst>
                </a:gridCol>
                <a:gridCol w="5765369">
                  <a:extLst>
                    <a:ext uri="{9D8B030D-6E8A-4147-A177-3AD203B41FA5}">
                      <a16:colId xmlns:a16="http://schemas.microsoft.com/office/drawing/2014/main" val="3560513311"/>
                    </a:ext>
                  </a:extLst>
                </a:gridCol>
              </a:tblGrid>
              <a:tr h="946640">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6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846997">
                <a:tc>
                  <a:txBody>
                    <a:bodyPr/>
                    <a:lstStyle/>
                    <a:p>
                      <a:pPr marL="461963" indent="-461963" algn="ctr" eaLnBrk="1" hangingPunct="1">
                        <a:defRPr/>
                      </a:pPr>
                      <a:r>
                        <a:rPr lang="en-US" altLang="en-US" sz="36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36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36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36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846997">
                <a:tc>
                  <a:txBody>
                    <a:bodyPr/>
                    <a:lstStyle/>
                    <a:p>
                      <a:pPr marL="461963" indent="-461963" algn="l" eaLnBrk="1" hangingPunct="1">
                        <a:defRPr/>
                      </a:pPr>
                      <a:r>
                        <a:rPr lang="en-US" sz="32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32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797165">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797165">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797165">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797165">
                <a:tc>
                  <a:txBody>
                    <a:bodyPr/>
                    <a:lstStyle/>
                    <a:p>
                      <a:r>
                        <a:rPr lang="en-US" sz="3200" b="1" dirty="0">
                          <a:effectLst/>
                          <a:latin typeface="Calibri" panose="020F0502020204030204" pitchFamily="34" charset="0"/>
                          <a:cs typeface="Calibri" panose="020F0502020204030204" pitchFamily="34" charset="0"/>
                        </a:rPr>
                        <a:t>Sealed </a:t>
                      </a:r>
                      <a:r>
                        <a:rPr lang="en-US" sz="3200" b="1" u="sng" dirty="0">
                          <a:solidFill>
                            <a:srgbClr val="C00000"/>
                          </a:solidFill>
                          <a:effectLst/>
                          <a:latin typeface="Calibri" panose="020F0502020204030204" pitchFamily="34" charset="0"/>
                          <a:cs typeface="Calibri" panose="020F0502020204030204" pitchFamily="34" charset="0"/>
                        </a:rPr>
                        <a:t>before</a:t>
                      </a:r>
                      <a:r>
                        <a:rPr lang="en-US" sz="32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cs typeface="Calibri" panose="020F0502020204030204" pitchFamily="34" charset="0"/>
                        </a:rPr>
                        <a:t>Converted </a:t>
                      </a:r>
                      <a:r>
                        <a:rPr lang="en-US" sz="32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32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64770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2286938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18832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19:17</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Location (17a)</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Instructions (17b)</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Escape (17b-e)</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Do not look back (17c)</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Get out of the valley (17d)</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Flee to the Mountain (17e)</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(17f)</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539987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19:17</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Location (17a)</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Instructions (17b)</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Escape (17b-e)</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Do not look back (17c)</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Get out of the valley (17d)</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Flee to the Mountain (17e)</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(17f)</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75389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19:17</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Location (17a)</a:t>
            </a:r>
          </a:p>
          <a:p>
            <a:pPr marL="514350" lvl="2" indent="-514350" eaLnBrk="1" hangingPunct="1">
              <a:spcBef>
                <a:spcPts val="0"/>
              </a:spcBef>
              <a:spcAft>
                <a:spcPts val="24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Instructions (17b)</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Escape (17b-e)</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Do not look back (17c)</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Get out of the valley (17d)</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Flee to the Mountain (17e)</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(17f)</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3459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19:17</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Location (17a)</a:t>
            </a:r>
          </a:p>
          <a:p>
            <a:pPr marL="514350" lvl="2" indent="-514350" eaLnBrk="1" hangingPunct="1">
              <a:spcBef>
                <a:spcPts val="0"/>
              </a:spcBef>
              <a:spcAft>
                <a:spcPts val="2400"/>
              </a:spcAft>
              <a:buClr>
                <a:srgbClr val="FFC000"/>
              </a:buClr>
              <a:buSzPct val="100000"/>
              <a:buFont typeface="+mj-lt"/>
              <a:buAutoNum type="arabicParenR"/>
              <a:defRPr/>
            </a:pPr>
            <a:r>
              <a:rPr lang="en-US" b="1" dirty="0">
                <a:solidFill>
                  <a:srgbClr val="FFFFCC"/>
                </a:solidFill>
                <a:effectLst>
                  <a:outerShdw blurRad="38100" dist="38100" dir="2700000" algn="tl">
                    <a:srgbClr val="000000">
                      <a:alpha val="43137"/>
                    </a:srgbClr>
                  </a:outerShdw>
                </a:effectLst>
              </a:rPr>
              <a:t>Instructions (17b)</a:t>
            </a:r>
          </a:p>
          <a:p>
            <a:pPr marL="971550" lvl="3" indent="-514350" eaLnBrk="1" hangingPunct="1">
              <a:spcBef>
                <a:spcPts val="0"/>
              </a:spcBef>
              <a:spcAft>
                <a:spcPts val="2400"/>
              </a:spcAft>
              <a:buClr>
                <a:srgbClr val="FFC000"/>
              </a:buClr>
              <a:buFont typeface="+mj-lt"/>
              <a:buAutoNum type="alphaLcPeriod"/>
              <a:defRPr/>
            </a:pPr>
            <a:r>
              <a:rPr lang="en-US" b="1" u="sng" dirty="0">
                <a:solidFill>
                  <a:srgbClr val="FFFFCC"/>
                </a:solidFill>
                <a:effectLst>
                  <a:outerShdw blurRad="38100" dist="38100" dir="2700000" algn="tl">
                    <a:srgbClr val="000000">
                      <a:alpha val="43137"/>
                    </a:srgbClr>
                  </a:outerShdw>
                </a:effectLst>
              </a:rPr>
              <a:t>Escape (17b-e)</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Do not look back (17c)</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Get out of the valley (17d)</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Flee to the Mountain (17e)</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(17f)</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73475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EF1E1A6-AAC4-4D81-997E-8551932A6197}"/>
              </a:ext>
            </a:extLst>
          </p:cNvPr>
          <p:cNvGraphicFramePr>
            <a:graphicFrameLocks noGrp="1"/>
          </p:cNvGraphicFramePr>
          <p:nvPr>
            <p:extLst>
              <p:ext uri="{D42A27DB-BD31-4B8C-83A1-F6EECF244321}">
                <p14:modId xmlns:p14="http://schemas.microsoft.com/office/powerpoint/2010/main" val="2187018486"/>
              </p:ext>
            </p:extLst>
          </p:nvPr>
        </p:nvGraphicFramePr>
        <p:xfrm>
          <a:off x="1781175" y="60969"/>
          <a:ext cx="8629650" cy="6736062"/>
        </p:xfrm>
        <a:graphic>
          <a:graphicData uri="http://schemas.openxmlformats.org/drawingml/2006/table">
            <a:tbl>
              <a:tblPr firstRow="1" bandRow="1">
                <a:tableStyleId>{073A0DAA-6AF3-43AB-8588-CEC1D06C72B9}</a:tableStyleId>
              </a:tblPr>
              <a:tblGrid>
                <a:gridCol w="1543050">
                  <a:extLst>
                    <a:ext uri="{9D8B030D-6E8A-4147-A177-3AD203B41FA5}">
                      <a16:colId xmlns:a16="http://schemas.microsoft.com/office/drawing/2014/main" val="693548043"/>
                    </a:ext>
                  </a:extLst>
                </a:gridCol>
                <a:gridCol w="7086600">
                  <a:extLst>
                    <a:ext uri="{9D8B030D-6E8A-4147-A177-3AD203B41FA5}">
                      <a16:colId xmlns:a16="http://schemas.microsoft.com/office/drawing/2014/main" val="676529059"/>
                    </a:ext>
                  </a:extLst>
                </a:gridCol>
              </a:tblGrid>
              <a:tr h="673768">
                <a:tc gridSpan="2">
                  <a:txBody>
                    <a:bodyPr/>
                    <a:lstStyle/>
                    <a:p>
                      <a:pPr marL="0" indent="0" algn="ctr" rtl="0" eaLnBrk="0" fontAlgn="base" hangingPunct="0">
                        <a:lnSpc>
                          <a:spcPct val="100000"/>
                        </a:lnSpc>
                        <a:spcBef>
                          <a:spcPct val="0"/>
                        </a:spcBef>
                        <a:spcAft>
                          <a:spcPct val="0"/>
                        </a:spcAft>
                        <a:buFontTx/>
                        <a:buNone/>
                      </a:pPr>
                      <a:r>
                        <a:rPr lang="en-US" sz="3600" b="0" noProof="0" dirty="0">
                          <a:solidFill>
                            <a:schemeClr val="tx2"/>
                          </a:solidFill>
                          <a:latin typeface="Calibri" panose="020F0502020204030204" pitchFamily="34" charset="0"/>
                          <a:cs typeface="Calibri" panose="020F0502020204030204" pitchFamily="34" charset="0"/>
                        </a:rPr>
                        <a:t>“TIME-TEXTS” IN REVELATION</a:t>
                      </a:r>
                    </a:p>
                    <a:p>
                      <a:pPr marL="0" indent="0" algn="ctr" rtl="0" eaLnBrk="0" fontAlgn="base" hangingPunct="0">
                        <a:lnSpc>
                          <a:spcPct val="100000"/>
                        </a:lnSpc>
                        <a:spcBef>
                          <a:spcPct val="0"/>
                        </a:spcBef>
                        <a:spcAft>
                          <a:spcPct val="0"/>
                        </a:spcAft>
                        <a:buFontTx/>
                        <a:buNone/>
                      </a:pPr>
                      <a:r>
                        <a:rPr lang="en-US" sz="2000" noProof="0" dirty="0">
                          <a:solidFill>
                            <a:schemeClr val="tx1"/>
                          </a:solidFill>
                          <a:latin typeface="Calibri" panose="020F0502020204030204" pitchFamily="34" charset="0"/>
                          <a:cs typeface="Calibri" panose="020F0502020204030204" pitchFamily="34" charset="0"/>
                        </a:rPr>
                        <a:t>R.C. Sproul, The Last Days According to Jesus, p.139</a:t>
                      </a:r>
                      <a:endParaRPr lang="en-US" altLang="en-US" sz="2000" noProof="0" dirty="0">
                        <a:solidFill>
                          <a:schemeClr val="tx1"/>
                        </a:solidFill>
                        <a:latin typeface="Calibri" panose="020F0502020204030204" pitchFamily="34" charset="0"/>
                        <a:cs typeface="Calibri" panose="020F0502020204030204" pitchFamily="34" charset="0"/>
                      </a:endParaRPr>
                    </a:p>
                  </a:txBody>
                  <a:tcPr anchor="ctr"/>
                </a:tc>
                <a:tc hMerge="1">
                  <a:txBody>
                    <a:bodyPr/>
                    <a:lstStyle/>
                    <a:p>
                      <a:pPr marL="0" indent="0" algn="ctr" rtl="0" eaLnBrk="0" fontAlgn="base" hangingPunct="0">
                        <a:lnSpc>
                          <a:spcPct val="100000"/>
                        </a:lnSpc>
                        <a:spcBef>
                          <a:spcPct val="0"/>
                        </a:spcBef>
                        <a:spcAft>
                          <a:spcPct val="0"/>
                        </a:spcAft>
                        <a:buFontTx/>
                        <a:buNone/>
                      </a:pPr>
                      <a:endParaRPr lang="en-US" altLang="en-US" sz="2000" noProof="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272506135"/>
                  </a:ext>
                </a:extLst>
              </a:tr>
              <a:tr h="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22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SHORTLY, QUICKLY</a:t>
                      </a:r>
                      <a:r>
                        <a:rPr kumimoji="0" lang="en-US"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TACOS”</a:t>
                      </a: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kumimoji="0" lang="en-US" sz="2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375767282"/>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1:1</a:t>
                      </a:r>
                    </a:p>
                  </a:txBody>
                  <a:tcPr marT="45719" marB="4571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…Things which must shortly take place</a:t>
                      </a:r>
                    </a:p>
                  </a:txBody>
                  <a:tcPr marT="45719" marB="45719" horzOverflow="overflow"/>
                </a:tc>
                <a:extLst>
                  <a:ext uri="{0D108BD9-81ED-4DB2-BD59-A6C34878D82A}">
                    <a16:rowId xmlns:a16="http://schemas.microsoft.com/office/drawing/2014/main" val="671669581"/>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2:16</a:t>
                      </a:r>
                    </a:p>
                  </a:txBody>
                  <a:tcPr marT="45719" marB="4571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Repent, or else I will come to you quickly.</a:t>
                      </a:r>
                    </a:p>
                  </a:txBody>
                  <a:tcPr marT="45719" marB="45719" horzOverflow="overflow"/>
                </a:tc>
                <a:extLst>
                  <a:ext uri="{0D108BD9-81ED-4DB2-BD59-A6C34878D82A}">
                    <a16:rowId xmlns:a16="http://schemas.microsoft.com/office/drawing/2014/main" val="1145695758"/>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3:11</a:t>
                      </a:r>
                    </a:p>
                  </a:txBody>
                  <a:tcPr marT="45719" marB="4571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Behold, I come quickly!</a:t>
                      </a:r>
                    </a:p>
                  </a:txBody>
                  <a:tcPr marT="45719" marB="45719" horzOverflow="overflow"/>
                </a:tc>
                <a:extLst>
                  <a:ext uri="{0D108BD9-81ED-4DB2-BD59-A6C34878D82A}">
                    <a16:rowId xmlns:a16="http://schemas.microsoft.com/office/drawing/2014/main" val="291402366"/>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22:6</a:t>
                      </a:r>
                    </a:p>
                  </a:txBody>
                  <a:tcPr marT="45719" marB="4571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…Which must shortly take place.</a:t>
                      </a:r>
                    </a:p>
                  </a:txBody>
                  <a:tcPr marT="45719" marB="45719" horzOverflow="overflow"/>
                </a:tc>
                <a:extLst>
                  <a:ext uri="{0D108BD9-81ED-4DB2-BD59-A6C34878D82A}">
                    <a16:rowId xmlns:a16="http://schemas.microsoft.com/office/drawing/2014/main" val="868546251"/>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22:7</a:t>
                      </a:r>
                    </a:p>
                  </a:txBody>
                  <a:tcPr marT="45719" marB="4571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Behold, I come quickly!</a:t>
                      </a:r>
                    </a:p>
                  </a:txBody>
                  <a:tcPr marT="45719" marB="45719" horzOverflow="overflow"/>
                </a:tc>
                <a:extLst>
                  <a:ext uri="{0D108BD9-81ED-4DB2-BD59-A6C34878D82A}">
                    <a16:rowId xmlns:a16="http://schemas.microsoft.com/office/drawing/2014/main" val="31905764"/>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22:12</a:t>
                      </a:r>
                    </a:p>
                  </a:txBody>
                  <a:tcPr marT="45719" marB="4571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Behold, I am coming quickly!</a:t>
                      </a:r>
                    </a:p>
                  </a:txBody>
                  <a:tcPr marT="45719" marB="45719" horzOverflow="overflow"/>
                </a:tc>
                <a:extLst>
                  <a:ext uri="{0D108BD9-81ED-4DB2-BD59-A6C34878D82A}">
                    <a16:rowId xmlns:a16="http://schemas.microsoft.com/office/drawing/2014/main" val="3420923367"/>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22:20</a:t>
                      </a:r>
                    </a:p>
                  </a:txBody>
                  <a:tcPr marT="45719" marB="4571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Surely, I am coming quickly!</a:t>
                      </a:r>
                    </a:p>
                  </a:txBody>
                  <a:tcPr marT="45719" marB="45719" horzOverflow="overflow"/>
                </a:tc>
                <a:extLst>
                  <a:ext uri="{0D108BD9-81ED-4DB2-BD59-A6C34878D82A}">
                    <a16:rowId xmlns:a16="http://schemas.microsoft.com/office/drawing/2014/main" val="107307765"/>
                  </a:ext>
                </a:extLst>
              </a:tr>
              <a:tr h="0">
                <a:tc gridSpan="2">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r>
                        <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NEAR, AT HAND</a:t>
                      </a:r>
                      <a:r>
                        <a:rPr kumimoji="0" lang="en-US" sz="2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sz="2200" b="1" i="1" u="none" strike="noStrike" cap="none" normalizeH="0" baseline="0" dirty="0">
                          <a:ln>
                            <a:noFill/>
                          </a:ln>
                          <a:solidFill>
                            <a:srgbClr val="C00000"/>
                          </a:solidFill>
                          <a:effectLst/>
                          <a:latin typeface="Calibri" panose="020F0502020204030204" pitchFamily="34" charset="0"/>
                          <a:cs typeface="Calibri" panose="020F0502020204030204" pitchFamily="34" charset="0"/>
                        </a:rPr>
                        <a:t>ENGYS”</a:t>
                      </a:r>
                      <a:endParaRPr kumimoji="0" lang="en-US" sz="2200" b="1" i="1"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endParaRPr kumimoji="0" lang="en-US" sz="2200" b="1" i="1"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63126828"/>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1:3</a:t>
                      </a:r>
                    </a:p>
                  </a:txBody>
                  <a:tcPr marT="45719" marB="4571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The time is near.</a:t>
                      </a:r>
                    </a:p>
                  </a:txBody>
                  <a:tcPr marT="45719" marB="45719" horzOverflow="overflow"/>
                </a:tc>
                <a:extLst>
                  <a:ext uri="{0D108BD9-81ED-4DB2-BD59-A6C34878D82A}">
                    <a16:rowId xmlns:a16="http://schemas.microsoft.com/office/drawing/2014/main" val="3431781898"/>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22:10</a:t>
                      </a:r>
                    </a:p>
                  </a:txBody>
                  <a:tcPr marT="45719" marB="45719"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The time is at hand.</a:t>
                      </a:r>
                    </a:p>
                  </a:txBody>
                  <a:tcPr marT="45719" marB="45719" horzOverflow="overflow"/>
                </a:tc>
                <a:extLst>
                  <a:ext uri="{0D108BD9-81ED-4DB2-BD59-A6C34878D82A}">
                    <a16:rowId xmlns:a16="http://schemas.microsoft.com/office/drawing/2014/main" val="848364506"/>
                  </a:ext>
                </a:extLst>
              </a:tr>
              <a:tr h="0">
                <a:tc gridSpan="2">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r>
                        <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ABOUT TO, ON THE POINT OF</a:t>
                      </a:r>
                      <a:r>
                        <a:rPr kumimoji="0" lang="en-US" sz="2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sz="2200" b="1" i="1" u="none" strike="noStrike" cap="none" normalizeH="0" baseline="0" dirty="0">
                          <a:ln>
                            <a:noFill/>
                          </a:ln>
                          <a:solidFill>
                            <a:srgbClr val="C00000"/>
                          </a:solidFill>
                          <a:effectLst/>
                          <a:latin typeface="Calibri" panose="020F0502020204030204" pitchFamily="34" charset="0"/>
                          <a:cs typeface="Calibri" panose="020F0502020204030204" pitchFamily="34" charset="0"/>
                        </a:rPr>
                        <a:t>MELLŌ”</a:t>
                      </a:r>
                      <a:endPar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endPar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47053232"/>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1:19</a:t>
                      </a:r>
                    </a:p>
                  </a:txBody>
                  <a:tcPr marL="0" marR="0" marT="0" marB="0"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a:ln>
                            <a:noFill/>
                          </a:ln>
                          <a:solidFill>
                            <a:schemeClr val="bg2"/>
                          </a:solidFill>
                          <a:effectLst/>
                          <a:latin typeface="Calibri" panose="020F0502020204030204" pitchFamily="34" charset="0"/>
                          <a:cs typeface="Calibri" panose="020F0502020204030204" pitchFamily="34" charset="0"/>
                        </a:rPr>
                        <a:t>Write…the things that are about to take place.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L="0" marR="0" marT="0" marB="0" horzOverflow="overflow"/>
                </a:tc>
                <a:extLst>
                  <a:ext uri="{0D108BD9-81ED-4DB2-BD59-A6C34878D82A}">
                    <a16:rowId xmlns:a16="http://schemas.microsoft.com/office/drawing/2014/main" val="2210550183"/>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3:10</a:t>
                      </a:r>
                    </a:p>
                  </a:txBody>
                  <a:tcPr marL="0" marR="0" marT="0" marB="0"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…the hour of trial…is about to come upon the whole world.</a:t>
                      </a:r>
                    </a:p>
                  </a:txBody>
                  <a:tcPr marL="0" marR="0" marT="0" marB="0" horzOverflow="overflow"/>
                </a:tc>
                <a:extLst>
                  <a:ext uri="{0D108BD9-81ED-4DB2-BD59-A6C34878D82A}">
                    <a16:rowId xmlns:a16="http://schemas.microsoft.com/office/drawing/2014/main" val="1530404097"/>
                  </a:ext>
                </a:extLst>
              </a:tr>
            </a:tbl>
          </a:graphicData>
        </a:graphic>
      </p:graphicFrame>
    </p:spTree>
    <p:extLst>
      <p:ext uri="{BB962C8B-B14F-4D97-AF65-F5344CB8AC3E}">
        <p14:creationId xmlns:p14="http://schemas.microsoft.com/office/powerpoint/2010/main" val="2687677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19:17</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Location (17a)</a:t>
            </a:r>
          </a:p>
          <a:p>
            <a:pPr marL="514350" lvl="2" indent="-514350" eaLnBrk="1" hangingPunct="1">
              <a:spcBef>
                <a:spcPts val="0"/>
              </a:spcBef>
              <a:spcAft>
                <a:spcPts val="2400"/>
              </a:spcAft>
              <a:buClr>
                <a:srgbClr val="FFC000"/>
              </a:buClr>
              <a:buSzPct val="100000"/>
              <a:buFont typeface="+mj-lt"/>
              <a:buAutoNum type="arabicParenR"/>
              <a:defRPr/>
            </a:pPr>
            <a:r>
              <a:rPr lang="en-US" b="1" dirty="0">
                <a:solidFill>
                  <a:srgbClr val="FFFFCC"/>
                </a:solidFill>
                <a:effectLst>
                  <a:outerShdw blurRad="38100" dist="38100" dir="2700000" algn="tl">
                    <a:srgbClr val="000000">
                      <a:alpha val="43137"/>
                    </a:srgbClr>
                  </a:outerShdw>
                </a:effectLst>
              </a:rPr>
              <a:t>Instructions (17b)</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Escape (17b-e)</a:t>
            </a:r>
            <a:endParaRPr lang="en-US" b="1" u="sng" dirty="0">
              <a:solidFill>
                <a:srgbClr val="FFFFCC"/>
              </a:solidFill>
              <a:effectLst>
                <a:outerShdw blurRad="38100" dist="38100" dir="2700000" algn="tl">
                  <a:srgbClr val="000000">
                    <a:alpha val="43137"/>
                  </a:srgbClr>
                </a:outerShdw>
              </a:effectLst>
            </a:endParaRPr>
          </a:p>
          <a:p>
            <a:pPr marL="971550" lvl="3" indent="-514350" eaLnBrk="1" hangingPunct="1">
              <a:spcBef>
                <a:spcPts val="0"/>
              </a:spcBef>
              <a:spcAft>
                <a:spcPts val="2400"/>
              </a:spcAft>
              <a:buClr>
                <a:srgbClr val="FFC000"/>
              </a:buClr>
              <a:buFont typeface="+mj-lt"/>
              <a:buAutoNum type="alphaLcPeriod"/>
              <a:defRPr/>
            </a:pPr>
            <a:r>
              <a:rPr lang="en-US" b="1" u="sng" dirty="0">
                <a:solidFill>
                  <a:srgbClr val="FFFFCC"/>
                </a:solidFill>
                <a:effectLst>
                  <a:outerShdw blurRad="38100" dist="38100" dir="2700000" algn="tl">
                    <a:srgbClr val="000000">
                      <a:alpha val="43137"/>
                    </a:srgbClr>
                  </a:outerShdw>
                </a:effectLst>
              </a:rPr>
              <a:t>Do not look back (17c)</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Get out of the valley (17d)</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Flee to the Mountain (17e)</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(17f)</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8770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19:17</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Location (17a)</a:t>
            </a:r>
          </a:p>
          <a:p>
            <a:pPr marL="514350" lvl="2" indent="-514350" eaLnBrk="1" hangingPunct="1">
              <a:spcBef>
                <a:spcPts val="0"/>
              </a:spcBef>
              <a:spcAft>
                <a:spcPts val="2400"/>
              </a:spcAft>
              <a:buClr>
                <a:srgbClr val="FFC000"/>
              </a:buClr>
              <a:buSzPct val="100000"/>
              <a:buFont typeface="+mj-lt"/>
              <a:buAutoNum type="arabicParenR"/>
              <a:defRPr/>
            </a:pPr>
            <a:r>
              <a:rPr lang="en-US" b="1" dirty="0">
                <a:solidFill>
                  <a:srgbClr val="FFFFCC"/>
                </a:solidFill>
                <a:effectLst>
                  <a:outerShdw blurRad="38100" dist="38100" dir="2700000" algn="tl">
                    <a:srgbClr val="000000">
                      <a:alpha val="43137"/>
                    </a:srgbClr>
                  </a:outerShdw>
                </a:effectLst>
              </a:rPr>
              <a:t>Instructions (17b)</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Escape (17b-e)</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Do not look back (17c)</a:t>
            </a:r>
          </a:p>
          <a:p>
            <a:pPr marL="971550" lvl="3" indent="-514350" eaLnBrk="1" hangingPunct="1">
              <a:spcBef>
                <a:spcPts val="0"/>
              </a:spcBef>
              <a:spcAft>
                <a:spcPts val="2400"/>
              </a:spcAft>
              <a:buClr>
                <a:srgbClr val="FFC000"/>
              </a:buClr>
              <a:buFont typeface="+mj-lt"/>
              <a:buAutoNum type="alphaLcPeriod"/>
              <a:defRPr/>
            </a:pPr>
            <a:r>
              <a:rPr lang="en-US" b="1" u="sng" dirty="0">
                <a:solidFill>
                  <a:srgbClr val="FFFFCC"/>
                </a:solidFill>
                <a:effectLst>
                  <a:outerShdw blurRad="38100" dist="38100" dir="2700000" algn="tl">
                    <a:srgbClr val="000000">
                      <a:alpha val="43137"/>
                    </a:srgbClr>
                  </a:outerShdw>
                </a:effectLst>
              </a:rPr>
              <a:t>Get out of the valley (17d)</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Flee to the Mountain (17e)</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(17f)</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36897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8F35D-8F21-4F2A-9317-20E7186BEEAE}"/>
              </a:ext>
            </a:extLst>
          </p:cNvPr>
          <p:cNvPicPr>
            <a:picLocks noChangeAspect="1"/>
          </p:cNvPicPr>
          <p:nvPr/>
        </p:nvPicPr>
        <p:blipFill>
          <a:blip r:embed="rId2"/>
          <a:stretch>
            <a:fillRect/>
          </a:stretch>
        </p:blipFill>
        <p:spPr>
          <a:xfrm>
            <a:off x="475001" y="112488"/>
            <a:ext cx="11241998" cy="6633023"/>
          </a:xfrm>
          <a:prstGeom prst="rect">
            <a:avLst/>
          </a:prstGeom>
        </p:spPr>
      </p:pic>
      <p:sp>
        <p:nvSpPr>
          <p:cNvPr id="7" name="Oval 7">
            <a:extLst>
              <a:ext uri="{FF2B5EF4-FFF2-40B4-BE49-F238E27FC236}">
                <a16:creationId xmlns:a16="http://schemas.microsoft.com/office/drawing/2014/main" id="{8FEC18A7-2789-4B38-9818-7B65C68EAED1}"/>
              </a:ext>
            </a:extLst>
          </p:cNvPr>
          <p:cNvSpPr>
            <a:spLocks noChangeArrowheads="1"/>
          </p:cNvSpPr>
          <p:nvPr/>
        </p:nvSpPr>
        <p:spPr bwMode="auto">
          <a:xfrm>
            <a:off x="2971800" y="3581400"/>
            <a:ext cx="2209800" cy="1219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85527741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630930" y="3886200"/>
            <a:ext cx="3912870" cy="283464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29960947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19:17</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Location (17a)</a:t>
            </a:r>
          </a:p>
          <a:p>
            <a:pPr marL="514350" lvl="2" indent="-514350" eaLnBrk="1" hangingPunct="1">
              <a:spcBef>
                <a:spcPts val="0"/>
              </a:spcBef>
              <a:spcAft>
                <a:spcPts val="2400"/>
              </a:spcAft>
              <a:buClr>
                <a:srgbClr val="FFC000"/>
              </a:buClr>
              <a:buSzPct val="100000"/>
              <a:buFont typeface="+mj-lt"/>
              <a:buAutoNum type="arabicParenR"/>
              <a:defRPr/>
            </a:pPr>
            <a:r>
              <a:rPr lang="en-US" b="1" dirty="0">
                <a:solidFill>
                  <a:srgbClr val="FFFFCC"/>
                </a:solidFill>
                <a:effectLst>
                  <a:outerShdw blurRad="38100" dist="38100" dir="2700000" algn="tl">
                    <a:srgbClr val="000000">
                      <a:alpha val="43137"/>
                    </a:srgbClr>
                  </a:outerShdw>
                </a:effectLst>
              </a:rPr>
              <a:t>Instructions (17b)</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Escape (17b-e)</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Do not look back (17c)</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Get out of the valley (17d)</a:t>
            </a:r>
          </a:p>
          <a:p>
            <a:pPr marL="971550" lvl="3" indent="-514350" eaLnBrk="1" hangingPunct="1">
              <a:spcBef>
                <a:spcPts val="0"/>
              </a:spcBef>
              <a:spcAft>
                <a:spcPts val="2400"/>
              </a:spcAft>
              <a:buClr>
                <a:srgbClr val="FFC000"/>
              </a:buClr>
              <a:buFont typeface="+mj-lt"/>
              <a:buAutoNum type="alphaLcPeriod"/>
              <a:defRPr/>
            </a:pPr>
            <a:r>
              <a:rPr lang="en-US" b="1" u="sng" dirty="0">
                <a:solidFill>
                  <a:srgbClr val="FFFFCC"/>
                </a:solidFill>
                <a:effectLst>
                  <a:outerShdw blurRad="38100" dist="38100" dir="2700000" algn="tl">
                    <a:srgbClr val="000000">
                      <a:alpha val="43137"/>
                    </a:srgbClr>
                  </a:outerShdw>
                </a:effectLst>
              </a:rPr>
              <a:t>Flee to the Mountain (17e)</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(17f)</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8080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2286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“They are to escape </a:t>
            </a:r>
            <a:r>
              <a:rPr lang="en-US" i="1" dirty="0">
                <a:effectLst>
                  <a:outerShdw blurRad="38100" dist="38100" dir="2700000" algn="tl">
                    <a:srgbClr val="000000">
                      <a:alpha val="43137"/>
                    </a:srgbClr>
                  </a:outerShdw>
                </a:effectLst>
              </a:rPr>
              <a:t>to the mountain</a:t>
            </a:r>
            <a:r>
              <a:rPr lang="en-US" dirty="0">
                <a:effectLst>
                  <a:outerShdw blurRad="38100" dist="38100" dir="2700000" algn="tl">
                    <a:srgbClr val="000000">
                      <a:alpha val="43137"/>
                    </a:srgbClr>
                  </a:outerShdw>
                </a:effectLst>
              </a:rPr>
              <a:t>, which will serve as the area of safety. The definite article </a:t>
            </a:r>
            <a:r>
              <a:rPr lang="en-US" i="1" dirty="0">
                <a:effectLst>
                  <a:outerShdw blurRad="38100" dist="38100" dir="2700000" algn="tl">
                    <a:srgbClr val="000000">
                      <a:alpha val="43137"/>
                    </a:srgbClr>
                  </a:outerShdw>
                </a:effectLst>
              </a:rPr>
              <a:t>the</a:t>
            </a:r>
            <a:r>
              <a:rPr lang="en-US" dirty="0">
                <a:effectLst>
                  <a:outerShdw blurRad="38100" dist="38100" dir="2700000" algn="tl">
                    <a:srgbClr val="000000">
                      <a:alpha val="43137"/>
                    </a:srgbClr>
                  </a:outerShdw>
                </a:effectLst>
              </a:rPr>
              <a:t> used with </a:t>
            </a:r>
            <a:r>
              <a:rPr lang="en-US" i="1" dirty="0">
                <a:effectLst>
                  <a:outerShdw blurRad="38100" dist="38100" dir="2700000" algn="tl">
                    <a:srgbClr val="000000">
                      <a:alpha val="43137"/>
                    </a:srgbClr>
                  </a:outerShdw>
                </a:effectLst>
              </a:rPr>
              <a:t>mountain</a:t>
            </a:r>
            <a:r>
              <a:rPr lang="en-US" dirty="0">
                <a:effectLst>
                  <a:outerShdw blurRad="38100" dist="38100" dir="2700000" algn="tl">
                    <a:srgbClr val="000000">
                      <a:alpha val="43137"/>
                    </a:srgbClr>
                  </a:outerShdw>
                </a:effectLst>
              </a:rPr>
              <a:t> probably refers to the mountains of the Trans-Jordan where the descendants settled.”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325</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796113B3-7A7F-4E5D-B447-1C58F0E52AFC}"/>
              </a:ext>
            </a:extLst>
          </p:cNvPr>
          <p:cNvPicPr>
            <a:picLocks noChangeAspect="1"/>
          </p:cNvPicPr>
          <p:nvPr/>
        </p:nvPicPr>
        <p:blipFill>
          <a:blip r:embed="rId6"/>
          <a:stretch>
            <a:fillRect/>
          </a:stretch>
        </p:blipFill>
        <p:spPr>
          <a:xfrm>
            <a:off x="4885117" y="3505200"/>
            <a:ext cx="2421767" cy="3200400"/>
          </a:xfrm>
          <a:prstGeom prst="rect">
            <a:avLst/>
          </a:prstGeom>
        </p:spPr>
      </p:pic>
    </p:spTree>
    <p:extLst>
      <p:ext uri="{BB962C8B-B14F-4D97-AF65-F5344CB8AC3E}">
        <p14:creationId xmlns:p14="http://schemas.microsoft.com/office/powerpoint/2010/main" val="936531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4124206"/>
          </a:xfrm>
          <a:prstGeom prst="rect">
            <a:avLst/>
          </a:prstGeom>
          <a:noFill/>
          <a:ln w="28575">
            <a:noFill/>
            <a:miter lim="800000"/>
            <a:headEnd/>
            <a:tailEnd/>
          </a:ln>
        </p:spPr>
        <p:txBody>
          <a:bodyPr wrap="square">
            <a:spAutoFit/>
          </a:body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a:t>
            </a:r>
            <a:r>
              <a:rPr lang="en-US" sz="3600" b="1" u="sng" dirty="0">
                <a:solidFill>
                  <a:srgbClr val="FFFFCC"/>
                </a:solidFill>
                <a:latin typeface="Calibri" panose="020F0502020204030204" pitchFamily="34" charset="0"/>
                <a:cs typeface="Calibri" panose="020F0502020204030204" pitchFamily="34" charset="0"/>
              </a:rPr>
              <a:t>those who are in Judea must flee to the mountains</a:t>
            </a:r>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21845887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19:17</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Location (17a)</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Instructions (17b)</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Escape (17b-e)</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Do not look back (17c)</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Get out of the valley (17d)</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Flee to the Mountain (17e)</a:t>
            </a:r>
          </a:p>
          <a:p>
            <a:pPr marL="514350" lvl="2" indent="-514350" eaLnBrk="1" hangingPunct="1">
              <a:spcBef>
                <a:spcPts val="0"/>
              </a:spcBef>
              <a:spcAft>
                <a:spcPts val="24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Reason (17f)</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02890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832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6"/>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19:18-20</a:t>
            </a:r>
          </a:p>
        </p:txBody>
      </p:sp>
      <p:sp>
        <p:nvSpPr>
          <p:cNvPr id="161795" name="Rectangle 3"/>
          <p:cNvSpPr>
            <a:spLocks noGrp="1" noChangeArrowheads="1"/>
          </p:cNvSpPr>
          <p:nvPr>
            <p:ph type="body" idx="1"/>
          </p:nvPr>
        </p:nvSpPr>
        <p:spPr>
          <a:xfrm>
            <a:off x="990600" y="17526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Protest (18)</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Basis (19)</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God’s compassion (19a)</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Lot’s inability (19b)</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Request (20)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7685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6"/>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19:18-20</a:t>
            </a:r>
          </a:p>
        </p:txBody>
      </p:sp>
      <p:sp>
        <p:nvSpPr>
          <p:cNvPr id="161795" name="Rectangle 3"/>
          <p:cNvSpPr>
            <a:spLocks noGrp="1" noChangeArrowheads="1"/>
          </p:cNvSpPr>
          <p:nvPr>
            <p:ph type="body" idx="1"/>
          </p:nvPr>
        </p:nvSpPr>
        <p:spPr>
          <a:xfrm>
            <a:off x="990600" y="17526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Protest (18)</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Basis (19)</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God’s compassion (19a)</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Lot’s inability (19b)</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Request (20)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95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6"/>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19:18-20</a:t>
            </a:r>
          </a:p>
        </p:txBody>
      </p:sp>
      <p:sp>
        <p:nvSpPr>
          <p:cNvPr id="161795" name="Rectangle 3"/>
          <p:cNvSpPr>
            <a:spLocks noGrp="1" noChangeArrowheads="1"/>
          </p:cNvSpPr>
          <p:nvPr>
            <p:ph type="body" idx="1"/>
          </p:nvPr>
        </p:nvSpPr>
        <p:spPr>
          <a:xfrm>
            <a:off x="990600" y="17526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Protest (18)</a:t>
            </a:r>
          </a:p>
          <a:p>
            <a:pPr marL="514350" lvl="2" indent="-514350" eaLnBrk="1" hangingPunct="1">
              <a:spcBef>
                <a:spcPts val="0"/>
              </a:spcBef>
              <a:spcAft>
                <a:spcPts val="24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Basis (19)</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God’s compassion (19a)</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Lot’s inability (19b)</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Request (20)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1116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6"/>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19:18-20</a:t>
            </a:r>
          </a:p>
        </p:txBody>
      </p:sp>
      <p:sp>
        <p:nvSpPr>
          <p:cNvPr id="161795" name="Rectangle 3"/>
          <p:cNvSpPr>
            <a:spLocks noGrp="1" noChangeArrowheads="1"/>
          </p:cNvSpPr>
          <p:nvPr>
            <p:ph type="body" idx="1"/>
          </p:nvPr>
        </p:nvSpPr>
        <p:spPr>
          <a:xfrm>
            <a:off x="990600" y="17526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Protest (18)</a:t>
            </a:r>
          </a:p>
          <a:p>
            <a:pPr marL="514350" lvl="2" indent="-514350" eaLnBrk="1" hangingPunct="1">
              <a:spcBef>
                <a:spcPts val="0"/>
              </a:spcBef>
              <a:spcAft>
                <a:spcPts val="2400"/>
              </a:spcAft>
              <a:buClr>
                <a:srgbClr val="FFC000"/>
              </a:buClr>
              <a:buSzPct val="100000"/>
              <a:buFont typeface="+mj-lt"/>
              <a:buAutoNum type="arabicParenR"/>
              <a:defRPr/>
            </a:pPr>
            <a:r>
              <a:rPr lang="en-US" b="1" dirty="0">
                <a:solidFill>
                  <a:srgbClr val="FFFFCC"/>
                </a:solidFill>
                <a:effectLst>
                  <a:outerShdw blurRad="38100" dist="38100" dir="2700000" algn="tl">
                    <a:srgbClr val="000000">
                      <a:alpha val="43137"/>
                    </a:srgbClr>
                  </a:outerShdw>
                </a:effectLst>
              </a:rPr>
              <a:t>Basis (19)</a:t>
            </a:r>
          </a:p>
          <a:p>
            <a:pPr marL="971550" lvl="3" indent="-514350" eaLnBrk="1" hangingPunct="1">
              <a:spcBef>
                <a:spcPts val="0"/>
              </a:spcBef>
              <a:spcAft>
                <a:spcPts val="2400"/>
              </a:spcAft>
              <a:buClr>
                <a:srgbClr val="FFC000"/>
              </a:buClr>
              <a:buFont typeface="+mj-lt"/>
              <a:buAutoNum type="alphaLcPeriod"/>
              <a:defRPr/>
            </a:pPr>
            <a:r>
              <a:rPr lang="en-US" b="1" u="sng" dirty="0">
                <a:solidFill>
                  <a:srgbClr val="FFFFCC"/>
                </a:solidFill>
                <a:effectLst>
                  <a:outerShdw blurRad="38100" dist="38100" dir="2700000" algn="tl">
                    <a:srgbClr val="000000">
                      <a:alpha val="43137"/>
                    </a:srgbClr>
                  </a:outerShdw>
                </a:effectLst>
              </a:rPr>
              <a:t>God’s compassion (19a)</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Lot’s inability (19b)</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Request (20)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612756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6"/>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19:18-20</a:t>
            </a:r>
          </a:p>
        </p:txBody>
      </p:sp>
      <p:sp>
        <p:nvSpPr>
          <p:cNvPr id="161795" name="Rectangle 3"/>
          <p:cNvSpPr>
            <a:spLocks noGrp="1" noChangeArrowheads="1"/>
          </p:cNvSpPr>
          <p:nvPr>
            <p:ph type="body" idx="1"/>
          </p:nvPr>
        </p:nvSpPr>
        <p:spPr>
          <a:xfrm>
            <a:off x="990600" y="17526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Protest (18)</a:t>
            </a:r>
          </a:p>
          <a:p>
            <a:pPr marL="514350" lvl="2" indent="-514350" eaLnBrk="1" hangingPunct="1">
              <a:spcBef>
                <a:spcPts val="0"/>
              </a:spcBef>
              <a:spcAft>
                <a:spcPts val="2400"/>
              </a:spcAft>
              <a:buClr>
                <a:srgbClr val="FFC000"/>
              </a:buClr>
              <a:buSzPct val="100000"/>
              <a:buFont typeface="+mj-lt"/>
              <a:buAutoNum type="arabicParenR"/>
              <a:defRPr/>
            </a:pPr>
            <a:r>
              <a:rPr lang="en-US" b="1" dirty="0">
                <a:solidFill>
                  <a:srgbClr val="FFFFCC"/>
                </a:solidFill>
                <a:effectLst>
                  <a:outerShdw blurRad="38100" dist="38100" dir="2700000" algn="tl">
                    <a:srgbClr val="000000">
                      <a:alpha val="43137"/>
                    </a:srgbClr>
                  </a:outerShdw>
                </a:effectLst>
              </a:rPr>
              <a:t>Basis (19)</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God’s compassion (19a)</a:t>
            </a:r>
          </a:p>
          <a:p>
            <a:pPr marL="971550" lvl="3" indent="-514350" eaLnBrk="1" hangingPunct="1">
              <a:spcBef>
                <a:spcPts val="0"/>
              </a:spcBef>
              <a:spcAft>
                <a:spcPts val="2400"/>
              </a:spcAft>
              <a:buClr>
                <a:srgbClr val="FFC000"/>
              </a:buClr>
              <a:buFont typeface="+mj-lt"/>
              <a:buAutoNum type="alphaLcPeriod"/>
              <a:defRPr/>
            </a:pPr>
            <a:r>
              <a:rPr lang="en-US" b="1" u="sng" dirty="0">
                <a:solidFill>
                  <a:srgbClr val="FFFFCC"/>
                </a:solidFill>
                <a:effectLst>
                  <a:outerShdw blurRad="38100" dist="38100" dir="2700000" algn="tl">
                    <a:srgbClr val="000000">
                      <a:alpha val="43137"/>
                    </a:srgbClr>
                  </a:outerShdw>
                </a:effectLst>
              </a:rPr>
              <a:t>Lot’s inability (19b)</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Request (20)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95751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6"/>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19:18-20</a:t>
            </a:r>
          </a:p>
        </p:txBody>
      </p:sp>
      <p:sp>
        <p:nvSpPr>
          <p:cNvPr id="161795" name="Rectangle 3"/>
          <p:cNvSpPr>
            <a:spLocks noGrp="1" noChangeArrowheads="1"/>
          </p:cNvSpPr>
          <p:nvPr>
            <p:ph type="body" idx="1"/>
          </p:nvPr>
        </p:nvSpPr>
        <p:spPr>
          <a:xfrm>
            <a:off x="990600" y="17526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Protest (18)</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Basis (19)</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God’s compassion (19a)</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Lot’s inability (19b)</a:t>
            </a:r>
          </a:p>
          <a:p>
            <a:pPr marL="514350" lvl="2" indent="-514350" eaLnBrk="1" hangingPunct="1">
              <a:spcBef>
                <a:spcPts val="0"/>
              </a:spcBef>
              <a:spcAft>
                <a:spcPts val="24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Request (20)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59115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came the request in verse 20: </a:t>
            </a:r>
            <a:r>
              <a:rPr lang="en-US" i="1" dirty="0">
                <a:effectLst>
                  <a:outerShdw blurRad="38100" dist="38100" dir="2700000" algn="tl">
                    <a:srgbClr val="000000">
                      <a:alpha val="43137"/>
                    </a:srgbClr>
                  </a:outerShdw>
                </a:effectLst>
              </a:rPr>
              <a:t>Behold now, this city is near to flee unto, and it is a little one. Oh let me escape thither (is it not a little one?)</a:t>
            </a:r>
            <a:r>
              <a:rPr lang="en-US" dirty="0">
                <a:effectLst>
                  <a:outerShdw blurRad="38100" dist="38100" dir="2700000" algn="tl">
                    <a:srgbClr val="000000">
                      <a:alpha val="43137"/>
                    </a:srgbClr>
                  </a:outerShdw>
                </a:effectLst>
              </a:rPr>
              <a:t>. Lot emphasized a </a:t>
            </a:r>
            <a:r>
              <a:rPr lang="en-US" i="1" dirty="0">
                <a:effectLst>
                  <a:outerShdw blurRad="38100" dist="38100" dir="2700000" algn="tl">
                    <a:srgbClr val="000000">
                      <a:alpha val="43137"/>
                    </a:srgbClr>
                  </a:outerShdw>
                </a:effectLst>
              </a:rPr>
              <a:t>little one </a:t>
            </a:r>
            <a:r>
              <a:rPr lang="en-US" dirty="0">
                <a:effectLst>
                  <a:outerShdw blurRad="38100" dist="38100" dir="2700000" algn="tl">
                    <a:srgbClr val="000000">
                      <a:alpha val="43137"/>
                    </a:srgbClr>
                  </a:outerShdw>
                </a:effectLst>
              </a:rPr>
              <a:t>twice. In other words, this town was so little compared to the other four that perhaps God could leave this one alone and let Lot flee to that one so that [Lot’s] </a:t>
            </a:r>
            <a:r>
              <a:rPr lang="en-US" i="1" dirty="0">
                <a:effectLst>
                  <a:outerShdw blurRad="38100" dist="38100" dir="2700000" algn="tl">
                    <a:srgbClr val="000000">
                      <a:alpha val="43137"/>
                    </a:srgbClr>
                  </a:outerShdw>
                </a:effectLst>
              </a:rPr>
              <a:t>soul shall live</a:t>
            </a:r>
            <a:r>
              <a:rPr lang="en-US"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a:t>
            </a:r>
            <a:endParaRPr lang="en-US" altLang="en-US" b="1" dirty="0">
              <a:solidFill>
                <a:srgbClr val="FFFFCC"/>
              </a:solidFill>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326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72598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2662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7"/>
            </a:pPr>
            <a:r>
              <a:rPr lang="en-US" sz="3600" dirty="0">
                <a:effectLst>
                  <a:outerShdw blurRad="38100" dist="38100" dir="2700000" algn="tl">
                    <a:srgbClr val="000000">
                      <a:alpha val="43137"/>
                    </a:srgbClr>
                  </a:outerShdw>
                </a:effectLst>
                <a:cs typeface="Calibri" panose="020F0502020204030204" pitchFamily="34" charset="0"/>
              </a:rPr>
              <a:t>Angelic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19:21-22</a:t>
            </a:r>
          </a:p>
        </p:txBody>
      </p:sp>
      <p:sp>
        <p:nvSpPr>
          <p:cNvPr id="161795" name="Rectangle 3"/>
          <p:cNvSpPr>
            <a:spLocks noGrp="1" noChangeArrowheads="1"/>
          </p:cNvSpPr>
          <p:nvPr>
            <p:ph type="body" idx="1"/>
          </p:nvPr>
        </p:nvSpPr>
        <p:spPr>
          <a:xfrm>
            <a:off x="990600" y="2057400"/>
            <a:ext cx="7391400" cy="1905000"/>
          </a:xfrm>
        </p:spPr>
        <p:txBody>
          <a:bodyPr/>
          <a:lstStyle/>
          <a:p>
            <a:pPr marL="514350" lvl="2" indent="-514350" eaLnBrk="1" hangingPunct="1">
              <a:spcBef>
                <a:spcPts val="0"/>
              </a:spcBef>
              <a:spcAft>
                <a:spcPts val="48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Request granted (21)</a:t>
            </a:r>
          </a:p>
          <a:p>
            <a:pPr marL="514350" lvl="2" indent="-514350" eaLnBrk="1" hangingPunct="1">
              <a:spcBef>
                <a:spcPts val="0"/>
              </a:spcBef>
              <a:spcAft>
                <a:spcPts val="48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New instructions (22)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3639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7"/>
            </a:pPr>
            <a:r>
              <a:rPr lang="en-US" sz="3600" dirty="0">
                <a:effectLst>
                  <a:outerShdw blurRad="38100" dist="38100" dir="2700000" algn="tl">
                    <a:srgbClr val="000000">
                      <a:alpha val="43137"/>
                    </a:srgbClr>
                  </a:outerShdw>
                </a:effectLst>
                <a:cs typeface="Calibri" panose="020F0502020204030204" pitchFamily="34" charset="0"/>
              </a:rPr>
              <a:t>Angelic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19:21-22</a:t>
            </a:r>
          </a:p>
        </p:txBody>
      </p:sp>
      <p:sp>
        <p:nvSpPr>
          <p:cNvPr id="161795" name="Rectangle 3"/>
          <p:cNvSpPr>
            <a:spLocks noGrp="1" noChangeArrowheads="1"/>
          </p:cNvSpPr>
          <p:nvPr>
            <p:ph type="body" idx="1"/>
          </p:nvPr>
        </p:nvSpPr>
        <p:spPr>
          <a:xfrm>
            <a:off x="990600" y="2057400"/>
            <a:ext cx="7391400" cy="1905000"/>
          </a:xfrm>
        </p:spPr>
        <p:txBody>
          <a:bodyPr/>
          <a:lstStyle/>
          <a:p>
            <a:pPr marL="514350" lvl="2" indent="-514350" eaLnBrk="1" hangingPunct="1">
              <a:spcBef>
                <a:spcPts val="0"/>
              </a:spcBef>
              <a:spcAft>
                <a:spcPts val="48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Request granted (21)</a:t>
            </a:r>
          </a:p>
          <a:p>
            <a:pPr marL="514350" lvl="2" indent="-514350" eaLnBrk="1" hangingPunct="1">
              <a:spcBef>
                <a:spcPts val="0"/>
              </a:spcBef>
              <a:spcAft>
                <a:spcPts val="48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New instructions (22)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72759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cs typeface="Calibri" panose="020F0502020204030204" pitchFamily="34" charset="0"/>
              </a:rPr>
              <a:t>Intercession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18:24-32</a:t>
            </a:r>
          </a:p>
        </p:txBody>
      </p:sp>
      <p:sp>
        <p:nvSpPr>
          <p:cNvPr id="161795" name="Rectangle 3"/>
          <p:cNvSpPr>
            <a:spLocks noGrp="1" noChangeArrowheads="1"/>
          </p:cNvSpPr>
          <p:nvPr>
            <p:ph type="body" idx="1"/>
          </p:nvPr>
        </p:nvSpPr>
        <p:spPr>
          <a:xfrm>
            <a:off x="1066799" y="1295400"/>
            <a:ext cx="5715001" cy="4495801"/>
          </a:xfrm>
        </p:spPr>
        <p:txBody>
          <a:bodyPr/>
          <a:lstStyle/>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Fifty (24-26)</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Forty-five (27-28)</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Forty (29)</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Thirty (30)</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Twenty (31)</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Ten (32)</a:t>
            </a:r>
          </a:p>
        </p:txBody>
      </p:sp>
      <p:pic>
        <p:nvPicPr>
          <p:cNvPr id="5" name="Picture 4">
            <a:extLst>
              <a:ext uri="{FF2B5EF4-FFF2-40B4-BE49-F238E27FC236}">
                <a16:creationId xmlns:a16="http://schemas.microsoft.com/office/drawing/2014/main" id="{DB65EE0D-5FF8-414A-B303-B1C1184E66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noFill/>
          </a:ln>
        </p:spPr>
      </p:pic>
      <p:pic>
        <p:nvPicPr>
          <p:cNvPr id="3" name="Picture 2" descr="A person pointing at a statue&#10;&#10;Description automatically generated with medium confidence">
            <a:extLst>
              <a:ext uri="{FF2B5EF4-FFF2-40B4-BE49-F238E27FC236}">
                <a16:creationId xmlns:a16="http://schemas.microsoft.com/office/drawing/2014/main" id="{A2D76876-0A65-4CFE-A517-E2A2C6313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600200"/>
            <a:ext cx="3840488" cy="4572000"/>
          </a:xfrm>
          <a:prstGeom prst="rect">
            <a:avLst/>
          </a:prstGeom>
          <a:ln>
            <a:solidFill>
              <a:schemeClr val="tx1"/>
            </a:solidFill>
          </a:ln>
        </p:spPr>
      </p:pic>
    </p:spTree>
    <p:extLst>
      <p:ext uri="{BB962C8B-B14F-4D97-AF65-F5344CB8AC3E}">
        <p14:creationId xmlns:p14="http://schemas.microsoft.com/office/powerpoint/2010/main" val="450067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7"/>
            </a:pPr>
            <a:r>
              <a:rPr lang="en-US" sz="3600" dirty="0">
                <a:effectLst>
                  <a:outerShdw blurRad="38100" dist="38100" dir="2700000" algn="tl">
                    <a:srgbClr val="000000">
                      <a:alpha val="43137"/>
                    </a:srgbClr>
                  </a:outerShdw>
                </a:effectLst>
                <a:cs typeface="Calibri" panose="020F0502020204030204" pitchFamily="34" charset="0"/>
              </a:rPr>
              <a:t>Angelic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19:21-22</a:t>
            </a:r>
          </a:p>
        </p:txBody>
      </p:sp>
      <p:sp>
        <p:nvSpPr>
          <p:cNvPr id="161795" name="Rectangle 3"/>
          <p:cNvSpPr>
            <a:spLocks noGrp="1" noChangeArrowheads="1"/>
          </p:cNvSpPr>
          <p:nvPr>
            <p:ph type="body" idx="1"/>
          </p:nvPr>
        </p:nvSpPr>
        <p:spPr>
          <a:xfrm>
            <a:off x="990600" y="2057400"/>
            <a:ext cx="7391400" cy="1905000"/>
          </a:xfrm>
        </p:spPr>
        <p:txBody>
          <a:bodyPr/>
          <a:lstStyle/>
          <a:p>
            <a:pPr marL="514350" lvl="2" indent="-514350" eaLnBrk="1" hangingPunct="1">
              <a:spcBef>
                <a:spcPts val="0"/>
              </a:spcBef>
              <a:spcAft>
                <a:spcPts val="48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Request granted (21)</a:t>
            </a:r>
          </a:p>
          <a:p>
            <a:pPr marL="514350" lvl="2" indent="-514350" eaLnBrk="1" hangingPunct="1">
              <a:spcBef>
                <a:spcPts val="0"/>
              </a:spcBef>
              <a:spcAft>
                <a:spcPts val="4800"/>
              </a:spcAft>
              <a:buClr>
                <a:srgbClr val="FFC000"/>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rPr>
              <a:t>New instructions (22)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545419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BEB98DBC-B0EC-4B19-8136-FF0D478D71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186988844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Luke 17:28-30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was the same as happened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days of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were eating, they were drinking, they were buying, they were selling, they were planting, and they were building;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on the day that Lot left Sodom, it rained fire and brimstone from heaven and destroyed them all.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will be just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same on the day that the Son of Man is revealed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892211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Matthew 24:36-39</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coming of the Son of Man will be just like the days of Noah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took them all away; so will the coming of the Son of Man be.”</a:t>
            </a:r>
          </a:p>
        </p:txBody>
      </p:sp>
    </p:spTree>
    <p:extLst>
      <p:ext uri="{BB962C8B-B14F-4D97-AF65-F5344CB8AC3E}">
        <p14:creationId xmlns:p14="http://schemas.microsoft.com/office/powerpoint/2010/main" val="78961401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Symbolic Parallels</a:t>
            </a:r>
          </a:p>
        </p:txBody>
      </p:sp>
      <p:sp>
        <p:nvSpPr>
          <p:cNvPr id="29699" name="Rectangle 3"/>
          <p:cNvSpPr>
            <a:spLocks noGrp="1" noChangeArrowheads="1"/>
          </p:cNvSpPr>
          <p:nvPr>
            <p:ph type="body" sz="half" idx="2"/>
          </p:nvPr>
        </p:nvSpPr>
        <p:spPr>
          <a:xfrm>
            <a:off x="3962400" y="1600200"/>
            <a:ext cx="7620000" cy="4419600"/>
          </a:xfrm>
        </p:spPr>
        <p:txBody>
          <a:bodyPr/>
          <a:lstStyle/>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Luke 17:26-30</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Enoch taken before the flood (Gen 5:24)</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Noah protected before the flood (Gen 7:6-7)</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Lot taken before judgment upon Sodom (2 Pet 2:7; Gen 19:22)</a:t>
            </a:r>
          </a:p>
        </p:txBody>
      </p:sp>
      <p:pic>
        <p:nvPicPr>
          <p:cNvPr id="79876" name="Picture 10" descr="clip010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828800"/>
            <a:ext cx="310321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9634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I cannot do anything until you arrive there.”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Therefore the name of the town was called </a:t>
            </a:r>
            <a:r>
              <a:rPr lang="en-US" sz="3600" b="1" u="sng" dirty="0" err="1">
                <a:solidFill>
                  <a:srgbClr val="FFFFCC"/>
                </a:solidFill>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BEB98DBC-B0EC-4B19-8136-FF0D478D71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336549373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Therefore the name of the city was called </a:t>
            </a:r>
            <a:r>
              <a:rPr lang="en-US" i="1" dirty="0" err="1">
                <a:effectLst>
                  <a:outerShdw blurRad="38100" dist="38100" dir="2700000" algn="tl">
                    <a:srgbClr val="000000">
                      <a:alpha val="43137"/>
                    </a:srgbClr>
                  </a:outerShdw>
                </a:effectLst>
              </a:rPr>
              <a:t>Zoar</a:t>
            </a:r>
            <a:r>
              <a:rPr lang="en-US" dirty="0">
                <a:effectLst>
                  <a:outerShdw blurRad="38100" dist="38100" dir="2700000" algn="tl">
                    <a:srgbClr val="000000">
                      <a:alpha val="43137"/>
                    </a:srgbClr>
                  </a:outerShdw>
                </a:effectLst>
              </a:rPr>
              <a:t>. It was at this point that the town’s name became </a:t>
            </a:r>
            <a:r>
              <a:rPr lang="en-US" i="1" dirty="0" err="1">
                <a:effectLst>
                  <a:outerShdw blurRad="38100" dist="38100" dir="2700000" algn="tl">
                    <a:srgbClr val="000000">
                      <a:alpha val="43137"/>
                    </a:srgbClr>
                  </a:outerShdw>
                </a:effectLst>
              </a:rPr>
              <a:t>Zoar</a:t>
            </a:r>
            <a:r>
              <a:rPr lang="en-US" dirty="0">
                <a:effectLst>
                  <a:outerShdw blurRad="38100" dist="38100" dir="2700000" algn="tl">
                    <a:srgbClr val="000000">
                      <a:alpha val="43137"/>
                    </a:srgbClr>
                  </a:outerShdw>
                </a:effectLst>
              </a:rPr>
              <a:t>. In the Hebrew text, there is a play upon words. The Hebrew word for little used here is the word </a:t>
            </a:r>
            <a:r>
              <a:rPr lang="en-US" i="1" dirty="0" err="1">
                <a:effectLst>
                  <a:outerShdw blurRad="38100" dist="38100" dir="2700000" algn="tl">
                    <a:srgbClr val="000000">
                      <a:alpha val="43137"/>
                    </a:srgbClr>
                  </a:outerShdw>
                </a:effectLst>
              </a:rPr>
              <a:t>meitzar</a:t>
            </a:r>
            <a:r>
              <a:rPr lang="en-US" dirty="0">
                <a:effectLst>
                  <a:outerShdw blurRad="38100" dist="38100" dir="2700000" algn="tl">
                    <a:srgbClr val="000000">
                      <a:alpha val="43137"/>
                    </a:srgbClr>
                  </a:outerShdw>
                </a:effectLst>
              </a:rPr>
              <a:t>, and </a:t>
            </a:r>
            <a:r>
              <a:rPr lang="en-US" i="1" dirty="0" err="1">
                <a:effectLst>
                  <a:outerShdw blurRad="38100" dist="38100" dir="2700000" algn="tl">
                    <a:srgbClr val="000000">
                      <a:alpha val="43137"/>
                    </a:srgbClr>
                  </a:outerShdw>
                </a:effectLst>
              </a:rPr>
              <a:t>Zoar</a:t>
            </a:r>
            <a:r>
              <a:rPr lang="en-US" dirty="0">
                <a:effectLst>
                  <a:outerShdw blurRad="38100" dist="38100" dir="2700000" algn="tl">
                    <a:srgbClr val="000000">
                      <a:alpha val="43137"/>
                    </a:srgbClr>
                  </a:outerShdw>
                </a:effectLst>
              </a:rPr>
              <a:t> in Hebrew is </a:t>
            </a:r>
            <a:r>
              <a:rPr lang="en-US" i="1" dirty="0" err="1">
                <a:effectLst>
                  <a:outerShdw blurRad="38100" dist="38100" dir="2700000" algn="tl">
                    <a:srgbClr val="000000">
                      <a:alpha val="43137"/>
                    </a:srgbClr>
                  </a:outerShdw>
                </a:effectLst>
              </a:rPr>
              <a:t>tzoar</a:t>
            </a:r>
            <a:r>
              <a:rPr lang="en-US" dirty="0">
                <a:effectLst>
                  <a:outerShdw blurRad="38100" dist="38100" dir="2700000" algn="tl">
                    <a:srgbClr val="000000">
                      <a:alpha val="43137"/>
                    </a:srgbClr>
                  </a:outerShdw>
                </a:effectLst>
              </a:rPr>
              <a:t>. The original name of the city was Bela (14:2, 8). Thus, </a:t>
            </a:r>
            <a:r>
              <a:rPr lang="en-US" i="1" dirty="0" err="1">
                <a:effectLst>
                  <a:outerShdw blurRad="38100" dist="38100" dir="2700000" algn="tl">
                    <a:srgbClr val="000000">
                      <a:alpha val="43137"/>
                    </a:srgbClr>
                  </a:outerShdw>
                </a:effectLst>
              </a:rPr>
              <a:t>Zoar</a:t>
            </a:r>
            <a:r>
              <a:rPr lang="en-US" dirty="0">
                <a:effectLst>
                  <a:outerShdw blurRad="38100" dist="38100" dir="2700000" algn="tl">
                    <a:srgbClr val="000000">
                      <a:alpha val="43137"/>
                    </a:srgbClr>
                  </a:outerShdw>
                </a:effectLst>
              </a:rPr>
              <a:t> became the only city of the five cities of the Plain to survive the overthrow, and only because of Lot’s intercession for </a:t>
            </a:r>
            <a:r>
              <a:rPr lang="en-US" i="1" dirty="0" err="1">
                <a:effectLst>
                  <a:outerShdw blurRad="38100" dist="38100" dir="2700000" algn="tl">
                    <a:srgbClr val="000000">
                      <a:alpha val="43137"/>
                    </a:srgbClr>
                  </a:outerShdw>
                </a:effectLst>
              </a:rPr>
              <a:t>Zoar</a:t>
            </a:r>
            <a:r>
              <a:rPr lang="en-US" dirty="0">
                <a:effectLst>
                  <a:outerShdw blurRad="38100" dist="38100" dir="2700000" algn="tl">
                    <a:srgbClr val="000000">
                      <a:alpha val="43137"/>
                    </a:srgbClr>
                  </a:outerShdw>
                </a:effectLst>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326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68061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45282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28507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1002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1905000" y="1371600"/>
            <a:ext cx="8382000" cy="5333999"/>
          </a:xfrm>
        </p:spPr>
        <p:txBody>
          <a:bodyPr/>
          <a:lstStyle/>
          <a:p>
            <a:pPr marL="574675" lvl="1" indent="-574675" eaLnBrk="1" hangingPunct="1">
              <a:spcBef>
                <a:spcPts val="0"/>
              </a:spcBef>
              <a:spcAft>
                <a:spcPts val="400"/>
              </a:spcAft>
              <a:buClr>
                <a:schemeClr val="tx2"/>
              </a:buClr>
              <a:buSzPct val="100000"/>
              <a:buFont typeface="+mj-lt"/>
              <a:buAutoNum type="romanUcPeriod"/>
              <a:defRPr/>
            </a:pPr>
            <a:r>
              <a:rPr lang="en-US" sz="2800" dirty="0"/>
              <a:t>Unconditional promises (Gen. 12:1-3)</a:t>
            </a:r>
          </a:p>
          <a:p>
            <a:pPr marL="574675" lvl="1" indent="-574675" eaLnBrk="1" hangingPunct="1">
              <a:spcBef>
                <a:spcPts val="0"/>
              </a:spcBef>
              <a:spcAft>
                <a:spcPts val="400"/>
              </a:spcAft>
              <a:buClr>
                <a:schemeClr val="tx2"/>
              </a:buClr>
              <a:buSzPct val="100000"/>
              <a:buFont typeface="+mj-lt"/>
              <a:buAutoNum type="romanUcPeriod"/>
              <a:defRPr/>
            </a:pPr>
            <a:r>
              <a:rPr lang="en-US" sz="2800" dirty="0"/>
              <a:t>From Haran to Canaan (Gen. 12:4-5)</a:t>
            </a:r>
          </a:p>
          <a:p>
            <a:pPr marL="574675" lvl="1" indent="-574675" eaLnBrk="1" hangingPunct="1">
              <a:spcBef>
                <a:spcPts val="0"/>
              </a:spcBef>
              <a:spcAft>
                <a:spcPts val="400"/>
              </a:spcAft>
              <a:buClr>
                <a:schemeClr val="tx2"/>
              </a:buClr>
              <a:buSzPct val="100000"/>
              <a:buFont typeface="+mj-lt"/>
              <a:buAutoNum type="romanUcPeriod"/>
              <a:defRPr/>
            </a:pPr>
            <a:r>
              <a:rPr lang="en-US" sz="2800" dirty="0"/>
              <a:t>In Canaan (Gen. 12:6-9)</a:t>
            </a:r>
          </a:p>
          <a:p>
            <a:pPr marL="574675" lvl="1" indent="-574675" eaLnBrk="1" hangingPunct="1">
              <a:spcBef>
                <a:spcPts val="0"/>
              </a:spcBef>
              <a:spcAft>
                <a:spcPts val="400"/>
              </a:spcAft>
              <a:buClr>
                <a:schemeClr val="tx2"/>
              </a:buClr>
              <a:buSzPct val="100000"/>
              <a:buFont typeface="+mj-lt"/>
              <a:buAutoNum type="romanUcPeriod"/>
              <a:defRPr/>
            </a:pPr>
            <a:r>
              <a:rPr lang="en-US" sz="2800" dirty="0"/>
              <a:t>In Egypt (Gen. 12:10-20)</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Abram and Lot Separate (Gen. 13:1-13)</a:t>
            </a:r>
          </a:p>
          <a:p>
            <a:pPr marL="574675" lvl="1" indent="-574675" eaLnBrk="1" hangingPunct="1">
              <a:spcBef>
                <a:spcPts val="0"/>
              </a:spcBef>
              <a:spcAft>
                <a:spcPts val="400"/>
              </a:spcAft>
              <a:buClr>
                <a:schemeClr val="tx2"/>
              </a:buClr>
              <a:buSzPct val="100000"/>
              <a:buFont typeface="+mj-lt"/>
              <a:buAutoNum type="romanUcPeriod"/>
              <a:defRPr/>
            </a:pPr>
            <a:r>
              <a:rPr lang="en-US" sz="2800" dirty="0"/>
              <a:t>Reaffirmation of Abram’s promises (Gen. 13:14-18)</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Abram Rescues Lot (14:1-24)</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Abrahamic Covenant (15:1-21)</a:t>
            </a:r>
          </a:p>
          <a:p>
            <a:pPr marL="574675" lvl="1" indent="-574675" eaLnBrk="1" hangingPunct="1">
              <a:spcBef>
                <a:spcPts val="0"/>
              </a:spcBef>
              <a:spcAft>
                <a:spcPts val="400"/>
              </a:spcAft>
              <a:buClr>
                <a:schemeClr val="tx2"/>
              </a:buClr>
              <a:buSzPct val="100000"/>
              <a:buFont typeface="+mj-lt"/>
              <a:buAutoNum type="romanUcPeriod"/>
              <a:defRPr/>
            </a:pPr>
            <a:r>
              <a:rPr lang="en-US" sz="2800" dirty="0"/>
              <a:t>Hagar &amp; Ishmael (16:1-16)</a:t>
            </a:r>
          </a:p>
          <a:p>
            <a:pPr marL="574675" lvl="1" indent="-574675" eaLnBrk="1" hangingPunct="1">
              <a:spcBef>
                <a:spcPts val="0"/>
              </a:spcBef>
              <a:spcAft>
                <a:spcPts val="400"/>
              </a:spcAft>
              <a:buClr>
                <a:schemeClr val="tx2"/>
              </a:buClr>
              <a:buSzPct val="100000"/>
              <a:buFont typeface="+mj-lt"/>
              <a:buAutoNum type="romanUcPeriod"/>
              <a:defRPr/>
            </a:pPr>
            <a:r>
              <a:rPr lang="en-US" sz="2800" dirty="0"/>
              <a:t>Circumcision  (Gen. 17:1-27)</a:t>
            </a:r>
          </a:p>
          <a:p>
            <a:pPr marL="574675" lvl="1" indent="-574675" eaLnBrk="1" hangingPunct="1">
              <a:spcBef>
                <a:spcPts val="0"/>
              </a:spcBef>
              <a:spcAft>
                <a:spcPts val="400"/>
              </a:spcAft>
              <a:buClr>
                <a:schemeClr val="tx2"/>
              </a:buClr>
              <a:buSzPct val="100000"/>
              <a:buFont typeface="+mj-lt"/>
              <a:buAutoNum type="romanUcPeriod"/>
              <a:defRPr/>
            </a:pPr>
            <a:r>
              <a:rPr lang="en-US" sz="2800" b="1" u="sng" dirty="0">
                <a:solidFill>
                  <a:srgbClr val="FFFFCC"/>
                </a:solidFill>
              </a:rPr>
              <a:t>Sodom  &amp; Gomorrah (Gen. 18</a:t>
            </a:r>
            <a:r>
              <a:rPr lang="en-US" sz="2800" b="1" u="sng" dirty="0">
                <a:solidFill>
                  <a:srgbClr val="FFFFCC"/>
                </a:solidFill>
                <a:cs typeface="Calibri" panose="020F0502020204030204" pitchFamily="34" charset="0"/>
              </a:rPr>
              <a:t>‒19)</a:t>
            </a:r>
            <a:endParaRPr lang="en-US" sz="2800" b="1" u="sng" dirty="0">
              <a:solidFill>
                <a:srgbClr val="FFFFCC"/>
              </a:solidFill>
            </a:endParaRP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14060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25588</TotalTime>
  <Words>3420</Words>
  <Application>Microsoft Office PowerPoint</Application>
  <PresentationFormat>Widescreen</PresentationFormat>
  <Paragraphs>464</Paragraphs>
  <Slides>83</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12‒19 Abram’s Early Journeys</vt:lpstr>
      <vt:lpstr>Genesis 18‒19 Sodom &amp; Gomorrah</vt:lpstr>
      <vt:lpstr>Genesis 18‒19 Sodom &amp; Gomorrah</vt:lpstr>
      <vt:lpstr>PowerPoint Presentation</vt:lpstr>
      <vt:lpstr>Genesis 18‒19 Sodom &amp; Gomorrah</vt:lpstr>
      <vt:lpstr>PowerPoint Presentation</vt:lpstr>
      <vt:lpstr>Genesis 18‒19 Sodom &amp; Gomorrah</vt:lpstr>
      <vt:lpstr>PowerPoint Presentation</vt:lpstr>
      <vt:lpstr>PowerPoint Presentation</vt:lpstr>
      <vt:lpstr>Angels in Sodom Genesis 19:1-11</vt:lpstr>
      <vt:lpstr>PowerPoint Presentation</vt:lpstr>
      <vt:lpstr>Lot’s Rescue Genesis 19:12-22</vt:lpstr>
      <vt:lpstr>Lot’s Rescue Genesis 19:12-22</vt:lpstr>
      <vt:lpstr>Angelic Prediction Genesis 19:12-13</vt:lpstr>
      <vt:lpstr>Angelic Prediction Genesis 19:12-13</vt:lpstr>
      <vt:lpstr>PowerPoint Presentation</vt:lpstr>
      <vt:lpstr>Angelic Prediction Genesis 19:12-13</vt:lpstr>
      <vt:lpstr>PowerPoint Presentation</vt:lpstr>
      <vt:lpstr>PowerPoint Presentation</vt:lpstr>
      <vt:lpstr>PowerPoint Presentation</vt:lpstr>
      <vt:lpstr>THE BIBLE AND HOMOSEXUALITY</vt:lpstr>
      <vt:lpstr>The Apostle Paul</vt:lpstr>
      <vt:lpstr>Lot’s Rescue Genesis 19:12-22</vt:lpstr>
      <vt:lpstr>PowerPoint Presentation</vt:lpstr>
      <vt:lpstr>PowerPoint Presentation</vt:lpstr>
      <vt:lpstr>PowerPoint Presentation</vt:lpstr>
      <vt:lpstr>PowerPoint Presentation</vt:lpstr>
      <vt:lpstr>Lot’s Rescue Genesis 19:12-22</vt:lpstr>
      <vt:lpstr>Lot’s Rescue Genesis 19:12-22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Lot’s Rescue Genesis 19:12-22</vt:lpstr>
      <vt:lpstr>Angelic Enforcement Genesis 19:17</vt:lpstr>
      <vt:lpstr>Angelic Enforcement Genesis 19:17</vt:lpstr>
      <vt:lpstr>Angelic Enforcement Genesis 19:17</vt:lpstr>
      <vt:lpstr>Angelic Enforcement Genesis 19:17</vt:lpstr>
      <vt:lpstr>PowerPoint Presentation</vt:lpstr>
      <vt:lpstr>Angelic Enforcement Genesis 19:17</vt:lpstr>
      <vt:lpstr>Angelic Enforcement Genesis 19:17</vt:lpstr>
      <vt:lpstr>PowerPoint Presentation</vt:lpstr>
      <vt:lpstr>PowerPoint Presentation</vt:lpstr>
      <vt:lpstr>Angelic Enforcement Genesis 19:17</vt:lpstr>
      <vt:lpstr>PowerPoint Presentation</vt:lpstr>
      <vt:lpstr>PowerPoint Presentation</vt:lpstr>
      <vt:lpstr>Angelic Enforcement Genesis 19:17</vt:lpstr>
      <vt:lpstr>Lot’s Rescue Genesis 19:12-22</vt:lpstr>
      <vt:lpstr>Angelic Enforcement Genesis 19:18-20</vt:lpstr>
      <vt:lpstr>Angelic Enforcement Genesis 19:18-20</vt:lpstr>
      <vt:lpstr>Angelic Enforcement Genesis 19:18-20</vt:lpstr>
      <vt:lpstr>Angelic Enforcement Genesis 19:18-20</vt:lpstr>
      <vt:lpstr>Angelic Enforcement Genesis 19:18-20</vt:lpstr>
      <vt:lpstr>Angelic Enforcement Genesis 19:18-20</vt:lpstr>
      <vt:lpstr>PowerPoint Presentation</vt:lpstr>
      <vt:lpstr>Lot’s Rescue Genesis 19:12-22</vt:lpstr>
      <vt:lpstr>Angelic Response Genesis 19:21-22</vt:lpstr>
      <vt:lpstr>Angelic Response Genesis 19:21-22</vt:lpstr>
      <vt:lpstr>Intercession Genesis 18:24-32</vt:lpstr>
      <vt:lpstr>Angelic Response Genesis 19:21-22</vt:lpstr>
      <vt:lpstr>PowerPoint Presentation</vt:lpstr>
      <vt:lpstr>PowerPoint Presentation</vt:lpstr>
      <vt:lpstr>PowerPoint Presentation</vt:lpstr>
      <vt:lpstr>Symbolic Parallels</vt:lpstr>
      <vt:lpstr>PowerPoint Presentation</vt:lpstr>
      <vt:lpstr>PowerPoint Presentation</vt:lpstr>
      <vt:lpstr>Conclusion</vt:lpstr>
      <vt:lpstr>Lot’s Rescue Genesis 19:12-22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077 - 19v12-29 - 16x9</dc:title>
  <dc:subject>Genesis 18</dc:subject>
  <dc:creator>A. Woods</dc:creator>
  <dc:description>Modified by Jim McGowan</dc:description>
  <cp:lastModifiedBy>anne woods</cp:lastModifiedBy>
  <cp:revision>2569</cp:revision>
  <cp:lastPrinted>2022-04-22T16:16:04Z</cp:lastPrinted>
  <dcterms:created xsi:type="dcterms:W3CDTF">2009-03-17T12:21:13Z</dcterms:created>
  <dcterms:modified xsi:type="dcterms:W3CDTF">2022-05-01T00:12:07Z</dcterms:modified>
</cp:coreProperties>
</file>