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1"/>
  </p:notesMasterIdLst>
  <p:handoutMasterIdLst>
    <p:handoutMasterId r:id="rId62"/>
  </p:handoutMasterIdLst>
  <p:sldIdLst>
    <p:sldId id="2094" r:id="rId2"/>
    <p:sldId id="2064" r:id="rId3"/>
    <p:sldId id="1984" r:id="rId4"/>
    <p:sldId id="7886" r:id="rId5"/>
    <p:sldId id="7802" r:id="rId6"/>
    <p:sldId id="1985" r:id="rId7"/>
    <p:sldId id="2039" r:id="rId8"/>
    <p:sldId id="7909" r:id="rId9"/>
    <p:sldId id="8500" r:id="rId10"/>
    <p:sldId id="8501" r:id="rId11"/>
    <p:sldId id="8502" r:id="rId12"/>
    <p:sldId id="8503" r:id="rId13"/>
    <p:sldId id="8552" r:id="rId14"/>
    <p:sldId id="8553" r:id="rId15"/>
    <p:sldId id="8602" r:id="rId16"/>
    <p:sldId id="8603" r:id="rId17"/>
    <p:sldId id="8604" r:id="rId18"/>
    <p:sldId id="8605" r:id="rId19"/>
    <p:sldId id="8606" r:id="rId20"/>
    <p:sldId id="8556" r:id="rId21"/>
    <p:sldId id="8614" r:id="rId22"/>
    <p:sldId id="8615" r:id="rId23"/>
    <p:sldId id="8619" r:id="rId24"/>
    <p:sldId id="8607" r:id="rId25"/>
    <p:sldId id="8308" r:id="rId26"/>
    <p:sldId id="7921" r:id="rId27"/>
    <p:sldId id="3379" r:id="rId28"/>
    <p:sldId id="7798" r:id="rId29"/>
    <p:sldId id="8344" r:id="rId30"/>
    <p:sldId id="7799" r:id="rId31"/>
    <p:sldId id="1361" r:id="rId32"/>
    <p:sldId id="2785" r:id="rId33"/>
    <p:sldId id="8608" r:id="rId34"/>
    <p:sldId id="1161" r:id="rId35"/>
    <p:sldId id="2678" r:id="rId36"/>
    <p:sldId id="8609" r:id="rId37"/>
    <p:sldId id="1655" r:id="rId38"/>
    <p:sldId id="1656" r:id="rId39"/>
    <p:sldId id="8616" r:id="rId40"/>
    <p:sldId id="6511" r:id="rId41"/>
    <p:sldId id="3399" r:id="rId42"/>
    <p:sldId id="3400" r:id="rId43"/>
    <p:sldId id="4315" r:id="rId44"/>
    <p:sldId id="8610" r:id="rId45"/>
    <p:sldId id="8617" r:id="rId46"/>
    <p:sldId id="6653" r:id="rId47"/>
    <p:sldId id="8611" r:id="rId48"/>
    <p:sldId id="6512" r:id="rId49"/>
    <p:sldId id="8612" r:id="rId50"/>
    <p:sldId id="8618" r:id="rId51"/>
    <p:sldId id="1830" r:id="rId52"/>
    <p:sldId id="8613" r:id="rId53"/>
    <p:sldId id="8004" r:id="rId54"/>
    <p:sldId id="7974" r:id="rId55"/>
    <p:sldId id="8598" r:id="rId56"/>
    <p:sldId id="8601" r:id="rId57"/>
    <p:sldId id="8600" r:id="rId58"/>
    <p:sldId id="8620" r:id="rId59"/>
    <p:sldId id="7975" r:id="rId60"/>
  </p:sldIdLst>
  <p:sldSz cx="12192000" cy="6858000"/>
  <p:notesSz cx="7315200" cy="9601200"/>
  <p:custDataLst>
    <p:tags r:id="rId63"/>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FF00"/>
    <a:srgbClr val="99FFCC"/>
    <a:srgbClr val="FF99FF"/>
    <a:srgbClr val="FF00FF"/>
    <a:srgbClr val="00CCFF"/>
    <a:srgbClr val="000066"/>
    <a:srgbClr val="4D4D4D"/>
    <a:srgbClr val="0000CC"/>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3C53ED-90FC-4D70-AC10-D1F9EFBDBB3E}" v="1" dt="2022-04-10T16:32:23.630"/>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7" autoAdjust="0"/>
    <p:restoredTop sz="95428" autoAdjust="0"/>
  </p:normalViewPr>
  <p:slideViewPr>
    <p:cSldViewPr>
      <p:cViewPr varScale="1">
        <p:scale>
          <a:sx n="61" d="100"/>
          <a:sy n="61" d="100"/>
        </p:scale>
        <p:origin x="78" y="16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8" d="100"/>
          <a:sy n="78" d="100"/>
        </p:scale>
        <p:origin x="3411" y="5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gs" Target="tags/tag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69"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7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409B70D4-DF74-438C-8762-8BF57BB164FD}"/>
    <pc:docChg chg="undo custSel modSld">
      <pc:chgData name="Jim McGowan" userId="e2c7446dd3aca506" providerId="LiveId" clId="{409B70D4-DF74-438C-8762-8BF57BB164FD}" dt="2022-04-03T17:21:24.128" v="82" actId="108"/>
      <pc:docMkLst>
        <pc:docMk/>
      </pc:docMkLst>
      <pc:sldChg chg="modSp mod">
        <pc:chgData name="Jim McGowan" userId="e2c7446dd3aca506" providerId="LiveId" clId="{409B70D4-DF74-438C-8762-8BF57BB164FD}" dt="2022-04-03T17:04:42.967" v="78" actId="12789"/>
        <pc:sldMkLst>
          <pc:docMk/>
          <pc:sldMk cId="0" sldId="1148"/>
        </pc:sldMkLst>
        <pc:graphicFrameChg chg="mod modGraphic">
          <ac:chgData name="Jim McGowan" userId="e2c7446dd3aca506" providerId="LiveId" clId="{409B70D4-DF74-438C-8762-8BF57BB164FD}" dt="2022-04-03T17:04:42.967" v="78" actId="12789"/>
          <ac:graphicFrameMkLst>
            <pc:docMk/>
            <pc:sldMk cId="0" sldId="1148"/>
            <ac:graphicFrameMk id="4" creationId="{D0F35648-31DE-461B-831E-3F77BDFBB2AE}"/>
          </ac:graphicFrameMkLst>
        </pc:graphicFrameChg>
      </pc:sldChg>
      <pc:sldChg chg="modSp mod">
        <pc:chgData name="Jim McGowan" userId="e2c7446dd3aca506" providerId="LiveId" clId="{409B70D4-DF74-438C-8762-8BF57BB164FD}" dt="2022-04-03T17:10:52.953" v="81" actId="115"/>
        <pc:sldMkLst>
          <pc:docMk/>
          <pc:sldMk cId="384173127" sldId="5181"/>
        </pc:sldMkLst>
        <pc:spChg chg="mod">
          <ac:chgData name="Jim McGowan" userId="e2c7446dd3aca506" providerId="LiveId" clId="{409B70D4-DF74-438C-8762-8BF57BB164FD}" dt="2022-04-03T17:10:52.953" v="81" actId="115"/>
          <ac:spMkLst>
            <pc:docMk/>
            <pc:sldMk cId="384173127" sldId="5181"/>
            <ac:spMk id="3" creationId="{00000000-0000-0000-0000-000000000000}"/>
          </ac:spMkLst>
        </pc:spChg>
      </pc:sldChg>
      <pc:sldChg chg="modSp mod">
        <pc:chgData name="Jim McGowan" userId="e2c7446dd3aca506" providerId="LiveId" clId="{409B70D4-DF74-438C-8762-8BF57BB164FD}" dt="2022-04-03T16:55:29.722" v="23" actId="12788"/>
        <pc:sldMkLst>
          <pc:docMk/>
          <pc:sldMk cId="1357980760" sldId="6987"/>
        </pc:sldMkLst>
        <pc:picChg chg="mod">
          <ac:chgData name="Jim McGowan" userId="e2c7446dd3aca506" providerId="LiveId" clId="{409B70D4-DF74-438C-8762-8BF57BB164FD}" dt="2022-04-03T16:55:29.722" v="23" actId="12788"/>
          <ac:picMkLst>
            <pc:docMk/>
            <pc:sldMk cId="1357980760" sldId="6987"/>
            <ac:picMk id="3" creationId="{B4D773C4-E891-43B1-AB02-0427C150F560}"/>
          </ac:picMkLst>
        </pc:picChg>
      </pc:sldChg>
      <pc:sldChg chg="modSp mod">
        <pc:chgData name="Jim McGowan" userId="e2c7446dd3aca506" providerId="LiveId" clId="{409B70D4-DF74-438C-8762-8BF57BB164FD}" dt="2022-04-03T16:55:49.766" v="25" actId="1076"/>
        <pc:sldMkLst>
          <pc:docMk/>
          <pc:sldMk cId="752388953" sldId="6991"/>
        </pc:sldMkLst>
        <pc:spChg chg="mod">
          <ac:chgData name="Jim McGowan" userId="e2c7446dd3aca506" providerId="LiveId" clId="{409B70D4-DF74-438C-8762-8BF57BB164FD}" dt="2022-04-03T16:55:49.766" v="25" actId="1076"/>
          <ac:spMkLst>
            <pc:docMk/>
            <pc:sldMk cId="752388953" sldId="6991"/>
            <ac:spMk id="134147" creationId="{00000000-0000-0000-0000-000000000000}"/>
          </ac:spMkLst>
        </pc:spChg>
      </pc:sldChg>
      <pc:sldChg chg="modSp mod">
        <pc:chgData name="Jim McGowan" userId="e2c7446dd3aca506" providerId="LiveId" clId="{409B70D4-DF74-438C-8762-8BF57BB164FD}" dt="2022-04-03T16:50:20.520" v="11" actId="6549"/>
        <pc:sldMkLst>
          <pc:docMk/>
          <pc:sldMk cId="595741523" sldId="7908"/>
        </pc:sldMkLst>
        <pc:spChg chg="mod">
          <ac:chgData name="Jim McGowan" userId="e2c7446dd3aca506" providerId="LiveId" clId="{409B70D4-DF74-438C-8762-8BF57BB164FD}" dt="2022-04-03T16:50:20.520" v="11" actId="6549"/>
          <ac:spMkLst>
            <pc:docMk/>
            <pc:sldMk cId="595741523" sldId="7908"/>
            <ac:spMk id="134147" creationId="{00000000-0000-0000-0000-000000000000}"/>
          </ac:spMkLst>
        </pc:spChg>
      </pc:sldChg>
      <pc:sldChg chg="modSp mod">
        <pc:chgData name="Jim McGowan" userId="e2c7446dd3aca506" providerId="LiveId" clId="{409B70D4-DF74-438C-8762-8BF57BB164FD}" dt="2022-04-03T17:21:24.128" v="82" actId="108"/>
        <pc:sldMkLst>
          <pc:docMk/>
          <pc:sldMk cId="3715748800" sldId="8555"/>
        </pc:sldMkLst>
        <pc:spChg chg="mod">
          <ac:chgData name="Jim McGowan" userId="e2c7446dd3aca506" providerId="LiveId" clId="{409B70D4-DF74-438C-8762-8BF57BB164FD}" dt="2022-04-03T17:21:24.128" v="82" actId="108"/>
          <ac:spMkLst>
            <pc:docMk/>
            <pc:sldMk cId="3715748800" sldId="8555"/>
            <ac:spMk id="68611" creationId="{00000000-0000-0000-0000-000000000000}"/>
          </ac:spMkLst>
        </pc:spChg>
      </pc:sldChg>
      <pc:sldChg chg="modSp mod">
        <pc:chgData name="Jim McGowan" userId="e2c7446dd3aca506" providerId="LiveId" clId="{409B70D4-DF74-438C-8762-8BF57BB164FD}" dt="2022-04-03T16:54:18.617" v="13" actId="114"/>
        <pc:sldMkLst>
          <pc:docMk/>
          <pc:sldMk cId="2849854439" sldId="8557"/>
        </pc:sldMkLst>
        <pc:spChg chg="mod">
          <ac:chgData name="Jim McGowan" userId="e2c7446dd3aca506" providerId="LiveId" clId="{409B70D4-DF74-438C-8762-8BF57BB164FD}" dt="2022-04-03T16:54:18.617" v="13" actId="114"/>
          <ac:spMkLst>
            <pc:docMk/>
            <pc:sldMk cId="2849854439" sldId="8557"/>
            <ac:spMk id="68611" creationId="{00000000-0000-0000-0000-000000000000}"/>
          </ac:spMkLst>
        </pc:spChg>
      </pc:sldChg>
    </pc:docChg>
  </pc:docChgLst>
  <pc:docChgLst>
    <pc:chgData name="Jim McGowan" userId="e2c7446dd3aca506" providerId="LiveId" clId="{2B3C53ED-90FC-4D70-AC10-D1F9EFBDBB3E}"/>
    <pc:docChg chg="modSld">
      <pc:chgData name="Jim McGowan" userId="e2c7446dd3aca506" providerId="LiveId" clId="{2B3C53ED-90FC-4D70-AC10-D1F9EFBDBB3E}" dt="2022-04-10T17:17:18.043" v="13" actId="115"/>
      <pc:docMkLst>
        <pc:docMk/>
      </pc:docMkLst>
      <pc:sldChg chg="modSp mod">
        <pc:chgData name="Jim McGowan" userId="e2c7446dd3aca506" providerId="LiveId" clId="{2B3C53ED-90FC-4D70-AC10-D1F9EFBDBB3E}" dt="2022-04-10T17:17:18.043" v="13" actId="115"/>
        <pc:sldMkLst>
          <pc:docMk/>
          <pc:sldMk cId="2876249296" sldId="7327"/>
        </pc:sldMkLst>
        <pc:spChg chg="mod">
          <ac:chgData name="Jim McGowan" userId="e2c7446dd3aca506" providerId="LiveId" clId="{2B3C53ED-90FC-4D70-AC10-D1F9EFBDBB3E}" dt="2022-04-10T17:17:18.043" v="13" actId="115"/>
          <ac:spMkLst>
            <pc:docMk/>
            <pc:sldMk cId="2876249296" sldId="7327"/>
            <ac:spMk id="134147" creationId="{00000000-0000-0000-0000-000000000000}"/>
          </ac:spMkLst>
        </pc:spChg>
      </pc:sldChg>
      <pc:sldChg chg="modSp mod">
        <pc:chgData name="Jim McGowan" userId="e2c7446dd3aca506" providerId="LiveId" clId="{2B3C53ED-90FC-4D70-AC10-D1F9EFBDBB3E}" dt="2022-04-10T16:31:08.472" v="3" actId="115"/>
        <pc:sldMkLst>
          <pc:docMk/>
          <pc:sldMk cId="3627054732" sldId="8556"/>
        </pc:sldMkLst>
        <pc:spChg chg="mod">
          <ac:chgData name="Jim McGowan" userId="e2c7446dd3aca506" providerId="LiveId" clId="{2B3C53ED-90FC-4D70-AC10-D1F9EFBDBB3E}" dt="2022-04-10T16:31:08.472" v="3" actId="115"/>
          <ac:spMkLst>
            <pc:docMk/>
            <pc:sldMk cId="3627054732" sldId="8556"/>
            <ac:spMk id="68611" creationId="{00000000-0000-0000-0000-000000000000}"/>
          </ac:spMkLst>
        </pc:spChg>
      </pc:sldChg>
      <pc:sldChg chg="modSp mod">
        <pc:chgData name="Jim McGowan" userId="e2c7446dd3aca506" providerId="LiveId" clId="{2B3C53ED-90FC-4D70-AC10-D1F9EFBDBB3E}" dt="2022-04-10T16:32:30.046" v="10" actId="207"/>
        <pc:sldMkLst>
          <pc:docMk/>
          <pc:sldMk cId="1790466258" sldId="8599"/>
        </pc:sldMkLst>
        <pc:spChg chg="mod">
          <ac:chgData name="Jim McGowan" userId="e2c7446dd3aca506" providerId="LiveId" clId="{2B3C53ED-90FC-4D70-AC10-D1F9EFBDBB3E}" dt="2022-04-10T16:32:30.046" v="10" actId="207"/>
          <ac:spMkLst>
            <pc:docMk/>
            <pc:sldMk cId="1790466258" sldId="8599"/>
            <ac:spMk id="68611" creationId="{00000000-0000-0000-0000-000000000000}"/>
          </ac:spMkLst>
        </pc:spChg>
      </pc:sldChg>
    </pc:docChg>
  </pc:docChgLst>
  <pc:docChgLst>
    <pc:chgData name="Jim McGowan" userId="e2c7446dd3aca506" providerId="LiveId" clId="{6097726B-C8DC-47CE-848E-982CDCCABE70}"/>
    <pc:docChg chg="modSld">
      <pc:chgData name="Jim McGowan" userId="e2c7446dd3aca506" providerId="LiveId" clId="{6097726B-C8DC-47CE-848E-982CDCCABE70}" dt="2022-03-27T17:05:26.410" v="2" actId="207"/>
      <pc:docMkLst>
        <pc:docMk/>
      </pc:docMkLst>
      <pc:sldChg chg="modSp mod">
        <pc:chgData name="Jim McGowan" userId="e2c7446dd3aca506" providerId="LiveId" clId="{6097726B-C8DC-47CE-848E-982CDCCABE70}" dt="2022-03-27T17:05:26.410" v="2" actId="207"/>
        <pc:sldMkLst>
          <pc:docMk/>
          <pc:sldMk cId="3928701265" sldId="8525"/>
        </pc:sldMkLst>
        <pc:spChg chg="mod">
          <ac:chgData name="Jim McGowan" userId="e2c7446dd3aca506" providerId="LiveId" clId="{6097726B-C8DC-47CE-848E-982CDCCABE70}" dt="2022-03-27T17:05:26.410" v="2" actId="207"/>
          <ac:spMkLst>
            <pc:docMk/>
            <pc:sldMk cId="3928701265" sldId="8525"/>
            <ac:spMk id="68611"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076 - 19v1-11 </a:t>
            </a:r>
          </a:p>
          <a:p>
            <a:pPr>
              <a:defRPr/>
            </a:pPr>
            <a:r>
              <a:rPr lang="en-US" sz="1600" dirty="0"/>
              <a:t>04-24-2022</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4/22/2022</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a:t>
            </a:fld>
            <a:endParaRPr lang="en-US" altLang="en-US" dirty="0"/>
          </a:p>
        </p:txBody>
      </p:sp>
    </p:spTree>
    <p:extLst>
      <p:ext uri="{BB962C8B-B14F-4D97-AF65-F5344CB8AC3E}">
        <p14:creationId xmlns:p14="http://schemas.microsoft.com/office/powerpoint/2010/main" val="3617602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20</a:t>
            </a:fld>
            <a:endParaRPr lang="en-US" altLang="en-US" dirty="0"/>
          </a:p>
        </p:txBody>
      </p:sp>
    </p:spTree>
    <p:extLst>
      <p:ext uri="{BB962C8B-B14F-4D97-AF65-F5344CB8AC3E}">
        <p14:creationId xmlns:p14="http://schemas.microsoft.com/office/powerpoint/2010/main" val="2829626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41</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1356481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a:t>Ray Steadman – “1</a:t>
            </a:r>
            <a:r>
              <a:rPr lang="en-US" baseline="30000" dirty="0"/>
              <a:t>st</a:t>
            </a:r>
            <a:r>
              <a:rPr lang="en-US" dirty="0"/>
              <a:t> Californians”</a:t>
            </a:r>
          </a:p>
          <a:p>
            <a:endParaRPr lang="en-US" dirty="0"/>
          </a:p>
          <a:p>
            <a:r>
              <a:rPr lang="en-US" dirty="0"/>
              <a:t>Unbelievers vs Categories of Believers</a:t>
            </a:r>
          </a:p>
          <a:p>
            <a:endParaRPr lang="en-US" dirty="0"/>
          </a:p>
          <a:p>
            <a:r>
              <a:rPr lang="en-US" dirty="0"/>
              <a:t>Unbelievers</a:t>
            </a:r>
            <a:r>
              <a:rPr lang="en-US" baseline="0" dirty="0"/>
              <a:t> – </a:t>
            </a:r>
            <a:r>
              <a:rPr lang="el-GR" sz="1300" b="1" dirty="0"/>
              <a:t>ψυχικός </a:t>
            </a:r>
            <a:r>
              <a:rPr lang="en-US" sz="1300" b="1" dirty="0" err="1"/>
              <a:t>psuchikós</a:t>
            </a:r>
            <a:r>
              <a:rPr lang="en-US" baseline="0" dirty="0"/>
              <a:t>; </a:t>
            </a:r>
            <a:r>
              <a:rPr lang="en-US" sz="1300" dirty="0"/>
              <a:t>Natural, pertaining to the natural as distinguished from the spiritual</a:t>
            </a:r>
            <a:endParaRPr lang="en-US" baseline="0" dirty="0"/>
          </a:p>
          <a:p>
            <a:r>
              <a:rPr lang="en-US" baseline="0" dirty="0"/>
              <a:t>Spiritual Believers – </a:t>
            </a:r>
            <a:r>
              <a:rPr lang="el-GR" b="1" baseline="0" dirty="0"/>
              <a:t>πνευματικός </a:t>
            </a:r>
            <a:r>
              <a:rPr lang="en-US" b="1" baseline="0" dirty="0" err="1"/>
              <a:t>pneumatikós</a:t>
            </a:r>
            <a:r>
              <a:rPr lang="en-US" baseline="0" dirty="0"/>
              <a:t>; of persons who are spiritual, enlightened by the Holy Spirit </a:t>
            </a:r>
          </a:p>
          <a:p>
            <a:r>
              <a:rPr lang="en-US" baseline="0" dirty="0"/>
              <a:t>Infant Believers – </a:t>
            </a:r>
            <a:r>
              <a:rPr lang="el-GR" sz="1300" b="1" dirty="0"/>
              <a:t>σάρκινος</a:t>
            </a:r>
            <a:r>
              <a:rPr lang="en-US" sz="1300" b="1" dirty="0"/>
              <a:t> </a:t>
            </a:r>
            <a:r>
              <a:rPr lang="en-US" sz="1300" b="1" i="1" dirty="0" err="1"/>
              <a:t>sárkinos</a:t>
            </a:r>
            <a:r>
              <a:rPr lang="en-US" sz="1300" b="1" i="1" dirty="0"/>
              <a:t>; </a:t>
            </a:r>
            <a:r>
              <a:rPr lang="en-US" sz="1300" i="1" dirty="0"/>
              <a:t>with propensities of the flesh unto sin; </a:t>
            </a:r>
            <a:r>
              <a:rPr lang="el-GR" sz="1300" b="1" i="1" dirty="0"/>
              <a:t>νήπιος </a:t>
            </a:r>
            <a:r>
              <a:rPr lang="en-US" sz="1300" b="1" i="1" dirty="0" err="1"/>
              <a:t>nḗpios</a:t>
            </a:r>
            <a:r>
              <a:rPr lang="en-US" sz="1300" b="1" i="1" dirty="0"/>
              <a:t>; </a:t>
            </a:r>
            <a:r>
              <a:rPr lang="en-US" sz="1300" dirty="0"/>
              <a:t>an infant, child, baby without any definite limitation of age. (This relates to immaturity and lack of instruction)</a:t>
            </a:r>
            <a:endParaRPr lang="en-US" sz="1300" b="1" i="1" dirty="0"/>
          </a:p>
          <a:p>
            <a:r>
              <a:rPr lang="en-US" dirty="0"/>
              <a:t>Carnal Believers</a:t>
            </a:r>
            <a:r>
              <a:rPr lang="en-US" baseline="0" dirty="0"/>
              <a:t> – </a:t>
            </a:r>
            <a:r>
              <a:rPr lang="el-GR" sz="1300" b="1" dirty="0"/>
              <a:t>σαρκικός</a:t>
            </a:r>
            <a:r>
              <a:rPr lang="en-US" sz="1300" b="1" dirty="0"/>
              <a:t> </a:t>
            </a:r>
            <a:r>
              <a:rPr lang="en-US" sz="1300" b="1" i="1" dirty="0" err="1"/>
              <a:t>sarkikós</a:t>
            </a:r>
            <a:r>
              <a:rPr lang="en-US" sz="1300" b="1" i="1" dirty="0"/>
              <a:t>; </a:t>
            </a:r>
            <a:r>
              <a:rPr lang="en-US" sz="1300" i="1" dirty="0"/>
              <a:t>tendency to satisfy the flesh, implying sinfulness, sinful propensity, carnal</a:t>
            </a:r>
            <a:r>
              <a:rPr lang="en-US" sz="1300" dirty="0"/>
              <a:t> (This relates to disobedience and open rebellion)</a:t>
            </a:r>
          </a:p>
          <a:p>
            <a:endParaRPr lang="en-US" sz="1300" i="1"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42</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298863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49</a:t>
            </a:fld>
            <a:endParaRPr lang="en-US" altLang="en-US" dirty="0"/>
          </a:p>
        </p:txBody>
      </p:sp>
    </p:spTree>
    <p:extLst>
      <p:ext uri="{BB962C8B-B14F-4D97-AF65-F5344CB8AC3E}">
        <p14:creationId xmlns:p14="http://schemas.microsoft.com/office/powerpoint/2010/main" val="2637026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52</a:t>
            </a:fld>
            <a:endParaRPr lang="en-US" altLang="en-US" dirty="0"/>
          </a:p>
        </p:txBody>
      </p:sp>
    </p:spTree>
    <p:extLst>
      <p:ext uri="{BB962C8B-B14F-4D97-AF65-F5344CB8AC3E}">
        <p14:creationId xmlns:p14="http://schemas.microsoft.com/office/powerpoint/2010/main" val="913869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59</a:t>
            </a:fld>
            <a:endParaRPr lang="en-US" altLang="en-US" dirty="0"/>
          </a:p>
        </p:txBody>
      </p:sp>
    </p:spTree>
    <p:extLst>
      <p:ext uri="{BB962C8B-B14F-4D97-AF65-F5344CB8AC3E}">
        <p14:creationId xmlns:p14="http://schemas.microsoft.com/office/powerpoint/2010/main" val="509708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983197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4/22/2022</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861709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BACD5C-721D-4620-9BE3-71CB2888C0E7}" type="slidenum">
              <a:rPr lang="en-US"/>
              <a:pPr>
                <a:defRPr/>
              </a:pPr>
              <a:t>‹#›</a:t>
            </a:fld>
            <a:endParaRPr lang="en-US"/>
          </a:p>
        </p:txBody>
      </p:sp>
    </p:spTree>
    <p:extLst>
      <p:ext uri="{BB962C8B-B14F-4D97-AF65-F5344CB8AC3E}">
        <p14:creationId xmlns:p14="http://schemas.microsoft.com/office/powerpoint/2010/main" val="42003675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3704327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20" r:id="rId13"/>
    <p:sldLayoutId id="2147488921" r:id="rId14"/>
    <p:sldLayoutId id="2147488922" r:id="rId15"/>
    <p:sldLayoutId id="2147488923" r:id="rId16"/>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2.png"/></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18</a:t>
            </a:r>
            <a:r>
              <a:rPr lang="en-US" sz="3600" dirty="0">
                <a:effectLst>
                  <a:outerShdw blurRad="38100" dist="38100" dir="2700000" algn="tl">
                    <a:srgbClr val="000000">
                      <a:alpha val="43137"/>
                    </a:srgbClr>
                  </a:outerShdw>
                </a:effectLst>
                <a:cs typeface="Calibri" panose="020F0502020204030204" pitchFamily="34" charset="0"/>
              </a:rPr>
              <a:t>‒19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Sodom &amp; Gomorrah</a:t>
            </a:r>
          </a:p>
        </p:txBody>
      </p:sp>
      <p:sp>
        <p:nvSpPr>
          <p:cNvPr id="161795" name="Rectangle 3"/>
          <p:cNvSpPr>
            <a:spLocks noGrp="1" noChangeArrowheads="1"/>
          </p:cNvSpPr>
          <p:nvPr>
            <p:ph type="body" idx="1"/>
          </p:nvPr>
        </p:nvSpPr>
        <p:spPr>
          <a:xfrm>
            <a:off x="1066800" y="2057400"/>
            <a:ext cx="6934200" cy="3505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Visitation (18:1-15)</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Prediction (18:16-33)</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Destruction (19:1-38)</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004645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18</a:t>
            </a:r>
            <a:r>
              <a:rPr lang="en-US" sz="3600" dirty="0">
                <a:effectLst>
                  <a:outerShdw blurRad="38100" dist="38100" dir="2700000" algn="tl">
                    <a:srgbClr val="000000">
                      <a:alpha val="43137"/>
                    </a:srgbClr>
                  </a:outerShdw>
                </a:effectLst>
                <a:cs typeface="Calibri" panose="020F0502020204030204" pitchFamily="34" charset="0"/>
              </a:rPr>
              <a:t>‒19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Sodom &amp; Gomorrah</a:t>
            </a:r>
          </a:p>
        </p:txBody>
      </p:sp>
      <p:sp>
        <p:nvSpPr>
          <p:cNvPr id="161795" name="Rectangle 3"/>
          <p:cNvSpPr>
            <a:spLocks noGrp="1" noChangeArrowheads="1"/>
          </p:cNvSpPr>
          <p:nvPr>
            <p:ph type="body" idx="1"/>
          </p:nvPr>
        </p:nvSpPr>
        <p:spPr>
          <a:xfrm>
            <a:off x="1066800" y="2057400"/>
            <a:ext cx="6934200" cy="3505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Visitation (18:1-15)</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Prediction (18:16-33)</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Destruction (19:1-38)</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335357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47244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Hosting (1-8)</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Promise of Isaac (9-15)</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2286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eaLnBrk="1" hangingPunct="1">
              <a:buClr>
                <a:srgbClr val="CC66FF"/>
              </a:buClr>
              <a:buFont typeface="+mj-lt"/>
              <a:buAutoNum type="alphaUcPeriod"/>
            </a:pPr>
            <a:r>
              <a:rPr lang="en-US" sz="3600" kern="0" dirty="0">
                <a:effectLst>
                  <a:outerShdw blurRad="38100" dist="38100" dir="2700000" algn="tl">
                    <a:srgbClr val="000000">
                      <a:alpha val="43137"/>
                    </a:srgbClr>
                  </a:outerShdw>
                </a:effectLst>
                <a:cs typeface="Calibri" panose="020F0502020204030204" pitchFamily="34" charset="0"/>
              </a:rPr>
              <a:t>Visitation</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18:1-15</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849215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18</a:t>
            </a:r>
            <a:r>
              <a:rPr lang="en-US" sz="3600" dirty="0">
                <a:effectLst>
                  <a:outerShdw blurRad="38100" dist="38100" dir="2700000" algn="tl">
                    <a:srgbClr val="000000">
                      <a:alpha val="43137"/>
                    </a:srgbClr>
                  </a:outerShdw>
                </a:effectLst>
                <a:cs typeface="Calibri" panose="020F0502020204030204" pitchFamily="34" charset="0"/>
              </a:rPr>
              <a:t>‒19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Sodom &amp; Gomorrah</a:t>
            </a:r>
          </a:p>
        </p:txBody>
      </p:sp>
      <p:sp>
        <p:nvSpPr>
          <p:cNvPr id="161795" name="Rectangle 3"/>
          <p:cNvSpPr>
            <a:spLocks noGrp="1" noChangeArrowheads="1"/>
          </p:cNvSpPr>
          <p:nvPr>
            <p:ph type="body" idx="1"/>
          </p:nvPr>
        </p:nvSpPr>
        <p:spPr>
          <a:xfrm>
            <a:off x="1066800" y="2057400"/>
            <a:ext cx="6934200" cy="3505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Visitation (18:1-15)</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Prediction (18:16-33)</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Destruction (19:1-38)</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096419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47244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Prophecy (16-21)</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Intercession (22-33)</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2286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2"/>
            </a:pPr>
            <a:r>
              <a:rPr lang="en-US" sz="3600" kern="0" dirty="0">
                <a:effectLst>
                  <a:outerShdw blurRad="38100" dist="38100" dir="2700000" algn="tl">
                    <a:srgbClr val="000000">
                      <a:alpha val="43137"/>
                    </a:srgbClr>
                  </a:outerShdw>
                </a:effectLst>
                <a:cs typeface="Calibri" panose="020F0502020204030204" pitchFamily="34" charset="0"/>
              </a:rPr>
              <a:t>Prediction</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18:16-33</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286898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3048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18</a:t>
            </a:r>
            <a:r>
              <a:rPr lang="en-US" sz="3600" dirty="0">
                <a:effectLst>
                  <a:outerShdw blurRad="38100" dist="38100" dir="2700000" algn="tl">
                    <a:srgbClr val="000000">
                      <a:alpha val="43137"/>
                    </a:srgbClr>
                  </a:outerShdw>
                </a:effectLst>
                <a:cs typeface="Calibri" panose="020F0502020204030204" pitchFamily="34" charset="0"/>
              </a:rPr>
              <a:t>‒19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Sodom &amp; Gomorrah</a:t>
            </a:r>
          </a:p>
        </p:txBody>
      </p:sp>
      <p:sp>
        <p:nvSpPr>
          <p:cNvPr id="161795" name="Rectangle 3"/>
          <p:cNvSpPr>
            <a:spLocks noGrp="1" noChangeArrowheads="1"/>
          </p:cNvSpPr>
          <p:nvPr>
            <p:ph type="body" idx="1"/>
          </p:nvPr>
        </p:nvSpPr>
        <p:spPr>
          <a:xfrm>
            <a:off x="1066800" y="2057400"/>
            <a:ext cx="6934200" cy="3505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Visitation (18:1-15)</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Prediction (18:16-33)</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Destruction (19:1-38)</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586387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47244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Angels in Sodom (1-11)</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Lot’s rescue (12-22)</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Destruction (23-29)</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Lot’s incest (30-38)</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2286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3"/>
            </a:pPr>
            <a:r>
              <a:rPr lang="en-US" sz="3600" kern="0" dirty="0">
                <a:effectLst>
                  <a:outerShdw blurRad="38100" dist="38100" dir="2700000" algn="tl">
                    <a:srgbClr val="000000">
                      <a:alpha val="43137"/>
                    </a:srgbClr>
                  </a:outerShdw>
                </a:effectLst>
                <a:cs typeface="Calibri" panose="020F0502020204030204" pitchFamily="34" charset="0"/>
              </a:rPr>
              <a:t>Destruction</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19:1-38</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956481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47244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Angels in Sodom (1-11)</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Lot’s rescue (12-22)</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Destruction (23-29)</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Lot’s incest (30-38)</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2286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3"/>
            </a:pPr>
            <a:r>
              <a:rPr lang="en-US" sz="3600" kern="0" dirty="0">
                <a:effectLst>
                  <a:outerShdw blurRad="38100" dist="38100" dir="2700000" algn="tl">
                    <a:srgbClr val="000000">
                      <a:alpha val="43137"/>
                    </a:srgbClr>
                  </a:outerShdw>
                </a:effectLst>
                <a:cs typeface="Calibri" panose="020F0502020204030204" pitchFamily="34" charset="0"/>
              </a:rPr>
              <a:t>Destruction</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19:1-38</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198810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cs typeface="Calibri" panose="020F0502020204030204" pitchFamily="34" charset="0"/>
              </a:rPr>
              <a:t>Angels in Sodom</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19:1-11</a:t>
            </a:r>
          </a:p>
        </p:txBody>
      </p:sp>
      <p:sp>
        <p:nvSpPr>
          <p:cNvPr id="161795" name="Rectangle 3"/>
          <p:cNvSpPr>
            <a:spLocks noGrp="1" noChangeArrowheads="1"/>
          </p:cNvSpPr>
          <p:nvPr>
            <p:ph type="body" idx="1"/>
          </p:nvPr>
        </p:nvSpPr>
        <p:spPr>
          <a:xfrm>
            <a:off x="990600" y="1295400"/>
            <a:ext cx="7391400" cy="2705100"/>
          </a:xfrm>
        </p:spPr>
        <p:txBody>
          <a:bodyPr/>
          <a:lstStyle/>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arrival (1)</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invitation (2-3)</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Mob’s attack (4-5)</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refusal &amp; counter-offer (6-8)</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Mob’s response (9)</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response (10-11)</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894897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cs typeface="Calibri" panose="020F0502020204030204" pitchFamily="34" charset="0"/>
              </a:rPr>
              <a:t>Angels in Sodom</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19:1-11</a:t>
            </a:r>
          </a:p>
        </p:txBody>
      </p:sp>
      <p:sp>
        <p:nvSpPr>
          <p:cNvPr id="161795" name="Rectangle 3"/>
          <p:cNvSpPr>
            <a:spLocks noGrp="1" noChangeArrowheads="1"/>
          </p:cNvSpPr>
          <p:nvPr>
            <p:ph type="body" idx="1"/>
          </p:nvPr>
        </p:nvSpPr>
        <p:spPr>
          <a:xfrm>
            <a:off x="990600" y="1295400"/>
            <a:ext cx="7391400" cy="2705100"/>
          </a:xfrm>
        </p:spPr>
        <p:txBody>
          <a:bodyPr/>
          <a:lstStyle/>
          <a:p>
            <a:pPr marL="514350" lvl="2" indent="-514350" eaLnBrk="1" hangingPunct="1">
              <a:spcBef>
                <a:spcPts val="0"/>
              </a:spcBef>
              <a:spcAft>
                <a:spcPts val="30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Angelic arrival (1)</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invitation (2-3)</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Mob’s attack (4-5)</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refusal &amp; counter-offer (6-8)</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Mob’s response (9)</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response (10-11)</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44612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E7F1DD-30FD-46F0-8C66-85C8434E18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95285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0972800" cy="4800600"/>
          </a:xfrm>
        </p:spPr>
        <p:txBody>
          <a:bodyPr/>
          <a:lstStyle/>
          <a:p>
            <a:pPr marL="0" indent="0" algn="just">
              <a:spcBef>
                <a:spcPts val="0"/>
              </a:spcBef>
              <a:spcAft>
                <a:spcPts val="0"/>
              </a:spcAft>
              <a:buNone/>
            </a:pPr>
            <a:r>
              <a:rPr lang="en-US" sz="3000" dirty="0">
                <a:effectLst>
                  <a:outerShdw blurRad="38100" dist="38100" dir="2700000" algn="tl">
                    <a:srgbClr val="000000">
                      <a:alpha val="43137"/>
                    </a:srgbClr>
                  </a:outerShdw>
                </a:effectLst>
              </a:rPr>
              <a:t>“The verse then reveals Lot’s position: </a:t>
            </a:r>
            <a:r>
              <a:rPr lang="en-US" sz="3000" i="1" dirty="0">
                <a:effectLst>
                  <a:outerShdw blurRad="38100" dist="38100" dir="2700000" algn="tl">
                    <a:srgbClr val="000000">
                      <a:alpha val="43137"/>
                    </a:srgbClr>
                  </a:outerShdw>
                </a:effectLst>
              </a:rPr>
              <a:t>Lot sat in the gate of Sodom</a:t>
            </a:r>
            <a:r>
              <a:rPr lang="en-US" sz="3000" dirty="0">
                <a:effectLst>
                  <a:outerShdw blurRad="38100" dist="38100" dir="2700000" algn="tl">
                    <a:srgbClr val="000000">
                      <a:alpha val="43137"/>
                    </a:srgbClr>
                  </a:outerShdw>
                </a:effectLst>
              </a:rPr>
              <a:t>. This marks the final stage of Lot’s progression from living in a tent outside the city as a nomad (13:12), to living in a house in Sodom (14:12), to sitting at the gate of Sodom, which shows a position of authority. He had become one of the elders of the city, a position of authority and prominence; he became a magistrate. This may have been due to the fact that the inhabitants of Sodom knew the reason they were rescued by Abraham earlier was because of Lot, and that may have explained how Lot was able to advance so quickly when normally that would not have been the case</a:t>
            </a:r>
            <a:r>
              <a:rPr lang="en-US" sz="3000" b="1" dirty="0">
                <a:solidFill>
                  <a:srgbClr val="FFFFCC"/>
                </a:solidFill>
                <a:effectLst>
                  <a:outerShdw blurRad="38100" dist="38100" dir="2700000" algn="tl">
                    <a:srgbClr val="000000">
                      <a:alpha val="43137"/>
                    </a:srgbClr>
                  </a:outerShdw>
                </a:effectLst>
              </a:rPr>
              <a:t>.”</a:t>
            </a:r>
            <a:endParaRPr lang="en-US" altLang="en-US" sz="3000" b="1" dirty="0">
              <a:solidFill>
                <a:srgbClr val="FFFFCC"/>
              </a:solidFill>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320</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488018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12:2</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do not be conformed to this world, but be transformed by the renewing of your mind, so that you may prove what the will of God is, that which is good and acceptable and perfect.</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2197462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Colossians 2:8</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See to it that there is no one who takes you captive through philosophy and empty deception in accordance with human tradition, in accordance with the elementary principles of the world, rather than in accordance with Christ.</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2736465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47244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Hosting (1-8)</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Promise of Isaac (9-15)</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2286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457200" indent="-457200" algn="ctr" eaLnBrk="1" hangingPunct="1">
              <a:buClr>
                <a:srgbClr val="CC66FF"/>
              </a:buClr>
              <a:buFont typeface="+mj-lt"/>
              <a:buAutoNum type="alphaUcPeriod"/>
            </a:pPr>
            <a:r>
              <a:rPr lang="en-US" sz="3600" kern="0" dirty="0">
                <a:effectLst>
                  <a:outerShdw blurRad="38100" dist="38100" dir="2700000" algn="tl">
                    <a:srgbClr val="000000">
                      <a:alpha val="43137"/>
                    </a:srgbClr>
                  </a:outerShdw>
                </a:effectLst>
                <a:cs typeface="Calibri" panose="020F0502020204030204" pitchFamily="34" charset="0"/>
              </a:rPr>
              <a:t>Visitation</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18:1-15</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152276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cs typeface="Calibri" panose="020F0502020204030204" pitchFamily="34" charset="0"/>
              </a:rPr>
              <a:t>Angels in Sodom</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19:1-11</a:t>
            </a:r>
          </a:p>
        </p:txBody>
      </p:sp>
      <p:sp>
        <p:nvSpPr>
          <p:cNvPr id="161795" name="Rectangle 3"/>
          <p:cNvSpPr>
            <a:spLocks noGrp="1" noChangeArrowheads="1"/>
          </p:cNvSpPr>
          <p:nvPr>
            <p:ph type="body" idx="1"/>
          </p:nvPr>
        </p:nvSpPr>
        <p:spPr>
          <a:xfrm>
            <a:off x="990600" y="1295400"/>
            <a:ext cx="7391400" cy="2705100"/>
          </a:xfrm>
        </p:spPr>
        <p:txBody>
          <a:bodyPr/>
          <a:lstStyle/>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arrival (1)</a:t>
            </a:r>
          </a:p>
          <a:p>
            <a:pPr marL="514350" lvl="2" indent="-514350" eaLnBrk="1" hangingPunct="1">
              <a:spcBef>
                <a:spcPts val="0"/>
              </a:spcBef>
              <a:spcAft>
                <a:spcPts val="30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Lot’s invitation (2-3)</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Mob’s attack (4-5)</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refusal &amp; counter-offer (6-8)</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Mob’s response (9)</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response (10-11)</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611757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017" y="80621"/>
            <a:ext cx="8839966" cy="6663506"/>
          </a:xfrm>
          <a:prstGeom prst="rect">
            <a:avLst/>
          </a:prstGeom>
        </p:spPr>
      </p:pic>
    </p:spTree>
    <p:extLst>
      <p:ext uri="{BB962C8B-B14F-4D97-AF65-F5344CB8AC3E}">
        <p14:creationId xmlns:p14="http://schemas.microsoft.com/office/powerpoint/2010/main" val="92903056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67" name="Group 59"/>
          <p:cNvGraphicFramePr>
            <a:graphicFrameLocks noGrp="1"/>
          </p:cNvGraphicFramePr>
          <p:nvPr>
            <p:ph type="tbl" idx="4294967295"/>
          </p:nvPr>
        </p:nvGraphicFramePr>
        <p:xfrm>
          <a:off x="609600" y="457200"/>
          <a:ext cx="10972800" cy="5943601"/>
        </p:xfrm>
        <a:graphic>
          <a:graphicData uri="http://schemas.openxmlformats.org/drawingml/2006/table">
            <a:tbl>
              <a:tblPr/>
              <a:tblGrid>
                <a:gridCol w="30480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3261240">
                  <a:extLst>
                    <a:ext uri="{9D8B030D-6E8A-4147-A177-3AD203B41FA5}">
                      <a16:colId xmlns:a16="http://schemas.microsoft.com/office/drawing/2014/main" val="20002"/>
                    </a:ext>
                  </a:extLst>
                </a:gridCol>
                <a:gridCol w="2910960">
                  <a:extLst>
                    <a:ext uri="{9D8B030D-6E8A-4147-A177-3AD203B41FA5}">
                      <a16:colId xmlns:a16="http://schemas.microsoft.com/office/drawing/2014/main" val="20003"/>
                    </a:ext>
                  </a:extLst>
                </a:gridCol>
              </a:tblGrid>
              <a:tr h="78961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Type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Redemption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Separation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John 6:35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1 Cor 15:20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679542">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Acts 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5"/>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14:16-18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1863693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446680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8768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Genesis 6:1-4</a:t>
            </a:r>
          </a:p>
          <a:p>
            <a:pPr marL="0" indent="0" algn="just">
              <a:spcBef>
                <a:spcPts val="0"/>
              </a:spcBef>
              <a:buClr>
                <a:srgbClr val="00FFFF"/>
              </a:buClr>
              <a:buNone/>
              <a:defRPr/>
            </a:pPr>
            <a:r>
              <a:rPr lang="en-US" sz="3400" dirty="0">
                <a:solidFill>
                  <a:srgbClr val="FFFFFF"/>
                </a:solidFill>
                <a:effectLst>
                  <a:outerShdw blurRad="38100" dist="38100" dir="2700000" algn="tl">
                    <a:srgbClr val="000000">
                      <a:alpha val="43137"/>
                    </a:srgbClr>
                  </a:outerShdw>
                </a:effectLst>
              </a:rPr>
              <a:t>“</a:t>
            </a:r>
            <a:r>
              <a:rPr lang="en-US" sz="3400" baseline="30000" dirty="0">
                <a:solidFill>
                  <a:srgbClr val="FFFFFF"/>
                </a:solidFill>
                <a:effectLst/>
              </a:rPr>
              <a:t>1 </a:t>
            </a:r>
            <a:r>
              <a:rPr lang="en-US" sz="3400" dirty="0">
                <a:solidFill>
                  <a:srgbClr val="FFFFFF"/>
                </a:solidFill>
                <a:effectLst>
                  <a:outerShdw blurRad="38100" dist="38100" dir="2700000" algn="tl">
                    <a:srgbClr val="000000">
                      <a:alpha val="43137"/>
                    </a:srgbClr>
                  </a:outerShdw>
                </a:effectLst>
              </a:rPr>
              <a:t>Now it came about, when men began to multiply on the face of the land, and daughters were born to them</a:t>
            </a:r>
            <a:r>
              <a:rPr lang="en-US" sz="3400" dirty="0">
                <a:solidFill>
                  <a:srgbClr val="FFFFFF"/>
                </a:solidFill>
                <a:effectLst/>
              </a:rPr>
              <a:t>, </a:t>
            </a:r>
            <a:r>
              <a:rPr lang="en-US" sz="3400" baseline="30000" dirty="0">
                <a:solidFill>
                  <a:srgbClr val="FFFFFF"/>
                </a:solidFill>
                <a:effectLst/>
              </a:rPr>
              <a:t>2 </a:t>
            </a:r>
            <a:r>
              <a:rPr lang="en-US" sz="3400" dirty="0">
                <a:solidFill>
                  <a:srgbClr val="FFFFFF"/>
                </a:solidFill>
                <a:effectLst>
                  <a:outerShdw blurRad="38100" dist="38100" dir="2700000" algn="tl">
                    <a:srgbClr val="000000">
                      <a:alpha val="43137"/>
                    </a:srgbClr>
                  </a:outerShdw>
                </a:effectLst>
              </a:rPr>
              <a:t>that the </a:t>
            </a:r>
            <a:r>
              <a:rPr lang="en-US" sz="3400" b="1" u="sng" dirty="0">
                <a:solidFill>
                  <a:srgbClr val="FFFFCC"/>
                </a:solidFill>
                <a:effectLst>
                  <a:outerShdw blurRad="38100" dist="38100" dir="2700000" algn="tl">
                    <a:srgbClr val="000000">
                      <a:alpha val="43137"/>
                    </a:srgbClr>
                  </a:outerShdw>
                </a:effectLst>
              </a:rPr>
              <a:t>sons of God</a:t>
            </a:r>
            <a:r>
              <a:rPr lang="en-US" sz="3400" dirty="0">
                <a:solidFill>
                  <a:srgbClr val="FFFFFF"/>
                </a:solidFill>
                <a:effectLst>
                  <a:outerShdw blurRad="38100" dist="38100" dir="2700000" algn="tl">
                    <a:srgbClr val="000000">
                      <a:alpha val="43137"/>
                    </a:srgbClr>
                  </a:outerShdw>
                </a:effectLst>
              </a:rPr>
              <a:t> saw that the daughters of men were beautiful; and they took wives for themselves, whomever they chose. </a:t>
            </a:r>
            <a:r>
              <a:rPr lang="en-US" sz="3400" baseline="30000" dirty="0">
                <a:solidFill>
                  <a:srgbClr val="FFFFFF"/>
                </a:solidFill>
                <a:effectLst/>
              </a:rPr>
              <a:t>3</a:t>
            </a:r>
            <a:r>
              <a:rPr lang="en-US" sz="3400" dirty="0">
                <a:solidFill>
                  <a:srgbClr val="FFFFFF"/>
                </a:solidFill>
                <a:effectLst>
                  <a:outerShdw blurRad="38100" dist="38100" dir="2700000" algn="tl">
                    <a:srgbClr val="000000">
                      <a:alpha val="43137"/>
                    </a:srgbClr>
                  </a:outerShdw>
                </a:effectLst>
              </a:rPr>
              <a:t> Then the Lord said, ‘My Spirit shall not strive with man forever, because he also is flesh; nevertheless his days shall be one hundred and twenty years.’ </a:t>
            </a:r>
            <a:r>
              <a:rPr lang="en-US" sz="3400" baseline="30000" dirty="0">
                <a:solidFill>
                  <a:srgbClr val="FFFFFF"/>
                </a:solidFill>
                <a:effectLst/>
              </a:rPr>
              <a:t>4</a:t>
            </a:r>
            <a:r>
              <a:rPr lang="en-US" sz="3400" dirty="0">
                <a:solidFill>
                  <a:srgbClr val="FFFFFF"/>
                </a:solidFill>
                <a:effectLst>
                  <a:outerShdw blurRad="38100" dist="38100" dir="2700000" algn="tl">
                    <a:srgbClr val="000000">
                      <a:alpha val="43137"/>
                    </a:srgbClr>
                  </a:outerShdw>
                </a:effectLst>
              </a:rPr>
              <a:t> The Nephilim were on the earth in those days, and also afterward, when the . . . </a:t>
            </a:r>
          </a:p>
        </p:txBody>
      </p:sp>
    </p:spTree>
    <p:extLst>
      <p:ext uri="{BB962C8B-B14F-4D97-AF65-F5344CB8AC3E}">
        <p14:creationId xmlns:p14="http://schemas.microsoft.com/office/powerpoint/2010/main" val="218913493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8768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Genesis 6:1-4</a:t>
            </a:r>
          </a:p>
          <a:p>
            <a:pPr marL="0" indent="0" algn="just">
              <a:spcBef>
                <a:spcPts val="0"/>
              </a:spcBef>
              <a:buClr>
                <a:srgbClr val="00FFFF"/>
              </a:buClr>
              <a:buNone/>
              <a:defRPr/>
            </a:pPr>
            <a:r>
              <a:rPr lang="en-US" sz="3400" dirty="0">
                <a:solidFill>
                  <a:srgbClr val="FFFFFF"/>
                </a:solidFill>
                <a:effectLst>
                  <a:outerShdw blurRad="38100" dist="38100" dir="2700000" algn="tl">
                    <a:srgbClr val="000000">
                      <a:alpha val="43137"/>
                    </a:srgbClr>
                  </a:outerShdw>
                </a:effectLst>
              </a:rPr>
              <a:t>. . . </a:t>
            </a:r>
            <a:r>
              <a:rPr lang="en-US" sz="3400" b="1" u="sng" dirty="0">
                <a:solidFill>
                  <a:srgbClr val="FFFFCC"/>
                </a:solidFill>
                <a:effectLst>
                  <a:outerShdw blurRad="38100" dist="38100" dir="2700000" algn="tl">
                    <a:srgbClr val="000000">
                      <a:alpha val="43137"/>
                    </a:srgbClr>
                  </a:outerShdw>
                </a:effectLst>
              </a:rPr>
              <a:t>sons of God</a:t>
            </a:r>
            <a:r>
              <a:rPr lang="en-US" sz="3400" dirty="0">
                <a:solidFill>
                  <a:srgbClr val="FFFFFF"/>
                </a:solidFill>
                <a:effectLst>
                  <a:outerShdw blurRad="38100" dist="38100" dir="2700000" algn="tl">
                    <a:srgbClr val="000000">
                      <a:alpha val="43137"/>
                    </a:srgbClr>
                  </a:outerShdw>
                </a:effectLst>
              </a:rPr>
              <a:t> came in to the daughters of men, and they bore children to them. Those were the mighty men who were of old, men of renown.”</a:t>
            </a:r>
          </a:p>
        </p:txBody>
      </p:sp>
      <p:pic>
        <p:nvPicPr>
          <p:cNvPr id="5" name="Picture 7" descr="clip0095">
            <a:extLst>
              <a:ext uri="{FF2B5EF4-FFF2-40B4-BE49-F238E27FC236}">
                <a16:creationId xmlns:a16="http://schemas.microsoft.com/office/drawing/2014/main" id="{58917543-D5EF-466C-8F20-6CCE8B6C730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64182" y="2590800"/>
            <a:ext cx="3463637" cy="2286000"/>
          </a:xfrm>
          <a:prstGeom prst="rect">
            <a:avLst/>
          </a:prstGeom>
          <a:noFill/>
          <a:ln w="9525">
            <a:noFill/>
            <a:miter lim="800000"/>
            <a:headEnd/>
            <a:tailEnd/>
          </a:ln>
          <a:effectLst/>
        </p:spPr>
      </p:pic>
    </p:spTree>
    <p:extLst>
      <p:ext uri="{BB962C8B-B14F-4D97-AF65-F5344CB8AC3E}">
        <p14:creationId xmlns:p14="http://schemas.microsoft.com/office/powerpoint/2010/main" val="414404667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371601"/>
            <a:ext cx="57912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2767"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9" name="Picture 8">
            <a:extLst>
              <a:ext uri="{FF2B5EF4-FFF2-40B4-BE49-F238E27FC236}">
                <a16:creationId xmlns:a16="http://schemas.microsoft.com/office/drawing/2014/main" id="{57E6D205-418D-486C-A1FC-476A121F41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66E1933-1E02-4F53-A362-5D59201D135A}"/>
              </a:ext>
            </a:extLst>
          </p:cNvPr>
          <p:cNvGraphicFramePr>
            <a:graphicFrameLocks noGrp="1"/>
          </p:cNvGraphicFramePr>
          <p:nvPr>
            <p:ph type="tbl" idx="1"/>
          </p:nvPr>
        </p:nvGraphicFramePr>
        <p:xfrm>
          <a:off x="1616075" y="311151"/>
          <a:ext cx="8959850" cy="6235695"/>
        </p:xfrm>
        <a:graphic>
          <a:graphicData uri="http://schemas.openxmlformats.org/drawingml/2006/table">
            <a:tbl>
              <a:tblPr firstRow="1" bandRow="1">
                <a:tableStyleId>{073A0DAA-6AF3-43AB-8588-CEC1D06C72B9}</a:tableStyleId>
              </a:tblPr>
              <a:tblGrid>
                <a:gridCol w="4479925">
                  <a:extLst>
                    <a:ext uri="{9D8B030D-6E8A-4147-A177-3AD203B41FA5}">
                      <a16:colId xmlns:a16="http://schemas.microsoft.com/office/drawing/2014/main" val="4083022562"/>
                    </a:ext>
                  </a:extLst>
                </a:gridCol>
                <a:gridCol w="4479925">
                  <a:extLst>
                    <a:ext uri="{9D8B030D-6E8A-4147-A177-3AD203B41FA5}">
                      <a16:colId xmlns:a16="http://schemas.microsoft.com/office/drawing/2014/main" val="1397627422"/>
                    </a:ext>
                  </a:extLst>
                </a:gridCol>
              </a:tblGrid>
              <a:tr h="91455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tx2"/>
                          </a:solidFill>
                          <a:effectLst/>
                          <a:latin typeface="Calibri" panose="020F0502020204030204" pitchFamily="34" charset="0"/>
                        </a:rPr>
                        <a:t>DOES </a:t>
                      </a:r>
                      <a:r>
                        <a:rPr kumimoji="0" lang="en-US" sz="2800" b="1" i="0" u="sng" strike="noStrike" cap="none" normalizeH="0" baseline="0" dirty="0">
                          <a:ln>
                            <a:noFill/>
                          </a:ln>
                          <a:solidFill>
                            <a:srgbClr val="FFFFCC"/>
                          </a:solidFill>
                          <a:effectLst/>
                          <a:latin typeface="Calibri" panose="020F0502020204030204" pitchFamily="34" charset="0"/>
                        </a:rPr>
                        <a:t>NOT</a:t>
                      </a:r>
                      <a:r>
                        <a:rPr kumimoji="0" lang="en-US" sz="2800" b="1" i="0" u="none" strike="noStrike" cap="none" normalizeH="0" baseline="0" dirty="0">
                          <a:ln>
                            <a:noFill/>
                          </a:ln>
                          <a:solidFill>
                            <a:schemeClr val="tx2"/>
                          </a:solidFill>
                          <a:effectLst/>
                          <a:latin typeface="Calibri" panose="020F0502020204030204" pitchFamily="34" charset="0"/>
                        </a:rPr>
                        <a:t> REFER TO ANGELS</a:t>
                      </a:r>
                    </a:p>
                  </a:txBody>
                  <a:tcPr marL="91427" marR="91427" marT="45734" marB="45734"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sz="2800" b="1" i="0" u="sng" strike="noStrike" kern="1200" cap="none" normalizeH="0" baseline="0" dirty="0">
                          <a:ln>
                            <a:noFill/>
                          </a:ln>
                          <a:solidFill>
                            <a:srgbClr val="FFFFCC"/>
                          </a:solidFill>
                          <a:effectLst/>
                          <a:latin typeface="Calibri" panose="020F0502020204030204" pitchFamily="34" charset="0"/>
                          <a:ea typeface="+mn-ea"/>
                          <a:cs typeface="+mn-cs"/>
                        </a:rPr>
                        <a:t>DOES</a:t>
                      </a:r>
                      <a:r>
                        <a:rPr lang="en-US" sz="2800" dirty="0">
                          <a:solidFill>
                            <a:schemeClr val="tx2"/>
                          </a:solidFill>
                          <a:effectLst>
                            <a:outerShdw blurRad="38100" dist="38100" dir="2700000" algn="tl">
                              <a:srgbClr val="000000"/>
                            </a:outerShdw>
                          </a:effectLst>
                          <a:latin typeface="Calibri" panose="020F0502020204030204" pitchFamily="34" charset="0"/>
                        </a:rPr>
                        <a:t> REFER TO ANGELS </a:t>
                      </a:r>
                    </a:p>
                  </a:txBody>
                  <a:tcPr marL="91427" marR="91427" marT="45734" marB="45734" anchor="ctr" horzOverflow="overflow"/>
                </a:tc>
                <a:extLst>
                  <a:ext uri="{0D108BD9-81ED-4DB2-BD59-A6C34878D82A}">
                    <a16:rowId xmlns:a16="http://schemas.microsoft.com/office/drawing/2014/main" val="1052160702"/>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Millard Erickson</a:t>
                      </a: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John MacArthur</a:t>
                      </a:r>
                    </a:p>
                  </a:txBody>
                  <a:tcPr marL="91427" marR="91427" marT="45734" marB="45734" anchor="ctr" horzOverflow="overflow">
                    <a:solidFill>
                      <a:srgbClr val="99FF99"/>
                    </a:solidFill>
                  </a:tcPr>
                </a:tc>
                <a:extLst>
                  <a:ext uri="{0D108BD9-81ED-4DB2-BD59-A6C34878D82A}">
                    <a16:rowId xmlns:a16="http://schemas.microsoft.com/office/drawing/2014/main" val="1624996199"/>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J. </a:t>
                      </a:r>
                      <a:r>
                        <a:rPr kumimoji="0" lang="en-US" sz="2800" b="0" i="0" u="none" strike="noStrike" cap="none" normalizeH="0" baseline="0" dirty="0" err="1">
                          <a:ln>
                            <a:noFill/>
                          </a:ln>
                          <a:solidFill>
                            <a:schemeClr val="bg2"/>
                          </a:solidFill>
                          <a:effectLst/>
                          <a:latin typeface="Calibri" panose="020F0502020204030204" pitchFamily="34" charset="0"/>
                        </a:rPr>
                        <a:t>Sidlow</a:t>
                      </a:r>
                      <a:r>
                        <a:rPr kumimoji="0" lang="en-US" sz="2800" b="0" i="0" u="none" strike="noStrike" cap="none" normalizeH="0" baseline="0" dirty="0">
                          <a:ln>
                            <a:noFill/>
                          </a:ln>
                          <a:solidFill>
                            <a:schemeClr val="bg2"/>
                          </a:solidFill>
                          <a:effectLst/>
                          <a:latin typeface="Calibri" panose="020F0502020204030204" pitchFamily="34" charset="0"/>
                        </a:rPr>
                        <a:t> Baxter</a:t>
                      </a: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Henry Morris</a:t>
                      </a:r>
                    </a:p>
                  </a:txBody>
                  <a:tcPr marL="91427" marR="91427" marT="45734" marB="45734" anchor="ctr" horzOverflow="overflow">
                    <a:solidFill>
                      <a:srgbClr val="99FF99"/>
                    </a:solidFill>
                  </a:tcPr>
                </a:tc>
                <a:extLst>
                  <a:ext uri="{0D108BD9-81ED-4DB2-BD59-A6C34878D82A}">
                    <a16:rowId xmlns:a16="http://schemas.microsoft.com/office/drawing/2014/main" val="3636852434"/>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Warren </a:t>
                      </a:r>
                      <a:r>
                        <a:rPr kumimoji="0" lang="en-US" sz="2800" b="0" i="0" u="none" strike="noStrike" cap="none" normalizeH="0" baseline="0" dirty="0" err="1">
                          <a:ln>
                            <a:noFill/>
                          </a:ln>
                          <a:solidFill>
                            <a:schemeClr val="bg2"/>
                          </a:solidFill>
                          <a:effectLst/>
                          <a:latin typeface="Calibri" panose="020F0502020204030204" pitchFamily="34" charset="0"/>
                        </a:rPr>
                        <a:t>Wiersbe</a:t>
                      </a:r>
                      <a:endParaRPr kumimoji="0" lang="en-US" sz="2800" b="0" i="0" u="none" strike="noStrike" cap="none" normalizeH="0" baseline="0" dirty="0">
                        <a:ln>
                          <a:noFill/>
                        </a:ln>
                        <a:solidFill>
                          <a:schemeClr val="bg2"/>
                        </a:solidFill>
                        <a:effectLst/>
                        <a:latin typeface="Calibri" panose="020F0502020204030204" pitchFamily="34" charset="0"/>
                      </a:endParaRP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Arnold Fruchtenbaum</a:t>
                      </a:r>
                    </a:p>
                  </a:txBody>
                  <a:tcPr marL="91427" marR="91427" marT="45734" marB="45734" anchor="ctr" horzOverflow="overflow">
                    <a:solidFill>
                      <a:srgbClr val="99FF99"/>
                    </a:solidFill>
                  </a:tcPr>
                </a:tc>
                <a:extLst>
                  <a:ext uri="{0D108BD9-81ED-4DB2-BD59-A6C34878D82A}">
                    <a16:rowId xmlns:a16="http://schemas.microsoft.com/office/drawing/2014/main" val="3808086373"/>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sz="2800" b="0" i="0" u="none" strike="noStrike" cap="none" normalizeH="0" baseline="0" dirty="0">
                          <a:ln>
                            <a:noFill/>
                          </a:ln>
                          <a:solidFill>
                            <a:schemeClr val="bg2"/>
                          </a:solidFill>
                          <a:effectLst/>
                          <a:latin typeface="Calibri" panose="020F0502020204030204" pitchFamily="34" charset="0"/>
                        </a:rPr>
                        <a:t>Paul Enns</a:t>
                      </a: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Robert Lightner</a:t>
                      </a:r>
                    </a:p>
                  </a:txBody>
                  <a:tcPr marL="91427" marR="91427" marT="45734" marB="45734" anchor="ctr" horzOverflow="overflow">
                    <a:solidFill>
                      <a:srgbClr val="99FF99"/>
                    </a:solidFill>
                  </a:tcPr>
                </a:tc>
                <a:extLst>
                  <a:ext uri="{0D108BD9-81ED-4DB2-BD59-A6C34878D82A}">
                    <a16:rowId xmlns:a16="http://schemas.microsoft.com/office/drawing/2014/main" val="4167479987"/>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Gleason Archer</a:t>
                      </a: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D. Edmond Hiebert</a:t>
                      </a:r>
                    </a:p>
                  </a:txBody>
                  <a:tcPr marL="91427" marR="91427" marT="45734" marB="45734" anchor="ctr" horzOverflow="overflow">
                    <a:solidFill>
                      <a:srgbClr val="99FF99"/>
                    </a:solidFill>
                  </a:tcPr>
                </a:tc>
                <a:extLst>
                  <a:ext uri="{0D108BD9-81ED-4DB2-BD59-A6C34878D82A}">
                    <a16:rowId xmlns:a16="http://schemas.microsoft.com/office/drawing/2014/main" val="4253275423"/>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John </a:t>
                      </a:r>
                      <a:r>
                        <a:rPr kumimoji="0" lang="en-US" sz="2800" b="0" i="0" u="none" strike="noStrike" cap="none" normalizeH="0" baseline="0" dirty="0" err="1">
                          <a:ln>
                            <a:noFill/>
                          </a:ln>
                          <a:solidFill>
                            <a:schemeClr val="bg2"/>
                          </a:solidFill>
                          <a:effectLst/>
                          <a:latin typeface="Calibri" panose="020F0502020204030204" pitchFamily="34" charset="0"/>
                        </a:rPr>
                        <a:t>Sailhammer</a:t>
                      </a:r>
                      <a:endParaRPr kumimoji="0" lang="en-US" sz="2800" b="0" i="0" u="none" strike="noStrike" cap="none" normalizeH="0" baseline="0" dirty="0">
                        <a:ln>
                          <a:noFill/>
                        </a:ln>
                        <a:solidFill>
                          <a:schemeClr val="bg2"/>
                        </a:solidFill>
                        <a:effectLst/>
                        <a:latin typeface="Calibri" panose="020F0502020204030204" pitchFamily="34" charset="0"/>
                      </a:endParaRP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James </a:t>
                      </a:r>
                      <a:r>
                        <a:rPr kumimoji="0" lang="en-US" sz="2800" b="1" i="0" u="none" strike="noStrike" cap="none" normalizeH="0" baseline="0" dirty="0" err="1">
                          <a:ln>
                            <a:noFill/>
                          </a:ln>
                          <a:solidFill>
                            <a:schemeClr val="bg2"/>
                          </a:solidFill>
                          <a:effectLst/>
                          <a:latin typeface="Calibri" panose="020F0502020204030204" pitchFamily="34" charset="0"/>
                        </a:rPr>
                        <a:t>Boice</a:t>
                      </a:r>
                      <a:endParaRPr kumimoji="0" lang="en-US" sz="2800" b="1" i="0" u="none" strike="noStrike" cap="none" normalizeH="0" baseline="0" dirty="0">
                        <a:ln>
                          <a:noFill/>
                        </a:ln>
                        <a:solidFill>
                          <a:schemeClr val="bg2"/>
                        </a:solidFill>
                        <a:effectLst/>
                        <a:latin typeface="Calibri" panose="020F0502020204030204" pitchFamily="34" charset="0"/>
                      </a:endParaRPr>
                    </a:p>
                  </a:txBody>
                  <a:tcPr marL="91427" marR="91427" marT="45734" marB="45734" anchor="ctr" horzOverflow="overflow">
                    <a:solidFill>
                      <a:srgbClr val="99FF99"/>
                    </a:solidFill>
                  </a:tcPr>
                </a:tc>
                <a:extLst>
                  <a:ext uri="{0D108BD9-81ED-4DB2-BD59-A6C34878D82A}">
                    <a16:rowId xmlns:a16="http://schemas.microsoft.com/office/drawing/2014/main" val="2056588254"/>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Wayne Grudem</a:t>
                      </a: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Robert Morey</a:t>
                      </a:r>
                    </a:p>
                  </a:txBody>
                  <a:tcPr marL="91427" marR="91427" marT="45734" marB="45734" anchor="ctr" horzOverflow="overflow">
                    <a:solidFill>
                      <a:srgbClr val="99FF99"/>
                    </a:solidFill>
                  </a:tcPr>
                </a:tc>
                <a:extLst>
                  <a:ext uri="{0D108BD9-81ED-4DB2-BD59-A6C34878D82A}">
                    <a16:rowId xmlns:a16="http://schemas.microsoft.com/office/drawing/2014/main" val="2032328253"/>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Meredith Kline</a:t>
                      </a: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M. R. </a:t>
                      </a:r>
                      <a:r>
                        <a:rPr kumimoji="0" lang="en-US" sz="2800" b="1" i="0" u="none" strike="noStrike" cap="none" normalizeH="0" baseline="0" dirty="0" err="1">
                          <a:ln>
                            <a:noFill/>
                          </a:ln>
                          <a:solidFill>
                            <a:schemeClr val="bg2"/>
                          </a:solidFill>
                          <a:effectLst/>
                          <a:latin typeface="Calibri" panose="020F0502020204030204" pitchFamily="34" charset="0"/>
                        </a:rPr>
                        <a:t>DeHann</a:t>
                      </a:r>
                      <a:endParaRPr kumimoji="0" lang="en-US" sz="2800" b="1" i="0" u="none" strike="noStrike" cap="none" normalizeH="0" baseline="0" dirty="0">
                        <a:ln>
                          <a:noFill/>
                        </a:ln>
                        <a:solidFill>
                          <a:schemeClr val="bg2"/>
                        </a:solidFill>
                        <a:effectLst/>
                        <a:latin typeface="Calibri" panose="020F0502020204030204" pitchFamily="34" charset="0"/>
                      </a:endParaRPr>
                    </a:p>
                  </a:txBody>
                  <a:tcPr marL="91427" marR="91427" marT="45734" marB="45734" anchor="ctr" horzOverflow="overflow">
                    <a:solidFill>
                      <a:srgbClr val="99FF99"/>
                    </a:solidFill>
                  </a:tcPr>
                </a:tc>
                <a:extLst>
                  <a:ext uri="{0D108BD9-81ED-4DB2-BD59-A6C34878D82A}">
                    <a16:rowId xmlns:a16="http://schemas.microsoft.com/office/drawing/2014/main" val="1131897709"/>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sz="2800" b="0" i="0" u="none" strike="noStrike" cap="none" normalizeH="0" baseline="0" dirty="0" err="1">
                          <a:ln>
                            <a:noFill/>
                          </a:ln>
                          <a:solidFill>
                            <a:schemeClr val="bg2"/>
                          </a:solidFill>
                          <a:effectLst/>
                          <a:latin typeface="Calibri" panose="020F0502020204030204" pitchFamily="34" charset="0"/>
                        </a:rPr>
                        <a:t>Leupold</a:t>
                      </a:r>
                      <a:endParaRPr kumimoji="0" lang="en-US" sz="2800" b="0" i="0" u="none" strike="noStrike" cap="none" normalizeH="0" baseline="0" dirty="0">
                        <a:ln>
                          <a:noFill/>
                        </a:ln>
                        <a:solidFill>
                          <a:schemeClr val="bg2"/>
                        </a:solidFill>
                        <a:effectLst/>
                        <a:latin typeface="Calibri" panose="020F0502020204030204" pitchFamily="34" charset="0"/>
                      </a:endParaRP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sz="2800" b="1" i="0" u="none" strike="noStrike" cap="none" normalizeH="0" baseline="0" dirty="0">
                          <a:ln>
                            <a:noFill/>
                          </a:ln>
                          <a:solidFill>
                            <a:schemeClr val="bg2"/>
                          </a:solidFill>
                          <a:effectLst/>
                          <a:latin typeface="Calibri" panose="020F0502020204030204" pitchFamily="34" charset="0"/>
                        </a:rPr>
                        <a:t>Charles Ryrie</a:t>
                      </a:r>
                    </a:p>
                  </a:txBody>
                  <a:tcPr marL="91427" marR="91427" marT="45734" marB="45734" anchor="ctr" horzOverflow="overflow">
                    <a:solidFill>
                      <a:srgbClr val="99FF99"/>
                    </a:solidFill>
                  </a:tcPr>
                </a:tc>
                <a:extLst>
                  <a:ext uri="{0D108BD9-81ED-4DB2-BD59-A6C34878D82A}">
                    <a16:rowId xmlns:a16="http://schemas.microsoft.com/office/drawing/2014/main" val="2421542153"/>
                  </a:ext>
                </a:extLst>
              </a:tr>
              <a:tr h="532114">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0" i="0" u="none" strike="noStrike" cap="none" normalizeH="0" baseline="0" dirty="0">
                          <a:ln>
                            <a:noFill/>
                          </a:ln>
                          <a:solidFill>
                            <a:schemeClr val="bg2"/>
                          </a:solidFill>
                          <a:effectLst/>
                          <a:latin typeface="Calibri" panose="020F0502020204030204" pitchFamily="34" charset="0"/>
                        </a:rPr>
                        <a:t>Williamson, unpublished paper, DTS</a:t>
                      </a:r>
                    </a:p>
                  </a:txBody>
                  <a:tcPr marL="91427" marR="91427" marT="45734" marB="45734"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rgbClr val="0000CC"/>
                        </a:solidFill>
                        <a:effectLst/>
                        <a:latin typeface="Calibri" panose="020F0502020204030204" pitchFamily="34" charset="0"/>
                      </a:endParaRPr>
                    </a:p>
                  </a:txBody>
                  <a:tcPr marT="45726" marB="45726" anchor="ctr" horzOverflow="overflow"/>
                </a:tc>
                <a:extLst>
                  <a:ext uri="{0D108BD9-81ED-4DB2-BD59-A6C34878D82A}">
                    <a16:rowId xmlns:a16="http://schemas.microsoft.com/office/drawing/2014/main" val="2718169444"/>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914400" y="304800"/>
            <a:ext cx="10363200" cy="914400"/>
          </a:xfrm>
        </p:spPr>
        <p:txBody>
          <a:bodyPr/>
          <a:lstStyle/>
          <a:p>
            <a:pPr algn="ctr"/>
            <a:r>
              <a:rPr lang="en-US" sz="3600" dirty="0">
                <a:effectLst>
                  <a:outerShdw blurRad="38100" dist="38100" dir="2700000" algn="tl">
                    <a:srgbClr val="000000">
                      <a:alpha val="43137"/>
                    </a:srgbClr>
                  </a:outerShdw>
                </a:effectLst>
              </a:rPr>
              <a:t>Objections to the Angel View</a:t>
            </a:r>
          </a:p>
        </p:txBody>
      </p:sp>
      <p:sp>
        <p:nvSpPr>
          <p:cNvPr id="15363" name="Rectangle 3"/>
          <p:cNvSpPr>
            <a:spLocks noGrp="1" noChangeArrowheads="1"/>
          </p:cNvSpPr>
          <p:nvPr>
            <p:ph type="body" sz="half" idx="1"/>
          </p:nvPr>
        </p:nvSpPr>
        <p:spPr>
          <a:xfrm>
            <a:off x="609600" y="2590800"/>
            <a:ext cx="6553200" cy="1676400"/>
          </a:xfrm>
        </p:spPr>
        <p:txBody>
          <a:bodyPr/>
          <a:lstStyle/>
          <a:p>
            <a:pPr marL="461963" indent="-461963" algn="just" eaLnBrk="1" hangingPunct="1">
              <a:spcBef>
                <a:spcPts val="0"/>
              </a:spcBef>
              <a:spcAft>
                <a:spcPts val="3600"/>
              </a:spcAft>
              <a:defRPr/>
            </a:pPr>
            <a:r>
              <a:rPr lang="en-US" dirty="0">
                <a:effectLst>
                  <a:outerShdw blurRad="38100" dist="38100" dir="2700000" algn="tl">
                    <a:srgbClr val="000000">
                      <a:alpha val="43137"/>
                    </a:srgbClr>
                  </a:outerShdw>
                </a:effectLst>
              </a:rPr>
              <a:t>Angels do not marry? (Matt. 22:30)</a:t>
            </a:r>
          </a:p>
          <a:p>
            <a:pPr marL="461963" indent="-461963" algn="just" eaLnBrk="1" hangingPunct="1">
              <a:spcBef>
                <a:spcPts val="0"/>
              </a:spcBef>
              <a:spcAft>
                <a:spcPts val="3600"/>
              </a:spcAft>
              <a:defRPr/>
            </a:pPr>
            <a:r>
              <a:rPr lang="en-US" dirty="0">
                <a:effectLst>
                  <a:outerShdw blurRad="38100" dist="38100" dir="2700000" algn="tl">
                    <a:srgbClr val="000000">
                      <a:alpha val="43137"/>
                    </a:srgbClr>
                  </a:outerShdw>
                </a:effectLst>
              </a:rPr>
              <a:t>Angels are spirits (Heb. 1:14)</a:t>
            </a:r>
          </a:p>
        </p:txBody>
      </p:sp>
      <p:pic>
        <p:nvPicPr>
          <p:cNvPr id="4" name="Picture 3">
            <a:extLst>
              <a:ext uri="{FF2B5EF4-FFF2-40B4-BE49-F238E27FC236}">
                <a16:creationId xmlns:a16="http://schemas.microsoft.com/office/drawing/2014/main" id="{2B2B13FB-F702-4ACB-8789-03EDCA854BB2}"/>
              </a:ext>
            </a:extLst>
          </p:cNvPr>
          <p:cNvPicPr>
            <a:picLocks noChangeAspect="1"/>
          </p:cNvPicPr>
          <p:nvPr/>
        </p:nvPicPr>
        <p:blipFill>
          <a:blip r:embed="rId2"/>
          <a:stretch>
            <a:fillRect/>
          </a:stretch>
        </p:blipFill>
        <p:spPr>
          <a:xfrm>
            <a:off x="8188035" y="1524000"/>
            <a:ext cx="3394365" cy="4572000"/>
          </a:xfrm>
          <a:prstGeom prst="rect">
            <a:avLst/>
          </a:prstGeom>
          <a:ln>
            <a:solidFill>
              <a:schemeClr val="tx1"/>
            </a:solid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a:extLst>
              <a:ext uri="{FF2B5EF4-FFF2-40B4-BE49-F238E27FC236}">
                <a16:creationId xmlns:a16="http://schemas.microsoft.com/office/drawing/2014/main" id="{8200424E-3C19-40A6-BA79-40CA556E8C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14313"/>
            <a:ext cx="8686800"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cs typeface="Calibri" panose="020F0502020204030204" pitchFamily="34" charset="0"/>
              </a:rPr>
              <a:t>Angels in Sodom</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19:1-11</a:t>
            </a:r>
          </a:p>
        </p:txBody>
      </p:sp>
      <p:sp>
        <p:nvSpPr>
          <p:cNvPr id="161795" name="Rectangle 3"/>
          <p:cNvSpPr>
            <a:spLocks noGrp="1" noChangeArrowheads="1"/>
          </p:cNvSpPr>
          <p:nvPr>
            <p:ph type="body" idx="1"/>
          </p:nvPr>
        </p:nvSpPr>
        <p:spPr>
          <a:xfrm>
            <a:off x="990600" y="1295400"/>
            <a:ext cx="7391400" cy="2705100"/>
          </a:xfrm>
        </p:spPr>
        <p:txBody>
          <a:bodyPr/>
          <a:lstStyle/>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arrival (1)</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invitation (2-3)</a:t>
            </a:r>
          </a:p>
          <a:p>
            <a:pPr marL="514350" lvl="2" indent="-514350" eaLnBrk="1" hangingPunct="1">
              <a:spcBef>
                <a:spcPts val="0"/>
              </a:spcBef>
              <a:spcAft>
                <a:spcPts val="30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Mob’s attack (4-5)</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refusal &amp; counter-offer (6-8)</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Mob’s response (9)</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response (10-11)</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270889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2">
            <a:extLst>
              <a:ext uri="{FF2B5EF4-FFF2-40B4-BE49-F238E27FC236}">
                <a16:creationId xmlns:a16="http://schemas.microsoft.com/office/drawing/2014/main" id="{5A3DD27C-5227-4557-B6B6-2B27B7A35B16}"/>
              </a:ext>
            </a:extLst>
          </p:cNvPr>
          <p:cNvSpPr>
            <a:spLocks noChangeAspect="1" noChangeArrowheads="1"/>
          </p:cNvSpPr>
          <p:nvPr/>
        </p:nvSpPr>
        <p:spPr bwMode="auto">
          <a:xfrm>
            <a:off x="1692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33795" name="AutoShape 4">
            <a:extLst>
              <a:ext uri="{FF2B5EF4-FFF2-40B4-BE49-F238E27FC236}">
                <a16:creationId xmlns:a16="http://schemas.microsoft.com/office/drawing/2014/main" id="{2368DFBD-626C-45DD-94AD-3D35D6719962}"/>
              </a:ext>
            </a:extLst>
          </p:cNvPr>
          <p:cNvSpPr>
            <a:spLocks noChangeAspect="1" noChangeArrowheads="1"/>
          </p:cNvSpPr>
          <p:nvPr/>
        </p:nvSpPr>
        <p:spPr bwMode="auto">
          <a:xfrm>
            <a:off x="1692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pic>
        <p:nvPicPr>
          <p:cNvPr id="33796" name="Picture 6">
            <a:extLst>
              <a:ext uri="{FF2B5EF4-FFF2-40B4-BE49-F238E27FC236}">
                <a16:creationId xmlns:a16="http://schemas.microsoft.com/office/drawing/2014/main" id="{1538F8E9-C2EC-4DB9-A78C-78138411A8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 y="137160"/>
            <a:ext cx="10972801" cy="658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41973C-EAEB-4FA9-B99A-B13E4E6BBF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457200" y="0"/>
            <a:ext cx="112776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4:1</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Now the man had relations with his wife Eve, and she conceived and gave birth to Cain, and she said, ‘I have gotten a </a:t>
            </a:r>
            <a:r>
              <a:rPr lang="en-US" sz="3600" dirty="0" err="1">
                <a:effectLst>
                  <a:outerShdw blurRad="38100" dist="38100" dir="2700000" algn="tl">
                    <a:srgbClr val="000000">
                      <a:alpha val="43137"/>
                    </a:srgbClr>
                  </a:outerShdw>
                </a:effectLst>
                <a:latin typeface="Calibri" panose="020F0502020204030204" pitchFamily="34" charset="0"/>
              </a:rPr>
              <a:t>manchild</a:t>
            </a:r>
            <a:r>
              <a:rPr lang="en-US" sz="3600" dirty="0">
                <a:effectLst>
                  <a:outerShdw blurRad="38100" dist="38100" dir="2700000" algn="tl">
                    <a:srgbClr val="000000">
                      <a:alpha val="43137"/>
                    </a:srgbClr>
                  </a:outerShdw>
                </a:effectLst>
                <a:latin typeface="Calibri" panose="020F0502020204030204" pitchFamily="34" charset="0"/>
              </a:rPr>
              <a:t> with </a:t>
            </a:r>
            <a:r>
              <a:rPr lang="en-US" sz="3600" i="1" dirty="0">
                <a:effectLst>
                  <a:outerShdw blurRad="38100" dist="38100" dir="2700000" algn="tl">
                    <a:srgbClr val="000000">
                      <a:alpha val="43137"/>
                    </a:srgbClr>
                  </a:outerShdw>
                </a:effectLst>
                <a:latin typeface="Calibri" panose="020F0502020204030204" pitchFamily="34" charset="0"/>
              </a:rPr>
              <a:t>the help of</a:t>
            </a:r>
            <a:r>
              <a:rPr lang="en-US" sz="3600" dirty="0">
                <a:effectLst>
                  <a:outerShdw blurRad="38100" dist="38100" dir="2700000" algn="tl">
                    <a:srgbClr val="000000">
                      <a:alpha val="43137"/>
                    </a:srgbClr>
                  </a:outerShdw>
                </a:effectLst>
                <a:latin typeface="Calibri" panose="020F0502020204030204" pitchFamily="34" charset="0"/>
              </a:rPr>
              <a:t> the Lord.’”</a:t>
            </a:r>
          </a:p>
        </p:txBody>
      </p:sp>
      <p:pic>
        <p:nvPicPr>
          <p:cNvPr id="3" name="Picture 2">
            <a:extLst>
              <a:ext uri="{FF2B5EF4-FFF2-40B4-BE49-F238E27FC236}">
                <a16:creationId xmlns:a16="http://schemas.microsoft.com/office/drawing/2014/main" id="{42ADAA58-AE42-4B53-BA70-5B969A5D5C0D}"/>
              </a:ext>
            </a:extLst>
          </p:cNvPr>
          <p:cNvPicPr>
            <a:picLocks noChangeAspect="1"/>
          </p:cNvPicPr>
          <p:nvPr/>
        </p:nvPicPr>
        <p:blipFill>
          <a:blip r:embed="rId3"/>
          <a:stretch>
            <a:fillRect/>
          </a:stretch>
        </p:blipFill>
        <p:spPr>
          <a:xfrm>
            <a:off x="4876800" y="2971800"/>
            <a:ext cx="2438400" cy="1828800"/>
          </a:xfrm>
          <a:prstGeom prst="rect">
            <a:avLst/>
          </a:prstGeom>
          <a:ln>
            <a:solidFill>
              <a:schemeClr val="tx1"/>
            </a:solidFill>
          </a:ln>
        </p:spPr>
      </p:pic>
    </p:spTree>
    <p:extLst>
      <p:ext uri="{BB962C8B-B14F-4D97-AF65-F5344CB8AC3E}">
        <p14:creationId xmlns:p14="http://schemas.microsoft.com/office/powerpoint/2010/main" val="80144630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cs typeface="Calibri" panose="020F0502020204030204" pitchFamily="34" charset="0"/>
              </a:rPr>
              <a:t>Angels in Sodom</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19:1-11</a:t>
            </a:r>
          </a:p>
        </p:txBody>
      </p:sp>
      <p:sp>
        <p:nvSpPr>
          <p:cNvPr id="161795" name="Rectangle 3"/>
          <p:cNvSpPr>
            <a:spLocks noGrp="1" noChangeArrowheads="1"/>
          </p:cNvSpPr>
          <p:nvPr>
            <p:ph type="body" idx="1"/>
          </p:nvPr>
        </p:nvSpPr>
        <p:spPr>
          <a:xfrm>
            <a:off x="990600" y="1295400"/>
            <a:ext cx="7391400" cy="2705100"/>
          </a:xfrm>
        </p:spPr>
        <p:txBody>
          <a:bodyPr/>
          <a:lstStyle/>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arrival (1)</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invitation (2-3)</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Mob’s attack (4-5)</a:t>
            </a:r>
          </a:p>
          <a:p>
            <a:pPr marL="514350" lvl="2" indent="-514350" eaLnBrk="1" hangingPunct="1">
              <a:spcBef>
                <a:spcPts val="0"/>
              </a:spcBef>
              <a:spcAft>
                <a:spcPts val="30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Lot’s refusal &amp; counter-offer (6-8)</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Mob’s response (9)</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response (10-11)</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093055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4"/>
          <p:cNvSpPr>
            <a:spLocks noGrp="1"/>
          </p:cNvSpPr>
          <p:nvPr>
            <p:ph type="title" idx="4294967295"/>
          </p:nvPr>
        </p:nvSpPr>
        <p:spPr>
          <a:xfrm>
            <a:off x="2667000" y="228600"/>
            <a:ext cx="6858000" cy="838200"/>
          </a:xfrm>
        </p:spPr>
        <p:txBody>
          <a:bodyPr/>
          <a:lstStyle/>
          <a:p>
            <a:pPr algn="ctr"/>
            <a:r>
              <a:rPr lang="en-US" altLang="en-US" sz="3600" dirty="0">
                <a:latin typeface="Calibri" panose="020F0502020204030204" pitchFamily="34" charset="0"/>
                <a:cs typeface="Arial" pitchFamily="34" charset="0"/>
              </a:rPr>
              <a:t>THE BIBLE AND HOMOSEXUALITY</a:t>
            </a:r>
          </a:p>
        </p:txBody>
      </p:sp>
      <p:sp>
        <p:nvSpPr>
          <p:cNvPr id="6" name="Content Placeholder 5"/>
          <p:cNvSpPr>
            <a:spLocks noGrp="1"/>
          </p:cNvSpPr>
          <p:nvPr>
            <p:ph idx="4294967295"/>
          </p:nvPr>
        </p:nvSpPr>
        <p:spPr>
          <a:xfrm>
            <a:off x="604838" y="1600200"/>
            <a:ext cx="8005762" cy="3657600"/>
          </a:xfrm>
        </p:spPr>
        <p:txBody>
          <a:bodyPr/>
          <a:lstStyle/>
          <a:p>
            <a:pPr marL="457200" indent="-457200">
              <a:spcBef>
                <a:spcPts val="0"/>
              </a:spcBef>
              <a:spcAft>
                <a:spcPts val="1800"/>
              </a:spcAft>
              <a:buSzPct val="100000"/>
              <a:buFont typeface="Wingdings" pitchFamily="2" charset="2"/>
              <a:buAutoNum type="arabicPeriod"/>
              <a:defRPr/>
            </a:pPr>
            <a:r>
              <a:rPr lang="en-US" dirty="0">
                <a:latin typeface="Calibri" panose="020F0502020204030204" pitchFamily="34" charset="0"/>
                <a:cs typeface="Arial" panose="020B0604020202020204" pitchFamily="34" charset="0"/>
              </a:rPr>
              <a:t>Creation (Gen. 1‒2)</a:t>
            </a:r>
          </a:p>
          <a:p>
            <a:pPr marL="457200" indent="-457200">
              <a:spcBef>
                <a:spcPts val="0"/>
              </a:spcBef>
              <a:spcAft>
                <a:spcPts val="1800"/>
              </a:spcAft>
              <a:buSzPct val="100000"/>
              <a:buFont typeface="Wingdings" pitchFamily="2" charset="2"/>
              <a:buAutoNum type="arabicPeriod"/>
              <a:defRPr/>
            </a:pPr>
            <a:r>
              <a:rPr lang="en-US" dirty="0">
                <a:latin typeface="Calibri" panose="020F0502020204030204" pitchFamily="34" charset="0"/>
                <a:cs typeface="Arial" panose="020B0604020202020204" pitchFamily="34" charset="0"/>
              </a:rPr>
              <a:t>Sodom and Gomorrah (Gen. 18‒19)</a:t>
            </a:r>
          </a:p>
          <a:p>
            <a:pPr marL="457200" indent="-457200">
              <a:spcBef>
                <a:spcPts val="0"/>
              </a:spcBef>
              <a:spcAft>
                <a:spcPts val="1800"/>
              </a:spcAft>
              <a:buSzPct val="100000"/>
              <a:buFont typeface="Wingdings" pitchFamily="2" charset="2"/>
              <a:buAutoNum type="arabicPeriod"/>
              <a:defRPr/>
            </a:pPr>
            <a:r>
              <a:rPr lang="en-US" dirty="0">
                <a:latin typeface="Calibri" panose="020F0502020204030204" pitchFamily="34" charset="0"/>
                <a:cs typeface="Arial" panose="020B0604020202020204" pitchFamily="34" charset="0"/>
              </a:rPr>
              <a:t>The Mosaic Law (Lev. 18; 20)</a:t>
            </a:r>
          </a:p>
          <a:p>
            <a:pPr marL="457200" indent="-457200">
              <a:spcBef>
                <a:spcPts val="0"/>
              </a:spcBef>
              <a:spcAft>
                <a:spcPts val="1800"/>
              </a:spcAft>
              <a:buSzPct val="100000"/>
              <a:buFont typeface="Wingdings" pitchFamily="2" charset="2"/>
              <a:buAutoNum type="arabicPeriod"/>
              <a:defRPr/>
            </a:pPr>
            <a:r>
              <a:rPr lang="en-US" dirty="0">
                <a:latin typeface="Calibri" panose="020F0502020204030204" pitchFamily="34" charset="0"/>
                <a:cs typeface="Arial" panose="020B0604020202020204" pitchFamily="34" charset="0"/>
              </a:rPr>
              <a:t>Jesus Christ (Matt. 19; John 2)</a:t>
            </a:r>
          </a:p>
          <a:p>
            <a:pPr marL="457200" indent="-457200">
              <a:spcBef>
                <a:spcPts val="0"/>
              </a:spcBef>
              <a:spcAft>
                <a:spcPts val="1800"/>
              </a:spcAft>
              <a:buSzPct val="100000"/>
              <a:buFont typeface="Wingdings" pitchFamily="2" charset="2"/>
              <a:buAutoNum type="arabicPeriod"/>
              <a:defRPr/>
            </a:pPr>
            <a:r>
              <a:rPr lang="en-US" dirty="0">
                <a:latin typeface="Calibri" panose="020F0502020204030204" pitchFamily="34" charset="0"/>
                <a:cs typeface="Arial" panose="020B0604020202020204" pitchFamily="34" charset="0"/>
              </a:rPr>
              <a:t>The Apostle Paul (Rom. 1; 1 Cor. 6; 1 Tim. 1)</a:t>
            </a:r>
          </a:p>
        </p:txBody>
      </p:sp>
      <p:pic>
        <p:nvPicPr>
          <p:cNvPr id="38917" name="Picture 6" descr="http://i2.cdn.turner.com/cnn/2011/images/03/03/t1larg.bibletext.t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32170" y="1828800"/>
            <a:ext cx="3554992" cy="3200400"/>
          </a:xfrm>
          <a:prstGeom prst="star32">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4"/>
          <p:cNvSpPr>
            <a:spLocks noGrp="1"/>
          </p:cNvSpPr>
          <p:nvPr>
            <p:ph type="title" idx="4294967295"/>
          </p:nvPr>
        </p:nvSpPr>
        <p:spPr>
          <a:xfrm>
            <a:off x="1752600" y="228600"/>
            <a:ext cx="8382000" cy="838200"/>
          </a:xfrm>
        </p:spPr>
        <p:txBody>
          <a:bodyPr/>
          <a:lstStyle/>
          <a:p>
            <a:pPr algn="ctr"/>
            <a:r>
              <a:rPr lang="en-US" sz="3600" dirty="0">
                <a:latin typeface="Calibri" panose="020F0502020204030204" pitchFamily="34" charset="0"/>
                <a:cs typeface="Arial" pitchFamily="34" charset="0"/>
              </a:rPr>
              <a:t>The Apostle Paul</a:t>
            </a:r>
            <a:endParaRPr lang="en-US" altLang="en-US" sz="3600" dirty="0">
              <a:latin typeface="Calibri" panose="020F0502020204030204" pitchFamily="34" charset="0"/>
              <a:cs typeface="Arial" pitchFamily="34" charset="0"/>
            </a:endParaRPr>
          </a:p>
        </p:txBody>
      </p:sp>
      <p:sp>
        <p:nvSpPr>
          <p:cNvPr id="6" name="Content Placeholder 5"/>
          <p:cNvSpPr>
            <a:spLocks noGrp="1"/>
          </p:cNvSpPr>
          <p:nvPr>
            <p:ph idx="4294967295"/>
          </p:nvPr>
        </p:nvSpPr>
        <p:spPr>
          <a:xfrm>
            <a:off x="914400" y="1143000"/>
            <a:ext cx="5105400" cy="5105400"/>
          </a:xfrm>
        </p:spPr>
        <p:txBody>
          <a:bodyPr/>
          <a:lstStyle/>
          <a:p>
            <a:pPr marL="457200" indent="-457200">
              <a:spcBef>
                <a:spcPts val="0"/>
              </a:spcBef>
              <a:spcAft>
                <a:spcPts val="1200"/>
              </a:spcAft>
              <a:buSzPct val="100000"/>
              <a:buFont typeface="Wingdings" pitchFamily="2" charset="2"/>
              <a:buAutoNum type="arabicPeriod"/>
              <a:defRPr/>
            </a:pPr>
            <a:r>
              <a:rPr lang="en-US" dirty="0">
                <a:latin typeface="Calibri" panose="020F0502020204030204" pitchFamily="34" charset="0"/>
                <a:cs typeface="Arial" panose="020B0604020202020204" pitchFamily="34" charset="0"/>
              </a:rPr>
              <a:t>Pro-Heterosexuality </a:t>
            </a:r>
          </a:p>
          <a:p>
            <a:pPr marL="914400" lvl="1" indent="-457200">
              <a:spcBef>
                <a:spcPts val="0"/>
              </a:spcBef>
              <a:spcAft>
                <a:spcPts val="1200"/>
              </a:spcAft>
              <a:buSzPct val="100000"/>
              <a:buFont typeface="Wingdings" pitchFamily="2" charset="2"/>
              <a:buAutoNum type="arabicPeriod"/>
              <a:defRPr/>
            </a:pPr>
            <a:r>
              <a:rPr lang="en-US" dirty="0">
                <a:latin typeface="Calibri" panose="020F0502020204030204" pitchFamily="34" charset="0"/>
                <a:cs typeface="Arial" panose="020B0604020202020204" pitchFamily="34" charset="0"/>
              </a:rPr>
              <a:t>1 Cor. 7:2-5</a:t>
            </a:r>
          </a:p>
          <a:p>
            <a:pPr marL="914400" lvl="1" indent="-457200">
              <a:spcBef>
                <a:spcPts val="0"/>
              </a:spcBef>
              <a:spcAft>
                <a:spcPts val="1200"/>
              </a:spcAft>
              <a:buSzPct val="100000"/>
              <a:buFont typeface="Wingdings" pitchFamily="2" charset="2"/>
              <a:buAutoNum type="arabicPeriod"/>
              <a:defRPr/>
            </a:pPr>
            <a:r>
              <a:rPr lang="en-US" dirty="0">
                <a:latin typeface="Calibri" panose="020F0502020204030204" pitchFamily="34" charset="0"/>
                <a:cs typeface="Arial" panose="020B0604020202020204" pitchFamily="34" charset="0"/>
              </a:rPr>
              <a:t>Eph. 5:22-33</a:t>
            </a:r>
          </a:p>
          <a:p>
            <a:pPr marL="914400" lvl="1" indent="-457200">
              <a:spcBef>
                <a:spcPts val="0"/>
              </a:spcBef>
              <a:spcAft>
                <a:spcPts val="1200"/>
              </a:spcAft>
              <a:buSzPct val="100000"/>
              <a:buFont typeface="Wingdings" pitchFamily="2" charset="2"/>
              <a:buAutoNum type="arabicPeriod"/>
              <a:defRPr/>
            </a:pPr>
            <a:r>
              <a:rPr lang="en-US" dirty="0">
                <a:latin typeface="Calibri" panose="020F0502020204030204" pitchFamily="34" charset="0"/>
                <a:cs typeface="Arial" panose="020B0604020202020204" pitchFamily="34" charset="0"/>
              </a:rPr>
              <a:t>1 Tim. 3:2, 12</a:t>
            </a:r>
          </a:p>
          <a:p>
            <a:pPr marL="457200" indent="-457200">
              <a:spcBef>
                <a:spcPts val="0"/>
              </a:spcBef>
              <a:spcAft>
                <a:spcPts val="1200"/>
              </a:spcAft>
              <a:buSzPct val="100000"/>
              <a:buFont typeface="Wingdings" pitchFamily="2" charset="2"/>
              <a:buAutoNum type="arabicPeriod"/>
              <a:defRPr/>
            </a:pPr>
            <a:r>
              <a:rPr lang="en-US" dirty="0">
                <a:cs typeface="Arial" panose="020B0604020202020204" pitchFamily="34" charset="0"/>
              </a:rPr>
              <a:t>Anti-Homosexuality </a:t>
            </a:r>
          </a:p>
          <a:p>
            <a:pPr marL="914400" lvl="1" indent="-457200">
              <a:spcBef>
                <a:spcPts val="0"/>
              </a:spcBef>
              <a:spcAft>
                <a:spcPts val="1200"/>
              </a:spcAft>
              <a:buSzPct val="100000"/>
              <a:buFont typeface="Wingdings" pitchFamily="2" charset="2"/>
              <a:buAutoNum type="arabicPeriod"/>
              <a:defRPr/>
            </a:pPr>
            <a:r>
              <a:rPr lang="en-US" dirty="0">
                <a:latin typeface="Calibri" panose="020F0502020204030204" pitchFamily="34" charset="0"/>
                <a:cs typeface="Arial" panose="020B0604020202020204" pitchFamily="34" charset="0"/>
              </a:rPr>
              <a:t>1 Cor. 6:9-11</a:t>
            </a:r>
          </a:p>
          <a:p>
            <a:pPr marL="914400" lvl="1" indent="-457200">
              <a:spcBef>
                <a:spcPts val="0"/>
              </a:spcBef>
              <a:spcAft>
                <a:spcPts val="1200"/>
              </a:spcAft>
              <a:buSzPct val="100000"/>
              <a:buFont typeface="Wingdings" pitchFamily="2" charset="2"/>
              <a:buAutoNum type="arabicPeriod"/>
              <a:defRPr/>
            </a:pPr>
            <a:r>
              <a:rPr lang="en-US" dirty="0">
                <a:latin typeface="Calibri" panose="020F0502020204030204" pitchFamily="34" charset="0"/>
                <a:cs typeface="Arial" panose="020B0604020202020204" pitchFamily="34" charset="0"/>
              </a:rPr>
              <a:t>Rom. 1:26-27</a:t>
            </a:r>
          </a:p>
          <a:p>
            <a:pPr marL="914400" lvl="1" indent="-457200">
              <a:spcBef>
                <a:spcPts val="0"/>
              </a:spcBef>
              <a:spcAft>
                <a:spcPts val="1200"/>
              </a:spcAft>
              <a:buSzPct val="100000"/>
              <a:buFont typeface="Wingdings" pitchFamily="2" charset="2"/>
              <a:buAutoNum type="arabicPeriod"/>
              <a:defRPr/>
            </a:pPr>
            <a:r>
              <a:rPr lang="en-US" dirty="0">
                <a:latin typeface="Calibri" panose="020F0502020204030204" pitchFamily="34" charset="0"/>
                <a:cs typeface="Arial" panose="020B0604020202020204" pitchFamily="34" charset="0"/>
              </a:rPr>
              <a:t>1 Tim. 1:9-10</a:t>
            </a:r>
            <a:endParaRPr lang="en-US" sz="2800" dirty="0">
              <a:latin typeface="Calibri" panose="020F0502020204030204" pitchFamily="34" charset="0"/>
              <a:cs typeface="Arial" panose="020B0604020202020204" pitchFamily="34" charset="0"/>
            </a:endParaRPr>
          </a:p>
        </p:txBody>
      </p:sp>
      <p:pic>
        <p:nvPicPr>
          <p:cNvPr id="39941" name="Picture 6" descr="http://static.tumblr.com/707eab529be4dbfb58bd80e8dd217ade/mhasd0a/mnbn1pocx/tumblr_static_el_greco_st_paul.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43800" y="1298186"/>
            <a:ext cx="4038599" cy="5252228"/>
          </a:xfrm>
          <a:prstGeom prst="rect">
            <a:avLst/>
          </a:prstGeom>
          <a:noFill/>
          <a:ln w="9525">
            <a:solidFill>
              <a:schemeClr val="tx1"/>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228600" y="0"/>
            <a:ext cx="11734800" cy="5486400"/>
          </a:xfrm>
        </p:spPr>
        <p:txBody>
          <a:bodyPr/>
          <a:lstStyle/>
          <a:p>
            <a:pPr marL="0" indent="0" algn="ctr" defTabSz="514350" eaLnBrk="1" hangingPunct="1">
              <a:spcBef>
                <a:spcPts val="0"/>
              </a:spcBef>
              <a:spcAft>
                <a:spcPts val="1200"/>
              </a:spcAft>
              <a:buNone/>
              <a:defRPr/>
            </a:pPr>
            <a:r>
              <a:rPr lang="en-US" sz="4000" kern="1200" dirty="0">
                <a:solidFill>
                  <a:srgbClr val="00FFFF"/>
                </a:solidFill>
                <a:ea typeface="+mj-ea"/>
                <a:cs typeface="Calibri" panose="020F0502020204030204" pitchFamily="34" charset="0"/>
              </a:rPr>
              <a:t>2 Peter 2:7-9</a:t>
            </a:r>
          </a:p>
          <a:p>
            <a:pPr marL="0" indent="0" algn="just">
              <a:spcBef>
                <a:spcPts val="0"/>
              </a:spcBef>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if He rescued </a:t>
            </a:r>
            <a:r>
              <a:rPr lang="en-US" sz="3600" dirty="0">
                <a:effectLst>
                  <a:outerShdw blurRad="38100" dist="38100" dir="2700000" algn="tl">
                    <a:srgbClr val="000000">
                      <a:alpha val="43137"/>
                    </a:srgbClr>
                  </a:outerShdw>
                </a:effectLst>
                <a:cs typeface="Calibri" panose="020F0502020204030204" pitchFamily="34" charset="0"/>
              </a:rPr>
              <a:t>righteous Lot,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oppressed by the sensual conduct of unprincipled men </a:t>
            </a:r>
            <a:r>
              <a:rPr lang="en-US" sz="3600" baseline="30000" dirty="0">
                <a:effectLst/>
                <a:latin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by what he saw and heard that </a:t>
            </a:r>
            <a:r>
              <a:rPr lang="en-US" sz="3600" dirty="0">
                <a:effectLst>
                  <a:outerShdw blurRad="38100" dist="38100" dir="2700000" algn="tl">
                    <a:srgbClr val="000000">
                      <a:alpha val="43137"/>
                    </a:srgbClr>
                  </a:outerShdw>
                </a:effectLst>
                <a:cs typeface="Calibri" panose="020F0502020204030204" pitchFamily="34" charset="0"/>
              </a:rPr>
              <a:t>righteous man,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while living among them, felt his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righteous so</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ul tormented day after day by their lawless deeds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latin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the Lord knows how to rescue the </a:t>
            </a:r>
            <a:r>
              <a:rPr lang="en-US" sz="3600" dirty="0">
                <a:effectLst>
                  <a:outerShdw blurRad="38100" dist="38100" dir="2700000" algn="tl">
                    <a:srgbClr val="000000">
                      <a:alpha val="43137"/>
                    </a:srgbClr>
                  </a:outerShdw>
                </a:effectLst>
                <a:cs typeface="Calibri" panose="020F0502020204030204" pitchFamily="34" charset="0"/>
              </a:rPr>
              <a:t>godly from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temptation, and to keep the unrighteous under punishment for the day of judgment.”</a:t>
            </a:r>
          </a:p>
        </p:txBody>
      </p:sp>
    </p:spTree>
    <p:extLst>
      <p:ext uri="{BB962C8B-B14F-4D97-AF65-F5344CB8AC3E}">
        <p14:creationId xmlns:p14="http://schemas.microsoft.com/office/powerpoint/2010/main" val="273808902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8720" y="2590800"/>
            <a:ext cx="2194560" cy="2286000"/>
          </a:xfrm>
          <a:prstGeom prst="rect">
            <a:avLst/>
          </a:prstGeom>
        </p:spPr>
      </p:pic>
    </p:spTree>
    <p:extLst>
      <p:ext uri="{BB962C8B-B14F-4D97-AF65-F5344CB8AC3E}">
        <p14:creationId xmlns:p14="http://schemas.microsoft.com/office/powerpoint/2010/main" val="3211428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228600" y="0"/>
            <a:ext cx="11734800" cy="5486400"/>
          </a:xfrm>
        </p:spPr>
        <p:txBody>
          <a:bodyPr/>
          <a:lstStyle/>
          <a:p>
            <a:pPr marL="0" indent="0" algn="ctr" defTabSz="514350" eaLnBrk="1" hangingPunct="1">
              <a:spcBef>
                <a:spcPts val="0"/>
              </a:spcBef>
              <a:spcAft>
                <a:spcPts val="1200"/>
              </a:spcAft>
              <a:buNone/>
              <a:defRPr/>
            </a:pPr>
            <a:r>
              <a:rPr lang="en-US" sz="4000" kern="1200" dirty="0">
                <a:solidFill>
                  <a:srgbClr val="00FFFF"/>
                </a:solidFill>
                <a:ea typeface="+mj-ea"/>
                <a:cs typeface="Calibri" panose="020F0502020204030204" pitchFamily="34" charset="0"/>
              </a:rPr>
              <a:t>2 Peter 2:7-9</a:t>
            </a:r>
          </a:p>
          <a:p>
            <a:pPr marL="0" indent="0" algn="just">
              <a:spcBef>
                <a:spcPts val="0"/>
              </a:spcBef>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if He rescued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righteous Lot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oppressed by the sensual conduct of unprincipled men </a:t>
            </a:r>
            <a:r>
              <a:rPr lang="en-US" sz="3600" baseline="30000" dirty="0">
                <a:effectLst/>
                <a:latin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by what he saw and heard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righteous man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while living among them, felt his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righteous soul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tormented day after day by their lawless deeds), </a:t>
            </a:r>
            <a:r>
              <a:rPr lang="en-US" sz="3600" baseline="30000" dirty="0">
                <a:effectLst/>
                <a:latin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the Lord knows how to rescue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godly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temptation, and to keep the unrighteous under punishment for the day of judgment.”</a:t>
            </a:r>
          </a:p>
        </p:txBody>
      </p:sp>
    </p:spTree>
    <p:extLst>
      <p:ext uri="{BB962C8B-B14F-4D97-AF65-F5344CB8AC3E}">
        <p14:creationId xmlns:p14="http://schemas.microsoft.com/office/powerpoint/2010/main" val="245372373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6B2510-C28A-4E91-8B86-B8F2B40099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 name="Rectangle 3"/>
          <p:cNvSpPr txBox="1">
            <a:spLocks/>
          </p:cNvSpPr>
          <p:nvPr/>
        </p:nvSpPr>
        <p:spPr bwMode="auto">
          <a:xfrm>
            <a:off x="304800" y="0"/>
            <a:ext cx="11582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a:spcBef>
                <a:spcPts val="0"/>
              </a:spcBef>
              <a:spcAft>
                <a:spcPts val="1200"/>
              </a:spcAft>
              <a:buClr>
                <a:srgbClr val="00FFFF"/>
              </a:buClr>
              <a:buSzPct val="75000"/>
              <a:buNone/>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1 Corinthians 3:1-3 (NKJV)</a:t>
            </a:r>
          </a:p>
          <a:p>
            <a:pPr marL="0" indent="0" algn="just">
              <a:spcBef>
                <a:spcPts val="0"/>
              </a:spcBef>
              <a:buNone/>
            </a:pPr>
            <a:r>
              <a:rPr lang="en-US" sz="3400" baseline="30000" dirty="0">
                <a:latin typeface="Calibri" panose="020F0502020204030204" pitchFamily="34" charset="0"/>
                <a:cs typeface="Calibri" panose="020F0502020204030204" pitchFamily="34" charset="0"/>
              </a:rPr>
              <a:t>1</a:t>
            </a:r>
            <a:r>
              <a:rPr lang="en-US" sz="3400" dirty="0">
                <a:latin typeface="Calibri" panose="020F0502020204030204" pitchFamily="34" charset="0"/>
                <a:cs typeface="Calibri" panose="020F0502020204030204" pitchFamily="34" charset="0"/>
              </a:rPr>
              <a:t> And I, brethren, could not speak to you as to </a:t>
            </a:r>
            <a:r>
              <a:rPr lang="en-US" sz="3400" b="1" u="sng" dirty="0">
                <a:solidFill>
                  <a:srgbClr val="FFFFCC"/>
                </a:solidFill>
                <a:latin typeface="Calibri" panose="020F0502020204030204" pitchFamily="34" charset="0"/>
                <a:cs typeface="Calibri" panose="020F0502020204030204" pitchFamily="34" charset="0"/>
              </a:rPr>
              <a:t>spiritual</a:t>
            </a:r>
            <a:r>
              <a:rPr lang="en-US" sz="3400" dirty="0">
                <a:latin typeface="Calibri" panose="020F0502020204030204" pitchFamily="34" charset="0"/>
                <a:cs typeface="Calibri" panose="020F0502020204030204" pitchFamily="34" charset="0"/>
              </a:rPr>
              <a:t> </a:t>
            </a:r>
            <a:r>
              <a:rPr lang="en-US" sz="3400" i="1" dirty="0">
                <a:latin typeface="Calibri" panose="020F0502020204030204" pitchFamily="34" charset="0"/>
                <a:cs typeface="Calibri" panose="020F0502020204030204" pitchFamily="34" charset="0"/>
              </a:rPr>
              <a:t>people</a:t>
            </a:r>
            <a:r>
              <a:rPr lang="en-US" sz="3400" dirty="0">
                <a:latin typeface="Calibri" panose="020F0502020204030204" pitchFamily="34" charset="0"/>
                <a:cs typeface="Calibri" panose="020F0502020204030204" pitchFamily="34" charset="0"/>
              </a:rPr>
              <a:t> but as to </a:t>
            </a:r>
            <a:r>
              <a:rPr lang="en-US" sz="3400" b="1" u="sng" dirty="0">
                <a:solidFill>
                  <a:srgbClr val="FFFFCC"/>
                </a:solidFill>
                <a:latin typeface="Calibri" panose="020F0502020204030204" pitchFamily="34" charset="0"/>
                <a:cs typeface="Calibri" panose="020F0502020204030204" pitchFamily="34" charset="0"/>
              </a:rPr>
              <a:t>carnal</a:t>
            </a:r>
            <a:r>
              <a:rPr lang="en-US" sz="3400" dirty="0">
                <a:latin typeface="Calibri" panose="020F0502020204030204" pitchFamily="34" charset="0"/>
                <a:cs typeface="Calibri" panose="020F0502020204030204" pitchFamily="34" charset="0"/>
              </a:rPr>
              <a:t>, as to </a:t>
            </a:r>
            <a:r>
              <a:rPr lang="en-US" sz="3400" b="1" u="sng" dirty="0">
                <a:solidFill>
                  <a:srgbClr val="FFFFCC"/>
                </a:solidFill>
                <a:latin typeface="Calibri" panose="020F0502020204030204" pitchFamily="34" charset="0"/>
                <a:cs typeface="Calibri" panose="020F0502020204030204" pitchFamily="34" charset="0"/>
              </a:rPr>
              <a:t>babes</a:t>
            </a:r>
            <a:r>
              <a:rPr lang="en-US" sz="3400" dirty="0">
                <a:latin typeface="Calibri" panose="020F0502020204030204" pitchFamily="34" charset="0"/>
                <a:cs typeface="Calibri" panose="020F0502020204030204" pitchFamily="34" charset="0"/>
              </a:rPr>
              <a:t> in Christ. </a:t>
            </a:r>
            <a:r>
              <a:rPr lang="en-US" sz="3400" baseline="30000" dirty="0">
                <a:latin typeface="Calibri" panose="020F0502020204030204" pitchFamily="34" charset="0"/>
                <a:cs typeface="Calibri" panose="020F0502020204030204" pitchFamily="34" charset="0"/>
              </a:rPr>
              <a:t>2</a:t>
            </a:r>
            <a:r>
              <a:rPr lang="en-US" sz="3400" dirty="0">
                <a:latin typeface="Calibri" panose="020F0502020204030204" pitchFamily="34" charset="0"/>
                <a:cs typeface="Calibri" panose="020F0502020204030204" pitchFamily="34" charset="0"/>
              </a:rPr>
              <a:t> I fed you with milk and not with solid food; for until now you were not able </a:t>
            </a:r>
            <a:r>
              <a:rPr lang="en-US" sz="3400" i="1" dirty="0">
                <a:latin typeface="Calibri" panose="020F0502020204030204" pitchFamily="34" charset="0"/>
                <a:cs typeface="Calibri" panose="020F0502020204030204" pitchFamily="34" charset="0"/>
              </a:rPr>
              <a:t>to receive it,</a:t>
            </a:r>
            <a:r>
              <a:rPr lang="en-US" sz="3400" dirty="0">
                <a:latin typeface="Calibri" panose="020F0502020204030204" pitchFamily="34" charset="0"/>
                <a:cs typeface="Calibri" panose="020F0502020204030204" pitchFamily="34" charset="0"/>
              </a:rPr>
              <a:t> and even now you are still not able; </a:t>
            </a:r>
            <a:r>
              <a:rPr lang="en-US" sz="3400" baseline="30000" dirty="0">
                <a:latin typeface="Calibri" panose="020F0502020204030204" pitchFamily="34" charset="0"/>
                <a:cs typeface="Calibri" panose="020F0502020204030204" pitchFamily="34" charset="0"/>
              </a:rPr>
              <a:t>3</a:t>
            </a:r>
            <a:r>
              <a:rPr lang="en-US" sz="3400" dirty="0">
                <a:latin typeface="Calibri" panose="020F0502020204030204" pitchFamily="34" charset="0"/>
                <a:cs typeface="Calibri" panose="020F0502020204030204" pitchFamily="34" charset="0"/>
              </a:rPr>
              <a:t> for you are still carnal. For where </a:t>
            </a:r>
            <a:r>
              <a:rPr lang="en-US" sz="3400" i="1" dirty="0">
                <a:latin typeface="Calibri" panose="020F0502020204030204" pitchFamily="34" charset="0"/>
                <a:cs typeface="Calibri" panose="020F0502020204030204" pitchFamily="34" charset="0"/>
              </a:rPr>
              <a:t>there are</a:t>
            </a:r>
            <a:r>
              <a:rPr lang="en-US" sz="3400" dirty="0">
                <a:latin typeface="Calibri" panose="020F0502020204030204" pitchFamily="34" charset="0"/>
                <a:cs typeface="Calibri" panose="020F0502020204030204" pitchFamily="34" charset="0"/>
              </a:rPr>
              <a:t> envy, strife, and divisions among you, are you not carnal and behaving like </a:t>
            </a:r>
            <a:r>
              <a:rPr lang="en-US" sz="3400" i="1" dirty="0">
                <a:latin typeface="Calibri" panose="020F0502020204030204" pitchFamily="34" charset="0"/>
                <a:cs typeface="Calibri" panose="020F0502020204030204" pitchFamily="34" charset="0"/>
              </a:rPr>
              <a:t>mere</a:t>
            </a:r>
            <a:r>
              <a:rPr lang="en-US" sz="3400" dirty="0">
                <a:latin typeface="Calibri" panose="020F0502020204030204" pitchFamily="34" charset="0"/>
                <a:cs typeface="Calibri" panose="020F0502020204030204" pitchFamily="34" charset="0"/>
              </a:rPr>
              <a:t> </a:t>
            </a:r>
            <a:r>
              <a:rPr lang="en-US" sz="3400" b="1" u="sng" dirty="0">
                <a:solidFill>
                  <a:srgbClr val="FFFFCC"/>
                </a:solidFill>
                <a:latin typeface="Calibri" panose="020F0502020204030204" pitchFamily="34" charset="0"/>
                <a:cs typeface="Calibri" panose="020F0502020204030204" pitchFamily="34" charset="0"/>
              </a:rPr>
              <a:t>men</a:t>
            </a:r>
            <a:r>
              <a:rPr lang="en-US" sz="3400" dirty="0">
                <a:latin typeface="Calibri" panose="020F0502020204030204" pitchFamily="34" charset="0"/>
                <a:cs typeface="Calibri" panose="020F0502020204030204" pitchFamily="34" charset="0"/>
              </a:rPr>
              <a:t>?</a:t>
            </a:r>
            <a:endParaRPr lang="en-US" sz="3400" dirty="0">
              <a:effectLst>
                <a:outerShdw blurRad="38100" dist="38100" dir="2700000" algn="tl">
                  <a:srgbClr val="000000"/>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722482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46237F-AF13-481B-AF55-952AEC32B9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5000" y="304800"/>
            <a:ext cx="8153400" cy="6129506"/>
          </a:xfrm>
          <a:prstGeom prst="rect">
            <a:avLst/>
          </a:prstGeom>
        </p:spPr>
      </p:pic>
    </p:spTree>
    <p:extLst>
      <p:ext uri="{BB962C8B-B14F-4D97-AF65-F5344CB8AC3E}">
        <p14:creationId xmlns:p14="http://schemas.microsoft.com/office/powerpoint/2010/main" val="56746740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258102-820B-4AE0-B6C6-3B0531C864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381000" y="1"/>
            <a:ext cx="11506200" cy="1969770"/>
          </a:xfrm>
          <a:prstGeom prst="rect">
            <a:avLst/>
          </a:prstGeom>
          <a:noFill/>
          <a:ln w="28575">
            <a:noFill/>
            <a:miter lim="800000"/>
            <a:headEnd/>
            <a:tailEnd/>
          </a:ln>
        </p:spPr>
        <p:txBody>
          <a:bodyPr wrap="square">
            <a:spAutoFit/>
          </a:bodyPr>
          <a:lstStyle/>
          <a:p>
            <a:pPr algn="ctr" defTabSz="68580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3:15</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mn-cs"/>
              </a:rPr>
              <a:t>“</a:t>
            </a:r>
            <a:r>
              <a:rPr lang="en-US" sz="3600" dirty="0">
                <a:effectLst>
                  <a:outerShdw blurRad="38100" dist="38100" dir="2700000" algn="tl">
                    <a:srgbClr val="000000">
                      <a:alpha val="43137"/>
                    </a:srgbClr>
                  </a:outerShdw>
                </a:effectLst>
                <a:latin typeface="Calibri" panose="020F0502020204030204" pitchFamily="34" charset="0"/>
              </a:rPr>
              <a:t>If any man’s work is burned up, he will suffer loss; but he himself will be saved, yet so as through fire.”</a:t>
            </a:r>
          </a:p>
        </p:txBody>
      </p:sp>
      <p:pic>
        <p:nvPicPr>
          <p:cNvPr id="4" name="Picture 3">
            <a:extLst>
              <a:ext uri="{FF2B5EF4-FFF2-40B4-BE49-F238E27FC236}">
                <a16:creationId xmlns:a16="http://schemas.microsoft.com/office/drawing/2014/main" id="{4AD8C88E-3F45-4661-815D-165E3C29CE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10000" y="2133600"/>
            <a:ext cx="4572000" cy="2743200"/>
          </a:xfrm>
          <a:prstGeom prst="rect">
            <a:avLst/>
          </a:prstGeom>
        </p:spPr>
      </p:pic>
    </p:spTree>
    <p:extLst>
      <p:ext uri="{BB962C8B-B14F-4D97-AF65-F5344CB8AC3E}">
        <p14:creationId xmlns:p14="http://schemas.microsoft.com/office/powerpoint/2010/main" val="355150868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cs typeface="Calibri" panose="020F0502020204030204" pitchFamily="34" charset="0"/>
              </a:rPr>
              <a:t>Angels in Sodom</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19:1-11</a:t>
            </a:r>
          </a:p>
        </p:txBody>
      </p:sp>
      <p:sp>
        <p:nvSpPr>
          <p:cNvPr id="161795" name="Rectangle 3"/>
          <p:cNvSpPr>
            <a:spLocks noGrp="1" noChangeArrowheads="1"/>
          </p:cNvSpPr>
          <p:nvPr>
            <p:ph type="body" idx="1"/>
          </p:nvPr>
        </p:nvSpPr>
        <p:spPr>
          <a:xfrm>
            <a:off x="990600" y="1295400"/>
            <a:ext cx="7391400" cy="2705100"/>
          </a:xfrm>
        </p:spPr>
        <p:txBody>
          <a:bodyPr/>
          <a:lstStyle/>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arrival (1)</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invitation (2-3)</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Mob’s attack (4-5)</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refusal &amp; counter-offer (6-8)</a:t>
            </a:r>
          </a:p>
          <a:p>
            <a:pPr marL="514350" lvl="2" indent="-514350" eaLnBrk="1" hangingPunct="1">
              <a:spcBef>
                <a:spcPts val="0"/>
              </a:spcBef>
              <a:spcAft>
                <a:spcPts val="30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Mob’s response (9)</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response (10-11)</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188006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8210A72-E328-4B2B-8A3C-2F31C66737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8412" y="228600"/>
            <a:ext cx="4075176" cy="6400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78916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C7646D-A4DB-4B07-AB30-C33CD83C57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001095"/>
          </a:xfrm>
          <a:prstGeom prst="rect">
            <a:avLst/>
          </a:prstGeom>
          <a:noFill/>
          <a:ln w="28575">
            <a:noFill/>
            <a:miter lim="800000"/>
            <a:headEnd/>
            <a:tailEnd/>
          </a:ln>
        </p:spPr>
        <p:txBody>
          <a:bodyPr wrap="square">
            <a:spAutoFit/>
          </a:bodyPr>
          <a:lstStyle/>
          <a:p>
            <a:pPr algn="ctr">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rPr>
              <a:t>Luke 17:28-30</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28</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It was the same as happened in the days of Lot: they were eating, they were drinking, they were buying, they were selling, they were planting, and they were building;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on the day that Lot left Sodom, it rained fire and brimstone from heaven and destroyed them all.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30</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It will be just the same on the day that the Son of Man is revealed.”</a:t>
            </a:r>
          </a:p>
        </p:txBody>
      </p:sp>
    </p:spTree>
    <p:extLst>
      <p:ext uri="{BB962C8B-B14F-4D97-AF65-F5344CB8AC3E}">
        <p14:creationId xmlns:p14="http://schemas.microsoft.com/office/powerpoint/2010/main" val="145892211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cs typeface="Calibri" panose="020F0502020204030204" pitchFamily="34" charset="0"/>
              </a:rPr>
              <a:t>Angels in Sodom</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19:1-11</a:t>
            </a:r>
          </a:p>
        </p:txBody>
      </p:sp>
      <p:sp>
        <p:nvSpPr>
          <p:cNvPr id="161795" name="Rectangle 3"/>
          <p:cNvSpPr>
            <a:spLocks noGrp="1" noChangeArrowheads="1"/>
          </p:cNvSpPr>
          <p:nvPr>
            <p:ph type="body" idx="1"/>
          </p:nvPr>
        </p:nvSpPr>
        <p:spPr>
          <a:xfrm>
            <a:off x="990600" y="1295400"/>
            <a:ext cx="7391400" cy="2705100"/>
          </a:xfrm>
        </p:spPr>
        <p:txBody>
          <a:bodyPr/>
          <a:lstStyle/>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arrival (1)</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invitation (2-3)</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Mob’s attack (4-5)</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refusal &amp; counter-offer (6-8)</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Mob’s response (9)</a:t>
            </a:r>
          </a:p>
          <a:p>
            <a:pPr marL="514350" lvl="2" indent="-514350" eaLnBrk="1" hangingPunct="1">
              <a:spcBef>
                <a:spcPts val="0"/>
              </a:spcBef>
              <a:spcAft>
                <a:spcPts val="3000"/>
              </a:spcAft>
              <a:buClr>
                <a:srgbClr val="FFC000"/>
              </a:buClr>
              <a:buSzPct val="100000"/>
              <a:buFont typeface="+mj-lt"/>
              <a:buAutoNum type="alphaLcParenR"/>
              <a:defRPr/>
            </a:pPr>
            <a:r>
              <a:rPr lang="en-US" b="1" u="sng" dirty="0">
                <a:solidFill>
                  <a:srgbClr val="FFFFCC"/>
                </a:solidFill>
                <a:effectLst>
                  <a:outerShdw blurRad="38100" dist="38100" dir="2700000" algn="tl">
                    <a:srgbClr val="000000">
                      <a:alpha val="43137"/>
                    </a:srgbClr>
                  </a:outerShdw>
                </a:effectLst>
              </a:rPr>
              <a:t>Angelic response (10-11)</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031131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304800" y="0"/>
            <a:ext cx="11506200" cy="2590800"/>
          </a:xfrm>
        </p:spPr>
        <p:txBody>
          <a:bodyPr/>
          <a:lstStyle/>
          <a:p>
            <a:pPr marL="0" indent="0" algn="ctr" defTabSz="514350" eaLnBrk="1" hangingPunct="1">
              <a:spcBef>
                <a:spcPts val="0"/>
              </a:spcBef>
              <a:spcAft>
                <a:spcPts val="1200"/>
              </a:spcAft>
              <a:buNone/>
              <a:defRPr/>
            </a:pPr>
            <a:r>
              <a:rPr lang="en-US" sz="4000" kern="1200" dirty="0">
                <a:solidFill>
                  <a:srgbClr val="00FFFF"/>
                </a:solidFill>
                <a:ea typeface="+mj-ea"/>
                <a:cs typeface="Calibri" panose="020F0502020204030204" pitchFamily="34" charset="0"/>
              </a:rPr>
              <a:t>Genesis 19:22</a:t>
            </a:r>
          </a:p>
          <a:p>
            <a:pPr marL="0" indent="0" algn="just">
              <a:spcBef>
                <a:spcPts val="0"/>
              </a:spcBef>
              <a:buNone/>
            </a:pPr>
            <a:r>
              <a:rPr lang="en-US" sz="3600" dirty="0">
                <a:effectLst>
                  <a:outerShdw blurRad="38100" dist="38100" dir="2700000" algn="tl">
                    <a:srgbClr val="000000">
                      <a:alpha val="43137"/>
                    </a:srgbClr>
                  </a:outerShdw>
                </a:effectLst>
                <a:cs typeface="Calibri" panose="020F0502020204030204" pitchFamily="34" charset="0"/>
              </a:rPr>
              <a:t>“Hurry, escape there, for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I cannot do anything</a:t>
            </a:r>
            <a:r>
              <a:rPr lang="en-US" sz="3600" dirty="0">
                <a:effectLst>
                  <a:outerShdw blurRad="38100" dist="38100" dir="2700000" algn="tl">
                    <a:srgbClr val="000000">
                      <a:alpha val="43137"/>
                    </a:srgbClr>
                  </a:outerShdw>
                </a:effectLst>
                <a:cs typeface="Calibri" panose="020F0502020204030204" pitchFamily="34" charset="0"/>
              </a:rPr>
              <a:t> until you arrive there.” Therefore the name of the town was called </a:t>
            </a:r>
            <a:r>
              <a:rPr lang="en-US" sz="3600" dirty="0" err="1">
                <a:effectLst>
                  <a:outerShdw blurRad="38100" dist="38100" dir="2700000" algn="tl">
                    <a:srgbClr val="000000">
                      <a:alpha val="43137"/>
                    </a:srgbClr>
                  </a:outerShdw>
                </a:effectLst>
                <a:cs typeface="Calibri" panose="020F0502020204030204" pitchFamily="34" charset="0"/>
              </a:rPr>
              <a:t>Zoar</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5" name="Picture 4">
            <a:extLst>
              <a:ext uri="{FF2B5EF4-FFF2-40B4-BE49-F238E27FC236}">
                <a16:creationId xmlns:a16="http://schemas.microsoft.com/office/drawing/2014/main" id="{BEB98DBC-B0EC-4B19-8136-FF0D478D71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10000" y="2133600"/>
            <a:ext cx="4572000" cy="2743200"/>
          </a:xfrm>
          <a:prstGeom prst="rect">
            <a:avLst/>
          </a:prstGeom>
        </p:spPr>
      </p:pic>
    </p:spTree>
    <p:extLst>
      <p:ext uri="{BB962C8B-B14F-4D97-AF65-F5344CB8AC3E}">
        <p14:creationId xmlns:p14="http://schemas.microsoft.com/office/powerpoint/2010/main" val="171276838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0972800"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“Then in 19:11 came the angels’ judgment of blindness: </a:t>
            </a:r>
            <a:r>
              <a:rPr lang="en-US" i="1" dirty="0">
                <a:effectLst>
                  <a:outerShdw blurRad="38100" dist="38100" dir="2700000" algn="tl">
                    <a:srgbClr val="000000">
                      <a:alpha val="43137"/>
                    </a:srgbClr>
                  </a:outerShdw>
                </a:effectLst>
              </a:rPr>
              <a:t>And they smote the men that were at the door of the house with blindness, both small and great</a:t>
            </a:r>
            <a:r>
              <a:rPr lang="en-US" dirty="0">
                <a:effectLst>
                  <a:outerShdw blurRad="38100" dist="38100" dir="2700000" algn="tl">
                    <a:srgbClr val="000000">
                      <a:alpha val="43137"/>
                    </a:srgbClr>
                  </a:outerShdw>
                </a:effectLst>
              </a:rPr>
              <a:t>. The Hebrew word for blindness here is not the normal word that is used. Outside this verse, this word for blindness is found only once elsewhere, in II Kings 6:18, which is also in the context of angels. This word refers to a partial blindness with mental bewilderment; that is, mental confusion resulting from distorted vision</a:t>
            </a:r>
            <a:r>
              <a:rPr lang="en-US" b="1" dirty="0">
                <a:solidFill>
                  <a:srgbClr val="FFFFCC"/>
                </a:solidFill>
                <a:effectLst>
                  <a:outerShdw blurRad="38100" dist="38100" dir="2700000" algn="tl">
                    <a:srgbClr val="000000">
                      <a:alpha val="43137"/>
                    </a:srgbClr>
                  </a:outerShdw>
                </a:effectLst>
              </a:rPr>
              <a:t>.”</a:t>
            </a:r>
            <a:endParaRPr lang="en-US" altLang="en-US" b="1" dirty="0">
              <a:solidFill>
                <a:srgbClr val="FFFFCC"/>
              </a:solidFill>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323</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79088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252A684-4CDD-4290-ACF1-B09810BF96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834673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1:21-22</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600" dirty="0">
                <a:effectLst>
                  <a:outerShdw blurRad="38100" dist="38100" dir="2700000" algn="tl">
                    <a:srgbClr val="000000">
                      <a:alpha val="43137"/>
                    </a:srgbClr>
                  </a:outerShdw>
                </a:effectLst>
                <a:latin typeface="Calibri" panose="020F0502020204030204" pitchFamily="34" charset="0"/>
              </a:rPr>
              <a:t> For even though they knew God, they did not honor Him as God or give thanks, but they became futile in their reasonings, and their senseless hearts were darkened.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22</a:t>
            </a:r>
            <a:r>
              <a:rPr lang="en-US" sz="3600" dirty="0">
                <a:effectLst>
                  <a:outerShdw blurRad="38100" dist="38100" dir="2700000" algn="tl">
                    <a:srgbClr val="000000">
                      <a:alpha val="43137"/>
                    </a:srgbClr>
                  </a:outerShdw>
                </a:effectLst>
                <a:latin typeface="Calibri" panose="020F0502020204030204" pitchFamily="34" charset="0"/>
              </a:rPr>
              <a:t> Claiming to be wise, they became fools.</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2895699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7315200" y="6248400"/>
            <a:ext cx="3886200" cy="369332"/>
          </a:xfrm>
          <a:prstGeom prst="rect">
            <a:avLst/>
          </a:prstGeom>
          <a:noFill/>
          <a:ln w="9525">
            <a:noFill/>
            <a:miter lim="800000"/>
            <a:headEnd/>
            <a:tailEnd/>
          </a:ln>
        </p:spPr>
        <p:txBody>
          <a:bodyPr wrap="square">
            <a:spAutoFit/>
          </a:bodyPr>
          <a:lstStyle/>
          <a:p>
            <a:pPr algn="ctr"/>
            <a:r>
              <a:rPr lang="en-US" sz="1800" dirty="0">
                <a:latin typeface="Calibri" pitchFamily="34" charset="0"/>
              </a:rPr>
              <a:t>David Barton, </a:t>
            </a:r>
            <a:r>
              <a:rPr lang="en-US" sz="1800" i="1" dirty="0">
                <a:latin typeface="Calibri" pitchFamily="34" charset="0"/>
              </a:rPr>
              <a:t>Original Intent</a:t>
            </a:r>
            <a:r>
              <a:rPr lang="en-US" sz="1800" dirty="0">
                <a:latin typeface="Calibri" pitchFamily="34" charset="0"/>
              </a:rPr>
              <a:t>, p. 245</a:t>
            </a:r>
          </a:p>
        </p:txBody>
      </p:sp>
      <p:pic>
        <p:nvPicPr>
          <p:cNvPr id="5" name="Content Placeholder 4" descr="SAT-scores-631x1024.jp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4400" y="152400"/>
            <a:ext cx="5314120" cy="6400800"/>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152399"/>
            <a:ext cx="3886200" cy="5985228"/>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0972800" cy="28194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 result was: </a:t>
            </a:r>
            <a:r>
              <a:rPr lang="en-US" i="1" dirty="0">
                <a:effectLst>
                  <a:outerShdw blurRad="38100" dist="38100" dir="2700000" algn="tl">
                    <a:srgbClr val="000000">
                      <a:alpha val="43137"/>
                    </a:srgbClr>
                  </a:outerShdw>
                </a:effectLst>
              </a:rPr>
              <a:t>so that they wearied themselves to find the door</a:t>
            </a:r>
            <a:r>
              <a:rPr lang="en-US" dirty="0">
                <a:effectLst>
                  <a:outerShdw blurRad="38100" dist="38100" dir="2700000" algn="tl">
                    <a:srgbClr val="000000">
                      <a:alpha val="43137"/>
                    </a:srgbClr>
                  </a:outerShdw>
                </a:effectLst>
              </a:rPr>
              <a:t>. They were so insistent upon their wickedness, so intent on homosexual abuse, that even after being struck with blindness they still tried to get through the door until they simply got too tired to continue.”</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958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323</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325929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6003" y="137160"/>
            <a:ext cx="9919994" cy="6583680"/>
          </a:xfrm>
          <a:prstGeom prst="rect">
            <a:avLst/>
          </a:prstGeom>
          <a:ln>
            <a:solidFill>
              <a:srgbClr val="FFFFCC"/>
            </a:solidFill>
          </a:ln>
        </p:spPr>
      </p:pic>
    </p:spTree>
    <p:extLst>
      <p:ext uri="{BB962C8B-B14F-4D97-AF65-F5344CB8AC3E}">
        <p14:creationId xmlns:p14="http://schemas.microsoft.com/office/powerpoint/2010/main" val="24411419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452827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18</a:t>
            </a:r>
            <a:r>
              <a:rPr lang="en-US" sz="3600" dirty="0">
                <a:effectLst>
                  <a:outerShdw blurRad="38100" dist="38100" dir="2700000" algn="tl">
                    <a:srgbClr val="000000">
                      <a:alpha val="43137"/>
                    </a:srgbClr>
                  </a:outerShdw>
                </a:effectLst>
                <a:cs typeface="Calibri" panose="020F0502020204030204" pitchFamily="34" charset="0"/>
              </a:rPr>
              <a:t>‒19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Sodom &amp; Gomorrah</a:t>
            </a:r>
          </a:p>
        </p:txBody>
      </p:sp>
      <p:sp>
        <p:nvSpPr>
          <p:cNvPr id="161795" name="Rectangle 3"/>
          <p:cNvSpPr>
            <a:spLocks noGrp="1" noChangeArrowheads="1"/>
          </p:cNvSpPr>
          <p:nvPr>
            <p:ph type="body" idx="1"/>
          </p:nvPr>
        </p:nvSpPr>
        <p:spPr>
          <a:xfrm>
            <a:off x="1066800" y="2057400"/>
            <a:ext cx="6934200" cy="3505200"/>
          </a:xfrm>
        </p:spPr>
        <p:txBody>
          <a:bodyPr/>
          <a:lstStyle/>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Visitation (18:1-15)</a:t>
            </a:r>
          </a:p>
          <a:p>
            <a:pPr marL="457200"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Prediction (18:16-33)</a:t>
            </a:r>
          </a:p>
          <a:p>
            <a:pPr marL="457200"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Destruction (19:1-38)</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170309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47244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Angels in Sodom (1-11)</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Lot’s rescue (12-22)</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Destruction (23-29)</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Lot’s incest (30-38)</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2286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3"/>
            </a:pPr>
            <a:r>
              <a:rPr lang="en-US" sz="3600" kern="0" dirty="0">
                <a:effectLst>
                  <a:outerShdw blurRad="38100" dist="38100" dir="2700000" algn="tl">
                    <a:srgbClr val="000000">
                      <a:alpha val="43137"/>
                    </a:srgbClr>
                  </a:outerShdw>
                </a:effectLst>
                <a:cs typeface="Calibri" panose="020F0502020204030204" pitchFamily="34" charset="0"/>
              </a:rPr>
              <a:t>Destruction</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19:1-38</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59261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cs typeface="Calibri" panose="020F0502020204030204" pitchFamily="34" charset="0"/>
              </a:rPr>
              <a:t>Angels in Sodom</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19:1-11</a:t>
            </a:r>
          </a:p>
        </p:txBody>
      </p:sp>
      <p:sp>
        <p:nvSpPr>
          <p:cNvPr id="161795" name="Rectangle 3"/>
          <p:cNvSpPr>
            <a:spLocks noGrp="1" noChangeArrowheads="1"/>
          </p:cNvSpPr>
          <p:nvPr>
            <p:ph type="body" idx="1"/>
          </p:nvPr>
        </p:nvSpPr>
        <p:spPr>
          <a:xfrm>
            <a:off x="990600" y="1295400"/>
            <a:ext cx="7391400" cy="2705100"/>
          </a:xfrm>
        </p:spPr>
        <p:txBody>
          <a:bodyPr/>
          <a:lstStyle/>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arrival (1)</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invitation (2-3)</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Mob’s attack (4-5)</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Lot’s refusal &amp; counter-offer (6-8)</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Mob’s response (9)</a:t>
            </a:r>
          </a:p>
          <a:p>
            <a:pPr marL="514350" lvl="2" indent="-514350" eaLnBrk="1" hangingPunct="1">
              <a:spcBef>
                <a:spcPts val="0"/>
              </a:spcBef>
              <a:spcAft>
                <a:spcPts val="3000"/>
              </a:spcAft>
              <a:buClr>
                <a:srgbClr val="FFC000"/>
              </a:buClr>
              <a:buSzPct val="100000"/>
              <a:buFont typeface="+mj-lt"/>
              <a:buAutoNum type="alphaLcParenR"/>
              <a:defRPr/>
            </a:pPr>
            <a:r>
              <a:rPr lang="en-US" dirty="0">
                <a:effectLst>
                  <a:outerShdw blurRad="38100" dist="38100" dir="2700000" algn="tl">
                    <a:srgbClr val="000000">
                      <a:alpha val="43137"/>
                    </a:srgbClr>
                  </a:outerShdw>
                </a:effectLst>
              </a:rPr>
              <a:t>Angelic response (10-11)</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366205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4724400" cy="2743200"/>
          </a:xfrm>
        </p:spPr>
        <p:txBody>
          <a:bodyPr/>
          <a:lstStyle/>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Angels in Sodom (1-11)</a:t>
            </a:r>
          </a:p>
          <a:p>
            <a:pPr marL="458788" lvl="2" indent="-458788" eaLnBrk="1" hangingPunct="1">
              <a:spcBef>
                <a:spcPts val="0"/>
              </a:spcBef>
              <a:spcAft>
                <a:spcPts val="3600"/>
              </a:spcAft>
              <a:buClr>
                <a:srgbClr val="00FF00"/>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Lot’s rescue (12-22)</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Destruction (23-29)</a:t>
            </a:r>
          </a:p>
          <a:p>
            <a:pPr marL="458788" lvl="2" indent="-458788"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Lot’s incest (30-38)</a:t>
            </a:r>
          </a:p>
        </p:txBody>
      </p:sp>
      <p:sp>
        <p:nvSpPr>
          <p:cNvPr id="7" name="Rectangle 2">
            <a:extLst>
              <a:ext uri="{FF2B5EF4-FFF2-40B4-BE49-F238E27FC236}">
                <a16:creationId xmlns:a16="http://schemas.microsoft.com/office/drawing/2014/main" id="{97686A22-2BE5-4C51-AB58-0A64E5F67A24}"/>
              </a:ext>
            </a:extLst>
          </p:cNvPr>
          <p:cNvSpPr txBox="1">
            <a:spLocks noChangeArrowheads="1"/>
          </p:cNvSpPr>
          <p:nvPr/>
        </p:nvSpPr>
        <p:spPr bwMode="auto">
          <a:xfrm>
            <a:off x="3119438" y="228600"/>
            <a:ext cx="5953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3"/>
            </a:pPr>
            <a:r>
              <a:rPr lang="en-US" sz="3600" kern="0" dirty="0">
                <a:effectLst>
                  <a:outerShdw blurRad="38100" dist="38100" dir="2700000" algn="tl">
                    <a:srgbClr val="000000">
                      <a:alpha val="43137"/>
                    </a:srgbClr>
                  </a:outerShdw>
                </a:effectLst>
                <a:cs typeface="Calibri" panose="020F0502020204030204" pitchFamily="34" charset="0"/>
              </a:rPr>
              <a:t>Destruction</a:t>
            </a:r>
            <a:br>
              <a:rPr lang="en-US" sz="3600" kern="0" dirty="0">
                <a:effectLst>
                  <a:outerShdw blurRad="38100" dist="38100" dir="2700000" algn="tl">
                    <a:srgbClr val="000000">
                      <a:alpha val="43137"/>
                    </a:srgbClr>
                  </a:outerShdw>
                </a:effectLst>
                <a:cs typeface="Calibri" panose="020F0502020204030204" pitchFamily="34" charset="0"/>
              </a:rPr>
            </a:br>
            <a:r>
              <a:rPr lang="en-US" sz="2800" b="1" kern="0" dirty="0">
                <a:solidFill>
                  <a:srgbClr val="FFFFCC"/>
                </a:solidFill>
                <a:effectLst>
                  <a:outerShdw blurRad="38100" dist="38100" dir="2700000" algn="tl">
                    <a:srgbClr val="000000">
                      <a:alpha val="43137"/>
                    </a:srgbClr>
                  </a:outerShdw>
                </a:effectLst>
                <a:ea typeface="+mn-ea"/>
                <a:cs typeface="+mn-cs"/>
              </a:rPr>
              <a:t>Genesis 19:1-38</a:t>
            </a:r>
          </a:p>
        </p:txBody>
      </p:sp>
      <p:pic>
        <p:nvPicPr>
          <p:cNvPr id="5" name="Picture 4">
            <a:extLst>
              <a:ext uri="{FF2B5EF4-FFF2-40B4-BE49-F238E27FC236}">
                <a16:creationId xmlns:a16="http://schemas.microsoft.com/office/drawing/2014/main" id="{6F422440-7828-4622-A45D-9ABFFDA55A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716328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24100" y="3711476"/>
            <a:ext cx="7543800" cy="2308324"/>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bless you and keep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make his face shine on you and be gracious to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turn his face toward you and give you peace.” (NIV)</a:t>
            </a: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0789" y="533400"/>
            <a:ext cx="5070422" cy="2743200"/>
          </a:xfrm>
          <a:prstGeom prst="rect">
            <a:avLst/>
          </a:prstGeom>
        </p:spPr>
      </p:pic>
    </p:spTree>
    <p:extLst>
      <p:ext uri="{BB962C8B-B14F-4D97-AF65-F5344CB8AC3E}">
        <p14:creationId xmlns:p14="http://schemas.microsoft.com/office/powerpoint/2010/main" val="3480372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u="sng"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523174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1F0E6A-6FEF-418B-9CC7-F5A4576B350A}"/>
              </a:ext>
            </a:extLst>
          </p:cNvPr>
          <p:cNvPicPr>
            <a:picLocks noChangeAspect="1"/>
          </p:cNvPicPr>
          <p:nvPr/>
        </p:nvPicPr>
        <p:blipFill>
          <a:blip r:embed="rId3"/>
          <a:stretch>
            <a:fillRect/>
          </a:stretch>
        </p:blipFill>
        <p:spPr>
          <a:xfrm>
            <a:off x="12191" y="0"/>
            <a:ext cx="12167617"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43:1</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now, thus says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your Creator, O Jacob, And He who formed you, O Israel</a:t>
            </a:r>
            <a:r>
              <a:rPr lang="en-US" sz="3600" dirty="0">
                <a:effectLst>
                  <a:outerShdw blurRad="38100" dist="38100" dir="2700000" algn="tl">
                    <a:srgbClr val="000000">
                      <a:alpha val="43137"/>
                    </a:srgbClr>
                  </a:outerShdw>
                </a:effectLst>
                <a:latin typeface="Calibri" panose="020F0502020204030204" pitchFamily="34" charset="0"/>
              </a:rPr>
              <a:t>, 'Do not fear, for I have redeemed you; I have called you by name; you are Mine!'”</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3C8C4205-0307-40A2-984C-8A7D15AAF5D8}"/>
              </a:ext>
            </a:extLst>
          </p:cNvPr>
          <p:cNvPicPr>
            <a:picLocks noChangeAspect="1"/>
          </p:cNvPicPr>
          <p:nvPr/>
        </p:nvPicPr>
        <p:blipFill>
          <a:blip r:embed="rId4"/>
          <a:stretch>
            <a:fillRect/>
          </a:stretch>
        </p:blipFill>
        <p:spPr>
          <a:xfrm>
            <a:off x="4559716" y="2971800"/>
            <a:ext cx="3072568" cy="1828800"/>
          </a:xfrm>
          <a:prstGeom prst="rect">
            <a:avLst/>
          </a:prstGeom>
          <a:ln>
            <a:solidFill>
              <a:schemeClr val="tx1"/>
            </a:solidFill>
          </a:ln>
        </p:spPr>
      </p:pic>
    </p:spTree>
    <p:extLst>
      <p:ext uri="{BB962C8B-B14F-4D97-AF65-F5344CB8AC3E}">
        <p14:creationId xmlns:p14="http://schemas.microsoft.com/office/powerpoint/2010/main" val="1765347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2689573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Genesis 12</a:t>
            </a:r>
            <a:r>
              <a:rPr lang="en-US" sz="3600" dirty="0">
                <a:effectLst>
                  <a:outerShdw blurRad="38100" dist="38100" dir="2700000" algn="tl">
                    <a:srgbClr val="000000">
                      <a:alpha val="43137"/>
                    </a:srgbClr>
                  </a:outerShdw>
                </a:effectLst>
                <a:cs typeface="Calibri" panose="020F0502020204030204" pitchFamily="34" charset="0"/>
              </a:rPr>
              <a:t>‒19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Abram’s Early Journeys</a:t>
            </a:r>
          </a:p>
        </p:txBody>
      </p:sp>
      <p:sp>
        <p:nvSpPr>
          <p:cNvPr id="161795" name="Rectangle 3"/>
          <p:cNvSpPr>
            <a:spLocks noGrp="1" noChangeArrowheads="1"/>
          </p:cNvSpPr>
          <p:nvPr>
            <p:ph type="body" idx="1"/>
          </p:nvPr>
        </p:nvSpPr>
        <p:spPr>
          <a:xfrm>
            <a:off x="1905000" y="1371600"/>
            <a:ext cx="8382000" cy="5333999"/>
          </a:xfrm>
        </p:spPr>
        <p:txBody>
          <a:bodyPr/>
          <a:lstStyle/>
          <a:p>
            <a:pPr marL="574675" lvl="1" indent="-574675" eaLnBrk="1" hangingPunct="1">
              <a:spcBef>
                <a:spcPts val="0"/>
              </a:spcBef>
              <a:spcAft>
                <a:spcPts val="400"/>
              </a:spcAft>
              <a:buClr>
                <a:schemeClr val="tx2"/>
              </a:buClr>
              <a:buSzPct val="100000"/>
              <a:buFont typeface="+mj-lt"/>
              <a:buAutoNum type="romanUcPeriod"/>
              <a:defRPr/>
            </a:pPr>
            <a:r>
              <a:rPr lang="en-US" sz="2800" dirty="0"/>
              <a:t>Unconditional promises (Gen. 12:1-3)</a:t>
            </a:r>
          </a:p>
          <a:p>
            <a:pPr marL="574675" lvl="1" indent="-574675" eaLnBrk="1" hangingPunct="1">
              <a:spcBef>
                <a:spcPts val="0"/>
              </a:spcBef>
              <a:spcAft>
                <a:spcPts val="400"/>
              </a:spcAft>
              <a:buClr>
                <a:schemeClr val="tx2"/>
              </a:buClr>
              <a:buSzPct val="100000"/>
              <a:buFont typeface="+mj-lt"/>
              <a:buAutoNum type="romanUcPeriod"/>
              <a:defRPr/>
            </a:pPr>
            <a:r>
              <a:rPr lang="en-US" sz="2800" dirty="0"/>
              <a:t>From Haran to Canaan (Gen. 12:4-5)</a:t>
            </a:r>
          </a:p>
          <a:p>
            <a:pPr marL="574675" lvl="1" indent="-574675" eaLnBrk="1" hangingPunct="1">
              <a:spcBef>
                <a:spcPts val="0"/>
              </a:spcBef>
              <a:spcAft>
                <a:spcPts val="400"/>
              </a:spcAft>
              <a:buClr>
                <a:schemeClr val="tx2"/>
              </a:buClr>
              <a:buSzPct val="100000"/>
              <a:buFont typeface="+mj-lt"/>
              <a:buAutoNum type="romanUcPeriod"/>
              <a:defRPr/>
            </a:pPr>
            <a:r>
              <a:rPr lang="en-US" sz="2800" dirty="0"/>
              <a:t>In Canaan (Gen. 12:6-9)</a:t>
            </a:r>
          </a:p>
          <a:p>
            <a:pPr marL="574675" lvl="1" indent="-574675" eaLnBrk="1" hangingPunct="1">
              <a:spcBef>
                <a:spcPts val="0"/>
              </a:spcBef>
              <a:spcAft>
                <a:spcPts val="400"/>
              </a:spcAft>
              <a:buClr>
                <a:schemeClr val="tx2"/>
              </a:buClr>
              <a:buSzPct val="100000"/>
              <a:buFont typeface="+mj-lt"/>
              <a:buAutoNum type="romanUcPeriod"/>
              <a:defRPr/>
            </a:pPr>
            <a:r>
              <a:rPr lang="en-US" sz="2800" dirty="0"/>
              <a:t>In Egypt (Gen. 12:10-20)</a:t>
            </a:r>
          </a:p>
          <a:p>
            <a:pPr marL="574675" lvl="1" indent="-574675" eaLnBrk="1" hangingPunct="1">
              <a:spcBef>
                <a:spcPts val="0"/>
              </a:spcBef>
              <a:spcAft>
                <a:spcPts val="400"/>
              </a:spcAft>
              <a:buClr>
                <a:schemeClr val="tx2"/>
              </a:buClr>
              <a:buSzPct val="100000"/>
              <a:buFont typeface="+mj-lt"/>
              <a:buAutoNum type="romanUcPeriod"/>
              <a:defRPr/>
            </a:pPr>
            <a:r>
              <a:rPr lang="en-US" sz="2800" dirty="0"/>
              <a:t>Abram and Lot Separate (Gen. 13:1-13)</a:t>
            </a:r>
          </a:p>
          <a:p>
            <a:pPr marL="574675" lvl="1" indent="-574675" eaLnBrk="1" hangingPunct="1">
              <a:spcBef>
                <a:spcPts val="0"/>
              </a:spcBef>
              <a:spcAft>
                <a:spcPts val="400"/>
              </a:spcAft>
              <a:buClr>
                <a:schemeClr val="tx2"/>
              </a:buClr>
              <a:buSzPct val="100000"/>
              <a:buFont typeface="+mj-lt"/>
              <a:buAutoNum type="romanUcPeriod"/>
              <a:defRPr/>
            </a:pPr>
            <a:r>
              <a:rPr lang="en-US" sz="2800" dirty="0"/>
              <a:t>Reaffirmation of Abram’s promises (Gen. 13:14-18)</a:t>
            </a:r>
          </a:p>
          <a:p>
            <a:pPr marL="574675" lvl="1" indent="-574675" eaLnBrk="1" hangingPunct="1">
              <a:spcBef>
                <a:spcPts val="0"/>
              </a:spcBef>
              <a:spcAft>
                <a:spcPts val="400"/>
              </a:spcAft>
              <a:buClr>
                <a:schemeClr val="tx2"/>
              </a:buClr>
              <a:buSzPct val="100000"/>
              <a:buFont typeface="+mj-lt"/>
              <a:buAutoNum type="romanUcPeriod"/>
              <a:defRPr/>
            </a:pPr>
            <a:r>
              <a:rPr lang="en-US" sz="2800" dirty="0"/>
              <a:t>Abram Rescues Lot (14:1-24)</a:t>
            </a:r>
          </a:p>
          <a:p>
            <a:pPr marL="574675" lvl="1" indent="-574675" eaLnBrk="1" hangingPunct="1">
              <a:spcBef>
                <a:spcPts val="0"/>
              </a:spcBef>
              <a:spcAft>
                <a:spcPts val="400"/>
              </a:spcAft>
              <a:buClr>
                <a:schemeClr val="tx2"/>
              </a:buClr>
              <a:buSzPct val="100000"/>
              <a:buFont typeface="+mj-lt"/>
              <a:buAutoNum type="romanUcPeriod"/>
              <a:defRPr/>
            </a:pPr>
            <a:r>
              <a:rPr lang="en-US" sz="2800" dirty="0"/>
              <a:t>Abrahamic Covenant (15:1-21)</a:t>
            </a:r>
          </a:p>
          <a:p>
            <a:pPr marL="574675" lvl="1" indent="-574675" eaLnBrk="1" hangingPunct="1">
              <a:spcBef>
                <a:spcPts val="0"/>
              </a:spcBef>
              <a:spcAft>
                <a:spcPts val="400"/>
              </a:spcAft>
              <a:buClr>
                <a:schemeClr val="tx2"/>
              </a:buClr>
              <a:buSzPct val="100000"/>
              <a:buFont typeface="+mj-lt"/>
              <a:buAutoNum type="romanUcPeriod"/>
              <a:defRPr/>
            </a:pPr>
            <a:r>
              <a:rPr lang="en-US" sz="2800" dirty="0"/>
              <a:t>Hagar &amp; Ishmael (16:1-16)</a:t>
            </a:r>
          </a:p>
          <a:p>
            <a:pPr marL="574675" lvl="1" indent="-574675" eaLnBrk="1" hangingPunct="1">
              <a:spcBef>
                <a:spcPts val="0"/>
              </a:spcBef>
              <a:spcAft>
                <a:spcPts val="400"/>
              </a:spcAft>
              <a:buClr>
                <a:schemeClr val="tx2"/>
              </a:buClr>
              <a:buSzPct val="100000"/>
              <a:buFont typeface="+mj-lt"/>
              <a:buAutoNum type="romanUcPeriod"/>
              <a:defRPr/>
            </a:pPr>
            <a:r>
              <a:rPr lang="en-US" sz="2800" dirty="0"/>
              <a:t>Circumcision  (Gen. 17:1-27)</a:t>
            </a:r>
          </a:p>
          <a:p>
            <a:pPr marL="574675" lvl="1" indent="-574675" eaLnBrk="1" hangingPunct="1">
              <a:spcBef>
                <a:spcPts val="0"/>
              </a:spcBef>
              <a:spcAft>
                <a:spcPts val="400"/>
              </a:spcAft>
              <a:buClr>
                <a:schemeClr val="tx2"/>
              </a:buClr>
              <a:buSzPct val="100000"/>
              <a:buFont typeface="+mj-lt"/>
              <a:buAutoNum type="romanUcPeriod"/>
              <a:defRPr/>
            </a:pPr>
            <a:r>
              <a:rPr lang="en-US" sz="2800" b="1" u="sng" dirty="0">
                <a:solidFill>
                  <a:srgbClr val="FFFFCC"/>
                </a:solidFill>
              </a:rPr>
              <a:t>Sodom  &amp; Gomorrah (Gen. 18</a:t>
            </a:r>
            <a:r>
              <a:rPr lang="en-US" sz="2800" b="1" u="sng" dirty="0">
                <a:solidFill>
                  <a:srgbClr val="FFFFCC"/>
                </a:solidFill>
                <a:cs typeface="Calibri" panose="020F0502020204030204" pitchFamily="34" charset="0"/>
              </a:rPr>
              <a:t>‒19)</a:t>
            </a:r>
            <a:endParaRPr lang="en-US" sz="2800" b="1" u="sng" dirty="0">
              <a:solidFill>
                <a:srgbClr val="FFFFCC"/>
              </a:solidFill>
            </a:endParaRPr>
          </a:p>
        </p:txBody>
      </p:sp>
      <p:pic>
        <p:nvPicPr>
          <p:cNvPr id="6" name="Picture 5">
            <a:extLst>
              <a:ext uri="{FF2B5EF4-FFF2-40B4-BE49-F238E27FC236}">
                <a16:creationId xmlns:a16="http://schemas.microsoft.com/office/drawing/2014/main" id="{47546BD8-01E6-4589-930B-9B8EB20E28B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140604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25390</TotalTime>
  <Words>2263</Words>
  <Application>Microsoft Office PowerPoint</Application>
  <PresentationFormat>Widescreen</PresentationFormat>
  <Paragraphs>277</Paragraphs>
  <Slides>59</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Calibri</vt:lpstr>
      <vt:lpstr>Times New Roman</vt:lpstr>
      <vt:lpstr>Wingdings</vt:lpstr>
      <vt:lpstr>Azure</vt:lpstr>
      <vt:lpstr>PowerPoint Presentation</vt:lpstr>
      <vt:lpstr>GENESIS STRUCTURE</vt:lpstr>
      <vt:lpstr>GENESIS STRUCTURE</vt:lpstr>
      <vt:lpstr>PowerPoint Presentation</vt:lpstr>
      <vt:lpstr>GENESIS STRUCTURE</vt:lpstr>
      <vt:lpstr>GENESIS STRUCTURE</vt:lpstr>
      <vt:lpstr>PowerPoint Presentation</vt:lpstr>
      <vt:lpstr>GENESIS STRUCTURE</vt:lpstr>
      <vt:lpstr>Genesis 12‒19 Abram’s Early Journeys</vt:lpstr>
      <vt:lpstr>Genesis 18‒19 Sodom &amp; Gomorrah</vt:lpstr>
      <vt:lpstr>Genesis 18‒19 Sodom &amp; Gomorrah</vt:lpstr>
      <vt:lpstr>PowerPoint Presentation</vt:lpstr>
      <vt:lpstr>Genesis 18‒19 Sodom &amp; Gomorrah</vt:lpstr>
      <vt:lpstr>PowerPoint Presentation</vt:lpstr>
      <vt:lpstr>Genesis 18‒19 Sodom &amp; Gomorrah</vt:lpstr>
      <vt:lpstr>PowerPoint Presentation</vt:lpstr>
      <vt:lpstr>PowerPoint Presentation</vt:lpstr>
      <vt:lpstr>Angels in Sodom Genesis 19:1-11</vt:lpstr>
      <vt:lpstr>Angels in Sodom Genesis 19:1-11</vt:lpstr>
      <vt:lpstr>PowerPoint Presentation</vt:lpstr>
      <vt:lpstr>PowerPoint Presentation</vt:lpstr>
      <vt:lpstr>PowerPoint Presentation</vt:lpstr>
      <vt:lpstr>PowerPoint Presentation</vt:lpstr>
      <vt:lpstr>Angels in Sodom Genesis 19:1-11</vt:lpstr>
      <vt:lpstr>PowerPoint Presentation</vt:lpstr>
      <vt:lpstr>PowerPoint Presentation</vt:lpstr>
      <vt:lpstr>PowerPoint Presentation</vt:lpstr>
      <vt:lpstr>PowerPoint Presentation</vt:lpstr>
      <vt:lpstr>PowerPoint Presentation</vt:lpstr>
      <vt:lpstr>PowerPoint Presentation</vt:lpstr>
      <vt:lpstr>Objections to the Angel View</vt:lpstr>
      <vt:lpstr>PowerPoint Presentation</vt:lpstr>
      <vt:lpstr>Angels in Sodom Genesis 19:1-11</vt:lpstr>
      <vt:lpstr>PowerPoint Presentation</vt:lpstr>
      <vt:lpstr>PowerPoint Presentation</vt:lpstr>
      <vt:lpstr>Angels in Sodom Genesis 19:1-11</vt:lpstr>
      <vt:lpstr>THE BIBLE AND HOMOSEXUALITY</vt:lpstr>
      <vt:lpstr>The Apostle Paul</vt:lpstr>
      <vt:lpstr>PowerPoint Presentation</vt:lpstr>
      <vt:lpstr>PowerPoint Presentation</vt:lpstr>
      <vt:lpstr>PowerPoint Presentation</vt:lpstr>
      <vt:lpstr>PowerPoint Presentation</vt:lpstr>
      <vt:lpstr>PowerPoint Presentation</vt:lpstr>
      <vt:lpstr>Angels in Sodom Genesis 19:1-11</vt:lpstr>
      <vt:lpstr>PowerPoint Presentation</vt:lpstr>
      <vt:lpstr>PowerPoint Presentation</vt:lpstr>
      <vt:lpstr>Angels in Sodom Genesis 19:1-11</vt:lpstr>
      <vt:lpstr>PowerPoint Presentation</vt:lpstr>
      <vt:lpstr>PowerPoint Presentation</vt:lpstr>
      <vt:lpstr>PowerPoint Presentation</vt:lpstr>
      <vt:lpstr>PowerPoint Presentation</vt:lpstr>
      <vt:lpstr>PowerPoint Presentation</vt:lpstr>
      <vt:lpstr>PowerPoint Presentation</vt:lpstr>
      <vt:lpstr>Conclusion</vt:lpstr>
      <vt:lpstr>Genesis 18‒19 Sodom &amp; Gomorrah</vt:lpstr>
      <vt:lpstr>PowerPoint Presentation</vt:lpstr>
      <vt:lpstr>Angels in Sodom Genesis 19:1-11</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076 - 19v1-22 - 16x9</dc:title>
  <dc:subject>Genesis 18</dc:subject>
  <dc:creator>A. Woods</dc:creator>
  <dc:description>Modified by Jim McGowan</dc:description>
  <cp:lastModifiedBy>anne woods</cp:lastModifiedBy>
  <cp:revision>2551</cp:revision>
  <cp:lastPrinted>2022-04-22T16:16:04Z</cp:lastPrinted>
  <dcterms:created xsi:type="dcterms:W3CDTF">2009-03-17T12:21:13Z</dcterms:created>
  <dcterms:modified xsi:type="dcterms:W3CDTF">2022-04-22T21:40:09Z</dcterms:modified>
</cp:coreProperties>
</file>