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8920" r:id="rId2"/>
  </p:sldMasterIdLst>
  <p:notesMasterIdLst>
    <p:notesMasterId r:id="rId60"/>
  </p:notesMasterIdLst>
  <p:handoutMasterIdLst>
    <p:handoutMasterId r:id="rId61"/>
  </p:handoutMasterIdLst>
  <p:sldIdLst>
    <p:sldId id="2067" r:id="rId3"/>
    <p:sldId id="7306" r:id="rId4"/>
    <p:sldId id="1544" r:id="rId5"/>
    <p:sldId id="7293" r:id="rId6"/>
    <p:sldId id="5384" r:id="rId7"/>
    <p:sldId id="7421" r:id="rId8"/>
    <p:sldId id="5367" r:id="rId9"/>
    <p:sldId id="5368" r:id="rId10"/>
    <p:sldId id="5372" r:id="rId11"/>
    <p:sldId id="2968" r:id="rId12"/>
    <p:sldId id="3018" r:id="rId13"/>
    <p:sldId id="5369" r:id="rId14"/>
    <p:sldId id="5370" r:id="rId15"/>
    <p:sldId id="5373" r:id="rId16"/>
    <p:sldId id="7314" r:id="rId17"/>
    <p:sldId id="7466" r:id="rId18"/>
    <p:sldId id="7349" r:id="rId19"/>
    <p:sldId id="7350" r:id="rId20"/>
    <p:sldId id="3068" r:id="rId21"/>
    <p:sldId id="3046" r:id="rId22"/>
    <p:sldId id="7467" r:id="rId23"/>
    <p:sldId id="8004" r:id="rId24"/>
    <p:sldId id="6512" r:id="rId25"/>
    <p:sldId id="3064" r:id="rId26"/>
    <p:sldId id="3069" r:id="rId27"/>
    <p:sldId id="8584" r:id="rId28"/>
    <p:sldId id="8005" r:id="rId29"/>
    <p:sldId id="7469" r:id="rId30"/>
    <p:sldId id="7470" r:id="rId31"/>
    <p:sldId id="8581" r:id="rId32"/>
    <p:sldId id="8582" r:id="rId33"/>
    <p:sldId id="7471" r:id="rId34"/>
    <p:sldId id="7472" r:id="rId35"/>
    <p:sldId id="7473" r:id="rId36"/>
    <p:sldId id="7474" r:id="rId37"/>
    <p:sldId id="7398" r:id="rId38"/>
    <p:sldId id="7475" r:id="rId39"/>
    <p:sldId id="7352" r:id="rId40"/>
    <p:sldId id="7480" r:id="rId41"/>
    <p:sldId id="7402" r:id="rId42"/>
    <p:sldId id="8559" r:id="rId43"/>
    <p:sldId id="7478" r:id="rId44"/>
    <p:sldId id="7353" r:id="rId45"/>
    <p:sldId id="7998" r:id="rId46"/>
    <p:sldId id="7999" r:id="rId47"/>
    <p:sldId id="8000" r:id="rId48"/>
    <p:sldId id="7356" r:id="rId49"/>
    <p:sldId id="7357" r:id="rId50"/>
    <p:sldId id="7479" r:id="rId51"/>
    <p:sldId id="7451" r:id="rId52"/>
    <p:sldId id="7460" r:id="rId53"/>
    <p:sldId id="8586" r:id="rId54"/>
    <p:sldId id="2969" r:id="rId55"/>
    <p:sldId id="8585" r:id="rId56"/>
    <p:sldId id="7351" r:id="rId57"/>
    <p:sldId id="8235" r:id="rId58"/>
    <p:sldId id="7315" r:id="rId59"/>
  </p:sldIdLst>
  <p:sldSz cx="12192000" cy="6858000"/>
  <p:notesSz cx="7315200" cy="9601200"/>
  <p:custDataLst>
    <p:tags r:id="rId6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00FF00"/>
    <a:srgbClr val="000066"/>
    <a:srgbClr val="0000FF"/>
    <a:srgbClr val="0000CC"/>
    <a:srgbClr val="006600"/>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B4990-7603-4646-87D1-F8A3FC31E22D}" v="2" dt="2022-04-17T15:44:02.99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8" autoAdjust="0"/>
    <p:restoredTop sz="96110" autoAdjust="0"/>
  </p:normalViewPr>
  <p:slideViewPr>
    <p:cSldViewPr>
      <p:cViewPr varScale="1">
        <p:scale>
          <a:sx n="57" d="100"/>
          <a:sy n="57" d="100"/>
        </p:scale>
        <p:origin x="10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8" d="100"/>
          <a:sy n="48" d="100"/>
        </p:scale>
        <p:origin x="1824" y="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BC7D7AA-E7C3-412B-B336-6B5EF3586CD0}"/>
              </a:ext>
            </a:extLst>
          </p:cNvPr>
          <p:cNvSpPr>
            <a:spLocks noGrp="1"/>
          </p:cNvSpPr>
          <p:nvPr>
            <p:ph type="hdr" sz="quarter"/>
          </p:nvPr>
        </p:nvSpPr>
        <p:spPr>
          <a:xfrm>
            <a:off x="1714403" y="124353"/>
            <a:ext cx="4347077" cy="820028"/>
          </a:xfrm>
          <a:prstGeom prst="rect">
            <a:avLst/>
          </a:prstGeom>
        </p:spPr>
        <p:txBody>
          <a:bodyPr vert="horz" lIns="123620" tIns="61810" rIns="123620" bIns="61810" rtlCol="0"/>
          <a:lstStyle>
            <a:lvl1pPr algn="ctr">
              <a:defRPr sz="1700" dirty="0">
                <a:latin typeface="Calibri" panose="020F0502020204030204" pitchFamily="34" charset="0"/>
                <a:cs typeface="Calibri" panose="020F0502020204030204" pitchFamily="34" charset="0"/>
              </a:defRPr>
            </a:lvl1pPr>
          </a:lstStyle>
          <a:p>
            <a:pPr>
              <a:defRPr/>
            </a:pPr>
            <a:r>
              <a:rPr lang="en-US" dirty="0"/>
              <a:t>Dr. Andy Woods</a:t>
            </a:r>
          </a:p>
          <a:p>
            <a:pPr>
              <a:defRPr/>
            </a:pPr>
            <a:r>
              <a:rPr lang="en-US" dirty="0"/>
              <a:t>Middle East Meltdown 013 - </a:t>
            </a:r>
            <a:r>
              <a:rPr lang="en-US" dirty="0" err="1"/>
              <a:t>Ezek</a:t>
            </a:r>
            <a:r>
              <a:rPr lang="en-US" dirty="0"/>
              <a:t> 38v13b-23</a:t>
            </a:r>
          </a:p>
          <a:p>
            <a:pPr>
              <a:defRPr/>
            </a:pPr>
            <a:r>
              <a:rPr lang="en-US" dirty="0"/>
              <a:t>04-17-2022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4/22/2022</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4155175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46</a:t>
            </a:fld>
            <a:endParaRPr lang="en-US" altLang="en-US" dirty="0"/>
          </a:p>
        </p:txBody>
      </p:sp>
    </p:spTree>
    <p:extLst>
      <p:ext uri="{BB962C8B-B14F-4D97-AF65-F5344CB8AC3E}">
        <p14:creationId xmlns:p14="http://schemas.microsoft.com/office/powerpoint/2010/main" val="3443446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4/22/2022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1878606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96653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4086154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736411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4/22/2022</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41" r:id="rId12"/>
    <p:sldLayoutId id="2147488942" r:id="rId13"/>
    <p:sldLayoutId id="2147488943"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2" r:id="rId12"/>
    <p:sldLayoutId id="2147488934" r:id="rId13"/>
    <p:sldLayoutId id="2147488935"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wmf"/><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eaLnBrk="1" hangingPunct="1"/>
            <a:r>
              <a:rPr lang="en-US">
                <a:solidFill>
                  <a:srgbClr val="00FFFF"/>
                </a:solidFill>
              </a:rPr>
              <a:t>Ezekiel 36</a:t>
            </a:r>
            <a:r>
              <a:rPr lang="en-US">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124200"/>
          </a:xfrm>
        </p:spPr>
        <p:txBody>
          <a:bodyPr/>
          <a:lstStyle/>
          <a:p>
            <a:pPr marL="627063" indent="-6270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cs typeface="Calibri" pitchFamily="34" charset="0"/>
              </a:rPr>
              <a:t>Invasion planned (38:1-13)</a:t>
            </a:r>
            <a:endParaRPr lang="en-US" sz="3600"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2407675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124200"/>
          </a:xfrm>
        </p:spPr>
        <p:txBody>
          <a:bodyPr/>
          <a:lstStyle/>
          <a:p>
            <a:pPr marL="627063" indent="-6270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cs typeface="Calibri" pitchFamily="34" charset="0"/>
              </a:rPr>
              <a:t>Invasion planned (38:1-13)</a:t>
            </a:r>
            <a:endParaRPr lang="en-US" sz="3600"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sz="3600"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516721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228600"/>
            <a:ext cx="94488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III. Invasion Defeated (Ezekiel 38:17‒39:20)</a:t>
            </a:r>
          </a:p>
        </p:txBody>
      </p:sp>
      <p:sp>
        <p:nvSpPr>
          <p:cNvPr id="3" name="Content Placeholder 2"/>
          <p:cNvSpPr>
            <a:spLocks noGrp="1"/>
          </p:cNvSpPr>
          <p:nvPr>
            <p:ph idx="1"/>
          </p:nvPr>
        </p:nvSpPr>
        <p:spPr>
          <a:xfrm>
            <a:off x="1066799" y="1600200"/>
            <a:ext cx="7969161" cy="3810000"/>
          </a:xfrm>
        </p:spPr>
        <p:txBody>
          <a:bodyPr/>
          <a:lstStyle/>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Armies destroyed</a:t>
            </a:r>
            <a:r>
              <a:rPr lang="en-US" sz="3600" dirty="0">
                <a:effectLst>
                  <a:outerShdw blurRad="38100" dist="38100" dir="2700000" algn="tl">
                    <a:srgbClr val="000000">
                      <a:alpha val="43137"/>
                    </a:srgbClr>
                  </a:outerShdw>
                </a:effectLst>
                <a:latin typeface="Calibri" pitchFamily="34" charset="0"/>
                <a:cs typeface="Calibri" pitchFamily="34" charset="0"/>
              </a:rPr>
              <a:t> (38:17</a:t>
            </a:r>
            <a:r>
              <a:rPr lang="en-US" sz="3600" dirty="0">
                <a:effectLst>
                  <a:outerShdw blurRad="38100" dist="38100" dir="2700000" algn="tl">
                    <a:srgbClr val="000000">
                      <a:alpha val="43137"/>
                    </a:srgbClr>
                  </a:outerShdw>
                </a:effectLst>
                <a:cs typeface="Calibri" pitchFamily="34" charset="0"/>
              </a:rPr>
              <a:t>‒39:8</a:t>
            </a:r>
            <a:r>
              <a:rPr lang="en-US" sz="3600" dirty="0">
                <a:effectLst>
                  <a:outerShdw blurRad="38100" dist="38100" dir="2700000" algn="tl">
                    <a:srgbClr val="000000">
                      <a:alpha val="43137"/>
                    </a:srgbClr>
                  </a:outerShdw>
                </a:effectLst>
                <a:latin typeface="Calibri" pitchFamily="34" charset="0"/>
                <a:cs typeface="Calibri" pitchFamily="34" charset="0"/>
              </a:rPr>
              <a:t>)</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Weapons burned (39:9-10)</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latin typeface="Calibri" pitchFamily="34" charset="0"/>
                <a:cs typeface="Calibri" pitchFamily="34" charset="0"/>
              </a:rPr>
              <a:t>Soldiers buried (39:11-16)</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Soldiers eaten (39:17-20)</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02A30334-C241-4875-85DD-B5E4742B86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301933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228600"/>
            <a:ext cx="94488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III. Invasion Defeated (Ezekiel 38:17‒39:20)</a:t>
            </a:r>
          </a:p>
        </p:txBody>
      </p:sp>
      <p:sp>
        <p:nvSpPr>
          <p:cNvPr id="3" name="Content Placeholder 2"/>
          <p:cNvSpPr>
            <a:spLocks noGrp="1"/>
          </p:cNvSpPr>
          <p:nvPr>
            <p:ph idx="1"/>
          </p:nvPr>
        </p:nvSpPr>
        <p:spPr>
          <a:xfrm>
            <a:off x="1066799" y="1600200"/>
            <a:ext cx="7969161" cy="3810000"/>
          </a:xfrm>
        </p:spPr>
        <p:txBody>
          <a:bodyPr/>
          <a:lstStyle/>
          <a:p>
            <a:pPr marL="744538" lvl="1" indent="-742950">
              <a:spcBef>
                <a:spcPts val="0"/>
              </a:spcBef>
              <a:spcAft>
                <a:spcPts val="3600"/>
              </a:spcAft>
              <a:buSzPct val="100000"/>
              <a:buAutoNum type="alpha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Armies destroyed (38:17‒39:8)</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Weapons burned (39:9-10)</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latin typeface="Calibri" pitchFamily="34" charset="0"/>
                <a:cs typeface="Calibri" pitchFamily="34" charset="0"/>
              </a:rPr>
              <a:t>Soldiers buried (39:11-16)</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Soldiers eaten (39:17-20)</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56D50410-EF2F-4596-A7C4-D6543471586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1972802"/>
            <a:ext cx="2834306" cy="2912395"/>
          </a:xfrm>
          <a:prstGeom prst="rect">
            <a:avLst/>
          </a:prstGeom>
          <a:noFill/>
          <a:ln w="9525">
            <a:noFill/>
            <a:miter lim="800000"/>
            <a:headEnd/>
            <a:tailEnd/>
          </a:ln>
        </p:spPr>
      </p:pic>
    </p:spTree>
    <p:extLst>
      <p:ext uri="{BB962C8B-B14F-4D97-AF65-F5344CB8AC3E}">
        <p14:creationId xmlns:p14="http://schemas.microsoft.com/office/powerpoint/2010/main" val="3516349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2523768"/>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eaLnBrk="0" hangingPunct="0">
              <a:spcBef>
                <a:spcPts val="0"/>
              </a:spcBef>
              <a:buClr>
                <a:srgbClr val="00FFFF"/>
              </a:buClr>
              <a:buSzPct val="75000"/>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A6E1AE61-031E-4830-B15C-15026C930CAA}"/>
              </a:ext>
            </a:extLst>
          </p:cNvPr>
          <p:cNvPicPr>
            <a:picLocks noChangeAspect="1"/>
          </p:cNvPicPr>
          <p:nvPr/>
        </p:nvPicPr>
        <p:blipFill rotWithShape="1">
          <a:blip r:embed="rId3"/>
          <a:srcRect l="7778" t="2222" r="3333" b="8889"/>
          <a:stretch/>
        </p:blipFill>
        <p:spPr>
          <a:xfrm>
            <a:off x="4724400" y="2514600"/>
            <a:ext cx="2286000" cy="2286000"/>
          </a:xfrm>
          <a:prstGeom prst="rect">
            <a:avLst/>
          </a:prstGeom>
        </p:spPr>
      </p:pic>
    </p:spTree>
    <p:extLst>
      <p:ext uri="{BB962C8B-B14F-4D97-AF65-F5344CB8AC3E}">
        <p14:creationId xmlns:p14="http://schemas.microsoft.com/office/powerpoint/2010/main" val="13238534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752600"/>
            <a:ext cx="10972800"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2900" dirty="0">
                <a:effectLst>
                  <a:outerShdw blurRad="38100" dist="38100" dir="2700000" algn="tl">
                    <a:srgbClr val="000000">
                      <a:alpha val="43137"/>
                    </a:srgbClr>
                  </a:outerShdw>
                </a:effectLst>
                <a:cs typeface="Calibri" panose="020F0502020204030204" pitchFamily="34" charset="0"/>
              </a:rPr>
              <a:t>“</a:t>
            </a:r>
            <a:r>
              <a:rPr lang="en-US" sz="2900" dirty="0">
                <a:effectLst>
                  <a:outerShdw blurRad="38100" dist="38100" dir="2700000" algn="tl">
                    <a:srgbClr val="000000">
                      <a:alpha val="43137"/>
                    </a:srgbClr>
                  </a:outerShdw>
                </a:effectLst>
                <a:cs typeface="Calibri" panose="020F0502020204030204" pitchFamily="34" charset="0"/>
              </a:rPr>
              <a:t>Through the centuries Israel has time and again been the prey of one nation after another. Yet in every case the visitation of God in wrath has been unmistakable upon the ones involved. But the nations have not fully learned their lesson as far as hatred of Israel is concerned and will try yet once more. Satan will urge them on yet again to their doom so that all may see that God curses those who curse Abraham’s seed. Let us be among those seeking their good and their blessing…It will be seen that the serious and fatal weakness of the enemies of Israel will be their reliance on numbers, and their confidence that Israel‘s weaknesses means their strength and ultimate victory. They fail, as always, to take God into account</a:t>
            </a:r>
            <a:r>
              <a:rPr lang="en-US" altLang="en-US" sz="29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819400" y="228601"/>
            <a:ext cx="65532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 228.</a:t>
            </a:r>
          </a:p>
        </p:txBody>
      </p:sp>
      <p:pic>
        <p:nvPicPr>
          <p:cNvPr id="5" name="Picture 4">
            <a:extLst>
              <a:ext uri="{FF2B5EF4-FFF2-40B4-BE49-F238E27FC236}">
                <a16:creationId xmlns:a16="http://schemas.microsoft.com/office/drawing/2014/main" id="{02EC766A-0904-45C1-8647-BFB232858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19937851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Notice that twice it is stated (38:17; 39:8) that former prophets foretold this invasion (Ps. 2:1-3; Isaiah 29:1-8; Joel 2:20; 3:9-21; Zech. 12:1 ff; 14:2-3).”</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219.</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3F5286E5-409C-492C-9843-4E84B34758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00600" y="3564678"/>
            <a:ext cx="2910506" cy="2990695"/>
          </a:xfrm>
          <a:prstGeom prst="rect">
            <a:avLst/>
          </a:prstGeom>
          <a:noFill/>
          <a:ln w="9525">
            <a:noFill/>
            <a:miter lim="800000"/>
            <a:headEnd/>
            <a:tailEnd/>
          </a:ln>
        </p:spPr>
      </p:pic>
      <p:pic>
        <p:nvPicPr>
          <p:cNvPr id="6" name="Picture 5">
            <a:extLst>
              <a:ext uri="{FF2B5EF4-FFF2-40B4-BE49-F238E27FC236}">
                <a16:creationId xmlns:a16="http://schemas.microsoft.com/office/drawing/2014/main" id="{4EAECBC4-CCB7-4E4F-ACE1-9DAC2B0665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399882462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12743" y="0"/>
            <a:ext cx="10969658" cy="41148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Ezekiel 38:18-19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18 </a:t>
            </a:r>
            <a:r>
              <a:rPr lang="en-US" sz="3600" dirty="0">
                <a:effectLst>
                  <a:outerShdw blurRad="38100" dist="38100" dir="2700000" algn="tl">
                    <a:srgbClr val="000000">
                      <a:alpha val="43137"/>
                    </a:srgbClr>
                  </a:outerShdw>
                </a:effectLst>
              </a:rPr>
              <a:t>It will come about on that day, when Gog comes against the land of Israel,” declares the Lord </a:t>
            </a:r>
            <a:r>
              <a:rPr lang="en-US" sz="3600" cap="small" dirty="0">
                <a:effectLst>
                  <a:outerShdw blurRad="38100" dist="38100" dir="2700000" algn="tl">
                    <a:srgbClr val="000000">
                      <a:alpha val="43137"/>
                    </a:srgbClr>
                  </a:outerShdw>
                </a:effectLst>
              </a:rPr>
              <a:t>God</a:t>
            </a:r>
            <a:r>
              <a:rPr lang="en-US" sz="3600" dirty="0">
                <a:effectLst>
                  <a:outerShdw blurRad="38100" dist="38100" dir="2700000" algn="tl">
                    <a:srgbClr val="000000">
                      <a:alpha val="43137"/>
                    </a:srgbClr>
                  </a:outerShdw>
                </a:effectLst>
              </a:rPr>
              <a:t>, “that My fury will mount up in My anger. </a:t>
            </a:r>
            <a:r>
              <a:rPr lang="en-US" sz="3600" baseline="30000" dirty="0">
                <a:effectLst>
                  <a:outerShdw blurRad="38100" dist="38100" dir="2700000" algn="tl">
                    <a:srgbClr val="000000">
                      <a:alpha val="43137"/>
                    </a:srgbClr>
                  </a:outerShdw>
                </a:effectLst>
              </a:rPr>
              <a:t>19</a:t>
            </a:r>
            <a:r>
              <a:rPr lang="en-US" sz="3600" dirty="0">
                <a:effectLst>
                  <a:outerShdw blurRad="38100" dist="38100" dir="2700000" algn="tl">
                    <a:srgbClr val="000000">
                      <a:alpha val="43137"/>
                    </a:srgbClr>
                  </a:outerShdw>
                </a:effectLst>
              </a:rPr>
              <a:t> In My zeal and in My blazing wrath I declare </a:t>
            </a:r>
            <a:r>
              <a:rPr lang="en-US" sz="3600" i="1" dirty="0">
                <a:effectLst>
                  <a:outerShdw blurRad="38100" dist="38100" dir="2700000" algn="tl">
                    <a:srgbClr val="000000">
                      <a:alpha val="43137"/>
                    </a:srgbClr>
                  </a:outerShdw>
                </a:effectLst>
              </a:rPr>
              <a:t>that</a:t>
            </a:r>
            <a:r>
              <a:rPr lang="en-US" sz="3600" dirty="0">
                <a:effectLst>
                  <a:outerShdw blurRad="38100" dist="38100" dir="2700000" algn="tl">
                    <a:srgbClr val="000000">
                      <a:alpha val="43137"/>
                    </a:srgbClr>
                  </a:outerShdw>
                </a:effectLst>
              </a:rPr>
              <a:t> on that day there will surely be a great earthquake in the land of Israel.”</a:t>
            </a:r>
          </a:p>
        </p:txBody>
      </p:sp>
    </p:spTree>
    <p:extLst>
      <p:ext uri="{BB962C8B-B14F-4D97-AF65-F5344CB8AC3E}">
        <p14:creationId xmlns:p14="http://schemas.microsoft.com/office/powerpoint/2010/main" val="1415447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dirty="0">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1AF062-0C0D-40FF-8E86-1D35049CC2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38862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Ezekiel 38:18-19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18 </a:t>
            </a:r>
            <a:r>
              <a:rPr lang="en-US" sz="3600" dirty="0">
                <a:effectLst>
                  <a:outerShdw blurRad="38100" dist="38100" dir="2700000" algn="tl">
                    <a:srgbClr val="000000">
                      <a:alpha val="43137"/>
                    </a:srgbClr>
                  </a:outerShdw>
                </a:effectLst>
              </a:rPr>
              <a:t>It will come about on that day, when Gog comes against the land of Israel,” declares the Lord </a:t>
            </a:r>
            <a:r>
              <a:rPr lang="en-US" sz="3600" cap="small" dirty="0">
                <a:effectLst>
                  <a:outerShdw blurRad="38100" dist="38100" dir="2700000" algn="tl">
                    <a:srgbClr val="000000">
                      <a:alpha val="43137"/>
                    </a:srgbClr>
                  </a:outerShdw>
                </a:effectLst>
              </a:rPr>
              <a:t>God</a:t>
            </a:r>
            <a:r>
              <a:rPr lang="en-US" sz="3600" dirty="0">
                <a:effectLst>
                  <a:outerShdw blurRad="38100" dist="38100" dir="2700000" algn="tl">
                    <a:srgbClr val="000000">
                      <a:alpha val="43137"/>
                    </a:srgbClr>
                  </a:outerShdw>
                </a:effectLst>
              </a:rPr>
              <a:t>, “that </a:t>
            </a:r>
            <a:r>
              <a:rPr lang="en-US" sz="3600" b="1" u="sng" dirty="0">
                <a:solidFill>
                  <a:srgbClr val="FFFFCC"/>
                </a:solidFill>
                <a:effectLst>
                  <a:outerShdw blurRad="38100" dist="38100" dir="2700000" algn="tl">
                    <a:srgbClr val="000000">
                      <a:alpha val="43137"/>
                    </a:srgbClr>
                  </a:outerShdw>
                </a:effectLst>
              </a:rPr>
              <a:t>My fury</a:t>
            </a:r>
            <a:r>
              <a:rPr lang="en-US" sz="3600" dirty="0">
                <a:effectLst>
                  <a:outerShdw blurRad="38100" dist="38100" dir="2700000" algn="tl">
                    <a:srgbClr val="000000">
                      <a:alpha val="43137"/>
                    </a:srgbClr>
                  </a:outerShdw>
                </a:effectLst>
              </a:rPr>
              <a:t> will mount up in </a:t>
            </a:r>
            <a:r>
              <a:rPr lang="en-US" sz="3600" b="1" u="sng" dirty="0">
                <a:solidFill>
                  <a:srgbClr val="FFFFCC"/>
                </a:solidFill>
                <a:effectLst>
                  <a:outerShdw blurRad="38100" dist="38100" dir="2700000" algn="tl">
                    <a:srgbClr val="000000">
                      <a:alpha val="43137"/>
                    </a:srgbClr>
                  </a:outerShdw>
                </a:effectLst>
              </a:rPr>
              <a:t>My anger</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19 </a:t>
            </a:r>
            <a:r>
              <a:rPr lang="en-US" sz="3600" dirty="0">
                <a:effectLst>
                  <a:outerShdw blurRad="38100" dist="38100" dir="2700000" algn="tl">
                    <a:srgbClr val="000000">
                      <a:alpha val="43137"/>
                    </a:srgbClr>
                  </a:outerShdw>
                </a:effectLst>
              </a:rPr>
              <a:t>In My zeal and in </a:t>
            </a:r>
            <a:r>
              <a:rPr lang="en-US" sz="3600" b="1" u="sng" dirty="0">
                <a:solidFill>
                  <a:srgbClr val="FFFFCC"/>
                </a:solidFill>
                <a:effectLst>
                  <a:outerShdw blurRad="38100" dist="38100" dir="2700000" algn="tl">
                    <a:srgbClr val="000000">
                      <a:alpha val="43137"/>
                    </a:srgbClr>
                  </a:outerShdw>
                </a:effectLst>
              </a:rPr>
              <a:t>My blazing wrath</a:t>
            </a:r>
            <a:r>
              <a:rPr lang="en-US" sz="3600" dirty="0">
                <a:effectLst>
                  <a:outerShdw blurRad="38100" dist="38100" dir="2700000" algn="tl">
                    <a:srgbClr val="000000">
                      <a:alpha val="43137"/>
                    </a:srgbClr>
                  </a:outerShdw>
                </a:effectLst>
              </a:rPr>
              <a:t> I declare </a:t>
            </a:r>
            <a:r>
              <a:rPr lang="en-US" sz="3600" i="1" dirty="0">
                <a:effectLst>
                  <a:outerShdw blurRad="38100" dist="38100" dir="2700000" algn="tl">
                    <a:srgbClr val="000000">
                      <a:alpha val="43137"/>
                    </a:srgbClr>
                  </a:outerShdw>
                </a:effectLst>
              </a:rPr>
              <a:t>that</a:t>
            </a:r>
            <a:r>
              <a:rPr lang="en-US" sz="3600" dirty="0">
                <a:effectLst>
                  <a:outerShdw blurRad="38100" dist="38100" dir="2700000" algn="tl">
                    <a:srgbClr val="000000">
                      <a:alpha val="43137"/>
                    </a:srgbClr>
                  </a:outerShdw>
                </a:effectLst>
              </a:rPr>
              <a:t> on that day there will surely be a great earthquake in the land of Israel.”</a:t>
            </a:r>
          </a:p>
        </p:txBody>
      </p:sp>
    </p:spTree>
    <p:extLst>
      <p:ext uri="{BB962C8B-B14F-4D97-AF65-F5344CB8AC3E}">
        <p14:creationId xmlns:p14="http://schemas.microsoft.com/office/powerpoint/2010/main" val="37788946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590280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66800" y="1600200"/>
            <a:ext cx="10058400"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1908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552414" y="0"/>
            <a:ext cx="91440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30B054E0-B41A-4FFE-AAE7-717AF615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9600" y="2865120"/>
            <a:ext cx="3352800" cy="2011680"/>
          </a:xfrm>
          <a:prstGeom prst="rect">
            <a:avLst/>
          </a:prstGeom>
        </p:spPr>
      </p:pic>
    </p:spTree>
    <p:extLst>
      <p:ext uri="{BB962C8B-B14F-4D97-AF65-F5344CB8AC3E}">
        <p14:creationId xmlns:p14="http://schemas.microsoft.com/office/powerpoint/2010/main" val="171276838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7DE4AB-533F-40AC-AA9E-4A988D0AB4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4267200"/>
          </a:xfrm>
        </p:spPr>
        <p:txBody>
          <a:bodyPr/>
          <a:lstStyle/>
          <a:p>
            <a:pPr algn="ctr">
              <a:spcBef>
                <a:spcPts val="0"/>
              </a:spcBef>
              <a:spcAft>
                <a:spcPts val="1200"/>
              </a:spcAft>
              <a:buNone/>
              <a:defRPr/>
            </a:pPr>
            <a:r>
              <a:rPr lang="en-US" altLang="en-US" sz="4000" kern="1200" dirty="0">
                <a:solidFill>
                  <a:schemeClr val="tx2"/>
                </a:solidFill>
                <a:ea typeface="+mj-ea"/>
                <a:cs typeface="Calibri" panose="020F0502020204030204" pitchFamily="34" charset="0"/>
              </a:rPr>
              <a:t>Ezekiel 38:18-19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18 </a:t>
            </a:r>
            <a:r>
              <a:rPr lang="en-US" sz="3600" dirty="0">
                <a:effectLst>
                  <a:outerShdw blurRad="38100" dist="38100" dir="2700000" algn="tl">
                    <a:srgbClr val="000000">
                      <a:alpha val="43137"/>
                    </a:srgbClr>
                  </a:outerShdw>
                </a:effectLst>
              </a:rPr>
              <a:t>It will come about on that day, when Gog comes against the land of Israel,” declares the Lord </a:t>
            </a:r>
            <a:r>
              <a:rPr lang="en-US" sz="3600" cap="small" dirty="0">
                <a:effectLst>
                  <a:outerShdw blurRad="38100" dist="38100" dir="2700000" algn="tl">
                    <a:srgbClr val="000000">
                      <a:alpha val="43137"/>
                    </a:srgbClr>
                  </a:outerShdw>
                </a:effectLst>
              </a:rPr>
              <a:t>God</a:t>
            </a:r>
            <a:r>
              <a:rPr lang="en-US" sz="3600" dirty="0">
                <a:effectLst>
                  <a:outerShdw blurRad="38100" dist="38100" dir="2700000" algn="tl">
                    <a:srgbClr val="000000">
                      <a:alpha val="43137"/>
                    </a:srgbClr>
                  </a:outerShdw>
                </a:effectLst>
              </a:rPr>
              <a:t>, “that My fury will mount up in My anger. </a:t>
            </a:r>
            <a:r>
              <a:rPr lang="en-US" sz="3600" baseline="30000" dirty="0">
                <a:effectLst>
                  <a:outerShdw blurRad="38100" dist="38100" dir="2700000" algn="tl">
                    <a:srgbClr val="000000">
                      <a:alpha val="43137"/>
                    </a:srgbClr>
                  </a:outerShdw>
                </a:effectLst>
              </a:rPr>
              <a:t>19</a:t>
            </a:r>
            <a:r>
              <a:rPr lang="en-US" sz="3600" dirty="0">
                <a:effectLst>
                  <a:outerShdw blurRad="38100" dist="38100" dir="2700000" algn="tl">
                    <a:srgbClr val="000000">
                      <a:alpha val="43137"/>
                    </a:srgbClr>
                  </a:outerShdw>
                </a:effectLst>
              </a:rPr>
              <a:t> In My zeal and in My blazing wrath I declare </a:t>
            </a:r>
            <a:r>
              <a:rPr lang="en-US" sz="3600" i="1" dirty="0">
                <a:effectLst>
                  <a:outerShdw blurRad="38100" dist="38100" dir="2700000" algn="tl">
                    <a:srgbClr val="000000">
                      <a:alpha val="43137"/>
                    </a:srgbClr>
                  </a:outerShdw>
                </a:effectLst>
              </a:rPr>
              <a:t>that</a:t>
            </a:r>
            <a:r>
              <a:rPr lang="en-US" sz="3600" dirty="0">
                <a:effectLst>
                  <a:outerShdw blurRad="38100" dist="38100" dir="2700000" algn="tl">
                    <a:srgbClr val="000000">
                      <a:alpha val="43137"/>
                    </a:srgbClr>
                  </a:outerShdw>
                </a:effectLst>
              </a:rPr>
              <a:t> on that day there will surely be </a:t>
            </a:r>
            <a:r>
              <a:rPr lang="en-US" sz="3600" b="1" u="sng" dirty="0">
                <a:solidFill>
                  <a:srgbClr val="FFFFCC"/>
                </a:solidFill>
                <a:effectLst>
                  <a:outerShdw blurRad="38100" dist="38100" dir="2700000" algn="tl">
                    <a:srgbClr val="000000">
                      <a:alpha val="43137"/>
                    </a:srgbClr>
                  </a:outerShdw>
                </a:effectLst>
              </a:rPr>
              <a:t>a great earthquake in the land of Israel</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879448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09600" y="1272600"/>
            <a:ext cx="109728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buNone/>
            </a:pPr>
            <a:r>
              <a:rPr lang="en-US" altLang="en-US" dirty="0"/>
              <a:t>“</a:t>
            </a:r>
            <a:r>
              <a:rPr lang="en-US" dirty="0"/>
              <a:t>Scientists say thousands could die because Israel, which sits on a major fault line, has ignored warnings to strengthen homes and schools</a:t>
            </a:r>
            <a:r>
              <a:rPr lang="en-US" b="1" dirty="0"/>
              <a:t>. </a:t>
            </a:r>
            <a:r>
              <a:rPr lang="en-US" dirty="0"/>
              <a:t>After a series of minor tremors rattled northern Israel over the last two weeks, experts warned that the country is negligently unprepared for a major earthquake that would likely kill thousands of people, including many children. ‘The threat of an earthquake, is in my eyes, the greatest threat facing the state of Israel,’ geologist Ariel </a:t>
            </a:r>
            <a:r>
              <a:rPr lang="en-US" dirty="0" err="1"/>
              <a:t>Heimann</a:t>
            </a:r>
            <a:r>
              <a:rPr lang="en-US" dirty="0"/>
              <a:t> told </a:t>
            </a:r>
            <a:r>
              <a:rPr lang="en-US" dirty="0" err="1"/>
              <a:t>Hadashot</a:t>
            </a:r>
            <a:r>
              <a:rPr lang="en-US" dirty="0"/>
              <a:t> news on Friday. ‘It is definitely a greater threat than the </a:t>
            </a:r>
            <a:r>
              <a:rPr lang="en-US" dirty="0" err="1"/>
              <a:t>Qassam</a:t>
            </a:r>
            <a:r>
              <a:rPr lang="en-US" dirty="0"/>
              <a:t> [rockets] fired from Gaza, and it is a far greater danger than the Iranian threat.’ Israel sits on the Syrian-African rift, a tear in the earth’s crust . . .</a:t>
            </a:r>
          </a:p>
        </p:txBody>
      </p:sp>
      <p:sp>
        <p:nvSpPr>
          <p:cNvPr id="78851" name="TextBox 2"/>
          <p:cNvSpPr txBox="1">
            <a:spLocks noChangeArrowheads="1"/>
          </p:cNvSpPr>
          <p:nvPr/>
        </p:nvSpPr>
        <p:spPr bwMode="auto">
          <a:xfrm>
            <a:off x="2114550" y="95071"/>
            <a:ext cx="7962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ea typeface="+mj-ea"/>
                <a:cs typeface="+mj-cs"/>
              </a:rPr>
              <a:t>After tremors, experts warn a huge quake is the greatest threat facing Israel</a:t>
            </a:r>
            <a:endParaRPr lang="en-US" altLang="en-US" sz="3600" dirty="0">
              <a:solidFill>
                <a:schemeClr val="tx2"/>
              </a:solidFill>
              <a:effectLst>
                <a:outerShdw blurRad="38100" dist="38100" dir="2700000" algn="tl">
                  <a:srgbClr val="000000">
                    <a:alpha val="43137"/>
                  </a:srgbClr>
                </a:outerShdw>
              </a:effectLst>
              <a:ea typeface="+mj-ea"/>
              <a:cs typeface="+mj-cs"/>
            </a:endParaRPr>
          </a:p>
        </p:txBody>
      </p:sp>
    </p:spTree>
    <p:extLst>
      <p:ext uri="{BB962C8B-B14F-4D97-AF65-F5344CB8AC3E}">
        <p14:creationId xmlns:p14="http://schemas.microsoft.com/office/powerpoint/2010/main" val="231019960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09600" y="1295400"/>
            <a:ext cx="1097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dirty="0"/>
              <a:t>…running the length of the border separating Israel and Jordan, and is part of the Great Rift Valley, which extends from northern Syria to Mozambique. ‘If, God forbid, we have an earthquake like this, it will leave thousands dead and hundreds of thousands of people will have to leave their homes. Houses will be destroyed, there will be massive economic damage that will set the country back dozens of years,’ </a:t>
            </a:r>
            <a:r>
              <a:rPr lang="en-US" dirty="0" err="1"/>
              <a:t>Heimann</a:t>
            </a:r>
            <a:r>
              <a:rPr lang="en-US" dirty="0"/>
              <a:t> warned.” </a:t>
            </a:r>
          </a:p>
        </p:txBody>
      </p:sp>
      <p:sp>
        <p:nvSpPr>
          <p:cNvPr id="2" name="Rectangle 1">
            <a:extLst>
              <a:ext uri="{FF2B5EF4-FFF2-40B4-BE49-F238E27FC236}">
                <a16:creationId xmlns:a16="http://schemas.microsoft.com/office/drawing/2014/main" id="{3591BFF3-9296-4C21-B047-95CCCBC4FDBA}"/>
              </a:ext>
            </a:extLst>
          </p:cNvPr>
          <p:cNvSpPr/>
          <p:nvPr/>
        </p:nvSpPr>
        <p:spPr>
          <a:xfrm>
            <a:off x="1524000" y="6477000"/>
            <a:ext cx="9144000" cy="276999"/>
          </a:xfrm>
          <a:prstGeom prst="rect">
            <a:avLst/>
          </a:prstGeom>
        </p:spPr>
        <p:txBody>
          <a:bodyPr wrap="square">
            <a:spAutoFit/>
          </a:bodyPr>
          <a:lstStyle/>
          <a:p>
            <a:pPr algn="ctr">
              <a:buNone/>
            </a:pPr>
            <a:r>
              <a:rPr lang="en-US" sz="1200" dirty="0">
                <a:latin typeface="Calibri" panose="020F0502020204030204" pitchFamily="34" charset="0"/>
                <a:cs typeface="Calibri" panose="020F0502020204030204" pitchFamily="34" charset="0"/>
              </a:rPr>
              <a:t>Times of Israel Staff: https://www.timesofisrael.com/after-tremors-experts-warn-a-huge-quake-is-the-greatest-threat-facing-israel/  </a:t>
            </a:r>
            <a:r>
              <a:rPr lang="en-US" altLang="en-US" sz="1200" dirty="0">
                <a:latin typeface="Calibri" panose="020F0502020204030204" pitchFamily="34" charset="0"/>
                <a:cs typeface="Calibri" panose="020F0502020204030204" pitchFamily="34" charset="0"/>
              </a:rPr>
              <a:t>14 July 2018.</a:t>
            </a:r>
          </a:p>
        </p:txBody>
      </p:sp>
      <p:sp>
        <p:nvSpPr>
          <p:cNvPr id="5" name="TextBox 2">
            <a:extLst>
              <a:ext uri="{FF2B5EF4-FFF2-40B4-BE49-F238E27FC236}">
                <a16:creationId xmlns:a16="http://schemas.microsoft.com/office/drawing/2014/main" id="{B11E0433-4D5E-4599-9C57-CFBE8F1E8CE9}"/>
              </a:ext>
            </a:extLst>
          </p:cNvPr>
          <p:cNvSpPr txBox="1">
            <a:spLocks noChangeArrowheads="1"/>
          </p:cNvSpPr>
          <p:nvPr/>
        </p:nvSpPr>
        <p:spPr bwMode="auto">
          <a:xfrm>
            <a:off x="2114550" y="95071"/>
            <a:ext cx="7962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ea typeface="+mj-ea"/>
                <a:cs typeface="+mj-cs"/>
              </a:rPr>
              <a:t>After tremors, experts warn a huge quake is the greatest threat facing Israel</a:t>
            </a:r>
            <a:endParaRPr lang="en-US" altLang="en-US" sz="3600" dirty="0">
              <a:solidFill>
                <a:schemeClr val="tx2"/>
              </a:solidFill>
              <a:effectLst>
                <a:outerShdw blurRad="38100" dist="38100" dir="2700000" algn="tl">
                  <a:srgbClr val="000000">
                    <a:alpha val="43137"/>
                  </a:srgbClr>
                </a:outerShdw>
              </a:effectLst>
              <a:ea typeface="+mj-ea"/>
              <a:cs typeface="+mj-cs"/>
            </a:endParaRPr>
          </a:p>
        </p:txBody>
      </p:sp>
    </p:spTree>
    <p:extLst>
      <p:ext uri="{BB962C8B-B14F-4D97-AF65-F5344CB8AC3E}">
        <p14:creationId xmlns:p14="http://schemas.microsoft.com/office/powerpoint/2010/main" val="380654128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2944678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40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271802482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40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24702588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70894" y="1600200"/>
            <a:ext cx="8473106" cy="3124200"/>
          </a:xfrm>
        </p:spPr>
        <p:txBody>
          <a:bodyPr/>
          <a:lstStyle/>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prosper again (1-15)</a:t>
            </a:r>
            <a:endParaRPr lang="en-US" dirty="0">
              <a:effectLst>
                <a:outerShdw blurRad="38100" dist="38100" dir="2700000" algn="tl">
                  <a:srgbClr val="000000">
                    <a:alpha val="43137"/>
                  </a:srgbClr>
                </a:outerShdw>
              </a:effectLst>
              <a:latin typeface="Calibri" pitchFamily="34" charset="0"/>
              <a:cs typeface="Calibri" pitchFamily="34" charset="0"/>
            </a:endParaRP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sins inhibiting prosperity (16-21)  </a:t>
            </a: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be restored: physically &amp; spiritually (22-38)</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4641" y="228600"/>
            <a:ext cx="100227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249154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the mountains of Israel…</a:t>
            </a:r>
            <a:r>
              <a:rPr lang="en-US" sz="3600" baseline="30000" dirty="0">
                <a:effectLst>
                  <a:outerShdw blurRad="38100" dist="38100" dir="2700000" algn="tl">
                    <a:srgbClr val="000000">
                      <a:alpha val="43137"/>
                    </a:srgbClr>
                  </a:outerShdw>
                </a:effectLst>
              </a:rPr>
              <a:t>4 </a:t>
            </a:r>
            <a:r>
              <a:rPr lang="en-US" sz="3600" dirty="0">
                <a:effectLst>
                  <a:outerShdw blurRad="38100" dist="38100" dir="2700000" algn="tl">
                    <a:srgbClr val="000000">
                      <a:alpha val="43137"/>
                    </a:srgbClr>
                  </a:outerShdw>
                </a:effectLst>
              </a:rPr>
              <a:t>You will fall on the mountains of Israel, you and all your troops and </a:t>
            </a:r>
            <a:r>
              <a:rPr lang="en-US" sz="3600" b="1" u="sng" dirty="0">
                <a:solidFill>
                  <a:srgbClr val="FFFFCC"/>
                </a:solidFill>
                <a:effectLst>
                  <a:outerShdw blurRad="38100" dist="38100" dir="2700000" algn="tl">
                    <a:srgbClr val="000000">
                      <a:alpha val="43137"/>
                    </a:srgbClr>
                  </a:outerShdw>
                </a:effectLst>
              </a:rPr>
              <a:t>the peoples who are with you</a:t>
            </a:r>
            <a:r>
              <a:rPr lang="en-US" sz="3600" dirty="0">
                <a:effectLst>
                  <a:outerShdw blurRad="38100" dist="38100" dir="2700000" algn="tl">
                    <a:srgbClr val="000000">
                      <a:alpha val="43137"/>
                    </a:srgbClr>
                  </a:outerShdw>
                </a:effectLst>
              </a:rPr>
              <a:t>; I will give you as food to every kind of predatory bird and beast of the field.”</a:t>
            </a:r>
          </a:p>
        </p:txBody>
      </p:sp>
    </p:spTree>
    <p:extLst>
      <p:ext uri="{BB962C8B-B14F-4D97-AF65-F5344CB8AC3E}">
        <p14:creationId xmlns:p14="http://schemas.microsoft.com/office/powerpoint/2010/main" val="282220093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85901" y="228600"/>
            <a:ext cx="9220198" cy="9144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System of Theology</a:t>
            </a:r>
          </a:p>
        </p:txBody>
      </p:sp>
      <p:sp>
        <p:nvSpPr>
          <p:cNvPr id="183299" name="Rectangle 3"/>
          <p:cNvSpPr>
            <a:spLocks noChangeArrowheads="1"/>
          </p:cNvSpPr>
          <p:nvPr/>
        </p:nvSpPr>
        <p:spPr bwMode="auto">
          <a:xfrm>
            <a:off x="609600" y="1371600"/>
            <a:ext cx="10972799"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3200" dirty="0">
                <a:latin typeface="Calibri" panose="020F0502020204030204" pitchFamily="34" charset="0"/>
                <a:cs typeface="Calibri" panose="020F0502020204030204" pitchFamily="34" charset="0"/>
              </a:rPr>
              <a:t>Traditional-normative dispensational theology is a system that embodies three essential, fundamental concepts called the </a:t>
            </a:r>
            <a:r>
              <a:rPr lang="en-US" sz="3200" b="1" dirty="0">
                <a:solidFill>
                  <a:srgbClr val="FFFFCC"/>
                </a:solidFill>
                <a:latin typeface="Calibri" panose="020F0502020204030204" pitchFamily="34" charset="0"/>
                <a:cs typeface="Calibri" panose="020F0502020204030204" pitchFamily="34" charset="0"/>
              </a:rPr>
              <a:t>sine qua non </a:t>
            </a:r>
            <a:r>
              <a:rPr lang="en-US" sz="3200" dirty="0">
                <a:latin typeface="Calibri" panose="020F0502020204030204" pitchFamily="34" charset="0"/>
                <a:cs typeface="Calibri" panose="020F0502020204030204" pitchFamily="34" charset="0"/>
              </a:rPr>
              <a:t>(lit. “without which is not”):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The </a:t>
            </a:r>
            <a:r>
              <a:rPr lang="en-US" sz="3200" b="1" dirty="0">
                <a:solidFill>
                  <a:srgbClr val="FFFFCC"/>
                </a:solidFill>
                <a:latin typeface="Calibri" panose="020F0502020204030204" pitchFamily="34" charset="0"/>
                <a:cs typeface="Calibri" panose="020F0502020204030204" pitchFamily="34" charset="0"/>
              </a:rPr>
              <a:t>consistent</a:t>
            </a:r>
            <a:r>
              <a:rPr lang="en-US" sz="3200" dirty="0">
                <a:latin typeface="Calibri" panose="020F0502020204030204" pitchFamily="34" charset="0"/>
                <a:cs typeface="Calibri" panose="020F0502020204030204" pitchFamily="34" charset="0"/>
              </a:rPr>
              <a:t> use of a plain, normal, literal, grammatical-historical method of interpretation;</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Which reveals that the </a:t>
            </a:r>
            <a:r>
              <a:rPr lang="en-US" sz="3200" b="1" dirty="0">
                <a:solidFill>
                  <a:srgbClr val="FFFFCC"/>
                </a:solidFill>
                <a:latin typeface="Calibri" panose="020F0502020204030204" pitchFamily="34" charset="0"/>
                <a:cs typeface="Calibri" panose="020F0502020204030204" pitchFamily="34" charset="0"/>
              </a:rPr>
              <a:t>Church is distinct from Israel</a:t>
            </a:r>
            <a:r>
              <a:rPr lang="en-US" sz="3200" dirty="0">
                <a:latin typeface="Calibri" panose="020F0502020204030204" pitchFamily="34" charset="0"/>
                <a:cs typeface="Calibri" panose="020F0502020204030204" pitchFamily="34" charset="0"/>
              </a:rPr>
              <a:t>;</a:t>
            </a:r>
          </a:p>
          <a:p>
            <a:pPr marL="457200" indent="-457200" defTabSz="915001">
              <a:spcBef>
                <a:spcPts val="0"/>
              </a:spcBef>
              <a:spcAft>
                <a:spcPts val="2400"/>
              </a:spcAft>
              <a:buClr>
                <a:srgbClr val="00FFFF"/>
              </a:buClr>
              <a:buFont typeface="+mj-lt"/>
              <a:buAutoNum type="arabicPeriod"/>
              <a:defRPr/>
            </a:pPr>
            <a:r>
              <a:rPr lang="en-US" sz="3200" dirty="0">
                <a:latin typeface="Calibri" panose="020F0502020204030204" pitchFamily="34" charset="0"/>
                <a:cs typeface="Calibri" panose="020F0502020204030204" pitchFamily="34" charset="0"/>
              </a:rPr>
              <a:t>God’s overall purpose is to bring </a:t>
            </a:r>
            <a:r>
              <a:rPr lang="en-US" sz="3200" b="1" dirty="0">
                <a:solidFill>
                  <a:srgbClr val="FFFFCC"/>
                </a:solidFill>
                <a:latin typeface="Calibri" panose="020F0502020204030204" pitchFamily="34" charset="0"/>
                <a:cs typeface="Calibri" panose="020F0502020204030204" pitchFamily="34" charset="0"/>
              </a:rPr>
              <a:t>glory to Himself </a:t>
            </a:r>
            <a:r>
              <a:rPr lang="en-US" sz="3200" dirty="0">
                <a:latin typeface="Calibri" panose="020F0502020204030204" pitchFamily="34" charset="0"/>
                <a:cs typeface="Calibri" panose="020F0502020204030204" pitchFamily="34" charset="0"/>
              </a:rPr>
              <a:t>(Eph. 1:6, 12, 14).</a:t>
            </a:r>
          </a:p>
        </p:txBody>
      </p:sp>
      <p:sp>
        <p:nvSpPr>
          <p:cNvPr id="30724" name="Text Box 4"/>
          <p:cNvSpPr txBox="1">
            <a:spLocks noChangeArrowheads="1"/>
          </p:cNvSpPr>
          <p:nvPr/>
        </p:nvSpPr>
        <p:spPr bwMode="auto">
          <a:xfrm>
            <a:off x="4033044" y="6477000"/>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latin typeface="Calibri" panose="020F0502020204030204" pitchFamily="34" charset="0"/>
                <a:cs typeface="Calibri" panose="020F0502020204030204" pitchFamily="34" charset="0"/>
              </a:rPr>
              <a:t>Dr. Charles Ryrie, </a:t>
            </a:r>
            <a:r>
              <a:rPr lang="en-US" altLang="en-US" sz="1600" i="1" dirty="0">
                <a:latin typeface="Calibri" panose="020F0502020204030204" pitchFamily="34" charset="0"/>
                <a:cs typeface="Calibri" panose="020F0502020204030204" pitchFamily="34" charset="0"/>
              </a:rPr>
              <a:t>Dispensationalism</a:t>
            </a:r>
            <a:r>
              <a:rPr lang="en-US" altLang="en-US" sz="1600" dirty="0">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1837782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103689" y="228600"/>
            <a:ext cx="3984625" cy="685800"/>
          </a:xfrm>
        </p:spPr>
        <p:txBody>
          <a:bodyPr/>
          <a:lstStyle/>
          <a:p>
            <a:pPr algn="ctr">
              <a:lnSpc>
                <a:spcPct val="100000"/>
              </a:lnSpc>
              <a:defRPr/>
            </a:pPr>
            <a:r>
              <a:rPr lang="en-US" sz="3600" dirty="0">
                <a:solidFill>
                  <a:srgbClr val="00FFFF"/>
                </a:solidFill>
                <a:effectLst>
                  <a:outerShdw blurRad="38100" dist="38100" dir="2700000" algn="tl">
                    <a:srgbClr val="000000">
                      <a:alpha val="43137"/>
                    </a:srgbClr>
                  </a:outerShdw>
                </a:effectLst>
              </a:rPr>
              <a:t>Doxological Purpose</a:t>
            </a:r>
          </a:p>
        </p:txBody>
      </p:sp>
      <p:sp>
        <p:nvSpPr>
          <p:cNvPr id="31747" name="Text Box 3"/>
          <p:cNvSpPr txBox="1">
            <a:spLocks noChangeArrowheads="1"/>
          </p:cNvSpPr>
          <p:nvPr/>
        </p:nvSpPr>
        <p:spPr bwMode="auto">
          <a:xfrm>
            <a:off x="3593306" y="6477000"/>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latin typeface="Calibri" panose="020F0502020204030204" pitchFamily="34" charset="0"/>
                <a:cs typeface="Calibri" panose="020F0502020204030204" pitchFamily="34" charset="0"/>
              </a:rPr>
              <a:t>Dictionary of Premillennial Theology</a:t>
            </a:r>
            <a:r>
              <a:rPr lang="en-US" altLang="en-US" sz="1600" dirty="0">
                <a:latin typeface="Calibri" panose="020F0502020204030204" pitchFamily="34" charset="0"/>
                <a:cs typeface="Calibri" panose="020F0502020204030204" pitchFamily="34" charset="0"/>
              </a:rPr>
              <a:t>, Charles Ryrie, p. 94</a:t>
            </a:r>
          </a:p>
        </p:txBody>
      </p:sp>
      <p:sp>
        <p:nvSpPr>
          <p:cNvPr id="193541" name="Rectangle 5"/>
          <p:cNvSpPr>
            <a:spLocks noChangeArrowheads="1"/>
          </p:cNvSpPr>
          <p:nvPr/>
        </p:nvSpPr>
        <p:spPr bwMode="auto">
          <a:xfrm>
            <a:off x="609600" y="1143000"/>
            <a:ext cx="109728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2154243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100296"/>
            <a:ext cx="7797460" cy="6657409"/>
          </a:xfrm>
          <a:prstGeom prst="rect">
            <a:avLst/>
          </a:prstGeom>
        </p:spPr>
      </p:pic>
    </p:spTree>
    <p:extLst>
      <p:ext uri="{BB962C8B-B14F-4D97-AF65-F5344CB8AC3E}">
        <p14:creationId xmlns:p14="http://schemas.microsoft.com/office/powerpoint/2010/main" val="17220913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FFFFCC"/>
                </a:solidFill>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52894" y="1752600"/>
            <a:ext cx="2529506" cy="2599198"/>
          </a:xfrm>
          <a:prstGeom prst="rect">
            <a:avLst/>
          </a:prstGeom>
          <a:noFill/>
          <a:ln w="9525">
            <a:noFill/>
            <a:miter lim="800000"/>
            <a:headEnd/>
            <a:tailEnd/>
          </a:ln>
        </p:spPr>
      </p:pic>
      <p:sp>
        <p:nvSpPr>
          <p:cNvPr id="6" name="Title 1">
            <a:extLst>
              <a:ext uri="{FF2B5EF4-FFF2-40B4-BE49-F238E27FC236}">
                <a16:creationId xmlns:a16="http://schemas.microsoft.com/office/drawing/2014/main" id="{D7C7B2DA-C7C4-4E63-80B8-3B44E64B073C}"/>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spTree>
    <p:extLst>
      <p:ext uri="{BB962C8B-B14F-4D97-AF65-F5344CB8AC3E}">
        <p14:creationId xmlns:p14="http://schemas.microsoft.com/office/powerpoint/2010/main" val="3954639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85925" y="152400"/>
            <a:ext cx="882015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230771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74B2F-0F7A-479F-AFBA-B47ACFCCCBAE}"/>
              </a:ext>
            </a:extLst>
          </p:cNvPr>
          <p:cNvGraphicFramePr>
            <a:graphicFrameLocks noGrp="1"/>
          </p:cNvGraphicFramePr>
          <p:nvPr/>
        </p:nvGraphicFramePr>
        <p:xfrm>
          <a:off x="609600" y="495300"/>
          <a:ext cx="10972800" cy="5867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42159">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225241">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Meshec (Turkey)</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14350" marR="0" lvl="0" indent="-514350"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Togarmah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Dedan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spTree>
    <p:extLst>
      <p:ext uri="{BB962C8B-B14F-4D97-AF65-F5344CB8AC3E}">
        <p14:creationId xmlns:p14="http://schemas.microsoft.com/office/powerpoint/2010/main" val="185687506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the mountains of Israel…</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the mountains of Israel,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79506320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a:t>
            </a:r>
            <a:r>
              <a:rPr lang="en-US" sz="3600" b="1" u="sng" dirty="0">
                <a:solidFill>
                  <a:srgbClr val="FFFFCC"/>
                </a:solidFill>
                <a:effectLst>
                  <a:outerShdw blurRad="38100" dist="38100" dir="2700000" algn="tl">
                    <a:srgbClr val="000000">
                      <a:alpha val="43137"/>
                    </a:srgbClr>
                  </a:outerShdw>
                </a:effectLst>
              </a:rPr>
              <a:t>remotest parts of the north</a:t>
            </a:r>
            <a:r>
              <a:rPr lang="en-US" sz="3600" dirty="0">
                <a:effectLst>
                  <a:outerShdw blurRad="38100" dist="38100" dir="2700000" algn="tl">
                    <a:srgbClr val="000000">
                      <a:alpha val="43137"/>
                    </a:srgbClr>
                  </a:outerShdw>
                </a:effectLst>
              </a:rPr>
              <a:t> and bring you against the mountains of Israel…</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the mountains of Israel,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30530132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sp>
        <p:nvSpPr>
          <p:cNvPr id="3" name="Content Placeholder 2"/>
          <p:cNvSpPr>
            <a:spLocks noGrp="1"/>
          </p:cNvSpPr>
          <p:nvPr>
            <p:ph idx="1"/>
          </p:nvPr>
        </p:nvSpPr>
        <p:spPr>
          <a:xfrm>
            <a:off x="609599" y="1058402"/>
            <a:ext cx="10972801" cy="56471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a:t>
            </a:r>
            <a:r>
              <a:rPr lang="en-US" dirty="0">
                <a:effectLst>
                  <a:outerShdw blurRad="38100" dist="38100" dir="2700000" algn="tl">
                    <a:srgbClr val="000000">
                      <a:alpha val="43137"/>
                    </a:srgbClr>
                  </a:outerShdw>
                </a:effectLst>
                <a:latin typeface="Calibri" pitchFamily="34" charset="0"/>
                <a:cs typeface="Calibri" pitchFamily="34" charset="0"/>
              </a:rPr>
              <a:t>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restoration: physical &amp; spiritual (36)</a:t>
            </a:r>
          </a:p>
          <a:p>
            <a:pPr marL="627063" indent="-6270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DCF871D5-2BF5-482D-97F2-DAB6C78F8E0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17963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85925" y="152400"/>
            <a:ext cx="882015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537435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2267B8-FF65-49B5-AC89-847E81E5C0E2}"/>
              </a:ext>
            </a:extLst>
          </p:cNvPr>
          <p:cNvPicPr>
            <a:picLocks noChangeAspect="1"/>
          </p:cNvPicPr>
          <p:nvPr/>
        </p:nvPicPr>
        <p:blipFill>
          <a:blip r:embed="rId2"/>
          <a:stretch>
            <a:fillRect/>
          </a:stretch>
        </p:blipFill>
        <p:spPr>
          <a:xfrm>
            <a:off x="1797947" y="112488"/>
            <a:ext cx="8596105" cy="6633023"/>
          </a:xfrm>
          <a:prstGeom prst="rect">
            <a:avLst/>
          </a:prstGeom>
        </p:spPr>
      </p:pic>
    </p:spTree>
    <p:extLst>
      <p:ext uri="{BB962C8B-B14F-4D97-AF65-F5344CB8AC3E}">
        <p14:creationId xmlns:p14="http://schemas.microsoft.com/office/powerpoint/2010/main" val="131669113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387564267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986552"/>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According to Ezekiel 39:2, 4, Israel must possess the ‘mountains of Israel’ when this invasion occurs...The famous Six Day war in Israel in 1967 helped set the stage for this to be fulfilled. Before the Six Day War, all the mountains of Israel, with the exception of a small strip of west Jerusalem, were in the hands of the Jordanian Arabs. Only since 1967 have the mountains of Israel been in Israel, thus setting the stage for the fulfillment of this prophecy.”</a:t>
            </a:r>
          </a:p>
        </p:txBody>
      </p:sp>
      <p:sp>
        <p:nvSpPr>
          <p:cNvPr id="26627" name="TextBox 2"/>
          <p:cNvSpPr txBox="1">
            <a:spLocks noChangeArrowheads="1"/>
          </p:cNvSpPr>
          <p:nvPr/>
        </p:nvSpPr>
        <p:spPr bwMode="auto">
          <a:xfrm>
            <a:off x="2133600" y="381000"/>
            <a:ext cx="8229599"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Mountains of Israel?</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The Amazing Claims of Bible Prophecy: What You Need to Know in These Uncertain Times</a:t>
            </a:r>
            <a:r>
              <a:rPr lang="en-US" sz="1800" dirty="0">
                <a:effectLst>
                  <a:outerShdw blurRad="38100" dist="38100" dir="2700000" algn="tl">
                    <a:srgbClr val="000000">
                      <a:alpha val="43137"/>
                    </a:srgbClr>
                  </a:outerShdw>
                </a:effectLst>
                <a:cs typeface="Calibri" panose="020F0502020204030204" pitchFamily="34" charset="0"/>
              </a:rPr>
              <a:t> (Harvest House: Eugene, OR, 2010), 211.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1FF54592-51CB-452B-A919-61D578C62DD8}"/>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10282498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“But where in the Land of Israel will the invading armies be destroyed? The exact location is revealed in Ezekiel 39:2 and 4a: ‘and I will turn you about, and will lead you on, and will cause you to come up from the uttermost parts of the north; and I will bring you upon the mountains of Israel…you shall fall upon the mountains of Israel.’ The phrase ‘the mountains of Israel’ refers to the central mountain range that makes up the backbone of the country. In the Hebrew Scriptures, these mountains were known as the Hill Country of Ephraim and the Hill Country of Judah. Some of the famous biblical cities that lie within these mountains include Dothan, Shechem, Samaria, Shiloh, Bethel, Ai, Ramah, Bethlehem, Hebron, </a:t>
            </a:r>
            <a:r>
              <a:rPr lang="en-US" sz="2700" dirty="0" err="1">
                <a:effectLst>
                  <a:outerShdw blurRad="38100" dist="38100" dir="2700000" algn="tl">
                    <a:srgbClr val="000000">
                      <a:alpha val="43137"/>
                    </a:srgbClr>
                  </a:outerShdw>
                </a:effectLst>
              </a:rPr>
              <a:t>Debir</a:t>
            </a:r>
            <a:r>
              <a:rPr lang="en-US" sz="2700" dirty="0">
                <a:effectLst>
                  <a:outerShdw blurRad="38100" dist="38100" dir="2700000" algn="tl">
                    <a:srgbClr val="000000">
                      <a:alpha val="43137"/>
                    </a:srgbClr>
                  </a:outerShdw>
                </a:effectLst>
              </a:rPr>
              <a:t>, and most importantly, Jerusalem, which seems to be the target of the invading army. However, from 1948 until the Six-Day War in 1967, these mountains were not in Israel, but in Jordan.</a:t>
            </a:r>
            <a:r>
              <a:rPr lang="en-US" altLang="en-US" sz="2700" dirty="0">
                <a:effectLst>
                  <a:outerShdw blurRad="38100" dist="38100" dir="2700000" algn="tl">
                    <a:srgbClr val="000000">
                      <a:alpha val="43137"/>
                    </a:srgbClr>
                  </a:outerShdw>
                </a:effectLst>
                <a:cs typeface="Calibri" panose="020F0502020204030204" pitchFamily="34" charset="0"/>
              </a:rPr>
              <a:t>”</a:t>
            </a:r>
            <a:endParaRPr lang="en-US" altLang="en-US" sz="27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986088" y="219670"/>
            <a:ext cx="62198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274981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“They are now referred to politically as the West Bank. In 1948, Jordanian forces took over these mountains and annexed them as part of Jordan. All Israel had was a small corridor leading west to Jerusalem. The border between Israel and Jordan ran down the foot of these mountains, then cut into the mountains, dividing Jerusalem in two, and then went out again and continued along the foot of these mountains. Israel had maybe five percent or less of the mountains, while the rest belonged to Jordan. Only since 1967 have the mountains of Israel been in Israel. Besides the Temple compound falling into Jewish hands, another by-product of the Six-Day War was that these mountains also fell under Israeli sovereignty. Therefore, not only could this prophecy not have been fulfilled before 1948, but it could also not have been fulfilled before 1967.</a:t>
            </a:r>
            <a:r>
              <a:rPr lang="en-US" altLang="en-US" sz="2700" dirty="0">
                <a:effectLst>
                  <a:outerShdw blurRad="38100" dist="38100" dir="2700000" algn="tl">
                    <a:srgbClr val="000000">
                      <a:alpha val="43137"/>
                    </a:srgbClr>
                  </a:outerShdw>
                </a:effectLst>
                <a:cs typeface="Calibri" panose="020F0502020204030204" pitchFamily="34" charset="0"/>
              </a:rPr>
              <a:t>”</a:t>
            </a:r>
            <a:endParaRPr lang="en-US" altLang="en-US" sz="27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25740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854663"/>
            <a:ext cx="10972800" cy="2945937"/>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“The mountains of Israel (the West Bank) are yet to have a very important and relevant role in Bible prophecy. As for the present State of Israel, they became part of Israel in 1967. This is yet another way the modern Jewish State fits within Bible prophecy.</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67928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54BA4-E059-44F2-8166-85FBB53D139A}"/>
              </a:ext>
            </a:extLst>
          </p:cNvPr>
          <p:cNvPicPr>
            <a:picLocks noChangeAspect="1"/>
          </p:cNvPicPr>
          <p:nvPr/>
        </p:nvPicPr>
        <p:blipFill>
          <a:blip r:embed="rId2"/>
          <a:stretch>
            <a:fillRect/>
          </a:stretch>
        </p:blipFill>
        <p:spPr>
          <a:xfrm>
            <a:off x="2998963" y="112488"/>
            <a:ext cx="6194073" cy="6633023"/>
          </a:xfrm>
          <a:prstGeom prst="rect">
            <a:avLst/>
          </a:prstGeom>
        </p:spPr>
      </p:pic>
    </p:spTree>
    <p:extLst>
      <p:ext uri="{BB962C8B-B14F-4D97-AF65-F5344CB8AC3E}">
        <p14:creationId xmlns:p14="http://schemas.microsoft.com/office/powerpoint/2010/main" val="352253240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672902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a:t>
            </a:r>
            <a:r>
              <a:rPr lang="en-US" sz="3600" b="1" u="sng" dirty="0">
                <a:solidFill>
                  <a:srgbClr val="FFFFCC"/>
                </a:solidFill>
                <a:effectLst>
                  <a:outerShdw blurRad="38100" dist="38100" dir="2700000" algn="tl">
                    <a:srgbClr val="000000">
                      <a:alpha val="43137"/>
                    </a:srgbClr>
                  </a:outerShdw>
                </a:effectLst>
              </a:rPr>
              <a:t>turn you around</a:t>
            </a:r>
            <a:r>
              <a:rPr lang="en-US" sz="3600" dirty="0">
                <a:effectLst>
                  <a:outerShdw blurRad="38100" dist="38100" dir="2700000" algn="tl">
                    <a:srgbClr val="000000">
                      <a:alpha val="43137"/>
                    </a:srgbClr>
                  </a:outerShdw>
                </a:effectLst>
              </a:rPr>
              <a:t>, drive you on, take you up from the remotest parts of the north and bring you against the mountains of Israel…</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the mountains of Israel,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420619751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sp>
        <p:nvSpPr>
          <p:cNvPr id="3" name="Content Placeholder 2"/>
          <p:cNvSpPr>
            <a:spLocks noGrp="1"/>
          </p:cNvSpPr>
          <p:nvPr>
            <p:ph idx="1"/>
          </p:nvPr>
        </p:nvSpPr>
        <p:spPr>
          <a:xfrm>
            <a:off x="772494" y="1267058"/>
            <a:ext cx="8229600" cy="4600341"/>
          </a:xfrm>
        </p:spPr>
        <p:txBody>
          <a:bodyPr/>
          <a:lstStyle/>
          <a:p>
            <a:pPr marL="627063" indent="-6270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Vision</a:t>
            </a:r>
            <a:r>
              <a:rPr lang="en-US"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Interpretation (11-14)</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Sign: Two Sticks (15-28)  </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Interpretation (18-28)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03B990E7-DCB3-4D33-AA25-F50361E817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1283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“to capture </a:t>
            </a:r>
            <a:r>
              <a:rPr lang="en-US" b="1" u="sng" dirty="0">
                <a:solidFill>
                  <a:srgbClr val="FFFFCC"/>
                </a:solidFill>
              </a:rPr>
              <a:t>spoil</a:t>
            </a:r>
            <a:r>
              <a:rPr lang="en-US" dirty="0"/>
              <a:t> and to seize </a:t>
            </a:r>
            <a:r>
              <a:rPr lang="en-US" b="1" u="sng" dirty="0">
                <a:solidFill>
                  <a:srgbClr val="FFFFCC"/>
                </a:solidFill>
              </a:rPr>
              <a:t>plunder</a:t>
            </a:r>
            <a:r>
              <a:rPr lang="en-US" dirty="0"/>
              <a:t>, to turn your hand against the waste places which are </a:t>
            </a:r>
            <a:r>
              <a:rPr lang="en-US" i="1" dirty="0"/>
              <a:t>now</a:t>
            </a:r>
            <a:r>
              <a:rPr lang="en-US" dirty="0"/>
              <a:t> inhabited, and against the people who are gathered from the nations, who have acquired </a:t>
            </a:r>
            <a:r>
              <a:rPr lang="en-US" b="1" u="sng" dirty="0">
                <a:solidFill>
                  <a:srgbClr val="FFFFCC"/>
                </a:solidFill>
              </a:rPr>
              <a:t>cattle and goods</a:t>
            </a:r>
            <a:r>
              <a:rPr lang="en-US" dirty="0"/>
              <a:t>, who live at the center of the world.”</a:t>
            </a:r>
          </a:p>
        </p:txBody>
      </p:sp>
      <p:pic>
        <p:nvPicPr>
          <p:cNvPr id="6" name="Picture 5">
            <a:extLst>
              <a:ext uri="{FF2B5EF4-FFF2-40B4-BE49-F238E27FC236}">
                <a16:creationId xmlns:a16="http://schemas.microsoft.com/office/drawing/2014/main" id="{36EC256F-18FA-46B4-A946-3BE0E5F0E7FB}"/>
              </a:ext>
            </a:extLst>
          </p:cNvPr>
          <p:cNvPicPr>
            <a:picLocks noChangeAspect="1"/>
          </p:cNvPicPr>
          <p:nvPr/>
        </p:nvPicPr>
        <p:blipFill>
          <a:blip r:embed="rId3"/>
          <a:stretch>
            <a:fillRect/>
          </a:stretch>
        </p:blipFill>
        <p:spPr>
          <a:xfrm>
            <a:off x="4471275" y="2971641"/>
            <a:ext cx="3249450" cy="1828959"/>
          </a:xfrm>
          <a:prstGeom prst="rect">
            <a:avLst/>
          </a:prstGeom>
          <a:ln w="28575">
            <a:solidFill>
              <a:schemeClr val="tx1"/>
            </a:solidFill>
          </a:ln>
        </p:spPr>
      </p:pic>
    </p:spTree>
    <p:extLst>
      <p:ext uri="{BB962C8B-B14F-4D97-AF65-F5344CB8AC3E}">
        <p14:creationId xmlns:p14="http://schemas.microsoft.com/office/powerpoint/2010/main" val="196725360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“Sheba and Dedan and the merchants of Tarshish with all its villages will say to you, ‘Have you come to capture spoil? Have you assembled your company to seize plunder, to carry away </a:t>
            </a:r>
            <a:r>
              <a:rPr lang="en-US" sz="3600" b="1" u="sng" dirty="0">
                <a:solidFill>
                  <a:srgbClr val="FFFFCC"/>
                </a:solidFill>
                <a:cs typeface="Calibri" panose="020F0502020204030204" pitchFamily="34" charset="0"/>
              </a:rPr>
              <a:t>silver and gold</a:t>
            </a:r>
            <a:r>
              <a:rPr lang="en-US" sz="3600" dirty="0">
                <a:cs typeface="Calibri" panose="020F0502020204030204" pitchFamily="34" charset="0"/>
              </a:rPr>
              <a:t>,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3802896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16343014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4641" y="228600"/>
            <a:ext cx="100227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199974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40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244409742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844219"/>
            <a:ext cx="109728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2900" dirty="0">
                <a:effectLst>
                  <a:outerShdw blurRad="38100" dist="38100" dir="2700000" algn="tl">
                    <a:srgbClr val="000000">
                      <a:alpha val="43137"/>
                    </a:srgbClr>
                  </a:outerShdw>
                </a:effectLst>
                <a:cs typeface="Calibri" panose="020F0502020204030204" pitchFamily="34" charset="0"/>
              </a:rPr>
              <a:t>“</a:t>
            </a:r>
            <a:r>
              <a:rPr lang="en-US" sz="2900" dirty="0">
                <a:effectLst>
                  <a:outerShdw blurRad="38100" dist="38100" dir="2700000" algn="tl">
                    <a:srgbClr val="000000">
                      <a:alpha val="43137"/>
                    </a:srgbClr>
                  </a:outerShdw>
                </a:effectLst>
                <a:cs typeface="Calibri" panose="020F0502020204030204" pitchFamily="34" charset="0"/>
              </a:rPr>
              <a:t>Though the judgment on the enemies will occur in Israel, the catastrophe will extend far beyond to the ends of the earth to accomplish the purpose of God. Once more the Lord will relate His purpose in Israel to that for all the world. It is the concept of concentric circles where that which is accomplished at the very center reaches out irresistibly to the farthest confines of the circumference. God is the Lord of the nations. His true character will appear in its proper light as both righteous and mighty. Such emphasis is made of this thought throughout the book of Ezekiel because this is the design of God in all history, and there is no more important concept in all the universe</a:t>
            </a:r>
            <a:r>
              <a:rPr lang="en-US" altLang="en-US" sz="29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228.</a:t>
            </a:r>
          </a:p>
        </p:txBody>
      </p:sp>
      <p:pic>
        <p:nvPicPr>
          <p:cNvPr id="5" name="Picture 4">
            <a:extLst>
              <a:ext uri="{FF2B5EF4-FFF2-40B4-BE49-F238E27FC236}">
                <a16:creationId xmlns:a16="http://schemas.microsoft.com/office/drawing/2014/main" id="{6F361969-4FF9-4038-997B-322BADC098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spTree>
    <p:extLst>
      <p:ext uri="{BB962C8B-B14F-4D97-AF65-F5344CB8AC3E}">
        <p14:creationId xmlns:p14="http://schemas.microsoft.com/office/powerpoint/2010/main" val="424229905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38F-E2E0-4A8C-A93C-0206B86F8027}"/>
              </a:ext>
            </a:extLst>
          </p:cNvPr>
          <p:cNvSpPr txBox="1">
            <a:spLocks/>
          </p:cNvSpPr>
          <p:nvPr/>
        </p:nvSpPr>
        <p:spPr>
          <a:xfrm>
            <a:off x="1828800" y="2971800"/>
            <a:ext cx="8534400" cy="9144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6000" kern="0" dirty="0">
                <a:effectLst>
                  <a:outerShdw blurRad="38100" dist="38100" dir="2700000" algn="tl">
                    <a:srgbClr val="000000">
                      <a:alpha val="43137"/>
                    </a:srgbClr>
                  </a:outerShdw>
                </a:effectLst>
                <a:ea typeface="Calibri" pitchFamily="34" charset="0"/>
                <a:cs typeface="Calibri" pitchFamily="34" charset="0"/>
              </a:rPr>
              <a:t>CONCLUSION</a:t>
            </a:r>
          </a:p>
        </p:txBody>
      </p:sp>
    </p:spTree>
    <p:extLst>
      <p:ext uri="{BB962C8B-B14F-4D97-AF65-F5344CB8AC3E}">
        <p14:creationId xmlns:p14="http://schemas.microsoft.com/office/powerpoint/2010/main" val="425771492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228600"/>
            <a:ext cx="94488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III. Invasion Defeated (Ezekiel 38:17‒39:20)</a:t>
            </a:r>
          </a:p>
        </p:txBody>
      </p:sp>
      <p:sp>
        <p:nvSpPr>
          <p:cNvPr id="3" name="Content Placeholder 2"/>
          <p:cNvSpPr>
            <a:spLocks noGrp="1"/>
          </p:cNvSpPr>
          <p:nvPr>
            <p:ph idx="1"/>
          </p:nvPr>
        </p:nvSpPr>
        <p:spPr>
          <a:xfrm>
            <a:off x="1066799" y="1600200"/>
            <a:ext cx="7969161" cy="3810000"/>
          </a:xfrm>
        </p:spPr>
        <p:txBody>
          <a:bodyPr/>
          <a:lstStyle/>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Armies destroyed (38:17‒39:8)</a:t>
            </a:r>
          </a:p>
          <a:p>
            <a:pPr marL="744538" lvl="1" indent="-742950">
              <a:spcBef>
                <a:spcPts val="0"/>
              </a:spcBef>
              <a:spcAft>
                <a:spcPts val="3600"/>
              </a:spcAft>
              <a:buSzPct val="100000"/>
              <a:buAutoNum type="alphaU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Weapons burned (39:9-10)</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latin typeface="Calibri" pitchFamily="34" charset="0"/>
                <a:cs typeface="Calibri" pitchFamily="34" charset="0"/>
              </a:rPr>
              <a:t>Soldiers buried (39:11-16)</a:t>
            </a:r>
          </a:p>
          <a:p>
            <a:pPr marL="744538" lvl="1" indent="-742950">
              <a:spcBef>
                <a:spcPts val="0"/>
              </a:spcBef>
              <a:spcAft>
                <a:spcPts val="3600"/>
              </a:spcAft>
              <a:buSzPct val="100000"/>
              <a:buAutoNum type="alphaUcPeriod"/>
              <a:defRPr/>
            </a:pPr>
            <a:r>
              <a:rPr lang="en-US" sz="3600" dirty="0">
                <a:effectLst>
                  <a:outerShdw blurRad="38100" dist="38100" dir="2700000" algn="tl">
                    <a:srgbClr val="000000">
                      <a:alpha val="43137"/>
                    </a:srgbClr>
                  </a:outerShdw>
                </a:effectLst>
                <a:cs typeface="Calibri" pitchFamily="34" charset="0"/>
              </a:rPr>
              <a:t>Soldiers eaten (39:17-20)</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02126" y="1933652"/>
            <a:ext cx="2910506" cy="2990695"/>
          </a:xfrm>
          <a:prstGeom prst="rect">
            <a:avLst/>
          </a:prstGeom>
          <a:noFill/>
          <a:ln w="9525">
            <a:noFill/>
            <a:miter lim="800000"/>
            <a:headEnd/>
            <a:tailEnd/>
          </a:ln>
        </p:spPr>
      </p:pic>
    </p:spTree>
    <p:extLst>
      <p:ext uri="{BB962C8B-B14F-4D97-AF65-F5344CB8AC3E}">
        <p14:creationId xmlns:p14="http://schemas.microsoft.com/office/powerpoint/2010/main" val="2520961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D7C7B2DA-C7C4-4E63-80B8-3B44E64B073C}"/>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E42724B5-8A43-427F-9799-710570368C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57676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2EE03EEB-D343-411D-AE6E-20CC2C064F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26285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planned (38:1-13)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sp>
        <p:nvSpPr>
          <p:cNvPr id="6" name="Title 1">
            <a:extLst>
              <a:ext uri="{FF2B5EF4-FFF2-40B4-BE49-F238E27FC236}">
                <a16:creationId xmlns:a16="http://schemas.microsoft.com/office/drawing/2014/main" id="{BCC71FFE-C60B-490A-9A77-293720E09C72}"/>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92C922FF-A1A9-4B44-848F-75A24F758DC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2687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59050C82-5F97-4D79-BE19-38A289A3D66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4171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55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10741</TotalTime>
  <Words>3205</Words>
  <Application>Microsoft Office PowerPoint</Application>
  <PresentationFormat>Widescreen</PresentationFormat>
  <Paragraphs>217</Paragraphs>
  <Slides>57</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57</vt:i4>
      </vt:variant>
    </vt:vector>
  </HeadingPairs>
  <TitlesOfParts>
    <vt:vector size="62" baseType="lpstr">
      <vt:lpstr>Calibri</vt:lpstr>
      <vt:lpstr>Times New Roman</vt:lpstr>
      <vt:lpstr>Wingdings</vt:lpstr>
      <vt:lpstr>Azure</vt:lpstr>
      <vt:lpstr>1_Azure</vt:lpstr>
      <vt:lpstr>Ezekiel 36‒39 The Middle East Meltdown 2022</vt:lpstr>
      <vt:lpstr>Ezekiel 33‒48</vt:lpstr>
      <vt:lpstr>Ezekiel 36</vt:lpstr>
      <vt:lpstr>Ezekiel 33‒48</vt:lpstr>
      <vt:lpstr>Ezekiel 37</vt:lpstr>
      <vt:lpstr>Ezekiel 33‒48</vt:lpstr>
      <vt:lpstr>Ezekiel 38‒39</vt:lpstr>
      <vt:lpstr>Ezekiel 38‒39</vt:lpstr>
      <vt:lpstr>I. Invasion Planned (Ezekiel 38:1-13)</vt:lpstr>
      <vt:lpstr>PowerPoint Presentation</vt:lpstr>
      <vt:lpstr>PowerPoint Presentation</vt:lpstr>
      <vt:lpstr>Ezekiel 38‒39</vt:lpstr>
      <vt:lpstr>Ezekiel 38‒39</vt:lpstr>
      <vt:lpstr>III. Invasion Defeated (Ezekiel 38:17‒39:20)</vt:lpstr>
      <vt:lpstr>III. Invasion Defeated (Ezekiel 38:17‒39:20)</vt:lpstr>
      <vt:lpstr>PowerPoint Presentation</vt:lpstr>
      <vt:lpstr>PowerPoint Presentation</vt:lpstr>
      <vt:lpstr>PowerPoint Presentation</vt:lpstr>
      <vt:lpstr>PowerPoint Presentation</vt:lpstr>
      <vt:lpstr>PowerPoint Presentation</vt:lpstr>
      <vt:lpstr>PowerPoint Presentation</vt:lpstr>
      <vt:lpstr>6 Timing Clues</vt:lpstr>
      <vt:lpstr>PowerPoint Presentation</vt:lpstr>
      <vt:lpstr>PowerPoint Presentation</vt:lpstr>
      <vt:lpstr>PowerPoint Presentation</vt:lpstr>
      <vt:lpstr>PowerPoint Presentation</vt:lpstr>
      <vt:lpstr>PowerPoint Presentation</vt:lpstr>
      <vt:lpstr>What?</vt:lpstr>
      <vt:lpstr>What?</vt:lpstr>
      <vt:lpstr>PowerPoint Presentation</vt:lpstr>
      <vt:lpstr>PowerPoint Presentation</vt:lpstr>
      <vt:lpstr>Dispensational Theology is a System of Theology</vt:lpstr>
      <vt:lpstr>Doxological Purpose</vt:lpstr>
      <vt:lpstr>PowerPoint Presentation</vt:lpstr>
      <vt:lpstr>Ezekiel 33‒48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vt:lpstr>
      <vt:lpstr>PowerPoint Presentation</vt:lpstr>
      <vt:lpstr>PowerPoint Presentation</vt:lpstr>
      <vt:lpstr>III. Invasion Defeated (Ezekiel 38:17‒39:20)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014 - Ezek 38v17-23</dc:title>
  <dc:subject>Ezek 36-39</dc:subject>
  <dc:creator>A. Woods</dc:creator>
  <dc:description>Modified by Jim McGowan</dc:description>
  <cp:lastModifiedBy>anne woods</cp:lastModifiedBy>
  <cp:revision>1248</cp:revision>
  <cp:lastPrinted>2022-04-03T12:23:39Z</cp:lastPrinted>
  <dcterms:created xsi:type="dcterms:W3CDTF">2009-03-17T12:21:13Z</dcterms:created>
  <dcterms:modified xsi:type="dcterms:W3CDTF">2022-04-22T22:24:58Z</dcterms:modified>
</cp:coreProperties>
</file>