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72"/>
  </p:notesMasterIdLst>
  <p:handoutMasterIdLst>
    <p:handoutMasterId r:id="rId73"/>
  </p:handoutMasterIdLst>
  <p:sldIdLst>
    <p:sldId id="2067" r:id="rId3"/>
    <p:sldId id="7306" r:id="rId4"/>
    <p:sldId id="1544" r:id="rId5"/>
    <p:sldId id="7293" r:id="rId6"/>
    <p:sldId id="5384" r:id="rId7"/>
    <p:sldId id="7421" r:id="rId8"/>
    <p:sldId id="5367" r:id="rId9"/>
    <p:sldId id="5368" r:id="rId10"/>
    <p:sldId id="5372" r:id="rId11"/>
    <p:sldId id="7311" r:id="rId12"/>
    <p:sldId id="2968" r:id="rId13"/>
    <p:sldId id="3018" r:id="rId14"/>
    <p:sldId id="8574" r:id="rId15"/>
    <p:sldId id="7454" r:id="rId16"/>
    <p:sldId id="6936" r:id="rId17"/>
    <p:sldId id="6621" r:id="rId18"/>
    <p:sldId id="6937" r:id="rId19"/>
    <p:sldId id="6938" r:id="rId20"/>
    <p:sldId id="6740" r:id="rId21"/>
    <p:sldId id="7455" r:id="rId22"/>
    <p:sldId id="7457" r:id="rId23"/>
    <p:sldId id="3061" r:id="rId24"/>
    <p:sldId id="7458" r:id="rId25"/>
    <p:sldId id="7459" r:id="rId26"/>
    <p:sldId id="7347" r:id="rId27"/>
    <p:sldId id="8576" r:id="rId28"/>
    <p:sldId id="6736" r:id="rId29"/>
    <p:sldId id="6738" r:id="rId30"/>
    <p:sldId id="7460" r:id="rId31"/>
    <p:sldId id="7451" r:id="rId32"/>
    <p:sldId id="5369" r:id="rId33"/>
    <p:sldId id="8577" r:id="rId34"/>
    <p:sldId id="8578" r:id="rId35"/>
    <p:sldId id="6727" r:id="rId36"/>
    <p:sldId id="1110" r:id="rId37"/>
    <p:sldId id="4886" r:id="rId38"/>
    <p:sldId id="8579" r:id="rId39"/>
    <p:sldId id="7463" r:id="rId40"/>
    <p:sldId id="8559" r:id="rId41"/>
    <p:sldId id="8561" r:id="rId42"/>
    <p:sldId id="2969" r:id="rId43"/>
    <p:sldId id="8580" r:id="rId44"/>
    <p:sldId id="7348" r:id="rId45"/>
    <p:sldId id="7465" r:id="rId46"/>
    <p:sldId id="350" r:id="rId47"/>
    <p:sldId id="5370" r:id="rId48"/>
    <p:sldId id="5373" r:id="rId49"/>
    <p:sldId id="7314" r:id="rId50"/>
    <p:sldId id="7466" r:id="rId51"/>
    <p:sldId id="7349" r:id="rId52"/>
    <p:sldId id="7350" r:id="rId53"/>
    <p:sldId id="3068" r:id="rId54"/>
    <p:sldId id="3046" r:id="rId55"/>
    <p:sldId id="7467" r:id="rId56"/>
    <p:sldId id="8004" r:id="rId57"/>
    <p:sldId id="6512" r:id="rId58"/>
    <p:sldId id="3064" r:id="rId59"/>
    <p:sldId id="3069" r:id="rId60"/>
    <p:sldId id="8584" r:id="rId61"/>
    <p:sldId id="8005" r:id="rId62"/>
    <p:sldId id="7469" r:id="rId63"/>
    <p:sldId id="7470" r:id="rId64"/>
    <p:sldId id="8581" r:id="rId65"/>
    <p:sldId id="8582" r:id="rId66"/>
    <p:sldId id="7471" r:id="rId67"/>
    <p:sldId id="7472" r:id="rId68"/>
    <p:sldId id="7473" r:id="rId69"/>
    <p:sldId id="8235" r:id="rId70"/>
    <p:sldId id="8583" r:id="rId71"/>
  </p:sldIdLst>
  <p:sldSz cx="12192000" cy="6858000"/>
  <p:notesSz cx="7315200" cy="9601200"/>
  <p:custDataLst>
    <p:tags r:id="rId7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00FF00"/>
    <a:srgbClr val="000066"/>
    <a:srgbClr val="0000FF"/>
    <a:srgbClr val="0000CC"/>
    <a:srgbClr val="006600"/>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72CC1-D339-4BA2-8E25-3CE31826D1CB}" v="39" dt="2022-04-16T01:13:33.97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96110" autoAdjust="0"/>
  </p:normalViewPr>
  <p:slideViewPr>
    <p:cSldViewPr>
      <p:cViewPr>
        <p:scale>
          <a:sx n="80" d="100"/>
          <a:sy n="80" d="100"/>
        </p:scale>
        <p:origin x="1362" y="61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8" d="100"/>
          <a:sy n="48" d="100"/>
        </p:scale>
        <p:origin x="1824" y="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3E72CC1-D339-4BA2-8E25-3CE31826D1CB}"/>
    <pc:docChg chg="custSel addSld modSld modHandout">
      <pc:chgData name="Jim McGowan" userId="e2c7446dd3aca506" providerId="LiveId" clId="{43E72CC1-D339-4BA2-8E25-3CE31826D1CB}" dt="2022-04-16T01:16:38.992" v="74" actId="6549"/>
      <pc:docMkLst>
        <pc:docMk/>
      </pc:docMkLst>
      <pc:sldChg chg="delSp modSp mod">
        <pc:chgData name="Jim McGowan" userId="e2c7446dd3aca506" providerId="LiveId" clId="{43E72CC1-D339-4BA2-8E25-3CE31826D1CB}" dt="2022-04-16T01:13:26.380" v="57" actId="1036"/>
        <pc:sldMkLst>
          <pc:docMk/>
          <pc:sldMk cId="2310199603" sldId="3069"/>
        </pc:sldMkLst>
        <pc:spChg chg="del">
          <ac:chgData name="Jim McGowan" userId="e2c7446dd3aca506" providerId="LiveId" clId="{43E72CC1-D339-4BA2-8E25-3CE31826D1CB}" dt="2022-04-16T01:07:32.723" v="14" actId="478"/>
          <ac:spMkLst>
            <pc:docMk/>
            <pc:sldMk cId="2310199603" sldId="3069"/>
            <ac:spMk id="2" creationId="{3591BFF3-9296-4C21-B047-95CCCBC4FDBA}"/>
          </ac:spMkLst>
        </pc:spChg>
        <pc:spChg chg="mod">
          <ac:chgData name="Jim McGowan" userId="e2c7446dd3aca506" providerId="LiveId" clId="{43E72CC1-D339-4BA2-8E25-3CE31826D1CB}" dt="2022-04-16T01:11:27.130" v="43" actId="1036"/>
          <ac:spMkLst>
            <pc:docMk/>
            <pc:sldMk cId="2310199603" sldId="3069"/>
            <ac:spMk id="78850" creationId="{00000000-0000-0000-0000-000000000000}"/>
          </ac:spMkLst>
        </pc:spChg>
        <pc:spChg chg="mod">
          <ac:chgData name="Jim McGowan" userId="e2c7446dd3aca506" providerId="LiveId" clId="{43E72CC1-D339-4BA2-8E25-3CE31826D1CB}" dt="2022-04-16T01:13:26.380" v="57" actId="1036"/>
          <ac:spMkLst>
            <pc:docMk/>
            <pc:sldMk cId="2310199603" sldId="3069"/>
            <ac:spMk id="78851" creationId="{00000000-0000-0000-0000-000000000000}"/>
          </ac:spMkLst>
        </pc:spChg>
      </pc:sldChg>
      <pc:sldChg chg="addSp delSp modSp mod">
        <pc:chgData name="Jim McGowan" userId="e2c7446dd3aca506" providerId="LiveId" clId="{43E72CC1-D339-4BA2-8E25-3CE31826D1CB}" dt="2022-04-16T01:05:22.634" v="1"/>
        <pc:sldMkLst>
          <pc:docMk/>
          <pc:sldMk cId="3019331249" sldId="5373"/>
        </pc:sldMkLst>
        <pc:picChg chg="del">
          <ac:chgData name="Jim McGowan" userId="e2c7446dd3aca506" providerId="LiveId" clId="{43E72CC1-D339-4BA2-8E25-3CE31826D1CB}" dt="2022-04-16T01:05:22.197" v="0" actId="478"/>
          <ac:picMkLst>
            <pc:docMk/>
            <pc:sldMk cId="3019331249" sldId="5373"/>
            <ac:picMk id="5" creationId="{A4A9BDD2-CBA3-4104-BD0F-46808C425C26}"/>
          </ac:picMkLst>
        </pc:picChg>
        <pc:picChg chg="add mod">
          <ac:chgData name="Jim McGowan" userId="e2c7446dd3aca506" providerId="LiveId" clId="{43E72CC1-D339-4BA2-8E25-3CE31826D1CB}" dt="2022-04-16T01:05:22.634" v="1"/>
          <ac:picMkLst>
            <pc:docMk/>
            <pc:sldMk cId="3019331249" sldId="5373"/>
            <ac:picMk id="6" creationId="{02A30334-C241-4875-85DD-B5E4742B86E5}"/>
          </ac:picMkLst>
        </pc:picChg>
      </pc:sldChg>
      <pc:sldChg chg="addSp delSp modSp mod">
        <pc:chgData name="Jim McGowan" userId="e2c7446dd3aca506" providerId="LiveId" clId="{43E72CC1-D339-4BA2-8E25-3CE31826D1CB}" dt="2022-04-16T01:05:32.259" v="3"/>
        <pc:sldMkLst>
          <pc:docMk/>
          <pc:sldMk cId="3516349681" sldId="7314"/>
        </pc:sldMkLst>
        <pc:picChg chg="del">
          <ac:chgData name="Jim McGowan" userId="e2c7446dd3aca506" providerId="LiveId" clId="{43E72CC1-D339-4BA2-8E25-3CE31826D1CB}" dt="2022-04-16T01:05:31.533" v="2" actId="478"/>
          <ac:picMkLst>
            <pc:docMk/>
            <pc:sldMk cId="3516349681" sldId="7314"/>
            <ac:picMk id="5" creationId="{A4A9BDD2-CBA3-4104-BD0F-46808C425C26}"/>
          </ac:picMkLst>
        </pc:picChg>
        <pc:picChg chg="add mod">
          <ac:chgData name="Jim McGowan" userId="e2c7446dd3aca506" providerId="LiveId" clId="{43E72CC1-D339-4BA2-8E25-3CE31826D1CB}" dt="2022-04-16T01:05:32.259" v="3"/>
          <ac:picMkLst>
            <pc:docMk/>
            <pc:sldMk cId="3516349681" sldId="7314"/>
            <ac:picMk id="6" creationId="{56D50410-EF2F-4596-A7C4-D6543471586D}"/>
          </ac:picMkLst>
        </pc:picChg>
      </pc:sldChg>
      <pc:sldChg chg="modSp mod">
        <pc:chgData name="Jim McGowan" userId="e2c7446dd3aca506" providerId="LiveId" clId="{43E72CC1-D339-4BA2-8E25-3CE31826D1CB}" dt="2022-04-16T01:15:09.644" v="60" actId="208"/>
        <pc:sldMkLst>
          <pc:docMk/>
          <pc:sldMk cId="1905645613" sldId="7348"/>
        </pc:sldMkLst>
        <pc:picChg chg="mod">
          <ac:chgData name="Jim McGowan" userId="e2c7446dd3aca506" providerId="LiveId" clId="{43E72CC1-D339-4BA2-8E25-3CE31826D1CB}" dt="2022-04-16T01:15:09.644" v="60" actId="208"/>
          <ac:picMkLst>
            <pc:docMk/>
            <pc:sldMk cId="1905645613" sldId="7348"/>
            <ac:picMk id="5" creationId="{796B1C0F-ACF0-4B2D-8FF4-FE3ECA036B2F}"/>
          </ac:picMkLst>
        </pc:picChg>
      </pc:sldChg>
      <pc:sldChg chg="modSp mod">
        <pc:chgData name="Jim McGowan" userId="e2c7446dd3aca506" providerId="LiveId" clId="{43E72CC1-D339-4BA2-8E25-3CE31826D1CB}" dt="2022-04-16T01:15:21.187" v="61" actId="208"/>
        <pc:sldMkLst>
          <pc:docMk/>
          <pc:sldMk cId="1993785101" sldId="7349"/>
        </pc:sldMkLst>
        <pc:picChg chg="mod">
          <ac:chgData name="Jim McGowan" userId="e2c7446dd3aca506" providerId="LiveId" clId="{43E72CC1-D339-4BA2-8E25-3CE31826D1CB}" dt="2022-04-16T01:15:21.187" v="61" actId="208"/>
          <ac:picMkLst>
            <pc:docMk/>
            <pc:sldMk cId="1993785101" sldId="7349"/>
            <ac:picMk id="5" creationId="{02EC766A-0904-45C1-8647-BFB2328582CA}"/>
          </ac:picMkLst>
        </pc:picChg>
      </pc:sldChg>
      <pc:sldChg chg="modSp mod">
        <pc:chgData name="Jim McGowan" userId="e2c7446dd3aca506" providerId="LiveId" clId="{43E72CC1-D339-4BA2-8E25-3CE31826D1CB}" dt="2022-04-16T01:15:28.088" v="62" actId="208"/>
        <pc:sldMkLst>
          <pc:docMk/>
          <pc:sldMk cId="3998824624" sldId="7350"/>
        </pc:sldMkLst>
        <pc:picChg chg="mod">
          <ac:chgData name="Jim McGowan" userId="e2c7446dd3aca506" providerId="LiveId" clId="{43E72CC1-D339-4BA2-8E25-3CE31826D1CB}" dt="2022-04-16T01:15:28.088" v="62" actId="208"/>
          <ac:picMkLst>
            <pc:docMk/>
            <pc:sldMk cId="3998824624" sldId="7350"/>
            <ac:picMk id="6" creationId="{4EAECBC4-CCB7-4E4F-ACE1-9DAC2B066559}"/>
          </ac:picMkLst>
        </pc:picChg>
      </pc:sldChg>
      <pc:sldChg chg="addSp delSp modSp add mod">
        <pc:chgData name="Jim McGowan" userId="e2c7446dd3aca506" providerId="LiveId" clId="{43E72CC1-D339-4BA2-8E25-3CE31826D1CB}" dt="2022-04-16T01:13:33.979" v="59" actId="1036"/>
        <pc:sldMkLst>
          <pc:docMk/>
          <pc:sldMk cId="3806541282" sldId="8584"/>
        </pc:sldMkLst>
        <pc:spChg chg="add mod">
          <ac:chgData name="Jim McGowan" userId="e2c7446dd3aca506" providerId="LiveId" clId="{43E72CC1-D339-4BA2-8E25-3CE31826D1CB}" dt="2022-04-16T01:13:33.979" v="59" actId="1036"/>
          <ac:spMkLst>
            <pc:docMk/>
            <pc:sldMk cId="3806541282" sldId="8584"/>
            <ac:spMk id="5" creationId="{B11E0433-4D5E-4599-9C57-CFBE8F1E8CE9}"/>
          </ac:spMkLst>
        </pc:spChg>
        <pc:spChg chg="mod">
          <ac:chgData name="Jim McGowan" userId="e2c7446dd3aca506" providerId="LiveId" clId="{43E72CC1-D339-4BA2-8E25-3CE31826D1CB}" dt="2022-04-16T01:11:51.425" v="48" actId="5793"/>
          <ac:spMkLst>
            <pc:docMk/>
            <pc:sldMk cId="3806541282" sldId="8584"/>
            <ac:spMk id="78850" creationId="{00000000-0000-0000-0000-000000000000}"/>
          </ac:spMkLst>
        </pc:spChg>
        <pc:spChg chg="del">
          <ac:chgData name="Jim McGowan" userId="e2c7446dd3aca506" providerId="LiveId" clId="{43E72CC1-D339-4BA2-8E25-3CE31826D1CB}" dt="2022-04-16T01:09:45.659" v="36" actId="478"/>
          <ac:spMkLst>
            <pc:docMk/>
            <pc:sldMk cId="3806541282" sldId="8584"/>
            <ac:spMk id="7885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BC7D7AA-E7C3-412B-B336-6B5EF3586CD0}"/>
              </a:ext>
            </a:extLst>
          </p:cNvPr>
          <p:cNvSpPr>
            <a:spLocks noGrp="1"/>
          </p:cNvSpPr>
          <p:nvPr>
            <p:ph type="hdr" sz="quarter"/>
          </p:nvPr>
        </p:nvSpPr>
        <p:spPr>
          <a:xfrm>
            <a:off x="1714403" y="124353"/>
            <a:ext cx="4347077" cy="820028"/>
          </a:xfrm>
          <a:prstGeom prst="rect">
            <a:avLst/>
          </a:prstGeom>
        </p:spPr>
        <p:txBody>
          <a:bodyPr vert="horz" lIns="123620" tIns="61810" rIns="123620" bIns="61810" rtlCol="0"/>
          <a:lstStyle>
            <a:lvl1pPr algn="ctr">
              <a:defRPr sz="1700" dirty="0">
                <a:latin typeface="Calibri" panose="020F0502020204030204" pitchFamily="34" charset="0"/>
                <a:cs typeface="Calibri" panose="020F0502020204030204" pitchFamily="34" charset="0"/>
              </a:defRPr>
            </a:lvl1pPr>
          </a:lstStyle>
          <a:p>
            <a:pPr>
              <a:defRPr/>
            </a:pPr>
            <a:r>
              <a:rPr lang="en-US" dirty="0"/>
              <a:t>Dr. Andy Woods</a:t>
            </a:r>
          </a:p>
          <a:p>
            <a:pPr>
              <a:defRPr/>
            </a:pPr>
            <a:r>
              <a:rPr lang="en-US" dirty="0"/>
              <a:t>Middle East Meltdown 013 - </a:t>
            </a:r>
            <a:r>
              <a:rPr lang="en-US" dirty="0" err="1"/>
              <a:t>Ezek</a:t>
            </a:r>
            <a:r>
              <a:rPr lang="en-US" dirty="0"/>
              <a:t> 38v13b-23</a:t>
            </a:r>
          </a:p>
          <a:p>
            <a:pPr>
              <a:defRPr/>
            </a:pPr>
            <a:r>
              <a:rPr lang="en-US" dirty="0"/>
              <a:t>04-17-2022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4/16/2022</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4/16/2022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87860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96653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408615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736411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4/16/2022</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41" r:id="rId12"/>
    <p:sldLayoutId id="2147488942" r:id="rId13"/>
    <p:sldLayoutId id="214748894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2" r:id="rId12"/>
    <p:sldLayoutId id="2147488934" r:id="rId13"/>
    <p:sldLayoutId id="2147488935"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wmf"/><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eaLnBrk="1" hangingPunct="1"/>
            <a:r>
              <a:rPr lang="en-US">
                <a:solidFill>
                  <a:srgbClr val="00FFFF"/>
                </a:solidFill>
              </a:rPr>
              <a:t>Ezekiel 36</a:t>
            </a:r>
            <a:r>
              <a:rPr lang="en-US">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410200" cy="1981200"/>
          </a:xfrm>
        </p:spPr>
        <p:txBody>
          <a:bodyPr/>
          <a:lstStyle/>
          <a:p>
            <a:pPr marL="744538" lvl="1" indent="-742950">
              <a:spcBef>
                <a:spcPts val="0"/>
              </a:spcBef>
              <a:spcAft>
                <a:spcPts val="48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God’s intention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21CFC018-F01D-4142-9873-4E2DC79B13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719453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Gog’s intention (10-13)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1D55584A-5190-443A-8FA3-535EF01A23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557384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a:t>
            </a:r>
            <a:r>
              <a:rPr lang="en-US" sz="3600" b="1" u="sng" dirty="0">
                <a:solidFill>
                  <a:srgbClr val="FFFFCC"/>
                </a:solidFill>
                <a:cs typeface="Calibri" panose="020F0502020204030204" pitchFamily="34" charset="0"/>
              </a:rPr>
              <a:t>Sheba and Dedan</a:t>
            </a:r>
            <a:r>
              <a:rPr lang="en-US" sz="3600" b="1" dirty="0">
                <a:solidFill>
                  <a:srgbClr val="FFFFCC"/>
                </a:solidFill>
                <a:cs typeface="Calibri" panose="020F0502020204030204" pitchFamily="34" charset="0"/>
              </a:rPr>
              <a:t> </a:t>
            </a:r>
            <a:r>
              <a:rPr lang="en-US" sz="3600" dirty="0">
                <a:cs typeface="Calibri" panose="020F0502020204030204" pitchFamily="34" charset="0"/>
              </a:rPr>
              <a:t>and the merchants of Tarshish 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591783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24807491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369" y="91153"/>
            <a:ext cx="7785267" cy="6675699"/>
          </a:xfrm>
          <a:prstGeom prst="rect">
            <a:avLst/>
          </a:prstGeom>
        </p:spPr>
      </p:pic>
    </p:spTree>
    <p:extLst>
      <p:ext uri="{BB962C8B-B14F-4D97-AF65-F5344CB8AC3E}">
        <p14:creationId xmlns:p14="http://schemas.microsoft.com/office/powerpoint/2010/main" val="42865788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E3D858E4-A493-41D5-9473-B1AFB8F5E0B3}"/>
              </a:ext>
            </a:extLst>
          </p:cNvPr>
          <p:cNvSpPr>
            <a:spLocks noChangeArrowheads="1"/>
          </p:cNvSpPr>
          <p:nvPr/>
        </p:nvSpPr>
        <p:spPr bwMode="auto">
          <a:xfrm>
            <a:off x="1066800" y="228600"/>
            <a:ext cx="1005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“SAUDI PRINCE: ‘I’LL SIDE WITH ISRAEL’ AGAINST PALESTINIAN UPRISING, [AND] IRAN.”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9875" name="Picture 2" descr="Saudi Arabian Prince al-Waleed bin Talal (Left) with UAE Vice President, Prime Minister and Ruler of Dubai Sheikh Mohammed (Right). (Photo: Official Facebook Page of His Highness Prince Alwaleed Bin Talal Bin Abdulaziz Alsaud)">
            <a:extLst>
              <a:ext uri="{FF2B5EF4-FFF2-40B4-BE49-F238E27FC236}">
                <a16:creationId xmlns:a16="http://schemas.microsoft.com/office/drawing/2014/main" id="{02723035-8E04-499F-AAE3-F1A3FF0DDD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828800"/>
            <a:ext cx="7315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9876" name="TextBox 3">
            <a:extLst>
              <a:ext uri="{FF2B5EF4-FFF2-40B4-BE49-F238E27FC236}">
                <a16:creationId xmlns:a16="http://schemas.microsoft.com/office/drawing/2014/main" id="{706466E6-7AB3-475A-A464-F41C8C3C2491}"/>
              </a:ext>
            </a:extLst>
          </p:cNvPr>
          <p:cNvSpPr txBox="1">
            <a:spLocks noChangeArrowheads="1"/>
          </p:cNvSpPr>
          <p:nvPr/>
        </p:nvSpPr>
        <p:spPr bwMode="auto">
          <a:xfrm>
            <a:off x="1066800" y="5798403"/>
            <a:ext cx="1005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https://www.breakingisraelnews.com/52468/saudi-prince-ill-side-with-israel-against-palestinian-uprising-middle-east/#bco8FQkRWpkSLkuq.97</a:t>
            </a:r>
          </a:p>
        </p:txBody>
      </p:sp>
    </p:spTree>
    <p:extLst>
      <p:ext uri="{BB962C8B-B14F-4D97-AF65-F5344CB8AC3E}">
        <p14:creationId xmlns:p14="http://schemas.microsoft.com/office/powerpoint/2010/main" val="42582634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581400" y="1524000"/>
            <a:ext cx="8001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Saudi Arabia intercepts second Yemen missile in a month. Saudi Arabia on Thursday intercepted and destroyed a ballistic missile fired from war-torn Yemen, state media reported, the second such attack this month claimed by Iran-backed </a:t>
            </a:r>
            <a:r>
              <a:rPr lang="en-US" dirty="0" err="1">
                <a:effectLst>
                  <a:outerShdw blurRad="38100" dist="38100" dir="2700000" algn="tl">
                    <a:srgbClr val="000000">
                      <a:alpha val="43137"/>
                    </a:srgbClr>
                  </a:outerShdw>
                </a:effectLst>
              </a:rPr>
              <a:t>Huthi</a:t>
            </a:r>
            <a:r>
              <a:rPr lang="en-US" dirty="0">
                <a:effectLst>
                  <a:outerShdw blurRad="38100" dist="38100" dir="2700000" algn="tl">
                    <a:srgbClr val="000000">
                      <a:alpha val="43137"/>
                    </a:srgbClr>
                  </a:outerShdw>
                </a:effectLst>
              </a:rPr>
              <a:t> rebels.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066800" y="228600"/>
            <a:ext cx="100584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TIMES OF INDIA</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online: </a:t>
            </a:r>
            <a:r>
              <a:rPr lang="en-US" sz="1600" dirty="0">
                <a:effectLst>
                  <a:outerShdw blurRad="38100" dist="38100" dir="2700000" algn="tl">
                    <a:srgbClr val="000000">
                      <a:alpha val="43137"/>
                    </a:srgbClr>
                  </a:outerShdw>
                </a:effectLst>
              </a:rPr>
              <a:t>http://tass.com/politics/932980. December</a:t>
            </a:r>
            <a:r>
              <a:rPr lang="en-US" altLang="en-US" sz="1600" dirty="0">
                <a:effectLst>
                  <a:outerShdw blurRad="38100" dist="38100" dir="2700000" algn="tl">
                    <a:srgbClr val="000000">
                      <a:alpha val="43137"/>
                    </a:srgbClr>
                  </a:outerShdw>
                </a:effectLst>
                <a:cs typeface="Calibri" panose="020F0502020204030204" pitchFamily="34" charset="0"/>
              </a:rPr>
              <a:t> 01, 2017 , accessed 12 December 2017.</a:t>
            </a:r>
          </a:p>
        </p:txBody>
      </p:sp>
      <p:pic>
        <p:nvPicPr>
          <p:cNvPr id="2" name="Picture 1">
            <a:extLst>
              <a:ext uri="{FF2B5EF4-FFF2-40B4-BE49-F238E27FC236}">
                <a16:creationId xmlns:a16="http://schemas.microsoft.com/office/drawing/2014/main" id="{0266C27A-FD2E-4A77-812C-0D959B1D4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675894"/>
            <a:ext cx="2743200" cy="2743200"/>
          </a:xfrm>
          <a:prstGeom prst="rect">
            <a:avLst/>
          </a:prstGeom>
        </p:spPr>
      </p:pic>
    </p:spTree>
    <p:extLst>
      <p:ext uri="{BB962C8B-B14F-4D97-AF65-F5344CB8AC3E}">
        <p14:creationId xmlns:p14="http://schemas.microsoft.com/office/powerpoint/2010/main" val="39472060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59183-A579-4B51-83BD-81F1D1EDAC96}"/>
              </a:ext>
            </a:extLst>
          </p:cNvPr>
          <p:cNvPicPr>
            <a:picLocks noChangeAspect="1"/>
          </p:cNvPicPr>
          <p:nvPr/>
        </p:nvPicPr>
        <p:blipFill>
          <a:blip r:embed="rId2"/>
          <a:stretch>
            <a:fillRect/>
          </a:stretch>
        </p:blipFill>
        <p:spPr>
          <a:xfrm>
            <a:off x="3908965" y="228600"/>
            <a:ext cx="437407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04083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a:t>
            </a:r>
            <a:r>
              <a:rPr lang="en-US" sz="3600" b="1" u="sng" dirty="0">
                <a:solidFill>
                  <a:srgbClr val="FFFFCC"/>
                </a:solidFill>
                <a:cs typeface="Calibri" panose="020F0502020204030204" pitchFamily="34" charset="0"/>
              </a:rPr>
              <a:t>Tarshish</a:t>
            </a:r>
            <a:r>
              <a:rPr lang="en-US" sz="3600" dirty="0">
                <a:solidFill>
                  <a:srgbClr val="FFFFCC"/>
                </a:solidFill>
                <a:cs typeface="Calibri" panose="020F0502020204030204" pitchFamily="34" charset="0"/>
              </a:rPr>
              <a:t> </a:t>
            </a:r>
            <a:r>
              <a:rPr lang="en-US" sz="3600" dirty="0">
                <a:cs typeface="Calibri" panose="020F0502020204030204" pitchFamily="34" charset="0"/>
              </a:rPr>
              <a:t>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791603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42869363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667000" y="1943558"/>
            <a:ext cx="892796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The Ryrie Study Bible indicates that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Tarshish</a:t>
            </a:r>
            <a:r>
              <a:rPr lang="en-US" altLang="en-US" dirty="0">
                <a:effectLst>
                  <a:outerShdw blurRad="38100" dist="38100" dir="2700000" algn="tl">
                    <a:srgbClr val="000000">
                      <a:alpha val="43137"/>
                    </a:srgbClr>
                  </a:outerShdw>
                </a:effectLst>
                <a:cs typeface="Calibri" panose="020F0502020204030204" pitchFamily="34" charset="0"/>
              </a:rPr>
              <a:t> “is located in the S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Spain</a:t>
            </a:r>
            <a:r>
              <a:rPr lang="en-US" altLang="en-US" dirty="0">
                <a:effectLst>
                  <a:outerShdw blurRad="38100" dist="38100" dir="2700000" algn="tl">
                    <a:srgbClr val="000000">
                      <a:alpha val="43137"/>
                    </a:srgbClr>
                  </a:outerShdw>
                </a:effectLst>
                <a:cs typeface="Calibri" panose="020F0502020204030204" pitchFamily="34" charset="0"/>
              </a:rPr>
              <a:t> near Gibraltar, 2,500 mi. (4,000 km) W of Palestine [or Israel] and the opposite direction from Nineveh.”</a:t>
            </a:r>
          </a:p>
          <a:p>
            <a:pPr algn="just" eaLnBrk="1" hangingPunct="1">
              <a:spcBef>
                <a:spcPct val="0"/>
              </a:spcBef>
              <a:buClrTx/>
              <a:buSzTx/>
              <a:buNone/>
            </a:pPr>
            <a:endParaRPr lang="en-US" altLang="en-US" sz="2800" dirty="0">
              <a:effectLst>
                <a:outerShdw blurRad="38100" dist="38100" dir="2700000" algn="tl">
                  <a:srgbClr val="000000">
                    <a:alpha val="43137"/>
                  </a:srgbClr>
                </a:outerShdw>
              </a:effectLst>
              <a:cs typeface="Calibri" panose="020F0502020204030204" pitchFamily="34" charset="0"/>
            </a:endParaRPr>
          </a:p>
        </p:txBody>
      </p:sp>
      <p:sp>
        <p:nvSpPr>
          <p:cNvPr id="26627" name="TextBox 2"/>
          <p:cNvSpPr txBox="1">
            <a:spLocks noChangeArrowheads="1"/>
          </p:cNvSpPr>
          <p:nvPr/>
        </p:nvSpPr>
        <p:spPr bwMode="auto">
          <a:xfrm>
            <a:off x="2438400" y="216694"/>
            <a:ext cx="73151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Tarshish = Spain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Ryrie Study Bible, p. 1,421. </a:t>
            </a:r>
          </a:p>
        </p:txBody>
      </p:sp>
      <p:pic>
        <p:nvPicPr>
          <p:cNvPr id="3" name="Picture 2">
            <a:extLst>
              <a:ext uri="{FF2B5EF4-FFF2-40B4-BE49-F238E27FC236}">
                <a16:creationId xmlns:a16="http://schemas.microsoft.com/office/drawing/2014/main" id="{68A2A081-6E89-43F9-9FF7-0E35687A151B}"/>
              </a:ext>
            </a:extLst>
          </p:cNvPr>
          <p:cNvPicPr>
            <a:picLocks noChangeAspect="1"/>
          </p:cNvPicPr>
          <p:nvPr/>
        </p:nvPicPr>
        <p:blipFill>
          <a:blip r:embed="rId2"/>
          <a:stretch>
            <a:fillRect/>
          </a:stretch>
        </p:blipFill>
        <p:spPr>
          <a:xfrm>
            <a:off x="609600" y="2133600"/>
            <a:ext cx="1905000" cy="2828925"/>
          </a:xfrm>
          <a:prstGeom prst="rect">
            <a:avLst/>
          </a:prstGeom>
          <a:ln>
            <a:solidFill>
              <a:schemeClr val="tx1"/>
            </a:solidFill>
          </a:ln>
        </p:spPr>
      </p:pic>
    </p:spTree>
    <p:extLst>
      <p:ext uri="{BB962C8B-B14F-4D97-AF65-F5344CB8AC3E}">
        <p14:creationId xmlns:p14="http://schemas.microsoft.com/office/powerpoint/2010/main" val="8954735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943558"/>
            <a:ext cx="1099781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“Young lions are often used in the Scripture to refer to energetic rulers. Therefore, the young lions who verbally oppose Gog’s invasion are strong military and political leaders who act with Tarshish...It was in the farthest west regions of the known world, in Spain. As we know, Spain is in modern Europe.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Tarshish, or modern Spain, could be used by Ezekiel to represent all of the western nations whom Saudi Arabia will join with in denouncing this invasion</a:t>
            </a:r>
            <a:r>
              <a:rPr lang="en-US" altLang="en-US"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FD1CB181-3C1E-40FD-8F5D-3DC237C233F4}"/>
              </a:ext>
            </a:extLst>
          </p:cNvPr>
          <p:cNvPicPr>
            <a:picLocks noChangeAspect="1"/>
          </p:cNvPicPr>
          <p:nvPr/>
        </p:nvPicPr>
        <p:blipFill>
          <a:blip r:embed="rId2"/>
          <a:stretch>
            <a:fillRect/>
          </a:stretch>
        </p:blipFill>
        <p:spPr>
          <a:xfrm>
            <a:off x="606582" y="76200"/>
            <a:ext cx="1286692" cy="1097280"/>
          </a:xfrm>
          <a:prstGeom prst="rect">
            <a:avLst/>
          </a:prstGeom>
          <a:ln>
            <a:solidFill>
              <a:schemeClr val="tx1"/>
            </a:solidFill>
          </a:ln>
        </p:spPr>
      </p:pic>
      <p:sp>
        <p:nvSpPr>
          <p:cNvPr id="6" name="TextBox 2">
            <a:extLst>
              <a:ext uri="{FF2B5EF4-FFF2-40B4-BE49-F238E27FC236}">
                <a16:creationId xmlns:a16="http://schemas.microsoft.com/office/drawing/2014/main" id="{C21969F9-28B3-463D-84C5-029956D358B9}"/>
              </a:ext>
            </a:extLst>
          </p:cNvPr>
          <p:cNvSpPr txBox="1">
            <a:spLocks noChangeArrowheads="1"/>
          </p:cNvSpPr>
          <p:nvPr/>
        </p:nvSpPr>
        <p:spPr bwMode="auto">
          <a:xfrm>
            <a:off x="3124200" y="228600"/>
            <a:ext cx="59436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Young Lions = Western Nations</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Mark Hitchcock, </a:t>
            </a:r>
            <a:r>
              <a:rPr lang="en-US" altLang="en-US" sz="1600" i="1" dirty="0">
                <a:effectLst>
                  <a:outerShdw blurRad="38100" dist="38100" dir="2700000" algn="tl">
                    <a:srgbClr val="000000">
                      <a:alpha val="43137"/>
                    </a:srgbClr>
                  </a:outerShdw>
                </a:effectLst>
                <a:cs typeface="Calibri" panose="020F0502020204030204" pitchFamily="34" charset="0"/>
              </a:rPr>
              <a:t>After the Empire: Bible Prophecy in Light of the Fall of the Soviet Union</a:t>
            </a:r>
            <a:r>
              <a:rPr lang="en-US" altLang="en-US" sz="1600" dirty="0">
                <a:effectLst>
                  <a:outerShdw blurRad="38100" dist="38100" dir="2700000" algn="tl">
                    <a:srgbClr val="000000">
                      <a:alpha val="43137"/>
                    </a:srgbClr>
                  </a:outerShdw>
                </a:effectLst>
                <a:cs typeface="Calibri" panose="020F0502020204030204" pitchFamily="34" charset="0"/>
              </a:rPr>
              <a:t> (Wheaton, Il: Tyndale, 1994), p. 101.  </a:t>
            </a:r>
          </a:p>
        </p:txBody>
      </p:sp>
    </p:spTree>
    <p:extLst>
      <p:ext uri="{BB962C8B-B14F-4D97-AF65-F5344CB8AC3E}">
        <p14:creationId xmlns:p14="http://schemas.microsoft.com/office/powerpoint/2010/main" val="174241875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“Sheba and Dedan and </a:t>
            </a:r>
            <a:r>
              <a:rPr lang="en-US" sz="3600" b="1" u="sng" dirty="0">
                <a:solidFill>
                  <a:srgbClr val="FFFFCC"/>
                </a:solidFill>
                <a:cs typeface="Calibri" panose="020F0502020204030204" pitchFamily="34" charset="0"/>
              </a:rPr>
              <a:t>the merchants of Tarshish</a:t>
            </a:r>
            <a:r>
              <a:rPr lang="en-US" sz="3600" dirty="0">
                <a:solidFill>
                  <a:srgbClr val="FFFFCC"/>
                </a:solidFill>
                <a:cs typeface="Calibri" panose="020F0502020204030204" pitchFamily="34" charset="0"/>
              </a:rPr>
              <a:t> </a:t>
            </a:r>
            <a:r>
              <a:rPr lang="en-US" sz="3600" dirty="0">
                <a:cs typeface="Calibri" panose="020F0502020204030204" pitchFamily="34" charset="0"/>
              </a:rPr>
              <a:t>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658457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The young lions of Tarshish are taken to mean either the strong leaders and princes or greedy rulers of these commercial communities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553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5" name="Picture 4">
            <a:extLst>
              <a:ext uri="{FF2B5EF4-FFF2-40B4-BE49-F238E27FC236}">
                <a16:creationId xmlns:a16="http://schemas.microsoft.com/office/drawing/2014/main" id="{830EF417-DCC5-46A5-9C1C-8DFA30DFA880}"/>
              </a:ext>
            </a:extLst>
          </p:cNvPr>
          <p:cNvPicPr>
            <a:picLocks noChangeAspect="1"/>
          </p:cNvPicPr>
          <p:nvPr/>
        </p:nvPicPr>
        <p:blipFill>
          <a:blip r:embed="rId2"/>
          <a:stretch>
            <a:fillRect/>
          </a:stretch>
        </p:blipFill>
        <p:spPr>
          <a:xfrm>
            <a:off x="4606714" y="4377750"/>
            <a:ext cx="2978573" cy="2127552"/>
          </a:xfrm>
          <a:prstGeom prst="rect">
            <a:avLst/>
          </a:prstGeom>
          <a:ln>
            <a:solidFill>
              <a:schemeClr val="tx1"/>
            </a:solidFill>
          </a:ln>
        </p:spPr>
      </p:pic>
      <p:pic>
        <p:nvPicPr>
          <p:cNvPr id="6" name="Picture 5">
            <a:extLst>
              <a:ext uri="{FF2B5EF4-FFF2-40B4-BE49-F238E27FC236}">
                <a16:creationId xmlns:a16="http://schemas.microsoft.com/office/drawing/2014/main" id="{C87B9D40-1CC3-4057-AFA6-A45AAAD27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21605106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59183-A579-4B51-83BD-81F1D1EDAC96}"/>
              </a:ext>
            </a:extLst>
          </p:cNvPr>
          <p:cNvPicPr>
            <a:picLocks noChangeAspect="1"/>
          </p:cNvPicPr>
          <p:nvPr/>
        </p:nvPicPr>
        <p:blipFill>
          <a:blip r:embed="rId2"/>
          <a:stretch>
            <a:fillRect/>
          </a:stretch>
        </p:blipFill>
        <p:spPr>
          <a:xfrm>
            <a:off x="3908965" y="228600"/>
            <a:ext cx="437407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880272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39624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C7EAE-6951-4E1F-A5BE-E8560F886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867" y="228600"/>
            <a:ext cx="980026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315587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Tarshish with all its villages will say to you, ‘Have you come to capture spoil? Have you assembled your company to seize plunder, to carry away </a:t>
            </a:r>
            <a:r>
              <a:rPr lang="en-US" sz="3600" b="1" u="sng" dirty="0">
                <a:solidFill>
                  <a:srgbClr val="FFFFCC"/>
                </a:solidFill>
                <a:cs typeface="Calibri" panose="020F0502020204030204" pitchFamily="34" charset="0"/>
              </a:rPr>
              <a:t>silver and gold</a:t>
            </a:r>
            <a:r>
              <a:rPr lang="en-US" sz="3600" dirty="0">
                <a:cs typeface="Calibri" panose="020F0502020204030204" pitchFamily="34" charset="0"/>
              </a:rPr>
              <a:t>,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380289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8473106" cy="3124200"/>
          </a:xfrm>
        </p:spPr>
        <p:txBody>
          <a:bodyPr/>
          <a:lstStyle/>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a:t>
            </a:r>
            <a:r>
              <a:rPr lang="en-US" b="1" u="sng" dirty="0">
                <a:solidFill>
                  <a:srgbClr val="FFFFCC"/>
                </a:solidFill>
              </a:rPr>
              <a:t>spoil</a:t>
            </a:r>
            <a:r>
              <a:rPr lang="en-US" dirty="0"/>
              <a:t> and to seize </a:t>
            </a:r>
            <a:r>
              <a:rPr lang="en-US" b="1" u="sng" dirty="0">
                <a:solidFill>
                  <a:srgbClr val="FFFFCC"/>
                </a:solidFill>
              </a:rPr>
              <a:t>plunder</a:t>
            </a:r>
            <a:r>
              <a:rPr lang="en-US" dirty="0"/>
              <a:t>, to turn your hand against the waste places which are </a:t>
            </a:r>
            <a:r>
              <a:rPr lang="en-US" i="1" dirty="0"/>
              <a:t>now</a:t>
            </a:r>
            <a:r>
              <a:rPr lang="en-US" dirty="0"/>
              <a:t> inhabited, and against the people who are gathered from the nations, who have acquired </a:t>
            </a:r>
            <a:r>
              <a:rPr lang="en-US" b="1" u="sng" dirty="0">
                <a:solidFill>
                  <a:srgbClr val="FFFFCC"/>
                </a:solidFill>
              </a:rPr>
              <a:t>cattle and goods</a:t>
            </a:r>
            <a:r>
              <a:rPr lang="en-US" dirty="0"/>
              <a:t>, who live at the center of the world.”</a:t>
            </a:r>
          </a:p>
        </p:txBody>
      </p:sp>
      <p:pic>
        <p:nvPicPr>
          <p:cNvPr id="6" name="Picture 5">
            <a:extLst>
              <a:ext uri="{FF2B5EF4-FFF2-40B4-BE49-F238E27FC236}">
                <a16:creationId xmlns:a16="http://schemas.microsoft.com/office/drawing/2014/main" id="{36EC256F-18FA-46B4-A946-3BE0E5F0E7FB}"/>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19672536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627063" indent="-6270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cs typeface="Calibri" pitchFamily="34" charset="0"/>
              </a:rPr>
              <a:t>Invasion planned (38:1-13)</a:t>
            </a:r>
            <a:endParaRPr lang="en-US" sz="3600"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2407675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3B275-E680-4A2C-9B17-7A0ECF86A6B4}"/>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algn="ctr">
              <a:spcBef>
                <a:spcPts val="0"/>
              </a:spcBef>
              <a:spcAft>
                <a:spcPts val="9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 11</a:t>
            </a:r>
            <a:endParaRPr lang="en-US" sz="4000" dirty="0">
              <a:solidFill>
                <a:schemeClr val="tx2"/>
              </a:solidFill>
              <a:ea typeface="+mj-ea"/>
              <a:cs typeface="+mj-cs"/>
            </a:endParaRPr>
          </a:p>
          <a:p>
            <a:pPr marL="0" indent="0" algn="just">
              <a:spcBef>
                <a:spcPts val="0"/>
              </a:spcBef>
              <a:buNone/>
              <a:defRPr/>
            </a:pPr>
            <a:r>
              <a:rPr lang="en-US" sz="3100" dirty="0">
                <a:cs typeface="Calibri" panose="020F0502020204030204" pitchFamily="34" charset="0"/>
              </a:rPr>
              <a:t>“</a:t>
            </a:r>
            <a:r>
              <a:rPr lang="en-US" sz="3100" baseline="30000" dirty="0">
                <a:solidFill>
                  <a:srgbClr val="FFFFFF"/>
                </a:solidFill>
                <a:effectLst>
                  <a:outerShdw blurRad="38100" dist="38100" dir="2700000" algn="tl">
                    <a:srgbClr val="000000">
                      <a:alpha val="43137"/>
                    </a:srgbClr>
                  </a:outerShdw>
                </a:effectLst>
                <a:cs typeface="Calibri" panose="020F0502020204030204" pitchFamily="34" charset="0"/>
              </a:rPr>
              <a:t>8</a:t>
            </a:r>
            <a:r>
              <a:rPr lang="en-US" sz="3100" dirty="0">
                <a:cs typeface="Calibri" panose="020F0502020204030204" pitchFamily="34" charset="0"/>
              </a:rPr>
              <a:t>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100" b="1" u="sng" dirty="0">
                <a:solidFill>
                  <a:srgbClr val="FFFFCC"/>
                </a:solidFill>
                <a:cs typeface="Calibri" panose="020F0502020204030204" pitchFamily="34" charset="0"/>
              </a:rPr>
              <a:t>living securely [</a:t>
            </a:r>
            <a:r>
              <a:rPr lang="en-US" sz="3100" b="1" i="1" u="sng" dirty="0">
                <a:solidFill>
                  <a:srgbClr val="FFFFCC"/>
                </a:solidFill>
                <a:cs typeface="Calibri" panose="020F0502020204030204" pitchFamily="34" charset="0"/>
              </a:rPr>
              <a:t>batach</a:t>
            </a:r>
            <a:r>
              <a:rPr lang="en-US" sz="3100" b="1" u="sng" dirty="0">
                <a:solidFill>
                  <a:srgbClr val="FFFFCC"/>
                </a:solidFill>
                <a:cs typeface="Calibri" panose="020F0502020204030204" pitchFamily="34" charset="0"/>
              </a:rPr>
              <a:t>]</a:t>
            </a:r>
            <a:r>
              <a:rPr lang="en-US" sz="3100" dirty="0">
                <a:cs typeface="Calibri" panose="020F0502020204030204" pitchFamily="34" charset="0"/>
              </a:rPr>
              <a:t>, all of them….</a:t>
            </a:r>
            <a:r>
              <a:rPr lang="en-US" sz="3100" baseline="30000" dirty="0">
                <a:solidFill>
                  <a:srgbClr val="FFFFFF"/>
                </a:solidFill>
                <a:effectLst>
                  <a:outerShdw blurRad="38100" dist="38100" dir="2700000" algn="tl">
                    <a:srgbClr val="000000">
                      <a:alpha val="43137"/>
                    </a:srgbClr>
                  </a:outerShdw>
                </a:effectLst>
                <a:cs typeface="Calibri" panose="020F0502020204030204" pitchFamily="34" charset="0"/>
              </a:rPr>
              <a:t>11</a:t>
            </a:r>
            <a:r>
              <a:rPr lang="en-US" sz="3100" dirty="0">
                <a:cs typeface="Calibri" panose="020F0502020204030204" pitchFamily="34" charset="0"/>
              </a:rPr>
              <a:t> and you will say, ‘I will go up against the land of unwalled villages. I will go against those who are </a:t>
            </a:r>
            <a:r>
              <a:rPr lang="en-US" sz="3100" b="1" u="sng" dirty="0">
                <a:solidFill>
                  <a:srgbClr val="FFFFCC"/>
                </a:solidFill>
                <a:cs typeface="Calibri" panose="020F0502020204030204" pitchFamily="34" charset="0"/>
              </a:rPr>
              <a:t>at rest [</a:t>
            </a:r>
            <a:r>
              <a:rPr lang="en-US" sz="3100" b="1" i="1" u="sng" dirty="0">
                <a:solidFill>
                  <a:srgbClr val="FFFFCC"/>
                </a:solidFill>
                <a:cs typeface="Calibri" panose="020F0502020204030204" pitchFamily="34" charset="0"/>
              </a:rPr>
              <a:t>shacat</a:t>
            </a:r>
            <a:r>
              <a:rPr lang="en-US" sz="3100" b="1" u="sng" dirty="0">
                <a:solidFill>
                  <a:srgbClr val="FFFFCC"/>
                </a:solidFill>
                <a:cs typeface="Calibri" panose="020F0502020204030204" pitchFamily="34" charset="0"/>
              </a:rPr>
              <a:t>]</a:t>
            </a:r>
            <a:r>
              <a:rPr lang="en-US" sz="3100" dirty="0">
                <a:cs typeface="Calibri" panose="020F0502020204030204" pitchFamily="34" charset="0"/>
              </a:rPr>
              <a:t>, that </a:t>
            </a:r>
            <a:r>
              <a:rPr lang="en-US" sz="3100" b="1" u="sng" dirty="0">
                <a:solidFill>
                  <a:srgbClr val="FFFFCC"/>
                </a:solidFill>
                <a:cs typeface="Calibri" panose="020F0502020204030204" pitchFamily="34" charset="0"/>
              </a:rPr>
              <a:t>live securely [</a:t>
            </a:r>
            <a:r>
              <a:rPr lang="en-US" sz="3100" b="1" i="1" u="sng" dirty="0">
                <a:solidFill>
                  <a:srgbClr val="FFFFCC"/>
                </a:solidFill>
                <a:cs typeface="Calibri" panose="020F0502020204030204" pitchFamily="34" charset="0"/>
              </a:rPr>
              <a:t>batach</a:t>
            </a:r>
            <a:r>
              <a:rPr lang="en-US" sz="3100" b="1" u="sng" dirty="0">
                <a:solidFill>
                  <a:srgbClr val="FFFFCC"/>
                </a:solidFill>
                <a:cs typeface="Calibri" panose="020F0502020204030204" pitchFamily="34" charset="0"/>
              </a:rPr>
              <a:t>], all of them living without walls and having no bars or gates</a:t>
            </a:r>
            <a:r>
              <a:rPr lang="en-US" sz="3100" dirty="0">
                <a:cs typeface="Calibri" panose="020F0502020204030204" pitchFamily="34" charset="0"/>
              </a:rPr>
              <a:t>.”</a:t>
            </a:r>
          </a:p>
        </p:txBody>
      </p:sp>
    </p:spTree>
    <p:extLst>
      <p:ext uri="{BB962C8B-B14F-4D97-AF65-F5344CB8AC3E}">
        <p14:creationId xmlns:p14="http://schemas.microsoft.com/office/powerpoint/2010/main" val="329192412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4776692"/>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28:15, 18</a:t>
            </a:r>
            <a:endPar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15</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Because you have said, “We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 And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1" i="0"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The overwhelming scourge will not reach us when it passes by, For we have made falsehood our refuge and we have concealed ourselves with deception.”…</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18</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be canceled, And 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not stand; When the overwhelming scourge passes through, Then you become its trampling place.”</a:t>
            </a:r>
          </a:p>
        </p:txBody>
      </p:sp>
    </p:spTree>
    <p:extLst>
      <p:ext uri="{BB962C8B-B14F-4D97-AF65-F5344CB8AC3E}">
        <p14:creationId xmlns:p14="http://schemas.microsoft.com/office/powerpoint/2010/main" val="37576561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17786723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224532574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3932386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77432" y="1600200"/>
            <a:ext cx="10047767"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4234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5925" y="152400"/>
            <a:ext cx="882015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11340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2267B8-FF65-49B5-AC89-847E81E5C0E2}"/>
              </a:ext>
            </a:extLst>
          </p:cNvPr>
          <p:cNvPicPr>
            <a:picLocks noChangeAspect="1"/>
          </p:cNvPicPr>
          <p:nvPr/>
        </p:nvPicPr>
        <p:blipFill>
          <a:blip r:embed="rId2"/>
          <a:stretch>
            <a:fillRect/>
          </a:stretch>
        </p:blipFill>
        <p:spPr>
          <a:xfrm>
            <a:off x="1797947" y="112488"/>
            <a:ext cx="8596105" cy="6633023"/>
          </a:xfrm>
          <a:prstGeom prst="rect">
            <a:avLst/>
          </a:prstGeom>
        </p:spPr>
      </p:pic>
    </p:spTree>
    <p:extLst>
      <p:ext uri="{BB962C8B-B14F-4D97-AF65-F5344CB8AC3E}">
        <p14:creationId xmlns:p14="http://schemas.microsoft.com/office/powerpoint/2010/main" val="13166911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
        <p:nvSpPr>
          <p:cNvPr id="3" name="Content Placeholder 2"/>
          <p:cNvSpPr>
            <a:spLocks noGrp="1"/>
          </p:cNvSpPr>
          <p:nvPr>
            <p:ph idx="1"/>
          </p:nvPr>
        </p:nvSpPr>
        <p:spPr>
          <a:xfrm>
            <a:off x="609599" y="1058402"/>
            <a:ext cx="10972801" cy="56471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a:t>
            </a:r>
            <a:r>
              <a:rPr lang="en-US" dirty="0">
                <a:effectLst>
                  <a:outerShdw blurRad="38100" dist="38100" dir="2700000" algn="tl">
                    <a:srgbClr val="000000">
                      <a:alpha val="43137"/>
                    </a:srgbClr>
                  </a:outerShdw>
                </a:effectLst>
                <a:latin typeface="Calibri" pitchFamily="34" charset="0"/>
                <a:cs typeface="Calibri" pitchFamily="34" charset="0"/>
              </a:rPr>
              <a:t>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restoration: physical &amp; spiritual (36)</a:t>
            </a:r>
          </a:p>
          <a:p>
            <a:pPr marL="627063" indent="-6270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DCF871D5-2BF5-482D-97F2-DAB6C78F8E0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7963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a:t>
            </a:r>
            <a:r>
              <a:rPr lang="en-US" sz="3600" b="1" u="sng" dirty="0">
                <a:solidFill>
                  <a:srgbClr val="FFFFCC"/>
                </a:solidFill>
                <a:effectLst>
                  <a:outerShdw blurRad="38100" dist="38100" dir="2700000" algn="tl">
                    <a:srgbClr val="000000">
                      <a:alpha val="43137"/>
                    </a:srgbClr>
                  </a:outerShdw>
                </a:effectLst>
              </a:rPr>
              <a:t>remotest parts of the north</a:t>
            </a:r>
            <a:r>
              <a:rPr lang="en-US" sz="3600" dirty="0">
                <a:effectLst>
                  <a:outerShdw blurRad="38100" dist="38100" dir="2700000" algn="tl">
                    <a:srgbClr val="000000">
                      <a:alpha val="43137"/>
                    </a:srgbClr>
                  </a:outerShdw>
                </a:effectLst>
              </a:rPr>
              <a:t> and bring you against the mountains of Israel…</a:t>
            </a:r>
            <a:r>
              <a:rPr lang="en-US" sz="3600" baseline="30000" dirty="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You will fall on the mountains of Israel,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257831484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199974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You will fall on the mountains of Israel, you and all your troops and </a:t>
            </a:r>
            <a:r>
              <a:rPr lang="en-US" sz="3600" b="1" u="sng" dirty="0">
                <a:solidFill>
                  <a:srgbClr val="FFFFCC"/>
                </a:solidFill>
                <a:effectLst>
                  <a:outerShdw blurRad="38100" dist="38100" dir="2700000" algn="tl">
                    <a:srgbClr val="000000">
                      <a:alpha val="43137"/>
                    </a:srgbClr>
                  </a:outerShdw>
                </a:effectLst>
              </a:rPr>
              <a:t>the peoples who are with you</a:t>
            </a:r>
            <a:r>
              <a:rPr lang="en-US" sz="3600" dirty="0">
                <a:effectLst>
                  <a:outerShdw blurRad="38100" dist="38100" dir="2700000" algn="tl">
                    <a:srgbClr val="000000">
                      <a:alpha val="43137"/>
                    </a:srgbClr>
                  </a:outerShdw>
                </a:effectLst>
              </a:rPr>
              <a:t>; I will give you as food to every kind of predatory bird and beast of the field.”</a:t>
            </a:r>
          </a:p>
        </p:txBody>
      </p:sp>
    </p:spTree>
    <p:extLst>
      <p:ext uri="{BB962C8B-B14F-4D97-AF65-F5344CB8AC3E}">
        <p14:creationId xmlns:p14="http://schemas.microsoft.com/office/powerpoint/2010/main" val="2221688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844219"/>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Do not fail to notice ‘my people’ in verses 14 and 16, and ‘my land’ in verse 16. The godless nations have had little idea how involved God is in all the concerns His people and His land. This has been true throughout their national existence but will be all the more evident when God finally decides to intervene decisively into the affairs of men in the consummation of the prophetic program for the earth</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224.</a:t>
            </a:r>
          </a:p>
        </p:txBody>
      </p:sp>
      <p:pic>
        <p:nvPicPr>
          <p:cNvPr id="5" name="Picture 4">
            <a:extLst>
              <a:ext uri="{FF2B5EF4-FFF2-40B4-BE49-F238E27FC236}">
                <a16:creationId xmlns:a16="http://schemas.microsoft.com/office/drawing/2014/main" id="{796B1C0F-ACF0-4B2D-8FF4-FE3ECA036B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190564561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66800" y="1600200"/>
            <a:ext cx="10058400"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6277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8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627063" indent="-6270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cs typeface="Calibri" pitchFamily="34" charset="0"/>
              </a:rPr>
              <a:t>Invasion planned (38:1-13)</a:t>
            </a:r>
            <a:endParaRPr lang="en-US" sz="3600"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51672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Armies destroyed</a:t>
            </a:r>
            <a:r>
              <a:rPr lang="en-US" sz="3600" dirty="0">
                <a:effectLst>
                  <a:outerShdw blurRad="38100" dist="38100" dir="2700000" algn="tl">
                    <a:srgbClr val="000000">
                      <a:alpha val="43137"/>
                    </a:srgbClr>
                  </a:outerShdw>
                </a:effectLst>
                <a:latin typeface="Calibri" pitchFamily="34" charset="0"/>
                <a:cs typeface="Calibri" pitchFamily="34" charset="0"/>
              </a:rPr>
              <a:t> (38:17</a:t>
            </a:r>
            <a:r>
              <a:rPr lang="en-US" sz="3600" dirty="0">
                <a:effectLst>
                  <a:outerShdw blurRad="38100" dist="38100" dir="2700000" algn="tl">
                    <a:srgbClr val="000000">
                      <a:alpha val="43137"/>
                    </a:srgbClr>
                  </a:outerShdw>
                </a:effectLst>
                <a:cs typeface="Calibri" pitchFamily="34" charset="0"/>
              </a:rPr>
              <a:t>‒39:8</a:t>
            </a:r>
            <a:r>
              <a:rPr lang="en-US" sz="3600" dirty="0">
                <a:effectLst>
                  <a:outerShdw blurRad="38100" dist="38100" dir="2700000" algn="tl">
                    <a:srgbClr val="000000">
                      <a:alpha val="43137"/>
                    </a:srgbClr>
                  </a:outerShdw>
                </a:effectLst>
                <a:latin typeface="Calibri" pitchFamily="34" charset="0"/>
                <a:cs typeface="Calibri" pitchFamily="34" charset="0"/>
              </a:rPr>
              <a:t>)</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Soldiers buried (39:11-16)</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eaten (39:17-20)</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02A30334-C241-4875-85DD-B5E4742B86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301933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Armies destroyed (38:17‒39:8)</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Soldiers buried (39:11-16)</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eaten (39:17-20)</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56D50410-EF2F-4596-A7C4-D654347158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351634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2523768"/>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eaLnBrk="0" hangingPunct="0">
              <a:spcBef>
                <a:spcPts val="0"/>
              </a:spcBef>
              <a:buClr>
                <a:srgbClr val="00FFFF"/>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A6E1AE61-031E-4830-B15C-15026C930CAA}"/>
              </a:ext>
            </a:extLst>
          </p:cNvPr>
          <p:cNvPicPr>
            <a:picLocks noChangeAspect="1"/>
          </p:cNvPicPr>
          <p:nvPr/>
        </p:nvPicPr>
        <p:blipFill rotWithShape="1">
          <a:blip r:embed="rId3"/>
          <a:srcRect l="7778" t="2222" r="3333" b="8889"/>
          <a:stretch/>
        </p:blipFill>
        <p:spPr>
          <a:xfrm>
            <a:off x="4724400" y="2514600"/>
            <a:ext cx="2286000" cy="2286000"/>
          </a:xfrm>
          <a:prstGeom prst="rect">
            <a:avLst/>
          </a:prstGeom>
        </p:spPr>
      </p:pic>
    </p:spTree>
    <p:extLst>
      <p:ext uri="{BB962C8B-B14F-4D97-AF65-F5344CB8AC3E}">
        <p14:creationId xmlns:p14="http://schemas.microsoft.com/office/powerpoint/2010/main" val="13238534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sp>
        <p:nvSpPr>
          <p:cNvPr id="3" name="Content Placeholder 2"/>
          <p:cNvSpPr>
            <a:spLocks noGrp="1"/>
          </p:cNvSpPr>
          <p:nvPr>
            <p:ph idx="1"/>
          </p:nvPr>
        </p:nvSpPr>
        <p:spPr>
          <a:xfrm>
            <a:off x="772494" y="1267058"/>
            <a:ext cx="8229600" cy="4600341"/>
          </a:xfrm>
        </p:spPr>
        <p:txBody>
          <a:bodyPr/>
          <a:lstStyle/>
          <a:p>
            <a:pPr marL="627063" indent="-6270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Vision</a:t>
            </a:r>
            <a:r>
              <a:rPr lang="en-US"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(11-14)</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Interpretation (18-28)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03B990E7-DCB3-4D33-AA25-F50361E817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1283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752600"/>
            <a:ext cx="10972800"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2900" dirty="0">
                <a:effectLst>
                  <a:outerShdw blurRad="38100" dist="38100" dir="2700000" algn="tl">
                    <a:srgbClr val="000000">
                      <a:alpha val="43137"/>
                    </a:srgbClr>
                  </a:outerShdw>
                </a:effectLst>
                <a:cs typeface="Calibri" panose="020F0502020204030204" pitchFamily="34" charset="0"/>
              </a:rPr>
              <a:t>“</a:t>
            </a:r>
            <a:r>
              <a:rPr lang="en-US" sz="2900" dirty="0">
                <a:effectLst>
                  <a:outerShdw blurRad="38100" dist="38100" dir="2700000" algn="tl">
                    <a:srgbClr val="000000">
                      <a:alpha val="43137"/>
                    </a:srgbClr>
                  </a:outerShdw>
                </a:effectLst>
                <a:cs typeface="Calibri" panose="020F0502020204030204" pitchFamily="34" charset="0"/>
              </a:rPr>
              <a:t>Through the centuries Israel has time and again been the prey of one nation after another. Yet in every case the visitation of God in wrath has been unmistakable upon the ones involved. But the nations have not fully learned their lesson as far as hatred of Israel is concerned and will try yet once more. Satan will urge them on yet again to their doom so that all may see that God curses those who curse Abraham’s seed. Let us be among those seeking their good and their blessing…It will be seen that the serious and fatal weakness of the enemies of Israel will be their reliance on numbers, and their confidence that Israel‘s weaknesses means their strength and ultimate victory. They fail, as always, to take God into account</a:t>
            </a:r>
            <a:r>
              <a:rPr lang="en-US" altLang="en-US" sz="29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819400" y="228601"/>
            <a:ext cx="65532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 228.</a:t>
            </a:r>
          </a:p>
        </p:txBody>
      </p:sp>
      <p:pic>
        <p:nvPicPr>
          <p:cNvPr id="5" name="Picture 4">
            <a:extLst>
              <a:ext uri="{FF2B5EF4-FFF2-40B4-BE49-F238E27FC236}">
                <a16:creationId xmlns:a16="http://schemas.microsoft.com/office/drawing/2014/main" id="{02EC766A-0904-45C1-8647-BFB232858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199378510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Notice that twice it is stated (38:17; 39:8) that former prophets foretold this invasion (Ps. 2:1-3; Isaiah 29:1-8; Joel 2:20; 3:9-21; Zech. 12:1 ff; 14:2-3).”</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219.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3F5286E5-409C-492C-9843-4E84B34758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0600" y="3564678"/>
            <a:ext cx="2910506" cy="2990695"/>
          </a:xfrm>
          <a:prstGeom prst="rect">
            <a:avLst/>
          </a:prstGeom>
          <a:noFill/>
          <a:ln w="9525">
            <a:noFill/>
            <a:miter lim="800000"/>
            <a:headEnd/>
            <a:tailEnd/>
          </a:ln>
        </p:spPr>
      </p:pic>
      <p:pic>
        <p:nvPicPr>
          <p:cNvPr id="6" name="Picture 5">
            <a:extLst>
              <a:ext uri="{FF2B5EF4-FFF2-40B4-BE49-F238E27FC236}">
                <a16:creationId xmlns:a16="http://schemas.microsoft.com/office/drawing/2014/main" id="{4EAECBC4-CCB7-4E4F-ACE1-9DAC2B0665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399882462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12743" y="0"/>
            <a:ext cx="10969658" cy="41148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Ezekiel 38:18-19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18 </a:t>
            </a:r>
            <a:r>
              <a:rPr lang="en-US" sz="3600" dirty="0">
                <a:effectLst>
                  <a:outerShdw blurRad="38100" dist="38100" dir="2700000" algn="tl">
                    <a:srgbClr val="000000">
                      <a:alpha val="43137"/>
                    </a:srgbClr>
                  </a:outerShdw>
                </a:effectLst>
              </a:rPr>
              <a:t>It will come about on that day, when Gog comes against the land of Israel,” declares the Lord </a:t>
            </a:r>
            <a:r>
              <a:rPr lang="en-US" sz="3600" cap="small" dirty="0">
                <a:effectLst>
                  <a:outerShdw blurRad="38100" dist="38100" dir="2700000" algn="tl">
                    <a:srgbClr val="000000">
                      <a:alpha val="43137"/>
                    </a:srgbClr>
                  </a:outerShdw>
                </a:effectLst>
              </a:rPr>
              <a:t>God</a:t>
            </a:r>
            <a:r>
              <a:rPr lang="en-US" sz="3600" dirty="0">
                <a:effectLst>
                  <a:outerShdw blurRad="38100" dist="38100" dir="2700000" algn="tl">
                    <a:srgbClr val="000000">
                      <a:alpha val="43137"/>
                    </a:srgbClr>
                  </a:outerShdw>
                </a:effectLst>
              </a:rPr>
              <a:t>, “that My fury will mount up in My anger. </a:t>
            </a:r>
            <a:r>
              <a:rPr lang="en-US" sz="3600" baseline="30000" dirty="0">
                <a:effectLst>
                  <a:outerShdw blurRad="38100" dist="38100" dir="2700000" algn="tl">
                    <a:srgbClr val="000000">
                      <a:alpha val="43137"/>
                    </a:srgbClr>
                  </a:outerShdw>
                </a:effectLst>
              </a:rPr>
              <a:t>19</a:t>
            </a:r>
            <a:r>
              <a:rPr lang="en-US" sz="3600" dirty="0">
                <a:effectLst>
                  <a:outerShdw blurRad="38100" dist="38100" dir="2700000" algn="tl">
                    <a:srgbClr val="000000">
                      <a:alpha val="43137"/>
                    </a:srgbClr>
                  </a:outerShdw>
                </a:effectLst>
              </a:rPr>
              <a:t> In My zeal and in My blazing wrath I declare </a:t>
            </a:r>
            <a:r>
              <a:rPr lang="en-US" sz="3600" i="1" dirty="0">
                <a:effectLst>
                  <a:outerShdw blurRad="38100" dist="38100" dir="2700000" algn="tl">
                    <a:srgbClr val="000000">
                      <a:alpha val="43137"/>
                    </a:srgbClr>
                  </a:outerShdw>
                </a:effectLst>
              </a:rPr>
              <a:t>that</a:t>
            </a:r>
            <a:r>
              <a:rPr lang="en-US" sz="3600" dirty="0">
                <a:effectLst>
                  <a:outerShdw blurRad="38100" dist="38100" dir="2700000" algn="tl">
                    <a:srgbClr val="000000">
                      <a:alpha val="43137"/>
                    </a:srgbClr>
                  </a:outerShdw>
                </a:effectLst>
              </a:rPr>
              <a:t> on that day there will surely be a great earthquake in the land of Israel.”</a:t>
            </a:r>
          </a:p>
        </p:txBody>
      </p:sp>
    </p:spTree>
    <p:extLst>
      <p:ext uri="{BB962C8B-B14F-4D97-AF65-F5344CB8AC3E}">
        <p14:creationId xmlns:p14="http://schemas.microsoft.com/office/powerpoint/2010/main" val="14154471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AF062-0C0D-40FF-8E86-1D35049CC2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38862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Ezekiel 38:18-19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18 </a:t>
            </a:r>
            <a:r>
              <a:rPr lang="en-US" sz="3600" dirty="0">
                <a:effectLst>
                  <a:outerShdw blurRad="38100" dist="38100" dir="2700000" algn="tl">
                    <a:srgbClr val="000000">
                      <a:alpha val="43137"/>
                    </a:srgbClr>
                  </a:outerShdw>
                </a:effectLst>
              </a:rPr>
              <a:t>It will come about on that day, when Gog comes against the land of Israel,” declares the Lord </a:t>
            </a:r>
            <a:r>
              <a:rPr lang="en-US" sz="3600" cap="small" dirty="0">
                <a:effectLst>
                  <a:outerShdw blurRad="38100" dist="38100" dir="2700000" algn="tl">
                    <a:srgbClr val="000000">
                      <a:alpha val="43137"/>
                    </a:srgbClr>
                  </a:outerShdw>
                </a:effectLst>
              </a:rPr>
              <a:t>God</a:t>
            </a:r>
            <a:r>
              <a:rPr lang="en-US" sz="3600" dirty="0">
                <a:effectLst>
                  <a:outerShdw blurRad="38100" dist="38100" dir="2700000" algn="tl">
                    <a:srgbClr val="000000">
                      <a:alpha val="43137"/>
                    </a:srgbClr>
                  </a:outerShdw>
                </a:effectLst>
              </a:rPr>
              <a:t>, “that </a:t>
            </a:r>
            <a:r>
              <a:rPr lang="en-US" sz="3600" b="1" u="sng" dirty="0">
                <a:solidFill>
                  <a:srgbClr val="FFFFCC"/>
                </a:solidFill>
                <a:effectLst>
                  <a:outerShdw blurRad="38100" dist="38100" dir="2700000" algn="tl">
                    <a:srgbClr val="000000">
                      <a:alpha val="43137"/>
                    </a:srgbClr>
                  </a:outerShdw>
                </a:effectLst>
              </a:rPr>
              <a:t>My fury</a:t>
            </a:r>
            <a:r>
              <a:rPr lang="en-US" sz="3600" dirty="0">
                <a:effectLst>
                  <a:outerShdw blurRad="38100" dist="38100" dir="2700000" algn="tl">
                    <a:srgbClr val="000000">
                      <a:alpha val="43137"/>
                    </a:srgbClr>
                  </a:outerShdw>
                </a:effectLst>
              </a:rPr>
              <a:t> will mount up in </a:t>
            </a:r>
            <a:r>
              <a:rPr lang="en-US" sz="3600" b="1" u="sng" dirty="0">
                <a:solidFill>
                  <a:srgbClr val="FFFFCC"/>
                </a:solidFill>
                <a:effectLst>
                  <a:outerShdw blurRad="38100" dist="38100" dir="2700000" algn="tl">
                    <a:srgbClr val="000000">
                      <a:alpha val="43137"/>
                    </a:srgbClr>
                  </a:outerShdw>
                </a:effectLst>
              </a:rPr>
              <a:t>My anger</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19 </a:t>
            </a:r>
            <a:r>
              <a:rPr lang="en-US" sz="3600" dirty="0">
                <a:effectLst>
                  <a:outerShdw blurRad="38100" dist="38100" dir="2700000" algn="tl">
                    <a:srgbClr val="000000">
                      <a:alpha val="43137"/>
                    </a:srgbClr>
                  </a:outerShdw>
                </a:effectLst>
              </a:rPr>
              <a:t>In My zeal and in </a:t>
            </a:r>
            <a:r>
              <a:rPr lang="en-US" sz="3600" b="1" u="sng" dirty="0">
                <a:solidFill>
                  <a:srgbClr val="FFFFCC"/>
                </a:solidFill>
                <a:effectLst>
                  <a:outerShdw blurRad="38100" dist="38100" dir="2700000" algn="tl">
                    <a:srgbClr val="000000">
                      <a:alpha val="43137"/>
                    </a:srgbClr>
                  </a:outerShdw>
                </a:effectLst>
              </a:rPr>
              <a:t>My blazing wrath</a:t>
            </a:r>
            <a:r>
              <a:rPr lang="en-US" sz="3600" dirty="0">
                <a:effectLst>
                  <a:outerShdw blurRad="38100" dist="38100" dir="2700000" algn="tl">
                    <a:srgbClr val="000000">
                      <a:alpha val="43137"/>
                    </a:srgbClr>
                  </a:outerShdw>
                </a:effectLst>
              </a:rPr>
              <a:t> I declare </a:t>
            </a:r>
            <a:r>
              <a:rPr lang="en-US" sz="3600" i="1" dirty="0">
                <a:effectLst>
                  <a:outerShdw blurRad="38100" dist="38100" dir="2700000" algn="tl">
                    <a:srgbClr val="000000">
                      <a:alpha val="43137"/>
                    </a:srgbClr>
                  </a:outerShdw>
                </a:effectLst>
              </a:rPr>
              <a:t>that</a:t>
            </a:r>
            <a:r>
              <a:rPr lang="en-US" sz="3600" dirty="0">
                <a:effectLst>
                  <a:outerShdw blurRad="38100" dist="38100" dir="2700000" algn="tl">
                    <a:srgbClr val="000000">
                      <a:alpha val="43137"/>
                    </a:srgbClr>
                  </a:outerShdw>
                </a:effectLst>
              </a:rPr>
              <a:t> on that day there will surely be a great earthquake in the land of Israel.”</a:t>
            </a:r>
          </a:p>
        </p:txBody>
      </p:sp>
    </p:spTree>
    <p:extLst>
      <p:ext uri="{BB962C8B-B14F-4D97-AF65-F5344CB8AC3E}">
        <p14:creationId xmlns:p14="http://schemas.microsoft.com/office/powerpoint/2010/main" val="377889469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590280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66800" y="1600200"/>
            <a:ext cx="10058400"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19082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552414" y="0"/>
            <a:ext cx="91440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9600" y="2865120"/>
            <a:ext cx="3352800" cy="2011680"/>
          </a:xfrm>
          <a:prstGeom prst="rect">
            <a:avLst/>
          </a:prstGeom>
        </p:spPr>
      </p:pic>
    </p:spTree>
    <p:extLst>
      <p:ext uri="{BB962C8B-B14F-4D97-AF65-F5344CB8AC3E}">
        <p14:creationId xmlns:p14="http://schemas.microsoft.com/office/powerpoint/2010/main" val="171276838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7DE4AB-533F-40AC-AA9E-4A988D0AB4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42672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Ezekiel 38:18-19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18 </a:t>
            </a:r>
            <a:r>
              <a:rPr lang="en-US" sz="3600" dirty="0">
                <a:effectLst>
                  <a:outerShdw blurRad="38100" dist="38100" dir="2700000" algn="tl">
                    <a:srgbClr val="000000">
                      <a:alpha val="43137"/>
                    </a:srgbClr>
                  </a:outerShdw>
                </a:effectLst>
              </a:rPr>
              <a:t>It will come about on that day, when Gog comes against the land of Israel,” declares the Lord </a:t>
            </a:r>
            <a:r>
              <a:rPr lang="en-US" sz="3600" cap="small" dirty="0">
                <a:effectLst>
                  <a:outerShdw blurRad="38100" dist="38100" dir="2700000" algn="tl">
                    <a:srgbClr val="000000">
                      <a:alpha val="43137"/>
                    </a:srgbClr>
                  </a:outerShdw>
                </a:effectLst>
              </a:rPr>
              <a:t>God</a:t>
            </a:r>
            <a:r>
              <a:rPr lang="en-US" sz="3600" dirty="0">
                <a:effectLst>
                  <a:outerShdw blurRad="38100" dist="38100" dir="2700000" algn="tl">
                    <a:srgbClr val="000000">
                      <a:alpha val="43137"/>
                    </a:srgbClr>
                  </a:outerShdw>
                </a:effectLst>
              </a:rPr>
              <a:t>, “that My fury will mount up in My anger. </a:t>
            </a:r>
            <a:r>
              <a:rPr lang="en-US" sz="3600" baseline="30000" dirty="0">
                <a:effectLst>
                  <a:outerShdw blurRad="38100" dist="38100" dir="2700000" algn="tl">
                    <a:srgbClr val="000000">
                      <a:alpha val="43137"/>
                    </a:srgbClr>
                  </a:outerShdw>
                </a:effectLst>
              </a:rPr>
              <a:t>19</a:t>
            </a:r>
            <a:r>
              <a:rPr lang="en-US" sz="3600" dirty="0">
                <a:effectLst>
                  <a:outerShdw blurRad="38100" dist="38100" dir="2700000" algn="tl">
                    <a:srgbClr val="000000">
                      <a:alpha val="43137"/>
                    </a:srgbClr>
                  </a:outerShdw>
                </a:effectLst>
              </a:rPr>
              <a:t> In My zeal and in My blazing wrath I declare </a:t>
            </a:r>
            <a:r>
              <a:rPr lang="en-US" sz="3600" i="1" dirty="0">
                <a:effectLst>
                  <a:outerShdw blurRad="38100" dist="38100" dir="2700000" algn="tl">
                    <a:srgbClr val="000000">
                      <a:alpha val="43137"/>
                    </a:srgbClr>
                  </a:outerShdw>
                </a:effectLst>
              </a:rPr>
              <a:t>that</a:t>
            </a:r>
            <a:r>
              <a:rPr lang="en-US" sz="3600" dirty="0">
                <a:effectLst>
                  <a:outerShdw blurRad="38100" dist="38100" dir="2700000" algn="tl">
                    <a:srgbClr val="000000">
                      <a:alpha val="43137"/>
                    </a:srgbClr>
                  </a:outerShdw>
                </a:effectLst>
              </a:rPr>
              <a:t> on that day there will surely be </a:t>
            </a:r>
            <a:r>
              <a:rPr lang="en-US" sz="3600" b="1" u="sng" dirty="0">
                <a:solidFill>
                  <a:srgbClr val="FFFFCC"/>
                </a:solidFill>
                <a:effectLst>
                  <a:outerShdw blurRad="38100" dist="38100" dir="2700000" algn="tl">
                    <a:srgbClr val="000000">
                      <a:alpha val="43137"/>
                    </a:srgbClr>
                  </a:outerShdw>
                </a:effectLst>
              </a:rPr>
              <a:t>a great earthquake in the land of Israel</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879448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9600" y="1272600"/>
            <a:ext cx="10972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buNone/>
            </a:pPr>
            <a:r>
              <a:rPr lang="en-US" altLang="en-US" dirty="0"/>
              <a:t>“</a:t>
            </a:r>
            <a:r>
              <a:rPr lang="en-US" dirty="0"/>
              <a:t>Scientists say thousands could die because Israel, which sits on a major fault line, has ignored warnings to strengthen homes and schools</a:t>
            </a:r>
            <a:r>
              <a:rPr lang="en-US" b="1" dirty="0"/>
              <a:t>. </a:t>
            </a:r>
            <a:r>
              <a:rPr lang="en-US" dirty="0"/>
              <a:t>After a series of minor tremors rattled northern Israel over the last two weeks, experts warned that the country is negligently unprepared for a major earthquake that would likely kill thousands of people, including many children. ‘The threat of an earthquake, is in my eyes, the greatest threat facing the state of Israel,’ geologist Ariel </a:t>
            </a:r>
            <a:r>
              <a:rPr lang="en-US" dirty="0" err="1"/>
              <a:t>Heimann</a:t>
            </a:r>
            <a:r>
              <a:rPr lang="en-US" dirty="0"/>
              <a:t> told </a:t>
            </a:r>
            <a:r>
              <a:rPr lang="en-US" dirty="0" err="1"/>
              <a:t>Hadashot</a:t>
            </a:r>
            <a:r>
              <a:rPr lang="en-US" dirty="0"/>
              <a:t> news on Friday. ‘It is definitely a greater threat than the </a:t>
            </a:r>
            <a:r>
              <a:rPr lang="en-US" dirty="0" err="1"/>
              <a:t>Qassam</a:t>
            </a:r>
            <a:r>
              <a:rPr lang="en-US" dirty="0"/>
              <a:t> [rockets] fired from Gaza, and it is a far greater danger than the Iranian threat.’ Israel sits on the Syrian-African rift, a tear in the earth’s crust . . .</a:t>
            </a:r>
          </a:p>
        </p:txBody>
      </p:sp>
      <p:sp>
        <p:nvSpPr>
          <p:cNvPr id="78851" name="TextBox 2"/>
          <p:cNvSpPr txBox="1">
            <a:spLocks noChangeArrowheads="1"/>
          </p:cNvSpPr>
          <p:nvPr/>
        </p:nvSpPr>
        <p:spPr bwMode="auto">
          <a:xfrm>
            <a:off x="2114550" y="95071"/>
            <a:ext cx="7962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ea typeface="+mj-ea"/>
                <a:cs typeface="+mj-cs"/>
              </a:rPr>
              <a:t>After tremors, experts warn a huge quake is the greatest threat facing Israel</a:t>
            </a:r>
            <a:endParaRPr lang="en-US" altLang="en-US" sz="3600" dirty="0">
              <a:solidFill>
                <a:schemeClr val="tx2"/>
              </a:solidFill>
              <a:effectLst>
                <a:outerShdw blurRad="38100" dist="38100" dir="2700000" algn="tl">
                  <a:srgbClr val="000000">
                    <a:alpha val="43137"/>
                  </a:srgbClr>
                </a:outerShdw>
              </a:effectLst>
              <a:ea typeface="+mj-ea"/>
              <a:cs typeface="+mj-cs"/>
            </a:endParaRPr>
          </a:p>
        </p:txBody>
      </p:sp>
    </p:spTree>
    <p:extLst>
      <p:ext uri="{BB962C8B-B14F-4D97-AF65-F5344CB8AC3E}">
        <p14:creationId xmlns:p14="http://schemas.microsoft.com/office/powerpoint/2010/main" val="231019960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9600" y="1295400"/>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dirty="0"/>
              <a:t>…running the length of the border separating Israel and Jordan, and is part of the Great Rift Valley, which extends from northern Syria to Mozambique. ‘If, God forbid, we have an earthquake like this, it will leave thousands dead and hundreds of thousands of people will have to leave their homes. Houses will be destroyed, there will be massive economic damage that will set the country back dozens of years,’ </a:t>
            </a:r>
            <a:r>
              <a:rPr lang="en-US" dirty="0" err="1"/>
              <a:t>Heimann</a:t>
            </a:r>
            <a:r>
              <a:rPr lang="en-US" dirty="0"/>
              <a:t> warned.” </a:t>
            </a:r>
          </a:p>
        </p:txBody>
      </p:sp>
      <p:sp>
        <p:nvSpPr>
          <p:cNvPr id="2" name="Rectangle 1">
            <a:extLst>
              <a:ext uri="{FF2B5EF4-FFF2-40B4-BE49-F238E27FC236}">
                <a16:creationId xmlns:a16="http://schemas.microsoft.com/office/drawing/2014/main" id="{3591BFF3-9296-4C21-B047-95CCCBC4FDBA}"/>
              </a:ext>
            </a:extLst>
          </p:cNvPr>
          <p:cNvSpPr/>
          <p:nvPr/>
        </p:nvSpPr>
        <p:spPr>
          <a:xfrm>
            <a:off x="1524000" y="6477000"/>
            <a:ext cx="9144000" cy="276999"/>
          </a:xfrm>
          <a:prstGeom prst="rect">
            <a:avLst/>
          </a:prstGeom>
        </p:spPr>
        <p:txBody>
          <a:bodyPr wrap="square">
            <a:spAutoFit/>
          </a:bodyPr>
          <a:lstStyle/>
          <a:p>
            <a:pPr algn="ctr">
              <a:buNone/>
            </a:pPr>
            <a:r>
              <a:rPr lang="en-US" sz="1200" dirty="0">
                <a:latin typeface="Calibri" panose="020F0502020204030204" pitchFamily="34" charset="0"/>
                <a:cs typeface="Calibri" panose="020F0502020204030204" pitchFamily="34" charset="0"/>
              </a:rPr>
              <a:t>Times of Israel Staff: https://www.timesofisrael.com/after-tremors-experts-warn-a-huge-quake-is-the-greatest-threat-facing-israel/  </a:t>
            </a:r>
            <a:r>
              <a:rPr lang="en-US" altLang="en-US" sz="1200" dirty="0">
                <a:latin typeface="Calibri" panose="020F0502020204030204" pitchFamily="34" charset="0"/>
                <a:cs typeface="Calibri" panose="020F0502020204030204" pitchFamily="34" charset="0"/>
              </a:rPr>
              <a:t>14 July 2018.</a:t>
            </a:r>
          </a:p>
        </p:txBody>
      </p:sp>
      <p:sp>
        <p:nvSpPr>
          <p:cNvPr id="5" name="TextBox 2">
            <a:extLst>
              <a:ext uri="{FF2B5EF4-FFF2-40B4-BE49-F238E27FC236}">
                <a16:creationId xmlns:a16="http://schemas.microsoft.com/office/drawing/2014/main" id="{B11E0433-4D5E-4599-9C57-CFBE8F1E8CE9}"/>
              </a:ext>
            </a:extLst>
          </p:cNvPr>
          <p:cNvSpPr txBox="1">
            <a:spLocks noChangeArrowheads="1"/>
          </p:cNvSpPr>
          <p:nvPr/>
        </p:nvSpPr>
        <p:spPr bwMode="auto">
          <a:xfrm>
            <a:off x="2114550" y="95071"/>
            <a:ext cx="7962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ea typeface="+mj-ea"/>
                <a:cs typeface="+mj-cs"/>
              </a:rPr>
              <a:t>After tremors, experts warn a huge quake is the greatest threat facing Israel</a:t>
            </a:r>
            <a:endParaRPr lang="en-US" altLang="en-US" sz="3600" dirty="0">
              <a:solidFill>
                <a:schemeClr val="tx2"/>
              </a:solidFill>
              <a:effectLst>
                <a:outerShdw blurRad="38100" dist="38100" dir="2700000" algn="tl">
                  <a:srgbClr val="000000">
                    <a:alpha val="43137"/>
                  </a:srgbClr>
                </a:outerShdw>
              </a:effectLst>
              <a:ea typeface="+mj-ea"/>
              <a:cs typeface="+mj-cs"/>
            </a:endParaRPr>
          </a:p>
        </p:txBody>
      </p:sp>
    </p:spTree>
    <p:extLst>
      <p:ext uri="{BB962C8B-B14F-4D97-AF65-F5344CB8AC3E}">
        <p14:creationId xmlns:p14="http://schemas.microsoft.com/office/powerpoint/2010/main" val="38065412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D7C7B2DA-C7C4-4E63-80B8-3B44E64B073C}"/>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E42724B5-8A43-427F-9799-710570368C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5767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2944678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7180248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47025882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249154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You will fall on the mountains of Israel, you and all your troops and </a:t>
            </a:r>
            <a:r>
              <a:rPr lang="en-US" sz="3600" b="1" u="sng" dirty="0">
                <a:solidFill>
                  <a:srgbClr val="FFFFCC"/>
                </a:solidFill>
                <a:effectLst>
                  <a:outerShdw blurRad="38100" dist="38100" dir="2700000" algn="tl">
                    <a:srgbClr val="000000">
                      <a:alpha val="43137"/>
                    </a:srgbClr>
                  </a:outerShdw>
                </a:effectLst>
              </a:rPr>
              <a:t>the peoples who are with you</a:t>
            </a:r>
            <a:r>
              <a:rPr lang="en-US" sz="3600" dirty="0">
                <a:effectLst>
                  <a:outerShdw blurRad="38100" dist="38100" dir="2700000" algn="tl">
                    <a:srgbClr val="000000">
                      <a:alpha val="43137"/>
                    </a:srgbClr>
                  </a:outerShdw>
                </a:effectLst>
              </a:rPr>
              <a:t>; I will give you as food to every kind of predatory bird and beast of the field.”</a:t>
            </a:r>
          </a:p>
        </p:txBody>
      </p:sp>
    </p:spTree>
    <p:extLst>
      <p:ext uri="{BB962C8B-B14F-4D97-AF65-F5344CB8AC3E}">
        <p14:creationId xmlns:p14="http://schemas.microsoft.com/office/powerpoint/2010/main" val="282220093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85901" y="228600"/>
            <a:ext cx="9220198"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System of Theology</a:t>
            </a:r>
          </a:p>
        </p:txBody>
      </p:sp>
      <p:sp>
        <p:nvSpPr>
          <p:cNvPr id="183299" name="Rectangle 3"/>
          <p:cNvSpPr>
            <a:spLocks noChangeArrowheads="1"/>
          </p:cNvSpPr>
          <p:nvPr/>
        </p:nvSpPr>
        <p:spPr bwMode="auto">
          <a:xfrm>
            <a:off x="609600" y="1371600"/>
            <a:ext cx="10972799"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200" b="1" dirty="0">
                <a:solidFill>
                  <a:srgbClr val="FFFFCC"/>
                </a:solidFill>
                <a:latin typeface="Calibri" panose="020F0502020204030204" pitchFamily="34" charset="0"/>
                <a:cs typeface="Calibri" panose="020F0502020204030204" pitchFamily="34" charset="0"/>
              </a:rPr>
              <a:t>sine qua non </a:t>
            </a:r>
            <a:r>
              <a:rPr lang="en-US" sz="3200" dirty="0">
                <a:latin typeface="Calibri" panose="020F0502020204030204" pitchFamily="34" charset="0"/>
                <a:cs typeface="Calibri" panose="020F0502020204030204" pitchFamily="34" charset="0"/>
              </a:rPr>
              <a:t>(lit. “without which is not”):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The </a:t>
            </a:r>
            <a:r>
              <a:rPr lang="en-US" sz="3200" b="1" dirty="0">
                <a:solidFill>
                  <a:srgbClr val="FFFFCC"/>
                </a:solidFill>
                <a:latin typeface="Calibri" panose="020F0502020204030204" pitchFamily="34" charset="0"/>
                <a:cs typeface="Calibri" panose="020F0502020204030204" pitchFamily="34" charset="0"/>
              </a:rPr>
              <a:t>consistent</a:t>
            </a:r>
            <a:r>
              <a:rPr lang="en-US" sz="3200" dirty="0">
                <a:latin typeface="Calibri" panose="020F0502020204030204" pitchFamily="34" charset="0"/>
                <a:cs typeface="Calibri" panose="020F0502020204030204" pitchFamily="34" charset="0"/>
              </a:rPr>
              <a:t> use of a plain, normal, literal, grammatical-historical method of interpretation;</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Which reveals that the </a:t>
            </a:r>
            <a:r>
              <a:rPr lang="en-US" sz="3200" b="1" dirty="0">
                <a:solidFill>
                  <a:srgbClr val="FFFFCC"/>
                </a:solidFill>
                <a:latin typeface="Calibri" panose="020F0502020204030204" pitchFamily="34" charset="0"/>
                <a:cs typeface="Calibri" panose="020F0502020204030204" pitchFamily="34" charset="0"/>
              </a:rPr>
              <a:t>Church is distinct from Israel</a:t>
            </a:r>
            <a:r>
              <a:rPr lang="en-US" sz="3200" dirty="0">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God’s overall purpose is to bring </a:t>
            </a:r>
            <a:r>
              <a:rPr lang="en-US" sz="3200" b="1" dirty="0">
                <a:solidFill>
                  <a:srgbClr val="FFFFCC"/>
                </a:solidFill>
                <a:latin typeface="Calibri" panose="020F0502020204030204" pitchFamily="34" charset="0"/>
                <a:cs typeface="Calibri" panose="020F0502020204030204" pitchFamily="34" charset="0"/>
              </a:rPr>
              <a:t>glory to Himself </a:t>
            </a:r>
            <a:r>
              <a:rPr lang="en-US" sz="3200" dirty="0">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77000"/>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8377825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103689" y="228600"/>
            <a:ext cx="3984625" cy="685800"/>
          </a:xfrm>
        </p:spPr>
        <p:txBody>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rPr>
              <a:t>Doxological Purpose</a:t>
            </a:r>
          </a:p>
        </p:txBody>
      </p:sp>
      <p:sp>
        <p:nvSpPr>
          <p:cNvPr id="31747" name="Text Box 3"/>
          <p:cNvSpPr txBox="1">
            <a:spLocks noChangeArrowheads="1"/>
          </p:cNvSpPr>
          <p:nvPr/>
        </p:nvSpPr>
        <p:spPr bwMode="auto">
          <a:xfrm>
            <a:off x="3593306"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latin typeface="Calibri" panose="020F0502020204030204" pitchFamily="34" charset="0"/>
                <a:cs typeface="Calibri" panose="020F0502020204030204" pitchFamily="34" charset="0"/>
              </a:rPr>
              <a:t>Dictionary of Premillennial Theology</a:t>
            </a:r>
            <a:r>
              <a:rPr lang="en-US" altLang="en-US" sz="1600" dirty="0">
                <a:latin typeface="Calibri" panose="020F0502020204030204" pitchFamily="34" charset="0"/>
                <a:cs typeface="Calibri" panose="020F0502020204030204" pitchFamily="34" charset="0"/>
              </a:rPr>
              <a:t>, Charles Ryrie, p. 94</a:t>
            </a:r>
          </a:p>
        </p:txBody>
      </p:sp>
      <p:sp>
        <p:nvSpPr>
          <p:cNvPr id="193541" name="Rectangle 5"/>
          <p:cNvSpPr>
            <a:spLocks noChangeArrowheads="1"/>
          </p:cNvSpPr>
          <p:nvPr/>
        </p:nvSpPr>
        <p:spPr bwMode="auto">
          <a:xfrm>
            <a:off x="609600" y="1143000"/>
            <a:ext cx="10972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2154243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100296"/>
            <a:ext cx="7797460" cy="6657409"/>
          </a:xfrm>
          <a:prstGeom prst="rect">
            <a:avLst/>
          </a:prstGeom>
        </p:spPr>
      </p:pic>
    </p:spTree>
    <p:extLst>
      <p:ext uri="{BB962C8B-B14F-4D97-AF65-F5344CB8AC3E}">
        <p14:creationId xmlns:p14="http://schemas.microsoft.com/office/powerpoint/2010/main" val="1722091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38F-E2E0-4A8C-A93C-0206B86F8027}"/>
              </a:ext>
            </a:extLst>
          </p:cNvPr>
          <p:cNvSpPr txBox="1">
            <a:spLocks/>
          </p:cNvSpPr>
          <p:nvPr/>
        </p:nvSpPr>
        <p:spPr>
          <a:xfrm>
            <a:off x="1828800" y="2971800"/>
            <a:ext cx="8534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6000" kern="0" dirty="0">
                <a:effectLst>
                  <a:outerShdw blurRad="38100" dist="38100" dir="2700000" algn="tl">
                    <a:srgbClr val="000000">
                      <a:alpha val="43137"/>
                    </a:srgbClr>
                  </a:outerShdw>
                </a:effectLst>
                <a:ea typeface="Calibri" pitchFamily="34" charset="0"/>
                <a:cs typeface="Calibri" pitchFamily="34" charset="0"/>
              </a:rPr>
              <a:t>CONCLUSION</a:t>
            </a:r>
          </a:p>
        </p:txBody>
      </p:sp>
    </p:spTree>
    <p:extLst>
      <p:ext uri="{BB962C8B-B14F-4D97-AF65-F5344CB8AC3E}">
        <p14:creationId xmlns:p14="http://schemas.microsoft.com/office/powerpoint/2010/main" val="425771492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70702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2EE03EEB-D343-411D-AE6E-20CC2C064F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sp>
        <p:nvSpPr>
          <p:cNvPr id="6" name="Title 1">
            <a:extLst>
              <a:ext uri="{FF2B5EF4-FFF2-40B4-BE49-F238E27FC236}">
                <a16:creationId xmlns:a16="http://schemas.microsoft.com/office/drawing/2014/main" id="{BCC71FFE-C60B-490A-9A77-293720E09C72}"/>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92C922FF-A1A9-4B44-848F-75A24F758DC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268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59050C82-5F97-4D79-BE19-38A289A3D6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4171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55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10642</TotalTime>
  <Words>3243</Words>
  <Application>Microsoft Office PowerPoint</Application>
  <PresentationFormat>Widescreen</PresentationFormat>
  <Paragraphs>243</Paragraphs>
  <Slides>69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69</vt:i4>
      </vt:variant>
    </vt:vector>
  </HeadingPairs>
  <TitlesOfParts>
    <vt:vector size="74" baseType="lpstr">
      <vt:lpstr>Calibri</vt:lpstr>
      <vt:lpstr>Times New Roman</vt:lpstr>
      <vt:lpstr>Wingdings</vt:lpstr>
      <vt:lpstr>Azure</vt:lpstr>
      <vt:lpstr>1_Azure</vt:lpstr>
      <vt:lpstr>Ezekiel 36‒39 The Middle East Meltdown 2022</vt:lpstr>
      <vt:lpstr>Ezekiel 33‒48</vt:lpstr>
      <vt:lpstr>Ezekiel 36</vt:lpstr>
      <vt:lpstr>Ezekiel 33‒48</vt:lpstr>
      <vt:lpstr>Ezekiel 37</vt:lpstr>
      <vt:lpstr>Ezekiel 33‒48</vt:lpstr>
      <vt:lpstr>Ezekiel 38‒39</vt:lpstr>
      <vt:lpstr>Ezekiel 38‒39</vt:lpstr>
      <vt:lpstr>I. Invasion Planned (Ezekiel 38:1-13)</vt:lpstr>
      <vt:lpstr>I. Invasion Planned (Ezekiel 38:1-13)</vt:lpstr>
      <vt:lpstr>PowerPoint Presentation</vt:lpstr>
      <vt:lpstr>PowerPoint Presentation</vt:lpstr>
      <vt:lpstr>I. Invasion Planned (Ezekiel 38:1-13)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Ezekiel 38‒39</vt:lpstr>
      <vt:lpstr>PowerPoint Presentation</vt:lpstr>
      <vt:lpstr>PowerPoint Presentation</vt:lpstr>
      <vt:lpstr>PowerPoint Presentation</vt:lpstr>
      <vt:lpstr>PowerPoint Presentation</vt:lpstr>
      <vt:lpstr>PowerPoint Presentation</vt:lpstr>
      <vt:lpstr>6 Timing Clues</vt:lpstr>
      <vt:lpstr>PowerPoint Presentation</vt:lpstr>
      <vt:lpstr>PowerPoint Presentation</vt:lpstr>
      <vt:lpstr>PowerPoint Presentation</vt:lpstr>
      <vt:lpstr>PowerPoint Presentation</vt:lpstr>
      <vt:lpstr>PowerPoint Presentation</vt:lpstr>
      <vt:lpstr>PowerPoint Presentation</vt:lpstr>
      <vt:lpstr>6 Timing Clues</vt:lpstr>
      <vt:lpstr>PowerPoint Presentation</vt:lpstr>
      <vt:lpstr>Ezekiel 38‒39</vt:lpstr>
      <vt:lpstr>III. Invasion Defeated (Ezekiel 38:17‒39:20)</vt:lpstr>
      <vt:lpstr>III. Invasion Defeated (Ezekiel 38:17‒39:20)</vt:lpstr>
      <vt:lpstr>PowerPoint Presentation</vt:lpstr>
      <vt:lpstr>PowerPoint Presentation</vt:lpstr>
      <vt:lpstr>PowerPoint Presentation</vt:lpstr>
      <vt:lpstr>PowerPoint Presentation</vt:lpstr>
      <vt:lpstr>PowerPoint Presentation</vt:lpstr>
      <vt:lpstr>PowerPoint Presentation</vt:lpstr>
      <vt:lpstr>6 Timing Clues</vt:lpstr>
      <vt:lpstr>PowerPoint Presentation</vt:lpstr>
      <vt:lpstr>PowerPoint Presentation</vt:lpstr>
      <vt:lpstr>PowerPoint Presentation</vt:lpstr>
      <vt:lpstr>PowerPoint Presentation</vt:lpstr>
      <vt:lpstr>PowerPoint Presentation</vt:lpstr>
      <vt:lpstr>What?</vt:lpstr>
      <vt:lpstr>What?</vt:lpstr>
      <vt:lpstr>PowerPoint Presentation</vt:lpstr>
      <vt:lpstr>PowerPoint Presentation</vt:lpstr>
      <vt:lpstr>Dispensational Theology is a System of Theology</vt:lpstr>
      <vt:lpstr>Doxological Purpose</vt:lpstr>
      <vt:lpstr>PowerPoint Presentation</vt:lpstr>
      <vt:lpstr>PowerPoint Presentation</vt:lpstr>
      <vt:lpstr>Ezekiel 33‒48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013 - Ezek 38v13b-23</dc:title>
  <dc:subject>Ezek 36-39</dc:subject>
  <dc:creator>A. Woods</dc:creator>
  <dc:description>Modified by Jim McGowan</dc:description>
  <cp:lastModifiedBy>anne woods</cp:lastModifiedBy>
  <cp:revision>1241</cp:revision>
  <cp:lastPrinted>2022-04-03T12:23:39Z</cp:lastPrinted>
  <dcterms:created xsi:type="dcterms:W3CDTF">2009-03-17T12:21:13Z</dcterms:created>
  <dcterms:modified xsi:type="dcterms:W3CDTF">2022-04-16T14:10:06Z</dcterms:modified>
</cp:coreProperties>
</file>