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8"/>
  </p:notesMasterIdLst>
  <p:handoutMasterIdLst>
    <p:handoutMasterId r:id="rId49"/>
  </p:handoutMasterIdLst>
  <p:sldIdLst>
    <p:sldId id="2094" r:id="rId2"/>
    <p:sldId id="2064" r:id="rId3"/>
    <p:sldId id="1984" r:id="rId4"/>
    <p:sldId id="7886" r:id="rId5"/>
    <p:sldId id="7802" r:id="rId6"/>
    <p:sldId id="1985" r:id="rId7"/>
    <p:sldId id="2039" r:id="rId8"/>
    <p:sldId id="7909" r:id="rId9"/>
    <p:sldId id="8500" r:id="rId10"/>
    <p:sldId id="8501" r:id="rId11"/>
    <p:sldId id="8502" r:id="rId12"/>
    <p:sldId id="8503" r:id="rId13"/>
    <p:sldId id="8552" r:id="rId14"/>
    <p:sldId id="8553" r:id="rId15"/>
    <p:sldId id="8531" r:id="rId16"/>
    <p:sldId id="8547" r:id="rId17"/>
    <p:sldId id="8588" r:id="rId18"/>
    <p:sldId id="8571" r:id="rId19"/>
    <p:sldId id="8572" r:id="rId20"/>
    <p:sldId id="8556" r:id="rId21"/>
    <p:sldId id="8573" r:id="rId22"/>
    <p:sldId id="8599" r:id="rId23"/>
    <p:sldId id="8574" r:id="rId24"/>
    <p:sldId id="8576" r:id="rId25"/>
    <p:sldId id="8577" r:id="rId26"/>
    <p:sldId id="8589" r:id="rId27"/>
    <p:sldId id="8585" r:id="rId28"/>
    <p:sldId id="8590" r:id="rId29"/>
    <p:sldId id="8591" r:id="rId30"/>
    <p:sldId id="8592" r:id="rId31"/>
    <p:sldId id="8593" r:id="rId32"/>
    <p:sldId id="8586" r:id="rId33"/>
    <p:sldId id="8575" r:id="rId34"/>
    <p:sldId id="8491" r:id="rId35"/>
    <p:sldId id="8594" r:id="rId36"/>
    <p:sldId id="8595" r:id="rId37"/>
    <p:sldId id="7890" r:id="rId38"/>
    <p:sldId id="7327" r:id="rId39"/>
    <p:sldId id="6516" r:id="rId40"/>
    <p:sldId id="8596" r:id="rId41"/>
    <p:sldId id="8587" r:id="rId42"/>
    <p:sldId id="7974" r:id="rId43"/>
    <p:sldId id="8583" r:id="rId44"/>
    <p:sldId id="8598" r:id="rId45"/>
    <p:sldId id="8597" r:id="rId46"/>
    <p:sldId id="7975" r:id="rId47"/>
  </p:sldIdLst>
  <p:sldSz cx="12192000" cy="6858000"/>
  <p:notesSz cx="7315200" cy="9601200"/>
  <p:custDataLst>
    <p:tags r:id="rId5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y Woods" initials="AW" lastIdx="1" clrIdx="0">
    <p:extLst>
      <p:ext uri="{19B8F6BF-5375-455C-9EA6-DF929625EA0E}">
        <p15:presenceInfo xmlns:p15="http://schemas.microsoft.com/office/powerpoint/2012/main" userId="f980d2db616d9d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FF00"/>
    <a:srgbClr val="99FFCC"/>
    <a:srgbClr val="FF99FF"/>
    <a:srgbClr val="FF00FF"/>
    <a:srgbClr val="00CCFF"/>
    <a:srgbClr val="000066"/>
    <a:srgbClr val="4D4D4D"/>
    <a:srgbClr val="0000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9B70D4-DF74-438C-8762-8BF57BB164FD}" v="4" dt="2022-04-03T17:04:29.399"/>
  </p1510:revLst>
</p1510:revInfo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7" autoAdjust="0"/>
    <p:restoredTop sz="95428" autoAdjust="0"/>
  </p:normalViewPr>
  <p:slideViewPr>
    <p:cSldViewPr>
      <p:cViewPr varScale="1">
        <p:scale>
          <a:sx n="61" d="100"/>
          <a:sy n="61" d="100"/>
        </p:scale>
        <p:origin x="78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411" y="5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McGowan" userId="e2c7446dd3aca506" providerId="LiveId" clId="{409B70D4-DF74-438C-8762-8BF57BB164FD}"/>
    <pc:docChg chg="undo custSel modSld">
      <pc:chgData name="Jim McGowan" userId="e2c7446dd3aca506" providerId="LiveId" clId="{409B70D4-DF74-438C-8762-8BF57BB164FD}" dt="2022-04-03T17:21:24.128" v="82" actId="108"/>
      <pc:docMkLst>
        <pc:docMk/>
      </pc:docMkLst>
      <pc:sldChg chg="modSp mod">
        <pc:chgData name="Jim McGowan" userId="e2c7446dd3aca506" providerId="LiveId" clId="{409B70D4-DF74-438C-8762-8BF57BB164FD}" dt="2022-04-03T17:04:42.967" v="78" actId="12789"/>
        <pc:sldMkLst>
          <pc:docMk/>
          <pc:sldMk cId="0" sldId="1148"/>
        </pc:sldMkLst>
        <pc:graphicFrameChg chg="mod modGraphic">
          <ac:chgData name="Jim McGowan" userId="e2c7446dd3aca506" providerId="LiveId" clId="{409B70D4-DF74-438C-8762-8BF57BB164FD}" dt="2022-04-03T17:04:42.967" v="78" actId="12789"/>
          <ac:graphicFrameMkLst>
            <pc:docMk/>
            <pc:sldMk cId="0" sldId="1148"/>
            <ac:graphicFrameMk id="4" creationId="{D0F35648-31DE-461B-831E-3F77BDFBB2AE}"/>
          </ac:graphicFrameMkLst>
        </pc:graphicFrameChg>
      </pc:sldChg>
      <pc:sldChg chg="modSp mod">
        <pc:chgData name="Jim McGowan" userId="e2c7446dd3aca506" providerId="LiveId" clId="{409B70D4-DF74-438C-8762-8BF57BB164FD}" dt="2022-04-03T17:10:52.953" v="81" actId="115"/>
        <pc:sldMkLst>
          <pc:docMk/>
          <pc:sldMk cId="384173127" sldId="5181"/>
        </pc:sldMkLst>
        <pc:spChg chg="mod">
          <ac:chgData name="Jim McGowan" userId="e2c7446dd3aca506" providerId="LiveId" clId="{409B70D4-DF74-438C-8762-8BF57BB164FD}" dt="2022-04-03T17:10:52.953" v="81" actId="115"/>
          <ac:spMkLst>
            <pc:docMk/>
            <pc:sldMk cId="384173127" sldId="5181"/>
            <ac:spMk id="3" creationId="{00000000-0000-0000-0000-000000000000}"/>
          </ac:spMkLst>
        </pc:spChg>
      </pc:sldChg>
      <pc:sldChg chg="modSp mod">
        <pc:chgData name="Jim McGowan" userId="e2c7446dd3aca506" providerId="LiveId" clId="{409B70D4-DF74-438C-8762-8BF57BB164FD}" dt="2022-04-03T16:55:29.722" v="23" actId="12788"/>
        <pc:sldMkLst>
          <pc:docMk/>
          <pc:sldMk cId="1357980760" sldId="6987"/>
        </pc:sldMkLst>
        <pc:picChg chg="mod">
          <ac:chgData name="Jim McGowan" userId="e2c7446dd3aca506" providerId="LiveId" clId="{409B70D4-DF74-438C-8762-8BF57BB164FD}" dt="2022-04-03T16:55:29.722" v="23" actId="12788"/>
          <ac:picMkLst>
            <pc:docMk/>
            <pc:sldMk cId="1357980760" sldId="6987"/>
            <ac:picMk id="3" creationId="{B4D773C4-E891-43B1-AB02-0427C150F560}"/>
          </ac:picMkLst>
        </pc:picChg>
      </pc:sldChg>
      <pc:sldChg chg="modSp mod">
        <pc:chgData name="Jim McGowan" userId="e2c7446dd3aca506" providerId="LiveId" clId="{409B70D4-DF74-438C-8762-8BF57BB164FD}" dt="2022-04-03T16:55:49.766" v="25" actId="1076"/>
        <pc:sldMkLst>
          <pc:docMk/>
          <pc:sldMk cId="752388953" sldId="6991"/>
        </pc:sldMkLst>
        <pc:spChg chg="mod">
          <ac:chgData name="Jim McGowan" userId="e2c7446dd3aca506" providerId="LiveId" clId="{409B70D4-DF74-438C-8762-8BF57BB164FD}" dt="2022-04-03T16:55:49.766" v="25" actId="1076"/>
          <ac:spMkLst>
            <pc:docMk/>
            <pc:sldMk cId="752388953" sldId="6991"/>
            <ac:spMk id="134147" creationId="{00000000-0000-0000-0000-000000000000}"/>
          </ac:spMkLst>
        </pc:spChg>
      </pc:sldChg>
      <pc:sldChg chg="modSp mod">
        <pc:chgData name="Jim McGowan" userId="e2c7446dd3aca506" providerId="LiveId" clId="{409B70D4-DF74-438C-8762-8BF57BB164FD}" dt="2022-04-03T16:50:20.520" v="11" actId="6549"/>
        <pc:sldMkLst>
          <pc:docMk/>
          <pc:sldMk cId="595741523" sldId="7908"/>
        </pc:sldMkLst>
        <pc:spChg chg="mod">
          <ac:chgData name="Jim McGowan" userId="e2c7446dd3aca506" providerId="LiveId" clId="{409B70D4-DF74-438C-8762-8BF57BB164FD}" dt="2022-04-03T16:50:20.520" v="11" actId="6549"/>
          <ac:spMkLst>
            <pc:docMk/>
            <pc:sldMk cId="595741523" sldId="7908"/>
            <ac:spMk id="134147" creationId="{00000000-0000-0000-0000-000000000000}"/>
          </ac:spMkLst>
        </pc:spChg>
      </pc:sldChg>
      <pc:sldChg chg="modSp mod">
        <pc:chgData name="Jim McGowan" userId="e2c7446dd3aca506" providerId="LiveId" clId="{409B70D4-DF74-438C-8762-8BF57BB164FD}" dt="2022-04-03T17:21:24.128" v="82" actId="108"/>
        <pc:sldMkLst>
          <pc:docMk/>
          <pc:sldMk cId="3715748800" sldId="8555"/>
        </pc:sldMkLst>
        <pc:spChg chg="mod">
          <ac:chgData name="Jim McGowan" userId="e2c7446dd3aca506" providerId="LiveId" clId="{409B70D4-DF74-438C-8762-8BF57BB164FD}" dt="2022-04-03T17:21:24.128" v="82" actId="108"/>
          <ac:spMkLst>
            <pc:docMk/>
            <pc:sldMk cId="3715748800" sldId="8555"/>
            <ac:spMk id="68611" creationId="{00000000-0000-0000-0000-000000000000}"/>
          </ac:spMkLst>
        </pc:spChg>
      </pc:sldChg>
      <pc:sldChg chg="modSp mod">
        <pc:chgData name="Jim McGowan" userId="e2c7446dd3aca506" providerId="LiveId" clId="{409B70D4-DF74-438C-8762-8BF57BB164FD}" dt="2022-04-03T16:54:18.617" v="13" actId="114"/>
        <pc:sldMkLst>
          <pc:docMk/>
          <pc:sldMk cId="2849854439" sldId="8557"/>
        </pc:sldMkLst>
        <pc:spChg chg="mod">
          <ac:chgData name="Jim McGowan" userId="e2c7446dd3aca506" providerId="LiveId" clId="{409B70D4-DF74-438C-8762-8BF57BB164FD}" dt="2022-04-03T16:54:18.617" v="13" actId="114"/>
          <ac:spMkLst>
            <pc:docMk/>
            <pc:sldMk cId="2849854439" sldId="8557"/>
            <ac:spMk id="68611" creationId="{00000000-0000-0000-0000-000000000000}"/>
          </ac:spMkLst>
        </pc:spChg>
      </pc:sldChg>
    </pc:docChg>
  </pc:docChgLst>
  <pc:docChgLst>
    <pc:chgData name="Jim McGowan" userId="e2c7446dd3aca506" providerId="LiveId" clId="{6097726B-C8DC-47CE-848E-982CDCCABE70}"/>
    <pc:docChg chg="modSld">
      <pc:chgData name="Jim McGowan" userId="e2c7446dd3aca506" providerId="LiveId" clId="{6097726B-C8DC-47CE-848E-982CDCCABE70}" dt="2022-03-27T17:05:26.410" v="2" actId="207"/>
      <pc:docMkLst>
        <pc:docMk/>
      </pc:docMkLst>
      <pc:sldChg chg="modSp mod">
        <pc:chgData name="Jim McGowan" userId="e2c7446dd3aca506" providerId="LiveId" clId="{6097726B-C8DC-47CE-848E-982CDCCABE70}" dt="2022-03-27T17:05:26.410" v="2" actId="207"/>
        <pc:sldMkLst>
          <pc:docMk/>
          <pc:sldMk cId="3928701265" sldId="8525"/>
        </pc:sldMkLst>
        <pc:spChg chg="mod">
          <ac:chgData name="Jim McGowan" userId="e2c7446dd3aca506" providerId="LiveId" clId="{6097726B-C8DC-47CE-848E-982CDCCABE70}" dt="2022-03-27T17:05:26.410" v="2" actId="207"/>
          <ac:spMkLst>
            <pc:docMk/>
            <pc:sldMk cId="3928701265" sldId="8525"/>
            <ac:spMk id="6861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437" y="9122452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579">
              <a:defRPr sz="1400"/>
            </a:lvl1pPr>
          </a:lstStyle>
          <a:p>
            <a:fld id="{416C2B2E-E9D7-4230-8EE4-F98D0B6BB14D}" type="slidenum">
              <a:rPr lang="en-US" altLang="en-US">
                <a:latin typeface="Calibri" panose="020F0502020204030204" pitchFamily="34" charset="0"/>
              </a:rPr>
              <a:pPr/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639ABDC-F385-432C-BC0C-EC9FB366D81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82034"/>
            <a:ext cx="3594184" cy="51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802" tIns="53903" rIns="107802" bIns="53903" numCol="1" anchor="b" anchorCtr="0" compatLnSpc="1">
            <a:prstTxWarp prst="textNoShape">
              <a:avLst/>
            </a:prstTxWarp>
          </a:bodyPr>
          <a:lstStyle>
            <a:lvl1pPr defTabSz="1019412" eaLnBrk="1" hangingPunct="1">
              <a:defRPr sz="16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Sugar Land Bible Church</a:t>
            </a:r>
          </a:p>
        </p:txBody>
      </p:sp>
      <p:sp>
        <p:nvSpPr>
          <p:cNvPr id="7" name="Header Placeholder 1">
            <a:extLst>
              <a:ext uri="{FF2B5EF4-FFF2-40B4-BE49-F238E27FC236}">
                <a16:creationId xmlns:a16="http://schemas.microsoft.com/office/drawing/2014/main" id="{DBD86D44-784A-49A5-8D58-104289F50E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612833" y="120405"/>
            <a:ext cx="4089536" cy="793995"/>
          </a:xfrm>
          <a:prstGeom prst="rect">
            <a:avLst/>
          </a:prstGeom>
        </p:spPr>
        <p:txBody>
          <a:bodyPr vert="horz" lIns="118243" tIns="59121" rIns="118243" bIns="59121" rtlCol="0"/>
          <a:lstStyle>
            <a:lvl1pPr algn="ctr">
              <a:defRPr sz="17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600" dirty="0"/>
              <a:t>Dr. Andy Woods</a:t>
            </a:r>
          </a:p>
          <a:p>
            <a:pPr>
              <a:defRPr/>
            </a:pPr>
            <a:r>
              <a:rPr lang="en-US" sz="1600" dirty="0"/>
              <a:t>Genesis 075 - 18v22-33 </a:t>
            </a:r>
          </a:p>
          <a:p>
            <a:pPr>
              <a:defRPr/>
            </a:pPr>
            <a:r>
              <a:rPr lang="en-US" sz="1600" dirty="0"/>
              <a:t>04-10-2022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2749" y="0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5800389A-3474-4B41-9CB2-F1B2DAE08F62}" type="datetimeFigureOut">
              <a:rPr lang="en-US" smtClean="0"/>
              <a:pPr>
                <a:defRPr/>
              </a:pPr>
              <a:t>4/9/2022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38" tIns="50519" rIns="101038" bIns="505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2364" y="4561226"/>
            <a:ext cx="5850473" cy="431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120813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2749" y="9120813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579">
              <a:defRPr sz="1400">
                <a:latin typeface="Calibri" panose="020F0502020204030204" pitchFamily="34" charset="0"/>
              </a:defRPr>
            </a:lvl1pPr>
          </a:lstStyle>
          <a:p>
            <a:fld id="{3D084339-C7C3-4022-975D-A91B6BCBB8E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84339-C7C3-4022-975D-A91B6BCBB8E5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7602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84339-C7C3-4022-975D-A91B6BCBB8E5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3809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84339-C7C3-4022-975D-A91B6BCBB8E5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6200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84339-C7C3-4022-975D-A91B6BCBB8E5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1853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84339-C7C3-4022-975D-A91B6BCBB8E5}" type="slidenum">
              <a:rPr lang="en-US" altLang="en-US" smtClean="0"/>
              <a:pPr/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0762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84339-C7C3-4022-975D-A91B6BCBB8E5}" type="slidenum">
              <a:rPr lang="en-US" altLang="en-US" smtClean="0"/>
              <a:pPr/>
              <a:t>41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4643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9/11/2016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46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970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533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984" y="1946275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06824-8A41-4716-AE4C-176E2E7B09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1161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5970F-7A46-46CD-9785-CC6B011A0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51927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56E90-1540-4BDD-BE46-BC5C8B961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97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1FCA6-7645-460B-AB48-CA8D34B80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15681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91FE-0289-4C30-AC1E-B4493DEEE7A5}" type="datetime1">
              <a:rPr lang="en-US"/>
              <a:pPr>
                <a:defRPr/>
              </a:pPr>
              <a:t>4/9/2022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1CE7A-67AC-4113-9A38-5E67E965B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70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333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775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7015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62438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877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1178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010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217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5"/>
            <a:ext cx="144780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776912B-AC69-41FE-A101-09E856C32C5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06" r:id="rId1"/>
    <p:sldLayoutId id="2147488907" r:id="rId2"/>
    <p:sldLayoutId id="2147488908" r:id="rId3"/>
    <p:sldLayoutId id="2147488909" r:id="rId4"/>
    <p:sldLayoutId id="2147488910" r:id="rId5"/>
    <p:sldLayoutId id="2147488911" r:id="rId6"/>
    <p:sldLayoutId id="2147488912" r:id="rId7"/>
    <p:sldLayoutId id="2147488913" r:id="rId8"/>
    <p:sldLayoutId id="2147488914" r:id="rId9"/>
    <p:sldLayoutId id="2147488915" r:id="rId10"/>
    <p:sldLayoutId id="2147488916" r:id="rId11"/>
    <p:sldLayoutId id="2147488917" r:id="rId12"/>
    <p:sldLayoutId id="2147488920" r:id="rId13"/>
    <p:sldLayoutId id="2147488921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01347A-E166-4399-80F1-5FDEDB0A69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624" y="5410200"/>
            <a:ext cx="5352752" cy="1374774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65E98A2-B1BD-4000-A879-674CC59720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800" y="1676400"/>
            <a:ext cx="6502400" cy="36576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6C1B414B-77B0-4090-9319-1C754B5D5A2D}"/>
              </a:ext>
            </a:extLst>
          </p:cNvPr>
          <p:cNvSpPr txBox="1">
            <a:spLocks noChangeArrowheads="1"/>
          </p:cNvSpPr>
          <p:nvPr/>
        </p:nvSpPr>
        <p:spPr>
          <a:xfrm>
            <a:off x="3124200" y="228600"/>
            <a:ext cx="5943600" cy="1219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12</a:t>
            </a: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‒50</a:t>
            </a:r>
            <a:endParaRPr 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algn="ctr" eaLnBrk="1" hangingPunct="1"/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Israel’s Birth &amp; Preservation</a:t>
            </a:r>
          </a:p>
        </p:txBody>
      </p:sp>
    </p:spTree>
    <p:extLst>
      <p:ext uri="{BB962C8B-B14F-4D97-AF65-F5344CB8AC3E}">
        <p14:creationId xmlns:p14="http://schemas.microsoft.com/office/powerpoint/2010/main" val="391203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18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‒19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Sodom &amp; Gomorrah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6934200" cy="35052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Visitation (18:1-15)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Prediction (18:16-33)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Destruction (19:1-38)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76D2B-7AF3-4A7D-A3A3-D7CBD6B390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4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18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‒19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Sodom &amp; Gomorrah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6934200" cy="35052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Visitation (18:1-15)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Prediction (18:16-33)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Destruction (19:1-38)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76D2B-7AF3-4A7D-A3A3-D7CBD6B390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5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4724400" cy="2743200"/>
          </a:xfrm>
        </p:spPr>
        <p:txBody>
          <a:bodyPr/>
          <a:lstStyle/>
          <a:p>
            <a:pPr marL="458788" lvl="2" indent="-458788" eaLnBrk="1" hangingPunct="1">
              <a:spcBef>
                <a:spcPts val="0"/>
              </a:spcBef>
              <a:spcAft>
                <a:spcPts val="3600"/>
              </a:spcAft>
              <a:buClr>
                <a:srgbClr val="00FF00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Hosting (1-8)</a:t>
            </a:r>
          </a:p>
          <a:p>
            <a:pPr marL="458788" lvl="2" indent="-458788" eaLnBrk="1" hangingPunct="1">
              <a:spcBef>
                <a:spcPts val="0"/>
              </a:spcBef>
              <a:spcAft>
                <a:spcPts val="3600"/>
              </a:spcAft>
              <a:buClr>
                <a:srgbClr val="00FF00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of Isaac (9-15)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7686A22-2BE5-4C51-AB58-0A64E5F67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438" y="228600"/>
            <a:ext cx="5953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457200" indent="-457200" algn="ctr" eaLnBrk="1" hangingPunct="1">
              <a:buClr>
                <a:srgbClr val="CC66FF"/>
              </a:buClr>
              <a:buFont typeface="+mj-lt"/>
              <a:buAutoNum type="alphaUcPeriod"/>
            </a:pP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Visitation</a:t>
            </a:r>
            <a:b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Genesis 18:1-15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422440-7828-4622-A45D-9ABFFDA55A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1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18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‒19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Sodom &amp; Gomorrah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6934200" cy="35052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Visitation (18:1-15)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Prediction (18:16-33)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Destruction (19:1-38)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76D2B-7AF3-4A7D-A3A3-D7CBD6B390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1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4724400" cy="2743200"/>
          </a:xfrm>
        </p:spPr>
        <p:txBody>
          <a:bodyPr/>
          <a:lstStyle/>
          <a:p>
            <a:pPr marL="458788" lvl="2" indent="-458788" eaLnBrk="1" hangingPunct="1">
              <a:spcBef>
                <a:spcPts val="0"/>
              </a:spcBef>
              <a:spcAft>
                <a:spcPts val="3600"/>
              </a:spcAft>
              <a:buClr>
                <a:srgbClr val="00FF00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Prophecy (16-21)</a:t>
            </a:r>
          </a:p>
          <a:p>
            <a:pPr marL="458788" lvl="2" indent="-458788" eaLnBrk="1" hangingPunct="1">
              <a:spcBef>
                <a:spcPts val="0"/>
              </a:spcBef>
              <a:spcAft>
                <a:spcPts val="3600"/>
              </a:spcAft>
              <a:buClr>
                <a:srgbClr val="00FF00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Intercession (22-33)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7686A22-2BE5-4C51-AB58-0A64E5F67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438" y="228600"/>
            <a:ext cx="5953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2"/>
            </a:pP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Prediction</a:t>
            </a:r>
            <a:b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Genesis 18:16-33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422440-7828-4622-A45D-9ABFFDA55A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9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4724400" cy="2743200"/>
          </a:xfrm>
        </p:spPr>
        <p:txBody>
          <a:bodyPr/>
          <a:lstStyle/>
          <a:p>
            <a:pPr marL="458788" lvl="2" indent="-458788" eaLnBrk="1" hangingPunct="1">
              <a:spcBef>
                <a:spcPts val="0"/>
              </a:spcBef>
              <a:spcAft>
                <a:spcPts val="3600"/>
              </a:spcAft>
              <a:buClr>
                <a:srgbClr val="00FF00"/>
              </a:buClr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Prophecy (16-21)</a:t>
            </a:r>
          </a:p>
          <a:p>
            <a:pPr marL="458788" lvl="2" indent="-458788" eaLnBrk="1" hangingPunct="1">
              <a:spcBef>
                <a:spcPts val="0"/>
              </a:spcBef>
              <a:spcAft>
                <a:spcPts val="3600"/>
              </a:spcAft>
              <a:buClr>
                <a:srgbClr val="00FF00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Intercession (22-33)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7686A22-2BE5-4C51-AB58-0A64E5F67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438" y="228600"/>
            <a:ext cx="5953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2"/>
            </a:pP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Prediction</a:t>
            </a:r>
            <a:b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Genesis 18:16-33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422440-7828-4622-A45D-9ABFFDA55A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4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marL="687388" indent="-687388" algn="ctr" eaLnBrk="1" hangingPunct="1">
              <a:buClr>
                <a:srgbClr val="00FF00"/>
              </a:buClr>
              <a:buFont typeface="+mj-lt"/>
              <a:buAutoNum type="arabicPeriod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Prophecy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Genesis 18:16-21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7391400" cy="2705100"/>
          </a:xfrm>
        </p:spPr>
        <p:txBody>
          <a:bodyPr/>
          <a:lstStyle/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Departure (16)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for disclosure (17-19)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for Coming Destruction (20-21)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76D2B-7AF3-4A7D-A3A3-D7CBD6B390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8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4724400" cy="2743200"/>
          </a:xfrm>
        </p:spPr>
        <p:txBody>
          <a:bodyPr/>
          <a:lstStyle/>
          <a:p>
            <a:pPr marL="458788" lvl="2" indent="-458788" eaLnBrk="1" hangingPunct="1">
              <a:spcBef>
                <a:spcPts val="0"/>
              </a:spcBef>
              <a:spcAft>
                <a:spcPts val="3600"/>
              </a:spcAft>
              <a:buClr>
                <a:srgbClr val="00FF00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Prophecy (16-21)</a:t>
            </a:r>
          </a:p>
          <a:p>
            <a:pPr marL="458788" lvl="2" indent="-458788" eaLnBrk="1" hangingPunct="1">
              <a:spcBef>
                <a:spcPts val="0"/>
              </a:spcBef>
              <a:spcAft>
                <a:spcPts val="3600"/>
              </a:spcAft>
              <a:buClr>
                <a:srgbClr val="00FF00"/>
              </a:buClr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Intercession (22-33)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7686A22-2BE5-4C51-AB58-0A64E5F67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438" y="228600"/>
            <a:ext cx="5953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2"/>
            </a:pP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Prediction</a:t>
            </a:r>
            <a:b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Genesis 18:16-33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422440-7828-4622-A45D-9ABFFDA55A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9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Intercession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Genesis 18:22-33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7391400" cy="2705100"/>
          </a:xfrm>
        </p:spPr>
        <p:txBody>
          <a:bodyPr/>
          <a:lstStyle/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Circumstances (22)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Communion (23)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Intercession (24-32)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(33)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76D2B-7AF3-4A7D-A3A3-D7CBD6B390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3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Intercession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Genesis 18:22-33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7391400" cy="2705100"/>
          </a:xfrm>
        </p:spPr>
        <p:txBody>
          <a:bodyPr/>
          <a:lstStyle/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Circumstances (22)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Communion (23)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Intercession (24-32)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(33)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76D2B-7AF3-4A7D-A3A3-D7CBD6B390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8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GENESIS STRUCTURE</a:t>
            </a: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2019300" y="1600200"/>
            <a:ext cx="81534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Beginning of the Human race (Gen. 1‒11)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Beginning of the Hebrew race (Gen. 12‒50)</a:t>
            </a:r>
          </a:p>
        </p:txBody>
      </p:sp>
      <p:pic>
        <p:nvPicPr>
          <p:cNvPr id="2" name="Picture 4" descr="5 Bible Lessons to Learn From the Book of Genesis | Jack Wellman">
            <a:extLst>
              <a:ext uri="{FF2B5EF4-FFF2-40B4-BE49-F238E27FC236}">
                <a16:creationId xmlns:a16="http://schemas.microsoft.com/office/drawing/2014/main" id="{8E86B3BC-9844-40CD-A11F-6CE774086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9786" y="4191000"/>
            <a:ext cx="343243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E7F1DD-30FD-46F0-8C66-85C8434E18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152400"/>
            <a:ext cx="107492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5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374" y="1524000"/>
            <a:ext cx="11019253" cy="48006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“Verse 22 gives the circumstance, beginning with the two angels: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men turned from thence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meaning from God and Abraham,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went toward Sodom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As for the third member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but Abraham stood yet before Jehovah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God’s visible form stayed behind, and Abraham was standing before God’s visible manifestation in human form.”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381375" y="295870"/>
            <a:ext cx="54292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Dr. Arnold G. Fruchtenbaum</a:t>
            </a:r>
          </a:p>
          <a:p>
            <a:pPr algn="ctr"/>
            <a:r>
              <a:rPr lang="en-US" alt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The Book of Genesis, 316-17</a:t>
            </a:r>
            <a:endParaRPr lang="en-US" altLang="en-US" sz="18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B7A00-E364-4431-A644-EF24666BAF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76200"/>
            <a:ext cx="684944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2D6D1B-0318-472E-8E81-E3CCEE0E7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50147" y="76200"/>
            <a:ext cx="732253" cy="1097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705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Intercession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Genesis 18:22-33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7391400" cy="2705100"/>
          </a:xfrm>
        </p:spPr>
        <p:txBody>
          <a:bodyPr/>
          <a:lstStyle/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Circumstances (22)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Communion (23)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Intercession (24-32)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(33)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76D2B-7AF3-4A7D-A3A3-D7CBD6B390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1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374" y="1524000"/>
            <a:ext cx="11019253" cy="48006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 verse 23, Abraham began by drawing near to God: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Abraham drew near, and said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Drawing near often has the concept of worship. Abraham was already standing near God but now took on a posture of worship.”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381375" y="295870"/>
            <a:ext cx="54292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Dr. Arnold G. Fruchtenbaum</a:t>
            </a:r>
          </a:p>
          <a:p>
            <a:pPr algn="ctr"/>
            <a:r>
              <a:rPr lang="en-US" alt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The Book of Genesis, 317</a:t>
            </a:r>
            <a:endParaRPr lang="en-US" altLang="en-US" sz="18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B7A00-E364-4431-A644-EF24666BAF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76200"/>
            <a:ext cx="684944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2D6D1B-0318-472E-8E81-E3CCEE0E7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50147" y="76200"/>
            <a:ext cx="732253" cy="1097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046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Intercession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Genesis 18:22-33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7391400" cy="2705100"/>
          </a:xfrm>
        </p:spPr>
        <p:txBody>
          <a:bodyPr/>
          <a:lstStyle/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Circumstances (22)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Communion (23)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Intercession (24-32)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(33)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76D2B-7AF3-4A7D-A3A3-D7CBD6B390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4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FFC000"/>
              </a:buClr>
              <a:buFont typeface="+mj-lt"/>
              <a:buAutoNum type="alphaLcParenR" startAt="3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Intercession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Genesis 18:24-32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799" y="1295400"/>
            <a:ext cx="5715001" cy="4495801"/>
          </a:xfrm>
        </p:spPr>
        <p:txBody>
          <a:bodyPr/>
          <a:lstStyle/>
          <a:p>
            <a:pPr marL="458788" lvl="2" indent="-4587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Fifty (24-26)</a:t>
            </a:r>
          </a:p>
          <a:p>
            <a:pPr marL="458788" lvl="2" indent="-4587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Forty-five (27-28)</a:t>
            </a:r>
          </a:p>
          <a:p>
            <a:pPr marL="458788" lvl="2" indent="-4587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Forty (29)</a:t>
            </a:r>
          </a:p>
          <a:p>
            <a:pPr marL="458788" lvl="2" indent="-4587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Thirty (30)</a:t>
            </a:r>
          </a:p>
          <a:p>
            <a:pPr marL="458788" lvl="2" indent="-4587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Twenty (31)</a:t>
            </a:r>
          </a:p>
          <a:p>
            <a:pPr marL="458788" lvl="2" indent="-4587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 (32)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65EE0D-5FF8-414A-B303-B1C1184E66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76200"/>
            <a:ext cx="1074928" cy="91440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A person pointing at a statue&#10;&#10;Description automatically generated with medium confidence">
            <a:extLst>
              <a:ext uri="{FF2B5EF4-FFF2-40B4-BE49-F238E27FC236}">
                <a16:creationId xmlns:a16="http://schemas.microsoft.com/office/drawing/2014/main" id="{A2D76876-0A65-4CFE-A517-E2A2C6313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600200"/>
            <a:ext cx="3840488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006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FFC000"/>
              </a:buClr>
              <a:buFont typeface="+mj-lt"/>
              <a:buAutoNum type="alphaLcParenR" startAt="3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Intercession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Genesis 18:24-32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799" y="1295399"/>
            <a:ext cx="5715001" cy="4495801"/>
          </a:xfrm>
        </p:spPr>
        <p:txBody>
          <a:bodyPr/>
          <a:lstStyle/>
          <a:p>
            <a:pPr marL="458788" lvl="2" indent="-4587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L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Fifty (24-26)</a:t>
            </a:r>
          </a:p>
          <a:p>
            <a:pPr marL="458788" lvl="2" indent="-4587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Forty-five (27-28)</a:t>
            </a:r>
          </a:p>
          <a:p>
            <a:pPr marL="458788" lvl="2" indent="-4587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Forty (29)</a:t>
            </a:r>
          </a:p>
          <a:p>
            <a:pPr marL="458788" lvl="2" indent="-4587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Thirty (30)</a:t>
            </a:r>
          </a:p>
          <a:p>
            <a:pPr marL="458788" lvl="2" indent="-4587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Twenty (31)</a:t>
            </a:r>
          </a:p>
          <a:p>
            <a:pPr marL="458788" lvl="2" indent="-4587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 (32)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83C920-182D-4003-B1A2-9C370BD56E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76200"/>
            <a:ext cx="1074928" cy="914400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A person pointing at a statue&#10;&#10;Description automatically generated with medium confidence">
            <a:extLst>
              <a:ext uri="{FF2B5EF4-FFF2-40B4-BE49-F238E27FC236}">
                <a16:creationId xmlns:a16="http://schemas.microsoft.com/office/drawing/2014/main" id="{0FD37EF8-0CB3-4767-B2E0-D14962491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600200"/>
            <a:ext cx="3840488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99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FFC000"/>
              </a:buClr>
              <a:buFont typeface="+mj-lt"/>
              <a:buAutoNum type="alphaLcParenR" startAt="3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Intercession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Genesis 18:24-32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799" y="1295399"/>
            <a:ext cx="5715001" cy="4495801"/>
          </a:xfrm>
        </p:spPr>
        <p:txBody>
          <a:bodyPr/>
          <a:lstStyle/>
          <a:p>
            <a:pPr marL="458788" lvl="2" indent="-4587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Fifty (24-26)</a:t>
            </a:r>
          </a:p>
          <a:p>
            <a:pPr marL="458788" lvl="2" indent="-4587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L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Forty-five (27-28)</a:t>
            </a:r>
          </a:p>
          <a:p>
            <a:pPr marL="458788" lvl="2" indent="-4587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Forty (29)</a:t>
            </a:r>
          </a:p>
          <a:p>
            <a:pPr marL="458788" lvl="2" indent="-4587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Thirty (30)</a:t>
            </a:r>
          </a:p>
          <a:p>
            <a:pPr marL="458788" lvl="2" indent="-4587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Twenty (31)</a:t>
            </a:r>
          </a:p>
          <a:p>
            <a:pPr marL="458788" lvl="2" indent="-4587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 (32)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2DE659-8CB9-43E7-8544-EBE4A28ED6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76200"/>
            <a:ext cx="1074928" cy="914400"/>
          </a:xfrm>
          <a:prstGeom prst="rect">
            <a:avLst/>
          </a:prstGeom>
          <a:ln>
            <a:noFill/>
          </a:ln>
        </p:spPr>
      </p:pic>
      <p:pic>
        <p:nvPicPr>
          <p:cNvPr id="7" name="Picture 6" descr="A person pointing at a statue&#10;&#10;Description automatically generated with medium confidence">
            <a:extLst>
              <a:ext uri="{FF2B5EF4-FFF2-40B4-BE49-F238E27FC236}">
                <a16:creationId xmlns:a16="http://schemas.microsoft.com/office/drawing/2014/main" id="{D5063187-7932-461E-8960-1570EAA8F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600200"/>
            <a:ext cx="3840488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786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374" y="1524000"/>
            <a:ext cx="11019253" cy="48006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basis of the plea is in verse 27: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 answered and said, Behold now, I have taken upon me to speak unto the Lord, who am but dust and ashes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In Hebrew, dust and ashes is a play upon words, because they sound almost the same: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aphar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381375" y="295870"/>
            <a:ext cx="54292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Dr. Arnold G. Fruchtenbaum</a:t>
            </a:r>
          </a:p>
          <a:p>
            <a:pPr algn="ctr"/>
            <a:r>
              <a:rPr lang="en-US" alt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The Book of Genesis, 317</a:t>
            </a:r>
            <a:endParaRPr lang="en-US" altLang="en-US" sz="18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B7A00-E364-4431-A644-EF24666BAF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76200"/>
            <a:ext cx="684944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2D6D1B-0318-472E-8E81-E3CCEE0E7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50147" y="76200"/>
            <a:ext cx="732253" cy="1097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0789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FFC000"/>
              </a:buClr>
              <a:buFont typeface="+mj-lt"/>
              <a:buAutoNum type="alphaLcParenR" startAt="3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Intercession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Genesis 18:24-32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799" y="1295399"/>
            <a:ext cx="5715001" cy="4495801"/>
          </a:xfrm>
        </p:spPr>
        <p:txBody>
          <a:bodyPr/>
          <a:lstStyle/>
          <a:p>
            <a:pPr marL="458788" lvl="2" indent="-4587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Fifty (24-26)</a:t>
            </a:r>
          </a:p>
          <a:p>
            <a:pPr marL="458788" lvl="2" indent="-4587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Forty-five (27-28)</a:t>
            </a:r>
          </a:p>
          <a:p>
            <a:pPr marL="458788" lvl="2" indent="-4587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L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Forty (29)</a:t>
            </a:r>
          </a:p>
          <a:p>
            <a:pPr marL="458788" lvl="2" indent="-4587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Thirty (30)</a:t>
            </a:r>
          </a:p>
          <a:p>
            <a:pPr marL="458788" lvl="2" indent="-4587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Twenty (31)</a:t>
            </a:r>
          </a:p>
          <a:p>
            <a:pPr marL="458788" lvl="2" indent="-4587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 (32)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A1809B-DF6E-4159-92D9-E87FFDB0E4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76200"/>
            <a:ext cx="1074928" cy="914400"/>
          </a:xfrm>
          <a:prstGeom prst="rect">
            <a:avLst/>
          </a:prstGeom>
          <a:ln>
            <a:noFill/>
          </a:ln>
        </p:spPr>
      </p:pic>
      <p:pic>
        <p:nvPicPr>
          <p:cNvPr id="7" name="Picture 6" descr="A person pointing at a statue&#10;&#10;Description automatically generated with medium confidence">
            <a:extLst>
              <a:ext uri="{FF2B5EF4-FFF2-40B4-BE49-F238E27FC236}">
                <a16:creationId xmlns:a16="http://schemas.microsoft.com/office/drawing/2014/main" id="{6B0FBDC7-1082-420F-8AB7-0832CFEDB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600200"/>
            <a:ext cx="3840488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858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FFC000"/>
              </a:buClr>
              <a:buFont typeface="+mj-lt"/>
              <a:buAutoNum type="alphaLcParenR" startAt="3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Intercession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Genesis 18:24-32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799" y="1295399"/>
            <a:ext cx="5715001" cy="4495801"/>
          </a:xfrm>
        </p:spPr>
        <p:txBody>
          <a:bodyPr/>
          <a:lstStyle/>
          <a:p>
            <a:pPr marL="458788" lvl="2" indent="-4587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Fifty (24-26)</a:t>
            </a:r>
          </a:p>
          <a:p>
            <a:pPr marL="458788" lvl="2" indent="-4587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Forty-five (27-28)</a:t>
            </a:r>
          </a:p>
          <a:p>
            <a:pPr marL="458788" lvl="2" indent="-4587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Forty (29)</a:t>
            </a:r>
          </a:p>
          <a:p>
            <a:pPr marL="458788" lvl="2" indent="-4587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L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Thirty (30)</a:t>
            </a:r>
          </a:p>
          <a:p>
            <a:pPr marL="458788" lvl="2" indent="-4587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Twenty (31)</a:t>
            </a:r>
          </a:p>
          <a:p>
            <a:pPr marL="458788" lvl="2" indent="-4587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 (32)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65BCC0-37DF-4387-932E-A6E0DA3EA2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76200"/>
            <a:ext cx="1074928" cy="914400"/>
          </a:xfrm>
          <a:prstGeom prst="rect">
            <a:avLst/>
          </a:prstGeom>
          <a:ln>
            <a:noFill/>
          </a:ln>
        </p:spPr>
      </p:pic>
      <p:pic>
        <p:nvPicPr>
          <p:cNvPr id="7" name="Picture 6" descr="A person pointing at a statue&#10;&#10;Description automatically generated with medium confidence">
            <a:extLst>
              <a:ext uri="{FF2B5EF4-FFF2-40B4-BE49-F238E27FC236}">
                <a16:creationId xmlns:a16="http://schemas.microsoft.com/office/drawing/2014/main" id="{2E88943E-9214-4D16-A812-1475E3462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600200"/>
            <a:ext cx="3840488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875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1"/>
            <a:ext cx="5791200" cy="4119563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1-11 (four events)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Creation (1-2)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 (3-5)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Flood (6-9)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dispersion (10-11)</a:t>
            </a:r>
          </a:p>
        </p:txBody>
      </p:sp>
      <p:pic>
        <p:nvPicPr>
          <p:cNvPr id="2" name="Picture 4" descr="5 Bible Lessons to Learn From the Book of Genesis | Jack Wellman">
            <a:extLst>
              <a:ext uri="{FF2B5EF4-FFF2-40B4-BE49-F238E27FC236}">
                <a16:creationId xmlns:a16="http://schemas.microsoft.com/office/drawing/2014/main" id="{86B279D7-E07E-42EE-BC3D-7CC92BFCD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2767" y="2286000"/>
            <a:ext cx="343243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050">
            <a:extLst>
              <a:ext uri="{FF2B5EF4-FFF2-40B4-BE49-F238E27FC236}">
                <a16:creationId xmlns:a16="http://schemas.microsoft.com/office/drawing/2014/main" id="{7E2A6228-CB3B-4F20-9370-1D1ADE6610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24300" y="228600"/>
            <a:ext cx="43434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STRUCTURE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E6D205-418D-486C-A1FC-476A121F41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152400"/>
            <a:ext cx="1074928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FFC000"/>
              </a:buClr>
              <a:buFont typeface="+mj-lt"/>
              <a:buAutoNum type="alphaLcParenR" startAt="3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Intercession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Genesis 18:24-32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799" y="1295399"/>
            <a:ext cx="5715001" cy="4495801"/>
          </a:xfrm>
        </p:spPr>
        <p:txBody>
          <a:bodyPr/>
          <a:lstStyle/>
          <a:p>
            <a:pPr marL="458788" lvl="2" indent="-4587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Fifty (24-26)</a:t>
            </a:r>
          </a:p>
          <a:p>
            <a:pPr marL="458788" lvl="2" indent="-4587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Forty-five (27-28)</a:t>
            </a:r>
          </a:p>
          <a:p>
            <a:pPr marL="458788" lvl="2" indent="-4587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Forty (29)</a:t>
            </a:r>
          </a:p>
          <a:p>
            <a:pPr marL="458788" lvl="2" indent="-4587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Thirty (30)</a:t>
            </a:r>
          </a:p>
          <a:p>
            <a:pPr marL="458788" lvl="2" indent="-4587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L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Twenty (31)</a:t>
            </a:r>
          </a:p>
          <a:p>
            <a:pPr marL="458788" lvl="2" indent="-4587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 (32)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A4A9A2-4AD2-4FD1-A7EC-34A18395E1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76200"/>
            <a:ext cx="1074928" cy="914400"/>
          </a:xfrm>
          <a:prstGeom prst="rect">
            <a:avLst/>
          </a:prstGeom>
          <a:ln>
            <a:noFill/>
          </a:ln>
        </p:spPr>
      </p:pic>
      <p:pic>
        <p:nvPicPr>
          <p:cNvPr id="7" name="Picture 6" descr="A person pointing at a statue&#10;&#10;Description automatically generated with medium confidence">
            <a:extLst>
              <a:ext uri="{FF2B5EF4-FFF2-40B4-BE49-F238E27FC236}">
                <a16:creationId xmlns:a16="http://schemas.microsoft.com/office/drawing/2014/main" id="{4DE6DFFB-B29C-48F1-AADD-2A6D1914E6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600200"/>
            <a:ext cx="3840488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809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FFC000"/>
              </a:buClr>
              <a:buFont typeface="+mj-lt"/>
              <a:buAutoNum type="alphaLcParenR" startAt="3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Intercession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Genesis 18:24-32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799" y="1295399"/>
            <a:ext cx="5715001" cy="4495801"/>
          </a:xfrm>
        </p:spPr>
        <p:txBody>
          <a:bodyPr/>
          <a:lstStyle/>
          <a:p>
            <a:pPr marL="458788" lvl="2" indent="-4587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Fifty (24-26)</a:t>
            </a:r>
          </a:p>
          <a:p>
            <a:pPr marL="458788" lvl="2" indent="-4587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Forty-five (27-28)</a:t>
            </a:r>
          </a:p>
          <a:p>
            <a:pPr marL="458788" lvl="2" indent="-4587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Forty (29)</a:t>
            </a:r>
          </a:p>
          <a:p>
            <a:pPr marL="458788" lvl="2" indent="-4587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Thirty (30)</a:t>
            </a:r>
          </a:p>
          <a:p>
            <a:pPr marL="458788" lvl="2" indent="-4587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Twenty (31)</a:t>
            </a:r>
          </a:p>
          <a:p>
            <a:pPr marL="458788" lvl="2" indent="-4587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L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 (32)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6B7832-4258-442C-BEC0-39C032F7B5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76200"/>
            <a:ext cx="1074928" cy="914400"/>
          </a:xfrm>
          <a:prstGeom prst="rect">
            <a:avLst/>
          </a:prstGeom>
          <a:ln>
            <a:noFill/>
          </a:ln>
        </p:spPr>
      </p:pic>
      <p:pic>
        <p:nvPicPr>
          <p:cNvPr id="7" name="Picture 6" descr="A person pointing at a statue&#10;&#10;Description automatically generated with medium confidence">
            <a:extLst>
              <a:ext uri="{FF2B5EF4-FFF2-40B4-BE49-F238E27FC236}">
                <a16:creationId xmlns:a16="http://schemas.microsoft.com/office/drawing/2014/main" id="{800FF0DB-59DF-4AD6-9588-0EC5A7E91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600200"/>
            <a:ext cx="3840488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957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374" y="1524000"/>
            <a:ext cx="11019253" cy="48006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“Abraham stopped at ten, because he assumed that would be sufficient because of the size of Lot’s family, since Lot’s total household at this point did number ten: Lot; Lot’s wife; Lot’s two sons (19:12); his two married daughters (19:14); and his two sons-in-laws (19:14); and finally, his two single virgin daughters (19:8).”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381375" y="295870"/>
            <a:ext cx="54292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Dr. Arnold G. Fruchtenbaum</a:t>
            </a:r>
          </a:p>
          <a:p>
            <a:pPr algn="ctr"/>
            <a:r>
              <a:rPr lang="en-US" alt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The Book of Genesis, 318</a:t>
            </a:r>
            <a:endParaRPr lang="en-US" altLang="en-US" sz="18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B7A00-E364-4431-A644-EF24666BAF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76200"/>
            <a:ext cx="684944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2D6D1B-0318-472E-8E81-E3CCEE0E7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50147" y="76200"/>
            <a:ext cx="732253" cy="1097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083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Intercession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Genesis 18:22-33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7391400" cy="2705100"/>
          </a:xfrm>
        </p:spPr>
        <p:txBody>
          <a:bodyPr/>
          <a:lstStyle/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Circumstances (22)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Communion (23)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Intercession (24-32)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(33)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76D2B-7AF3-4A7D-A3A3-D7CBD6B390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1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3048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Concluding Thoughts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Prayer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315200" cy="35052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(Jas. 5:16b)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Specificity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Boldness (Heb. 4:15)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Humility (Gen. 18:27)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Persistence (Matt. 7:7-11; Luke 18:1-8)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76D2B-7AF3-4A7D-A3A3-D7CBD6B390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1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3048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Concluding Thoughts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God’s Nature &amp; Answers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315200" cy="35052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grace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answers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76D2B-7AF3-4A7D-A3A3-D7CBD6B390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3048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Concluding Thoughts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God’s Nature &amp; Answers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315200" cy="35052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grace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answers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76D2B-7AF3-4A7D-A3A3-D7CBD6B390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772875-B5BB-4042-BAEF-C990792B03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0"/>
            <a:ext cx="10972800" cy="5486400"/>
          </a:xfrm>
        </p:spPr>
        <p:txBody>
          <a:bodyPr/>
          <a:lstStyle/>
          <a:p>
            <a:pPr marL="0" indent="0" algn="ctr" defTabSz="685800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sz="4000" kern="1200" dirty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Genesis 6:1-3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Now it came about, when men began to multiply on the face of the land, and daughters were born to them</a:t>
            </a:r>
            <a:r>
              <a:rPr lang="en-US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36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that the sons of God saw that the daughters of men were beautiful; and they took wives for themselves, whomever they chose. </a:t>
            </a:r>
            <a:r>
              <a:rPr lang="en-US" sz="36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Then the Lord said, 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My Spirit shall not strive with man forever, because he also is flesh;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nevertheless his days shall be one hundred and twenty years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50186111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B80CCD-1DEE-4ADD-9602-D3622AE68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609600" y="0"/>
            <a:ext cx="10972800" cy="41857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Genesis 15:13, 16</a:t>
            </a:r>
          </a:p>
          <a:p>
            <a:pPr algn="just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Then God said to Abram, ‘Know for certain that your descendants will be strangers in a land that is not theirs, where they will be enslaved and oppressed for four hundred years…</a:t>
            </a:r>
            <a:r>
              <a:rPr lang="en-US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Then in the fourth generation they will return here, for the wrongdoing of the Amorite is not yet complete.’”</a:t>
            </a:r>
          </a:p>
        </p:txBody>
      </p:sp>
    </p:spTree>
    <p:extLst>
      <p:ext uri="{BB962C8B-B14F-4D97-AF65-F5344CB8AC3E}">
        <p14:creationId xmlns:p14="http://schemas.microsoft.com/office/powerpoint/2010/main" val="287624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09C0FF-8EBB-4FB5-BF03-2AE4DED07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609600" y="0"/>
            <a:ext cx="10972800" cy="25237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Peter 3:9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 Lord is not slow about His promise, as some count slowness, but is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patient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toward you, not wishing for any to perish but for all to come to repentance.”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Evangelism &amp; Street Preaching for Outreaches – Harveston Lake Church">
            <a:extLst>
              <a:ext uri="{FF2B5EF4-FFF2-40B4-BE49-F238E27FC236}">
                <a16:creationId xmlns:a16="http://schemas.microsoft.com/office/drawing/2014/main" id="{45658EC3-0264-4C10-AA2D-2B1CAE6CC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217" y="2536030"/>
            <a:ext cx="39675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50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F89DDE-DAA5-41B9-9AAA-46E3B77AB9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4514" name="Rectangle 1"/>
          <p:cNvSpPr>
            <a:spLocks noChangeArrowheads="1"/>
          </p:cNvSpPr>
          <p:nvPr/>
        </p:nvSpPr>
        <p:spPr bwMode="auto">
          <a:xfrm>
            <a:off x="609600" y="0"/>
            <a:ext cx="109728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Genesis 3:15</a:t>
            </a:r>
          </a:p>
          <a:p>
            <a:pPr algn="just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And I will put enmity Between you and the woman, And between your seed and her seed; He shall bruise you on the head, And you shall bruise him on the heel.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24A913-96BE-436F-BC65-6AF719E082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720" y="2590800"/>
            <a:ext cx="219456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2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3048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Concluding Thoughts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God’s Nature &amp; Answers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315200" cy="35052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grace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answers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76D2B-7AF3-4A7D-A3A3-D7CBD6B390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5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374" y="1524000"/>
            <a:ext cx="11019253" cy="48006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“Sometimes God will not respond positively to specific prayer requests, but He will respond to the desire behind those prayer requests.”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381375" y="295870"/>
            <a:ext cx="54292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Dr. Arnold G. Fruchtenbaum</a:t>
            </a:r>
          </a:p>
          <a:p>
            <a:pPr algn="ctr"/>
            <a:r>
              <a:rPr lang="en-US" alt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The Book of Genesis, 318</a:t>
            </a:r>
            <a:endParaRPr lang="en-US" altLang="en-US" sz="18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B7A00-E364-4431-A644-EF24666BAF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76200"/>
            <a:ext cx="684944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2D6D1B-0318-472E-8E81-E3CCEE0E7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50147" y="76200"/>
            <a:ext cx="732253" cy="1097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39393E-D8B2-4643-B705-B80A7F24009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609" y="3549869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8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2209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45282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Intercession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Genesis 18:22-33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7391400" cy="2705100"/>
          </a:xfrm>
        </p:spPr>
        <p:txBody>
          <a:bodyPr/>
          <a:lstStyle/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Circumstances (22)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Communion (23)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Intercession (24-32)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(33)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76D2B-7AF3-4A7D-A3A3-D7CBD6B390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2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3048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18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‒19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Sodom &amp; Gomorrah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6934200" cy="35052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Visitation (18:1-15)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Prediction (18:16-33)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Destruction (19:1-38)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76D2B-7AF3-4A7D-A3A3-D7CBD6B390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0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4724400" cy="2743200"/>
          </a:xfrm>
        </p:spPr>
        <p:txBody>
          <a:bodyPr/>
          <a:lstStyle/>
          <a:p>
            <a:pPr marL="458788" lvl="2" indent="-458788" eaLnBrk="1" hangingPunct="1">
              <a:spcBef>
                <a:spcPts val="0"/>
              </a:spcBef>
              <a:spcAft>
                <a:spcPts val="3600"/>
              </a:spcAft>
              <a:buClr>
                <a:srgbClr val="00FF00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Angels in Sodom (1-11)</a:t>
            </a:r>
          </a:p>
          <a:p>
            <a:pPr marL="458788" lvl="2" indent="-458788" eaLnBrk="1" hangingPunct="1">
              <a:spcBef>
                <a:spcPts val="0"/>
              </a:spcBef>
              <a:spcAft>
                <a:spcPts val="3600"/>
              </a:spcAft>
              <a:buClr>
                <a:srgbClr val="00FF00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Lot’s rescue (12-22)</a:t>
            </a:r>
          </a:p>
          <a:p>
            <a:pPr marL="458788" lvl="2" indent="-458788" eaLnBrk="1" hangingPunct="1">
              <a:spcBef>
                <a:spcPts val="0"/>
              </a:spcBef>
              <a:spcAft>
                <a:spcPts val="3600"/>
              </a:spcAft>
              <a:buClr>
                <a:srgbClr val="00FF00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Destruction (23-29)</a:t>
            </a:r>
          </a:p>
          <a:p>
            <a:pPr marL="458788" lvl="2" indent="-458788" eaLnBrk="1" hangingPunct="1">
              <a:spcBef>
                <a:spcPts val="0"/>
              </a:spcBef>
              <a:spcAft>
                <a:spcPts val="3600"/>
              </a:spcAft>
              <a:buClr>
                <a:srgbClr val="00FF00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Lot’s incest (30-38)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7686A22-2BE5-4C51-AB58-0A64E5F67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438" y="228600"/>
            <a:ext cx="5953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3"/>
            </a:pP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Destruction</a:t>
            </a:r>
            <a:b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Genesis 19:1-38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422440-7828-4622-A45D-9ABFFDA55A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5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24100" y="3711476"/>
            <a:ext cx="75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bless you and keep you;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make his face shine on you and be gracious to you;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turn his face toward you and give you peace.” (NIV)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789" y="533400"/>
            <a:ext cx="507042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7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GENESIS STRUCTURE</a:t>
            </a: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2019300" y="1600200"/>
            <a:ext cx="81534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Beginning of the Human race (Gen. 1‒11)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Beginning of the Hebrew race (Gen. 12‒50)</a:t>
            </a:r>
          </a:p>
        </p:txBody>
      </p:sp>
      <p:pic>
        <p:nvPicPr>
          <p:cNvPr id="2" name="Picture 4" descr="5 Bible Lessons to Learn From the Book of Genesis | Jack Wellman">
            <a:extLst>
              <a:ext uri="{FF2B5EF4-FFF2-40B4-BE49-F238E27FC236}">
                <a16:creationId xmlns:a16="http://schemas.microsoft.com/office/drawing/2014/main" id="{8E86B3BC-9844-40CD-A11F-6CE774086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9786" y="4191000"/>
            <a:ext cx="343243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52A684-4CDD-4290-ACF1-B09810BF96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152400"/>
            <a:ext cx="107492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7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6477000" cy="44196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romanUcPeriod" startAt="2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12-50 (four people)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 (12:1–25:11)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Isaac (25:12–26:35)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 (27–36)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(37–50)</a:t>
            </a:r>
          </a:p>
        </p:txBody>
      </p:sp>
      <p:sp>
        <p:nvSpPr>
          <p:cNvPr id="7" name="Rectangle 2050">
            <a:extLst>
              <a:ext uri="{FF2B5EF4-FFF2-40B4-BE49-F238E27FC236}">
                <a16:creationId xmlns:a16="http://schemas.microsoft.com/office/drawing/2014/main" id="{82F6E191-4850-492E-80EC-DCA9B0ADC8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24300" y="228600"/>
            <a:ext cx="4343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GENESIS STRUCTURE</a:t>
            </a:r>
          </a:p>
        </p:txBody>
      </p:sp>
      <p:pic>
        <p:nvPicPr>
          <p:cNvPr id="8" name="Picture 4" descr="5 Bible Lessons to Learn From the Book of Genesis | Jack Wellman">
            <a:extLst>
              <a:ext uri="{FF2B5EF4-FFF2-40B4-BE49-F238E27FC236}">
                <a16:creationId xmlns:a16="http://schemas.microsoft.com/office/drawing/2014/main" id="{39237039-C3D8-40A9-89D9-6312DC926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955" y="2286000"/>
            <a:ext cx="343243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F7F49B-01B0-4DFB-8914-3EF5260CE8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152400"/>
            <a:ext cx="107492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7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1F0E6A-6FEF-418B-9CC7-F5A4576B3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" y="0"/>
            <a:ext cx="12167617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609600" y="0"/>
            <a:ext cx="10972800" cy="30777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Isaiah 43:1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But now, thus says the Lord,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your Creator, O Jacob, And He who formed you, O Israel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'Do not fear, for I have redeemed you; I have called you by name; you are Mine!'”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8C4205-0307-40A2-984C-8A7D15AAF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716" y="2971800"/>
            <a:ext cx="3072568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534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6477000" cy="44196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romanUcPeriod" startAt="2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12-50 (four people)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 (12:1–25:11)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Isaac (25:12–26:35)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 (27–36)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(37–50)</a:t>
            </a:r>
          </a:p>
        </p:txBody>
      </p:sp>
      <p:sp>
        <p:nvSpPr>
          <p:cNvPr id="7" name="Rectangle 2050">
            <a:extLst>
              <a:ext uri="{FF2B5EF4-FFF2-40B4-BE49-F238E27FC236}">
                <a16:creationId xmlns:a16="http://schemas.microsoft.com/office/drawing/2014/main" id="{82F6E191-4850-492E-80EC-DCA9B0ADC8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24300" y="228600"/>
            <a:ext cx="4343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GENESIS STRUCTURE</a:t>
            </a:r>
          </a:p>
        </p:txBody>
      </p:sp>
      <p:pic>
        <p:nvPicPr>
          <p:cNvPr id="8" name="Picture 4" descr="5 Bible Lessons to Learn From the Book of Genesis | Jack Wellman">
            <a:extLst>
              <a:ext uri="{FF2B5EF4-FFF2-40B4-BE49-F238E27FC236}">
                <a16:creationId xmlns:a16="http://schemas.microsoft.com/office/drawing/2014/main" id="{39237039-C3D8-40A9-89D9-6312DC926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955" y="2286000"/>
            <a:ext cx="343243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F7F49B-01B0-4DFB-8914-3EF5260CE8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152400"/>
            <a:ext cx="107492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7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0" y="228600"/>
            <a:ext cx="40005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‒19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Abram’s Early Journeys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371600"/>
            <a:ext cx="8382000" cy="5333999"/>
          </a:xfrm>
        </p:spPr>
        <p:txBody>
          <a:bodyPr/>
          <a:lstStyle/>
          <a:p>
            <a:pPr marL="574675" lvl="1" indent="-574675" eaLnBrk="1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sz="2800" dirty="0"/>
              <a:t>Unconditional promises (Gen. 12:1-3)</a:t>
            </a:r>
          </a:p>
          <a:p>
            <a:pPr marL="574675" lvl="1" indent="-574675" eaLnBrk="1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sz="2800" dirty="0"/>
              <a:t>From Haran to Canaan (Gen. 12:4-5)</a:t>
            </a:r>
          </a:p>
          <a:p>
            <a:pPr marL="574675" lvl="1" indent="-574675" eaLnBrk="1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sz="2800" dirty="0"/>
              <a:t>In Canaan (Gen. 12:6-9)</a:t>
            </a:r>
          </a:p>
          <a:p>
            <a:pPr marL="574675" lvl="1" indent="-574675" eaLnBrk="1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sz="2800" dirty="0"/>
              <a:t>In Egypt (Gen. 12:10-20)</a:t>
            </a:r>
          </a:p>
          <a:p>
            <a:pPr marL="574675" lvl="1" indent="-574675" eaLnBrk="1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sz="2800" dirty="0"/>
              <a:t>Abram and Lot Separate (Gen. 13:1-13)</a:t>
            </a:r>
          </a:p>
          <a:p>
            <a:pPr marL="574675" lvl="1" indent="-574675" eaLnBrk="1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sz="2800" dirty="0"/>
              <a:t>Reaffirmation of Abram’s promises (Gen. 13:14-18)</a:t>
            </a:r>
          </a:p>
          <a:p>
            <a:pPr marL="574675" lvl="1" indent="-574675" eaLnBrk="1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sz="2800" dirty="0"/>
              <a:t>Abram Rescues Lot (14:1-24)</a:t>
            </a:r>
          </a:p>
          <a:p>
            <a:pPr marL="574675" lvl="1" indent="-574675" eaLnBrk="1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sz="2800" dirty="0"/>
              <a:t>Abrahamic Covenant (15:1-21)</a:t>
            </a:r>
          </a:p>
          <a:p>
            <a:pPr marL="574675" lvl="1" indent="-574675" eaLnBrk="1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sz="2800" dirty="0"/>
              <a:t>Hagar &amp; Ishmael (16:1-16)</a:t>
            </a:r>
          </a:p>
          <a:p>
            <a:pPr marL="574675" lvl="1" indent="-574675" eaLnBrk="1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sz="2800" dirty="0"/>
              <a:t>Circumcision  (Gen. 17:1-27)</a:t>
            </a:r>
          </a:p>
          <a:p>
            <a:pPr marL="574675" lvl="1" indent="-574675" eaLnBrk="1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sz="2800" b="1" u="sng" dirty="0">
                <a:solidFill>
                  <a:srgbClr val="FFFFCC"/>
                </a:solidFill>
              </a:rPr>
              <a:t>Sodom  &amp; Gomorrah (Gen. 18</a:t>
            </a:r>
            <a:r>
              <a:rPr lang="en-US" sz="2800" b="1" u="sng" dirty="0">
                <a:solidFill>
                  <a:srgbClr val="FFFFCC"/>
                </a:solidFill>
                <a:cs typeface="Calibri" panose="020F0502020204030204" pitchFamily="34" charset="0"/>
              </a:rPr>
              <a:t>‒19)</a:t>
            </a:r>
            <a:endParaRPr lang="en-US" sz="2800" b="1" u="sng" dirty="0">
              <a:solidFill>
                <a:srgbClr val="FFFFCC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E75ABD-C1BA-40EB-820C-54F8691F49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0" y="121920"/>
            <a:ext cx="1289913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0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2094"/>
</p:tagLst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25231</TotalTime>
  <Words>1405</Words>
  <Application>Microsoft Office PowerPoint</Application>
  <PresentationFormat>Widescreen</PresentationFormat>
  <Paragraphs>206</Paragraphs>
  <Slides>46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Calibri</vt:lpstr>
      <vt:lpstr>Times New Roman</vt:lpstr>
      <vt:lpstr>Wingdings</vt:lpstr>
      <vt:lpstr>Azure</vt:lpstr>
      <vt:lpstr>PowerPoint Presentation</vt:lpstr>
      <vt:lpstr>GENESIS STRUCTURE</vt:lpstr>
      <vt:lpstr>GENESIS STRUCTURE</vt:lpstr>
      <vt:lpstr>PowerPoint Presentation</vt:lpstr>
      <vt:lpstr>GENESIS STRUCTURE</vt:lpstr>
      <vt:lpstr>GENESIS STRUCTURE</vt:lpstr>
      <vt:lpstr>PowerPoint Presentation</vt:lpstr>
      <vt:lpstr>GENESIS STRUCTURE</vt:lpstr>
      <vt:lpstr>Genesis 12‒19 Abram’s Early Journeys</vt:lpstr>
      <vt:lpstr>Genesis 18‒19 Sodom &amp; Gomorrah</vt:lpstr>
      <vt:lpstr>Genesis 18‒19 Sodom &amp; Gomorrah</vt:lpstr>
      <vt:lpstr>PowerPoint Presentation</vt:lpstr>
      <vt:lpstr>Genesis 18‒19 Sodom &amp; Gomorrah</vt:lpstr>
      <vt:lpstr>PowerPoint Presentation</vt:lpstr>
      <vt:lpstr>PowerPoint Presentation</vt:lpstr>
      <vt:lpstr>Prophecy Genesis 18:16-21</vt:lpstr>
      <vt:lpstr>PowerPoint Presentation</vt:lpstr>
      <vt:lpstr>Intercession Genesis 18:22-33</vt:lpstr>
      <vt:lpstr>Intercession Genesis 18:22-33</vt:lpstr>
      <vt:lpstr>PowerPoint Presentation</vt:lpstr>
      <vt:lpstr>Intercession Genesis 18:22-33</vt:lpstr>
      <vt:lpstr>PowerPoint Presentation</vt:lpstr>
      <vt:lpstr>Intercession Genesis 18:22-33</vt:lpstr>
      <vt:lpstr>Intercession Genesis 18:24-32</vt:lpstr>
      <vt:lpstr>Intercession Genesis 18:24-32</vt:lpstr>
      <vt:lpstr>Intercession Genesis 18:24-32</vt:lpstr>
      <vt:lpstr>PowerPoint Presentation</vt:lpstr>
      <vt:lpstr>Intercession Genesis 18:24-32</vt:lpstr>
      <vt:lpstr>Intercession Genesis 18:24-32</vt:lpstr>
      <vt:lpstr>Intercession Genesis 18:24-32</vt:lpstr>
      <vt:lpstr>Intercession Genesis 18:24-32</vt:lpstr>
      <vt:lpstr>PowerPoint Presentation</vt:lpstr>
      <vt:lpstr>Intercession Genesis 18:22-33</vt:lpstr>
      <vt:lpstr>Concluding Thoughts Prayer</vt:lpstr>
      <vt:lpstr>Concluding Thoughts God’s Nature &amp; Answers</vt:lpstr>
      <vt:lpstr>Concluding Thoughts God’s Nature &amp; Answers</vt:lpstr>
      <vt:lpstr>PowerPoint Presentation</vt:lpstr>
      <vt:lpstr>PowerPoint Presentation</vt:lpstr>
      <vt:lpstr>PowerPoint Presentation</vt:lpstr>
      <vt:lpstr>Concluding Thoughts God’s Nature &amp; Answers</vt:lpstr>
      <vt:lpstr>PowerPoint Presentation</vt:lpstr>
      <vt:lpstr>Conclusion</vt:lpstr>
      <vt:lpstr>Intercession Genesis 18:22-33</vt:lpstr>
      <vt:lpstr>Genesis 18‒19 Sodom &amp; Gomorrah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 075 - 18v22-33 - 16x9</dc:title>
  <dc:subject>Genesis 18</dc:subject>
  <dc:creator>A. Woods</dc:creator>
  <dc:description>Modified by Jim McGowan</dc:description>
  <cp:lastModifiedBy>anne woods</cp:lastModifiedBy>
  <cp:revision>2536</cp:revision>
  <cp:lastPrinted>2022-04-06T18:54:37Z</cp:lastPrinted>
  <dcterms:created xsi:type="dcterms:W3CDTF">2009-03-17T12:21:13Z</dcterms:created>
  <dcterms:modified xsi:type="dcterms:W3CDTF">2022-04-09T19:38:52Z</dcterms:modified>
</cp:coreProperties>
</file>