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0" r:id="rId2"/>
  </p:sldMasterIdLst>
  <p:notesMasterIdLst>
    <p:notesMasterId r:id="rId61"/>
  </p:notesMasterIdLst>
  <p:handoutMasterIdLst>
    <p:handoutMasterId r:id="rId62"/>
  </p:handoutMasterIdLst>
  <p:sldIdLst>
    <p:sldId id="2067" r:id="rId3"/>
    <p:sldId id="7306" r:id="rId4"/>
    <p:sldId id="1544" r:id="rId5"/>
    <p:sldId id="7293" r:id="rId6"/>
    <p:sldId id="5384" r:id="rId7"/>
    <p:sldId id="7421" r:id="rId8"/>
    <p:sldId id="5367" r:id="rId9"/>
    <p:sldId id="5368" r:id="rId10"/>
    <p:sldId id="5372" r:id="rId11"/>
    <p:sldId id="7311" r:id="rId12"/>
    <p:sldId id="2968" r:id="rId13"/>
    <p:sldId id="3018" r:id="rId14"/>
    <p:sldId id="8574" r:id="rId15"/>
    <p:sldId id="7445" r:id="rId16"/>
    <p:sldId id="332" r:id="rId17"/>
    <p:sldId id="6734" r:id="rId18"/>
    <p:sldId id="8570" r:id="rId19"/>
    <p:sldId id="8567" r:id="rId20"/>
    <p:sldId id="8568" r:id="rId21"/>
    <p:sldId id="8569" r:id="rId22"/>
    <p:sldId id="8571" r:id="rId23"/>
    <p:sldId id="7450" r:id="rId24"/>
    <p:sldId id="7451" r:id="rId25"/>
    <p:sldId id="7452" r:id="rId26"/>
    <p:sldId id="6730" r:id="rId27"/>
    <p:sldId id="7345" r:id="rId28"/>
    <p:sldId id="7346" r:id="rId29"/>
    <p:sldId id="3004" r:id="rId30"/>
    <p:sldId id="8002" r:id="rId31"/>
    <p:sldId id="2842" r:id="rId32"/>
    <p:sldId id="2843" r:id="rId33"/>
    <p:sldId id="3017" r:id="rId34"/>
    <p:sldId id="3016" r:id="rId35"/>
    <p:sldId id="2841" r:id="rId36"/>
    <p:sldId id="6722" r:id="rId37"/>
    <p:sldId id="2040" r:id="rId38"/>
    <p:sldId id="7342" r:id="rId39"/>
    <p:sldId id="2069" r:id="rId40"/>
    <p:sldId id="6737" r:id="rId41"/>
    <p:sldId id="7453" r:id="rId42"/>
    <p:sldId id="7454" r:id="rId43"/>
    <p:sldId id="6936" r:id="rId44"/>
    <p:sldId id="6621" r:id="rId45"/>
    <p:sldId id="6937" r:id="rId46"/>
    <p:sldId id="6938" r:id="rId47"/>
    <p:sldId id="6740" r:id="rId48"/>
    <p:sldId id="7455" r:id="rId49"/>
    <p:sldId id="7457" r:id="rId50"/>
    <p:sldId id="3061" r:id="rId51"/>
    <p:sldId id="7458" r:id="rId52"/>
    <p:sldId id="7459" r:id="rId53"/>
    <p:sldId id="7347" r:id="rId54"/>
    <p:sldId id="6736" r:id="rId55"/>
    <p:sldId id="6738" r:id="rId56"/>
    <p:sldId id="7460" r:id="rId57"/>
    <p:sldId id="8235" r:id="rId58"/>
    <p:sldId id="8522" r:id="rId59"/>
    <p:sldId id="8573" r:id="rId60"/>
  </p:sldIdLst>
  <p:sldSz cx="12192000" cy="6858000"/>
  <p:notesSz cx="7315200" cy="9601200"/>
  <p:custDataLst>
    <p:tags r:id="rId6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00FF00"/>
    <a:srgbClr val="000066"/>
    <a:srgbClr val="0000FF"/>
    <a:srgbClr val="0000CC"/>
    <a:srgbClr val="006600"/>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6110" autoAdjust="0"/>
  </p:normalViewPr>
  <p:slideViewPr>
    <p:cSldViewPr>
      <p:cViewPr varScale="1">
        <p:scale>
          <a:sx n="57" d="100"/>
          <a:sy n="57" d="100"/>
        </p:scale>
        <p:origin x="10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20"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BC7D7AA-E7C3-412B-B336-6B5EF3586CD0}"/>
              </a:ext>
            </a:extLst>
          </p:cNvPr>
          <p:cNvSpPr>
            <a:spLocks noGrp="1"/>
          </p:cNvSpPr>
          <p:nvPr>
            <p:ph type="hdr" sz="quarter"/>
          </p:nvPr>
        </p:nvSpPr>
        <p:spPr>
          <a:xfrm>
            <a:off x="1714403" y="124353"/>
            <a:ext cx="4347077" cy="820028"/>
          </a:xfrm>
          <a:prstGeom prst="rect">
            <a:avLst/>
          </a:prstGeom>
        </p:spPr>
        <p:txBody>
          <a:bodyPr vert="horz" lIns="123620" tIns="61810" rIns="123620" bIns="61810" rtlCol="0"/>
          <a:lstStyle>
            <a:lvl1pPr algn="ctr">
              <a:defRPr sz="1700" dirty="0">
                <a:latin typeface="Calibri" panose="020F0502020204030204" pitchFamily="34" charset="0"/>
                <a:cs typeface="Calibri" panose="020F0502020204030204" pitchFamily="34" charset="0"/>
              </a:defRPr>
            </a:lvl1pPr>
          </a:lstStyle>
          <a:p>
            <a:pPr>
              <a:defRPr/>
            </a:pPr>
            <a:r>
              <a:rPr lang="en-US" dirty="0"/>
              <a:t>Dr. Andy Woods</a:t>
            </a:r>
          </a:p>
          <a:p>
            <a:pPr>
              <a:defRPr/>
            </a:pPr>
            <a:r>
              <a:rPr lang="en-US" dirty="0"/>
              <a:t>Middle East Meltdown 011 - </a:t>
            </a:r>
            <a:r>
              <a:rPr lang="en-US" dirty="0" err="1"/>
              <a:t>Ezek</a:t>
            </a:r>
            <a:r>
              <a:rPr lang="en-US" dirty="0"/>
              <a:t> 38v7-13</a:t>
            </a:r>
          </a:p>
          <a:p>
            <a:pPr>
              <a:defRPr/>
            </a:pPr>
            <a:r>
              <a:rPr lang="en-US" dirty="0"/>
              <a:t>04-03-2022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4/9/2022</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4/9/2022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187860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96653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408615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736411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4/9/2022</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41" r:id="rId12"/>
    <p:sldLayoutId id="2147488942" r:id="rId13"/>
    <p:sldLayoutId id="214748894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2" r:id="rId12"/>
    <p:sldLayoutId id="2147488934" r:id="rId13"/>
    <p:sldLayoutId id="2147488935"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0.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eaLnBrk="1" hangingPunct="1"/>
            <a:r>
              <a:rPr lang="en-US">
                <a:solidFill>
                  <a:srgbClr val="00FFFF"/>
                </a:solidFill>
              </a:rPr>
              <a:t>Ezekiel 36</a:t>
            </a:r>
            <a:r>
              <a:rPr lang="en-US">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410200" cy="1981200"/>
          </a:xfrm>
        </p:spPr>
        <p:txBody>
          <a:bodyPr/>
          <a:lstStyle/>
          <a:p>
            <a:pPr marL="744538" lvl="1" indent="-742950">
              <a:spcBef>
                <a:spcPts val="0"/>
              </a:spcBef>
              <a:spcAft>
                <a:spcPts val="48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God’s intention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21CFC018-F01D-4142-9873-4E2DC79B13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719453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Gog’s intention (10-13)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1D55584A-5190-443A-8FA3-535EF01A23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557384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2523768"/>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eaLnBrk="0" hangingPunct="0">
              <a:spcBef>
                <a:spcPts val="0"/>
              </a:spcBef>
              <a:buClr>
                <a:srgbClr val="00FFFF"/>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3BF0565F-9C42-4E0F-9632-5630D291EA0F}"/>
              </a:ext>
            </a:extLst>
          </p:cNvPr>
          <p:cNvPicPr>
            <a:picLocks noChangeAspect="1"/>
          </p:cNvPicPr>
          <p:nvPr/>
        </p:nvPicPr>
        <p:blipFill rotWithShape="1">
          <a:blip r:embed="rId3"/>
          <a:srcRect l="7778" t="2222" r="3333" b="8889"/>
          <a:stretch/>
        </p:blipFill>
        <p:spPr>
          <a:xfrm>
            <a:off x="4724400" y="2514600"/>
            <a:ext cx="2286000" cy="2286000"/>
          </a:xfrm>
          <a:prstGeom prst="rect">
            <a:avLst/>
          </a:prstGeom>
        </p:spPr>
      </p:pic>
    </p:spTree>
    <p:extLst>
      <p:ext uri="{BB962C8B-B14F-4D97-AF65-F5344CB8AC3E}">
        <p14:creationId xmlns:p14="http://schemas.microsoft.com/office/powerpoint/2010/main" val="4803821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1981200" y="228600"/>
            <a:ext cx="8229600" cy="1243013"/>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altLang="en-US" sz="4000" dirty="0">
                <a:latin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rPr>
              <a:t>(Gen 12:3b)</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25603" name="Rectangle 3"/>
          <p:cNvSpPr>
            <a:spLocks noGrp="1" noChangeArrowheads="1"/>
          </p:cNvSpPr>
          <p:nvPr>
            <p:ph type="body" idx="4294967295"/>
          </p:nvPr>
        </p:nvSpPr>
        <p:spPr>
          <a:xfrm>
            <a:off x="1066801" y="2057400"/>
            <a:ext cx="5486400" cy="4038600"/>
          </a:xfrm>
        </p:spPr>
        <p:txBody>
          <a:bodyPr/>
          <a:lstStyle/>
          <a:p>
            <a:pPr marL="514350" indent="-514350">
              <a:spcBef>
                <a:spcPct val="0"/>
              </a:spcBef>
              <a:spcAft>
                <a:spcPts val="3600"/>
              </a:spcAft>
              <a:buSzPct val="100000"/>
              <a:buFont typeface="Wingdings" panose="05000000000000000000" pitchFamily="2" charset="2"/>
              <a:buAutoNum type="arabicParenR"/>
              <a:defRPr/>
            </a:pPr>
            <a:r>
              <a:rPr lang="en-US" sz="3600" dirty="0">
                <a:effectLst>
                  <a:outerShdw blurRad="38100" dist="38100" dir="2700000" algn="tl">
                    <a:srgbClr val="808080"/>
                  </a:outerShdw>
                </a:effectLst>
                <a:latin typeface="Calibri" pitchFamily="34" charset="0"/>
              </a:rPr>
              <a:t>Scripture (Rom 3:2)</a:t>
            </a:r>
          </a:p>
          <a:p>
            <a:pPr marL="514350" indent="-514350">
              <a:spcBef>
                <a:spcPct val="0"/>
              </a:spcBef>
              <a:spcAft>
                <a:spcPts val="3600"/>
              </a:spcAft>
              <a:buSzPct val="100000"/>
              <a:buFont typeface="Wingdings" panose="05000000000000000000" pitchFamily="2" charset="2"/>
              <a:buAutoNum type="arabicParenR"/>
              <a:defRPr/>
            </a:pPr>
            <a:r>
              <a:rPr lang="en-US" sz="3600" dirty="0">
                <a:effectLst>
                  <a:outerShdw blurRad="38100" dist="38100" dir="2700000" algn="tl">
                    <a:srgbClr val="808080"/>
                  </a:outerShdw>
                </a:effectLst>
                <a:latin typeface="Calibri" pitchFamily="34" charset="0"/>
              </a:rPr>
              <a:t>Savior (John 4:22)</a:t>
            </a:r>
          </a:p>
          <a:p>
            <a:pPr marL="514350" indent="-514350">
              <a:spcBef>
                <a:spcPct val="0"/>
              </a:spcBef>
              <a:spcAft>
                <a:spcPts val="3600"/>
              </a:spcAft>
              <a:buSzPct val="100000"/>
              <a:buFont typeface="Wingdings" panose="05000000000000000000" pitchFamily="2" charset="2"/>
              <a:buAutoNum type="arabicParenR"/>
              <a:defRPr/>
            </a:pPr>
            <a:r>
              <a:rPr lang="en-US" sz="3600" dirty="0">
                <a:effectLst>
                  <a:outerShdw blurRad="38100" dist="38100" dir="2700000" algn="tl">
                    <a:srgbClr val="808080"/>
                  </a:outerShdw>
                </a:effectLst>
                <a:latin typeface="Calibri" pitchFamily="34" charset="0"/>
              </a:rPr>
              <a:t>Kingdom (Isa 2:2-3)</a:t>
            </a:r>
          </a:p>
        </p:txBody>
      </p:sp>
      <p:pic>
        <p:nvPicPr>
          <p:cNvPr id="8" name="Picture 7">
            <a:extLst>
              <a:ext uri="{FF2B5EF4-FFF2-40B4-BE49-F238E27FC236}">
                <a16:creationId xmlns:a16="http://schemas.microsoft.com/office/drawing/2014/main" id="{8EF717CD-FD2E-45FE-BB38-6389053973EF}"/>
              </a:ext>
            </a:extLst>
          </p:cNvPr>
          <p:cNvPicPr>
            <a:picLocks noChangeAspect="1"/>
          </p:cNvPicPr>
          <p:nvPr/>
        </p:nvPicPr>
        <p:blipFill>
          <a:blip r:embed="rId2"/>
          <a:stretch>
            <a:fillRect/>
          </a:stretch>
        </p:blipFill>
        <p:spPr>
          <a:xfrm>
            <a:off x="7833074" y="1905000"/>
            <a:ext cx="3292125" cy="3322608"/>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3B275-E680-4A2C-9B17-7A0ECF86A6B4}"/>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algn="ctr">
              <a:spcBef>
                <a:spcPts val="0"/>
              </a:spcBef>
              <a:spcAft>
                <a:spcPts val="9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 11</a:t>
            </a:r>
            <a:endParaRPr lang="en-US" sz="4000" dirty="0">
              <a:solidFill>
                <a:schemeClr val="tx2"/>
              </a:solidFill>
              <a:ea typeface="+mj-ea"/>
              <a:cs typeface="+mj-cs"/>
            </a:endParaRPr>
          </a:p>
          <a:p>
            <a:pPr marL="0" indent="0" algn="just">
              <a:spcBef>
                <a:spcPts val="0"/>
              </a:spcBef>
              <a:buNone/>
              <a:defRPr/>
            </a:pPr>
            <a:r>
              <a:rPr lang="en-US" sz="3100" dirty="0">
                <a:cs typeface="Calibri" panose="020F0502020204030204" pitchFamily="34" charset="0"/>
              </a:rPr>
              <a:t>“</a:t>
            </a:r>
            <a:r>
              <a:rPr lang="en-US" sz="3100" baseline="30000" dirty="0">
                <a:solidFill>
                  <a:srgbClr val="FFFFFF"/>
                </a:solidFill>
                <a:effectLst>
                  <a:outerShdw blurRad="38100" dist="38100" dir="2700000" algn="tl">
                    <a:srgbClr val="000000">
                      <a:alpha val="43137"/>
                    </a:srgbClr>
                  </a:outerShdw>
                </a:effectLst>
                <a:cs typeface="Calibri" panose="020F0502020204030204" pitchFamily="34" charset="0"/>
              </a:rPr>
              <a:t>8</a:t>
            </a:r>
            <a:r>
              <a:rPr lang="en-US" sz="3100" dirty="0">
                <a:cs typeface="Calibri" panose="020F0502020204030204" pitchFamily="34" charset="0"/>
              </a:rPr>
              <a:t>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100" b="1" u="sng" dirty="0">
                <a:solidFill>
                  <a:srgbClr val="FFFFCC"/>
                </a:solidFill>
                <a:cs typeface="Calibri" panose="020F0502020204030204" pitchFamily="34" charset="0"/>
              </a:rPr>
              <a:t>living securely [</a:t>
            </a:r>
            <a:r>
              <a:rPr lang="en-US" sz="3100" b="1" i="1" u="sng" dirty="0">
                <a:solidFill>
                  <a:srgbClr val="FFFFCC"/>
                </a:solidFill>
                <a:cs typeface="Calibri" panose="020F0502020204030204" pitchFamily="34" charset="0"/>
              </a:rPr>
              <a:t>batach</a:t>
            </a:r>
            <a:r>
              <a:rPr lang="en-US" sz="3100" b="1" u="sng" dirty="0">
                <a:solidFill>
                  <a:srgbClr val="FFFFCC"/>
                </a:solidFill>
                <a:cs typeface="Calibri" panose="020F0502020204030204" pitchFamily="34" charset="0"/>
              </a:rPr>
              <a:t>]</a:t>
            </a:r>
            <a:r>
              <a:rPr lang="en-US" sz="3100" dirty="0">
                <a:cs typeface="Calibri" panose="020F0502020204030204" pitchFamily="34" charset="0"/>
              </a:rPr>
              <a:t>, all of them….</a:t>
            </a:r>
            <a:r>
              <a:rPr lang="en-US" sz="3100" baseline="30000" dirty="0">
                <a:solidFill>
                  <a:srgbClr val="FFFFFF"/>
                </a:solidFill>
                <a:effectLst>
                  <a:outerShdw blurRad="38100" dist="38100" dir="2700000" algn="tl">
                    <a:srgbClr val="000000">
                      <a:alpha val="43137"/>
                    </a:srgbClr>
                  </a:outerShdw>
                </a:effectLst>
                <a:cs typeface="Calibri" panose="020F0502020204030204" pitchFamily="34" charset="0"/>
              </a:rPr>
              <a:t>11</a:t>
            </a:r>
            <a:r>
              <a:rPr lang="en-US" sz="3100" dirty="0">
                <a:cs typeface="Calibri" panose="020F0502020204030204" pitchFamily="34" charset="0"/>
              </a:rPr>
              <a:t> and you will say, ‘I will go up against the land of unwalled villages. I will go against those who are </a:t>
            </a:r>
            <a:r>
              <a:rPr lang="en-US" sz="3100" b="1" u="sng" dirty="0">
                <a:solidFill>
                  <a:srgbClr val="FFFFCC"/>
                </a:solidFill>
                <a:cs typeface="Calibri" panose="020F0502020204030204" pitchFamily="34" charset="0"/>
              </a:rPr>
              <a:t>at rest [</a:t>
            </a:r>
            <a:r>
              <a:rPr lang="en-US" sz="3100" b="1" i="1" u="sng" dirty="0">
                <a:solidFill>
                  <a:srgbClr val="FFFFCC"/>
                </a:solidFill>
                <a:cs typeface="Calibri" panose="020F0502020204030204" pitchFamily="34" charset="0"/>
              </a:rPr>
              <a:t>shacat</a:t>
            </a:r>
            <a:r>
              <a:rPr lang="en-US" sz="3100" b="1" u="sng" dirty="0">
                <a:solidFill>
                  <a:srgbClr val="FFFFCC"/>
                </a:solidFill>
                <a:cs typeface="Calibri" panose="020F0502020204030204" pitchFamily="34" charset="0"/>
              </a:rPr>
              <a:t>]</a:t>
            </a:r>
            <a:r>
              <a:rPr lang="en-US" sz="3100" dirty="0">
                <a:cs typeface="Calibri" panose="020F0502020204030204" pitchFamily="34" charset="0"/>
              </a:rPr>
              <a:t>, that </a:t>
            </a:r>
            <a:r>
              <a:rPr lang="en-US" sz="3100" b="1" u="sng" dirty="0">
                <a:solidFill>
                  <a:srgbClr val="FFFFCC"/>
                </a:solidFill>
                <a:cs typeface="Calibri" panose="020F0502020204030204" pitchFamily="34" charset="0"/>
              </a:rPr>
              <a:t>live securely [</a:t>
            </a:r>
            <a:r>
              <a:rPr lang="en-US" sz="3100" b="1" i="1" u="sng" dirty="0">
                <a:solidFill>
                  <a:srgbClr val="FFFFCC"/>
                </a:solidFill>
                <a:cs typeface="Calibri" panose="020F0502020204030204" pitchFamily="34" charset="0"/>
              </a:rPr>
              <a:t>batach</a:t>
            </a:r>
            <a:r>
              <a:rPr lang="en-US" sz="3100" b="1" u="sng" dirty="0">
                <a:solidFill>
                  <a:srgbClr val="FFFFCC"/>
                </a:solidFill>
                <a:cs typeface="Calibri" panose="020F0502020204030204" pitchFamily="34" charset="0"/>
              </a:rPr>
              <a:t>], all of them living without walls and having no bars or gates</a:t>
            </a:r>
            <a:r>
              <a:rPr lang="en-US" sz="3100" dirty="0">
                <a:cs typeface="Calibri" panose="020F0502020204030204" pitchFamily="34" charset="0"/>
              </a:rPr>
              <a:t>.”</a:t>
            </a:r>
          </a:p>
        </p:txBody>
      </p:sp>
    </p:spTree>
    <p:extLst>
      <p:ext uri="{BB962C8B-B14F-4D97-AF65-F5344CB8AC3E}">
        <p14:creationId xmlns:p14="http://schemas.microsoft.com/office/powerpoint/2010/main" val="15858322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4776692"/>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28:15, 18</a:t>
            </a:r>
            <a:endPar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15</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Because you have said, “We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 And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The overwhelming scourge will not reach us when it passes by, For we have made falsehood our refuge and we have concealed ourselves with deception.”…</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18</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be canceled, And 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not stand; When the overwhelming scourge passes through, Then you become its trampling place.”</a:t>
            </a:r>
          </a:p>
        </p:txBody>
      </p:sp>
    </p:spTree>
    <p:extLst>
      <p:ext uri="{BB962C8B-B14F-4D97-AF65-F5344CB8AC3E}">
        <p14:creationId xmlns:p14="http://schemas.microsoft.com/office/powerpoint/2010/main" val="14727486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16137018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30649452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803870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77432" y="1600200"/>
            <a:ext cx="10047767"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50684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spoil and to seize plunder, to turn your hand against the waste places which are </a:t>
            </a:r>
            <a:r>
              <a:rPr lang="en-US" i="1" dirty="0"/>
              <a:t>now</a:t>
            </a:r>
            <a:r>
              <a:rPr lang="en-US" dirty="0"/>
              <a:t> inhabited, and against the people who are gathered from the nations, who have acquired cattle and goods, who live at the center of the world.”</a:t>
            </a:r>
          </a:p>
        </p:txBody>
      </p:sp>
      <p:pic>
        <p:nvPicPr>
          <p:cNvPr id="4" name="Picture 3">
            <a:extLst>
              <a:ext uri="{FF2B5EF4-FFF2-40B4-BE49-F238E27FC236}">
                <a16:creationId xmlns:a16="http://schemas.microsoft.com/office/drawing/2014/main" id="{D26AA944-609F-44DF-B70C-AC3931123DC1}"/>
              </a:ext>
            </a:extLst>
          </p:cNvPr>
          <p:cNvPicPr>
            <a:picLocks noChangeAspect="1"/>
          </p:cNvPicPr>
          <p:nvPr/>
        </p:nvPicPr>
        <p:blipFill>
          <a:blip r:embed="rId3"/>
          <a:stretch>
            <a:fillRect/>
          </a:stretch>
        </p:blipFill>
        <p:spPr>
          <a:xfrm>
            <a:off x="4471275" y="2971641"/>
            <a:ext cx="3249450" cy="1828959"/>
          </a:xfrm>
          <a:prstGeom prst="rect">
            <a:avLst/>
          </a:prstGeom>
        </p:spPr>
      </p:pic>
    </p:spTree>
    <p:extLst>
      <p:ext uri="{BB962C8B-B14F-4D97-AF65-F5344CB8AC3E}">
        <p14:creationId xmlns:p14="http://schemas.microsoft.com/office/powerpoint/2010/main" val="27322916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a:t>
            </a:r>
            <a:r>
              <a:rPr lang="en-US" b="1" u="sng" dirty="0">
                <a:solidFill>
                  <a:srgbClr val="FFFFCC"/>
                </a:solidFill>
              </a:rPr>
              <a:t>spoil</a:t>
            </a:r>
            <a:r>
              <a:rPr lang="en-US" dirty="0"/>
              <a:t> and to seize </a:t>
            </a:r>
            <a:r>
              <a:rPr lang="en-US" b="1" u="sng" dirty="0">
                <a:solidFill>
                  <a:srgbClr val="FFFFCC"/>
                </a:solidFill>
              </a:rPr>
              <a:t>plunder</a:t>
            </a:r>
            <a:r>
              <a:rPr lang="en-US" dirty="0"/>
              <a:t>, to turn your hand against the waste places which are </a:t>
            </a:r>
            <a:r>
              <a:rPr lang="en-US" i="1" dirty="0"/>
              <a:t>now</a:t>
            </a:r>
            <a:r>
              <a:rPr lang="en-US" dirty="0"/>
              <a:t> inhabited, and against the people who are gathered from the nations, who have acquired </a:t>
            </a:r>
            <a:r>
              <a:rPr lang="en-US" b="1" u="sng" dirty="0">
                <a:solidFill>
                  <a:srgbClr val="FFFFCC"/>
                </a:solidFill>
              </a:rPr>
              <a:t>cattle and goods</a:t>
            </a:r>
            <a:r>
              <a:rPr lang="en-US" dirty="0"/>
              <a:t>, who live at the center of the world.”</a:t>
            </a:r>
          </a:p>
        </p:txBody>
      </p:sp>
      <p:pic>
        <p:nvPicPr>
          <p:cNvPr id="4" name="Picture 3">
            <a:extLst>
              <a:ext uri="{FF2B5EF4-FFF2-40B4-BE49-F238E27FC236}">
                <a16:creationId xmlns:a16="http://schemas.microsoft.com/office/drawing/2014/main" id="{D26AA944-609F-44DF-B70C-AC3931123DC1}"/>
              </a:ext>
            </a:extLst>
          </p:cNvPr>
          <p:cNvPicPr>
            <a:picLocks noChangeAspect="1"/>
          </p:cNvPicPr>
          <p:nvPr/>
        </p:nvPicPr>
        <p:blipFill>
          <a:blip r:embed="rId3"/>
          <a:stretch>
            <a:fillRect/>
          </a:stretch>
        </p:blipFill>
        <p:spPr>
          <a:xfrm>
            <a:off x="4471275" y="2971641"/>
            <a:ext cx="3249450" cy="1828959"/>
          </a:xfrm>
          <a:prstGeom prst="rect">
            <a:avLst/>
          </a:prstGeom>
        </p:spPr>
      </p:pic>
    </p:spTree>
    <p:extLst>
      <p:ext uri="{BB962C8B-B14F-4D97-AF65-F5344CB8AC3E}">
        <p14:creationId xmlns:p14="http://schemas.microsoft.com/office/powerpoint/2010/main" val="19672536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CA68B2-4EA0-4560-9ABF-4017920125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762000" y="0"/>
            <a:ext cx="10668000" cy="25908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Deuteronomy 33:24</a:t>
            </a:r>
          </a:p>
          <a:p>
            <a:pPr marL="0" indent="0" algn="just">
              <a:spcBef>
                <a:spcPts val="0"/>
              </a:spcBef>
              <a:buNone/>
              <a:defRPr/>
            </a:pPr>
            <a:r>
              <a:rPr lang="en-US" sz="3600" dirty="0"/>
              <a:t>“Of Asher he said, ‘More blessed than sons is Asher; May he be favored by his brothers, And </a:t>
            </a:r>
            <a:r>
              <a:rPr lang="en-US" sz="3600" b="1" u="sng" dirty="0">
                <a:solidFill>
                  <a:srgbClr val="FFFFCC"/>
                </a:solidFill>
              </a:rPr>
              <a:t>may he dip his foot in oil</a:t>
            </a:r>
            <a:r>
              <a:rPr lang="en-US" sz="3600" dirty="0"/>
              <a:t>.’”</a:t>
            </a:r>
          </a:p>
        </p:txBody>
      </p:sp>
      <p:pic>
        <p:nvPicPr>
          <p:cNvPr id="2" name="Picture 1">
            <a:extLst>
              <a:ext uri="{FF2B5EF4-FFF2-40B4-BE49-F238E27FC236}">
                <a16:creationId xmlns:a16="http://schemas.microsoft.com/office/drawing/2014/main" id="{338805FD-7F1F-45B9-B599-1180668DD3E6}"/>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tretch>
            <a:fillRect/>
          </a:stretch>
        </p:blipFill>
        <p:spPr>
          <a:xfrm>
            <a:off x="4413914" y="2514600"/>
            <a:ext cx="336417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158674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828800"/>
            <a:ext cx="10982324" cy="4191000"/>
          </a:xfrm>
        </p:spPr>
        <p:txBody>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49155" name="TextBox 3"/>
          <p:cNvSpPr txBox="1">
            <a:spLocks noChangeArrowheads="1"/>
          </p:cNvSpPr>
          <p:nvPr/>
        </p:nvSpPr>
        <p:spPr bwMode="auto">
          <a:xfrm>
            <a:off x="2667000" y="228600"/>
            <a:ext cx="6858000" cy="1277273"/>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Twain</a:t>
            </a:r>
          </a:p>
          <a:p>
            <a:pPr algn="ctr"/>
            <a:r>
              <a:rPr lang="en-US" sz="1200" dirty="0">
                <a:effectLst>
                  <a:outerShdw blurRad="38100" dist="38100" dir="2700000" algn="tl">
                    <a:srgbClr val="000000">
                      <a:alpha val="43137"/>
                    </a:srgbClr>
                  </a:outerShdw>
                </a:effectLst>
                <a:latin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rPr>
              <a:t>The Innocents Abroad, Complete</a:t>
            </a:r>
            <a:r>
              <a:rPr lang="en-US" sz="1800" dirty="0">
                <a:effectLst>
                  <a:outerShdw blurRad="38100" dist="38100" dir="2700000" algn="tl">
                    <a:srgbClr val="000000">
                      <a:alpha val="43137"/>
                    </a:srgbClr>
                  </a:outerShdw>
                </a:effectLst>
                <a:latin typeface="Calibri" panose="020F0502020204030204" pitchFamily="34" charset="0"/>
              </a:rPr>
              <a:t>, 1st ed. (A Public Domain Book, 1869), 267, 285, 302. These quotes can be found in chapters 47, 49, 52.</a:t>
            </a:r>
          </a:p>
        </p:txBody>
      </p:sp>
      <p:pic>
        <p:nvPicPr>
          <p:cNvPr id="49156"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1097280" cy="109728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4046530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What is it that will allow for the coalition of nations to descend upon and invade the Holy Land?…The plan will be devised because of one important feature of Israel’s occupation of their ancestral home: their wealth…How much we hear today on all sides of national security, social security and financial security. Men’s minds are occupied with plans for security. Thus, the enemy will see the opportunity of the day to invade, overrun with ease and come off with a handsome prize, for the returned people will have come with much wealth (cf. Isa. 60:5–9). . . . </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2971800" y="228601"/>
            <a:ext cx="62484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222-23.</a:t>
            </a:r>
          </a:p>
        </p:txBody>
      </p:sp>
      <p:pic>
        <p:nvPicPr>
          <p:cNvPr id="5" name="Picture 4">
            <a:extLst>
              <a:ext uri="{FF2B5EF4-FFF2-40B4-BE49-F238E27FC236}">
                <a16:creationId xmlns:a16="http://schemas.microsoft.com/office/drawing/2014/main" id="{1D32CB6B-2C21-41FF-8B88-C23FF6B9EA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6458177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30431"/>
            <a:ext cx="1097280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The enemy, greedy of Israel‘s wealth, will embark on a campaign quest for gain. It is now common knowledge that the deposits of mineral wealth in the Dead Sea are the greatest in the world. The envious eyes of the foe will not be denied longer; the hour when Israel lives without fear of attack and will be considered the most auspicious for the invasion and plunder</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2484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222-23.</a:t>
            </a:r>
          </a:p>
        </p:txBody>
      </p:sp>
      <p:pic>
        <p:nvPicPr>
          <p:cNvPr id="6" name="Picture 5">
            <a:extLst>
              <a:ext uri="{FF2B5EF4-FFF2-40B4-BE49-F238E27FC236}">
                <a16:creationId xmlns:a16="http://schemas.microsoft.com/office/drawing/2014/main" id="{75FCF0D8-DD4C-4767-9C69-0BBA656E67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22685524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extLst>
              <p:ext uri="{D42A27DB-BD31-4B8C-83A1-F6EECF244321}">
                <p14:modId xmlns:p14="http://schemas.microsoft.com/office/powerpoint/2010/main" val="2107301739"/>
              </p:ext>
            </p:extLst>
          </p:nvPr>
        </p:nvGraphicFramePr>
        <p:xfrm>
          <a:off x="609600" y="549176"/>
          <a:ext cx="10972800" cy="5759648"/>
        </p:xfrm>
        <a:graphic>
          <a:graphicData uri="http://schemas.openxmlformats.org/drawingml/2006/table">
            <a:tbl>
              <a:tblPr firstRow="1" bandRow="1">
                <a:tableStyleId>{073A0DAA-6AF3-43AB-8588-CEC1D06C72B9}</a:tableStyleId>
              </a:tblPr>
              <a:tblGrid>
                <a:gridCol w="3474720">
                  <a:extLst>
                    <a:ext uri="{9D8B030D-6E8A-4147-A177-3AD203B41FA5}">
                      <a16:colId xmlns:a16="http://schemas.microsoft.com/office/drawing/2014/main" val="362686256"/>
                    </a:ext>
                  </a:extLst>
                </a:gridCol>
                <a:gridCol w="7498080">
                  <a:extLst>
                    <a:ext uri="{9D8B030D-6E8A-4147-A177-3AD203B41FA5}">
                      <a16:colId xmlns:a16="http://schemas.microsoft.com/office/drawing/2014/main" val="2253723059"/>
                    </a:ext>
                  </a:extLst>
                </a:gridCol>
              </a:tblGrid>
              <a:tr h="91440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7061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a:t>
                      </a:r>
                    </a:p>
                  </a:txBody>
                  <a:tcPr anchor="ctr" horzOverflow="overflow"/>
                </a:tc>
                <a:extLst>
                  <a:ext uri="{0D108BD9-81ED-4DB2-BD59-A6C34878D82A}">
                    <a16:rowId xmlns:a16="http://schemas.microsoft.com/office/drawing/2014/main" val="434935637"/>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$123 BILLION</a:t>
                      </a:r>
                    </a:p>
                  </a:txBody>
                  <a:tcPr anchor="ctr" horzOverflow="overflow">
                    <a:solidFill>
                      <a:srgbClr val="FFFFCC"/>
                    </a:solidFill>
                  </a:tcPr>
                </a:tc>
                <a:extLst>
                  <a:ext uri="{0D108BD9-81ED-4DB2-BD59-A6C34878D82A}">
                    <a16:rowId xmlns:a16="http://schemas.microsoft.com/office/drawing/2014/main" val="2723549850"/>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$81 billion</a:t>
                      </a:r>
                    </a:p>
                  </a:txBody>
                  <a:tcPr anchor="ctr" horzOverflow="overflow"/>
                </a:tc>
                <a:extLst>
                  <a:ext uri="{0D108BD9-81ED-4DB2-BD59-A6C34878D82A}">
                    <a16:rowId xmlns:a16="http://schemas.microsoft.com/office/drawing/2014/main" val="1242291419"/>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$26 billion</a:t>
                      </a:r>
                    </a:p>
                  </a:txBody>
                  <a:tcPr anchor="ctr" horzOverflow="overflow"/>
                </a:tc>
                <a:extLst>
                  <a:ext uri="{0D108BD9-81ED-4DB2-BD59-A6C34878D82A}">
                    <a16:rowId xmlns:a16="http://schemas.microsoft.com/office/drawing/2014/main" val="3530976444"/>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$21 billion</a:t>
                      </a:r>
                    </a:p>
                  </a:txBody>
                  <a:tcPr anchor="ctr" horzOverflow="overflow"/>
                </a:tc>
                <a:extLst>
                  <a:ext uri="{0D108BD9-81ED-4DB2-BD59-A6C34878D82A}">
                    <a16:rowId xmlns:a16="http://schemas.microsoft.com/office/drawing/2014/main" val="2120563316"/>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$12 billion</a:t>
                      </a:r>
                    </a:p>
                  </a:txBody>
                  <a:tcPr anchor="ctr" horzOverflow="overflow"/>
                </a:tc>
                <a:extLst>
                  <a:ext uri="{0D108BD9-81ED-4DB2-BD59-A6C34878D82A}">
                    <a16:rowId xmlns:a16="http://schemas.microsoft.com/office/drawing/2014/main" val="4235103372"/>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CIA World Fact Book, 2005 </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3427290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extLst>
              <p:ext uri="{D42A27DB-BD31-4B8C-83A1-F6EECF244321}">
                <p14:modId xmlns:p14="http://schemas.microsoft.com/office/powerpoint/2010/main" val="550263441"/>
              </p:ext>
            </p:extLst>
          </p:nvPr>
        </p:nvGraphicFramePr>
        <p:xfrm>
          <a:off x="609600" y="247424"/>
          <a:ext cx="10942320" cy="6363152"/>
        </p:xfrm>
        <a:graphic>
          <a:graphicData uri="http://schemas.openxmlformats.org/drawingml/2006/table">
            <a:tbl>
              <a:tblPr firstRow="1" bandRow="1">
                <a:tableStyleId>{073A0DAA-6AF3-43AB-8588-CEC1D06C72B9}</a:tableStyleId>
              </a:tblPr>
              <a:tblGrid>
                <a:gridCol w="3474720">
                  <a:extLst>
                    <a:ext uri="{9D8B030D-6E8A-4147-A177-3AD203B41FA5}">
                      <a16:colId xmlns:a16="http://schemas.microsoft.com/office/drawing/2014/main" val="362686256"/>
                    </a:ext>
                  </a:extLst>
                </a:gridCol>
                <a:gridCol w="7467600">
                  <a:extLst>
                    <a:ext uri="{9D8B030D-6E8A-4147-A177-3AD203B41FA5}">
                      <a16:colId xmlns:a16="http://schemas.microsoft.com/office/drawing/2014/main" val="2253723059"/>
                    </a:ext>
                  </a:extLst>
                </a:gridCol>
              </a:tblGrid>
              <a:tr h="91440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4000" b="0" i="0" u="none" strike="noStrike" kern="0" cap="none" spc="0" normalizeH="0" baseline="0" dirty="0">
                        <a:ln>
                          <a:noFill/>
                        </a:ln>
                        <a:solidFill>
                          <a:srgbClr val="00FFFF"/>
                        </a:solidFill>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7040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 </a:t>
                      </a:r>
                    </a:p>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pPr>
                      <a:r>
                        <a:rPr kumimoji="0" lang="en-US" sz="24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(in U.S. $)</a:t>
                      </a:r>
                    </a:p>
                  </a:txBody>
                  <a:tcPr anchor="ctr" horzOverflow="overflow"/>
                </a:tc>
                <a:extLst>
                  <a:ext uri="{0D108BD9-81ED-4DB2-BD59-A6C34878D82A}">
                    <a16:rowId xmlns:a16="http://schemas.microsoft.com/office/drawing/2014/main" val="434935637"/>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$467 BILLION</a:t>
                      </a:r>
                    </a:p>
                  </a:txBody>
                  <a:tcPr anchor="ctr" horzOverflow="overflow">
                    <a:solidFill>
                      <a:srgbClr val="FFFFCC"/>
                    </a:solidFill>
                  </a:tcPr>
                </a:tc>
                <a:extLst>
                  <a:ext uri="{0D108BD9-81ED-4DB2-BD59-A6C34878D82A}">
                    <a16:rowId xmlns:a16="http://schemas.microsoft.com/office/drawing/2014/main" val="2723549850"/>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$396 billion</a:t>
                      </a:r>
                    </a:p>
                  </a:txBody>
                  <a:tcPr anchor="ctr" horzOverflow="overflow"/>
                </a:tc>
                <a:extLst>
                  <a:ext uri="{0D108BD9-81ED-4DB2-BD59-A6C34878D82A}">
                    <a16:rowId xmlns:a16="http://schemas.microsoft.com/office/drawing/2014/main" val="1242291419"/>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$45 billion</a:t>
                      </a:r>
                    </a:p>
                  </a:txBody>
                  <a:tcPr anchor="ctr" horzOverflow="overflow"/>
                </a:tc>
                <a:extLst>
                  <a:ext uri="{0D108BD9-81ED-4DB2-BD59-A6C34878D82A}">
                    <a16:rowId xmlns:a16="http://schemas.microsoft.com/office/drawing/2014/main" val="548977369"/>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$19 billion</a:t>
                      </a:r>
                    </a:p>
                  </a:txBody>
                  <a:tcPr anchor="ctr" horzOverflow="overflow"/>
                </a:tc>
                <a:extLst>
                  <a:ext uri="{0D108BD9-81ED-4DB2-BD59-A6C34878D82A}">
                    <a16:rowId xmlns:a16="http://schemas.microsoft.com/office/drawing/2014/main" val="83959817"/>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(no data </a:t>
                      </a:r>
                      <a:r>
                        <a:rPr kumimoji="0" lang="en-US" sz="2400" b="0" i="1" u="sng"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after</a:t>
                      </a:r>
                      <a:r>
                        <a:rPr kumimoji="0" lang="en-US" sz="24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 2010)</a:t>
                      </a:r>
                      <a:endParaRPr kumimoji="0" lang="en-US" sz="32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$60 billion (est. 2010)</a:t>
                      </a:r>
                    </a:p>
                  </a:txBody>
                  <a:tcPr anchor="ctr" horzOverflow="overflow"/>
                </a:tc>
                <a:extLst>
                  <a:ext uri="{0D108BD9-81ED-4DB2-BD59-A6C34878D82A}">
                    <a16:rowId xmlns:a16="http://schemas.microsoft.com/office/drawing/2014/main" val="2120563316"/>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I.M.F., 2021</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360431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8473106" cy="3124200"/>
          </a:xfrm>
        </p:spPr>
        <p:txBody>
          <a:bodyPr/>
          <a:lstStyle/>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endParaRPr lang="en-US" dirty="0">
              <a:effectLst>
                <a:outerShdw blurRad="38100" dist="38100" dir="2700000" algn="tl">
                  <a:srgbClr val="000000">
                    <a:alpha val="43137"/>
                  </a:srgbClr>
                </a:outerShdw>
              </a:effectLst>
              <a:latin typeface="Calibri" pitchFamily="34" charset="0"/>
              <a:cs typeface="Calibri" pitchFamily="34" charset="0"/>
            </a:endParaRP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sins inhibiting prosperity (16-21)  </a:t>
            </a: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609600" y="1724085"/>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“The value of the minerals of the Dead Sea is estimated at five trillion dollars. This estimate appears to be optimistic but it is supported in part by the report of the Crown Agents of the British Colonies entitled ‘Production of Minerals From the Waters of the Dead Sea’.... This official report estimates the minerals, except oil, in 1925 as follows: Magnesium Chloride, 22,000 tons, value 600 billion dollars; Potassium Chloride, 20,000 tons, value 75 billion dollars; other minerals valued at 1,200 billion dollars; or a total of about three trillion dollars, exclusive of oil.”</a:t>
            </a:r>
          </a:p>
        </p:txBody>
      </p:sp>
      <p:sp>
        <p:nvSpPr>
          <p:cNvPr id="64515" name="TextBox 4"/>
          <p:cNvSpPr txBox="1">
            <a:spLocks noChangeArrowheads="1"/>
          </p:cNvSpPr>
          <p:nvPr/>
        </p:nvSpPr>
        <p:spPr bwMode="auto">
          <a:xfrm>
            <a:off x="609600" y="228600"/>
            <a:ext cx="10972799"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dirty="0">
                <a:solidFill>
                  <a:schemeClr val="tx2"/>
                </a:solidFill>
                <a:effectLst>
                  <a:outerShdw blurRad="38100" dist="38100" dir="2700000" algn="tl">
                    <a:srgbClr val="000000">
                      <a:alpha val="43137"/>
                    </a:srgbClr>
                  </a:outerShdw>
                </a:effectLst>
                <a:ea typeface="+mj-ea"/>
                <a:cs typeface="+mj-cs"/>
              </a:rPr>
              <a:t>THE ROTHSCHILD’S PALESTINE, ALL ROADS LEAD TO JERUSALEM</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http://www.matterofprinciple.net/ 011/11/rothschilds-palestine.html (accessed December 15, 2011). Although there is a wide variation of estimates, many different sources estimate the mineral wealth of the Dead Sea in the trillions of dollars.</a:t>
            </a:r>
          </a:p>
        </p:txBody>
      </p:sp>
    </p:spTree>
    <p:extLst>
      <p:ext uri="{BB962C8B-B14F-4D97-AF65-F5344CB8AC3E}">
        <p14:creationId xmlns:p14="http://schemas.microsoft.com/office/powerpoint/2010/main" val="13451330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609600" y="1219200"/>
            <a:ext cx="10972800" cy="559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2750" dirty="0">
                <a:effectLst>
                  <a:outerShdw blurRad="38100" dist="38100" dir="2700000" algn="tl">
                    <a:srgbClr val="000000">
                      <a:alpha val="43137"/>
                    </a:srgbClr>
                  </a:outerShdw>
                </a:effectLst>
              </a:rPr>
              <a:t>In the summer of 2010, "...huge deposits of natural gas were found along Israel's northern coastline…Israel is actually sitting on top of a vast amount of oil. According to Harold Vinegar, the former chief scientist of Royal Dutch Shell, the </a:t>
            </a:r>
            <a:r>
              <a:rPr lang="en-US" altLang="en-US" sz="2750" dirty="0" err="1">
                <a:effectLst>
                  <a:outerShdw blurRad="38100" dist="38100" dir="2700000" algn="tl">
                    <a:srgbClr val="000000">
                      <a:alpha val="43137"/>
                    </a:srgbClr>
                  </a:outerShdw>
                </a:effectLst>
              </a:rPr>
              <a:t>Shefla</a:t>
            </a:r>
            <a:r>
              <a:rPr lang="en-US" altLang="en-US" sz="2750" dirty="0">
                <a:effectLst>
                  <a:outerShdw blurRad="38100" dist="38100" dir="2700000" algn="tl">
                    <a:srgbClr val="000000">
                      <a:alpha val="43137"/>
                    </a:srgbClr>
                  </a:outerShdw>
                </a:effectLst>
              </a:rPr>
              <a:t> Basin holds the world’s second-largest shale deposits outside the United States, from which around 250 billion barrels of oil–about the same as Saudi Arabia’s proven reserves...Estimates of global deposits range from 2.8 trillion to 3.3 trillion barrels of recoverable oil...The technology curb has now reached the point where shale is becoming an exploitable resource...the </a:t>
            </a:r>
            <a:r>
              <a:rPr lang="en-US" altLang="en-US" sz="2750" dirty="0" err="1">
                <a:effectLst>
                  <a:outerShdw blurRad="38100" dist="38100" dir="2700000" algn="tl">
                    <a:srgbClr val="000000">
                      <a:alpha val="43137"/>
                    </a:srgbClr>
                  </a:outerShdw>
                </a:effectLst>
              </a:rPr>
              <a:t>Shefla</a:t>
            </a:r>
            <a:r>
              <a:rPr lang="en-US" altLang="en-US" sz="2750" dirty="0">
                <a:effectLst>
                  <a:outerShdw blurRad="38100" dist="38100" dir="2700000" algn="tl">
                    <a:srgbClr val="000000">
                      <a:alpha val="43137"/>
                    </a:srgbClr>
                  </a:outerShdw>
                </a:effectLst>
              </a:rPr>
              <a:t> shale is in a hospitable location. It also contains oil of the light, sweet variety that is easy to refine into gasoline or other common end products. Most of all, the Jews have proven themselves to be very talented at exploiting resources. If they can't make shale oil work, I doubt any nation can.”</a:t>
            </a:r>
          </a:p>
        </p:txBody>
      </p:sp>
      <p:sp>
        <p:nvSpPr>
          <p:cNvPr id="65539" name="TextBox 2"/>
          <p:cNvSpPr txBox="1">
            <a:spLocks noChangeArrowheads="1"/>
          </p:cNvSpPr>
          <p:nvPr/>
        </p:nvSpPr>
        <p:spPr bwMode="auto">
          <a:xfrm>
            <a:off x="1809750" y="228600"/>
            <a:ext cx="85725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Todd </a:t>
            </a:r>
            <a:r>
              <a:rPr lang="en-US" altLang="en-US" sz="3600" dirty="0" err="1">
                <a:solidFill>
                  <a:schemeClr val="tx2"/>
                </a:solidFill>
                <a:effectLst>
                  <a:outerShdw blurRad="38100" dist="38100" dir="2700000" algn="tl">
                    <a:srgbClr val="000000">
                      <a:alpha val="43137"/>
                    </a:srgbClr>
                  </a:outerShdw>
                </a:effectLst>
                <a:ea typeface="+mj-ea"/>
                <a:cs typeface="+mj-cs"/>
              </a:rPr>
              <a:t>Strandberg</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“Could Israel Become a Major Oil Exporter,” online: www.bibleprophecy.com, accessed 26 May 2015.</a:t>
            </a:r>
          </a:p>
        </p:txBody>
      </p:sp>
    </p:spTree>
    <p:extLst>
      <p:ext uri="{BB962C8B-B14F-4D97-AF65-F5344CB8AC3E}">
        <p14:creationId xmlns:p14="http://schemas.microsoft.com/office/powerpoint/2010/main" val="114761527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9600" y="1524000"/>
            <a:ext cx="10972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2800" dirty="0"/>
              <a:t>“Israel consumes 270,000 barrels of oil per day. Although the existence of the oil in the ground is a fact, the critical phase now is to check how easily it can be extracted and whether it involves high production costs. In a period of very low oil prices, extraction will have to be relatively cheap to make exploitation of the field profitable. Just as Israel's offshore Mediterranean gas discoveries have created an entire energy industry, so the Golan oil find could also generate a new industry around it. But while the gas has been found dozens of kilometers from Israel, the Golan find is much closer...</a:t>
            </a:r>
            <a:r>
              <a:rPr lang="en-US" altLang="en-US" sz="2800" dirty="0" err="1"/>
              <a:t>Bartov</a:t>
            </a:r>
            <a:r>
              <a:rPr lang="en-US" altLang="en-US" sz="2800" dirty="0"/>
              <a:t> said, "There is enormous excitement. It's a fantastic feeling. We came here thinking maybe yes or maybe no and now things are really happening.”</a:t>
            </a:r>
          </a:p>
        </p:txBody>
      </p:sp>
      <p:sp>
        <p:nvSpPr>
          <p:cNvPr id="4" name="TextBox 2">
            <a:extLst>
              <a:ext uri="{FF2B5EF4-FFF2-40B4-BE49-F238E27FC236}">
                <a16:creationId xmlns:a16="http://schemas.microsoft.com/office/drawing/2014/main" id="{C1B280B3-AFA5-41BB-850C-ED132C700320}"/>
              </a:ext>
            </a:extLst>
          </p:cNvPr>
          <p:cNvSpPr txBox="1">
            <a:spLocks noChangeArrowheads="1"/>
          </p:cNvSpPr>
          <p:nvPr/>
        </p:nvSpPr>
        <p:spPr bwMode="auto">
          <a:xfrm>
            <a:off x="1638300" y="228600"/>
            <a:ext cx="8915400" cy="12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OIL DISCOVERY IN ISRAEL?</a:t>
            </a:r>
          </a:p>
          <a:p>
            <a:pPr algn="ctr">
              <a:buNone/>
            </a:pPr>
            <a:r>
              <a:rPr lang="en-US" altLang="en-US" sz="1600" dirty="0">
                <a:cs typeface="Times New Roman" panose="02020603050405020304" pitchFamily="18" charset="0"/>
              </a:rPr>
              <a:t>Globes Correspondent, “Huge Oil Discovery on Golan Heights,” online: http://www.globes.co.il/en/article-huge-oil-discovery-on-golan-heights-1001071698, accessed 09 October 2015.</a:t>
            </a:r>
            <a:endParaRPr lang="en-US" altLang="en-US" sz="1600" dirty="0"/>
          </a:p>
        </p:txBody>
      </p:sp>
    </p:spTree>
    <p:extLst>
      <p:ext uri="{BB962C8B-B14F-4D97-AF65-F5344CB8AC3E}">
        <p14:creationId xmlns:p14="http://schemas.microsoft.com/office/powerpoint/2010/main" val="360993630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3682" y="1524000"/>
            <a:ext cx="1097871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2800" dirty="0"/>
              <a:t>“After more than a year of round-the-clock drilling, large amounts of oil have been found on the Golan Heights. Estimates are that the amount of oil discovered will make Israel self sufficient for very many years to come. </a:t>
            </a:r>
            <a:r>
              <a:rPr lang="en-US" altLang="en-US" sz="2800" dirty="0" err="1"/>
              <a:t>Afek</a:t>
            </a:r>
            <a:r>
              <a:rPr lang="en-US" altLang="en-US" sz="2800" dirty="0"/>
              <a:t> Oil and Gas chief geologist Dr. Yuval </a:t>
            </a:r>
            <a:r>
              <a:rPr lang="en-US" altLang="en-US" sz="2800" dirty="0" err="1"/>
              <a:t>Bartov</a:t>
            </a:r>
            <a:r>
              <a:rPr lang="en-US" altLang="en-US" sz="2800" dirty="0"/>
              <a:t> told Channel 2 News, "We are talking about a strata which is 350 meters thick and what is important is the thickness and the porosity. On average in the world strata are 20-30 meters thick, so this is ten times as large as that, so we are talking about significant quantities. The important thing is to know the oil is in the rock and that's what we now know." Three drillings have so far taken place in the southern Golan Heights which have found large reserves of oil. Potential production is dramatic - billions of barrels, which will easily provide all Israel's oil needs...”</a:t>
            </a:r>
            <a:endParaRPr lang="en-US" altLang="en-US" sz="2600" dirty="0">
              <a:effectLst>
                <a:outerShdw blurRad="38100" dist="38100" dir="2700000" algn="tl">
                  <a:srgbClr val="000000">
                    <a:alpha val="43137"/>
                  </a:srgbClr>
                </a:outerShdw>
              </a:effectLst>
              <a:cs typeface="Calibri" panose="020F0502020204030204" pitchFamily="34" charset="0"/>
            </a:endParaRPr>
          </a:p>
        </p:txBody>
      </p:sp>
      <p:sp>
        <p:nvSpPr>
          <p:cNvPr id="78851" name="TextBox 2"/>
          <p:cNvSpPr txBox="1">
            <a:spLocks noChangeArrowheads="1"/>
          </p:cNvSpPr>
          <p:nvPr/>
        </p:nvSpPr>
        <p:spPr bwMode="auto">
          <a:xfrm>
            <a:off x="1638300" y="228600"/>
            <a:ext cx="8915400" cy="12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OIL DISCOVERY IN ISRAEL?</a:t>
            </a:r>
          </a:p>
          <a:p>
            <a:pPr algn="ctr">
              <a:buNone/>
            </a:pPr>
            <a:r>
              <a:rPr lang="en-US" altLang="en-US" sz="1600" dirty="0">
                <a:cs typeface="Times New Roman" panose="02020603050405020304" pitchFamily="18" charset="0"/>
              </a:rPr>
              <a:t>Globes Correspondent, “Huge Oil Discovery on Golan Heights,” online: http://www.globes.co.il/en/article-huge-oil-discovery-on-golan-heights-1001071698, accessed 09 October 2015.</a:t>
            </a:r>
            <a:endParaRPr lang="en-US" altLang="en-US" sz="1600" dirty="0"/>
          </a:p>
        </p:txBody>
      </p:sp>
    </p:spTree>
    <p:extLst>
      <p:ext uri="{BB962C8B-B14F-4D97-AF65-F5344CB8AC3E}">
        <p14:creationId xmlns:p14="http://schemas.microsoft.com/office/powerpoint/2010/main" val="350907237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ChangeArrowheads="1"/>
          </p:cNvSpPr>
          <p:nvPr/>
        </p:nvSpPr>
        <p:spPr bwMode="auto">
          <a:xfrm>
            <a:off x="609600" y="1600201"/>
            <a:ext cx="1097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“Despite a population of only slightly more than 7 million people...Israel is now home to more than 7,200 millionaires...Of the 500 wealthiest people in the world, six are now Israeli, and all told, Israel's rich had assets in 2007 of more than $35 billion dollars... Israel's GDP is almost double that of any other Middle Eastern country.”</a:t>
            </a:r>
          </a:p>
        </p:txBody>
      </p:sp>
      <p:sp>
        <p:nvSpPr>
          <p:cNvPr id="63491" name="TextBox 2"/>
          <p:cNvSpPr txBox="1">
            <a:spLocks noChangeArrowheads="1"/>
          </p:cNvSpPr>
          <p:nvPr/>
        </p:nvSpPr>
        <p:spPr bwMode="auto">
          <a:xfrm>
            <a:off x="2381250" y="228600"/>
            <a:ext cx="74295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Matthew </a:t>
            </a:r>
            <a:r>
              <a:rPr lang="en-US" altLang="en-US" sz="3600" dirty="0" err="1">
                <a:solidFill>
                  <a:schemeClr val="tx2"/>
                </a:solidFill>
                <a:effectLst>
                  <a:outerShdw blurRad="38100" dist="38100" dir="2700000" algn="tl">
                    <a:srgbClr val="000000">
                      <a:alpha val="43137"/>
                    </a:srgbClr>
                  </a:outerShdw>
                </a:effectLst>
                <a:ea typeface="+mj-ea"/>
                <a:cs typeface="+mj-cs"/>
              </a:rPr>
              <a:t>Kreiger</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Jerusalem Post</a:t>
            </a:r>
            <a:r>
              <a:rPr lang="en-US" altLang="en-US" sz="1600" dirty="0">
                <a:effectLst>
                  <a:outerShdw blurRad="38100" dist="38100" dir="2700000" algn="tl">
                    <a:srgbClr val="000000">
                      <a:alpha val="43137"/>
                    </a:srgbClr>
                  </a:outerShdw>
                </a:effectLst>
                <a:cs typeface="Calibri" panose="020F0502020204030204" pitchFamily="34" charset="0"/>
              </a:rPr>
              <a:t>, cited in David Jeremiah, </a:t>
            </a:r>
            <a:r>
              <a:rPr lang="en-US" altLang="en-US" sz="1600" i="1" dirty="0">
                <a:effectLst>
                  <a:outerShdw blurRad="38100" dist="38100" dir="2700000" algn="tl">
                    <a:srgbClr val="000000">
                      <a:alpha val="43137"/>
                    </a:srgbClr>
                  </a:outerShdw>
                </a:effectLst>
                <a:cs typeface="Calibri" panose="020F0502020204030204" pitchFamily="34" charset="0"/>
              </a:rPr>
              <a:t>What in the World Is Going On? 10 Prophetic Clues You Cannot Afford to Ignore</a:t>
            </a:r>
            <a:r>
              <a:rPr lang="en-US" altLang="en-US" sz="1600" dirty="0">
                <a:effectLst>
                  <a:outerShdw blurRad="38100" dist="38100" dir="2700000" algn="tl">
                    <a:srgbClr val="000000">
                      <a:alpha val="43137"/>
                    </a:srgbClr>
                  </a:outerShdw>
                </a:effectLst>
                <a:cs typeface="Calibri" panose="020F0502020204030204" pitchFamily="34" charset="0"/>
              </a:rPr>
              <a:t> (Nashville: Nelson, 2008), 175.</a:t>
            </a:r>
          </a:p>
        </p:txBody>
      </p:sp>
      <p:pic>
        <p:nvPicPr>
          <p:cNvPr id="2" name="Picture 1">
            <a:extLst>
              <a:ext uri="{FF2B5EF4-FFF2-40B4-BE49-F238E27FC236}">
                <a16:creationId xmlns:a16="http://schemas.microsoft.com/office/drawing/2014/main" id="{CA06771D-07AC-4397-80E3-8BB987ADC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1416" y="4724400"/>
            <a:ext cx="3249168" cy="1828800"/>
          </a:xfrm>
          <a:prstGeom prst="rect">
            <a:avLst/>
          </a:prstGeom>
        </p:spPr>
      </p:pic>
    </p:spTree>
    <p:extLst>
      <p:ext uri="{BB962C8B-B14F-4D97-AF65-F5344CB8AC3E}">
        <p14:creationId xmlns:p14="http://schemas.microsoft.com/office/powerpoint/2010/main" val="342885172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latin typeface="Calibri" panose="020F0502020204030204" pitchFamily="34" charset="0"/>
                <a:cs typeface="Calibri" panose="020F0502020204030204" pitchFamily="34" charset="0"/>
              </a:rPr>
              <a:t>“to capture spoil and to seize plunder, to turn your hand against the waste places which are </a:t>
            </a:r>
            <a:r>
              <a:rPr lang="en-US" sz="3600" i="1" dirty="0">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inhabited, and against the people who are gathered from the nations, who have acquired cattle and goods, </a:t>
            </a:r>
            <a:r>
              <a:rPr lang="en-US" sz="3600" b="1" u="sng" dirty="0">
                <a:solidFill>
                  <a:srgbClr val="FFFFCC"/>
                </a:solidFill>
                <a:latin typeface="Calibri" panose="020F0502020204030204" pitchFamily="34" charset="0"/>
                <a:cs typeface="Calibri" panose="020F0502020204030204" pitchFamily="34" charset="0"/>
              </a:rPr>
              <a:t>who live at the center of the world</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5135880" y="3505200"/>
            <a:ext cx="1920240" cy="1371600"/>
          </a:xfrm>
          <a:prstGeom prst="rect">
            <a:avLst/>
          </a:prstGeom>
        </p:spPr>
      </p:pic>
    </p:spTree>
    <p:extLst>
      <p:ext uri="{BB962C8B-B14F-4D97-AF65-F5344CB8AC3E}">
        <p14:creationId xmlns:p14="http://schemas.microsoft.com/office/powerpoint/2010/main" val="103231575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8AF2-43EB-4D55-B040-53D9DB31DD4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5:5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Lord God, ‘This is Jerusalem; I have set her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center of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lands around her.'”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7314D9-403C-4BC2-A005-4F29D1AD9821}"/>
              </a:ext>
            </a:extLst>
          </p:cNvPr>
          <p:cNvPicPr>
            <a:picLocks noChangeAspect="1"/>
          </p:cNvPicPr>
          <p:nvPr/>
        </p:nvPicPr>
        <p:blipFill>
          <a:blip r:embed="rId3"/>
          <a:stretch>
            <a:fillRect/>
          </a:stretch>
        </p:blipFill>
        <p:spPr>
          <a:xfrm>
            <a:off x="4495800" y="2438400"/>
            <a:ext cx="3200400" cy="2286000"/>
          </a:xfrm>
          <a:prstGeom prst="rect">
            <a:avLst/>
          </a:prstGeom>
        </p:spPr>
      </p:pic>
    </p:spTree>
    <p:extLst>
      <p:ext uri="{BB962C8B-B14F-4D97-AF65-F5344CB8AC3E}">
        <p14:creationId xmlns:p14="http://schemas.microsoft.com/office/powerpoint/2010/main" val="598369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An interesting phrase is employed to define the place where God’s people will be dwelling. It is called the middle (literally, the navel) of the earth as explained in 5:5. The land of Israel is in the center of the earth as far as God’s purposes for the world are concerned (cf. Deut. 32:8). Rabbinic literature states: ‘As the navel is set in the center of the human body, so the land of Israel is the navel of the world…Situated in the center of the world, in Jerusalem in the center of the land of Israel, and the sanctuary in the center of Jerusalem, and the holy place in the center of the sanctuary, and the ark in the center of the holy place, and the foundation stone before the holy place, because from it the world was founded.’ Midrash, </a:t>
            </a:r>
            <a:r>
              <a:rPr lang="en-US" sz="2800" dirty="0" err="1">
                <a:effectLst>
                  <a:outerShdw blurRad="38100" dist="38100" dir="2700000" algn="tl">
                    <a:srgbClr val="000000">
                      <a:alpha val="43137"/>
                    </a:srgbClr>
                  </a:outerShdw>
                </a:effectLst>
                <a:cs typeface="Calibri" panose="020F0502020204030204" pitchFamily="34" charset="0"/>
              </a:rPr>
              <a:t>Tanachma</a:t>
            </a:r>
            <a:r>
              <a:rPr lang="en-US" sz="2800" dirty="0">
                <a:effectLst>
                  <a:outerShdw blurRad="38100" dist="38100" dir="2700000" algn="tl">
                    <a:srgbClr val="000000">
                      <a:alpha val="43137"/>
                    </a:srgbClr>
                  </a:outerShdw>
                </a:effectLst>
                <a:cs typeface="Calibri" panose="020F0502020204030204" pitchFamily="34" charset="0"/>
              </a:rPr>
              <a:t>, </a:t>
            </a:r>
            <a:r>
              <a:rPr lang="en-US" sz="2800" i="1" dirty="0" err="1">
                <a:effectLst>
                  <a:outerShdw blurRad="38100" dist="38100" dir="2700000" algn="tl">
                    <a:srgbClr val="000000">
                      <a:alpha val="43137"/>
                    </a:srgbClr>
                  </a:outerShdw>
                </a:effectLst>
                <a:cs typeface="Calibri" panose="020F0502020204030204" pitchFamily="34" charset="0"/>
              </a:rPr>
              <a:t>Qedoshim</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819400" y="228601"/>
            <a:ext cx="65532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a:t>
            </a:r>
          </a:p>
        </p:txBody>
      </p:sp>
      <p:pic>
        <p:nvPicPr>
          <p:cNvPr id="6" name="Picture 5">
            <a:extLst>
              <a:ext uri="{FF2B5EF4-FFF2-40B4-BE49-F238E27FC236}">
                <a16:creationId xmlns:a16="http://schemas.microsoft.com/office/drawing/2014/main" id="{3F5C6F37-43D9-4158-9D2B-7AEF31139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362958508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676401"/>
            <a:ext cx="10972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600" dirty="0">
                <a:effectLst>
                  <a:outerShdw blurRad="38100" dist="38100" dir="2700000" algn="tl">
                    <a:srgbClr val="000000">
                      <a:alpha val="43137"/>
                    </a:srgbClr>
                  </a:outerShdw>
                </a:effectLst>
                <a:cs typeface="Calibri" panose="020F0502020204030204" pitchFamily="34" charset="0"/>
              </a:rPr>
              <a:t>“Israel is God's sun dial. If anyone desires to know our place in God’s chronology, our position in the great march of events, look at Israel.”</a:t>
            </a:r>
          </a:p>
        </p:txBody>
      </p:sp>
      <p:sp>
        <p:nvSpPr>
          <p:cNvPr id="93187" name="TextBox 2"/>
          <p:cNvSpPr txBox="1">
            <a:spLocks noChangeArrowheads="1"/>
          </p:cNvSpPr>
          <p:nvPr/>
        </p:nvSpPr>
        <p:spPr bwMode="auto">
          <a:xfrm>
            <a:off x="3810000" y="228600"/>
            <a:ext cx="4572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William E. Blackstone</a:t>
            </a:r>
          </a:p>
          <a:p>
            <a:pPr eaLnBrk="1" hangingPunct="1">
              <a:spcBef>
                <a:spcPct val="0"/>
              </a:spcBef>
              <a:buClrTx/>
              <a:buSzTx/>
              <a:buFontTx/>
              <a:buNone/>
            </a:pPr>
            <a:r>
              <a:rPr lang="en-US" altLang="en-US" sz="1200" dirty="0">
                <a:cs typeface="Calibri" panose="020F0502020204030204" pitchFamily="34" charset="0"/>
              </a:rPr>
              <a:t> </a:t>
            </a:r>
            <a:r>
              <a:rPr lang="en-US" altLang="en-US" sz="1400" i="1" dirty="0">
                <a:cs typeface="Calibri" panose="020F0502020204030204" pitchFamily="34" charset="0"/>
              </a:rPr>
              <a:t>Jesus Is Coming: God's Hope for a Restless World</a:t>
            </a:r>
            <a:r>
              <a:rPr lang="en-US" altLang="en-US" sz="1400" dirty="0">
                <a:cs typeface="Calibri" panose="020F0502020204030204" pitchFamily="34" charset="0"/>
              </a:rPr>
              <a:t> (New York: F.H. </a:t>
            </a:r>
            <a:r>
              <a:rPr lang="en-US" altLang="en-US" sz="1400" dirty="0" err="1">
                <a:cs typeface="Calibri" panose="020F0502020204030204" pitchFamily="34" charset="0"/>
              </a:rPr>
              <a:t>Revell</a:t>
            </a:r>
            <a:r>
              <a:rPr lang="en-US" altLang="en-US" sz="1400" dirty="0">
                <a:cs typeface="Calibri" panose="020F0502020204030204" pitchFamily="34" charset="0"/>
              </a:rPr>
              <a:t>, 1908; reprint, Grand Rapids: </a:t>
            </a:r>
            <a:r>
              <a:rPr lang="en-US" altLang="en-US" sz="1400" dirty="0" err="1">
                <a:cs typeface="Calibri" panose="020F0502020204030204" pitchFamily="34" charset="0"/>
              </a:rPr>
              <a:t>Kregel</a:t>
            </a:r>
            <a:r>
              <a:rPr lang="en-US" altLang="en-US" sz="1400" dirty="0">
                <a:cs typeface="Calibri" panose="020F0502020204030204" pitchFamily="34" charset="0"/>
              </a:rPr>
              <a:t>, 1989), 238.</a:t>
            </a:r>
          </a:p>
        </p:txBody>
      </p:sp>
      <p:pic>
        <p:nvPicPr>
          <p:cNvPr id="93188" name="Picture 2" descr="http://www.spertus.edu/sites/default/files/styles/gallery_photo/public/photos/Blackstone_web.jpg?itok=_S_TbM-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52400"/>
            <a:ext cx="821326"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3189" name="Picture 4" descr="http://sauceio.com/wp-content/uploads/2013/02/Sundia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4618" y="4230945"/>
            <a:ext cx="3502764" cy="23774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89945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22EA8-AAC3-4E4F-ADAC-8C2B9CA953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6529" y="137160"/>
            <a:ext cx="4658943" cy="6583680"/>
          </a:xfrm>
          <a:prstGeom prst="rect">
            <a:avLst/>
          </a:prstGeom>
        </p:spPr>
      </p:pic>
    </p:spTree>
    <p:extLst>
      <p:ext uri="{BB962C8B-B14F-4D97-AF65-F5344CB8AC3E}">
        <p14:creationId xmlns:p14="http://schemas.microsoft.com/office/powerpoint/2010/main" val="25224838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
        <p:nvSpPr>
          <p:cNvPr id="3" name="Content Placeholder 2"/>
          <p:cNvSpPr>
            <a:spLocks noGrp="1"/>
          </p:cNvSpPr>
          <p:nvPr>
            <p:ph idx="1"/>
          </p:nvPr>
        </p:nvSpPr>
        <p:spPr>
          <a:xfrm>
            <a:off x="609599" y="1058402"/>
            <a:ext cx="10972801" cy="56471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a:t>
            </a:r>
            <a:r>
              <a:rPr lang="en-US" dirty="0">
                <a:effectLst>
                  <a:outerShdw blurRad="38100" dist="38100" dir="2700000" algn="tl">
                    <a:srgbClr val="000000">
                      <a:alpha val="43137"/>
                    </a:srgbClr>
                  </a:outerShdw>
                </a:effectLst>
                <a:latin typeface="Calibri" pitchFamily="34" charset="0"/>
                <a:cs typeface="Calibri" pitchFamily="34" charset="0"/>
              </a:rPr>
              <a:t>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restoration: physical &amp; spiritual (36)</a:t>
            </a:r>
          </a:p>
          <a:p>
            <a:pPr marL="627063" indent="-6270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DCF871D5-2BF5-482D-97F2-DAB6C78F8E0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7963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“Sheba and Dedan and the merchants of Tarshish 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862111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a:t>
            </a:r>
            <a:r>
              <a:rPr lang="en-US" sz="3600" b="1" u="sng" dirty="0">
                <a:solidFill>
                  <a:srgbClr val="FFFFCC"/>
                </a:solidFill>
                <a:cs typeface="Calibri" panose="020F0502020204030204" pitchFamily="34" charset="0"/>
              </a:rPr>
              <a:t>Sheba and Dedan</a:t>
            </a:r>
            <a:r>
              <a:rPr lang="en-US" sz="3600" b="1" dirty="0">
                <a:solidFill>
                  <a:srgbClr val="FFFFCC"/>
                </a:solidFill>
                <a:cs typeface="Calibri" panose="020F0502020204030204" pitchFamily="34" charset="0"/>
              </a:rPr>
              <a:t> </a:t>
            </a:r>
            <a:r>
              <a:rPr lang="en-US" sz="3600" dirty="0">
                <a:cs typeface="Calibri" panose="020F0502020204030204" pitchFamily="34" charset="0"/>
              </a:rPr>
              <a:t>and the merchants of Tarshish 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5917839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248074917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369" y="91153"/>
            <a:ext cx="7785267" cy="6675699"/>
          </a:xfrm>
          <a:prstGeom prst="rect">
            <a:avLst/>
          </a:prstGeom>
        </p:spPr>
      </p:pic>
    </p:spTree>
    <p:extLst>
      <p:ext uri="{BB962C8B-B14F-4D97-AF65-F5344CB8AC3E}">
        <p14:creationId xmlns:p14="http://schemas.microsoft.com/office/powerpoint/2010/main" val="428657889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E3D858E4-A493-41D5-9473-B1AFB8F5E0B3}"/>
              </a:ext>
            </a:extLst>
          </p:cNvPr>
          <p:cNvSpPr>
            <a:spLocks noChangeArrowheads="1"/>
          </p:cNvSpPr>
          <p:nvPr/>
        </p:nvSpPr>
        <p:spPr bwMode="auto">
          <a:xfrm>
            <a:off x="1066800" y="228600"/>
            <a:ext cx="1005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“SAUDI PRINCE: ‘I’LL SIDE WITH ISRAEL’ AGAINST PALESTINIAN UPRISING, [AND] IRAN.”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9875" name="Picture 2" descr="Saudi Arabian Prince al-Waleed bin Talal (Left) with UAE Vice President, Prime Minister and Ruler of Dubai Sheikh Mohammed (Right). (Photo: Official Facebook Page of His Highness Prince Alwaleed Bin Talal Bin Abdulaziz Alsaud)">
            <a:extLst>
              <a:ext uri="{FF2B5EF4-FFF2-40B4-BE49-F238E27FC236}">
                <a16:creationId xmlns:a16="http://schemas.microsoft.com/office/drawing/2014/main" id="{02723035-8E04-499F-AAE3-F1A3FF0DDD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828800"/>
            <a:ext cx="7315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9876" name="TextBox 3">
            <a:extLst>
              <a:ext uri="{FF2B5EF4-FFF2-40B4-BE49-F238E27FC236}">
                <a16:creationId xmlns:a16="http://schemas.microsoft.com/office/drawing/2014/main" id="{706466E6-7AB3-475A-A464-F41C8C3C2491}"/>
              </a:ext>
            </a:extLst>
          </p:cNvPr>
          <p:cNvSpPr txBox="1">
            <a:spLocks noChangeArrowheads="1"/>
          </p:cNvSpPr>
          <p:nvPr/>
        </p:nvSpPr>
        <p:spPr bwMode="auto">
          <a:xfrm>
            <a:off x="1066800" y="5798403"/>
            <a:ext cx="1005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https://www.breakingisraelnews.com/52468/saudi-prince-ill-side-with-israel-against-palestinian-uprising-middle-east/#bco8FQkRWpkSLkuq.97</a:t>
            </a:r>
          </a:p>
        </p:txBody>
      </p:sp>
    </p:spTree>
    <p:extLst>
      <p:ext uri="{BB962C8B-B14F-4D97-AF65-F5344CB8AC3E}">
        <p14:creationId xmlns:p14="http://schemas.microsoft.com/office/powerpoint/2010/main" val="425826343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581400" y="1524000"/>
            <a:ext cx="8001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Saudi Arabia intercepts second Yemen missile in a month. Saudi Arabia on Thursday intercepted and destroyed a ballistic missile fired from war-torn Yemen, state media reported, the second such attack this month claimed by Iran-backed </a:t>
            </a:r>
            <a:r>
              <a:rPr lang="en-US" dirty="0" err="1">
                <a:effectLst>
                  <a:outerShdw blurRad="38100" dist="38100" dir="2700000" algn="tl">
                    <a:srgbClr val="000000">
                      <a:alpha val="43137"/>
                    </a:srgbClr>
                  </a:outerShdw>
                </a:effectLst>
              </a:rPr>
              <a:t>Huthi</a:t>
            </a:r>
            <a:r>
              <a:rPr lang="en-US" dirty="0">
                <a:effectLst>
                  <a:outerShdw blurRad="38100" dist="38100" dir="2700000" algn="tl">
                    <a:srgbClr val="000000">
                      <a:alpha val="43137"/>
                    </a:srgbClr>
                  </a:outerShdw>
                </a:effectLst>
              </a:rPr>
              <a:t> rebels.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066800" y="228600"/>
            <a:ext cx="100584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TIMES OF INDIA</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online: </a:t>
            </a:r>
            <a:r>
              <a:rPr lang="en-US" sz="1600" dirty="0">
                <a:effectLst>
                  <a:outerShdw blurRad="38100" dist="38100" dir="2700000" algn="tl">
                    <a:srgbClr val="000000">
                      <a:alpha val="43137"/>
                    </a:srgbClr>
                  </a:outerShdw>
                </a:effectLst>
              </a:rPr>
              <a:t>http://tass.com/politics/932980. December</a:t>
            </a:r>
            <a:r>
              <a:rPr lang="en-US" altLang="en-US" sz="1600" dirty="0">
                <a:effectLst>
                  <a:outerShdw blurRad="38100" dist="38100" dir="2700000" algn="tl">
                    <a:srgbClr val="000000">
                      <a:alpha val="43137"/>
                    </a:srgbClr>
                  </a:outerShdw>
                </a:effectLst>
                <a:cs typeface="Calibri" panose="020F0502020204030204" pitchFamily="34" charset="0"/>
              </a:rPr>
              <a:t> 01, 2017 , accessed 12 December 2017.</a:t>
            </a:r>
          </a:p>
        </p:txBody>
      </p:sp>
      <p:pic>
        <p:nvPicPr>
          <p:cNvPr id="2" name="Picture 1">
            <a:extLst>
              <a:ext uri="{FF2B5EF4-FFF2-40B4-BE49-F238E27FC236}">
                <a16:creationId xmlns:a16="http://schemas.microsoft.com/office/drawing/2014/main" id="{0266C27A-FD2E-4A77-812C-0D959B1D4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675894"/>
            <a:ext cx="2743200" cy="2743200"/>
          </a:xfrm>
          <a:prstGeom prst="rect">
            <a:avLst/>
          </a:prstGeom>
        </p:spPr>
      </p:pic>
    </p:spTree>
    <p:extLst>
      <p:ext uri="{BB962C8B-B14F-4D97-AF65-F5344CB8AC3E}">
        <p14:creationId xmlns:p14="http://schemas.microsoft.com/office/powerpoint/2010/main" val="39472060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59183-A579-4B51-83BD-81F1D1EDAC96}"/>
              </a:ext>
            </a:extLst>
          </p:cNvPr>
          <p:cNvPicPr>
            <a:picLocks noChangeAspect="1"/>
          </p:cNvPicPr>
          <p:nvPr/>
        </p:nvPicPr>
        <p:blipFill>
          <a:blip r:embed="rId2"/>
          <a:stretch>
            <a:fillRect/>
          </a:stretch>
        </p:blipFill>
        <p:spPr>
          <a:xfrm>
            <a:off x="3908965" y="228600"/>
            <a:ext cx="437407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040833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“Sheba and Dedan and the merchants of </a:t>
            </a:r>
            <a:r>
              <a:rPr lang="en-US" sz="3600" b="1" u="sng" dirty="0">
                <a:solidFill>
                  <a:srgbClr val="FFFFCC"/>
                </a:solidFill>
                <a:cs typeface="Calibri" panose="020F0502020204030204" pitchFamily="34" charset="0"/>
              </a:rPr>
              <a:t>Tarshish</a:t>
            </a:r>
            <a:r>
              <a:rPr lang="en-US" sz="3600" dirty="0">
                <a:solidFill>
                  <a:srgbClr val="FFFFCC"/>
                </a:solidFill>
                <a:cs typeface="Calibri" panose="020F0502020204030204" pitchFamily="34" charset="0"/>
              </a:rPr>
              <a:t> </a:t>
            </a:r>
            <a:r>
              <a:rPr lang="en-US" sz="3600" dirty="0">
                <a:cs typeface="Calibri" panose="020F0502020204030204" pitchFamily="34" charset="0"/>
              </a:rPr>
              <a:t>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7916031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428693635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667000" y="1943558"/>
            <a:ext cx="892796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The Ryrie Study Bible indicates that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Tarshish</a:t>
            </a:r>
            <a:r>
              <a:rPr lang="en-US" altLang="en-US" dirty="0">
                <a:effectLst>
                  <a:outerShdw blurRad="38100" dist="38100" dir="2700000" algn="tl">
                    <a:srgbClr val="000000">
                      <a:alpha val="43137"/>
                    </a:srgbClr>
                  </a:outerShdw>
                </a:effectLst>
                <a:cs typeface="Calibri" panose="020F0502020204030204" pitchFamily="34" charset="0"/>
              </a:rPr>
              <a:t> “is located in the S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Spain</a:t>
            </a:r>
            <a:r>
              <a:rPr lang="en-US" altLang="en-US" dirty="0">
                <a:effectLst>
                  <a:outerShdw blurRad="38100" dist="38100" dir="2700000" algn="tl">
                    <a:srgbClr val="000000">
                      <a:alpha val="43137"/>
                    </a:srgbClr>
                  </a:outerShdw>
                </a:effectLst>
                <a:cs typeface="Calibri" panose="020F0502020204030204" pitchFamily="34" charset="0"/>
              </a:rPr>
              <a:t> near Gibraltar, 2,500 mi. (4,000 km) W of Palestine [or Israel] and the opposite direction from Nineveh.”</a:t>
            </a:r>
          </a:p>
          <a:p>
            <a:pPr algn="just" eaLnBrk="1" hangingPunct="1">
              <a:spcBef>
                <a:spcPct val="0"/>
              </a:spcBef>
              <a:buClrTx/>
              <a:buSzTx/>
              <a:buNone/>
            </a:pPr>
            <a:endParaRPr lang="en-US" altLang="en-US" sz="2800" dirty="0">
              <a:effectLst>
                <a:outerShdw blurRad="38100" dist="38100" dir="2700000" algn="tl">
                  <a:srgbClr val="000000">
                    <a:alpha val="43137"/>
                  </a:srgbClr>
                </a:outerShdw>
              </a:effectLst>
              <a:cs typeface="Calibri" panose="020F0502020204030204" pitchFamily="34" charset="0"/>
            </a:endParaRPr>
          </a:p>
        </p:txBody>
      </p:sp>
      <p:sp>
        <p:nvSpPr>
          <p:cNvPr id="26627" name="TextBox 2"/>
          <p:cNvSpPr txBox="1">
            <a:spLocks noChangeArrowheads="1"/>
          </p:cNvSpPr>
          <p:nvPr/>
        </p:nvSpPr>
        <p:spPr bwMode="auto">
          <a:xfrm>
            <a:off x="2438400" y="216694"/>
            <a:ext cx="73151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Tarshish = Spain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Ryrie Study Bible, p. 1,421. </a:t>
            </a:r>
          </a:p>
        </p:txBody>
      </p:sp>
      <p:pic>
        <p:nvPicPr>
          <p:cNvPr id="3" name="Picture 2">
            <a:extLst>
              <a:ext uri="{FF2B5EF4-FFF2-40B4-BE49-F238E27FC236}">
                <a16:creationId xmlns:a16="http://schemas.microsoft.com/office/drawing/2014/main" id="{68A2A081-6E89-43F9-9FF7-0E35687A151B}"/>
              </a:ext>
            </a:extLst>
          </p:cNvPr>
          <p:cNvPicPr>
            <a:picLocks noChangeAspect="1"/>
          </p:cNvPicPr>
          <p:nvPr/>
        </p:nvPicPr>
        <p:blipFill>
          <a:blip r:embed="rId2"/>
          <a:stretch>
            <a:fillRect/>
          </a:stretch>
        </p:blipFill>
        <p:spPr>
          <a:xfrm>
            <a:off x="609600" y="2133600"/>
            <a:ext cx="1905000" cy="2828925"/>
          </a:xfrm>
          <a:prstGeom prst="rect">
            <a:avLst/>
          </a:prstGeom>
          <a:ln>
            <a:solidFill>
              <a:schemeClr val="tx1"/>
            </a:solidFill>
          </a:ln>
        </p:spPr>
      </p:pic>
    </p:spTree>
    <p:extLst>
      <p:ext uri="{BB962C8B-B14F-4D97-AF65-F5344CB8AC3E}">
        <p14:creationId xmlns:p14="http://schemas.microsoft.com/office/powerpoint/2010/main" val="8954735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sp>
        <p:nvSpPr>
          <p:cNvPr id="3" name="Content Placeholder 2"/>
          <p:cNvSpPr>
            <a:spLocks noGrp="1"/>
          </p:cNvSpPr>
          <p:nvPr>
            <p:ph idx="1"/>
          </p:nvPr>
        </p:nvSpPr>
        <p:spPr>
          <a:xfrm>
            <a:off x="772494" y="1267058"/>
            <a:ext cx="8229600" cy="4600341"/>
          </a:xfrm>
        </p:spPr>
        <p:txBody>
          <a:bodyPr/>
          <a:lstStyle/>
          <a:p>
            <a:pPr marL="627063" indent="-6270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Vision</a:t>
            </a:r>
            <a:r>
              <a:rPr lang="en-US"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(11-14)</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Interpretation (18-28)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03B990E7-DCB3-4D33-AA25-F50361E817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1283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943558"/>
            <a:ext cx="1099781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“Young lions are often used in the Scripture to refer to energetic rulers. Therefore, the young lions who verbally oppose Gog’s invasion are strong military and political leaders who act with Tarshish...It was in the farthest west regions of the known world, in Spain. As we know, Spain is in modern Europe.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Tarshish, or modern Spain, could be used by Ezekiel to represent all of the western nations whom Saudi Arabia will join with in denouncing this invasion</a:t>
            </a:r>
            <a:r>
              <a:rPr lang="en-US" altLang="en-US"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FD1CB181-3C1E-40FD-8F5D-3DC237C233F4}"/>
              </a:ext>
            </a:extLst>
          </p:cNvPr>
          <p:cNvPicPr>
            <a:picLocks noChangeAspect="1"/>
          </p:cNvPicPr>
          <p:nvPr/>
        </p:nvPicPr>
        <p:blipFill>
          <a:blip r:embed="rId2"/>
          <a:stretch>
            <a:fillRect/>
          </a:stretch>
        </p:blipFill>
        <p:spPr>
          <a:xfrm>
            <a:off x="606582" y="76200"/>
            <a:ext cx="1286692" cy="1097280"/>
          </a:xfrm>
          <a:prstGeom prst="rect">
            <a:avLst/>
          </a:prstGeom>
          <a:ln>
            <a:solidFill>
              <a:schemeClr val="tx1"/>
            </a:solidFill>
          </a:ln>
        </p:spPr>
      </p:pic>
      <p:sp>
        <p:nvSpPr>
          <p:cNvPr id="6" name="TextBox 2">
            <a:extLst>
              <a:ext uri="{FF2B5EF4-FFF2-40B4-BE49-F238E27FC236}">
                <a16:creationId xmlns:a16="http://schemas.microsoft.com/office/drawing/2014/main" id="{C21969F9-28B3-463D-84C5-029956D358B9}"/>
              </a:ext>
            </a:extLst>
          </p:cNvPr>
          <p:cNvSpPr txBox="1">
            <a:spLocks noChangeArrowheads="1"/>
          </p:cNvSpPr>
          <p:nvPr/>
        </p:nvSpPr>
        <p:spPr bwMode="auto">
          <a:xfrm>
            <a:off x="3124200" y="228600"/>
            <a:ext cx="59436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Young Lions = Western Nations</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Mark Hitchcock, </a:t>
            </a:r>
            <a:r>
              <a:rPr lang="en-US" altLang="en-US" sz="1600" i="1" dirty="0">
                <a:effectLst>
                  <a:outerShdw blurRad="38100" dist="38100" dir="2700000" algn="tl">
                    <a:srgbClr val="000000">
                      <a:alpha val="43137"/>
                    </a:srgbClr>
                  </a:outerShdw>
                </a:effectLst>
                <a:cs typeface="Calibri" panose="020F0502020204030204" pitchFamily="34" charset="0"/>
              </a:rPr>
              <a:t>After the Empire: Bible Prophecy in Light of the Fall of the Soviet Union</a:t>
            </a:r>
            <a:r>
              <a:rPr lang="en-US" altLang="en-US" sz="1600" dirty="0">
                <a:effectLst>
                  <a:outerShdw blurRad="38100" dist="38100" dir="2700000" algn="tl">
                    <a:srgbClr val="000000">
                      <a:alpha val="43137"/>
                    </a:srgbClr>
                  </a:outerShdw>
                </a:effectLst>
                <a:cs typeface="Calibri" panose="020F0502020204030204" pitchFamily="34" charset="0"/>
              </a:rPr>
              <a:t> (Wheaton, Il: Tyndale, 1994), p. 101.  </a:t>
            </a:r>
          </a:p>
        </p:txBody>
      </p:sp>
    </p:spTree>
    <p:extLst>
      <p:ext uri="{BB962C8B-B14F-4D97-AF65-F5344CB8AC3E}">
        <p14:creationId xmlns:p14="http://schemas.microsoft.com/office/powerpoint/2010/main" val="174241875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“Sheba and Dedan and </a:t>
            </a:r>
            <a:r>
              <a:rPr lang="en-US" sz="3600" b="1" u="sng" dirty="0">
                <a:solidFill>
                  <a:srgbClr val="FFFFCC"/>
                </a:solidFill>
                <a:cs typeface="Calibri" panose="020F0502020204030204" pitchFamily="34" charset="0"/>
              </a:rPr>
              <a:t>the merchants of Tarshish</a:t>
            </a:r>
            <a:r>
              <a:rPr lang="en-US" sz="3600" dirty="0">
                <a:solidFill>
                  <a:srgbClr val="FFFFCC"/>
                </a:solidFill>
                <a:cs typeface="Calibri" panose="020F0502020204030204" pitchFamily="34" charset="0"/>
              </a:rPr>
              <a:t> </a:t>
            </a:r>
            <a:r>
              <a:rPr lang="en-US" sz="3600" dirty="0">
                <a:cs typeface="Calibri" panose="020F0502020204030204" pitchFamily="34" charset="0"/>
              </a:rPr>
              <a:t>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658457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The young lions of Tarshish are taken to mean either the strong leaders and princes or greedy rulers of these commercial communities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5532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a:t>
            </a:r>
          </a:p>
        </p:txBody>
      </p:sp>
      <p:pic>
        <p:nvPicPr>
          <p:cNvPr id="5" name="Picture 4">
            <a:extLst>
              <a:ext uri="{FF2B5EF4-FFF2-40B4-BE49-F238E27FC236}">
                <a16:creationId xmlns:a16="http://schemas.microsoft.com/office/drawing/2014/main" id="{830EF417-DCC5-46A5-9C1C-8DFA30DFA880}"/>
              </a:ext>
            </a:extLst>
          </p:cNvPr>
          <p:cNvPicPr>
            <a:picLocks noChangeAspect="1"/>
          </p:cNvPicPr>
          <p:nvPr/>
        </p:nvPicPr>
        <p:blipFill>
          <a:blip r:embed="rId2"/>
          <a:stretch>
            <a:fillRect/>
          </a:stretch>
        </p:blipFill>
        <p:spPr>
          <a:xfrm>
            <a:off x="4606714" y="4377750"/>
            <a:ext cx="2978573" cy="2127552"/>
          </a:xfrm>
          <a:prstGeom prst="rect">
            <a:avLst/>
          </a:prstGeom>
          <a:ln>
            <a:solidFill>
              <a:schemeClr val="tx1"/>
            </a:solidFill>
          </a:ln>
        </p:spPr>
      </p:pic>
      <p:pic>
        <p:nvPicPr>
          <p:cNvPr id="6" name="Picture 5">
            <a:extLst>
              <a:ext uri="{FF2B5EF4-FFF2-40B4-BE49-F238E27FC236}">
                <a16:creationId xmlns:a16="http://schemas.microsoft.com/office/drawing/2014/main" id="{C87B9D40-1CC3-4057-AFA6-A45AAAD27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216051062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396248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C7EAE-6951-4E1F-A5BE-E8560F886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867" y="228600"/>
            <a:ext cx="980026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315587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“Sheba and Dedan and the merchants of Tarshish with all its villages will say to you, ‘Have you come to capture spoil? Have you assembled your company to seize plunder, to carry away </a:t>
            </a:r>
            <a:r>
              <a:rPr lang="en-US" sz="3600" b="1" u="sng" dirty="0">
                <a:solidFill>
                  <a:srgbClr val="FFFFCC"/>
                </a:solidFill>
                <a:cs typeface="Calibri" panose="020F0502020204030204" pitchFamily="34" charset="0"/>
              </a:rPr>
              <a:t>silver and gold</a:t>
            </a:r>
            <a:r>
              <a:rPr lang="en-US" sz="3600" dirty="0">
                <a:cs typeface="Calibri" panose="020F0502020204030204" pitchFamily="34" charset="0"/>
              </a:rPr>
              <a:t>,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3802896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38F-E2E0-4A8C-A93C-0206B86F8027}"/>
              </a:ext>
            </a:extLst>
          </p:cNvPr>
          <p:cNvSpPr txBox="1">
            <a:spLocks/>
          </p:cNvSpPr>
          <p:nvPr/>
        </p:nvSpPr>
        <p:spPr>
          <a:xfrm>
            <a:off x="1828800" y="2971800"/>
            <a:ext cx="8534400" cy="9144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6000" kern="0" dirty="0">
                <a:effectLst>
                  <a:outerShdw blurRad="38100" dist="38100" dir="2700000" algn="tl">
                    <a:srgbClr val="000000">
                      <a:alpha val="43137"/>
                    </a:srgbClr>
                  </a:outerShdw>
                </a:effectLst>
                <a:ea typeface="Calibri" pitchFamily="34" charset="0"/>
                <a:cs typeface="Calibri" pitchFamily="34" charset="0"/>
              </a:rPr>
              <a:t>CONCLUSION</a:t>
            </a:r>
          </a:p>
        </p:txBody>
      </p:sp>
    </p:spTree>
    <p:extLst>
      <p:ext uri="{BB962C8B-B14F-4D97-AF65-F5344CB8AC3E}">
        <p14:creationId xmlns:p14="http://schemas.microsoft.com/office/powerpoint/2010/main" val="425771492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1242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1E877339-5128-40C9-A154-13DAD87952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21042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4A3DAC32-C29D-4A2C-8BA8-925B5E6416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279990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D7C7B2DA-C7C4-4E63-80B8-3B44E64B073C}"/>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E42724B5-8A43-427F-9799-710570368C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5767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2EE03EEB-D343-411D-AE6E-20CC2C064F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sp>
        <p:nvSpPr>
          <p:cNvPr id="6" name="Title 1">
            <a:extLst>
              <a:ext uri="{FF2B5EF4-FFF2-40B4-BE49-F238E27FC236}">
                <a16:creationId xmlns:a16="http://schemas.microsoft.com/office/drawing/2014/main" id="{BCC71FFE-C60B-490A-9A77-293720E09C72}"/>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92C922FF-A1A9-4B44-848F-75A24F758DC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2687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59050C82-5F97-4D79-BE19-38A289A3D66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4171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55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10526</TotalTime>
  <Words>3461</Words>
  <Application>Microsoft Office PowerPoint</Application>
  <PresentationFormat>Widescreen</PresentationFormat>
  <Paragraphs>231</Paragraphs>
  <Slides>58</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58</vt:i4>
      </vt:variant>
    </vt:vector>
  </HeadingPairs>
  <TitlesOfParts>
    <vt:vector size="63" baseType="lpstr">
      <vt:lpstr>Calibri</vt:lpstr>
      <vt:lpstr>Times New Roman</vt:lpstr>
      <vt:lpstr>Wingdings</vt:lpstr>
      <vt:lpstr>Azure</vt:lpstr>
      <vt:lpstr>1_Azure</vt:lpstr>
      <vt:lpstr>Ezekiel 36‒39 The Middle East Meltdown 2022</vt:lpstr>
      <vt:lpstr>Ezekiel 33‒48</vt:lpstr>
      <vt:lpstr>Ezekiel 36</vt:lpstr>
      <vt:lpstr>Ezekiel 33‒48</vt:lpstr>
      <vt:lpstr>Ezekiel 37</vt:lpstr>
      <vt:lpstr>Ezekiel 33‒48</vt:lpstr>
      <vt:lpstr>Ezekiel 38‒39</vt:lpstr>
      <vt:lpstr>Ezekiel 38‒39</vt:lpstr>
      <vt:lpstr>I. Invasion Planned (Ezekiel 38:1-13)</vt:lpstr>
      <vt:lpstr>I. Invasion Planned (Ezekiel 38:1-13)</vt:lpstr>
      <vt:lpstr>PowerPoint Presentation</vt:lpstr>
      <vt:lpstr>PowerPoint Presentation</vt:lpstr>
      <vt:lpstr>I. Invasion Planned (Ezekiel 38:1-13)</vt:lpstr>
      <vt:lpstr>PowerPoint Presentation</vt:lpstr>
      <vt:lpstr>Israel’s Three Blessings to the World (Gen 12:3b)</vt:lpstr>
      <vt:lpstr>PowerPoint Presentation</vt:lpstr>
      <vt:lpstr>PowerPoint Presentation</vt:lpstr>
      <vt:lpstr>PowerPoint Presentation</vt:lpstr>
      <vt:lpstr>PowerPoint Presentation</vt:lpstr>
      <vt:lpstr>PowerPoint Presentation</vt:lpstr>
      <vt:lpstr>6 Timing Clues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Ezekiel 38‒39</vt:lpstr>
      <vt:lpstr>I. Invasion Planned (Ezekiel 38:1-13)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012 - Ezek 38v10-13 - WORKING COPY FOR ANDY</dc:title>
  <dc:subject>Ezek 36-39</dc:subject>
  <dc:creator>A. Woods</dc:creator>
  <dc:description>Modified by Jim McGowan</dc:description>
  <cp:lastModifiedBy>anne woods</cp:lastModifiedBy>
  <cp:revision>1232</cp:revision>
  <cp:lastPrinted>2022-04-03T12:23:39Z</cp:lastPrinted>
  <dcterms:created xsi:type="dcterms:W3CDTF">2009-03-17T12:21:13Z</dcterms:created>
  <dcterms:modified xsi:type="dcterms:W3CDTF">2022-04-09T19:57:22Z</dcterms:modified>
</cp:coreProperties>
</file>