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8920" r:id="rId2"/>
  </p:sldMasterIdLst>
  <p:notesMasterIdLst>
    <p:notesMasterId r:id="rId96"/>
  </p:notesMasterIdLst>
  <p:handoutMasterIdLst>
    <p:handoutMasterId r:id="rId97"/>
  </p:handoutMasterIdLst>
  <p:sldIdLst>
    <p:sldId id="2067" r:id="rId3"/>
    <p:sldId id="7306" r:id="rId4"/>
    <p:sldId id="1544" r:id="rId5"/>
    <p:sldId id="7293" r:id="rId6"/>
    <p:sldId id="5384" r:id="rId7"/>
    <p:sldId id="7421" r:id="rId8"/>
    <p:sldId id="5367" r:id="rId9"/>
    <p:sldId id="5368" r:id="rId10"/>
    <p:sldId id="5372" r:id="rId11"/>
    <p:sldId id="7311" r:id="rId12"/>
    <p:sldId id="2968" r:id="rId13"/>
    <p:sldId id="3018" r:id="rId14"/>
    <p:sldId id="6735" r:id="rId15"/>
    <p:sldId id="7426" r:id="rId16"/>
    <p:sldId id="2993" r:id="rId17"/>
    <p:sldId id="7427" r:id="rId18"/>
    <p:sldId id="7425" r:id="rId19"/>
    <p:sldId id="8333" r:id="rId20"/>
    <p:sldId id="7499" r:id="rId21"/>
    <p:sldId id="8564" r:id="rId22"/>
    <p:sldId id="7429" r:id="rId23"/>
    <p:sldId id="8547" r:id="rId24"/>
    <p:sldId id="8549" r:id="rId25"/>
    <p:sldId id="3015" r:id="rId26"/>
    <p:sldId id="5135" r:id="rId27"/>
    <p:sldId id="7431" r:id="rId28"/>
    <p:sldId id="7432" r:id="rId29"/>
    <p:sldId id="7433" r:id="rId30"/>
    <p:sldId id="8550" r:id="rId31"/>
    <p:sldId id="8551" r:id="rId32"/>
    <p:sldId id="8552" r:id="rId33"/>
    <p:sldId id="8553" r:id="rId34"/>
    <p:sldId id="8554" r:id="rId35"/>
    <p:sldId id="8575" r:id="rId36"/>
    <p:sldId id="8555" r:id="rId37"/>
    <p:sldId id="8556" r:id="rId38"/>
    <p:sldId id="7434" r:id="rId39"/>
    <p:sldId id="6733" r:id="rId40"/>
    <p:sldId id="7359" r:id="rId41"/>
    <p:sldId id="7439" r:id="rId42"/>
    <p:sldId id="7440" r:id="rId43"/>
    <p:sldId id="7441" r:id="rId44"/>
    <p:sldId id="7443" r:id="rId45"/>
    <p:sldId id="2064" r:id="rId46"/>
    <p:sldId id="8565" r:id="rId47"/>
    <p:sldId id="8557" r:id="rId48"/>
    <p:sldId id="8563" r:id="rId49"/>
    <p:sldId id="8574" r:id="rId50"/>
    <p:sldId id="7445" r:id="rId51"/>
    <p:sldId id="332" r:id="rId52"/>
    <p:sldId id="6734" r:id="rId53"/>
    <p:sldId id="8570" r:id="rId54"/>
    <p:sldId id="8567" r:id="rId55"/>
    <p:sldId id="8568" r:id="rId56"/>
    <p:sldId id="8569" r:id="rId57"/>
    <p:sldId id="8571" r:id="rId58"/>
    <p:sldId id="7450" r:id="rId59"/>
    <p:sldId id="7451" r:id="rId60"/>
    <p:sldId id="7452" r:id="rId61"/>
    <p:sldId id="6730" r:id="rId62"/>
    <p:sldId id="7345" r:id="rId63"/>
    <p:sldId id="7346" r:id="rId64"/>
    <p:sldId id="3004" r:id="rId65"/>
    <p:sldId id="8002" r:id="rId66"/>
    <p:sldId id="2842" r:id="rId67"/>
    <p:sldId id="2843" r:id="rId68"/>
    <p:sldId id="3017" r:id="rId69"/>
    <p:sldId id="3016" r:id="rId70"/>
    <p:sldId id="2841" r:id="rId71"/>
    <p:sldId id="6722" r:id="rId72"/>
    <p:sldId id="2040" r:id="rId73"/>
    <p:sldId id="7342" r:id="rId74"/>
    <p:sldId id="2069" r:id="rId75"/>
    <p:sldId id="6737" r:id="rId76"/>
    <p:sldId id="7453" r:id="rId77"/>
    <p:sldId id="7454" r:id="rId78"/>
    <p:sldId id="6936" r:id="rId79"/>
    <p:sldId id="6621" r:id="rId80"/>
    <p:sldId id="6937" r:id="rId81"/>
    <p:sldId id="6938" r:id="rId82"/>
    <p:sldId id="6740" r:id="rId83"/>
    <p:sldId id="7455" r:id="rId84"/>
    <p:sldId id="7457" r:id="rId85"/>
    <p:sldId id="3061" r:id="rId86"/>
    <p:sldId id="7458" r:id="rId87"/>
    <p:sldId id="7459" r:id="rId88"/>
    <p:sldId id="7347" r:id="rId89"/>
    <p:sldId id="6736" r:id="rId90"/>
    <p:sldId id="6738" r:id="rId91"/>
    <p:sldId id="7460" r:id="rId92"/>
    <p:sldId id="8235" r:id="rId93"/>
    <p:sldId id="8522" r:id="rId94"/>
    <p:sldId id="8573" r:id="rId95"/>
  </p:sldIdLst>
  <p:sldSz cx="12192000" cy="6858000"/>
  <p:notesSz cx="7315200" cy="9601200"/>
  <p:custDataLst>
    <p:tags r:id="rId98"/>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99FFCC"/>
    <a:srgbClr val="00FF00"/>
    <a:srgbClr val="000066"/>
    <a:srgbClr val="0000FF"/>
    <a:srgbClr val="0000CC"/>
    <a:srgbClr val="006600"/>
    <a:srgbClr val="FFFF99"/>
    <a:srgbClr val="0099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108" autoAdjust="0"/>
    <p:restoredTop sz="96110" autoAdjust="0"/>
  </p:normalViewPr>
  <p:slideViewPr>
    <p:cSldViewPr>
      <p:cViewPr varScale="1">
        <p:scale>
          <a:sx n="105" d="100"/>
          <a:sy n="105" d="100"/>
        </p:scale>
        <p:origin x="283" y="77"/>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79" d="100"/>
          <a:sy n="79" d="100"/>
        </p:scale>
        <p:origin x="3720" y="8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tableStyles" Target="tableStyle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handoutMaster" Target="handoutMasters/handoutMaster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tags" Target="tags/tag1.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8" name="Rectangle 4"/>
          <p:cNvSpPr>
            <a:spLocks noGrp="1" noChangeArrowheads="1"/>
          </p:cNvSpPr>
          <p:nvPr>
            <p:ph type="ftr" sz="quarter" idx="2"/>
          </p:nvPr>
        </p:nvSpPr>
        <p:spPr bwMode="auto">
          <a:xfrm>
            <a:off x="2" y="9122452"/>
            <a:ext cx="3170764" cy="478748"/>
          </a:xfrm>
          <a:prstGeom prst="rect">
            <a:avLst/>
          </a:prstGeom>
          <a:noFill/>
          <a:ln w="9525">
            <a:noFill/>
            <a:miter lim="800000"/>
            <a:headEnd/>
            <a:tailEnd/>
          </a:ln>
        </p:spPr>
        <p:txBody>
          <a:bodyPr vert="horz" wrap="square" lIns="97381" tIns="48692" rIns="97381" bIns="48692" numCol="1" anchor="b" anchorCtr="0" compatLnSpc="1">
            <a:prstTxWarp prst="textNoShape">
              <a:avLst/>
            </a:prstTxWarp>
          </a:bodyPr>
          <a:lstStyle>
            <a:lvl1pPr defTabSz="920864" eaLnBrk="1" hangingPunct="1">
              <a:defRPr sz="1400">
                <a:latin typeface="Times New Roman" pitchFamily="18" charset="0"/>
                <a:cs typeface="Arial" charset="0"/>
              </a:defRPr>
            </a:lvl1pPr>
          </a:lstStyle>
          <a:p>
            <a:pPr>
              <a:defRPr/>
            </a:pPr>
            <a:endParaRPr lang="en-US" dirty="0">
              <a:latin typeface="Calibri" panose="020F0502020204030204" pitchFamily="34" charset="0"/>
              <a:cs typeface="Calibri" panose="020F0502020204030204" pitchFamily="34" charset="0"/>
            </a:endParaRPr>
          </a:p>
        </p:txBody>
      </p:sp>
      <p:sp>
        <p:nvSpPr>
          <p:cNvPr id="36869" name="Rectangle 5"/>
          <p:cNvSpPr>
            <a:spLocks noGrp="1" noChangeArrowheads="1"/>
          </p:cNvSpPr>
          <p:nvPr>
            <p:ph type="sldNum" sz="quarter" idx="3"/>
          </p:nvPr>
        </p:nvSpPr>
        <p:spPr bwMode="auto">
          <a:xfrm>
            <a:off x="4144438" y="9122452"/>
            <a:ext cx="3170764" cy="478748"/>
          </a:xfrm>
          <a:prstGeom prst="rect">
            <a:avLst/>
          </a:prstGeom>
          <a:noFill/>
          <a:ln w="9525">
            <a:noFill/>
            <a:miter lim="800000"/>
            <a:headEnd/>
            <a:tailEnd/>
          </a:ln>
        </p:spPr>
        <p:txBody>
          <a:bodyPr vert="horz" wrap="square" lIns="97381" tIns="48692" rIns="97381" bIns="48692" numCol="1" anchor="b" anchorCtr="0" compatLnSpc="1">
            <a:prstTxWarp prst="textNoShape">
              <a:avLst/>
            </a:prstTxWarp>
          </a:bodyPr>
          <a:lstStyle>
            <a:lvl1pPr algn="r" defTabSz="919473">
              <a:defRPr sz="1400"/>
            </a:lvl1pPr>
          </a:lstStyle>
          <a:p>
            <a:fld id="{416C2B2E-E9D7-4230-8EE4-F98D0B6BB14D}" type="slidenum">
              <a:rPr lang="en-US" altLang="en-US">
                <a:latin typeface="Calibri" panose="020F0502020204030204" pitchFamily="34" charset="0"/>
                <a:cs typeface="Calibri" panose="020F0502020204030204" pitchFamily="34" charset="0"/>
              </a:rPr>
              <a:pPr/>
              <a:t>‹#›</a:t>
            </a:fld>
            <a:endParaRPr lang="en-US" altLang="en-US" dirty="0">
              <a:latin typeface="Calibri" panose="020F0502020204030204" pitchFamily="34" charset="0"/>
              <a:cs typeface="Calibri" panose="020F0502020204030204" pitchFamily="34" charset="0"/>
            </a:endParaRPr>
          </a:p>
        </p:txBody>
      </p:sp>
      <p:sp>
        <p:nvSpPr>
          <p:cNvPr id="6" name="Header Placeholder 1">
            <a:extLst>
              <a:ext uri="{FF2B5EF4-FFF2-40B4-BE49-F238E27FC236}">
                <a16:creationId xmlns:a16="http://schemas.microsoft.com/office/drawing/2014/main" id="{0BC7D7AA-E7C3-412B-B336-6B5EF3586CD0}"/>
              </a:ext>
            </a:extLst>
          </p:cNvPr>
          <p:cNvSpPr>
            <a:spLocks noGrp="1"/>
          </p:cNvSpPr>
          <p:nvPr>
            <p:ph type="hdr" sz="quarter"/>
          </p:nvPr>
        </p:nvSpPr>
        <p:spPr>
          <a:xfrm>
            <a:off x="1714403" y="124353"/>
            <a:ext cx="4347077" cy="820028"/>
          </a:xfrm>
          <a:prstGeom prst="rect">
            <a:avLst/>
          </a:prstGeom>
        </p:spPr>
        <p:txBody>
          <a:bodyPr vert="horz" lIns="123620" tIns="61810" rIns="123620" bIns="61810" rtlCol="0"/>
          <a:lstStyle>
            <a:lvl1pPr algn="ctr">
              <a:defRPr sz="1700" dirty="0">
                <a:latin typeface="Calibri" panose="020F0502020204030204" pitchFamily="34" charset="0"/>
                <a:cs typeface="Calibri" panose="020F0502020204030204" pitchFamily="34" charset="0"/>
              </a:defRPr>
            </a:lvl1pPr>
          </a:lstStyle>
          <a:p>
            <a:pPr>
              <a:defRPr/>
            </a:pPr>
            <a:r>
              <a:rPr lang="en-US" dirty="0"/>
              <a:t>Dr. Andy Woods</a:t>
            </a:r>
          </a:p>
          <a:p>
            <a:pPr>
              <a:defRPr/>
            </a:pPr>
            <a:r>
              <a:rPr lang="en-US" dirty="0"/>
              <a:t>Middle East Meltdown 011 - </a:t>
            </a:r>
            <a:r>
              <a:rPr lang="en-US" dirty="0" err="1"/>
              <a:t>Ezek</a:t>
            </a:r>
            <a:r>
              <a:rPr lang="en-US" dirty="0"/>
              <a:t> 38v7-13</a:t>
            </a:r>
          </a:p>
          <a:p>
            <a:pPr>
              <a:defRPr/>
            </a:pPr>
            <a:r>
              <a:rPr lang="en-US" dirty="0"/>
              <a:t>04-03-2022</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2" y="0"/>
            <a:ext cx="3170764" cy="478748"/>
          </a:xfrm>
          <a:prstGeom prst="rect">
            <a:avLst/>
          </a:prstGeom>
          <a:noFill/>
          <a:ln w="9525">
            <a:noFill/>
            <a:miter lim="800000"/>
            <a:headEnd/>
            <a:tailEnd/>
          </a:ln>
        </p:spPr>
        <p:txBody>
          <a:bodyPr vert="horz" wrap="square" lIns="97381" tIns="48692" rIns="97381" bIns="48692" numCol="1" anchor="t" anchorCtr="0" compatLnSpc="1">
            <a:prstTxWarp prst="textNoShape">
              <a:avLst/>
            </a:prstTxWarp>
          </a:bodyPr>
          <a:lstStyle>
            <a:lvl1pPr defTabSz="920864" eaLnBrk="1" hangingPunct="1">
              <a:defRPr sz="1400">
                <a:latin typeface="Calibri" panose="020F0502020204030204" pitchFamily="34" charset="0"/>
                <a:cs typeface="Calibri" panose="020F0502020204030204" pitchFamily="34"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81" tIns="48692" rIns="97381" bIns="48692" numCol="1" anchor="t" anchorCtr="0" compatLnSpc="1">
            <a:prstTxWarp prst="textNoShape">
              <a:avLst/>
            </a:prstTxWarp>
          </a:bodyPr>
          <a:lstStyle>
            <a:lvl1pPr algn="r" defTabSz="920864" eaLnBrk="1" hangingPunct="1">
              <a:defRPr sz="1400">
                <a:latin typeface="Calibri" panose="020F0502020204030204" pitchFamily="34" charset="0"/>
                <a:cs typeface="Calibri" panose="020F0502020204030204" pitchFamily="34" charset="0"/>
              </a:defRPr>
            </a:lvl1pPr>
          </a:lstStyle>
          <a:p>
            <a:pPr>
              <a:defRPr/>
            </a:pPr>
            <a:fld id="{5800389A-3474-4B41-9CB2-F1B2DAE08F62}" type="datetimeFigureOut">
              <a:rPr lang="en-US" smtClean="0"/>
              <a:pPr>
                <a:defRPr/>
              </a:pPr>
              <a:t>4/3/2022</a:t>
            </a:fld>
            <a:endParaRPr lang="en-US" dirty="0"/>
          </a:p>
        </p:txBody>
      </p:sp>
      <p:sp>
        <p:nvSpPr>
          <p:cNvPr id="4" name="Slide Image Placeholder 3"/>
          <p:cNvSpPr>
            <a:spLocks noGrp="1" noRot="1" noChangeAspect="1"/>
          </p:cNvSpPr>
          <p:nvPr>
            <p:ph type="sldImg" idx="2"/>
          </p:nvPr>
        </p:nvSpPr>
        <p:spPr>
          <a:xfrm>
            <a:off x="458788" y="720725"/>
            <a:ext cx="6397625" cy="3598863"/>
          </a:xfrm>
          <a:prstGeom prst="rect">
            <a:avLst/>
          </a:prstGeom>
          <a:noFill/>
          <a:ln w="12700">
            <a:solidFill>
              <a:prstClr val="black"/>
            </a:solidFill>
          </a:ln>
        </p:spPr>
        <p:txBody>
          <a:bodyPr vert="horz" lIns="101027" tIns="50513" rIns="101027" bIns="50513" rtlCol="0" anchor="ctr"/>
          <a:lstStyle/>
          <a:p>
            <a:pPr lvl="0"/>
            <a:endParaRPr lang="en-US" noProof="0" dirty="0"/>
          </a:p>
        </p:txBody>
      </p:sp>
      <p:sp>
        <p:nvSpPr>
          <p:cNvPr id="5" name="Notes Placeholder 4"/>
          <p:cNvSpPr>
            <a:spLocks noGrp="1"/>
          </p:cNvSpPr>
          <p:nvPr>
            <p:ph type="body" sz="quarter" idx="3"/>
          </p:nvPr>
        </p:nvSpPr>
        <p:spPr bwMode="auto">
          <a:xfrm>
            <a:off x="732364" y="4561227"/>
            <a:ext cx="5850473" cy="4318573"/>
          </a:xfrm>
          <a:prstGeom prst="rect">
            <a:avLst/>
          </a:prstGeom>
          <a:noFill/>
          <a:ln w="9525">
            <a:noFill/>
            <a:miter lim="800000"/>
            <a:headEnd/>
            <a:tailEnd/>
          </a:ln>
        </p:spPr>
        <p:txBody>
          <a:bodyPr vert="horz" wrap="square" lIns="97381" tIns="48692" rIns="97381" bIns="4869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2" y="9120814"/>
            <a:ext cx="3170764" cy="478748"/>
          </a:xfrm>
          <a:prstGeom prst="rect">
            <a:avLst/>
          </a:prstGeom>
          <a:noFill/>
          <a:ln w="9525">
            <a:noFill/>
            <a:miter lim="800000"/>
            <a:headEnd/>
            <a:tailEnd/>
          </a:ln>
        </p:spPr>
        <p:txBody>
          <a:bodyPr vert="horz" wrap="square" lIns="97381" tIns="48692" rIns="97381" bIns="48692" numCol="1" anchor="b" anchorCtr="0" compatLnSpc="1">
            <a:prstTxWarp prst="textNoShape">
              <a:avLst/>
            </a:prstTxWarp>
          </a:bodyPr>
          <a:lstStyle>
            <a:lvl1pPr defTabSz="920864" eaLnBrk="1" hangingPunct="1">
              <a:defRPr sz="1400">
                <a:latin typeface="Calibri" panose="020F0502020204030204" pitchFamily="34" charset="0"/>
                <a:cs typeface="Calibri" panose="020F0502020204030204" pitchFamily="34"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4"/>
            <a:ext cx="3170763" cy="478748"/>
          </a:xfrm>
          <a:prstGeom prst="rect">
            <a:avLst/>
          </a:prstGeom>
          <a:noFill/>
          <a:ln w="9525">
            <a:noFill/>
            <a:miter lim="800000"/>
            <a:headEnd/>
            <a:tailEnd/>
          </a:ln>
        </p:spPr>
        <p:txBody>
          <a:bodyPr vert="horz" wrap="square" lIns="97381" tIns="48692" rIns="97381" bIns="48692" numCol="1" anchor="b" anchorCtr="0" compatLnSpc="1">
            <a:prstTxWarp prst="textNoShape">
              <a:avLst/>
            </a:prstTxWarp>
          </a:bodyPr>
          <a:lstStyle>
            <a:lvl1pPr algn="r" defTabSz="919473">
              <a:defRPr sz="1400">
                <a:latin typeface="Calibri" panose="020F0502020204030204" pitchFamily="34" charset="0"/>
                <a:cs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31</a:t>
            </a:fld>
            <a:endParaRPr lang="en-US" altLang="en-US" dirty="0"/>
          </a:p>
        </p:txBody>
      </p:sp>
    </p:spTree>
    <p:extLst>
      <p:ext uri="{BB962C8B-B14F-4D97-AF65-F5344CB8AC3E}">
        <p14:creationId xmlns:p14="http://schemas.microsoft.com/office/powerpoint/2010/main" val="6285059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32</a:t>
            </a:fld>
            <a:endParaRPr lang="en-US" altLang="en-US" dirty="0"/>
          </a:p>
        </p:txBody>
      </p:sp>
    </p:spTree>
    <p:extLst>
      <p:ext uri="{BB962C8B-B14F-4D97-AF65-F5344CB8AC3E}">
        <p14:creationId xmlns:p14="http://schemas.microsoft.com/office/powerpoint/2010/main" val="34770704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33</a:t>
            </a:fld>
            <a:endParaRPr lang="en-US" altLang="en-US" dirty="0"/>
          </a:p>
        </p:txBody>
      </p:sp>
    </p:spTree>
    <p:extLst>
      <p:ext uri="{BB962C8B-B14F-4D97-AF65-F5344CB8AC3E}">
        <p14:creationId xmlns:p14="http://schemas.microsoft.com/office/powerpoint/2010/main" val="34134850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34</a:t>
            </a:fld>
            <a:endParaRPr lang="en-US" altLang="en-US" dirty="0"/>
          </a:p>
        </p:txBody>
      </p:sp>
    </p:spTree>
    <p:extLst>
      <p:ext uri="{BB962C8B-B14F-4D97-AF65-F5344CB8AC3E}">
        <p14:creationId xmlns:p14="http://schemas.microsoft.com/office/powerpoint/2010/main" val="4422610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7535332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a:p>
        </p:txBody>
      </p:sp>
    </p:spTree>
    <p:extLst>
      <p:ext uri="{BB962C8B-B14F-4D97-AF65-F5344CB8AC3E}">
        <p14:creationId xmlns:p14="http://schemas.microsoft.com/office/powerpoint/2010/main" val="31071161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9865192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dt" sz="half" idx="10"/>
          </p:nvPr>
        </p:nvSpPr>
        <p:spPr>
          <a:ln/>
        </p:spPr>
        <p:txBody>
          <a:bodyPr/>
          <a:lstStyle>
            <a:lvl1pPr>
              <a:defRPr/>
            </a:lvl1pPr>
          </a:lstStyle>
          <a:p>
            <a:pPr>
              <a:defRPr/>
            </a:pPr>
            <a:fld id="{DF3D671D-A2A5-4CD9-8A9B-1F7FC052D772}" type="datetime1">
              <a:rPr lang="en-US"/>
              <a:pPr>
                <a:defRPr/>
              </a:pPr>
              <a:t>4/3/2022</a:t>
            </a:fld>
            <a:endParaRPr lang="en-US"/>
          </a:p>
        </p:txBody>
      </p:sp>
      <p:sp>
        <p:nvSpPr>
          <p:cNvPr id="4" name="Rectangle 1030"/>
          <p:cNvSpPr>
            <a:spLocks noGrp="1" noChangeArrowheads="1"/>
          </p:cNvSpPr>
          <p:nvPr>
            <p:ph type="ftr" sz="quarter" idx="11"/>
          </p:nvPr>
        </p:nvSpPr>
        <p:spPr>
          <a:ln/>
        </p:spPr>
        <p:txBody>
          <a:bodyPr/>
          <a:lstStyle>
            <a:lvl1pPr>
              <a:defRPr/>
            </a:lvl1pPr>
          </a:lstStyle>
          <a:p>
            <a:pPr>
              <a:defRPr/>
            </a:pPr>
            <a:r>
              <a:rPr lang="en-US"/>
              <a:t>DANIEL</a:t>
            </a:r>
          </a:p>
        </p:txBody>
      </p:sp>
      <p:sp>
        <p:nvSpPr>
          <p:cNvPr id="5" name="Rectangle 1031"/>
          <p:cNvSpPr>
            <a:spLocks noGrp="1" noChangeArrowheads="1"/>
          </p:cNvSpPr>
          <p:nvPr>
            <p:ph type="sldNum" sz="quarter" idx="12"/>
          </p:nvPr>
        </p:nvSpPr>
        <p:spPr>
          <a:ln/>
        </p:spPr>
        <p:txBody>
          <a:bodyPr/>
          <a:lstStyle>
            <a:lvl1pPr>
              <a:defRPr/>
            </a:lvl1pPr>
          </a:lstStyle>
          <a:p>
            <a:pPr>
              <a:defRPr/>
            </a:pPr>
            <a:fld id="{92FA45A4-3805-48A4-AA47-434E5CC7F107}" type="slidenum">
              <a:rPr lang="en-US"/>
              <a:pPr>
                <a:defRPr/>
              </a:pPr>
              <a:t>‹#›</a:t>
            </a:fld>
            <a:endParaRPr lang="en-US"/>
          </a:p>
        </p:txBody>
      </p:sp>
    </p:spTree>
    <p:extLst>
      <p:ext uri="{BB962C8B-B14F-4D97-AF65-F5344CB8AC3E}">
        <p14:creationId xmlns:p14="http://schemas.microsoft.com/office/powerpoint/2010/main" val="18786066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240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072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6">
            <a:extLst>
              <a:ext uri="{FF2B5EF4-FFF2-40B4-BE49-F238E27FC236}">
                <a16:creationId xmlns:a16="http://schemas.microsoft.com/office/drawing/2014/main" id="{DBDCB8BE-5B3F-440A-9569-8D8DF6F96513}"/>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CF113993-BF59-45AE-991F-820066FBB64B}"/>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8">
            <a:extLst>
              <a:ext uri="{FF2B5EF4-FFF2-40B4-BE49-F238E27FC236}">
                <a16:creationId xmlns:a16="http://schemas.microsoft.com/office/drawing/2014/main" id="{8F78E552-B260-4929-9ED6-A3DA2E2A56BE}"/>
              </a:ext>
            </a:extLst>
          </p:cNvPr>
          <p:cNvSpPr>
            <a:spLocks noGrp="1" noChangeArrowheads="1"/>
          </p:cNvSpPr>
          <p:nvPr>
            <p:ph type="sldNum" sz="quarter" idx="12"/>
          </p:nvPr>
        </p:nvSpPr>
        <p:spPr/>
        <p:txBody>
          <a:bodyPr/>
          <a:lstStyle>
            <a:lvl1pPr>
              <a:defRPr/>
            </a:lvl1pPr>
          </a:lstStyle>
          <a:p>
            <a:fld id="{43199A41-4403-4A21-A81D-34D8EA14E4E5}" type="slidenum">
              <a:rPr lang="en-US" altLang="en-US"/>
              <a:pPr/>
              <a:t>‹#›</a:t>
            </a:fld>
            <a:endParaRPr lang="en-US" altLang="en-US"/>
          </a:p>
        </p:txBody>
      </p:sp>
    </p:spTree>
    <p:extLst>
      <p:ext uri="{BB962C8B-B14F-4D97-AF65-F5344CB8AC3E}">
        <p14:creationId xmlns:p14="http://schemas.microsoft.com/office/powerpoint/2010/main" val="33966533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812800" y="1981200"/>
            <a:ext cx="10363200" cy="4114800"/>
          </a:xfrm>
        </p:spPr>
        <p:txBody>
          <a:bodyPr/>
          <a:lstStyle/>
          <a:p>
            <a:pPr lvl="0"/>
            <a:endParaRPr lang="en-US" noProof="0"/>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pPr>
              <a:defRPr/>
            </a:pPr>
            <a:fld id="{6B196BFA-0DE7-4BE2-97C4-13B184514A8C}" type="slidenum">
              <a:rPr lang="en-US" altLang="en-US"/>
              <a:pPr>
                <a:defRPr/>
              </a:pPr>
              <a:t>‹#›</a:t>
            </a:fld>
            <a:endParaRPr lang="en-US" altLang="en-US"/>
          </a:p>
        </p:txBody>
      </p:sp>
    </p:spTree>
    <p:extLst>
      <p:ext uri="{BB962C8B-B14F-4D97-AF65-F5344CB8AC3E}">
        <p14:creationId xmlns:p14="http://schemas.microsoft.com/office/powerpoint/2010/main" val="40861548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38614169"/>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29311090"/>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4725481"/>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5187236"/>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4677695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59233347"/>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84905201"/>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81466289"/>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78274656"/>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97034577"/>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smtClean="0"/>
            </a:lvl1pPr>
          </a:lstStyle>
          <a:p>
            <a:pPr>
              <a:defRPr/>
            </a:pPr>
            <a:fld id="{B3C3A6CF-E9D9-4FB9-8425-0D4364AA3ACE}" type="slidenum">
              <a:rPr lang="en-US" altLang="en-US"/>
              <a:pPr>
                <a:defRPr/>
              </a:pPr>
              <a:t>‹#›</a:t>
            </a:fld>
            <a:endParaRPr lang="en-US" altLang="en-US"/>
          </a:p>
        </p:txBody>
      </p:sp>
    </p:spTree>
    <p:extLst>
      <p:ext uri="{BB962C8B-B14F-4D97-AF65-F5344CB8AC3E}">
        <p14:creationId xmlns:p14="http://schemas.microsoft.com/office/powerpoint/2010/main" val="170655375"/>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smtClean="0"/>
            </a:lvl1pPr>
          </a:lstStyle>
          <a:p>
            <a:pPr>
              <a:defRPr/>
            </a:pPr>
            <a:fld id="{53B3D57C-D3B2-4DA0-B014-3E13462AB546}" type="slidenum">
              <a:rPr lang="en-US" altLang="en-US"/>
              <a:pPr>
                <a:defRPr/>
              </a:pPr>
              <a:t>‹#›</a:t>
            </a:fld>
            <a:endParaRPr lang="en-US" altLang="en-US"/>
          </a:p>
        </p:txBody>
      </p:sp>
    </p:spTree>
    <p:extLst>
      <p:ext uri="{BB962C8B-B14F-4D97-AF65-F5344CB8AC3E}">
        <p14:creationId xmlns:p14="http://schemas.microsoft.com/office/powerpoint/2010/main" val="1486026445"/>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cSld name="11_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
            <a:ext cx="144780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sz="2400" dirty="0">
                <a:latin typeface="Calibri" panose="020F0502020204030204" pitchFamily="34" charset="0"/>
                <a:cs typeface="Calibri" panose="020F0502020204030204" pitchFamily="34" charset="0"/>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grpSp>
      </p:grpSp>
      <p:sp>
        <p:nvSpPr>
          <p:cNvPr id="15394" name="Rectangle 34"/>
          <p:cNvSpPr>
            <a:spLocks noGrp="1" noChangeArrowheads="1"/>
          </p:cNvSpPr>
          <p:nvPr>
            <p:ph type="ctrTitle" sz="quarter"/>
          </p:nvPr>
        </p:nvSpPr>
        <p:spPr>
          <a:xfrm>
            <a:off x="1524000" y="2286000"/>
            <a:ext cx="10363200" cy="1143000"/>
          </a:xfrm>
        </p:spPr>
        <p:txBody>
          <a:bodyPr/>
          <a:lstStyle>
            <a:lvl1pPr algn="ctr">
              <a:defRPr>
                <a:solidFill>
                  <a:srgbClr val="00FFFF"/>
                </a:solidFill>
              </a:defRPr>
            </a:lvl1pPr>
          </a:lstStyle>
          <a:p>
            <a:r>
              <a:rPr lang="en-US"/>
              <a:t>Click to edit Master title style</a:t>
            </a:r>
          </a:p>
        </p:txBody>
      </p:sp>
      <p:sp>
        <p:nvSpPr>
          <p:cNvPr id="15395" name="Rectangle 35"/>
          <p:cNvSpPr>
            <a:spLocks noGrp="1" noChangeArrowheads="1"/>
          </p:cNvSpPr>
          <p:nvPr>
            <p:ph type="subTitle" sz="quarter" idx="1"/>
          </p:nvPr>
        </p:nvSpPr>
        <p:spPr>
          <a:xfrm>
            <a:off x="2438400" y="3886200"/>
            <a:ext cx="8534400" cy="1752600"/>
          </a:xfrm>
        </p:spPr>
        <p:txBody>
          <a:bodyPr lIns="92075" tIns="46038" rIns="92075" bIns="46038"/>
          <a:lstStyle>
            <a:lvl1pPr marL="0" indent="0" algn="ctr">
              <a:buFont typeface="Wingdings" pitchFamily="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smtClean="0">
                <a:solidFill>
                  <a:srgbClr val="FFFFFF"/>
                </a:solidFill>
              </a:defRPr>
            </a:lvl1pPr>
          </a:lstStyle>
          <a:p>
            <a:pPr>
              <a:defRPr/>
            </a:pPr>
            <a:fld id="{6F6F37EF-C3DC-4734-9315-DC3690F55A64}" type="slidenum">
              <a:rPr lang="en-US" altLang="en-US"/>
              <a:pPr>
                <a:defRPr/>
              </a:pPr>
              <a:t>‹#›</a:t>
            </a:fld>
            <a:endParaRPr lang="en-US" altLang="en-US"/>
          </a:p>
        </p:txBody>
      </p:sp>
    </p:spTree>
    <p:extLst>
      <p:ext uri="{BB962C8B-B14F-4D97-AF65-F5344CB8AC3E}">
        <p14:creationId xmlns:p14="http://schemas.microsoft.com/office/powerpoint/2010/main" val="2073641124"/>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4D67403-144F-4AEC-BC88-67C5B66B5E64}"/>
              </a:ext>
            </a:extLst>
          </p:cNvPr>
          <p:cNvSpPr>
            <a:spLocks noGrp="1" noChangeArrowheads="1"/>
          </p:cNvSpPr>
          <p:nvPr>
            <p:ph type="dt" sz="half" idx="10"/>
          </p:nvPr>
        </p:nvSpPr>
        <p:spPr>
          <a:ln/>
        </p:spPr>
        <p:txBody>
          <a:bodyPr/>
          <a:lstStyle>
            <a:lvl1pPr>
              <a:defRPr/>
            </a:lvl1pPr>
          </a:lstStyle>
          <a:p>
            <a:pPr>
              <a:defRPr/>
            </a:pPr>
            <a:fld id="{B34F64C5-3DB7-4AC4-A6E4-BEC91B3E2FBA}" type="datetime1">
              <a:rPr lang="en-US"/>
              <a:pPr>
                <a:defRPr/>
              </a:pPr>
              <a:t>4/3/2022</a:t>
            </a:fld>
            <a:endParaRPr lang="en-US"/>
          </a:p>
        </p:txBody>
      </p:sp>
      <p:sp>
        <p:nvSpPr>
          <p:cNvPr id="6" name="Rectangle 5">
            <a:extLst>
              <a:ext uri="{FF2B5EF4-FFF2-40B4-BE49-F238E27FC236}">
                <a16:creationId xmlns:a16="http://schemas.microsoft.com/office/drawing/2014/main" id="{23CB1886-C67F-4246-8472-984A0C9423EB}"/>
              </a:ext>
            </a:extLst>
          </p:cNvPr>
          <p:cNvSpPr>
            <a:spLocks noGrp="1" noChangeArrowheads="1"/>
          </p:cNvSpPr>
          <p:nvPr>
            <p:ph type="ftr" sz="quarter" idx="11"/>
          </p:nvPr>
        </p:nvSpPr>
        <p:spPr>
          <a:ln/>
        </p:spPr>
        <p:txBody>
          <a:bodyPr/>
          <a:lstStyle>
            <a:lvl1pPr>
              <a:defRPr/>
            </a:lvl1pPr>
          </a:lstStyle>
          <a:p>
            <a:pPr>
              <a:defRPr/>
            </a:pPr>
            <a:r>
              <a:rPr lang="en-US"/>
              <a:t>DANIEL 9</a:t>
            </a:r>
          </a:p>
        </p:txBody>
      </p:sp>
      <p:sp>
        <p:nvSpPr>
          <p:cNvPr id="7" name="Rectangle 6">
            <a:extLst>
              <a:ext uri="{FF2B5EF4-FFF2-40B4-BE49-F238E27FC236}">
                <a16:creationId xmlns:a16="http://schemas.microsoft.com/office/drawing/2014/main" id="{AB9FFE0C-7104-4250-9847-A3BCCD531A22}"/>
              </a:ext>
            </a:extLst>
          </p:cNvPr>
          <p:cNvSpPr>
            <a:spLocks noGrp="1" noChangeArrowheads="1"/>
          </p:cNvSpPr>
          <p:nvPr>
            <p:ph type="sldNum" sz="quarter" idx="12"/>
          </p:nvPr>
        </p:nvSpPr>
        <p:spPr>
          <a:ln/>
        </p:spPr>
        <p:txBody>
          <a:bodyPr/>
          <a:lstStyle>
            <a:lvl1pPr>
              <a:defRPr/>
            </a:lvl1pPr>
          </a:lstStyle>
          <a:p>
            <a:fld id="{F0448DBA-96FE-4E7C-9802-95FE3A1458D8}" type="slidenum">
              <a:rPr lang="en-US" altLang="en-US"/>
              <a:pPr/>
              <a:t>‹#›</a:t>
            </a:fld>
            <a:endParaRPr lang="en-US" altLang="en-US"/>
          </a:p>
        </p:txBody>
      </p:sp>
    </p:spTree>
    <p:extLst>
      <p:ext uri="{BB962C8B-B14F-4D97-AF65-F5344CB8AC3E}">
        <p14:creationId xmlns:p14="http://schemas.microsoft.com/office/powerpoint/2010/main" val="28098420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599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3184" y="1946275"/>
            <a:ext cx="5080000" cy="4114800"/>
          </a:xfrm>
        </p:spPr>
        <p:txBody>
          <a:bodyPr/>
          <a:lstStyle/>
          <a:p>
            <a:pPr lvl="0"/>
            <a:endParaRPr lang="en-US" noProof="0"/>
          </a:p>
        </p:txBody>
      </p:sp>
      <p:sp>
        <p:nvSpPr>
          <p:cNvPr id="5" name="Rectangle 35">
            <a:extLst>
              <a:ext uri="{FF2B5EF4-FFF2-40B4-BE49-F238E27FC236}">
                <a16:creationId xmlns:a16="http://schemas.microsoft.com/office/drawing/2014/main" id="{6014CF87-A633-4A88-B406-42BF4EF1A4FF}"/>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ABABA954-B5DF-482C-9B34-D60C40DB9F1B}"/>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262B03F8-8AEA-4077-82E6-D1343C29AFE4}"/>
              </a:ext>
            </a:extLst>
          </p:cNvPr>
          <p:cNvSpPr>
            <a:spLocks noGrp="1" noChangeArrowheads="1"/>
          </p:cNvSpPr>
          <p:nvPr>
            <p:ph type="sldNum" sz="quarter" idx="12"/>
          </p:nvPr>
        </p:nvSpPr>
        <p:spPr/>
        <p:txBody>
          <a:bodyPr/>
          <a:lstStyle>
            <a:lvl1pPr>
              <a:defRPr/>
            </a:lvl1pPr>
          </a:lstStyle>
          <a:p>
            <a:fld id="{1D50FB9A-EFFF-407F-A45E-2E37533CD2D7}" type="slidenum">
              <a:rPr lang="en-US" altLang="en-US"/>
              <a:pPr/>
              <a:t>‹#›</a:t>
            </a:fld>
            <a:endParaRPr lang="en-US" altLang="en-US"/>
          </a:p>
        </p:txBody>
      </p:sp>
    </p:spTree>
    <p:extLst>
      <p:ext uri="{BB962C8B-B14F-4D97-AF65-F5344CB8AC3E}">
        <p14:creationId xmlns:p14="http://schemas.microsoft.com/office/powerpoint/2010/main" val="3522512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277775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667015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326243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26877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711780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246010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959217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Calibri" panose="020F0502020204030204" pitchFamily="34" charset="0"/>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cs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cs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 id="2147488941" r:id="rId12"/>
    <p:sldLayoutId id="2147488942" r:id="rId13"/>
    <p:sldLayoutId id="2147488943" r:id="rId14"/>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sz="2400" dirty="0">
                <a:latin typeface="Calibri" panose="020F0502020204030204" pitchFamily="34" charset="0"/>
                <a:cs typeface="Calibri" panose="020F0502020204030204" pitchFamily="34" charset="0"/>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cs typeface="Calibri" panose="020F0502020204030204" pitchFamily="34" charset="0"/>
              </a:defRPr>
            </a:lvl1pPr>
          </a:lstStyle>
          <a:p>
            <a:pPr>
              <a:defRPr/>
            </a:pPr>
            <a:fld id="{29634EE1-7EB7-4B53-9DE7-78AC25DB4F0A}"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50614065"/>
      </p:ext>
    </p:extLst>
  </p:cSld>
  <p:clrMap bg1="dk2" tx1="lt1" bg2="dk1" tx2="lt2" accent1="accent1" accent2="accent2" accent3="accent3" accent4="accent4" accent5="accent5" accent6="accent6" hlink="hlink" folHlink="folHlink"/>
  <p:sldLayoutIdLst>
    <p:sldLayoutId id="2147488921" r:id="rId1"/>
    <p:sldLayoutId id="2147488922" r:id="rId2"/>
    <p:sldLayoutId id="2147488923" r:id="rId3"/>
    <p:sldLayoutId id="2147488924" r:id="rId4"/>
    <p:sldLayoutId id="2147488925" r:id="rId5"/>
    <p:sldLayoutId id="2147488926" r:id="rId6"/>
    <p:sldLayoutId id="2147488927" r:id="rId7"/>
    <p:sldLayoutId id="2147488928" r:id="rId8"/>
    <p:sldLayoutId id="2147488929" r:id="rId9"/>
    <p:sldLayoutId id="2147488930" r:id="rId10"/>
    <p:sldLayoutId id="2147488931" r:id="rId11"/>
    <p:sldLayoutId id="2147488932" r:id="rId12"/>
    <p:sldLayoutId id="2147488934" r:id="rId13"/>
    <p:sldLayoutId id="2147488935" r:id="rId14"/>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jpeg"/><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4.png"/></Relationships>
</file>

<file path=ppt/slides/_rels/slide3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4.png"/></Relationships>
</file>

<file path=ppt/slides/_rels/slide3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4.png"/></Relationships>
</file>

<file path=ppt/slides/_rels/slide3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15.png"/><Relationship Id="rId5" Type="http://schemas.microsoft.com/office/2007/relationships/hdphoto" Target="../media/hdphoto1.wdp"/><Relationship Id="rId4" Type="http://schemas.openxmlformats.org/officeDocument/2006/relationships/image" Target="../media/image14.png"/></Relationships>
</file>

<file path=ppt/slides/_rels/slide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1.png"/><Relationship Id="rId1" Type="http://schemas.openxmlformats.org/officeDocument/2006/relationships/slideLayout" Target="../slideLayouts/slideLayout10.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1.xml"/></Relationships>
</file>

<file path=ppt/slides/_rels/slide7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1.xml"/></Relationships>
</file>

<file path=ppt/slides/_rels/slide7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1.xml"/></Relationships>
</file>

<file path=ppt/slides/_rels/slide8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1.xml"/></Relationships>
</file>

<file path=ppt/slides/_rels/slide8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8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30.png"/><Relationship Id="rId1" Type="http://schemas.openxmlformats.org/officeDocument/2006/relationships/slideLayout" Target="../slideLayouts/slideLayout11.xml"/></Relationships>
</file>

<file path=ppt/slides/_rels/slide8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1.xml"/></Relationships>
</file>

<file path=ppt/slides/_rels/slide8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000066"/>
        </a:solidFill>
        <a:effectLst/>
      </p:bgPr>
    </p:bg>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B9CDD187-4665-4441-9CE9-61C16AFDD123}"/>
              </a:ext>
            </a:extLst>
          </p:cNvPr>
          <p:cNvSpPr txBox="1">
            <a:spLocks/>
          </p:cNvSpPr>
          <p:nvPr/>
        </p:nvSpPr>
        <p:spPr bwMode="auto">
          <a:xfrm>
            <a:off x="2362200" y="5257800"/>
            <a:ext cx="7467600" cy="15240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tx2"/>
              </a:buClr>
              <a:buSzPct val="75000"/>
              <a:buFont typeface="Wingdings" pitchFamily="2" charset="2"/>
              <a:buNone/>
              <a:defRPr sz="3200">
                <a:solidFill>
                  <a:srgbClr val="FFFFFF"/>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32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Dr. Andy Woods</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20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Senior Pastor – Sugar Land Bible Church</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20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President – Chafer Theological Seminary</a:t>
            </a:r>
          </a:p>
        </p:txBody>
      </p:sp>
      <p:sp>
        <p:nvSpPr>
          <p:cNvPr id="6" name="Title 1">
            <a:extLst>
              <a:ext uri="{FF2B5EF4-FFF2-40B4-BE49-F238E27FC236}">
                <a16:creationId xmlns:a16="http://schemas.microsoft.com/office/drawing/2014/main" id="{9D95BC06-BEED-4207-BC6C-3375BD25426E}"/>
              </a:ext>
            </a:extLst>
          </p:cNvPr>
          <p:cNvSpPr>
            <a:spLocks noGrp="1"/>
          </p:cNvSpPr>
          <p:nvPr>
            <p:ph type="ctrTitle"/>
          </p:nvPr>
        </p:nvSpPr>
        <p:spPr>
          <a:xfrm>
            <a:off x="2324100" y="228600"/>
            <a:ext cx="7543800" cy="1820466"/>
          </a:xfrm>
        </p:spPr>
        <p:txBody>
          <a:bodyPr/>
          <a:lstStyle/>
          <a:p>
            <a:pPr eaLnBrk="1" hangingPunct="1"/>
            <a:r>
              <a:rPr lang="en-US">
                <a:solidFill>
                  <a:srgbClr val="00FFFF"/>
                </a:solidFill>
              </a:rPr>
              <a:t>Ezekiel 36</a:t>
            </a:r>
            <a:r>
              <a:rPr lang="en-US">
                <a:solidFill>
                  <a:srgbClr val="00FFFF"/>
                </a:solidFill>
                <a:cs typeface="Calibri" panose="020F0502020204030204" pitchFamily="34" charset="0"/>
              </a:rPr>
              <a:t>‒39</a:t>
            </a:r>
            <a:br>
              <a:rPr lang="en-US" dirty="0">
                <a:solidFill>
                  <a:srgbClr val="00FFFF"/>
                </a:solidFill>
              </a:rPr>
            </a:br>
            <a:r>
              <a:rPr lang="en-US" sz="3600" dirty="0">
                <a:solidFill>
                  <a:srgbClr val="FFC000"/>
                </a:solidFill>
                <a:effectLst>
                  <a:outerShdw blurRad="38100" dist="38100" dir="2700000" algn="tl">
                    <a:srgbClr val="000000"/>
                  </a:outerShdw>
                </a:effectLst>
              </a:rPr>
              <a:t>The Middle East Meltdown </a:t>
            </a:r>
            <a:r>
              <a:rPr lang="en-US" sz="3600" kern="0" dirty="0">
                <a:solidFill>
                  <a:srgbClr val="FFC000"/>
                </a:solidFill>
                <a:effectLst>
                  <a:outerShdw blurRad="38100" dist="38100" dir="2700000" algn="tl">
                    <a:srgbClr val="000000"/>
                  </a:outerShdw>
                </a:effectLst>
                <a:latin typeface="Calibri" panose="020F0502020204030204" pitchFamily="34" charset="0"/>
                <a:cs typeface="Calibri" panose="020F0502020204030204" pitchFamily="34" charset="0"/>
              </a:rPr>
              <a:t>2022</a:t>
            </a:r>
            <a:endParaRPr lang="en-US" sz="3600" dirty="0">
              <a:solidFill>
                <a:srgbClr val="FFC000"/>
              </a:solidFill>
            </a:endParaRPr>
          </a:p>
        </p:txBody>
      </p:sp>
      <p:pic>
        <p:nvPicPr>
          <p:cNvPr id="7" name="Picture 6">
            <a:extLst>
              <a:ext uri="{FF2B5EF4-FFF2-40B4-BE49-F238E27FC236}">
                <a16:creationId xmlns:a16="http://schemas.microsoft.com/office/drawing/2014/main" id="{1F1C9DD5-DAD3-475F-944B-639177036F1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7200" y="5209309"/>
            <a:ext cx="913733" cy="1371600"/>
          </a:xfrm>
          <a:prstGeom prst="rect">
            <a:avLst/>
          </a:prstGeom>
        </p:spPr>
      </p:pic>
      <p:pic>
        <p:nvPicPr>
          <p:cNvPr id="9" name="Picture 4" descr="C:\Documents and Settings\Owner\Application Data\Microsoft\Media Catalog\Downloaded Clips\cl0\SY01462_.wmf">
            <a:extLst>
              <a:ext uri="{FF2B5EF4-FFF2-40B4-BE49-F238E27FC236}">
                <a16:creationId xmlns:a16="http://schemas.microsoft.com/office/drawing/2014/main" id="{E5CEECE7-6950-4DD2-9F5E-809620B5547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75981" y="2194290"/>
            <a:ext cx="2840038" cy="2918286"/>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304800"/>
            <a:ext cx="8534400" cy="9144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I. Invasion Planned (Ezekiel 38:1-13)</a:t>
            </a:r>
          </a:p>
        </p:txBody>
      </p:sp>
      <p:sp>
        <p:nvSpPr>
          <p:cNvPr id="3" name="Content Placeholder 2"/>
          <p:cNvSpPr>
            <a:spLocks noGrp="1"/>
          </p:cNvSpPr>
          <p:nvPr>
            <p:ph idx="1"/>
          </p:nvPr>
        </p:nvSpPr>
        <p:spPr>
          <a:xfrm>
            <a:off x="1524000" y="2057400"/>
            <a:ext cx="5410200" cy="1981200"/>
          </a:xfrm>
        </p:spPr>
        <p:txBody>
          <a:bodyPr/>
          <a:lstStyle/>
          <a:p>
            <a:pPr marL="744538" lvl="1" indent="-742950">
              <a:spcBef>
                <a:spcPts val="0"/>
              </a:spcBef>
              <a:spcAft>
                <a:spcPts val="4800"/>
              </a:spcAft>
              <a:buSzPct val="100000"/>
              <a:buAutoNum type="alphaUcPeriod"/>
              <a:defRPr/>
            </a:pPr>
            <a:r>
              <a:rPr lang="en-US" b="1" u="sng" dirty="0">
                <a:solidFill>
                  <a:srgbClr val="FFFFCC"/>
                </a:solidFill>
                <a:effectLst>
                  <a:outerShdw blurRad="38100" dist="38100" dir="2700000" algn="tl">
                    <a:srgbClr val="000000">
                      <a:alpha val="43137"/>
                    </a:srgbClr>
                  </a:outerShdw>
                </a:effectLst>
                <a:cs typeface="Calibri" pitchFamily="34" charset="0"/>
              </a:rPr>
              <a:t>God’s intention (1-9)</a:t>
            </a:r>
          </a:p>
          <a:p>
            <a:pPr marL="744538" lvl="1" indent="-742950">
              <a:spcBef>
                <a:spcPts val="0"/>
              </a:spcBef>
              <a:spcAft>
                <a:spcPts val="4800"/>
              </a:spcAft>
              <a:buSzPct val="100000"/>
              <a:buAutoNum type="alphaUcPeriod"/>
              <a:defRPr/>
            </a:pPr>
            <a:r>
              <a:rPr lang="en-US" dirty="0">
                <a:effectLst>
                  <a:outerShdw blurRad="38100" dist="38100" dir="2700000" algn="tl">
                    <a:srgbClr val="000000">
                      <a:alpha val="43137"/>
                    </a:srgbClr>
                  </a:outerShdw>
                </a:effectLst>
                <a:cs typeface="Calibri" pitchFamily="34" charset="0"/>
              </a:rPr>
              <a:t>Gog’s intention (10-13)</a:t>
            </a:r>
            <a:endParaRPr lang="en-US" dirty="0">
              <a:effectLst>
                <a:outerShdw blurRad="38100" dist="38100" dir="2700000" algn="tl">
                  <a:srgbClr val="000000">
                    <a:alpha val="43137"/>
                  </a:srgbClr>
                </a:outerShdw>
              </a:effectLst>
              <a:latin typeface="Calibri" pitchFamily="34" charset="0"/>
              <a:cs typeface="Calibri" pitchFamily="34" charset="0"/>
            </a:endParaRPr>
          </a:p>
        </p:txBody>
      </p:sp>
      <p:pic>
        <p:nvPicPr>
          <p:cNvPr id="5" name="Picture 4" descr="C:\Documents and Settings\Owner\Application Data\Microsoft\Media Catalog\Downloaded Clips\cl0\SY01462_.wmf">
            <a:extLst>
              <a:ext uri="{FF2B5EF4-FFF2-40B4-BE49-F238E27FC236}">
                <a16:creationId xmlns:a16="http://schemas.microsoft.com/office/drawing/2014/main" id="{21CFC018-F01D-4142-9873-4E2DC79B137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96400" y="2019300"/>
            <a:ext cx="2224706" cy="2286000"/>
          </a:xfrm>
          <a:prstGeom prst="rect">
            <a:avLst/>
          </a:prstGeom>
          <a:noFill/>
          <a:ln w="9525">
            <a:noFill/>
            <a:miter lim="800000"/>
            <a:headEnd/>
            <a:tailEnd/>
          </a:ln>
        </p:spPr>
      </p:pic>
    </p:spTree>
    <p:extLst>
      <p:ext uri="{BB962C8B-B14F-4D97-AF65-F5344CB8AC3E}">
        <p14:creationId xmlns:p14="http://schemas.microsoft.com/office/powerpoint/2010/main" val="7194538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HP Desktop\Pictures\Gog-Magog-Map-Final.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65413" y="137160"/>
            <a:ext cx="8861174"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00153456"/>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CCFA5D38-2F1F-48BD-9715-92E2419E87F5}"/>
              </a:ext>
            </a:extLst>
          </p:cNvPr>
          <p:cNvGraphicFramePr>
            <a:graphicFrameLocks noGrp="1"/>
          </p:cNvGraphicFramePr>
          <p:nvPr/>
        </p:nvGraphicFramePr>
        <p:xfrm>
          <a:off x="609600" y="304800"/>
          <a:ext cx="10972800" cy="6248400"/>
        </p:xfrm>
        <a:graphic>
          <a:graphicData uri="http://schemas.openxmlformats.org/drawingml/2006/table">
            <a:tbl>
              <a:tblPr firstRow="1" bandRow="1">
                <a:tableStyleId>{073A0DAA-6AF3-43AB-8588-CEC1D06C72B9}</a:tableStyleId>
              </a:tblPr>
              <a:tblGrid>
                <a:gridCol w="5486400">
                  <a:extLst>
                    <a:ext uri="{9D8B030D-6E8A-4147-A177-3AD203B41FA5}">
                      <a16:colId xmlns:a16="http://schemas.microsoft.com/office/drawing/2014/main" val="3051601499"/>
                    </a:ext>
                  </a:extLst>
                </a:gridCol>
                <a:gridCol w="5486400">
                  <a:extLst>
                    <a:ext uri="{9D8B030D-6E8A-4147-A177-3AD203B41FA5}">
                      <a16:colId xmlns:a16="http://schemas.microsoft.com/office/drawing/2014/main" val="1072708087"/>
                    </a:ext>
                  </a:extLst>
                </a:gridCol>
              </a:tblGrid>
              <a:tr h="683858">
                <a:tc gridSpan="2">
                  <a:txBody>
                    <a:bodyPr/>
                    <a:lstStyle/>
                    <a:p>
                      <a:pPr algn="ctr"/>
                      <a:r>
                        <a:rPr lang="en-US" sz="3600" b="0" dirty="0">
                          <a:solidFill>
                            <a:schemeClr val="tx2"/>
                          </a:solidFill>
                          <a:latin typeface="Calibri" panose="020F0502020204030204" pitchFamily="34" charset="0"/>
                          <a:ea typeface="+mj-ea"/>
                          <a:cs typeface="Calibri" panose="020F0502020204030204" pitchFamily="34" charset="0"/>
                        </a:rPr>
                        <a:t>Ancient Names From Ezekiel 38:1-9</a:t>
                      </a:r>
                    </a:p>
                  </a:txBody>
                  <a:tcPr/>
                </a:tc>
                <a:tc hMerge="1">
                  <a:txBody>
                    <a:bodyPr/>
                    <a:lstStyle/>
                    <a:p>
                      <a:endParaRPr lang="en-US" dirty="0"/>
                    </a:p>
                  </a:txBody>
                  <a:tcPr/>
                </a:tc>
                <a:extLst>
                  <a:ext uri="{0D108BD9-81ED-4DB2-BD59-A6C34878D82A}">
                    <a16:rowId xmlns:a16="http://schemas.microsoft.com/office/drawing/2014/main" val="1444934580"/>
                  </a:ext>
                </a:extLst>
              </a:tr>
              <a:tr h="5564542">
                <a:tc>
                  <a:txBody>
                    <a:bodyPr/>
                    <a:lstStyle/>
                    <a:p>
                      <a:pPr marL="461963" indent="-461963" eaLnBrk="1"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Magog (Central Asia), </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Rosh (Russia), </a:t>
                      </a:r>
                    </a:p>
                    <a:p>
                      <a:pPr marL="461963" indent="-461963" algn="l" defTabSz="914400" rtl="0" eaLnBrk="1" latinLnBrk="0" hangingPunct="1">
                        <a:spcAft>
                          <a:spcPts val="600"/>
                        </a:spcAft>
                        <a:buClr>
                          <a:srgbClr val="000099"/>
                        </a:buClr>
                        <a:buFontTx/>
                        <a:buAutoNum type="arabicPeriod"/>
                      </a:pPr>
                      <a:r>
                        <a:rPr lang="en-US" altLang="en-US" sz="3000" kern="1200" dirty="0" err="1">
                          <a:solidFill>
                            <a:schemeClr val="dk1"/>
                          </a:solidFill>
                          <a:latin typeface="Calibri" panose="020F0502020204030204" pitchFamily="34" charset="0"/>
                          <a:ea typeface="+mn-ea"/>
                          <a:cs typeface="Calibri" panose="020F0502020204030204" pitchFamily="34" charset="0"/>
                        </a:rPr>
                        <a:t>Meshec</a:t>
                      </a:r>
                      <a:r>
                        <a:rPr lang="en-US" altLang="en-US" sz="3000" kern="1200" dirty="0">
                          <a:solidFill>
                            <a:schemeClr val="dk1"/>
                          </a:solidFill>
                          <a:latin typeface="Calibri" panose="020F0502020204030204" pitchFamily="34" charset="0"/>
                          <a:ea typeface="+mn-ea"/>
                          <a:cs typeface="Calibri" panose="020F0502020204030204" pitchFamily="34" charset="0"/>
                        </a:rPr>
                        <a:t> (Turkey), </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Tubal (Turkey), </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Persia (Iran), </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Put (Libya), </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Cush (Sudan), </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Gomer (Turkey),</a:t>
                      </a:r>
                    </a:p>
                  </a:txBody>
                  <a:tcPr/>
                </a:tc>
                <a:tc>
                  <a:txBody>
                    <a:bodyPr/>
                    <a:lstStyle/>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err="1">
                          <a:solidFill>
                            <a:schemeClr val="dk1"/>
                          </a:solidFill>
                          <a:latin typeface="Calibri" panose="020F0502020204030204" pitchFamily="34" charset="0"/>
                          <a:ea typeface="+mn-ea"/>
                          <a:cs typeface="Calibri" panose="020F0502020204030204" pitchFamily="34" charset="0"/>
                        </a:rPr>
                        <a:t>Togarmah</a:t>
                      </a:r>
                      <a:r>
                        <a:rPr lang="en-US" altLang="en-US" sz="3000" kern="1200" dirty="0">
                          <a:solidFill>
                            <a:schemeClr val="dk1"/>
                          </a:solidFill>
                          <a:latin typeface="Calibri" panose="020F0502020204030204" pitchFamily="34" charset="0"/>
                          <a:ea typeface="+mn-ea"/>
                          <a:cs typeface="Calibri" panose="020F0502020204030204" pitchFamily="34" charset="0"/>
                        </a:rPr>
                        <a:t> (Turkey) </a:t>
                      </a:r>
                    </a:p>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a:solidFill>
                            <a:schemeClr val="dk1"/>
                          </a:solidFill>
                          <a:latin typeface="Calibri" panose="020F0502020204030204" pitchFamily="34" charset="0"/>
                          <a:ea typeface="+mn-ea"/>
                          <a:cs typeface="Calibri" panose="020F0502020204030204" pitchFamily="34" charset="0"/>
                        </a:rPr>
                        <a:t>Sheba (Saudi Arabia)</a:t>
                      </a:r>
                    </a:p>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err="1">
                          <a:solidFill>
                            <a:schemeClr val="dk1"/>
                          </a:solidFill>
                          <a:latin typeface="Calibri" panose="020F0502020204030204" pitchFamily="34" charset="0"/>
                          <a:ea typeface="+mn-ea"/>
                          <a:cs typeface="Calibri" panose="020F0502020204030204" pitchFamily="34" charset="0"/>
                        </a:rPr>
                        <a:t>Dedan</a:t>
                      </a:r>
                      <a:r>
                        <a:rPr lang="en-US" altLang="en-US" sz="3000" kern="1200" dirty="0">
                          <a:solidFill>
                            <a:schemeClr val="dk1"/>
                          </a:solidFill>
                          <a:latin typeface="Calibri" panose="020F0502020204030204" pitchFamily="34" charset="0"/>
                          <a:ea typeface="+mn-ea"/>
                          <a:cs typeface="Calibri" panose="020F0502020204030204" pitchFamily="34" charset="0"/>
                        </a:rPr>
                        <a:t> (Saudi Arabia or Yemen)</a:t>
                      </a:r>
                    </a:p>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a:solidFill>
                            <a:schemeClr val="dk1"/>
                          </a:solidFill>
                          <a:latin typeface="Calibri" panose="020F0502020204030204" pitchFamily="34" charset="0"/>
                          <a:ea typeface="+mn-ea"/>
                          <a:cs typeface="Calibri" panose="020F0502020204030204" pitchFamily="34" charset="0"/>
                        </a:rPr>
                        <a:t>Tarshish (Spain)</a:t>
                      </a:r>
                    </a:p>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a:solidFill>
                            <a:schemeClr val="dk1"/>
                          </a:solidFill>
                          <a:latin typeface="Calibri" panose="020F0502020204030204" pitchFamily="34" charset="0"/>
                          <a:ea typeface="+mn-ea"/>
                          <a:cs typeface="Calibri" panose="020F0502020204030204" pitchFamily="34" charset="0"/>
                        </a:rPr>
                        <a:t>Merchants of Tarshish (Conglomeration of Western powers including Europe)</a:t>
                      </a:r>
                    </a:p>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a:solidFill>
                            <a:schemeClr val="dk1"/>
                          </a:solidFill>
                          <a:latin typeface="Calibri" panose="020F0502020204030204" pitchFamily="34" charset="0"/>
                          <a:ea typeface="+mn-ea"/>
                          <a:cs typeface="Calibri" panose="020F0502020204030204" pitchFamily="34" charset="0"/>
                        </a:rPr>
                        <a:t>Israel</a:t>
                      </a:r>
                    </a:p>
                  </a:txBody>
                  <a:tcPr/>
                </a:tc>
                <a:extLst>
                  <a:ext uri="{0D108BD9-81ED-4DB2-BD59-A6C34878D82A}">
                    <a16:rowId xmlns:a16="http://schemas.microsoft.com/office/drawing/2014/main" val="598634879"/>
                  </a:ext>
                </a:extLst>
              </a:tr>
            </a:tbl>
          </a:graphicData>
        </a:graphic>
      </p:graphicFrame>
      <p:pic>
        <p:nvPicPr>
          <p:cNvPr id="5" name="Picture 4">
            <a:extLst>
              <a:ext uri="{FF2B5EF4-FFF2-40B4-BE49-F238E27FC236}">
                <a16:creationId xmlns:a16="http://schemas.microsoft.com/office/drawing/2014/main" id="{8654AF7A-9B80-4B3D-B964-B08EFDD07BA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78172" y="5486400"/>
            <a:ext cx="1612828" cy="914400"/>
          </a:xfrm>
          <a:prstGeom prst="rect">
            <a:avLst/>
          </a:prstGeom>
        </p:spPr>
      </p:pic>
    </p:spTree>
    <p:extLst>
      <p:ext uri="{BB962C8B-B14F-4D97-AF65-F5344CB8AC3E}">
        <p14:creationId xmlns:p14="http://schemas.microsoft.com/office/powerpoint/2010/main" val="29120694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EEEA85-BD7A-4D34-8C88-6F18DE8382E0}"/>
              </a:ext>
            </a:extLst>
          </p:cNvPr>
          <p:cNvPicPr>
            <a:picLocks noChangeAspect="1"/>
          </p:cNvPicPr>
          <p:nvPr/>
        </p:nvPicPr>
        <p:blipFill>
          <a:blip r:embed="rId2"/>
          <a:stretch>
            <a:fillRect/>
          </a:stretch>
        </p:blipFill>
        <p:spPr>
          <a:xfrm>
            <a:off x="0" y="1"/>
            <a:ext cx="12192000" cy="6857999"/>
          </a:xfrm>
          <a:prstGeom prst="rect">
            <a:avLst/>
          </a:prstGeom>
        </p:spPr>
      </p:pic>
      <p:sp>
        <p:nvSpPr>
          <p:cNvPr id="3" name="Content Placeholder 2"/>
          <p:cNvSpPr>
            <a:spLocks noGrp="1"/>
          </p:cNvSpPr>
          <p:nvPr>
            <p:ph idx="1"/>
          </p:nvPr>
        </p:nvSpPr>
        <p:spPr>
          <a:xfrm>
            <a:off x="609600" y="0"/>
            <a:ext cx="10972800" cy="4114800"/>
          </a:xfrm>
        </p:spPr>
        <p:txBody>
          <a:bodyPr/>
          <a:lstStyle/>
          <a:p>
            <a:pPr algn="ctr">
              <a:spcBef>
                <a:spcPts val="0"/>
              </a:spcBef>
              <a:spcAft>
                <a:spcPts val="1200"/>
              </a:spcAft>
              <a:buNone/>
              <a:defRPr/>
            </a:pPr>
            <a:r>
              <a:rPr lang="en-US" sz="4000" dirty="0">
                <a:solidFill>
                  <a:schemeClr val="tx2"/>
                </a:solidFill>
                <a:ea typeface="+mj-ea"/>
                <a:cs typeface="+mj-cs"/>
              </a:rPr>
              <a:t>Ezekiel</a:t>
            </a:r>
            <a:r>
              <a:rPr lang="en-US" altLang="en-US" sz="4000" dirty="0">
                <a:solidFill>
                  <a:schemeClr val="tx2"/>
                </a:solidFill>
                <a:ea typeface="+mj-ea"/>
                <a:cs typeface="+mj-cs"/>
              </a:rPr>
              <a:t> 38:8</a:t>
            </a:r>
            <a:endParaRPr lang="en-US" sz="4000" dirty="0">
              <a:solidFill>
                <a:schemeClr val="tx2"/>
              </a:solidFill>
              <a:ea typeface="+mj-ea"/>
              <a:cs typeface="+mj-cs"/>
            </a:endParaRPr>
          </a:p>
          <a:p>
            <a:pPr marL="0" indent="0" algn="just">
              <a:spcBef>
                <a:spcPts val="0"/>
              </a:spcBef>
              <a:buNone/>
              <a:defRPr/>
            </a:pPr>
            <a:r>
              <a:rPr lang="en-US" sz="3600" dirty="0">
                <a:effectLst>
                  <a:outerShdw blurRad="38100" dist="38100" dir="2700000" algn="tl">
                    <a:srgbClr val="000000">
                      <a:alpha val="43137"/>
                    </a:srgbClr>
                  </a:outerShdw>
                </a:effectLst>
                <a:cs typeface="Calibri" panose="020F0502020204030204" pitchFamily="34" charset="0"/>
              </a:rPr>
              <a:t>“</a:t>
            </a:r>
            <a:r>
              <a:rPr lang="en-US" sz="3600" kern="1200" dirty="0">
                <a:effectLst>
                  <a:outerShdw blurRad="38100" dist="38100" dir="2700000" algn="tl">
                    <a:srgbClr val="000000">
                      <a:alpha val="43137"/>
                    </a:srgbClr>
                  </a:outerShdw>
                </a:effectLst>
                <a:cs typeface="Calibri" panose="020F0502020204030204" pitchFamily="34" charset="0"/>
              </a:rPr>
              <a:t>After many days you will be summoned; in the latter years you will come into the land that is restored from the sword, whose inhabitants have been gathered from many nations to the mountains of Israel which had been a continual waste; but its people were brought out from the nations, and they are living securely, all of them.”</a:t>
            </a:r>
          </a:p>
        </p:txBody>
      </p:sp>
    </p:spTree>
    <p:extLst>
      <p:ext uri="{BB962C8B-B14F-4D97-AF65-F5344CB8AC3E}">
        <p14:creationId xmlns:p14="http://schemas.microsoft.com/office/powerpoint/2010/main" val="3509762236"/>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EEEA85-BD7A-4D34-8C88-6F18DE8382E0}"/>
              </a:ext>
            </a:extLst>
          </p:cNvPr>
          <p:cNvPicPr>
            <a:picLocks noChangeAspect="1"/>
          </p:cNvPicPr>
          <p:nvPr/>
        </p:nvPicPr>
        <p:blipFill>
          <a:blip r:embed="rId2"/>
          <a:stretch>
            <a:fillRect/>
          </a:stretch>
        </p:blipFill>
        <p:spPr>
          <a:xfrm>
            <a:off x="0" y="1"/>
            <a:ext cx="12192000" cy="6857999"/>
          </a:xfrm>
          <a:prstGeom prst="rect">
            <a:avLst/>
          </a:prstGeom>
        </p:spPr>
      </p:pic>
      <p:sp>
        <p:nvSpPr>
          <p:cNvPr id="3" name="Content Placeholder 2"/>
          <p:cNvSpPr>
            <a:spLocks noGrp="1"/>
          </p:cNvSpPr>
          <p:nvPr>
            <p:ph idx="1"/>
          </p:nvPr>
        </p:nvSpPr>
        <p:spPr>
          <a:xfrm>
            <a:off x="609600" y="0"/>
            <a:ext cx="10972800" cy="4114800"/>
          </a:xfrm>
        </p:spPr>
        <p:txBody>
          <a:bodyPr/>
          <a:lstStyle/>
          <a:p>
            <a:pPr algn="ctr">
              <a:spcBef>
                <a:spcPts val="0"/>
              </a:spcBef>
              <a:spcAft>
                <a:spcPts val="1200"/>
              </a:spcAft>
              <a:buNone/>
              <a:defRPr/>
            </a:pPr>
            <a:r>
              <a:rPr lang="en-US" sz="4000" dirty="0">
                <a:solidFill>
                  <a:schemeClr val="tx2"/>
                </a:solidFill>
                <a:ea typeface="+mj-ea"/>
                <a:cs typeface="+mj-cs"/>
              </a:rPr>
              <a:t>Ezekiel</a:t>
            </a:r>
            <a:r>
              <a:rPr lang="en-US" altLang="en-US" sz="4000" dirty="0">
                <a:solidFill>
                  <a:schemeClr val="tx2"/>
                </a:solidFill>
                <a:ea typeface="+mj-ea"/>
                <a:cs typeface="+mj-cs"/>
              </a:rPr>
              <a:t> 38:8</a:t>
            </a:r>
            <a:endParaRPr lang="en-US" sz="4000" dirty="0">
              <a:solidFill>
                <a:schemeClr val="tx2"/>
              </a:solidFill>
              <a:ea typeface="+mj-ea"/>
              <a:cs typeface="+mj-cs"/>
            </a:endParaRPr>
          </a:p>
          <a:p>
            <a:pPr marL="0" indent="0" algn="just">
              <a:spcBef>
                <a:spcPts val="0"/>
              </a:spcBef>
              <a:buNone/>
              <a:defRPr/>
            </a:pPr>
            <a:r>
              <a:rPr lang="en-US" sz="3600" dirty="0">
                <a:effectLst>
                  <a:outerShdw blurRad="38100" dist="38100" dir="2700000" algn="tl">
                    <a:srgbClr val="000000">
                      <a:alpha val="43137"/>
                    </a:srgbClr>
                  </a:outerShdw>
                </a:effectLst>
                <a:cs typeface="Calibri" panose="020F0502020204030204" pitchFamily="34" charset="0"/>
              </a:rPr>
              <a:t>“</a:t>
            </a:r>
            <a:r>
              <a:rPr lang="en-US" sz="3600" kern="1200" dirty="0">
                <a:effectLst>
                  <a:outerShdw blurRad="38100" dist="38100" dir="2700000" algn="tl">
                    <a:srgbClr val="000000">
                      <a:alpha val="43137"/>
                    </a:srgbClr>
                  </a:outerShdw>
                </a:effectLst>
                <a:cs typeface="Calibri" panose="020F0502020204030204" pitchFamily="34" charset="0"/>
              </a:rPr>
              <a:t>After many days you will be summoned; in </a:t>
            </a:r>
            <a:r>
              <a:rPr lang="en-US" sz="3600" b="1" u="sng" kern="1200" dirty="0">
                <a:solidFill>
                  <a:srgbClr val="FFFFCC"/>
                </a:solidFill>
                <a:effectLst>
                  <a:outerShdw blurRad="38100" dist="38100" dir="2700000" algn="tl">
                    <a:srgbClr val="000000">
                      <a:alpha val="43137"/>
                    </a:srgbClr>
                  </a:outerShdw>
                </a:effectLst>
                <a:cs typeface="Calibri" panose="020F0502020204030204" pitchFamily="34" charset="0"/>
              </a:rPr>
              <a:t>the latter years</a:t>
            </a:r>
            <a:r>
              <a:rPr lang="en-US" sz="3600" kern="1200" dirty="0">
                <a:effectLst>
                  <a:outerShdw blurRad="38100" dist="38100" dir="2700000" algn="tl">
                    <a:srgbClr val="000000">
                      <a:alpha val="43137"/>
                    </a:srgbClr>
                  </a:outerShdw>
                </a:effectLst>
                <a:cs typeface="Calibri" panose="020F0502020204030204" pitchFamily="34" charset="0"/>
              </a:rPr>
              <a:t> you will come into the land that is restored from the sword, whose inhabitants have been gathered from many nations to the mountains of Israel which had been a continual waste; but its people were brought out from the nations, and they are living securely, all of them.”</a:t>
            </a:r>
          </a:p>
        </p:txBody>
      </p:sp>
    </p:spTree>
    <p:extLst>
      <p:ext uri="{BB962C8B-B14F-4D97-AF65-F5344CB8AC3E}">
        <p14:creationId xmlns:p14="http://schemas.microsoft.com/office/powerpoint/2010/main" val="1501388396"/>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1066801" y="609600"/>
            <a:ext cx="3505199" cy="685800"/>
          </a:xfrm>
        </p:spPr>
        <p:txBody>
          <a:bodyPr/>
          <a:lstStyle/>
          <a:p>
            <a:r>
              <a:rPr lang="en-US" altLang="en-US" sz="4000" dirty="0">
                <a:effectLst>
                  <a:outerShdw blurRad="38100" dist="38100" dir="2700000" algn="tl">
                    <a:srgbClr val="000000">
                      <a:alpha val="43137"/>
                    </a:srgbClr>
                  </a:outerShdw>
                </a:effectLst>
              </a:rPr>
              <a:t>6 Timing Clues</a:t>
            </a:r>
          </a:p>
        </p:txBody>
      </p:sp>
      <p:sp>
        <p:nvSpPr>
          <p:cNvPr id="3" name="Content Placeholder 2"/>
          <p:cNvSpPr>
            <a:spLocks noGrp="1"/>
          </p:cNvSpPr>
          <p:nvPr>
            <p:ph idx="1"/>
          </p:nvPr>
        </p:nvSpPr>
        <p:spPr>
          <a:xfrm>
            <a:off x="1077432" y="1600200"/>
            <a:ext cx="10047767" cy="4460875"/>
          </a:xfrm>
        </p:spPr>
        <p:txBody>
          <a:bodyPr/>
          <a:lstStyle/>
          <a:p>
            <a:pPr marL="514350" indent="-514350">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rPr>
              <a:t>Restoration section (33-48)</a:t>
            </a:r>
          </a:p>
          <a:p>
            <a:pPr marL="514350" indent="-514350">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rPr>
              <a:t>Latter times (38:8a)</a:t>
            </a:r>
          </a:p>
          <a:p>
            <a:pPr marL="514350" indent="-514350">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rPr>
              <a:t>Last days (38:16)</a:t>
            </a:r>
          </a:p>
          <a:p>
            <a:pPr marL="514350" indent="-514350">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rPr>
              <a:t>After Israel’s regathering in unbelief but before her final restoration (38:8b; 39:22, 29)</a:t>
            </a:r>
          </a:p>
          <a:p>
            <a:pPr marL="514350" indent="-514350">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rPr>
              <a:t>During God’s wrath (Ezek. 38:18-19)</a:t>
            </a:r>
          </a:p>
          <a:p>
            <a:pPr marL="514350" indent="-514350">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rPr>
              <a:t>While Israel is living securely and peacefully (38:8c, 11)</a:t>
            </a:r>
          </a:p>
        </p:txBody>
      </p:sp>
      <p:pic>
        <p:nvPicPr>
          <p:cNvPr id="6" name="Picture 5" descr="C:\Program Files\Common Files\Microsoft Shared\Clipart\cagcat50\BS00559_.wmf">
            <a:extLst>
              <a:ext uri="{FF2B5EF4-FFF2-40B4-BE49-F238E27FC236}">
                <a16:creationId xmlns:a16="http://schemas.microsoft.com/office/drawing/2014/main" id="{147EA553-1001-448B-81E6-B59DC4D456A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86600" y="228600"/>
            <a:ext cx="3605213"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0357147"/>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1066801" y="609600"/>
            <a:ext cx="3505199" cy="685800"/>
          </a:xfrm>
        </p:spPr>
        <p:txBody>
          <a:bodyPr/>
          <a:lstStyle/>
          <a:p>
            <a:r>
              <a:rPr lang="en-US" altLang="en-US" sz="4000" dirty="0">
                <a:effectLst>
                  <a:outerShdw blurRad="38100" dist="38100" dir="2700000" algn="tl">
                    <a:srgbClr val="000000">
                      <a:alpha val="43137"/>
                    </a:srgbClr>
                  </a:outerShdw>
                </a:effectLst>
              </a:rPr>
              <a:t>6 Timing Clues</a:t>
            </a:r>
          </a:p>
        </p:txBody>
      </p:sp>
      <p:sp>
        <p:nvSpPr>
          <p:cNvPr id="3" name="Content Placeholder 2"/>
          <p:cNvSpPr>
            <a:spLocks noGrp="1"/>
          </p:cNvSpPr>
          <p:nvPr>
            <p:ph idx="1"/>
          </p:nvPr>
        </p:nvSpPr>
        <p:spPr>
          <a:xfrm>
            <a:off x="1066800" y="1600200"/>
            <a:ext cx="10058400" cy="4460875"/>
          </a:xfrm>
        </p:spPr>
        <p:txBody>
          <a:bodyPr/>
          <a:lstStyle/>
          <a:p>
            <a:pPr marL="514350" indent="-514350">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rPr>
              <a:t>Restoration section (33-48)</a:t>
            </a:r>
          </a:p>
          <a:p>
            <a:pPr marL="514350" indent="-514350">
              <a:spcBef>
                <a:spcPts val="0"/>
              </a:spcBef>
              <a:spcAft>
                <a:spcPts val="12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Latter times (38:8a)</a:t>
            </a:r>
          </a:p>
          <a:p>
            <a:pPr marL="514350" indent="-514350">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rPr>
              <a:t>Last days (38:16)</a:t>
            </a:r>
          </a:p>
          <a:p>
            <a:pPr marL="514350" indent="-514350">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rPr>
              <a:t>After Israel’s regathering in unbelief but before her final restoration (38:8b; 39:22, 29)</a:t>
            </a:r>
          </a:p>
          <a:p>
            <a:pPr marL="514350" indent="-514350">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rPr>
              <a:t>During God’s wrath (Ezek. 38:18-19)</a:t>
            </a:r>
          </a:p>
          <a:p>
            <a:pPr marL="514350" indent="-514350">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rPr>
              <a:t>While Israel is living securely and peacefully (38:8c, 11)</a:t>
            </a:r>
          </a:p>
        </p:txBody>
      </p:sp>
      <p:pic>
        <p:nvPicPr>
          <p:cNvPr id="6" name="Picture 5" descr="C:\Program Files\Common Files\Microsoft Shared\Clipart\cagcat50\BS00559_.wmf">
            <a:extLst>
              <a:ext uri="{FF2B5EF4-FFF2-40B4-BE49-F238E27FC236}">
                <a16:creationId xmlns:a16="http://schemas.microsoft.com/office/drawing/2014/main" id="{147EA553-1001-448B-81E6-B59DC4D456A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86600" y="228600"/>
            <a:ext cx="3605213"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5087261"/>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EEEA85-BD7A-4D34-8C88-6F18DE8382E0}"/>
              </a:ext>
            </a:extLst>
          </p:cNvPr>
          <p:cNvPicPr>
            <a:picLocks noChangeAspect="1"/>
          </p:cNvPicPr>
          <p:nvPr/>
        </p:nvPicPr>
        <p:blipFill>
          <a:blip r:embed="rId2"/>
          <a:stretch>
            <a:fillRect/>
          </a:stretch>
        </p:blipFill>
        <p:spPr>
          <a:xfrm>
            <a:off x="0" y="1"/>
            <a:ext cx="12192000" cy="6857999"/>
          </a:xfrm>
          <a:prstGeom prst="rect">
            <a:avLst/>
          </a:prstGeom>
        </p:spPr>
      </p:pic>
      <p:sp>
        <p:nvSpPr>
          <p:cNvPr id="3" name="Content Placeholder 2"/>
          <p:cNvSpPr>
            <a:spLocks noGrp="1"/>
          </p:cNvSpPr>
          <p:nvPr>
            <p:ph idx="1"/>
          </p:nvPr>
        </p:nvSpPr>
        <p:spPr>
          <a:xfrm>
            <a:off x="609600" y="0"/>
            <a:ext cx="10972800" cy="4114800"/>
          </a:xfrm>
        </p:spPr>
        <p:txBody>
          <a:bodyPr/>
          <a:lstStyle/>
          <a:p>
            <a:pPr algn="ctr">
              <a:spcBef>
                <a:spcPts val="0"/>
              </a:spcBef>
              <a:spcAft>
                <a:spcPts val="1200"/>
              </a:spcAft>
              <a:buNone/>
              <a:defRPr/>
            </a:pPr>
            <a:r>
              <a:rPr lang="en-US" sz="4000" dirty="0">
                <a:solidFill>
                  <a:schemeClr val="tx2"/>
                </a:solidFill>
                <a:ea typeface="+mj-ea"/>
                <a:cs typeface="+mj-cs"/>
              </a:rPr>
              <a:t>Ezekiel</a:t>
            </a:r>
            <a:r>
              <a:rPr lang="en-US" altLang="en-US" sz="4000" dirty="0">
                <a:solidFill>
                  <a:schemeClr val="tx2"/>
                </a:solidFill>
                <a:ea typeface="+mj-ea"/>
                <a:cs typeface="+mj-cs"/>
              </a:rPr>
              <a:t> 38:8</a:t>
            </a:r>
            <a:endParaRPr lang="en-US" sz="4000" dirty="0">
              <a:solidFill>
                <a:schemeClr val="tx2"/>
              </a:solidFill>
              <a:ea typeface="+mj-ea"/>
              <a:cs typeface="+mj-cs"/>
            </a:endParaRPr>
          </a:p>
          <a:p>
            <a:pPr marL="0" indent="0" algn="just">
              <a:spcBef>
                <a:spcPts val="0"/>
              </a:spcBef>
              <a:buNone/>
              <a:defRPr/>
            </a:pPr>
            <a:r>
              <a:rPr lang="en-US" sz="3600" dirty="0">
                <a:cs typeface="Calibri" panose="020F0502020204030204" pitchFamily="34" charset="0"/>
              </a:rPr>
              <a:t>“</a:t>
            </a:r>
            <a:r>
              <a:rPr lang="en-US" sz="3600" kern="1200" dirty="0">
                <a:effectLst>
                  <a:outerShdw blurRad="38100" dist="38100" dir="2700000" algn="tl">
                    <a:srgbClr val="000000">
                      <a:alpha val="43137"/>
                    </a:srgbClr>
                  </a:outerShdw>
                </a:effectLst>
                <a:cs typeface="Calibri" panose="020F0502020204030204" pitchFamily="34" charset="0"/>
              </a:rPr>
              <a:t>After many days you will be summoned; in the latter years </a:t>
            </a:r>
            <a:r>
              <a:rPr lang="en-US" sz="3600" b="1" u="sng" kern="1200" dirty="0">
                <a:solidFill>
                  <a:srgbClr val="FFFFCC"/>
                </a:solidFill>
                <a:effectLst>
                  <a:outerShdw blurRad="38100" dist="38100" dir="2700000" algn="tl">
                    <a:srgbClr val="000000">
                      <a:alpha val="43137"/>
                    </a:srgbClr>
                  </a:outerShdw>
                </a:effectLst>
                <a:cs typeface="Calibri" panose="020F0502020204030204" pitchFamily="34" charset="0"/>
              </a:rPr>
              <a:t>you will come into the land</a:t>
            </a:r>
            <a:r>
              <a:rPr lang="en-US" sz="3600" kern="1200" dirty="0">
                <a:effectLst>
                  <a:outerShdw blurRad="38100" dist="38100" dir="2700000" algn="tl">
                    <a:srgbClr val="000000">
                      <a:alpha val="43137"/>
                    </a:srgbClr>
                  </a:outerShdw>
                </a:effectLst>
                <a:cs typeface="Calibri" panose="020F0502020204030204" pitchFamily="34" charset="0"/>
              </a:rPr>
              <a:t> that is restored from the sword, whose inhabitants have been gathered from many nations to the mountains of Israel which had been a continual waste; but its people were </a:t>
            </a:r>
            <a:r>
              <a:rPr lang="en-US" sz="3600" b="1" u="sng" kern="1200" dirty="0">
                <a:solidFill>
                  <a:srgbClr val="FFFFCC"/>
                </a:solidFill>
                <a:effectLst>
                  <a:outerShdw blurRad="38100" dist="38100" dir="2700000" algn="tl">
                    <a:srgbClr val="000000">
                      <a:alpha val="43137"/>
                    </a:srgbClr>
                  </a:outerShdw>
                </a:effectLst>
                <a:cs typeface="Calibri" panose="020F0502020204030204" pitchFamily="34" charset="0"/>
              </a:rPr>
              <a:t>brought out from the nations</a:t>
            </a:r>
            <a:r>
              <a:rPr lang="en-US" sz="3600" kern="1200" dirty="0">
                <a:effectLst>
                  <a:outerShdw blurRad="38100" dist="38100" dir="2700000" algn="tl">
                    <a:srgbClr val="000000">
                      <a:alpha val="43137"/>
                    </a:srgbClr>
                  </a:outerShdw>
                </a:effectLst>
                <a:cs typeface="Calibri" panose="020F0502020204030204" pitchFamily="34" charset="0"/>
              </a:rPr>
              <a:t>, and they are living securely, all of them.”</a:t>
            </a:r>
          </a:p>
        </p:txBody>
      </p:sp>
    </p:spTree>
    <p:extLst>
      <p:ext uri="{BB962C8B-B14F-4D97-AF65-F5344CB8AC3E}">
        <p14:creationId xmlns:p14="http://schemas.microsoft.com/office/powerpoint/2010/main" val="2543176705"/>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2A88D-A347-4000-8512-01EE1A3166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81950404"/>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a:xfrm>
            <a:off x="609600" y="228600"/>
            <a:ext cx="10972800" cy="914400"/>
          </a:xfrm>
        </p:spPr>
        <p:txBody>
          <a:bodyPr/>
          <a:lstStyle/>
          <a:p>
            <a:pPr algn="ctr"/>
            <a:r>
              <a:rPr lang="en-US" sz="3800" dirty="0"/>
              <a:t>Six Parts of a Suzerain-Vassal Treaty in Deuteronomy</a:t>
            </a:r>
          </a:p>
        </p:txBody>
      </p:sp>
      <p:sp>
        <p:nvSpPr>
          <p:cNvPr id="36867" name="Rectangle 3"/>
          <p:cNvSpPr>
            <a:spLocks noGrp="1" noChangeArrowheads="1"/>
          </p:cNvSpPr>
          <p:nvPr>
            <p:ph type="body" idx="4294967295"/>
          </p:nvPr>
        </p:nvSpPr>
        <p:spPr>
          <a:xfrm>
            <a:off x="1066800" y="1371599"/>
            <a:ext cx="6400800" cy="5029201"/>
          </a:xfrm>
          <a:noFill/>
        </p:spPr>
        <p:txBody>
          <a:bodyPr/>
          <a:lstStyle/>
          <a:p>
            <a:pPr marL="457200" indent="-457200">
              <a:spcBef>
                <a:spcPts val="0"/>
              </a:spcBef>
              <a:spcAft>
                <a:spcPts val="2400"/>
              </a:spcAft>
            </a:pPr>
            <a:r>
              <a:rPr lang="en-US" dirty="0">
                <a:effectLst/>
              </a:rPr>
              <a:t>Preamble (1:1-5)</a:t>
            </a:r>
          </a:p>
          <a:p>
            <a:pPr marL="457200" indent="-457200">
              <a:spcBef>
                <a:spcPts val="0"/>
              </a:spcBef>
              <a:spcAft>
                <a:spcPts val="2400"/>
              </a:spcAft>
            </a:pPr>
            <a:r>
              <a:rPr lang="en-US" dirty="0">
                <a:effectLst/>
              </a:rPr>
              <a:t>Prologue (1:6</a:t>
            </a:r>
            <a:r>
              <a:rPr lang="en-US" dirty="0">
                <a:effectLst/>
                <a:cs typeface="Times New Roman" pitchFamily="18" charset="0"/>
              </a:rPr>
              <a:t>–4:40)</a:t>
            </a:r>
            <a:endParaRPr lang="en-US" dirty="0">
              <a:effectLst/>
            </a:endParaRPr>
          </a:p>
          <a:p>
            <a:pPr marL="457200" indent="-457200">
              <a:spcBef>
                <a:spcPts val="0"/>
              </a:spcBef>
              <a:spcAft>
                <a:spcPts val="2400"/>
              </a:spcAft>
            </a:pPr>
            <a:r>
              <a:rPr lang="en-US" dirty="0">
                <a:effectLst/>
              </a:rPr>
              <a:t>Covenant obligations (5</a:t>
            </a:r>
            <a:r>
              <a:rPr lang="en-US" dirty="0">
                <a:effectLst/>
                <a:cs typeface="Times New Roman" pitchFamily="18" charset="0"/>
              </a:rPr>
              <a:t>–26)</a:t>
            </a:r>
            <a:endParaRPr lang="en-US" dirty="0">
              <a:effectLst/>
            </a:endParaRPr>
          </a:p>
          <a:p>
            <a:pPr marL="457200" indent="-457200">
              <a:spcBef>
                <a:spcPts val="0"/>
              </a:spcBef>
              <a:spcAft>
                <a:spcPts val="2400"/>
              </a:spcAft>
            </a:pPr>
            <a:r>
              <a:rPr lang="en-US" dirty="0">
                <a:effectLst/>
              </a:rPr>
              <a:t>Storage and reading instructions (27:2-3; 31:9, 24, 26)</a:t>
            </a:r>
          </a:p>
          <a:p>
            <a:pPr marL="457200" indent="-457200">
              <a:spcBef>
                <a:spcPts val="0"/>
              </a:spcBef>
              <a:spcAft>
                <a:spcPts val="2400"/>
              </a:spcAft>
            </a:pPr>
            <a:r>
              <a:rPr lang="en-US" dirty="0">
                <a:effectLst/>
              </a:rPr>
              <a:t>Witnesses (32:1)</a:t>
            </a:r>
          </a:p>
          <a:p>
            <a:pPr marL="457200" indent="-457200">
              <a:spcBef>
                <a:spcPts val="0"/>
              </a:spcBef>
              <a:spcAft>
                <a:spcPts val="2400"/>
              </a:spcAft>
            </a:pPr>
            <a:r>
              <a:rPr lang="en-US" b="1" i="1" u="sng" dirty="0">
                <a:solidFill>
                  <a:srgbClr val="FFFFCC"/>
                </a:solidFill>
                <a:effectLst/>
              </a:rPr>
              <a:t>Blessings and curses (28)</a:t>
            </a:r>
            <a:endParaRPr lang="en-US" sz="3600" b="1" i="1" u="sng" dirty="0">
              <a:solidFill>
                <a:srgbClr val="FFFFCC"/>
              </a:solidFill>
              <a:effectLst/>
            </a:endParaRPr>
          </a:p>
        </p:txBody>
      </p:sp>
      <p:pic>
        <p:nvPicPr>
          <p:cNvPr id="6" name="Picture 5" descr="C:\Documents and Settings\Owner\Application Data\Microsoft\Media Catalog\Downloaded Clips\cl0\SY01462_.wmf">
            <a:extLst>
              <a:ext uri="{FF2B5EF4-FFF2-40B4-BE49-F238E27FC236}">
                <a16:creationId xmlns:a16="http://schemas.microsoft.com/office/drawing/2014/main" id="{0297126D-CBF6-4AB3-908A-A0A4DBAA8EE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96400" y="2019300"/>
            <a:ext cx="2224706" cy="2286000"/>
          </a:xfrm>
          <a:prstGeom prst="rect">
            <a:avLst/>
          </a:prstGeom>
          <a:noFill/>
          <a:ln w="9525">
            <a:noFill/>
            <a:miter lim="800000"/>
            <a:headEnd/>
            <a:tailEnd/>
          </a:ln>
        </p:spPr>
      </p:pic>
    </p:spTree>
    <p:extLst>
      <p:ext uri="{BB962C8B-B14F-4D97-AF65-F5344CB8AC3E}">
        <p14:creationId xmlns:p14="http://schemas.microsoft.com/office/powerpoint/2010/main" val="18977548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599" y="1058402"/>
            <a:ext cx="9601201" cy="5570998"/>
          </a:xfrm>
        </p:spPr>
        <p:txBody>
          <a:bodyPr/>
          <a:lstStyle/>
          <a:p>
            <a:pPr marL="627063" indent="-6270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Ezekiel recommissioned (33)</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False shepherds removed (34)  </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Edom destroyed  (35)</a:t>
            </a:r>
          </a:p>
          <a:p>
            <a:pPr marL="576263" indent="-576263">
              <a:spcBef>
                <a:spcPts val="600"/>
              </a:spcBef>
              <a:spcAft>
                <a:spcPts val="6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itchFamily="34" charset="0"/>
              </a:rPr>
              <a:t>Israel’s restoration: physical &amp; spiritual (36)</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Israel’s restoration illustrated (37)</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Means of restoration: Northern invasion (38)</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 </a:t>
            </a:r>
            <a:r>
              <a:rPr lang="en-US" dirty="0">
                <a:effectLst>
                  <a:outerShdw blurRad="38100" dist="38100" dir="2700000" algn="tl">
                    <a:srgbClr val="000000">
                      <a:alpha val="43137"/>
                    </a:srgbClr>
                  </a:outerShdw>
                </a:effectLst>
                <a:cs typeface="Calibri" pitchFamily="34" charset="0"/>
              </a:rPr>
              <a:t>Results of the Northern invasion: conversion (39)</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Millennial Temple (40‒46)</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Tribal land allotment (47‒48)</a:t>
            </a:r>
          </a:p>
          <a:p>
            <a:pPr marL="576263" indent="-576263">
              <a:spcBef>
                <a:spcPts val="600"/>
              </a:spcBef>
              <a:spcAft>
                <a:spcPts val="600"/>
              </a:spcAft>
              <a:buSzPct val="100000"/>
              <a:buFont typeface="+mj-lt"/>
              <a:buAutoNum type="romanUcPeriod"/>
              <a:defRPr/>
            </a:pPr>
            <a:endParaRPr lang="en-US" sz="3600" dirty="0">
              <a:effectLst>
                <a:outerShdw blurRad="38100" dist="38100" dir="2700000" algn="tl">
                  <a:srgbClr val="000000">
                    <a:alpha val="43137"/>
                  </a:srgbClr>
                </a:outerShdw>
              </a:effectLst>
              <a:latin typeface="Calibri" pitchFamily="34" charset="0"/>
              <a:cs typeface="Calibri" pitchFamily="34" charset="0"/>
            </a:endParaRPr>
          </a:p>
        </p:txBody>
      </p:sp>
      <p:sp>
        <p:nvSpPr>
          <p:cNvPr id="6" name="Title 1">
            <a:extLst>
              <a:ext uri="{FF2B5EF4-FFF2-40B4-BE49-F238E27FC236}">
                <a16:creationId xmlns:a16="http://schemas.microsoft.com/office/drawing/2014/main" id="{FA3B0FA7-EF52-4A87-A7C5-C703699E4065}"/>
              </a:ext>
            </a:extLst>
          </p:cNvPr>
          <p:cNvSpPr>
            <a:spLocks noGrp="1"/>
          </p:cNvSpPr>
          <p:nvPr>
            <p:ph type="title"/>
          </p:nvPr>
        </p:nvSpPr>
        <p:spPr>
          <a:xfrm>
            <a:off x="1828800" y="304800"/>
            <a:ext cx="8534400" cy="8382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Ezekiel 33‒48</a:t>
            </a:r>
          </a:p>
        </p:txBody>
      </p:sp>
      <p:pic>
        <p:nvPicPr>
          <p:cNvPr id="7" name="Picture 6" descr="C:\Documents and Settings\Owner\Application Data\Microsoft\Media Catalog\Downloaded Clips\cl0\SY01462_.wmf">
            <a:extLst>
              <a:ext uri="{FF2B5EF4-FFF2-40B4-BE49-F238E27FC236}">
                <a16:creationId xmlns:a16="http://schemas.microsoft.com/office/drawing/2014/main" id="{5F8ECB2E-CBB4-4AD4-B45C-C9AFBEE6533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96400" y="2019300"/>
            <a:ext cx="2224706" cy="2286000"/>
          </a:xfrm>
          <a:prstGeom prst="rect">
            <a:avLst/>
          </a:prstGeom>
          <a:noFill/>
          <a:ln w="9525">
            <a:noFill/>
            <a:miter lim="800000"/>
            <a:headEnd/>
            <a:tailEnd/>
          </a:ln>
        </p:spPr>
      </p:pic>
    </p:spTree>
    <p:extLst>
      <p:ext uri="{BB962C8B-B14F-4D97-AF65-F5344CB8AC3E}">
        <p14:creationId xmlns:p14="http://schemas.microsoft.com/office/powerpoint/2010/main" val="9979557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EEEA85-BD7A-4D34-8C88-6F18DE8382E0}"/>
              </a:ext>
            </a:extLst>
          </p:cNvPr>
          <p:cNvPicPr>
            <a:picLocks noChangeAspect="1"/>
          </p:cNvPicPr>
          <p:nvPr/>
        </p:nvPicPr>
        <p:blipFill>
          <a:blip r:embed="rId2"/>
          <a:stretch>
            <a:fillRect/>
          </a:stretch>
        </p:blipFill>
        <p:spPr>
          <a:xfrm>
            <a:off x="0" y="1"/>
            <a:ext cx="12192000" cy="6857999"/>
          </a:xfrm>
          <a:prstGeom prst="rect">
            <a:avLst/>
          </a:prstGeom>
        </p:spPr>
      </p:pic>
      <p:sp>
        <p:nvSpPr>
          <p:cNvPr id="3" name="Content Placeholder 2"/>
          <p:cNvSpPr>
            <a:spLocks noGrp="1"/>
          </p:cNvSpPr>
          <p:nvPr>
            <p:ph idx="1"/>
          </p:nvPr>
        </p:nvSpPr>
        <p:spPr>
          <a:xfrm>
            <a:off x="609600" y="0"/>
            <a:ext cx="10972800" cy="4114800"/>
          </a:xfrm>
        </p:spPr>
        <p:txBody>
          <a:bodyPr/>
          <a:lstStyle/>
          <a:p>
            <a:pPr algn="ctr">
              <a:spcBef>
                <a:spcPts val="0"/>
              </a:spcBef>
              <a:spcAft>
                <a:spcPts val="1200"/>
              </a:spcAft>
              <a:buNone/>
              <a:defRPr/>
            </a:pPr>
            <a:r>
              <a:rPr lang="en-US" sz="4000" dirty="0">
                <a:solidFill>
                  <a:schemeClr val="tx2"/>
                </a:solidFill>
                <a:ea typeface="Calibri" panose="020F0502020204030204" pitchFamily="34" charset="0"/>
                <a:cs typeface="Calibri" panose="020F0502020204030204" pitchFamily="34" charset="0"/>
              </a:rPr>
              <a:t>Deuteronomy 28:49-50</a:t>
            </a:r>
          </a:p>
          <a:p>
            <a:pPr marL="0" indent="0" algn="just">
              <a:spcBef>
                <a:spcPts val="0"/>
              </a:spcBef>
              <a:buNone/>
              <a:defRPr/>
            </a:pPr>
            <a:r>
              <a:rPr lang="en-US" sz="3600" baseline="30000" dirty="0">
                <a:effectLst/>
                <a:ea typeface="Calibri" panose="020F0502020204030204" pitchFamily="34" charset="0"/>
                <a:cs typeface="Calibri" panose="020F0502020204030204" pitchFamily="34" charset="0"/>
              </a:rPr>
              <a:t>49</a:t>
            </a:r>
            <a:r>
              <a:rPr lang="en-US" sz="3600" b="1" baseline="30000" dirty="0">
                <a:effectLst/>
                <a:ea typeface="Calibri" panose="020F0502020204030204" pitchFamily="34" charset="0"/>
                <a:cs typeface="Calibri" panose="020F0502020204030204" pitchFamily="34" charset="0"/>
              </a:rPr>
              <a:t> </a:t>
            </a:r>
            <a:r>
              <a:rPr lang="en-US" sz="3600" dirty="0">
                <a:effectLst/>
                <a:ea typeface="Calibri" panose="020F0502020204030204" pitchFamily="34" charset="0"/>
                <a:cs typeface="Calibri" panose="020F0502020204030204" pitchFamily="34" charset="0"/>
              </a:rPr>
              <a:t>“The </a:t>
            </a:r>
            <a:r>
              <a:rPr lang="en-US" sz="3600" cap="small" dirty="0">
                <a:effectLst/>
                <a:ea typeface="Calibri" panose="020F0502020204030204" pitchFamily="34" charset="0"/>
                <a:cs typeface="Calibri" panose="020F0502020204030204" pitchFamily="34" charset="0"/>
              </a:rPr>
              <a:t>Lord</a:t>
            </a:r>
            <a:r>
              <a:rPr lang="en-US" sz="3600" dirty="0">
                <a:effectLst/>
                <a:ea typeface="Calibri" panose="020F0502020204030204" pitchFamily="34" charset="0"/>
                <a:cs typeface="Calibri" panose="020F0502020204030204" pitchFamily="34" charset="0"/>
              </a:rPr>
              <a:t> will bring a nation against you from far away, from the end of the earth, as the eagle swoops down; a nation whose language you will not understand, </a:t>
            </a:r>
            <a:r>
              <a:rPr lang="en-US" sz="3600" baseline="30000" dirty="0">
                <a:effectLst/>
                <a:ea typeface="Calibri" panose="020F0502020204030204" pitchFamily="34" charset="0"/>
                <a:cs typeface="Calibri" panose="020F0502020204030204" pitchFamily="34" charset="0"/>
              </a:rPr>
              <a:t>50</a:t>
            </a:r>
            <a:r>
              <a:rPr lang="en-US" sz="3600" b="1" baseline="30000" dirty="0">
                <a:effectLst/>
                <a:ea typeface="Calibri" panose="020F0502020204030204" pitchFamily="34" charset="0"/>
                <a:cs typeface="Calibri" panose="020F0502020204030204" pitchFamily="34" charset="0"/>
              </a:rPr>
              <a:t> </a:t>
            </a:r>
            <a:r>
              <a:rPr lang="en-US" sz="3600" dirty="0">
                <a:effectLst/>
                <a:ea typeface="Calibri" panose="020F0502020204030204" pitchFamily="34" charset="0"/>
                <a:cs typeface="Calibri" panose="020F0502020204030204" pitchFamily="34" charset="0"/>
              </a:rPr>
              <a:t>a nation with a defiant attitude, who will have no respect for the old, nor show favor to the young</a:t>
            </a:r>
            <a:r>
              <a:rPr lang="en-US" sz="3600" kern="1200" dirty="0">
                <a:effectLst>
                  <a:outerShdw blurRad="38100" dist="38100" dir="2700000" algn="tl">
                    <a:srgbClr val="000000">
                      <a:alpha val="43137"/>
                    </a:srgbClr>
                  </a:outerShdw>
                </a:effectLst>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60020615"/>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2209800" y="228600"/>
            <a:ext cx="7772400" cy="914400"/>
          </a:xfrm>
        </p:spPr>
        <p:txBody>
          <a:bodyPr/>
          <a:lstStyle/>
          <a:p>
            <a:pPr algn="ctr" eaLnBrk="1" hangingPunct="1"/>
            <a:r>
              <a:rPr lang="en-US" sz="4000" dirty="0">
                <a:effectLst>
                  <a:outerShdw blurRad="38100" dist="38100" dir="2700000" algn="tl">
                    <a:srgbClr val="000000">
                      <a:alpha val="43137"/>
                    </a:srgbClr>
                  </a:outerShdw>
                </a:effectLst>
              </a:rPr>
              <a:t>Israel's Judgments</a:t>
            </a:r>
          </a:p>
        </p:txBody>
      </p:sp>
      <p:sp>
        <p:nvSpPr>
          <p:cNvPr id="32771" name="Rectangle 3"/>
          <p:cNvSpPr>
            <a:spLocks noGrp="1" noChangeArrowheads="1"/>
          </p:cNvSpPr>
          <p:nvPr>
            <p:ph type="body" idx="4294967295"/>
          </p:nvPr>
        </p:nvSpPr>
        <p:spPr>
          <a:xfrm>
            <a:off x="609600" y="1371601"/>
            <a:ext cx="8229600" cy="3428999"/>
          </a:xfrm>
        </p:spPr>
        <p:txBody>
          <a:bodyPr/>
          <a:lstStyle/>
          <a:p>
            <a:pPr marL="457200" indent="-457200">
              <a:spcBef>
                <a:spcPts val="0"/>
              </a:spcBef>
              <a:spcAft>
                <a:spcPts val="3600"/>
              </a:spcAft>
              <a:defRPr/>
            </a:pPr>
            <a:r>
              <a:rPr lang="en-US" dirty="0">
                <a:effectLst>
                  <a:outerShdw blurRad="38100" dist="38100" dir="2700000" algn="tl">
                    <a:srgbClr val="000000">
                      <a:alpha val="43137"/>
                    </a:srgbClr>
                  </a:outerShdw>
                </a:effectLst>
              </a:rPr>
              <a:t>Division of the kingdom in 931 B.C. (1 Kgs. 12)</a:t>
            </a:r>
          </a:p>
          <a:p>
            <a:pPr marL="457200" indent="-457200">
              <a:spcBef>
                <a:spcPts val="0"/>
              </a:spcBef>
              <a:spcAft>
                <a:spcPts val="3600"/>
              </a:spcAft>
              <a:defRPr/>
            </a:pPr>
            <a:r>
              <a:rPr lang="en-US" dirty="0">
                <a:effectLst>
                  <a:outerShdw blurRad="38100" dist="38100" dir="2700000" algn="tl">
                    <a:srgbClr val="000000">
                      <a:alpha val="43137"/>
                    </a:srgbClr>
                  </a:outerShdw>
                </a:effectLst>
              </a:rPr>
              <a:t>Assyrian judgment in 722 B.C. (2 Kgs. 17)</a:t>
            </a:r>
          </a:p>
          <a:p>
            <a:pPr marL="457200" indent="-457200">
              <a:spcBef>
                <a:spcPts val="0"/>
              </a:spcBef>
              <a:spcAft>
                <a:spcPts val="3600"/>
              </a:spcAft>
              <a:defRPr/>
            </a:pPr>
            <a:r>
              <a:rPr lang="en-US" dirty="0">
                <a:effectLst>
                  <a:outerShdw blurRad="38100" dist="38100" dir="2700000" algn="tl">
                    <a:srgbClr val="000000">
                      <a:alpha val="43137"/>
                    </a:srgbClr>
                  </a:outerShdw>
                </a:effectLst>
              </a:rPr>
              <a:t>Babylonian captivity in 586 B.C. (2 Kgs. 25)</a:t>
            </a:r>
          </a:p>
          <a:p>
            <a:pPr marL="457200" indent="-457200">
              <a:spcBef>
                <a:spcPts val="0"/>
              </a:spcBef>
              <a:spcAft>
                <a:spcPts val="3600"/>
              </a:spcAft>
              <a:defRPr/>
            </a:pPr>
            <a:r>
              <a:rPr lang="en-US" b="1" u="sng" dirty="0">
                <a:solidFill>
                  <a:srgbClr val="FFFFCC"/>
                </a:solidFill>
                <a:effectLst>
                  <a:outerShdw blurRad="38100" dist="38100" dir="2700000" algn="tl">
                    <a:srgbClr val="000000">
                      <a:alpha val="43137"/>
                    </a:srgbClr>
                  </a:outerShdw>
                </a:effectLst>
              </a:rPr>
              <a:t>Rome </a:t>
            </a:r>
            <a:r>
              <a:rPr lang="en-US" b="1" i="1" u="sng" dirty="0">
                <a:solidFill>
                  <a:srgbClr val="FFFFCC"/>
                </a:solidFill>
                <a:effectLst>
                  <a:outerShdw blurRad="38100" dist="38100" dir="2700000" algn="tl">
                    <a:srgbClr val="000000">
                      <a:alpha val="43137"/>
                    </a:srgbClr>
                  </a:outerShdw>
                </a:effectLst>
              </a:rPr>
              <a:t>Diaspora</a:t>
            </a:r>
            <a:r>
              <a:rPr lang="en-US" b="1" u="sng" dirty="0">
                <a:solidFill>
                  <a:srgbClr val="FFFFCC"/>
                </a:solidFill>
                <a:effectLst>
                  <a:outerShdw blurRad="38100" dist="38100" dir="2700000" algn="tl">
                    <a:srgbClr val="000000">
                      <a:alpha val="43137"/>
                    </a:srgbClr>
                  </a:outerShdw>
                </a:effectLst>
              </a:rPr>
              <a:t> in A.D. 70   (Luke 19:41-44)</a:t>
            </a:r>
          </a:p>
        </p:txBody>
      </p:sp>
      <p:pic>
        <p:nvPicPr>
          <p:cNvPr id="5" name="Picture 4" descr="C:\Documents and Settings\Owner\Application Data\Microsoft\Media Catalog\Downloaded Clips\cl0\SY01462_.wmf">
            <a:extLst>
              <a:ext uri="{FF2B5EF4-FFF2-40B4-BE49-F238E27FC236}">
                <a16:creationId xmlns:a16="http://schemas.microsoft.com/office/drawing/2014/main" id="{FC14D7C9-3131-4B4E-A2A1-52F22EB6D72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96400" y="2019300"/>
            <a:ext cx="2224706" cy="2286000"/>
          </a:xfrm>
          <a:prstGeom prst="rect">
            <a:avLst/>
          </a:prstGeom>
          <a:noFill/>
          <a:ln w="9525">
            <a:noFill/>
            <a:miter lim="800000"/>
            <a:headEnd/>
            <a:tailEnd/>
          </a:ln>
        </p:spPr>
      </p:pic>
    </p:spTree>
    <p:extLst>
      <p:ext uri="{BB962C8B-B14F-4D97-AF65-F5344CB8AC3E}">
        <p14:creationId xmlns:p14="http://schemas.microsoft.com/office/powerpoint/2010/main" val="162802321"/>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EEEA85-BD7A-4D34-8C88-6F18DE8382E0}"/>
              </a:ext>
            </a:extLst>
          </p:cNvPr>
          <p:cNvPicPr>
            <a:picLocks noChangeAspect="1"/>
          </p:cNvPicPr>
          <p:nvPr/>
        </p:nvPicPr>
        <p:blipFill>
          <a:blip r:embed="rId2"/>
          <a:stretch>
            <a:fillRect/>
          </a:stretch>
        </p:blipFill>
        <p:spPr>
          <a:xfrm>
            <a:off x="0" y="1"/>
            <a:ext cx="12192000" cy="6857999"/>
          </a:xfrm>
          <a:prstGeom prst="rect">
            <a:avLst/>
          </a:prstGeom>
        </p:spPr>
      </p:pic>
      <p:sp>
        <p:nvSpPr>
          <p:cNvPr id="3" name="Content Placeholder 2"/>
          <p:cNvSpPr>
            <a:spLocks noGrp="1"/>
          </p:cNvSpPr>
          <p:nvPr>
            <p:ph idx="1"/>
          </p:nvPr>
        </p:nvSpPr>
        <p:spPr>
          <a:xfrm>
            <a:off x="609600" y="0"/>
            <a:ext cx="10972800" cy="4114800"/>
          </a:xfrm>
        </p:spPr>
        <p:txBody>
          <a:bodyPr/>
          <a:lstStyle/>
          <a:p>
            <a:pPr algn="ctr">
              <a:spcBef>
                <a:spcPts val="0"/>
              </a:spcBef>
              <a:spcAft>
                <a:spcPts val="1200"/>
              </a:spcAft>
              <a:buNone/>
              <a:defRPr/>
            </a:pPr>
            <a:r>
              <a:rPr lang="en-US" sz="4000" dirty="0">
                <a:solidFill>
                  <a:schemeClr val="tx2"/>
                </a:solidFill>
                <a:ea typeface="+mj-ea"/>
                <a:cs typeface="+mj-cs"/>
              </a:rPr>
              <a:t>Ezekiel</a:t>
            </a:r>
            <a:r>
              <a:rPr lang="en-US" altLang="en-US" sz="4000" dirty="0">
                <a:solidFill>
                  <a:schemeClr val="tx2"/>
                </a:solidFill>
                <a:ea typeface="+mj-ea"/>
                <a:cs typeface="+mj-cs"/>
              </a:rPr>
              <a:t> 38:8</a:t>
            </a:r>
            <a:endParaRPr lang="en-US" sz="4000" dirty="0">
              <a:solidFill>
                <a:schemeClr val="tx2"/>
              </a:solidFill>
              <a:ea typeface="+mj-ea"/>
              <a:cs typeface="+mj-cs"/>
            </a:endParaRPr>
          </a:p>
          <a:p>
            <a:pPr marL="0" indent="0" algn="just">
              <a:spcBef>
                <a:spcPts val="0"/>
              </a:spcBef>
              <a:buNone/>
              <a:defRPr/>
            </a:pPr>
            <a:r>
              <a:rPr lang="en-US" sz="3600" dirty="0">
                <a:cs typeface="Calibri" panose="020F0502020204030204" pitchFamily="34" charset="0"/>
              </a:rPr>
              <a:t>“</a:t>
            </a:r>
            <a:r>
              <a:rPr lang="en-US" sz="3600" kern="1200" dirty="0">
                <a:effectLst>
                  <a:outerShdw blurRad="38100" dist="38100" dir="2700000" algn="tl">
                    <a:srgbClr val="000000">
                      <a:alpha val="43137"/>
                    </a:srgbClr>
                  </a:outerShdw>
                </a:effectLst>
                <a:cs typeface="Calibri" panose="020F0502020204030204" pitchFamily="34" charset="0"/>
              </a:rPr>
              <a:t>After many days you will be summoned; in the latter years you will come into the land that is </a:t>
            </a:r>
            <a:r>
              <a:rPr lang="en-US" sz="3600" b="1" u="sng" kern="1200" dirty="0">
                <a:solidFill>
                  <a:srgbClr val="FFFFCC"/>
                </a:solidFill>
                <a:effectLst>
                  <a:outerShdw blurRad="38100" dist="38100" dir="2700000" algn="tl">
                    <a:srgbClr val="000000">
                      <a:alpha val="43137"/>
                    </a:srgbClr>
                  </a:outerShdw>
                </a:effectLst>
                <a:cs typeface="Calibri" panose="020F0502020204030204" pitchFamily="34" charset="0"/>
              </a:rPr>
              <a:t>restored from the sword</a:t>
            </a:r>
            <a:r>
              <a:rPr lang="en-US" sz="3600" kern="1200" dirty="0">
                <a:effectLst>
                  <a:outerShdw blurRad="38100" dist="38100" dir="2700000" algn="tl">
                    <a:srgbClr val="000000">
                      <a:alpha val="43137"/>
                    </a:srgbClr>
                  </a:outerShdw>
                </a:effectLst>
                <a:cs typeface="Calibri" panose="020F0502020204030204" pitchFamily="34" charset="0"/>
              </a:rPr>
              <a:t>, whose inhabitants have been gathered from many nations to the mountains of Israel which had been a continual waste; but its people were brought out from the nations, and they are living securely, all of them.”</a:t>
            </a:r>
          </a:p>
        </p:txBody>
      </p:sp>
    </p:spTree>
    <p:extLst>
      <p:ext uri="{BB962C8B-B14F-4D97-AF65-F5344CB8AC3E}">
        <p14:creationId xmlns:p14="http://schemas.microsoft.com/office/powerpoint/2010/main" val="1025767901"/>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uslim Brotherhood Needs Examination | Frontier Centre For ...">
            <a:extLst>
              <a:ext uri="{FF2B5EF4-FFF2-40B4-BE49-F238E27FC236}">
                <a16:creationId xmlns:a16="http://schemas.microsoft.com/office/drawing/2014/main" id="{5A9AB595-5FA3-4F5F-BEE3-2A4B4AF65C5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68" r="2068"/>
          <a:stretch/>
        </p:blipFill>
        <p:spPr bwMode="auto">
          <a:xfrm>
            <a:off x="829056" y="137160"/>
            <a:ext cx="10533888" cy="6583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6635924"/>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1"/>
          <p:cNvSpPr>
            <a:spLocks noChangeArrowheads="1"/>
          </p:cNvSpPr>
          <p:nvPr/>
        </p:nvSpPr>
        <p:spPr bwMode="auto">
          <a:xfrm>
            <a:off x="609600" y="1120776"/>
            <a:ext cx="10972800"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FontTx/>
              <a:buNone/>
            </a:pPr>
            <a:r>
              <a:rPr lang="en-US" altLang="en-US" dirty="0">
                <a:cs typeface="Calibri" panose="020F0502020204030204" pitchFamily="34" charset="0"/>
              </a:rPr>
              <a:t>“Allah has promised those who have believed among you and done righteous deeds that He will surely grant them </a:t>
            </a:r>
            <a:r>
              <a:rPr lang="en-US" altLang="en-US" b="1" u="sng" dirty="0">
                <a:solidFill>
                  <a:srgbClr val="FFFFCC"/>
                </a:solidFill>
                <a:cs typeface="Calibri" panose="020F0502020204030204" pitchFamily="34" charset="0"/>
              </a:rPr>
              <a:t>succession [Caliphate]</a:t>
            </a:r>
            <a:r>
              <a:rPr lang="en-US" altLang="en-US" dirty="0">
                <a:solidFill>
                  <a:srgbClr val="FFFFCC"/>
                </a:solidFill>
                <a:cs typeface="Calibri" panose="020F0502020204030204" pitchFamily="34" charset="0"/>
              </a:rPr>
              <a:t> </a:t>
            </a:r>
            <a:r>
              <a:rPr lang="en-US" altLang="en-US" dirty="0">
                <a:cs typeface="Calibri" panose="020F0502020204030204" pitchFamily="34" charset="0"/>
              </a:rPr>
              <a:t>upon the earth just as He granted it to those before them and that He will surely establish for them [therein] their religion which He has preferred for them and that He will surely substitute for them, after their fear, security, [for] they worship Me, not associating anything with Me. But whoever disbelieves after that - then those are the defiantly disobedient.”</a:t>
            </a:r>
          </a:p>
        </p:txBody>
      </p:sp>
      <p:sp>
        <p:nvSpPr>
          <p:cNvPr id="75779" name="TextBox 2"/>
          <p:cNvSpPr txBox="1">
            <a:spLocks noChangeArrowheads="1"/>
          </p:cNvSpPr>
          <p:nvPr/>
        </p:nvSpPr>
        <p:spPr bwMode="auto">
          <a:xfrm>
            <a:off x="3086100" y="268070"/>
            <a:ext cx="6019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buClrTx/>
              <a:buSzTx/>
              <a:buFontTx/>
              <a:buNone/>
            </a:pPr>
            <a:r>
              <a:rPr lang="en-US" altLang="en-US" sz="3600" i="1" dirty="0">
                <a:solidFill>
                  <a:schemeClr val="tx2"/>
                </a:solidFill>
                <a:effectLst>
                  <a:outerShdw blurRad="38100" dist="38100" dir="2700000" algn="tl">
                    <a:srgbClr val="000000">
                      <a:alpha val="43137"/>
                    </a:srgbClr>
                  </a:outerShdw>
                </a:effectLst>
                <a:ea typeface="+mj-ea"/>
                <a:cs typeface="+mj-cs"/>
              </a:rPr>
              <a:t>Quran Surah </a:t>
            </a:r>
            <a:r>
              <a:rPr lang="en-US" altLang="en-US" sz="3600" dirty="0">
                <a:solidFill>
                  <a:schemeClr val="tx2"/>
                </a:solidFill>
                <a:effectLst>
                  <a:outerShdw blurRad="38100" dist="38100" dir="2700000" algn="tl">
                    <a:srgbClr val="000000">
                      <a:alpha val="43137"/>
                    </a:srgbClr>
                  </a:outerShdw>
                </a:effectLst>
                <a:ea typeface="+mj-ea"/>
                <a:cs typeface="+mj-cs"/>
              </a:rPr>
              <a:t>(or chapter) 24:55</a:t>
            </a:r>
          </a:p>
        </p:txBody>
      </p:sp>
    </p:spTree>
    <p:extLst>
      <p:ext uri="{BB962C8B-B14F-4D97-AF65-F5344CB8AC3E}">
        <p14:creationId xmlns:p14="http://schemas.microsoft.com/office/powerpoint/2010/main" val="2714772147"/>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33B5F4-DDE4-41DF-B93E-920501AE6840}"/>
              </a:ext>
            </a:extLst>
          </p:cNvPr>
          <p:cNvPicPr>
            <a:picLocks noChangeAspect="1"/>
          </p:cNvPicPr>
          <p:nvPr/>
        </p:nvPicPr>
        <p:blipFill>
          <a:blip r:embed="rId2"/>
          <a:stretch>
            <a:fillRect/>
          </a:stretch>
        </p:blipFill>
        <p:spPr>
          <a:xfrm>
            <a:off x="529741" y="661176"/>
            <a:ext cx="11132518" cy="5669280"/>
          </a:xfrm>
          <a:prstGeom prst="rect">
            <a:avLst/>
          </a:prstGeom>
        </p:spPr>
      </p:pic>
    </p:spTree>
    <p:extLst>
      <p:ext uri="{BB962C8B-B14F-4D97-AF65-F5344CB8AC3E}">
        <p14:creationId xmlns:p14="http://schemas.microsoft.com/office/powerpoint/2010/main" val="3361380232"/>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EEEA85-BD7A-4D34-8C88-6F18DE8382E0}"/>
              </a:ext>
            </a:extLst>
          </p:cNvPr>
          <p:cNvPicPr>
            <a:picLocks noChangeAspect="1"/>
          </p:cNvPicPr>
          <p:nvPr/>
        </p:nvPicPr>
        <p:blipFill>
          <a:blip r:embed="rId2"/>
          <a:stretch>
            <a:fillRect/>
          </a:stretch>
        </p:blipFill>
        <p:spPr>
          <a:xfrm>
            <a:off x="0" y="1"/>
            <a:ext cx="12192000" cy="6857999"/>
          </a:xfrm>
          <a:prstGeom prst="rect">
            <a:avLst/>
          </a:prstGeom>
        </p:spPr>
      </p:pic>
      <p:sp>
        <p:nvSpPr>
          <p:cNvPr id="3" name="Content Placeholder 2"/>
          <p:cNvSpPr>
            <a:spLocks noGrp="1"/>
          </p:cNvSpPr>
          <p:nvPr>
            <p:ph idx="1"/>
          </p:nvPr>
        </p:nvSpPr>
        <p:spPr>
          <a:xfrm>
            <a:off x="609600" y="0"/>
            <a:ext cx="10972800" cy="4114800"/>
          </a:xfrm>
        </p:spPr>
        <p:txBody>
          <a:bodyPr/>
          <a:lstStyle/>
          <a:p>
            <a:pPr algn="ctr">
              <a:spcBef>
                <a:spcPts val="0"/>
              </a:spcBef>
              <a:spcAft>
                <a:spcPts val="1200"/>
              </a:spcAft>
              <a:buNone/>
              <a:defRPr/>
            </a:pPr>
            <a:r>
              <a:rPr lang="en-US" sz="4000" dirty="0">
                <a:solidFill>
                  <a:schemeClr val="tx2"/>
                </a:solidFill>
                <a:ea typeface="+mj-ea"/>
                <a:cs typeface="+mj-cs"/>
              </a:rPr>
              <a:t>Ezekiel</a:t>
            </a:r>
            <a:r>
              <a:rPr lang="en-US" altLang="en-US" sz="4000" dirty="0">
                <a:solidFill>
                  <a:schemeClr val="tx2"/>
                </a:solidFill>
                <a:ea typeface="+mj-ea"/>
                <a:cs typeface="+mj-cs"/>
              </a:rPr>
              <a:t> 38:8</a:t>
            </a:r>
            <a:endParaRPr lang="en-US" sz="4000" dirty="0">
              <a:solidFill>
                <a:schemeClr val="tx2"/>
              </a:solidFill>
              <a:ea typeface="+mj-ea"/>
              <a:cs typeface="+mj-cs"/>
            </a:endParaRPr>
          </a:p>
          <a:p>
            <a:pPr marL="0" indent="0" algn="just">
              <a:spcBef>
                <a:spcPts val="0"/>
              </a:spcBef>
              <a:buNone/>
              <a:defRPr/>
            </a:pPr>
            <a:r>
              <a:rPr lang="en-US" sz="3600" dirty="0">
                <a:cs typeface="Calibri" panose="020F0502020204030204" pitchFamily="34" charset="0"/>
              </a:rPr>
              <a:t>“</a:t>
            </a:r>
            <a:r>
              <a:rPr lang="en-US" sz="3600" kern="1200" dirty="0">
                <a:effectLst>
                  <a:outerShdw blurRad="38100" dist="38100" dir="2700000" algn="tl">
                    <a:srgbClr val="000000">
                      <a:alpha val="43137"/>
                    </a:srgbClr>
                  </a:outerShdw>
                </a:effectLst>
                <a:cs typeface="Calibri" panose="020F0502020204030204" pitchFamily="34" charset="0"/>
              </a:rPr>
              <a:t>After many days you will be summoned; in the latter years you will come into the land that is restored from the sword, whose inhabitants have been gathered </a:t>
            </a:r>
            <a:r>
              <a:rPr lang="en-US" sz="3600" b="1" u="sng" kern="1200" dirty="0">
                <a:solidFill>
                  <a:srgbClr val="FFFFCC"/>
                </a:solidFill>
                <a:effectLst>
                  <a:outerShdw blurRad="38100" dist="38100" dir="2700000" algn="tl">
                    <a:srgbClr val="000000">
                      <a:alpha val="43137"/>
                    </a:srgbClr>
                  </a:outerShdw>
                </a:effectLst>
                <a:cs typeface="Calibri" panose="020F0502020204030204" pitchFamily="34" charset="0"/>
              </a:rPr>
              <a:t>from many nations</a:t>
            </a:r>
            <a:r>
              <a:rPr lang="en-US" sz="3600" kern="1200" dirty="0">
                <a:effectLst>
                  <a:outerShdw blurRad="38100" dist="38100" dir="2700000" algn="tl">
                    <a:srgbClr val="000000">
                      <a:alpha val="43137"/>
                    </a:srgbClr>
                  </a:outerShdw>
                </a:effectLst>
                <a:cs typeface="Calibri" panose="020F0502020204030204" pitchFamily="34" charset="0"/>
              </a:rPr>
              <a:t> to the mountains of Israel which had been a continual waste; but its people were brought out from the nations, and they are living securely, all of them.”</a:t>
            </a:r>
          </a:p>
        </p:txBody>
      </p:sp>
    </p:spTree>
    <p:extLst>
      <p:ext uri="{BB962C8B-B14F-4D97-AF65-F5344CB8AC3E}">
        <p14:creationId xmlns:p14="http://schemas.microsoft.com/office/powerpoint/2010/main" val="802453022"/>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64176" y="0"/>
            <a:ext cx="9063649" cy="6858000"/>
          </a:xfrm>
          <a:prstGeom prst="rect">
            <a:avLst/>
          </a:prstGeom>
        </p:spPr>
      </p:pic>
    </p:spTree>
    <p:extLst>
      <p:ext uri="{BB962C8B-B14F-4D97-AF65-F5344CB8AC3E}">
        <p14:creationId xmlns:p14="http://schemas.microsoft.com/office/powerpoint/2010/main" val="1938436359"/>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EEEA85-BD7A-4D34-8C88-6F18DE8382E0}"/>
              </a:ext>
            </a:extLst>
          </p:cNvPr>
          <p:cNvPicPr>
            <a:picLocks noChangeAspect="1"/>
          </p:cNvPicPr>
          <p:nvPr/>
        </p:nvPicPr>
        <p:blipFill>
          <a:blip r:embed="rId2"/>
          <a:stretch>
            <a:fillRect/>
          </a:stretch>
        </p:blipFill>
        <p:spPr>
          <a:xfrm>
            <a:off x="0" y="1"/>
            <a:ext cx="12192000" cy="6857999"/>
          </a:xfrm>
          <a:prstGeom prst="rect">
            <a:avLst/>
          </a:prstGeom>
        </p:spPr>
      </p:pic>
      <p:sp>
        <p:nvSpPr>
          <p:cNvPr id="3" name="Content Placeholder 2"/>
          <p:cNvSpPr>
            <a:spLocks noGrp="1"/>
          </p:cNvSpPr>
          <p:nvPr>
            <p:ph idx="1"/>
          </p:nvPr>
        </p:nvSpPr>
        <p:spPr>
          <a:xfrm>
            <a:off x="609600" y="0"/>
            <a:ext cx="10972800" cy="4114800"/>
          </a:xfrm>
        </p:spPr>
        <p:txBody>
          <a:bodyPr/>
          <a:lstStyle/>
          <a:p>
            <a:pPr algn="ctr">
              <a:spcBef>
                <a:spcPts val="0"/>
              </a:spcBef>
              <a:spcAft>
                <a:spcPts val="1200"/>
              </a:spcAft>
              <a:buNone/>
              <a:defRPr/>
            </a:pPr>
            <a:r>
              <a:rPr lang="en-US" sz="4000" dirty="0">
                <a:solidFill>
                  <a:schemeClr val="tx2"/>
                </a:solidFill>
                <a:ea typeface="+mj-ea"/>
                <a:cs typeface="+mj-cs"/>
              </a:rPr>
              <a:t>Ezekiel</a:t>
            </a:r>
            <a:r>
              <a:rPr lang="en-US" altLang="en-US" sz="4000" dirty="0">
                <a:solidFill>
                  <a:schemeClr val="tx2"/>
                </a:solidFill>
                <a:ea typeface="+mj-ea"/>
                <a:cs typeface="+mj-cs"/>
              </a:rPr>
              <a:t> 38:8</a:t>
            </a:r>
            <a:endParaRPr lang="en-US" sz="4000" dirty="0">
              <a:solidFill>
                <a:schemeClr val="tx2"/>
              </a:solidFill>
              <a:ea typeface="+mj-ea"/>
              <a:cs typeface="+mj-cs"/>
            </a:endParaRPr>
          </a:p>
          <a:p>
            <a:pPr marL="0" indent="0" algn="just">
              <a:spcBef>
                <a:spcPts val="0"/>
              </a:spcBef>
              <a:buNone/>
              <a:defRPr/>
            </a:pPr>
            <a:r>
              <a:rPr lang="en-US" sz="3600" dirty="0">
                <a:cs typeface="Calibri" panose="020F0502020204030204" pitchFamily="34" charset="0"/>
              </a:rPr>
              <a:t>“</a:t>
            </a:r>
            <a:r>
              <a:rPr lang="en-US" sz="3600" kern="1200" dirty="0">
                <a:effectLst>
                  <a:outerShdw blurRad="38100" dist="38100" dir="2700000" algn="tl">
                    <a:srgbClr val="000000">
                      <a:alpha val="43137"/>
                    </a:srgbClr>
                  </a:outerShdw>
                </a:effectLst>
                <a:cs typeface="Calibri" panose="020F0502020204030204" pitchFamily="34" charset="0"/>
              </a:rPr>
              <a:t>After many days you will be summoned; in the latter years you will come into the land that is restored from the sword, whose inhabitants have been gathered from many nations to </a:t>
            </a:r>
            <a:r>
              <a:rPr lang="en-US" sz="3600" b="1" u="sng" kern="1200" dirty="0">
                <a:solidFill>
                  <a:srgbClr val="FFFFCC"/>
                </a:solidFill>
                <a:effectLst>
                  <a:outerShdw blurRad="38100" dist="38100" dir="2700000" algn="tl">
                    <a:srgbClr val="000000">
                      <a:alpha val="43137"/>
                    </a:srgbClr>
                  </a:outerShdw>
                </a:effectLst>
                <a:cs typeface="Calibri" panose="020F0502020204030204" pitchFamily="34" charset="0"/>
              </a:rPr>
              <a:t>the mountains of Israel </a:t>
            </a:r>
            <a:r>
              <a:rPr lang="en-US" sz="3600" kern="1200" dirty="0">
                <a:effectLst>
                  <a:outerShdw blurRad="38100" dist="38100" dir="2700000" algn="tl">
                    <a:srgbClr val="000000">
                      <a:alpha val="43137"/>
                    </a:srgbClr>
                  </a:outerShdw>
                </a:effectLst>
                <a:cs typeface="Calibri" panose="020F0502020204030204" pitchFamily="34" charset="0"/>
              </a:rPr>
              <a:t>which had been a continual waste; but its people were brought out from the nations, and they are living securely, all of them.”</a:t>
            </a:r>
          </a:p>
        </p:txBody>
      </p:sp>
    </p:spTree>
    <p:extLst>
      <p:ext uri="{BB962C8B-B14F-4D97-AF65-F5344CB8AC3E}">
        <p14:creationId xmlns:p14="http://schemas.microsoft.com/office/powerpoint/2010/main" val="1892038596"/>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6DCCDC-1146-4B32-BF08-B7AE52032B9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609601" y="0"/>
            <a:ext cx="10972800" cy="3943350"/>
          </a:xfrm>
        </p:spPr>
        <p:txBody>
          <a:bodyPr/>
          <a:lstStyle/>
          <a:p>
            <a:pPr algn="ctr">
              <a:spcBef>
                <a:spcPts val="0"/>
              </a:spcBef>
              <a:spcAft>
                <a:spcPts val="1200"/>
              </a:spcAft>
              <a:buNone/>
              <a:defRPr/>
            </a:pPr>
            <a:r>
              <a:rPr lang="en-US" altLang="en-US" sz="4000" dirty="0">
                <a:solidFill>
                  <a:schemeClr val="tx2"/>
                </a:solidFill>
                <a:ea typeface="+mj-ea"/>
                <a:cs typeface="+mj-cs"/>
              </a:rPr>
              <a:t>Ezekiel 39:2, 4</a:t>
            </a:r>
            <a:endParaRPr lang="en-US" sz="4000" dirty="0">
              <a:solidFill>
                <a:schemeClr val="tx2"/>
              </a:solidFill>
              <a:ea typeface="+mj-ea"/>
              <a:cs typeface="+mj-cs"/>
            </a:endParaRPr>
          </a:p>
          <a:p>
            <a:pPr marL="0" indent="0" algn="just">
              <a:spcBef>
                <a:spcPts val="0"/>
              </a:spcBef>
              <a:buNone/>
              <a:defRPr/>
            </a:pPr>
            <a:r>
              <a:rPr lang="en-US" sz="3600" dirty="0">
                <a:effectLst>
                  <a:outerShdw blurRad="38100" dist="38100" dir="2700000" algn="tl">
                    <a:srgbClr val="000000">
                      <a:alpha val="43137"/>
                    </a:srgbClr>
                  </a:outerShdw>
                </a:effectLst>
              </a:rPr>
              <a:t>“</a:t>
            </a:r>
            <a:r>
              <a:rPr lang="en-US" sz="3600" baseline="30000" dirty="0">
                <a:effectLst>
                  <a:outerShdw blurRad="38100" dist="38100" dir="2700000" algn="tl">
                    <a:srgbClr val="000000">
                      <a:alpha val="43137"/>
                    </a:srgbClr>
                  </a:outerShdw>
                </a:effectLst>
              </a:rPr>
              <a:t>2</a:t>
            </a:r>
            <a:r>
              <a:rPr lang="en-US" sz="3600" dirty="0">
                <a:effectLst>
                  <a:outerShdw blurRad="38100" dist="38100" dir="2700000" algn="tl">
                    <a:srgbClr val="000000">
                      <a:alpha val="43137"/>
                    </a:srgbClr>
                  </a:outerShdw>
                </a:effectLst>
              </a:rPr>
              <a:t> and I will turn you around, drive you on, take you up from the remotest parts of the north and bring you against </a:t>
            </a:r>
            <a:r>
              <a:rPr lang="en-US" sz="3600" b="1" u="sng" dirty="0">
                <a:solidFill>
                  <a:srgbClr val="FFFFCC"/>
                </a:solidFill>
                <a:effectLst>
                  <a:outerShdw blurRad="38100" dist="38100" dir="2700000" algn="tl">
                    <a:srgbClr val="000000">
                      <a:alpha val="43137"/>
                    </a:srgbClr>
                  </a:outerShdw>
                </a:effectLst>
              </a:rPr>
              <a:t>the mountains of Israel</a:t>
            </a:r>
            <a:r>
              <a:rPr lang="en-US" sz="3600" dirty="0">
                <a:effectLst>
                  <a:outerShdw blurRad="38100" dist="38100" dir="2700000" algn="tl">
                    <a:srgbClr val="000000">
                      <a:alpha val="43137"/>
                    </a:srgbClr>
                  </a:outerShdw>
                </a:effectLst>
              </a:rPr>
              <a:t>…</a:t>
            </a:r>
            <a:r>
              <a:rPr lang="en-US" sz="3600" baseline="30000" dirty="0">
                <a:effectLst>
                  <a:outerShdw blurRad="38100" dist="38100" dir="2700000" algn="tl">
                    <a:srgbClr val="000000">
                      <a:alpha val="43137"/>
                    </a:srgbClr>
                  </a:outerShdw>
                </a:effectLst>
              </a:rPr>
              <a:t>4</a:t>
            </a:r>
            <a:r>
              <a:rPr lang="en-US" sz="3600" dirty="0">
                <a:effectLst>
                  <a:outerShdw blurRad="38100" dist="38100" dir="2700000" algn="tl">
                    <a:srgbClr val="000000">
                      <a:alpha val="43137"/>
                    </a:srgbClr>
                  </a:outerShdw>
                </a:effectLst>
              </a:rPr>
              <a:t>You will fall on </a:t>
            </a:r>
            <a:r>
              <a:rPr lang="en-US" sz="3600" b="1" u="sng" dirty="0">
                <a:solidFill>
                  <a:srgbClr val="FFFFCC"/>
                </a:solidFill>
                <a:effectLst>
                  <a:outerShdw blurRad="38100" dist="38100" dir="2700000" algn="tl">
                    <a:srgbClr val="000000">
                      <a:alpha val="43137"/>
                    </a:srgbClr>
                  </a:outerShdw>
                </a:effectLst>
              </a:rPr>
              <a:t>the mountains of Israel</a:t>
            </a:r>
            <a:r>
              <a:rPr lang="en-US" sz="3600" dirty="0">
                <a:effectLst>
                  <a:outerShdw blurRad="38100" dist="38100" dir="2700000" algn="tl">
                    <a:srgbClr val="000000">
                      <a:alpha val="43137"/>
                    </a:srgbClr>
                  </a:outerShdw>
                </a:effectLst>
              </a:rPr>
              <a:t>, you and all your troops and the peoples who are with you; I will give you as food to every kind of predatory bird and beast of the field.”</a:t>
            </a:r>
          </a:p>
        </p:txBody>
      </p:sp>
    </p:spTree>
    <p:extLst>
      <p:ext uri="{BB962C8B-B14F-4D97-AF65-F5344CB8AC3E}">
        <p14:creationId xmlns:p14="http://schemas.microsoft.com/office/powerpoint/2010/main" val="2621880484"/>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304800"/>
            <a:ext cx="8534400" cy="8382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Ezekiel 36</a:t>
            </a:r>
          </a:p>
        </p:txBody>
      </p:sp>
      <p:sp>
        <p:nvSpPr>
          <p:cNvPr id="3" name="Content Placeholder 2"/>
          <p:cNvSpPr>
            <a:spLocks noGrp="1"/>
          </p:cNvSpPr>
          <p:nvPr>
            <p:ph idx="1"/>
          </p:nvPr>
        </p:nvSpPr>
        <p:spPr>
          <a:xfrm>
            <a:off x="670894" y="1600200"/>
            <a:ext cx="8473106" cy="3124200"/>
          </a:xfrm>
        </p:spPr>
        <p:txBody>
          <a:bodyPr/>
          <a:lstStyle/>
          <a:p>
            <a:pPr marL="457200" indent="-457200">
              <a:spcBef>
                <a:spcPts val="0"/>
              </a:spcBef>
              <a:spcAft>
                <a:spcPts val="3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Israel to prosper again (1-15)</a:t>
            </a:r>
            <a:endParaRPr lang="en-US" dirty="0">
              <a:effectLst>
                <a:outerShdw blurRad="38100" dist="38100" dir="2700000" algn="tl">
                  <a:srgbClr val="000000">
                    <a:alpha val="43137"/>
                  </a:srgbClr>
                </a:outerShdw>
              </a:effectLst>
              <a:latin typeface="Calibri" pitchFamily="34" charset="0"/>
              <a:cs typeface="Calibri" pitchFamily="34" charset="0"/>
            </a:endParaRPr>
          </a:p>
          <a:p>
            <a:pPr marL="457200" indent="-457200">
              <a:spcBef>
                <a:spcPts val="0"/>
              </a:spcBef>
              <a:spcAft>
                <a:spcPts val="36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Israel’s sins inhibiting prosperity (16-21)  </a:t>
            </a:r>
          </a:p>
          <a:p>
            <a:pPr marL="457200" indent="-457200">
              <a:spcBef>
                <a:spcPts val="0"/>
              </a:spcBef>
              <a:spcAft>
                <a:spcPts val="3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Israel to be restored: physically &amp; spiritually (22-38)</a:t>
            </a:r>
            <a:endParaRPr lang="en-US" dirty="0">
              <a:effectLst>
                <a:outerShdw blurRad="38100" dist="38100" dir="2700000" algn="tl">
                  <a:srgbClr val="000000">
                    <a:alpha val="43137"/>
                  </a:srgbClr>
                </a:outerShdw>
              </a:effectLst>
              <a:latin typeface="Calibri" pitchFamily="34" charset="0"/>
              <a:cs typeface="Calibri" pitchFamily="34" charset="0"/>
            </a:endParaRPr>
          </a:p>
        </p:txBody>
      </p:sp>
      <p:pic>
        <p:nvPicPr>
          <p:cNvPr id="5" name="Picture 4" descr="C:\Documents and Settings\Owner\Application Data\Microsoft\Media Catalog\Downloaded Clips\cl0\SY01462_.wmf">
            <a:extLst>
              <a:ext uri="{FF2B5EF4-FFF2-40B4-BE49-F238E27FC236}">
                <a16:creationId xmlns:a16="http://schemas.microsoft.com/office/drawing/2014/main" id="{A4A9BDD2-CBA3-4104-BD0F-46808C425C2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96400" y="2019300"/>
            <a:ext cx="2224706" cy="22860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
          <p:cNvSpPr>
            <a:spLocks noChangeArrowheads="1"/>
          </p:cNvSpPr>
          <p:nvPr/>
        </p:nvSpPr>
        <p:spPr bwMode="auto">
          <a:xfrm>
            <a:off x="606583" y="1606927"/>
            <a:ext cx="10975818"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None/>
            </a:pPr>
            <a:r>
              <a:rPr lang="en-US" altLang="en-US" dirty="0">
                <a:effectLst>
                  <a:outerShdw blurRad="38100" dist="38100" dir="2700000" algn="tl">
                    <a:srgbClr val="000000">
                      <a:alpha val="43137"/>
                    </a:srgbClr>
                  </a:outerShdw>
                </a:effectLst>
                <a:cs typeface="Calibri" panose="020F0502020204030204" pitchFamily="34" charset="0"/>
              </a:rPr>
              <a:t>“</a:t>
            </a:r>
            <a:r>
              <a:rPr lang="en-US" dirty="0">
                <a:effectLst>
                  <a:outerShdw blurRad="38100" dist="38100" dir="2700000" algn="tl">
                    <a:srgbClr val="000000">
                      <a:alpha val="43137"/>
                    </a:srgbClr>
                  </a:outerShdw>
                </a:effectLst>
                <a:cs typeface="Calibri" panose="020F0502020204030204" pitchFamily="34" charset="0"/>
              </a:rPr>
              <a:t>According to Ezekiel 39:2, 4, Israel must possess the ‘mountains of Israel’ when this invasion occurs...The famous Six Day war in Israel in 1967 helped set the stage for this to be fulfilled. Before the Six Day War, all the mountains of Israel, with the exception of a small strip of west Jerusalem, were in the hands of the Jordanian Arabs. Only since 1967 have the mountains of Israel been in Israel, thus setting the stage for the fulfillment of this prophecy.”</a:t>
            </a:r>
          </a:p>
        </p:txBody>
      </p:sp>
      <p:sp>
        <p:nvSpPr>
          <p:cNvPr id="26627" name="TextBox 2"/>
          <p:cNvSpPr txBox="1">
            <a:spLocks noChangeArrowheads="1"/>
          </p:cNvSpPr>
          <p:nvPr/>
        </p:nvSpPr>
        <p:spPr bwMode="auto">
          <a:xfrm>
            <a:off x="2133600" y="228600"/>
            <a:ext cx="8229599" cy="1315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600"/>
              </a:spcAft>
              <a:buClrTx/>
              <a:buSzTx/>
              <a:buNone/>
            </a:pPr>
            <a:r>
              <a:rPr lang="en-US" altLang="en-US" sz="3600" dirty="0">
                <a:solidFill>
                  <a:schemeClr val="tx2"/>
                </a:solidFill>
                <a:effectLst>
                  <a:outerShdw blurRad="38100" dist="38100" dir="2700000" algn="tl">
                    <a:srgbClr val="000000">
                      <a:alpha val="43137"/>
                    </a:srgbClr>
                  </a:outerShdw>
                </a:effectLst>
                <a:ea typeface="+mj-ea"/>
                <a:cs typeface="+mj-cs"/>
              </a:rPr>
              <a:t>Mountains of Israel?</a:t>
            </a:r>
          </a:p>
          <a:p>
            <a:pPr algn="ctr" eaLnBrk="1" hangingPunct="1">
              <a:spcBef>
                <a:spcPct val="0"/>
              </a:spcBef>
              <a:buClrTx/>
              <a:buSzTx/>
              <a:buNone/>
            </a:pPr>
            <a:r>
              <a:rPr lang="en-US" sz="1800" dirty="0">
                <a:effectLst>
                  <a:outerShdw blurRad="38100" dist="38100" dir="2700000" algn="tl">
                    <a:srgbClr val="000000">
                      <a:alpha val="43137"/>
                    </a:srgbClr>
                  </a:outerShdw>
                </a:effectLst>
                <a:cs typeface="Calibri" panose="020F0502020204030204" pitchFamily="34" charset="0"/>
              </a:rPr>
              <a:t>Mark Hitchcock, </a:t>
            </a:r>
            <a:r>
              <a:rPr lang="en-US" sz="1800" i="1" dirty="0">
                <a:effectLst>
                  <a:outerShdw blurRad="38100" dist="38100" dir="2700000" algn="tl">
                    <a:srgbClr val="000000">
                      <a:alpha val="43137"/>
                    </a:srgbClr>
                  </a:outerShdw>
                </a:effectLst>
                <a:cs typeface="Calibri" panose="020F0502020204030204" pitchFamily="34" charset="0"/>
              </a:rPr>
              <a:t>The Amazing Claims of Bible Prophecy: What You Need to Know in These Uncertain Times</a:t>
            </a:r>
            <a:r>
              <a:rPr lang="en-US" sz="1800" dirty="0">
                <a:effectLst>
                  <a:outerShdw blurRad="38100" dist="38100" dir="2700000" algn="tl">
                    <a:srgbClr val="000000">
                      <a:alpha val="43137"/>
                    </a:srgbClr>
                  </a:outerShdw>
                </a:effectLst>
                <a:cs typeface="Calibri" panose="020F0502020204030204" pitchFamily="34" charset="0"/>
              </a:rPr>
              <a:t> (Harvest House: Eugene, OR, 2010), 211. </a:t>
            </a:r>
            <a:r>
              <a:rPr lang="en-US" altLang="en-US" sz="1800" dirty="0">
                <a:effectLst>
                  <a:outerShdw blurRad="38100" dist="38100" dir="2700000" algn="tl">
                    <a:srgbClr val="000000">
                      <a:alpha val="43137"/>
                    </a:srgbClr>
                  </a:outerShdw>
                </a:effectLst>
                <a:cs typeface="Calibri" panose="020F0502020204030204" pitchFamily="34" charset="0"/>
              </a:rPr>
              <a:t> </a:t>
            </a:r>
          </a:p>
        </p:txBody>
      </p:sp>
      <p:pic>
        <p:nvPicPr>
          <p:cNvPr id="5" name="Picture 4">
            <a:extLst>
              <a:ext uri="{FF2B5EF4-FFF2-40B4-BE49-F238E27FC236}">
                <a16:creationId xmlns:a16="http://schemas.microsoft.com/office/drawing/2014/main" id="{290DF509-3E6B-4883-B07D-2A762DAE8EC7}"/>
              </a:ext>
            </a:extLst>
          </p:cNvPr>
          <p:cNvPicPr>
            <a:picLocks noChangeAspect="1"/>
          </p:cNvPicPr>
          <p:nvPr/>
        </p:nvPicPr>
        <p:blipFill>
          <a:blip r:embed="rId2"/>
          <a:stretch>
            <a:fillRect/>
          </a:stretch>
        </p:blipFill>
        <p:spPr>
          <a:xfrm>
            <a:off x="606582" y="76200"/>
            <a:ext cx="1286692" cy="1097280"/>
          </a:xfrm>
          <a:prstGeom prst="rect">
            <a:avLst/>
          </a:prstGeom>
        </p:spPr>
      </p:pic>
    </p:spTree>
    <p:extLst>
      <p:ext uri="{BB962C8B-B14F-4D97-AF65-F5344CB8AC3E}">
        <p14:creationId xmlns:p14="http://schemas.microsoft.com/office/powerpoint/2010/main" val="889400896"/>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600200"/>
            <a:ext cx="10972800" cy="49530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“But where in the Land of Israel will the invading armies be destroyed? The exact location is revealed in Ezekiel 39:2 and 4a: ‘and I will turn you about, and will lead you on, and will cause you to come up from the uttermost parts of the north; and I will bring you upon the mountains of Israel…you shall fall upon the mountains of Israel.’ The phrase ‘the mountains of Israel’ refers to the central mountain range that makes up the backbone of the country. In the Hebrew Scriptures, these mountains were known as the Hill Country of Ephraim and the Hill Country of Judah. Some of the famous biblical cities that lie within these . . .</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2986088" y="219670"/>
            <a:ext cx="6219825" cy="1277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Aft>
                <a:spcPts val="600"/>
              </a:spcAft>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sz="1800" dirty="0">
                <a:effectLst/>
                <a:latin typeface="Calibri" panose="020F0502020204030204" pitchFamily="34" charset="0"/>
                <a:ea typeface="Calibri" panose="020F0502020204030204" pitchFamily="34" charset="0"/>
                <a:cs typeface="Times New Roman" panose="02020603050405020304" pitchFamily="18" charset="0"/>
              </a:rPr>
              <a:t>THE MODERN STATE OF ISRAEL IN BIBLE PROPHECY</a:t>
            </a:r>
          </a:p>
          <a:p>
            <a:pPr algn="ctr"/>
            <a:r>
              <a:rPr lang="en-US" sz="1800" dirty="0">
                <a:latin typeface="Calibri" panose="020F0502020204030204" pitchFamily="34" charset="0"/>
                <a:ea typeface="Calibri" panose="020F0502020204030204" pitchFamily="34" charset="0"/>
                <a:cs typeface="Times New Roman" panose="02020603050405020304" pitchFamily="18" charset="0"/>
              </a:rPr>
              <a:t>Paper presented to the PTSG on 12-7-21, </a:t>
            </a:r>
            <a:r>
              <a:rPr lang="en-US" sz="1800" dirty="0" err="1">
                <a:effectLst>
                  <a:outerShdw blurRad="38100" dist="38100" dir="2700000" algn="tl">
                    <a:srgbClr val="000000"/>
                  </a:outerShdw>
                </a:effectLst>
                <a:latin typeface="Calibri" panose="020F0502020204030204" pitchFamily="34" charset="0"/>
                <a:ea typeface="Calibri" panose="020F0502020204030204" pitchFamily="34" charset="0"/>
                <a:cs typeface="+mn-cs"/>
              </a:rPr>
              <a:t>pps</a:t>
            </a:r>
            <a:r>
              <a:rPr lang="en-US" sz="1800" dirty="0">
                <a:effectLst>
                  <a:outerShdw blurRad="38100" dist="38100" dir="2700000" algn="tl">
                    <a:srgbClr val="000000"/>
                  </a:outerShdw>
                </a:effectLst>
                <a:latin typeface="Calibri" panose="020F0502020204030204" pitchFamily="34" charset="0"/>
                <a:ea typeface="Calibri" panose="020F0502020204030204" pitchFamily="34" charset="0"/>
                <a:cs typeface="+mn-cs"/>
              </a:rPr>
              <a:t>. 18-19</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7852522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600200"/>
            <a:ext cx="10972800" cy="48006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...mountains include Dothan, Shechem, Samaria, Shiloh, Bethel, Ai, Ramah, Bethlehem, Hebron, </a:t>
            </a:r>
            <a:r>
              <a:rPr lang="en-US" dirty="0" err="1">
                <a:effectLst>
                  <a:outerShdw blurRad="38100" dist="38100" dir="2700000" algn="tl">
                    <a:srgbClr val="000000">
                      <a:alpha val="43137"/>
                    </a:srgbClr>
                  </a:outerShdw>
                </a:effectLst>
              </a:rPr>
              <a:t>Debir</a:t>
            </a:r>
            <a:r>
              <a:rPr lang="en-US" dirty="0">
                <a:effectLst>
                  <a:outerShdw blurRad="38100" dist="38100" dir="2700000" algn="tl">
                    <a:srgbClr val="000000">
                      <a:alpha val="43137"/>
                    </a:srgbClr>
                  </a:outerShdw>
                </a:effectLst>
              </a:rPr>
              <a:t>, and most importantly, Jerusalem, which seems to be the target of the invading army. However, from 1948 until the Six-Day War in 1967, these mountains were not in Israel, but in Jordan. They are now referred to politically as the West Bank. In 1948, Jordanian forces took over these mountains and annexed them as part of Jordan. All Israel had was a small corridor leading west to Jerusalem. The border between Israel and Jordan ran down the foot of these mountains, then cut into the mountains, dividing Jerusalem in…</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1277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Aft>
                <a:spcPts val="600"/>
              </a:spcAft>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sz="1800" dirty="0">
                <a:effectLst/>
                <a:latin typeface="Calibri" panose="020F0502020204030204" pitchFamily="34" charset="0"/>
                <a:ea typeface="Calibri" panose="020F0502020204030204" pitchFamily="34" charset="0"/>
                <a:cs typeface="Times New Roman" panose="02020603050405020304" pitchFamily="18" charset="0"/>
              </a:rPr>
              <a:t>THE MODERN STATE OF ISRAEL IN BIBLE PROPHECY</a:t>
            </a:r>
          </a:p>
          <a:p>
            <a:pPr algn="ctr"/>
            <a:r>
              <a:rPr lang="en-US" sz="1800" dirty="0">
                <a:latin typeface="Calibri" panose="020F0502020204030204" pitchFamily="34" charset="0"/>
                <a:ea typeface="Calibri" panose="020F0502020204030204" pitchFamily="34" charset="0"/>
                <a:cs typeface="Times New Roman" panose="02020603050405020304" pitchFamily="18" charset="0"/>
              </a:rPr>
              <a:t>Paper presented to the PTSG on 12-7-21, </a:t>
            </a:r>
            <a:r>
              <a:rPr lang="en-US" sz="1800" dirty="0" err="1">
                <a:effectLst>
                  <a:outerShdw blurRad="38100" dist="38100" dir="2700000" algn="tl">
                    <a:srgbClr val="000000"/>
                  </a:outerShdw>
                </a:effectLst>
                <a:latin typeface="Calibri" panose="020F0502020204030204" pitchFamily="34" charset="0"/>
                <a:ea typeface="Calibri" panose="020F0502020204030204" pitchFamily="34" charset="0"/>
                <a:cs typeface="+mn-cs"/>
              </a:rPr>
              <a:t>pps</a:t>
            </a:r>
            <a:r>
              <a:rPr lang="en-US" sz="1800" dirty="0">
                <a:effectLst>
                  <a:outerShdw blurRad="38100" dist="38100" dir="2700000" algn="tl">
                    <a:srgbClr val="000000"/>
                  </a:outerShdw>
                </a:effectLst>
                <a:latin typeface="Calibri" panose="020F0502020204030204" pitchFamily="34" charset="0"/>
                <a:ea typeface="Calibri" panose="020F0502020204030204" pitchFamily="34" charset="0"/>
                <a:cs typeface="+mn-cs"/>
              </a:rPr>
              <a:t>. 18-19</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27769176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600200"/>
            <a:ext cx="10972800" cy="49530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…two, and then went out again and continued along the foot of these mountains. Israel had maybe five percent or less of the mountains, while the rest belonged to Jordan. Only since 1967 have the mountains of Israel been in Israel. Besides the Temple compound falling into Jewish hands, another by-product of the Six-Day War was that these mountains also fell under Israeli sovereignty. Therefore, not only could this prophecy not have been fulfilled before 1948, but it could also not have been fulfilled before 1967.</a:t>
            </a:r>
            <a:r>
              <a:rPr lang="en-US" altLang="en-US" dirty="0">
                <a:effectLst>
                  <a:outerShdw blurRad="38100" dist="38100" dir="2700000" algn="tl">
                    <a:srgbClr val="000000">
                      <a:alpha val="43137"/>
                    </a:srgbClr>
                  </a:outerShdw>
                </a:effectLst>
                <a:cs typeface="Calibri" panose="020F0502020204030204" pitchFamily="34" charset="0"/>
              </a:rPr>
              <a:t>”</a:t>
            </a:r>
            <a:r>
              <a:rPr lang="en-US" dirty="0">
                <a:effectLst>
                  <a:outerShdw blurRad="38100" dist="38100" dir="2700000" algn="tl">
                    <a:srgbClr val="000000">
                      <a:alpha val="43137"/>
                    </a:srgbClr>
                  </a:outerShdw>
                </a:effectLst>
              </a:rPr>
              <a:t>“The mountains of Israel (the West Bank) are yet to have a very important and relevant role in Bible . . .</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1277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Aft>
                <a:spcPts val="600"/>
              </a:spcAft>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sz="1800" dirty="0">
                <a:effectLst/>
                <a:latin typeface="Calibri" panose="020F0502020204030204" pitchFamily="34" charset="0"/>
                <a:ea typeface="Calibri" panose="020F0502020204030204" pitchFamily="34" charset="0"/>
                <a:cs typeface="Times New Roman" panose="02020603050405020304" pitchFamily="18" charset="0"/>
              </a:rPr>
              <a:t>THE MODERN STATE OF ISRAEL IN BIBLE PROPHECY</a:t>
            </a:r>
          </a:p>
          <a:p>
            <a:pPr algn="ctr"/>
            <a:r>
              <a:rPr lang="en-US" sz="1800" dirty="0">
                <a:latin typeface="Calibri" panose="020F0502020204030204" pitchFamily="34" charset="0"/>
                <a:ea typeface="Calibri" panose="020F0502020204030204" pitchFamily="34" charset="0"/>
                <a:cs typeface="Times New Roman" panose="02020603050405020304" pitchFamily="18" charset="0"/>
              </a:rPr>
              <a:t>Paper presented to the PTSG on 12-7-21,</a:t>
            </a:r>
            <a:r>
              <a:rPr lang="en-US" sz="1800" dirty="0">
                <a:effectLst>
                  <a:outerShdw blurRad="38100" dist="38100" dir="2700000" algn="tl">
                    <a:srgbClr val="000000"/>
                  </a:outerShdw>
                </a:effectLst>
                <a:latin typeface="Calibri" panose="020F0502020204030204" pitchFamily="34" charset="0"/>
                <a:ea typeface="Calibri" panose="020F0502020204030204" pitchFamily="34" charset="0"/>
                <a:cs typeface="+mn-cs"/>
              </a:rPr>
              <a:t> </a:t>
            </a:r>
            <a:r>
              <a:rPr lang="en-US" sz="1800" dirty="0" err="1">
                <a:effectLst>
                  <a:outerShdw blurRad="38100" dist="38100" dir="2700000" algn="tl">
                    <a:srgbClr val="000000"/>
                  </a:outerShdw>
                </a:effectLst>
                <a:latin typeface="Calibri" panose="020F0502020204030204" pitchFamily="34" charset="0"/>
                <a:ea typeface="Calibri" panose="020F0502020204030204" pitchFamily="34" charset="0"/>
                <a:cs typeface="+mn-cs"/>
              </a:rPr>
              <a:t>pps</a:t>
            </a:r>
            <a:r>
              <a:rPr lang="en-US" sz="1800" dirty="0">
                <a:effectLst>
                  <a:outerShdw blurRad="38100" dist="38100" dir="2700000" algn="tl">
                    <a:srgbClr val="000000"/>
                  </a:outerShdw>
                </a:effectLst>
                <a:latin typeface="Calibri" panose="020F0502020204030204" pitchFamily="34" charset="0"/>
                <a:ea typeface="Calibri" panose="020F0502020204030204" pitchFamily="34" charset="0"/>
                <a:cs typeface="+mn-cs"/>
              </a:rPr>
              <a:t>. 18-19</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36323519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600200"/>
            <a:ext cx="10972800" cy="49530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 . .prophecy. As for the present State of Israel, they became part of Israel in 1967. This is yet another way the modern Jewish State fits within Bible prophecy.</a:t>
            </a:r>
            <a:r>
              <a:rPr lang="en-US" altLang="en-US" dirty="0">
                <a:effectLst>
                  <a:outerShdw blurRad="38100" dist="38100" dir="2700000" algn="tl">
                    <a:srgbClr val="000000">
                      <a:alpha val="43137"/>
                    </a:srgbClr>
                  </a:outerShdw>
                </a:effectLst>
                <a:cs typeface="Calibri" panose="020F0502020204030204" pitchFamily="34" charset="0"/>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1277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Aft>
                <a:spcPts val="600"/>
              </a:spcAft>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sz="1800" dirty="0">
                <a:effectLst/>
                <a:latin typeface="Calibri" panose="020F0502020204030204" pitchFamily="34" charset="0"/>
                <a:ea typeface="Calibri" panose="020F0502020204030204" pitchFamily="34" charset="0"/>
                <a:cs typeface="Times New Roman" panose="02020603050405020304" pitchFamily="18" charset="0"/>
              </a:rPr>
              <a:t>THE MODERN STATE OF ISRAEL IN BIBLE PROPHECY</a:t>
            </a:r>
          </a:p>
          <a:p>
            <a:pPr algn="ctr"/>
            <a:r>
              <a:rPr lang="en-US" sz="1800" dirty="0">
                <a:latin typeface="Calibri" panose="020F0502020204030204" pitchFamily="34" charset="0"/>
                <a:ea typeface="Calibri" panose="020F0502020204030204" pitchFamily="34" charset="0"/>
                <a:cs typeface="Times New Roman" panose="02020603050405020304" pitchFamily="18" charset="0"/>
              </a:rPr>
              <a:t>Paper presented to the PTSG on 12-7-21,</a:t>
            </a:r>
            <a:r>
              <a:rPr lang="en-US" sz="1800" dirty="0">
                <a:effectLst>
                  <a:outerShdw blurRad="38100" dist="38100" dir="2700000" algn="tl">
                    <a:srgbClr val="000000"/>
                  </a:outerShdw>
                </a:effectLst>
                <a:latin typeface="Calibri" panose="020F0502020204030204" pitchFamily="34" charset="0"/>
                <a:ea typeface="Calibri" panose="020F0502020204030204" pitchFamily="34" charset="0"/>
                <a:cs typeface="+mn-cs"/>
              </a:rPr>
              <a:t> </a:t>
            </a:r>
            <a:r>
              <a:rPr lang="en-US" sz="1800" dirty="0" err="1">
                <a:effectLst>
                  <a:outerShdw blurRad="38100" dist="38100" dir="2700000" algn="tl">
                    <a:srgbClr val="000000"/>
                  </a:outerShdw>
                </a:effectLst>
                <a:latin typeface="Calibri" panose="020F0502020204030204" pitchFamily="34" charset="0"/>
                <a:ea typeface="Calibri" panose="020F0502020204030204" pitchFamily="34" charset="0"/>
                <a:cs typeface="+mn-cs"/>
              </a:rPr>
              <a:t>pps</a:t>
            </a:r>
            <a:r>
              <a:rPr lang="en-US" sz="1800" dirty="0">
                <a:effectLst>
                  <a:outerShdw blurRad="38100" dist="38100" dir="2700000" algn="tl">
                    <a:srgbClr val="000000"/>
                  </a:outerShdw>
                </a:effectLst>
                <a:latin typeface="Calibri" panose="020F0502020204030204" pitchFamily="34" charset="0"/>
                <a:ea typeface="Calibri" panose="020F0502020204030204" pitchFamily="34" charset="0"/>
                <a:cs typeface="+mn-cs"/>
              </a:rPr>
              <a:t>. 18-19</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pic>
        <p:nvPicPr>
          <p:cNvPr id="2" name="Picture 1">
            <a:extLst>
              <a:ext uri="{FF2B5EF4-FFF2-40B4-BE49-F238E27FC236}">
                <a16:creationId xmlns:a16="http://schemas.microsoft.com/office/drawing/2014/main" id="{7C71D9EB-8134-42A1-A3B8-55DB94E9B8B3}"/>
              </a:ext>
            </a:extLst>
          </p:cNvPr>
          <p:cNvPicPr>
            <a:picLocks noChangeAspect="1"/>
          </p:cNvPicPr>
          <p:nvPr/>
        </p:nvPicPr>
        <p:blipFill>
          <a:blip r:embed="rId6"/>
          <a:stretch>
            <a:fillRect/>
          </a:stretch>
        </p:blipFill>
        <p:spPr>
          <a:xfrm>
            <a:off x="4015991" y="3581400"/>
            <a:ext cx="4160018" cy="2743200"/>
          </a:xfrm>
          <a:prstGeom prst="rect">
            <a:avLst/>
          </a:prstGeom>
          <a:ln>
            <a:solidFill>
              <a:schemeClr val="tx1"/>
            </a:solidFill>
          </a:ln>
        </p:spPr>
      </p:pic>
    </p:spTree>
    <p:extLst>
      <p:ext uri="{BB962C8B-B14F-4D97-AF65-F5344CB8AC3E}">
        <p14:creationId xmlns:p14="http://schemas.microsoft.com/office/powerpoint/2010/main" val="33689086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954BA4-E059-44F2-8166-85FBB53D139A}"/>
              </a:ext>
            </a:extLst>
          </p:cNvPr>
          <p:cNvPicPr>
            <a:picLocks noChangeAspect="1"/>
          </p:cNvPicPr>
          <p:nvPr/>
        </p:nvPicPr>
        <p:blipFill>
          <a:blip r:embed="rId2"/>
          <a:stretch>
            <a:fillRect/>
          </a:stretch>
        </p:blipFill>
        <p:spPr>
          <a:xfrm>
            <a:off x="2979308" y="112488"/>
            <a:ext cx="6233384" cy="6675120"/>
          </a:xfrm>
          <a:prstGeom prst="rect">
            <a:avLst/>
          </a:prstGeom>
        </p:spPr>
      </p:pic>
    </p:spTree>
    <p:extLst>
      <p:ext uri="{BB962C8B-B14F-4D97-AF65-F5344CB8AC3E}">
        <p14:creationId xmlns:p14="http://schemas.microsoft.com/office/powerpoint/2010/main" val="526034464"/>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FBE71E-AD57-4738-97AA-DEB171072F1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95600" y="228600"/>
            <a:ext cx="6400800"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99436571"/>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EEEA85-BD7A-4D34-8C88-6F18DE8382E0}"/>
              </a:ext>
            </a:extLst>
          </p:cNvPr>
          <p:cNvPicPr>
            <a:picLocks noChangeAspect="1"/>
          </p:cNvPicPr>
          <p:nvPr/>
        </p:nvPicPr>
        <p:blipFill>
          <a:blip r:embed="rId2"/>
          <a:stretch>
            <a:fillRect/>
          </a:stretch>
        </p:blipFill>
        <p:spPr>
          <a:xfrm>
            <a:off x="0" y="1"/>
            <a:ext cx="12192000" cy="6857999"/>
          </a:xfrm>
          <a:prstGeom prst="rect">
            <a:avLst/>
          </a:prstGeom>
        </p:spPr>
      </p:pic>
      <p:sp>
        <p:nvSpPr>
          <p:cNvPr id="3" name="Content Placeholder 2"/>
          <p:cNvSpPr>
            <a:spLocks noGrp="1"/>
          </p:cNvSpPr>
          <p:nvPr>
            <p:ph idx="1"/>
          </p:nvPr>
        </p:nvSpPr>
        <p:spPr>
          <a:xfrm>
            <a:off x="609600" y="0"/>
            <a:ext cx="10972800" cy="4114800"/>
          </a:xfrm>
        </p:spPr>
        <p:txBody>
          <a:bodyPr/>
          <a:lstStyle/>
          <a:p>
            <a:pPr algn="ctr">
              <a:spcBef>
                <a:spcPts val="0"/>
              </a:spcBef>
              <a:spcAft>
                <a:spcPts val="1200"/>
              </a:spcAft>
              <a:buNone/>
              <a:defRPr/>
            </a:pPr>
            <a:r>
              <a:rPr lang="en-US" sz="4000" dirty="0">
                <a:solidFill>
                  <a:schemeClr val="tx2"/>
                </a:solidFill>
                <a:ea typeface="+mj-ea"/>
                <a:cs typeface="+mj-cs"/>
              </a:rPr>
              <a:t>Ezekiel</a:t>
            </a:r>
            <a:r>
              <a:rPr lang="en-US" altLang="en-US" sz="4000" dirty="0">
                <a:solidFill>
                  <a:schemeClr val="tx2"/>
                </a:solidFill>
                <a:ea typeface="+mj-ea"/>
                <a:cs typeface="+mj-cs"/>
              </a:rPr>
              <a:t> 38:8</a:t>
            </a:r>
            <a:endParaRPr lang="en-US" sz="4000" dirty="0">
              <a:solidFill>
                <a:schemeClr val="tx2"/>
              </a:solidFill>
              <a:ea typeface="+mj-ea"/>
              <a:cs typeface="+mj-cs"/>
            </a:endParaRPr>
          </a:p>
          <a:p>
            <a:pPr marL="0" indent="0" algn="just">
              <a:spcBef>
                <a:spcPts val="0"/>
              </a:spcBef>
              <a:buNone/>
              <a:defRPr/>
            </a:pPr>
            <a:r>
              <a:rPr lang="en-US" sz="3600" dirty="0">
                <a:cs typeface="Calibri" panose="020F0502020204030204" pitchFamily="34" charset="0"/>
              </a:rPr>
              <a:t>“</a:t>
            </a:r>
            <a:r>
              <a:rPr lang="en-US" sz="3600" kern="1200" dirty="0">
                <a:effectLst>
                  <a:outerShdw blurRad="38100" dist="38100" dir="2700000" algn="tl">
                    <a:srgbClr val="000000">
                      <a:alpha val="43137"/>
                    </a:srgbClr>
                  </a:outerShdw>
                </a:effectLst>
                <a:cs typeface="Calibri" panose="020F0502020204030204" pitchFamily="34" charset="0"/>
              </a:rPr>
              <a:t>After many days you will be summoned; in the latter years </a:t>
            </a:r>
            <a:r>
              <a:rPr lang="en-US" sz="3600" b="1" u="sng" kern="1200" dirty="0">
                <a:solidFill>
                  <a:srgbClr val="FFFFCC"/>
                </a:solidFill>
                <a:effectLst>
                  <a:outerShdw blurRad="38100" dist="38100" dir="2700000" algn="tl">
                    <a:srgbClr val="000000">
                      <a:alpha val="43137"/>
                    </a:srgbClr>
                  </a:outerShdw>
                </a:effectLst>
                <a:cs typeface="Calibri" panose="020F0502020204030204" pitchFamily="34" charset="0"/>
              </a:rPr>
              <a:t>you will come into the land</a:t>
            </a:r>
            <a:r>
              <a:rPr lang="en-US" sz="3600" b="1" kern="1200" dirty="0">
                <a:solidFill>
                  <a:srgbClr val="FFFFCC"/>
                </a:solidFill>
                <a:effectLst>
                  <a:outerShdw blurRad="38100" dist="38100" dir="2700000" algn="tl">
                    <a:srgbClr val="000000">
                      <a:alpha val="43137"/>
                    </a:srgbClr>
                  </a:outerShdw>
                </a:effectLst>
                <a:cs typeface="Calibri" panose="020F0502020204030204" pitchFamily="34" charset="0"/>
              </a:rPr>
              <a:t> </a:t>
            </a:r>
            <a:r>
              <a:rPr lang="en-US" sz="3600" kern="1200" dirty="0">
                <a:effectLst>
                  <a:outerShdw blurRad="38100" dist="38100" dir="2700000" algn="tl">
                    <a:srgbClr val="000000">
                      <a:alpha val="43137"/>
                    </a:srgbClr>
                  </a:outerShdw>
                </a:effectLst>
                <a:cs typeface="Calibri" panose="020F0502020204030204" pitchFamily="34" charset="0"/>
              </a:rPr>
              <a:t>that is restored from the sword, whose inhabitants have been gathered from many nations to the mountains of Israel </a:t>
            </a:r>
            <a:r>
              <a:rPr lang="en-US" sz="3600" b="1" u="sng" kern="1200" dirty="0">
                <a:solidFill>
                  <a:srgbClr val="FFFFCC"/>
                </a:solidFill>
                <a:effectLst>
                  <a:outerShdw blurRad="38100" dist="38100" dir="2700000" algn="tl">
                    <a:srgbClr val="000000">
                      <a:alpha val="43137"/>
                    </a:srgbClr>
                  </a:outerShdw>
                </a:effectLst>
                <a:cs typeface="Calibri" panose="020F0502020204030204" pitchFamily="34" charset="0"/>
              </a:rPr>
              <a:t>which had been a continual waste</a:t>
            </a:r>
            <a:r>
              <a:rPr lang="en-US" sz="3600" kern="1200" dirty="0">
                <a:effectLst>
                  <a:outerShdw blurRad="38100" dist="38100" dir="2700000" algn="tl">
                    <a:srgbClr val="000000">
                      <a:alpha val="43137"/>
                    </a:srgbClr>
                  </a:outerShdw>
                </a:effectLst>
                <a:cs typeface="Calibri" panose="020F0502020204030204" pitchFamily="34" charset="0"/>
              </a:rPr>
              <a:t>; but its people were brought out from the nations, and they are living securely, all of them.”</a:t>
            </a:r>
          </a:p>
        </p:txBody>
      </p:sp>
    </p:spTree>
    <p:extLst>
      <p:ext uri="{BB962C8B-B14F-4D97-AF65-F5344CB8AC3E}">
        <p14:creationId xmlns:p14="http://schemas.microsoft.com/office/powerpoint/2010/main" val="1632282723"/>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FBFEF1-7F83-4951-AFE9-51325984B436}"/>
              </a:ext>
            </a:extLst>
          </p:cNvPr>
          <p:cNvPicPr>
            <a:picLocks noChangeAspect="1"/>
          </p:cNvPicPr>
          <p:nvPr/>
        </p:nvPicPr>
        <p:blipFill>
          <a:blip r:embed="rId2"/>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0"/>
            <a:ext cx="109728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37">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Leviticus 26:43</a:t>
            </a:r>
          </a:p>
          <a:p>
            <a:pPr algn="just">
              <a:spcAft>
                <a:spcPts val="75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land will be abandoned by them, and will make up for its sabbaths while it is made desolate without them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They, meanwhile, will be making amends for their iniquity, because they rejected My ordinances and their soul abhorred My statutes.” </a:t>
            </a:r>
          </a:p>
        </p:txBody>
      </p:sp>
    </p:spTree>
    <p:extLst>
      <p:ext uri="{BB962C8B-B14F-4D97-AF65-F5344CB8AC3E}">
        <p14:creationId xmlns:p14="http://schemas.microsoft.com/office/powerpoint/2010/main" val="3780666907"/>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09600" y="1828800"/>
            <a:ext cx="10982324" cy="4191000"/>
          </a:xfrm>
        </p:spPr>
        <p:txBody>
          <a:bodyPr/>
          <a:lstStyle/>
          <a:p>
            <a:pPr marL="0" indent="0" algn="just">
              <a:buNone/>
              <a:defRPr/>
            </a:pPr>
            <a:r>
              <a:rPr lang="en-US" dirty="0">
                <a:effectLst>
                  <a:outerShdw blurRad="38100" dist="38100" dir="2700000" algn="tl">
                    <a:srgbClr val="000000">
                      <a:alpha val="43137"/>
                    </a:srgbClr>
                  </a:outerShdw>
                </a:effectLst>
                <a:latin typeface="Calibri" panose="020F0502020204030204" pitchFamily="34" charset="0"/>
              </a:rPr>
              <a:t>“... A desolate country whose soil is rich enough, but is given over wholly to weeds… a silent mournful expanse…. a desolation is here that not even imagination can grace with the pomp of life and action…. we never saw a human being on the whole route…. there was hardly a tree or shrub anywhere. Even the olive tree and the cactus, those fast friends of a worthless soil, had almost deserted the country.”</a:t>
            </a:r>
          </a:p>
        </p:txBody>
      </p:sp>
      <p:sp>
        <p:nvSpPr>
          <p:cNvPr id="5" name="TextBox 3">
            <a:extLst>
              <a:ext uri="{FF2B5EF4-FFF2-40B4-BE49-F238E27FC236}">
                <a16:creationId xmlns:a16="http://schemas.microsoft.com/office/drawing/2014/main" id="{27DD7DC8-70EB-4383-A6AF-DDB9B0174D6F}"/>
              </a:ext>
            </a:extLst>
          </p:cNvPr>
          <p:cNvSpPr txBox="1">
            <a:spLocks noChangeArrowheads="1"/>
          </p:cNvSpPr>
          <p:nvPr/>
        </p:nvSpPr>
        <p:spPr bwMode="auto">
          <a:xfrm>
            <a:off x="2667000" y="228600"/>
            <a:ext cx="6858000" cy="1277273"/>
          </a:xfrm>
          <a:prstGeom prst="rect">
            <a:avLst/>
          </a:prstGeom>
          <a:noFill/>
          <a:ln w="9525">
            <a:noFill/>
            <a:miter lim="800000"/>
            <a:headEnd/>
            <a:tailEnd/>
          </a:ln>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Mark Twain</a:t>
            </a:r>
          </a:p>
          <a:p>
            <a:pPr algn="ctr"/>
            <a:r>
              <a:rPr lang="en-US" sz="1200" dirty="0">
                <a:effectLst>
                  <a:outerShdw blurRad="38100" dist="38100" dir="2700000" algn="tl">
                    <a:srgbClr val="000000">
                      <a:alpha val="43137"/>
                    </a:srgbClr>
                  </a:outerShdw>
                </a:effectLst>
                <a:latin typeface="Calibri" panose="020F0502020204030204" pitchFamily="34" charset="0"/>
              </a:rPr>
              <a:t> </a:t>
            </a:r>
            <a:r>
              <a:rPr lang="en-US" sz="1800" i="1" dirty="0">
                <a:effectLst>
                  <a:outerShdw blurRad="38100" dist="38100" dir="2700000" algn="tl">
                    <a:srgbClr val="000000">
                      <a:alpha val="43137"/>
                    </a:srgbClr>
                  </a:outerShdw>
                </a:effectLst>
                <a:latin typeface="Calibri" panose="020F0502020204030204" pitchFamily="34" charset="0"/>
              </a:rPr>
              <a:t>The Innocents Abroad, Complete</a:t>
            </a:r>
            <a:r>
              <a:rPr lang="en-US" sz="1800" dirty="0">
                <a:effectLst>
                  <a:outerShdw blurRad="38100" dist="38100" dir="2700000" algn="tl">
                    <a:srgbClr val="000000">
                      <a:alpha val="43137"/>
                    </a:srgbClr>
                  </a:outerShdw>
                </a:effectLst>
                <a:latin typeface="Calibri" panose="020F0502020204030204" pitchFamily="34" charset="0"/>
              </a:rPr>
              <a:t>, 1st ed. (A Public Domain Book, 1869), 267, 285, 302. These quotes can be found in chapters 47, 49, 52.</a:t>
            </a:r>
          </a:p>
        </p:txBody>
      </p:sp>
      <p:pic>
        <p:nvPicPr>
          <p:cNvPr id="6" name="Picture 2" descr="http://a4.files.biography.com/image/upload/c_fill,cs_srgb,dpr_1.0,g_face,h_300,q_80,w_300/MTE5NDg0MDU1MTUzNTA5OTAz.jpg">
            <a:extLst>
              <a:ext uri="{FF2B5EF4-FFF2-40B4-BE49-F238E27FC236}">
                <a16:creationId xmlns:a16="http://schemas.microsoft.com/office/drawing/2014/main" id="{6C4429B0-2B94-4F24-9253-65C8A31B4E2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52400"/>
            <a:ext cx="1097280" cy="1097280"/>
          </a:xfrm>
          <a:prstGeom prst="rect">
            <a:avLst/>
          </a:prstGeom>
          <a:noFill/>
          <a:ln w="19050">
            <a:solidFill>
              <a:schemeClr val="tx1"/>
            </a:solidFill>
            <a:miter lim="800000"/>
            <a:headEnd/>
            <a:tailEnd/>
          </a:ln>
        </p:spPr>
      </p:pic>
    </p:spTree>
    <p:extLst>
      <p:ext uri="{BB962C8B-B14F-4D97-AF65-F5344CB8AC3E}">
        <p14:creationId xmlns:p14="http://schemas.microsoft.com/office/powerpoint/2010/main" val="34169719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304800"/>
            <a:ext cx="8534400" cy="8382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Ezekiel 33‒48</a:t>
            </a:r>
          </a:p>
        </p:txBody>
      </p:sp>
      <p:sp>
        <p:nvSpPr>
          <p:cNvPr id="3" name="Content Placeholder 2"/>
          <p:cNvSpPr>
            <a:spLocks noGrp="1"/>
          </p:cNvSpPr>
          <p:nvPr>
            <p:ph idx="1"/>
          </p:nvPr>
        </p:nvSpPr>
        <p:spPr>
          <a:xfrm>
            <a:off x="609599" y="1058402"/>
            <a:ext cx="10972801" cy="5647198"/>
          </a:xfrm>
        </p:spPr>
        <p:txBody>
          <a:bodyPr/>
          <a:lstStyle/>
          <a:p>
            <a:pPr marL="627063" indent="-6270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Ezekiel recommissioned (33)</a:t>
            </a:r>
            <a:endParaRPr lang="en-US" dirty="0">
              <a:effectLst>
                <a:outerShdw blurRad="38100" dist="38100" dir="2700000" algn="tl">
                  <a:srgbClr val="000000">
                    <a:alpha val="43137"/>
                  </a:srgbClr>
                </a:outerShdw>
              </a:effectLst>
              <a:latin typeface="Calibri" pitchFamily="34" charset="0"/>
              <a:cs typeface="Calibri" pitchFamily="34" charset="0"/>
            </a:endParaRP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False shepherds removed</a:t>
            </a:r>
            <a:r>
              <a:rPr lang="en-US" dirty="0">
                <a:effectLst>
                  <a:outerShdw blurRad="38100" dist="38100" dir="2700000" algn="tl">
                    <a:srgbClr val="000000">
                      <a:alpha val="43137"/>
                    </a:srgbClr>
                  </a:outerShdw>
                </a:effectLst>
                <a:latin typeface="Calibri" pitchFamily="34" charset="0"/>
                <a:cs typeface="Calibri" pitchFamily="34" charset="0"/>
              </a:rPr>
              <a:t> (34)  </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Edom destroyed  (35)</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Israel’s restoration: physical &amp; spiritual (36)</a:t>
            </a:r>
          </a:p>
          <a:p>
            <a:pPr marL="627063" indent="-627063">
              <a:spcBef>
                <a:spcPts val="600"/>
              </a:spcBef>
              <a:spcAft>
                <a:spcPts val="6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itchFamily="34" charset="0"/>
              </a:rPr>
              <a:t>Israel’s restoration illustrated (37)</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Means of restoration: Northern invasion (38)</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 Results of the Northern invasion: conversion (39)</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Millennial Temple (40‒46)</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Tribal land allotment </a:t>
            </a:r>
            <a:r>
              <a:rPr lang="en-US" dirty="0">
                <a:effectLst>
                  <a:outerShdw blurRad="38100" dist="38100" dir="2700000" algn="tl">
                    <a:srgbClr val="000000">
                      <a:alpha val="43137"/>
                    </a:srgbClr>
                  </a:outerShdw>
                </a:effectLst>
                <a:cs typeface="Calibri" pitchFamily="34" charset="0"/>
              </a:rPr>
              <a:t>(47‒48)</a:t>
            </a:r>
          </a:p>
          <a:p>
            <a:pPr marL="576263" indent="-576263">
              <a:spcBef>
                <a:spcPts val="600"/>
              </a:spcBef>
              <a:spcAft>
                <a:spcPts val="600"/>
              </a:spcAft>
              <a:buSzPct val="100000"/>
              <a:buFont typeface="+mj-lt"/>
              <a:buAutoNum type="romanUcPeriod"/>
              <a:defRPr/>
            </a:pPr>
            <a:endParaRPr lang="en-US" sz="3600" dirty="0">
              <a:effectLst>
                <a:outerShdw blurRad="38100" dist="38100" dir="2700000" algn="tl">
                  <a:srgbClr val="000000">
                    <a:alpha val="43137"/>
                  </a:srgbClr>
                </a:outerShdw>
              </a:effectLst>
              <a:latin typeface="Calibri" pitchFamily="34" charset="0"/>
              <a:cs typeface="Calibri" pitchFamily="34" charset="0"/>
            </a:endParaRPr>
          </a:p>
        </p:txBody>
      </p:sp>
      <p:pic>
        <p:nvPicPr>
          <p:cNvPr id="6" name="Picture 5" descr="C:\Documents and Settings\Owner\Application Data\Microsoft\Media Catalog\Downloaded Clips\cl0\SY01462_.wmf">
            <a:extLst>
              <a:ext uri="{FF2B5EF4-FFF2-40B4-BE49-F238E27FC236}">
                <a16:creationId xmlns:a16="http://schemas.microsoft.com/office/drawing/2014/main" id="{DCF871D5-2BF5-482D-97F2-DAB6C78F8E0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96400" y="2019300"/>
            <a:ext cx="2224706" cy="2286000"/>
          </a:xfrm>
          <a:prstGeom prst="rect">
            <a:avLst/>
          </a:prstGeom>
          <a:noFill/>
          <a:ln w="9525">
            <a:noFill/>
            <a:miter lim="800000"/>
            <a:headEnd/>
            <a:tailEnd/>
          </a:ln>
        </p:spPr>
      </p:pic>
    </p:spTree>
    <p:extLst>
      <p:ext uri="{BB962C8B-B14F-4D97-AF65-F5344CB8AC3E}">
        <p14:creationId xmlns:p14="http://schemas.microsoft.com/office/powerpoint/2010/main" val="41796385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EEEA85-BD7A-4D34-8C88-6F18DE8382E0}"/>
              </a:ext>
            </a:extLst>
          </p:cNvPr>
          <p:cNvPicPr>
            <a:picLocks noChangeAspect="1"/>
          </p:cNvPicPr>
          <p:nvPr/>
        </p:nvPicPr>
        <p:blipFill>
          <a:blip r:embed="rId2"/>
          <a:stretch>
            <a:fillRect/>
          </a:stretch>
        </p:blipFill>
        <p:spPr>
          <a:xfrm>
            <a:off x="0" y="1"/>
            <a:ext cx="12192000" cy="6857999"/>
          </a:xfrm>
          <a:prstGeom prst="rect">
            <a:avLst/>
          </a:prstGeom>
        </p:spPr>
      </p:pic>
      <p:sp>
        <p:nvSpPr>
          <p:cNvPr id="3" name="Content Placeholder 2"/>
          <p:cNvSpPr>
            <a:spLocks noGrp="1"/>
          </p:cNvSpPr>
          <p:nvPr>
            <p:ph idx="1"/>
          </p:nvPr>
        </p:nvSpPr>
        <p:spPr>
          <a:xfrm>
            <a:off x="609600" y="0"/>
            <a:ext cx="10972800" cy="4114800"/>
          </a:xfrm>
        </p:spPr>
        <p:txBody>
          <a:bodyPr/>
          <a:lstStyle/>
          <a:p>
            <a:pPr algn="ctr">
              <a:spcBef>
                <a:spcPts val="0"/>
              </a:spcBef>
              <a:spcAft>
                <a:spcPts val="1200"/>
              </a:spcAft>
              <a:buNone/>
              <a:defRPr/>
            </a:pPr>
            <a:r>
              <a:rPr lang="en-US" sz="4000" dirty="0">
                <a:solidFill>
                  <a:schemeClr val="tx2"/>
                </a:solidFill>
                <a:ea typeface="+mj-ea"/>
                <a:cs typeface="+mj-cs"/>
              </a:rPr>
              <a:t>Ezekiel</a:t>
            </a:r>
            <a:r>
              <a:rPr lang="en-US" altLang="en-US" sz="4000" dirty="0">
                <a:solidFill>
                  <a:schemeClr val="tx2"/>
                </a:solidFill>
                <a:ea typeface="+mj-ea"/>
                <a:cs typeface="+mj-cs"/>
              </a:rPr>
              <a:t> 38:8</a:t>
            </a:r>
            <a:endParaRPr lang="en-US" sz="4000" dirty="0">
              <a:solidFill>
                <a:schemeClr val="tx2"/>
              </a:solidFill>
              <a:ea typeface="+mj-ea"/>
              <a:cs typeface="+mj-cs"/>
            </a:endParaRPr>
          </a:p>
          <a:p>
            <a:pPr marL="0" indent="0" algn="just">
              <a:spcBef>
                <a:spcPts val="0"/>
              </a:spcBef>
              <a:buNone/>
              <a:defRPr/>
            </a:pPr>
            <a:r>
              <a:rPr lang="en-US" sz="3600" dirty="0">
                <a:cs typeface="Calibri" panose="020F0502020204030204" pitchFamily="34" charset="0"/>
              </a:rPr>
              <a:t>“</a:t>
            </a:r>
            <a:r>
              <a:rPr lang="en-US" sz="3600" kern="1200" dirty="0">
                <a:effectLst>
                  <a:outerShdw blurRad="38100" dist="38100" dir="2700000" algn="tl">
                    <a:srgbClr val="000000">
                      <a:alpha val="43137"/>
                    </a:srgbClr>
                  </a:outerShdw>
                </a:effectLst>
                <a:cs typeface="Calibri" panose="020F0502020204030204" pitchFamily="34" charset="0"/>
              </a:rPr>
              <a:t>After many days you will be summoned; in the latter years you will come into the land that is restored from the sword, whose inhabitants have been gathered from many nations to the mountains of Israel which had been a continual waste; but its people were brought out from the nations, and they are </a:t>
            </a:r>
            <a:r>
              <a:rPr lang="en-US" sz="3600" b="1" u="sng" kern="1200" dirty="0">
                <a:solidFill>
                  <a:srgbClr val="FFFFCC"/>
                </a:solidFill>
                <a:effectLst>
                  <a:outerShdw blurRad="38100" dist="38100" dir="2700000" algn="tl">
                    <a:srgbClr val="000000">
                      <a:alpha val="43137"/>
                    </a:srgbClr>
                  </a:outerShdw>
                </a:effectLst>
                <a:cs typeface="Calibri" panose="020F0502020204030204" pitchFamily="34" charset="0"/>
              </a:rPr>
              <a:t>living securely</a:t>
            </a:r>
            <a:r>
              <a:rPr lang="en-US" sz="3600" kern="1200" dirty="0">
                <a:effectLst>
                  <a:outerShdw blurRad="38100" dist="38100" dir="2700000" algn="tl">
                    <a:srgbClr val="000000">
                      <a:alpha val="43137"/>
                    </a:srgbClr>
                  </a:outerShdw>
                </a:effectLst>
                <a:cs typeface="Calibri" panose="020F0502020204030204" pitchFamily="34" charset="0"/>
              </a:rPr>
              <a:t>, all of them.”</a:t>
            </a:r>
          </a:p>
        </p:txBody>
      </p:sp>
    </p:spTree>
    <p:extLst>
      <p:ext uri="{BB962C8B-B14F-4D97-AF65-F5344CB8AC3E}">
        <p14:creationId xmlns:p14="http://schemas.microsoft.com/office/powerpoint/2010/main" val="2553156343"/>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F9C24E-D313-45CA-81CB-C386ACB5E404}"/>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Daniel 9:27</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 will make a firm covenant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with the many for one week, but in the middle of the week he will put a stop to sacrifice and grain offering; and on the wing of abominations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come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one who makes desolate, even until a complete destruction, one that is decreed, is poured out on the one who makes desolate.</a:t>
            </a:r>
          </a:p>
        </p:txBody>
      </p:sp>
    </p:spTree>
    <p:extLst>
      <p:ext uri="{BB962C8B-B14F-4D97-AF65-F5344CB8AC3E}">
        <p14:creationId xmlns:p14="http://schemas.microsoft.com/office/powerpoint/2010/main" val="3098813985"/>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61160" y="190500"/>
            <a:ext cx="8869680" cy="6477000"/>
          </a:xfrm>
          <a:prstGeom prst="rect">
            <a:avLst/>
          </a:prstGeom>
          <a:ln w="28575">
            <a:solidFill>
              <a:srgbClr val="FFFFCC"/>
            </a:solidFill>
          </a:ln>
        </p:spPr>
      </p:pic>
    </p:spTree>
    <p:extLst>
      <p:ext uri="{BB962C8B-B14F-4D97-AF65-F5344CB8AC3E}">
        <p14:creationId xmlns:p14="http://schemas.microsoft.com/office/powerpoint/2010/main" val="1646594573"/>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0A07EA-E3C1-46BB-8716-9C13A97A7F2B}"/>
              </a:ext>
            </a:extLst>
          </p:cNvPr>
          <p:cNvPicPr>
            <a:picLocks noChangeAspect="1"/>
          </p:cNvPicPr>
          <p:nvPr/>
        </p:nvPicPr>
        <p:blipFill>
          <a:blip r:embed="rId2"/>
          <a:stretch>
            <a:fillRect/>
          </a:stretch>
        </p:blipFill>
        <p:spPr>
          <a:xfrm>
            <a:off x="1669920" y="158212"/>
            <a:ext cx="8852159" cy="6541575"/>
          </a:xfrm>
          <a:prstGeom prst="rect">
            <a:avLst/>
          </a:prstGeom>
        </p:spPr>
      </p:pic>
    </p:spTree>
    <p:extLst>
      <p:ext uri="{BB962C8B-B14F-4D97-AF65-F5344CB8AC3E}">
        <p14:creationId xmlns:p14="http://schemas.microsoft.com/office/powerpoint/2010/main" val="19022088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A15199-FBEA-473E-BFD1-D63836756E7E}"/>
              </a:ext>
            </a:extLst>
          </p:cNvPr>
          <p:cNvPicPr>
            <a:picLocks noChangeAspect="1"/>
          </p:cNvPicPr>
          <p:nvPr/>
        </p:nvPicPr>
        <p:blipFill>
          <a:blip r:embed="rId2"/>
          <a:stretch>
            <a:fillRect/>
          </a:stretch>
        </p:blipFill>
        <p:spPr>
          <a:xfrm>
            <a:off x="0" y="0"/>
            <a:ext cx="12192000" cy="6857999"/>
          </a:xfrm>
          <a:prstGeom prst="rect">
            <a:avLst/>
          </a:prstGeom>
        </p:spPr>
      </p:pic>
      <p:sp>
        <p:nvSpPr>
          <p:cNvPr id="8" name="TextBox 7">
            <a:extLst>
              <a:ext uri="{FF2B5EF4-FFF2-40B4-BE49-F238E27FC236}">
                <a16:creationId xmlns:a16="http://schemas.microsoft.com/office/drawing/2014/main" id="{0E5790DE-B5B0-4BCE-9355-9836451790BE}"/>
              </a:ext>
            </a:extLst>
          </p:cNvPr>
          <p:cNvSpPr txBox="1"/>
          <p:nvPr/>
        </p:nvSpPr>
        <p:spPr>
          <a:xfrm>
            <a:off x="609600" y="0"/>
            <a:ext cx="10972800" cy="4776692"/>
          </a:xfrm>
          <a:prstGeom prst="rect">
            <a:avLst/>
          </a:prstGeom>
          <a:noFill/>
        </p:spPr>
        <p:txBody>
          <a:bodyPr wrap="square">
            <a:spAutoFit/>
          </a:bodyPr>
          <a:lstStyle/>
          <a:p>
            <a:pPr marL="342900" marR="0" lvl="0" indent="-342900" algn="ctr" defTabSz="914400" rtl="0" eaLnBrk="0" fontAlgn="base" latinLnBrk="0" hangingPunct="0">
              <a:lnSpc>
                <a:spcPct val="100000"/>
              </a:lnSpc>
              <a:spcBef>
                <a:spcPts val="0"/>
              </a:spcBef>
              <a:spcAft>
                <a:spcPts val="1200"/>
              </a:spcAft>
              <a:buClr>
                <a:srgbClr val="00FFFF"/>
              </a:buClr>
              <a:buSzPct val="75000"/>
              <a:buFont typeface="Wingdings" panose="05000000000000000000" pitchFamily="2" charset="2"/>
              <a:buNone/>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Isaiah</a:t>
            </a: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 28:15, 18</a:t>
            </a:r>
            <a:endPar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endParaRPr>
          </a:p>
          <a:p>
            <a:pPr marL="0" marR="0" lvl="0" indent="0" algn="just" defTabSz="914400" rtl="0" eaLnBrk="0" fontAlgn="base" latinLnBrk="0" hangingPunct="0">
              <a:lnSpc>
                <a:spcPct val="100000"/>
              </a:lnSpc>
              <a:spcBef>
                <a:spcPts val="0"/>
              </a:spcBef>
              <a:spcAft>
                <a:spcPct val="0"/>
              </a:spcAft>
              <a:buClr>
                <a:srgbClr val="00FFFF"/>
              </a:buClr>
              <a:buSzPct val="75000"/>
              <a:buFont typeface="Wingdings" panose="05000000000000000000" pitchFamily="2" charset="2"/>
              <a:buNone/>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a:t>
            </a:r>
            <a:r>
              <a:rPr kumimoji="0" lang="en-US" sz="3200" i="0" u="none" strike="noStrike" kern="0" cap="none" spc="0" normalizeH="0" baseline="3000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15</a:t>
            </a:r>
            <a:r>
              <a:rPr kumimoji="0" lang="en-US" sz="3200" b="1" i="0" u="none" strike="noStrike" kern="0" cap="none" spc="0" normalizeH="0" baseline="3000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32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Because you have said, “We have made a </a:t>
            </a:r>
            <a:r>
              <a:rPr kumimoji="0" lang="en-US" sz="3200" b="1" i="0" u="sng" strike="noStrike" kern="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covenant with death, And with </a:t>
            </a:r>
            <a:r>
              <a:rPr kumimoji="0" lang="en-US" sz="3200" b="1" i="0" u="sng" strike="noStrike" kern="0" cap="none" spc="0" normalizeH="0" baseline="0" noProof="0" dirty="0" err="1">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Sheol</a:t>
            </a:r>
            <a:r>
              <a:rPr kumimoji="0" lang="en-US" sz="3200" b="1" i="0" strike="noStrike" kern="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32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we have made a </a:t>
            </a:r>
            <a:r>
              <a:rPr kumimoji="0" lang="en-US" sz="3200" b="1" i="0" u="sng" strike="noStrike" kern="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pact</a:t>
            </a:r>
            <a:r>
              <a:rPr kumimoji="0" lang="en-US" sz="32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The overwhelming scourge will not reach us when it passes by, For we have made falsehood our refuge and we have concealed ourselves with deception.”…</a:t>
            </a:r>
            <a:r>
              <a:rPr kumimoji="0" lang="en-US" sz="3200" b="1" i="0" u="none" strike="noStrike" kern="0" cap="none" spc="0" normalizeH="0" baseline="3000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3200" i="0" u="none" strike="noStrike" kern="0" cap="none" spc="0" normalizeH="0" baseline="3000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18</a:t>
            </a:r>
            <a:r>
              <a:rPr kumimoji="0" lang="en-US" sz="3200" b="1" i="0" u="none" strike="noStrike" kern="0" cap="none" spc="0" normalizeH="0" baseline="3000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32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Your </a:t>
            </a:r>
            <a:r>
              <a:rPr kumimoji="0" lang="en-US" sz="3200" b="1" i="0" u="sng" strike="noStrike" kern="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covenant with death</a:t>
            </a:r>
            <a:r>
              <a:rPr kumimoji="0" lang="en-US" sz="32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will be canceled, And your </a:t>
            </a:r>
            <a:r>
              <a:rPr kumimoji="0" lang="en-US" sz="3200" b="1" i="0" u="sng" strike="noStrike" kern="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pact with </a:t>
            </a:r>
            <a:r>
              <a:rPr kumimoji="0" lang="en-US" sz="3200" b="1" i="0" u="sng" strike="noStrike" kern="0" cap="none" spc="0" normalizeH="0" baseline="0" noProof="0" dirty="0" err="1">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Sheol</a:t>
            </a:r>
            <a:r>
              <a:rPr kumimoji="0" lang="en-US" sz="32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will not stand; When the overwhelming scourge passes through, Then you become its trampling place.”</a:t>
            </a:r>
          </a:p>
        </p:txBody>
      </p:sp>
    </p:spTree>
    <p:extLst>
      <p:ext uri="{BB962C8B-B14F-4D97-AF65-F5344CB8AC3E}">
        <p14:creationId xmlns:p14="http://schemas.microsoft.com/office/powerpoint/2010/main" val="524643144"/>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1066801" y="609600"/>
            <a:ext cx="3505199" cy="685800"/>
          </a:xfrm>
        </p:spPr>
        <p:txBody>
          <a:bodyPr/>
          <a:lstStyle/>
          <a:p>
            <a:r>
              <a:rPr lang="en-US" altLang="en-US" sz="4000" dirty="0">
                <a:effectLst>
                  <a:outerShdw blurRad="38100" dist="38100" dir="2700000" algn="tl">
                    <a:srgbClr val="000000">
                      <a:alpha val="43137"/>
                    </a:srgbClr>
                  </a:outerShdw>
                </a:effectLst>
              </a:rPr>
              <a:t>6 Timing Clues</a:t>
            </a:r>
          </a:p>
        </p:txBody>
      </p:sp>
      <p:sp>
        <p:nvSpPr>
          <p:cNvPr id="3" name="Content Placeholder 2"/>
          <p:cNvSpPr>
            <a:spLocks noGrp="1"/>
          </p:cNvSpPr>
          <p:nvPr>
            <p:ph idx="1"/>
          </p:nvPr>
        </p:nvSpPr>
        <p:spPr>
          <a:xfrm>
            <a:off x="1077432" y="1600200"/>
            <a:ext cx="10047767" cy="4460875"/>
          </a:xfrm>
        </p:spPr>
        <p:txBody>
          <a:bodyPr/>
          <a:lstStyle/>
          <a:p>
            <a:pPr marL="514350" indent="-514350">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rPr>
              <a:t>Restoration section (33-48)</a:t>
            </a:r>
          </a:p>
          <a:p>
            <a:pPr marL="514350" indent="-514350">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rPr>
              <a:t>Latter times (38:8a)</a:t>
            </a:r>
          </a:p>
          <a:p>
            <a:pPr marL="514350" indent="-514350">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rPr>
              <a:t>Last days (38:16)</a:t>
            </a:r>
          </a:p>
          <a:p>
            <a:pPr marL="514350" indent="-514350">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rPr>
              <a:t>After Israel’s regathering in unbelief but before her final restoration (38:8b; 39:22, 29)</a:t>
            </a:r>
          </a:p>
          <a:p>
            <a:pPr marL="514350" indent="-514350">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rPr>
              <a:t>During God’s wrath (Ezek. 38:18-19)</a:t>
            </a:r>
          </a:p>
          <a:p>
            <a:pPr marL="514350" indent="-514350">
              <a:spcBef>
                <a:spcPts val="0"/>
              </a:spcBef>
              <a:spcAft>
                <a:spcPts val="12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While Israel is living securely and peacefully (38:8c, 11)</a:t>
            </a:r>
          </a:p>
        </p:txBody>
      </p:sp>
      <p:pic>
        <p:nvPicPr>
          <p:cNvPr id="6" name="Picture 5" descr="C:\Program Files\Common Files\Microsoft Shared\Clipart\cagcat50\BS00559_.wmf">
            <a:extLst>
              <a:ext uri="{FF2B5EF4-FFF2-40B4-BE49-F238E27FC236}">
                <a16:creationId xmlns:a16="http://schemas.microsoft.com/office/drawing/2014/main" id="{147EA553-1001-448B-81E6-B59DC4D456A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86600" y="228600"/>
            <a:ext cx="3605213"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1810292"/>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2836C3-3FE6-4D6D-93A4-7831B20A51D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84641" y="228600"/>
            <a:ext cx="10022718"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46770342"/>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6DCCDC-1146-4B32-BF08-B7AE52032B9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609601" y="0"/>
            <a:ext cx="10972800" cy="3943350"/>
          </a:xfrm>
        </p:spPr>
        <p:txBody>
          <a:bodyPr/>
          <a:lstStyle/>
          <a:p>
            <a:pPr algn="ctr">
              <a:spcBef>
                <a:spcPts val="0"/>
              </a:spcBef>
              <a:spcAft>
                <a:spcPts val="900"/>
              </a:spcAft>
              <a:buNone/>
              <a:defRPr/>
            </a:pPr>
            <a:r>
              <a:rPr lang="en-US" altLang="en-US" sz="4000" dirty="0">
                <a:solidFill>
                  <a:schemeClr val="tx2"/>
                </a:solidFill>
                <a:effectLst>
                  <a:outerShdw blurRad="38100" dist="38100" dir="2700000" algn="tl">
                    <a:srgbClr val="000000">
                      <a:alpha val="43137"/>
                    </a:srgbClr>
                  </a:outerShdw>
                </a:effectLst>
                <a:ea typeface="+mj-ea"/>
                <a:cs typeface="+mj-cs"/>
              </a:rPr>
              <a:t>Ezekiel 39:2, 4</a:t>
            </a:r>
            <a:endParaRPr lang="en-US" sz="4000" dirty="0">
              <a:solidFill>
                <a:schemeClr val="tx2"/>
              </a:solidFill>
              <a:effectLst>
                <a:outerShdw blurRad="38100" dist="38100" dir="2700000" algn="tl">
                  <a:srgbClr val="000000">
                    <a:alpha val="43137"/>
                  </a:srgbClr>
                </a:outerShdw>
              </a:effectLst>
              <a:ea typeface="+mj-ea"/>
              <a:cs typeface="+mj-cs"/>
            </a:endParaRPr>
          </a:p>
          <a:p>
            <a:pPr marL="0" indent="0" algn="just">
              <a:spcBef>
                <a:spcPts val="0"/>
              </a:spcBef>
              <a:buNone/>
              <a:defRPr/>
            </a:pPr>
            <a:r>
              <a:rPr lang="en-US" sz="3600" dirty="0">
                <a:effectLst>
                  <a:outerShdw blurRad="38100" dist="38100" dir="2700000" algn="tl">
                    <a:srgbClr val="000000">
                      <a:alpha val="43137"/>
                    </a:srgbClr>
                  </a:outerShdw>
                </a:effectLst>
              </a:rPr>
              <a:t>“</a:t>
            </a:r>
            <a:r>
              <a:rPr lang="en-US" sz="3600" baseline="30000" dirty="0">
                <a:effectLst>
                  <a:outerShdw blurRad="38100" dist="38100" dir="2700000" algn="tl">
                    <a:srgbClr val="000000">
                      <a:alpha val="43137"/>
                    </a:srgbClr>
                  </a:outerShdw>
                </a:effectLst>
              </a:rPr>
              <a:t>2</a:t>
            </a:r>
            <a:r>
              <a:rPr lang="en-US" sz="3600" dirty="0">
                <a:effectLst>
                  <a:outerShdw blurRad="38100" dist="38100" dir="2700000" algn="tl">
                    <a:srgbClr val="000000">
                      <a:alpha val="43137"/>
                    </a:srgbClr>
                  </a:outerShdw>
                </a:effectLst>
              </a:rPr>
              <a:t> and I will turn you around, drive you on, take you up from the remotest parts of the north and bring you against the mountains of Israel…</a:t>
            </a:r>
            <a:r>
              <a:rPr lang="en-US" sz="3600" baseline="30000" dirty="0">
                <a:effectLst>
                  <a:outerShdw blurRad="38100" dist="38100" dir="2700000" algn="tl">
                    <a:srgbClr val="000000">
                      <a:alpha val="43137"/>
                    </a:srgbClr>
                  </a:outerShdw>
                </a:effectLst>
              </a:rPr>
              <a:t>4</a:t>
            </a:r>
            <a:r>
              <a:rPr lang="en-US" sz="3600" dirty="0">
                <a:effectLst>
                  <a:outerShdw blurRad="38100" dist="38100" dir="2700000" algn="tl">
                    <a:srgbClr val="000000">
                      <a:alpha val="43137"/>
                    </a:srgbClr>
                  </a:outerShdw>
                </a:effectLst>
              </a:rPr>
              <a:t>You will fall on the mountains of Israel, you </a:t>
            </a:r>
            <a:r>
              <a:rPr lang="en-US" sz="3600" b="1" u="sng" dirty="0">
                <a:solidFill>
                  <a:srgbClr val="FFFFCC"/>
                </a:solidFill>
                <a:effectLst>
                  <a:outerShdw blurRad="38100" dist="38100" dir="2700000" algn="tl">
                    <a:srgbClr val="000000">
                      <a:alpha val="43137"/>
                    </a:srgbClr>
                  </a:outerShdw>
                </a:effectLst>
              </a:rPr>
              <a:t>and all your troops and the peoples who are with you</a:t>
            </a:r>
            <a:r>
              <a:rPr lang="en-US" sz="3600" dirty="0">
                <a:effectLst>
                  <a:outerShdw blurRad="38100" dist="38100" dir="2700000" algn="tl">
                    <a:srgbClr val="000000">
                      <a:alpha val="43137"/>
                    </a:srgbClr>
                  </a:outerShdw>
                </a:effectLst>
              </a:rPr>
              <a:t>; I will give you as food to every kind of predatory bird and beast of the field.”</a:t>
            </a:r>
          </a:p>
        </p:txBody>
      </p:sp>
    </p:spTree>
    <p:extLst>
      <p:ext uri="{BB962C8B-B14F-4D97-AF65-F5344CB8AC3E}">
        <p14:creationId xmlns:p14="http://schemas.microsoft.com/office/powerpoint/2010/main" val="784447844"/>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304800"/>
            <a:ext cx="8534400" cy="9144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I. Invasion Planned (Ezekiel 38:1-13)</a:t>
            </a:r>
          </a:p>
        </p:txBody>
      </p:sp>
      <p:sp>
        <p:nvSpPr>
          <p:cNvPr id="3" name="Content Placeholder 2"/>
          <p:cNvSpPr>
            <a:spLocks noGrp="1"/>
          </p:cNvSpPr>
          <p:nvPr>
            <p:ph idx="1"/>
          </p:nvPr>
        </p:nvSpPr>
        <p:spPr>
          <a:xfrm>
            <a:off x="1524000" y="2057400"/>
            <a:ext cx="5334000" cy="1981200"/>
          </a:xfrm>
        </p:spPr>
        <p:txBody>
          <a:bodyPr/>
          <a:lstStyle/>
          <a:p>
            <a:pPr marL="744538" lvl="1" indent="-742950">
              <a:spcBef>
                <a:spcPts val="0"/>
              </a:spcBef>
              <a:spcAft>
                <a:spcPts val="4800"/>
              </a:spcAft>
              <a:buSzPct val="100000"/>
              <a:buAutoNum type="alphaUcPeriod"/>
              <a:defRPr/>
            </a:pPr>
            <a:r>
              <a:rPr lang="en-US" dirty="0">
                <a:effectLst>
                  <a:outerShdw blurRad="38100" dist="38100" dir="2700000" algn="tl">
                    <a:srgbClr val="000000">
                      <a:alpha val="43137"/>
                    </a:srgbClr>
                  </a:outerShdw>
                </a:effectLst>
                <a:latin typeface="Calibri" pitchFamily="34" charset="0"/>
                <a:cs typeface="Calibri" pitchFamily="34" charset="0"/>
              </a:rPr>
              <a:t>God’s int</a:t>
            </a:r>
            <a:r>
              <a:rPr lang="en-US" dirty="0">
                <a:effectLst>
                  <a:outerShdw blurRad="38100" dist="38100" dir="2700000" algn="tl">
                    <a:srgbClr val="000000">
                      <a:alpha val="43137"/>
                    </a:srgbClr>
                  </a:outerShdw>
                </a:effectLst>
                <a:cs typeface="Calibri" pitchFamily="34" charset="0"/>
              </a:rPr>
              <a:t>ention</a:t>
            </a:r>
            <a:r>
              <a:rPr lang="en-US" dirty="0">
                <a:effectLst>
                  <a:outerShdw blurRad="38100" dist="38100" dir="2700000" algn="tl">
                    <a:srgbClr val="000000">
                      <a:alpha val="43137"/>
                    </a:srgbClr>
                  </a:outerShdw>
                </a:effectLst>
                <a:latin typeface="Calibri" pitchFamily="34" charset="0"/>
                <a:cs typeface="Calibri" pitchFamily="34" charset="0"/>
              </a:rPr>
              <a:t> (1-9)</a:t>
            </a:r>
          </a:p>
          <a:p>
            <a:pPr marL="744538" lvl="1" indent="-742950">
              <a:spcBef>
                <a:spcPts val="0"/>
              </a:spcBef>
              <a:spcAft>
                <a:spcPts val="4800"/>
              </a:spcAft>
              <a:buSzPct val="100000"/>
              <a:buAutoNum type="alphaUcPeriod"/>
              <a:defRPr/>
            </a:pPr>
            <a:r>
              <a:rPr lang="en-US" b="1" u="sng" dirty="0">
                <a:solidFill>
                  <a:srgbClr val="FFFFCC"/>
                </a:solidFill>
                <a:effectLst>
                  <a:outerShdw blurRad="38100" dist="38100" dir="2700000" algn="tl">
                    <a:srgbClr val="000000">
                      <a:alpha val="43137"/>
                    </a:srgbClr>
                  </a:outerShdw>
                </a:effectLst>
                <a:cs typeface="Calibri" pitchFamily="34" charset="0"/>
              </a:rPr>
              <a:t>Gog’s intention (10-13)</a:t>
            </a:r>
            <a:endParaRPr lang="en-US" b="1" u="sng" dirty="0">
              <a:solidFill>
                <a:srgbClr val="FFFFCC"/>
              </a:solidFill>
              <a:effectLst>
                <a:outerShdw blurRad="38100" dist="38100" dir="2700000" algn="tl">
                  <a:srgbClr val="000000">
                    <a:alpha val="43137"/>
                  </a:srgbClr>
                </a:outerShdw>
              </a:effectLst>
              <a:latin typeface="Calibri" pitchFamily="34" charset="0"/>
              <a:cs typeface="Calibri" pitchFamily="34" charset="0"/>
            </a:endParaRPr>
          </a:p>
        </p:txBody>
      </p:sp>
      <p:pic>
        <p:nvPicPr>
          <p:cNvPr id="5" name="Picture 4" descr="C:\Documents and Settings\Owner\Application Data\Microsoft\Media Catalog\Downloaded Clips\cl0\SY01462_.wmf">
            <a:extLst>
              <a:ext uri="{FF2B5EF4-FFF2-40B4-BE49-F238E27FC236}">
                <a16:creationId xmlns:a16="http://schemas.microsoft.com/office/drawing/2014/main" id="{1D55584A-5190-443A-8FA3-535EF01A23B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96400" y="2019300"/>
            <a:ext cx="2224706" cy="2286000"/>
          </a:xfrm>
          <a:prstGeom prst="rect">
            <a:avLst/>
          </a:prstGeom>
          <a:noFill/>
          <a:ln w="9525">
            <a:noFill/>
            <a:miter lim="800000"/>
            <a:headEnd/>
            <a:tailEnd/>
          </a:ln>
        </p:spPr>
      </p:pic>
    </p:spTree>
    <p:extLst>
      <p:ext uri="{BB962C8B-B14F-4D97-AF65-F5344CB8AC3E}">
        <p14:creationId xmlns:p14="http://schemas.microsoft.com/office/powerpoint/2010/main" val="5573849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A15199-FBEA-473E-BFD1-D63836756E7E}"/>
              </a:ext>
            </a:extLst>
          </p:cNvPr>
          <p:cNvPicPr>
            <a:picLocks noChangeAspect="1"/>
          </p:cNvPicPr>
          <p:nvPr/>
        </p:nvPicPr>
        <p:blipFill>
          <a:blip r:embed="rId2"/>
          <a:stretch>
            <a:fillRect/>
          </a:stretch>
        </p:blipFill>
        <p:spPr>
          <a:xfrm>
            <a:off x="0" y="0"/>
            <a:ext cx="12192000" cy="6857999"/>
          </a:xfrm>
          <a:prstGeom prst="rect">
            <a:avLst/>
          </a:prstGeom>
        </p:spPr>
      </p:pic>
      <p:sp>
        <p:nvSpPr>
          <p:cNvPr id="8" name="TextBox 7">
            <a:extLst>
              <a:ext uri="{FF2B5EF4-FFF2-40B4-BE49-F238E27FC236}">
                <a16:creationId xmlns:a16="http://schemas.microsoft.com/office/drawing/2014/main" id="{0E5790DE-B5B0-4BCE-9355-9836451790BE}"/>
              </a:ext>
            </a:extLst>
          </p:cNvPr>
          <p:cNvSpPr txBox="1"/>
          <p:nvPr/>
        </p:nvSpPr>
        <p:spPr>
          <a:xfrm>
            <a:off x="609600" y="0"/>
            <a:ext cx="10972800" cy="2523768"/>
          </a:xfrm>
          <a:prstGeom prst="rect">
            <a:avLst/>
          </a:prstGeom>
          <a:noFill/>
        </p:spPr>
        <p:txBody>
          <a:bodyPr wrap="square">
            <a:spAutoFit/>
          </a:bodyPr>
          <a:lstStyle/>
          <a:p>
            <a:pPr marL="342900" marR="0" lvl="0" indent="-342900" algn="ctr" defTabSz="914400" rtl="0" eaLnBrk="0" fontAlgn="base" latinLnBrk="0" hangingPunct="0">
              <a:lnSpc>
                <a:spcPct val="100000"/>
              </a:lnSpc>
              <a:spcBef>
                <a:spcPts val="0"/>
              </a:spcBef>
              <a:spcAft>
                <a:spcPts val="1200"/>
              </a:spcAft>
              <a:buClr>
                <a:srgbClr val="00FFFF"/>
              </a:buClr>
              <a:buSzPct val="75000"/>
              <a:buFont typeface="Wingdings" panose="05000000000000000000" pitchFamily="2" charset="2"/>
              <a:buNone/>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12:3</a:t>
            </a:r>
          </a:p>
          <a:p>
            <a:pPr algn="just" eaLnBrk="0" hangingPunct="0">
              <a:spcBef>
                <a:spcPts val="0"/>
              </a:spcBef>
              <a:buClr>
                <a:srgbClr val="00FFFF"/>
              </a:buClr>
              <a:buSzPct val="75000"/>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 will bless those who bless you, And the one who curses you I will curse. </a:t>
            </a:r>
            <a:r>
              <a:rPr lang="en-US" sz="3600" b="1" u="sng" dirty="0">
                <a:solidFill>
                  <a:srgbClr val="FFFFCC"/>
                </a:solidFill>
                <a:effectLst>
                  <a:outerShdw blurRad="38100" dist="38100" dir="2700000" algn="tl">
                    <a:srgbClr val="000000">
                      <a:alpha val="43137"/>
                    </a:srgbClr>
                  </a:outerShdw>
                </a:effectLst>
                <a:latin typeface="Calibri" pitchFamily="34" charset="0"/>
                <a:cs typeface="Calibri" pitchFamily="34" charset="0"/>
              </a:rPr>
              <a:t>And in you all the families of the earth will be blessed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3" name="Picture 2">
            <a:extLst>
              <a:ext uri="{FF2B5EF4-FFF2-40B4-BE49-F238E27FC236}">
                <a16:creationId xmlns:a16="http://schemas.microsoft.com/office/drawing/2014/main" id="{3BF0565F-9C42-4E0F-9632-5630D291EA0F}"/>
              </a:ext>
            </a:extLst>
          </p:cNvPr>
          <p:cNvPicPr>
            <a:picLocks noChangeAspect="1"/>
          </p:cNvPicPr>
          <p:nvPr/>
        </p:nvPicPr>
        <p:blipFill rotWithShape="1">
          <a:blip r:embed="rId3"/>
          <a:srcRect l="7778" t="2222" r="3333" b="8889"/>
          <a:stretch/>
        </p:blipFill>
        <p:spPr>
          <a:xfrm>
            <a:off x="4724400" y="2514600"/>
            <a:ext cx="2286000" cy="2286000"/>
          </a:xfrm>
          <a:prstGeom prst="rect">
            <a:avLst/>
          </a:prstGeom>
        </p:spPr>
      </p:pic>
    </p:spTree>
    <p:extLst>
      <p:ext uri="{BB962C8B-B14F-4D97-AF65-F5344CB8AC3E}">
        <p14:creationId xmlns:p14="http://schemas.microsoft.com/office/powerpoint/2010/main" val="480382154"/>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304800"/>
            <a:ext cx="8534400" cy="8382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Ezekiel 37</a:t>
            </a:r>
          </a:p>
        </p:txBody>
      </p:sp>
      <p:sp>
        <p:nvSpPr>
          <p:cNvPr id="3" name="Content Placeholder 2"/>
          <p:cNvSpPr>
            <a:spLocks noGrp="1"/>
          </p:cNvSpPr>
          <p:nvPr>
            <p:ph idx="1"/>
          </p:nvPr>
        </p:nvSpPr>
        <p:spPr>
          <a:xfrm>
            <a:off x="772494" y="1267058"/>
            <a:ext cx="8229600" cy="4600341"/>
          </a:xfrm>
        </p:spPr>
        <p:txBody>
          <a:bodyPr/>
          <a:lstStyle/>
          <a:p>
            <a:pPr marL="627063" indent="-627063">
              <a:spcBef>
                <a:spcPts val="1200"/>
              </a:spcBef>
              <a:spcAft>
                <a:spcPts val="12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Vision: Valley of the Dry Bones (1-14)</a:t>
            </a:r>
          </a:p>
          <a:p>
            <a:pPr marL="1143000" lvl="1" indent="-742950">
              <a:spcBef>
                <a:spcPts val="1200"/>
              </a:spcBef>
              <a:spcAft>
                <a:spcPts val="1200"/>
              </a:spcAft>
              <a:buSzPct val="100000"/>
              <a:buAutoNum type="alphaUcPeriod"/>
              <a:defRPr/>
            </a:pPr>
            <a:r>
              <a:rPr lang="en-US" dirty="0">
                <a:effectLst>
                  <a:outerShdw blurRad="38100" dist="38100" dir="2700000" algn="tl">
                    <a:srgbClr val="000000">
                      <a:alpha val="43137"/>
                    </a:srgbClr>
                  </a:outerShdw>
                </a:effectLst>
                <a:cs typeface="Calibri" pitchFamily="34" charset="0"/>
              </a:rPr>
              <a:t>Vision</a:t>
            </a:r>
            <a:r>
              <a:rPr lang="en-US" dirty="0">
                <a:effectLst>
                  <a:outerShdw blurRad="38100" dist="38100" dir="2700000" algn="tl">
                    <a:srgbClr val="000000">
                      <a:alpha val="43137"/>
                    </a:srgbClr>
                  </a:outerShdw>
                </a:effectLst>
                <a:latin typeface="Calibri" pitchFamily="34" charset="0"/>
                <a:cs typeface="Calibri" pitchFamily="34" charset="0"/>
              </a:rPr>
              <a:t> (1-10)</a:t>
            </a:r>
          </a:p>
          <a:p>
            <a:pPr marL="1143000" lvl="1" indent="-742950">
              <a:spcBef>
                <a:spcPts val="1200"/>
              </a:spcBef>
              <a:spcAft>
                <a:spcPts val="1200"/>
              </a:spcAft>
              <a:buSzPct val="100000"/>
              <a:buAutoNum type="alphaUcPeriod"/>
              <a:defRPr/>
            </a:pPr>
            <a:r>
              <a:rPr lang="en-US" dirty="0">
                <a:effectLst>
                  <a:outerShdw blurRad="38100" dist="38100" dir="2700000" algn="tl">
                    <a:srgbClr val="000000">
                      <a:alpha val="43137"/>
                    </a:srgbClr>
                  </a:outerShdw>
                </a:effectLst>
                <a:cs typeface="Calibri" pitchFamily="34" charset="0"/>
              </a:rPr>
              <a:t>Interpretation (11-14)</a:t>
            </a:r>
            <a:endParaRPr lang="en-US" dirty="0">
              <a:effectLst>
                <a:outerShdw blurRad="38100" dist="38100" dir="2700000" algn="tl">
                  <a:srgbClr val="000000">
                    <a:alpha val="43137"/>
                  </a:srgbClr>
                </a:outerShdw>
              </a:effectLst>
              <a:latin typeface="Calibri" pitchFamily="34" charset="0"/>
              <a:cs typeface="Calibri" pitchFamily="34" charset="0"/>
            </a:endParaRPr>
          </a:p>
          <a:p>
            <a:pPr marL="576263" indent="-576263">
              <a:spcBef>
                <a:spcPts val="1200"/>
              </a:spcBef>
              <a:spcAft>
                <a:spcPts val="12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Sign: Two Sticks (15-28)  </a:t>
            </a:r>
          </a:p>
          <a:p>
            <a:pPr marL="1143000" lvl="1" indent="-742950">
              <a:spcBef>
                <a:spcPts val="1200"/>
              </a:spcBef>
              <a:spcAft>
                <a:spcPts val="1200"/>
              </a:spcAft>
              <a:buSzPct val="100000"/>
              <a:buAutoNum type="alphaUcPeriod"/>
              <a:defRPr/>
            </a:pPr>
            <a:r>
              <a:rPr lang="en-US" dirty="0">
                <a:effectLst>
                  <a:outerShdw blurRad="38100" dist="38100" dir="2700000" algn="tl">
                    <a:srgbClr val="000000">
                      <a:alpha val="43137"/>
                    </a:srgbClr>
                  </a:outerShdw>
                </a:effectLst>
                <a:cs typeface="Calibri" pitchFamily="34" charset="0"/>
              </a:rPr>
              <a:t>Sign (15-17)</a:t>
            </a:r>
          </a:p>
          <a:p>
            <a:pPr marL="1143000" lvl="1" indent="-742950">
              <a:spcBef>
                <a:spcPts val="1200"/>
              </a:spcBef>
              <a:spcAft>
                <a:spcPts val="1200"/>
              </a:spcAft>
              <a:buSzPct val="100000"/>
              <a:buAutoNum type="alphaUcPeriod"/>
              <a:defRPr/>
            </a:pPr>
            <a:r>
              <a:rPr lang="en-US" dirty="0">
                <a:effectLst>
                  <a:outerShdw blurRad="38100" dist="38100" dir="2700000" algn="tl">
                    <a:srgbClr val="000000">
                      <a:alpha val="43137"/>
                    </a:srgbClr>
                  </a:outerShdw>
                </a:effectLst>
                <a:latin typeface="Calibri" pitchFamily="34" charset="0"/>
                <a:cs typeface="Calibri" pitchFamily="34" charset="0"/>
              </a:rPr>
              <a:t>Interpretation (18-28)</a:t>
            </a:r>
          </a:p>
        </p:txBody>
      </p:sp>
      <p:pic>
        <p:nvPicPr>
          <p:cNvPr id="6" name="Picture 5" descr="C:\Documents and Settings\Owner\Application Data\Microsoft\Media Catalog\Downloaded Clips\cl0\SY01462_.wmf">
            <a:extLst>
              <a:ext uri="{FF2B5EF4-FFF2-40B4-BE49-F238E27FC236}">
                <a16:creationId xmlns:a16="http://schemas.microsoft.com/office/drawing/2014/main" id="{03B990E7-DCB3-4D33-AA25-F50361E8171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96400" y="2019300"/>
            <a:ext cx="2224706" cy="2286000"/>
          </a:xfrm>
          <a:prstGeom prst="rect">
            <a:avLst/>
          </a:prstGeom>
          <a:noFill/>
          <a:ln w="9525">
            <a:noFill/>
            <a:miter lim="800000"/>
            <a:headEnd/>
            <a:tailEnd/>
          </a:ln>
        </p:spPr>
      </p:pic>
    </p:spTree>
    <p:extLst>
      <p:ext uri="{BB962C8B-B14F-4D97-AF65-F5344CB8AC3E}">
        <p14:creationId xmlns:p14="http://schemas.microsoft.com/office/powerpoint/2010/main" val="22128309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idx="4294967295"/>
          </p:nvPr>
        </p:nvSpPr>
        <p:spPr>
          <a:xfrm>
            <a:off x="1981200" y="228600"/>
            <a:ext cx="8229600" cy="1243013"/>
          </a:xfrm>
        </p:spPr>
        <p:txBody>
          <a:bodyPr/>
          <a:lstStyle/>
          <a:p>
            <a:pPr algn="ctr"/>
            <a:r>
              <a:rPr lang="en-US" altLang="en-US" sz="4000" dirty="0">
                <a:effectLst>
                  <a:outerShdw blurRad="38100" dist="38100" dir="2700000" algn="tl">
                    <a:srgbClr val="000000">
                      <a:alpha val="43137"/>
                    </a:srgbClr>
                  </a:outerShdw>
                </a:effectLst>
                <a:latin typeface="Calibri" panose="020F0502020204030204" pitchFamily="34" charset="0"/>
              </a:rPr>
              <a:t>Israel’s Three Blessings to the World</a:t>
            </a:r>
            <a:br>
              <a:rPr lang="en-US" altLang="en-US" sz="4000" dirty="0">
                <a:latin typeface="Calibri" panose="020F0502020204030204" pitchFamily="34" charset="0"/>
              </a:rPr>
            </a:br>
            <a:r>
              <a:rPr lang="en-US" altLang="en-US" sz="2800" dirty="0">
                <a:solidFill>
                  <a:schemeClr val="tx1"/>
                </a:solidFill>
                <a:effectLst>
                  <a:outerShdw blurRad="38100" dist="38100" dir="2700000" algn="tl">
                    <a:srgbClr val="000000">
                      <a:alpha val="43137"/>
                    </a:srgbClr>
                  </a:outerShdw>
                </a:effectLst>
                <a:latin typeface="Calibri" panose="020F0502020204030204" pitchFamily="34" charset="0"/>
              </a:rPr>
              <a:t>(Gen 12:3b)</a:t>
            </a:r>
            <a:endParaRPr lang="en-US" altLang="en-US" sz="3200" dirty="0">
              <a:solidFill>
                <a:schemeClr val="tx1"/>
              </a:solidFill>
              <a:effectLst>
                <a:outerShdw blurRad="38100" dist="38100" dir="2700000" algn="tl">
                  <a:srgbClr val="000000">
                    <a:alpha val="43137"/>
                  </a:srgbClr>
                </a:outerShdw>
              </a:effectLst>
              <a:latin typeface="Calibri" panose="020F0502020204030204" pitchFamily="34" charset="0"/>
            </a:endParaRPr>
          </a:p>
        </p:txBody>
      </p:sp>
      <p:sp>
        <p:nvSpPr>
          <p:cNvPr id="25603" name="Rectangle 3"/>
          <p:cNvSpPr>
            <a:spLocks noGrp="1" noChangeArrowheads="1"/>
          </p:cNvSpPr>
          <p:nvPr>
            <p:ph type="body" idx="4294967295"/>
          </p:nvPr>
        </p:nvSpPr>
        <p:spPr>
          <a:xfrm>
            <a:off x="1066801" y="2057400"/>
            <a:ext cx="5486400" cy="4038600"/>
          </a:xfrm>
        </p:spPr>
        <p:txBody>
          <a:bodyPr/>
          <a:lstStyle/>
          <a:p>
            <a:pPr marL="514350" indent="-514350">
              <a:spcBef>
                <a:spcPct val="0"/>
              </a:spcBef>
              <a:spcAft>
                <a:spcPts val="3600"/>
              </a:spcAft>
              <a:buSzPct val="100000"/>
              <a:buFont typeface="Wingdings" panose="05000000000000000000" pitchFamily="2" charset="2"/>
              <a:buAutoNum type="arabicParenR"/>
              <a:defRPr/>
            </a:pPr>
            <a:r>
              <a:rPr lang="en-US" sz="3600" dirty="0">
                <a:effectLst>
                  <a:outerShdw blurRad="38100" dist="38100" dir="2700000" algn="tl">
                    <a:srgbClr val="808080"/>
                  </a:outerShdw>
                </a:effectLst>
                <a:latin typeface="Calibri" pitchFamily="34" charset="0"/>
              </a:rPr>
              <a:t>Scripture (Rom 3:2)</a:t>
            </a:r>
          </a:p>
          <a:p>
            <a:pPr marL="514350" indent="-514350">
              <a:spcBef>
                <a:spcPct val="0"/>
              </a:spcBef>
              <a:spcAft>
                <a:spcPts val="3600"/>
              </a:spcAft>
              <a:buSzPct val="100000"/>
              <a:buFont typeface="Wingdings" panose="05000000000000000000" pitchFamily="2" charset="2"/>
              <a:buAutoNum type="arabicParenR"/>
              <a:defRPr/>
            </a:pPr>
            <a:r>
              <a:rPr lang="en-US" sz="3600" dirty="0">
                <a:effectLst>
                  <a:outerShdw blurRad="38100" dist="38100" dir="2700000" algn="tl">
                    <a:srgbClr val="808080"/>
                  </a:outerShdw>
                </a:effectLst>
                <a:latin typeface="Calibri" pitchFamily="34" charset="0"/>
              </a:rPr>
              <a:t>Savior (John 4:22)</a:t>
            </a:r>
          </a:p>
          <a:p>
            <a:pPr marL="514350" indent="-514350">
              <a:spcBef>
                <a:spcPct val="0"/>
              </a:spcBef>
              <a:spcAft>
                <a:spcPts val="3600"/>
              </a:spcAft>
              <a:buSzPct val="100000"/>
              <a:buFont typeface="Wingdings" panose="05000000000000000000" pitchFamily="2" charset="2"/>
              <a:buAutoNum type="arabicParenR"/>
              <a:defRPr/>
            </a:pPr>
            <a:r>
              <a:rPr lang="en-US" sz="3600" dirty="0">
                <a:effectLst>
                  <a:outerShdw blurRad="38100" dist="38100" dir="2700000" algn="tl">
                    <a:srgbClr val="808080"/>
                  </a:outerShdw>
                </a:effectLst>
                <a:latin typeface="Calibri" pitchFamily="34" charset="0"/>
              </a:rPr>
              <a:t>Kingdom (Isa 2:2-3)</a:t>
            </a:r>
          </a:p>
        </p:txBody>
      </p:sp>
      <p:pic>
        <p:nvPicPr>
          <p:cNvPr id="8" name="Picture 7">
            <a:extLst>
              <a:ext uri="{FF2B5EF4-FFF2-40B4-BE49-F238E27FC236}">
                <a16:creationId xmlns:a16="http://schemas.microsoft.com/office/drawing/2014/main" id="{8EF717CD-FD2E-45FE-BB38-6389053973EF}"/>
              </a:ext>
            </a:extLst>
          </p:cNvPr>
          <p:cNvPicPr>
            <a:picLocks noChangeAspect="1"/>
          </p:cNvPicPr>
          <p:nvPr/>
        </p:nvPicPr>
        <p:blipFill>
          <a:blip r:embed="rId2"/>
          <a:stretch>
            <a:fillRect/>
          </a:stretch>
        </p:blipFill>
        <p:spPr>
          <a:xfrm>
            <a:off x="7833074" y="1905000"/>
            <a:ext cx="3292125" cy="3322608"/>
          </a:xfrm>
          <a:prstGeom prst="rect">
            <a:avLst/>
          </a:prstGeom>
        </p:spPr>
      </p:pic>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33B275-E680-4A2C-9B17-7A0ECF86A6B4}"/>
              </a:ext>
            </a:extLst>
          </p:cNvPr>
          <p:cNvPicPr>
            <a:picLocks noChangeAspect="1"/>
          </p:cNvPicPr>
          <p:nvPr/>
        </p:nvPicPr>
        <p:blipFill>
          <a:blip r:embed="rId2"/>
          <a:stretch>
            <a:fillRect/>
          </a:stretch>
        </p:blipFill>
        <p:spPr>
          <a:xfrm>
            <a:off x="0" y="1"/>
            <a:ext cx="12192000" cy="6857999"/>
          </a:xfrm>
          <a:prstGeom prst="rect">
            <a:avLst/>
          </a:prstGeom>
        </p:spPr>
      </p:pic>
      <p:sp>
        <p:nvSpPr>
          <p:cNvPr id="3" name="Content Placeholder 2"/>
          <p:cNvSpPr>
            <a:spLocks noGrp="1"/>
          </p:cNvSpPr>
          <p:nvPr>
            <p:ph idx="1"/>
          </p:nvPr>
        </p:nvSpPr>
        <p:spPr>
          <a:xfrm>
            <a:off x="609600" y="0"/>
            <a:ext cx="10972800" cy="4876800"/>
          </a:xfrm>
        </p:spPr>
        <p:txBody>
          <a:bodyPr/>
          <a:lstStyle/>
          <a:p>
            <a:pPr algn="ctr">
              <a:spcBef>
                <a:spcPts val="0"/>
              </a:spcBef>
              <a:spcAft>
                <a:spcPts val="900"/>
              </a:spcAft>
              <a:buNone/>
              <a:defRPr/>
            </a:pPr>
            <a:r>
              <a:rPr lang="en-US" sz="4000" dirty="0">
                <a:solidFill>
                  <a:schemeClr val="tx2"/>
                </a:solidFill>
                <a:ea typeface="+mj-ea"/>
                <a:cs typeface="+mj-cs"/>
              </a:rPr>
              <a:t>Ezekiel</a:t>
            </a:r>
            <a:r>
              <a:rPr lang="en-US" altLang="en-US" sz="4000" dirty="0">
                <a:solidFill>
                  <a:schemeClr val="tx2"/>
                </a:solidFill>
                <a:ea typeface="+mj-ea"/>
                <a:cs typeface="+mj-cs"/>
              </a:rPr>
              <a:t> 38:8, 11</a:t>
            </a:r>
            <a:endParaRPr lang="en-US" sz="4000" dirty="0">
              <a:solidFill>
                <a:schemeClr val="tx2"/>
              </a:solidFill>
              <a:ea typeface="+mj-ea"/>
              <a:cs typeface="+mj-cs"/>
            </a:endParaRPr>
          </a:p>
          <a:p>
            <a:pPr marL="0" indent="0" algn="just">
              <a:spcBef>
                <a:spcPts val="0"/>
              </a:spcBef>
              <a:buNone/>
              <a:defRPr/>
            </a:pPr>
            <a:r>
              <a:rPr lang="en-US" sz="3100" dirty="0">
                <a:cs typeface="Calibri" panose="020F0502020204030204" pitchFamily="34" charset="0"/>
              </a:rPr>
              <a:t>“</a:t>
            </a:r>
            <a:r>
              <a:rPr lang="en-US" sz="3100" baseline="30000" dirty="0">
                <a:solidFill>
                  <a:srgbClr val="FFFFFF"/>
                </a:solidFill>
                <a:effectLst>
                  <a:outerShdw blurRad="38100" dist="38100" dir="2700000" algn="tl">
                    <a:srgbClr val="000000">
                      <a:alpha val="43137"/>
                    </a:srgbClr>
                  </a:outerShdw>
                </a:effectLst>
                <a:cs typeface="Calibri" panose="020F0502020204030204" pitchFamily="34" charset="0"/>
              </a:rPr>
              <a:t>8</a:t>
            </a:r>
            <a:r>
              <a:rPr lang="en-US" sz="3100" dirty="0">
                <a:cs typeface="Calibri" panose="020F0502020204030204" pitchFamily="34" charset="0"/>
              </a:rPr>
              <a:t> After many days you will be summoned; in the latter years you will come into the land that is restored from the sword, whose inhabitants have been gathered from many nations to the mountains of Israel which had been a continual waste; but its people were brought out from the nations, and they are </a:t>
            </a:r>
            <a:r>
              <a:rPr lang="en-US" sz="3100" b="1" u="sng" dirty="0">
                <a:solidFill>
                  <a:srgbClr val="FFFFCC"/>
                </a:solidFill>
                <a:cs typeface="Calibri" panose="020F0502020204030204" pitchFamily="34" charset="0"/>
              </a:rPr>
              <a:t>living securely [</a:t>
            </a:r>
            <a:r>
              <a:rPr lang="en-US" sz="3100" b="1" i="1" u="sng" dirty="0">
                <a:solidFill>
                  <a:srgbClr val="FFFFCC"/>
                </a:solidFill>
                <a:cs typeface="Calibri" panose="020F0502020204030204" pitchFamily="34" charset="0"/>
              </a:rPr>
              <a:t>batach</a:t>
            </a:r>
            <a:r>
              <a:rPr lang="en-US" sz="3100" b="1" u="sng" dirty="0">
                <a:solidFill>
                  <a:srgbClr val="FFFFCC"/>
                </a:solidFill>
                <a:cs typeface="Calibri" panose="020F0502020204030204" pitchFamily="34" charset="0"/>
              </a:rPr>
              <a:t>]</a:t>
            </a:r>
            <a:r>
              <a:rPr lang="en-US" sz="3100" dirty="0">
                <a:cs typeface="Calibri" panose="020F0502020204030204" pitchFamily="34" charset="0"/>
              </a:rPr>
              <a:t>, all of them….</a:t>
            </a:r>
            <a:r>
              <a:rPr lang="en-US" sz="3100" baseline="30000" dirty="0">
                <a:solidFill>
                  <a:srgbClr val="FFFFFF"/>
                </a:solidFill>
                <a:effectLst>
                  <a:outerShdw blurRad="38100" dist="38100" dir="2700000" algn="tl">
                    <a:srgbClr val="000000">
                      <a:alpha val="43137"/>
                    </a:srgbClr>
                  </a:outerShdw>
                </a:effectLst>
                <a:cs typeface="Calibri" panose="020F0502020204030204" pitchFamily="34" charset="0"/>
              </a:rPr>
              <a:t>11</a:t>
            </a:r>
            <a:r>
              <a:rPr lang="en-US" sz="3100" dirty="0">
                <a:cs typeface="Calibri" panose="020F0502020204030204" pitchFamily="34" charset="0"/>
              </a:rPr>
              <a:t> and you will say, ‘I will go up against the land of unwalled villages. I will go against those who are </a:t>
            </a:r>
            <a:r>
              <a:rPr lang="en-US" sz="3100" b="1" u="sng" dirty="0">
                <a:solidFill>
                  <a:srgbClr val="FFFFCC"/>
                </a:solidFill>
                <a:cs typeface="Calibri" panose="020F0502020204030204" pitchFamily="34" charset="0"/>
              </a:rPr>
              <a:t>at rest [</a:t>
            </a:r>
            <a:r>
              <a:rPr lang="en-US" sz="3100" b="1" i="1" u="sng" dirty="0">
                <a:solidFill>
                  <a:srgbClr val="FFFFCC"/>
                </a:solidFill>
                <a:cs typeface="Calibri" panose="020F0502020204030204" pitchFamily="34" charset="0"/>
              </a:rPr>
              <a:t>shacat</a:t>
            </a:r>
            <a:r>
              <a:rPr lang="en-US" sz="3100" b="1" u="sng" dirty="0">
                <a:solidFill>
                  <a:srgbClr val="FFFFCC"/>
                </a:solidFill>
                <a:cs typeface="Calibri" panose="020F0502020204030204" pitchFamily="34" charset="0"/>
              </a:rPr>
              <a:t>]</a:t>
            </a:r>
            <a:r>
              <a:rPr lang="en-US" sz="3100" dirty="0">
                <a:cs typeface="Calibri" panose="020F0502020204030204" pitchFamily="34" charset="0"/>
              </a:rPr>
              <a:t>, that </a:t>
            </a:r>
            <a:r>
              <a:rPr lang="en-US" sz="3100" b="1" u="sng" dirty="0">
                <a:solidFill>
                  <a:srgbClr val="FFFFCC"/>
                </a:solidFill>
                <a:cs typeface="Calibri" panose="020F0502020204030204" pitchFamily="34" charset="0"/>
              </a:rPr>
              <a:t>live securely [</a:t>
            </a:r>
            <a:r>
              <a:rPr lang="en-US" sz="3100" b="1" i="1" u="sng" dirty="0">
                <a:solidFill>
                  <a:srgbClr val="FFFFCC"/>
                </a:solidFill>
                <a:cs typeface="Calibri" panose="020F0502020204030204" pitchFamily="34" charset="0"/>
              </a:rPr>
              <a:t>batach</a:t>
            </a:r>
            <a:r>
              <a:rPr lang="en-US" sz="3100" b="1" u="sng" dirty="0">
                <a:solidFill>
                  <a:srgbClr val="FFFFCC"/>
                </a:solidFill>
                <a:cs typeface="Calibri" panose="020F0502020204030204" pitchFamily="34" charset="0"/>
              </a:rPr>
              <a:t>], all of them living without walls and having no bars or gates</a:t>
            </a:r>
            <a:r>
              <a:rPr lang="en-US" sz="3100" dirty="0">
                <a:cs typeface="Calibri" panose="020F0502020204030204" pitchFamily="34" charset="0"/>
              </a:rPr>
              <a:t>.”</a:t>
            </a:r>
          </a:p>
        </p:txBody>
      </p:sp>
    </p:spTree>
    <p:extLst>
      <p:ext uri="{BB962C8B-B14F-4D97-AF65-F5344CB8AC3E}">
        <p14:creationId xmlns:p14="http://schemas.microsoft.com/office/powerpoint/2010/main" val="1585832295"/>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A15199-FBEA-473E-BFD1-D63836756E7E}"/>
              </a:ext>
            </a:extLst>
          </p:cNvPr>
          <p:cNvPicPr>
            <a:picLocks noChangeAspect="1"/>
          </p:cNvPicPr>
          <p:nvPr/>
        </p:nvPicPr>
        <p:blipFill>
          <a:blip r:embed="rId2"/>
          <a:stretch>
            <a:fillRect/>
          </a:stretch>
        </p:blipFill>
        <p:spPr>
          <a:xfrm>
            <a:off x="0" y="0"/>
            <a:ext cx="12192000" cy="6857999"/>
          </a:xfrm>
          <a:prstGeom prst="rect">
            <a:avLst/>
          </a:prstGeom>
        </p:spPr>
      </p:pic>
      <p:sp>
        <p:nvSpPr>
          <p:cNvPr id="8" name="TextBox 7">
            <a:extLst>
              <a:ext uri="{FF2B5EF4-FFF2-40B4-BE49-F238E27FC236}">
                <a16:creationId xmlns:a16="http://schemas.microsoft.com/office/drawing/2014/main" id="{0E5790DE-B5B0-4BCE-9355-9836451790BE}"/>
              </a:ext>
            </a:extLst>
          </p:cNvPr>
          <p:cNvSpPr txBox="1"/>
          <p:nvPr/>
        </p:nvSpPr>
        <p:spPr>
          <a:xfrm>
            <a:off x="609600" y="0"/>
            <a:ext cx="10972800" cy="4776692"/>
          </a:xfrm>
          <a:prstGeom prst="rect">
            <a:avLst/>
          </a:prstGeom>
          <a:noFill/>
        </p:spPr>
        <p:txBody>
          <a:bodyPr wrap="square">
            <a:spAutoFit/>
          </a:bodyPr>
          <a:lstStyle/>
          <a:p>
            <a:pPr marL="342900" marR="0" lvl="0" indent="-342900" algn="ctr" defTabSz="914400" rtl="0" eaLnBrk="0" fontAlgn="base" latinLnBrk="0" hangingPunct="0">
              <a:lnSpc>
                <a:spcPct val="100000"/>
              </a:lnSpc>
              <a:spcBef>
                <a:spcPts val="0"/>
              </a:spcBef>
              <a:spcAft>
                <a:spcPts val="1200"/>
              </a:spcAft>
              <a:buClr>
                <a:srgbClr val="00FFFF"/>
              </a:buClr>
              <a:buSzPct val="75000"/>
              <a:buFont typeface="Wingdings" panose="05000000000000000000" pitchFamily="2" charset="2"/>
              <a:buNone/>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Isaiah</a:t>
            </a: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 28:15, 18</a:t>
            </a:r>
            <a:endPar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endParaRPr>
          </a:p>
          <a:p>
            <a:pPr marL="0" marR="0" lvl="0" indent="0" algn="just" defTabSz="914400" rtl="0" eaLnBrk="0" fontAlgn="base" latinLnBrk="0" hangingPunct="0">
              <a:lnSpc>
                <a:spcPct val="100000"/>
              </a:lnSpc>
              <a:spcBef>
                <a:spcPts val="0"/>
              </a:spcBef>
              <a:spcAft>
                <a:spcPct val="0"/>
              </a:spcAft>
              <a:buClr>
                <a:srgbClr val="00FFFF"/>
              </a:buClr>
              <a:buSzPct val="75000"/>
              <a:buFont typeface="Wingdings" panose="05000000000000000000" pitchFamily="2" charset="2"/>
              <a:buNone/>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a:t>
            </a:r>
            <a:r>
              <a:rPr kumimoji="0" lang="en-US" sz="3200" i="0" u="none" strike="noStrike" kern="0" cap="none" spc="0" normalizeH="0" baseline="3000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15</a:t>
            </a:r>
            <a:r>
              <a:rPr kumimoji="0" lang="en-US" sz="3200" b="1" i="0" u="none" strike="noStrike" kern="0" cap="none" spc="0" normalizeH="0" baseline="3000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32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Because you have said, “We have made a </a:t>
            </a:r>
            <a:r>
              <a:rPr kumimoji="0" lang="en-US" sz="3200" b="1" i="0" u="sng" strike="noStrike" kern="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covenant with death, And with </a:t>
            </a:r>
            <a:r>
              <a:rPr kumimoji="0" lang="en-US" sz="3200" b="1" i="0" u="sng" strike="noStrike" kern="0" cap="none" spc="0" normalizeH="0" baseline="0" noProof="0" dirty="0" err="1">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Sheol</a:t>
            </a:r>
            <a:r>
              <a:rPr kumimoji="0" lang="en-US" sz="3200" b="1" i="0" u="sng" strike="noStrike" kern="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32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we have made a </a:t>
            </a:r>
            <a:r>
              <a:rPr kumimoji="0" lang="en-US" sz="3200" b="1" i="0" u="sng" strike="noStrike" kern="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pact</a:t>
            </a:r>
            <a:r>
              <a:rPr kumimoji="0" lang="en-US" sz="32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The overwhelming scourge will not reach us when it passes by, For we have made falsehood our refuge and we have concealed ourselves with deception.”…</a:t>
            </a:r>
            <a:r>
              <a:rPr kumimoji="0" lang="en-US" sz="3200" b="1" i="0" u="none" strike="noStrike" kern="0" cap="none" spc="0" normalizeH="0" baseline="3000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3200" i="0" u="none" strike="noStrike" kern="0" cap="none" spc="0" normalizeH="0" baseline="3000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18</a:t>
            </a:r>
            <a:r>
              <a:rPr kumimoji="0" lang="en-US" sz="3200" b="1" i="0" u="none" strike="noStrike" kern="0" cap="none" spc="0" normalizeH="0" baseline="3000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32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Your </a:t>
            </a:r>
            <a:r>
              <a:rPr kumimoji="0" lang="en-US" sz="3200" b="1" i="0" u="sng" strike="noStrike" kern="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covenant with death</a:t>
            </a:r>
            <a:r>
              <a:rPr kumimoji="0" lang="en-US" sz="32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will be canceled, And your </a:t>
            </a:r>
            <a:r>
              <a:rPr kumimoji="0" lang="en-US" sz="3200" b="1" i="0" u="sng" strike="noStrike" kern="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pact with </a:t>
            </a:r>
            <a:r>
              <a:rPr kumimoji="0" lang="en-US" sz="3200" b="1" i="0" u="sng" strike="noStrike" kern="0" cap="none" spc="0" normalizeH="0" baseline="0" noProof="0" dirty="0" err="1">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Sheol</a:t>
            </a:r>
            <a:r>
              <a:rPr kumimoji="0" lang="en-US" sz="32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will not stand; When the overwhelming scourge passes through, Then you become its trampling place.”</a:t>
            </a:r>
          </a:p>
        </p:txBody>
      </p:sp>
    </p:spTree>
    <p:extLst>
      <p:ext uri="{BB962C8B-B14F-4D97-AF65-F5344CB8AC3E}">
        <p14:creationId xmlns:p14="http://schemas.microsoft.com/office/powerpoint/2010/main" val="1472748681"/>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F9C24E-D313-45CA-81CB-C386ACB5E404}"/>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Daniel 9:27</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 will make a firm covenant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with the many for one week, but in the middle of the week he will put a stop to sacrifice and grain offering; and on the wing of abominations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come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one who makes desolate, even until a complete destruction, one that is decreed, is poured out on the one who makes desolate.</a:t>
            </a:r>
          </a:p>
        </p:txBody>
      </p:sp>
    </p:spTree>
    <p:extLst>
      <p:ext uri="{BB962C8B-B14F-4D97-AF65-F5344CB8AC3E}">
        <p14:creationId xmlns:p14="http://schemas.microsoft.com/office/powerpoint/2010/main" val="1613701845"/>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61160" y="190500"/>
            <a:ext cx="8869680" cy="6477000"/>
          </a:xfrm>
          <a:prstGeom prst="rect">
            <a:avLst/>
          </a:prstGeom>
          <a:ln w="28575">
            <a:solidFill>
              <a:srgbClr val="FFFFCC"/>
            </a:solidFill>
          </a:ln>
        </p:spPr>
      </p:pic>
    </p:spTree>
    <p:extLst>
      <p:ext uri="{BB962C8B-B14F-4D97-AF65-F5344CB8AC3E}">
        <p14:creationId xmlns:p14="http://schemas.microsoft.com/office/powerpoint/2010/main" val="3064945221"/>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0A07EA-E3C1-46BB-8716-9C13A97A7F2B}"/>
              </a:ext>
            </a:extLst>
          </p:cNvPr>
          <p:cNvPicPr>
            <a:picLocks noChangeAspect="1"/>
          </p:cNvPicPr>
          <p:nvPr/>
        </p:nvPicPr>
        <p:blipFill>
          <a:blip r:embed="rId2"/>
          <a:stretch>
            <a:fillRect/>
          </a:stretch>
        </p:blipFill>
        <p:spPr>
          <a:xfrm>
            <a:off x="1669920" y="158212"/>
            <a:ext cx="8852159" cy="6541575"/>
          </a:xfrm>
          <a:prstGeom prst="rect">
            <a:avLst/>
          </a:prstGeom>
        </p:spPr>
      </p:pic>
    </p:spTree>
    <p:extLst>
      <p:ext uri="{BB962C8B-B14F-4D97-AF65-F5344CB8AC3E}">
        <p14:creationId xmlns:p14="http://schemas.microsoft.com/office/powerpoint/2010/main" val="8038707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1066801" y="609600"/>
            <a:ext cx="3505199" cy="685800"/>
          </a:xfrm>
        </p:spPr>
        <p:txBody>
          <a:bodyPr/>
          <a:lstStyle/>
          <a:p>
            <a:r>
              <a:rPr lang="en-US" altLang="en-US" sz="4000" dirty="0">
                <a:effectLst>
                  <a:outerShdw blurRad="38100" dist="38100" dir="2700000" algn="tl">
                    <a:srgbClr val="000000">
                      <a:alpha val="43137"/>
                    </a:srgbClr>
                  </a:outerShdw>
                </a:effectLst>
              </a:rPr>
              <a:t>6 Timing Clues</a:t>
            </a:r>
          </a:p>
        </p:txBody>
      </p:sp>
      <p:sp>
        <p:nvSpPr>
          <p:cNvPr id="3" name="Content Placeholder 2"/>
          <p:cNvSpPr>
            <a:spLocks noGrp="1"/>
          </p:cNvSpPr>
          <p:nvPr>
            <p:ph idx="1"/>
          </p:nvPr>
        </p:nvSpPr>
        <p:spPr>
          <a:xfrm>
            <a:off x="1077432" y="1600200"/>
            <a:ext cx="10047767" cy="4460875"/>
          </a:xfrm>
        </p:spPr>
        <p:txBody>
          <a:bodyPr/>
          <a:lstStyle/>
          <a:p>
            <a:pPr marL="514350" indent="-514350">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rPr>
              <a:t>Restoration section (33-48)</a:t>
            </a:r>
          </a:p>
          <a:p>
            <a:pPr marL="514350" indent="-514350">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rPr>
              <a:t>Latter times (38:8a)</a:t>
            </a:r>
          </a:p>
          <a:p>
            <a:pPr marL="514350" indent="-514350">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rPr>
              <a:t>Last days (38:16)</a:t>
            </a:r>
          </a:p>
          <a:p>
            <a:pPr marL="514350" indent="-514350">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rPr>
              <a:t>After Israel’s regathering in unbelief but before her final restoration (38:8b; 39:22, 29)</a:t>
            </a:r>
          </a:p>
          <a:p>
            <a:pPr marL="514350" indent="-514350">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rPr>
              <a:t>During God’s wrath (Ezek. 38:18-19)</a:t>
            </a:r>
          </a:p>
          <a:p>
            <a:pPr marL="514350" indent="-514350">
              <a:spcBef>
                <a:spcPts val="0"/>
              </a:spcBef>
              <a:spcAft>
                <a:spcPts val="12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While Israel is living securely and peacefully (38:8c, 11)</a:t>
            </a:r>
          </a:p>
        </p:txBody>
      </p:sp>
      <p:pic>
        <p:nvPicPr>
          <p:cNvPr id="6" name="Picture 5" descr="C:\Program Files\Common Files\Microsoft Shared\Clipart\cagcat50\BS00559_.wmf">
            <a:extLst>
              <a:ext uri="{FF2B5EF4-FFF2-40B4-BE49-F238E27FC236}">
                <a16:creationId xmlns:a16="http://schemas.microsoft.com/office/drawing/2014/main" id="{147EA553-1001-448B-81E6-B59DC4D456A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86600" y="228600"/>
            <a:ext cx="3605213"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2506845"/>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7B2AA8-3439-4CF9-8D3C-651824B1AD3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609600" y="0"/>
            <a:ext cx="10972800" cy="2895600"/>
          </a:xfrm>
        </p:spPr>
        <p:txBody>
          <a:bodyPr/>
          <a:lstStyle/>
          <a:p>
            <a:pPr algn="ctr">
              <a:spcBef>
                <a:spcPts val="0"/>
              </a:spcBef>
              <a:spcAft>
                <a:spcPts val="1200"/>
              </a:spcAft>
              <a:buNone/>
              <a:defRPr/>
            </a:pPr>
            <a:r>
              <a:rPr lang="en-US" sz="3600" dirty="0"/>
              <a:t>	</a:t>
            </a:r>
            <a:r>
              <a:rPr lang="en-US" sz="4000" kern="1200" dirty="0">
                <a:solidFill>
                  <a:schemeClr val="tx2"/>
                </a:solidFill>
                <a:ea typeface="+mj-ea"/>
                <a:cs typeface="Calibri" panose="020F0502020204030204" pitchFamily="34" charset="0"/>
              </a:rPr>
              <a:t>Ezekiel</a:t>
            </a:r>
            <a:r>
              <a:rPr lang="en-US" altLang="en-US" sz="4000" kern="1200" dirty="0">
                <a:solidFill>
                  <a:schemeClr val="tx2"/>
                </a:solidFill>
                <a:ea typeface="+mj-ea"/>
                <a:cs typeface="Calibri" panose="020F0502020204030204" pitchFamily="34" charset="0"/>
              </a:rPr>
              <a:t> 38:12</a:t>
            </a:r>
            <a:endParaRPr lang="en-US" sz="4000" kern="1200" dirty="0">
              <a:solidFill>
                <a:schemeClr val="tx2"/>
              </a:solidFill>
              <a:ea typeface="+mj-ea"/>
              <a:cs typeface="Calibri" panose="020F0502020204030204" pitchFamily="34" charset="0"/>
            </a:endParaRPr>
          </a:p>
          <a:p>
            <a:pPr marL="0" indent="0" algn="just">
              <a:spcBef>
                <a:spcPts val="0"/>
              </a:spcBef>
              <a:buNone/>
              <a:defRPr/>
            </a:pPr>
            <a:r>
              <a:rPr lang="en-US" dirty="0"/>
              <a:t>“to capture spoil and to seize plunder, to turn your hand against the waste places which are </a:t>
            </a:r>
            <a:r>
              <a:rPr lang="en-US" i="1" dirty="0"/>
              <a:t>now</a:t>
            </a:r>
            <a:r>
              <a:rPr lang="en-US" dirty="0"/>
              <a:t> inhabited, and against the people who are gathered from the nations, who have acquired cattle and goods, who live at the center of the world.”</a:t>
            </a:r>
          </a:p>
        </p:txBody>
      </p:sp>
      <p:pic>
        <p:nvPicPr>
          <p:cNvPr id="4" name="Picture 3">
            <a:extLst>
              <a:ext uri="{FF2B5EF4-FFF2-40B4-BE49-F238E27FC236}">
                <a16:creationId xmlns:a16="http://schemas.microsoft.com/office/drawing/2014/main" id="{D26AA944-609F-44DF-B70C-AC3931123DC1}"/>
              </a:ext>
            </a:extLst>
          </p:cNvPr>
          <p:cNvPicPr>
            <a:picLocks noChangeAspect="1"/>
          </p:cNvPicPr>
          <p:nvPr/>
        </p:nvPicPr>
        <p:blipFill>
          <a:blip r:embed="rId3"/>
          <a:stretch>
            <a:fillRect/>
          </a:stretch>
        </p:blipFill>
        <p:spPr>
          <a:xfrm>
            <a:off x="4471275" y="2971641"/>
            <a:ext cx="3249450" cy="1828959"/>
          </a:xfrm>
          <a:prstGeom prst="rect">
            <a:avLst/>
          </a:prstGeom>
        </p:spPr>
      </p:pic>
    </p:spTree>
    <p:extLst>
      <p:ext uri="{BB962C8B-B14F-4D97-AF65-F5344CB8AC3E}">
        <p14:creationId xmlns:p14="http://schemas.microsoft.com/office/powerpoint/2010/main" val="2732291671"/>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7B2AA8-3439-4CF9-8D3C-651824B1AD3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609600" y="0"/>
            <a:ext cx="10972800" cy="2895600"/>
          </a:xfrm>
        </p:spPr>
        <p:txBody>
          <a:bodyPr/>
          <a:lstStyle/>
          <a:p>
            <a:pPr algn="ctr">
              <a:spcBef>
                <a:spcPts val="0"/>
              </a:spcBef>
              <a:spcAft>
                <a:spcPts val="1200"/>
              </a:spcAft>
              <a:buNone/>
              <a:defRPr/>
            </a:pPr>
            <a:r>
              <a:rPr lang="en-US" sz="3600" dirty="0"/>
              <a:t>	</a:t>
            </a:r>
            <a:r>
              <a:rPr lang="en-US" sz="4000" kern="1200" dirty="0">
                <a:solidFill>
                  <a:schemeClr val="tx2"/>
                </a:solidFill>
                <a:ea typeface="+mj-ea"/>
                <a:cs typeface="Calibri" panose="020F0502020204030204" pitchFamily="34" charset="0"/>
              </a:rPr>
              <a:t>Ezekiel</a:t>
            </a:r>
            <a:r>
              <a:rPr lang="en-US" altLang="en-US" sz="4000" kern="1200" dirty="0">
                <a:solidFill>
                  <a:schemeClr val="tx2"/>
                </a:solidFill>
                <a:ea typeface="+mj-ea"/>
                <a:cs typeface="Calibri" panose="020F0502020204030204" pitchFamily="34" charset="0"/>
              </a:rPr>
              <a:t> 38:12</a:t>
            </a:r>
            <a:endParaRPr lang="en-US" sz="4000" kern="1200" dirty="0">
              <a:solidFill>
                <a:schemeClr val="tx2"/>
              </a:solidFill>
              <a:ea typeface="+mj-ea"/>
              <a:cs typeface="Calibri" panose="020F0502020204030204" pitchFamily="34" charset="0"/>
            </a:endParaRPr>
          </a:p>
          <a:p>
            <a:pPr marL="0" indent="0" algn="just">
              <a:spcBef>
                <a:spcPts val="0"/>
              </a:spcBef>
              <a:buNone/>
              <a:defRPr/>
            </a:pPr>
            <a:r>
              <a:rPr lang="en-US" dirty="0"/>
              <a:t>“to capture </a:t>
            </a:r>
            <a:r>
              <a:rPr lang="en-US" b="1" u="sng" dirty="0">
                <a:solidFill>
                  <a:srgbClr val="FFFFCC"/>
                </a:solidFill>
              </a:rPr>
              <a:t>spoil</a:t>
            </a:r>
            <a:r>
              <a:rPr lang="en-US" dirty="0"/>
              <a:t> and to seize </a:t>
            </a:r>
            <a:r>
              <a:rPr lang="en-US" b="1" u="sng" dirty="0">
                <a:solidFill>
                  <a:srgbClr val="FFFFCC"/>
                </a:solidFill>
              </a:rPr>
              <a:t>plunder</a:t>
            </a:r>
            <a:r>
              <a:rPr lang="en-US" dirty="0"/>
              <a:t>, to turn your hand against the waste places which are </a:t>
            </a:r>
            <a:r>
              <a:rPr lang="en-US" i="1" dirty="0"/>
              <a:t>now</a:t>
            </a:r>
            <a:r>
              <a:rPr lang="en-US" dirty="0"/>
              <a:t> inhabited, and against the people who are gathered from the nations, who have acquired </a:t>
            </a:r>
            <a:r>
              <a:rPr lang="en-US" b="1" u="sng" dirty="0">
                <a:solidFill>
                  <a:srgbClr val="FFFFCC"/>
                </a:solidFill>
              </a:rPr>
              <a:t>cattle and goods</a:t>
            </a:r>
            <a:r>
              <a:rPr lang="en-US" dirty="0"/>
              <a:t>, who live at the center of the world.”</a:t>
            </a:r>
          </a:p>
        </p:txBody>
      </p:sp>
      <p:pic>
        <p:nvPicPr>
          <p:cNvPr id="4" name="Picture 3">
            <a:extLst>
              <a:ext uri="{FF2B5EF4-FFF2-40B4-BE49-F238E27FC236}">
                <a16:creationId xmlns:a16="http://schemas.microsoft.com/office/drawing/2014/main" id="{D26AA944-609F-44DF-B70C-AC3931123DC1}"/>
              </a:ext>
            </a:extLst>
          </p:cNvPr>
          <p:cNvPicPr>
            <a:picLocks noChangeAspect="1"/>
          </p:cNvPicPr>
          <p:nvPr/>
        </p:nvPicPr>
        <p:blipFill>
          <a:blip r:embed="rId3"/>
          <a:stretch>
            <a:fillRect/>
          </a:stretch>
        </p:blipFill>
        <p:spPr>
          <a:xfrm>
            <a:off x="4471275" y="2971641"/>
            <a:ext cx="3249450" cy="1828959"/>
          </a:xfrm>
          <a:prstGeom prst="rect">
            <a:avLst/>
          </a:prstGeom>
        </p:spPr>
      </p:pic>
    </p:spTree>
    <p:extLst>
      <p:ext uri="{BB962C8B-B14F-4D97-AF65-F5344CB8AC3E}">
        <p14:creationId xmlns:p14="http://schemas.microsoft.com/office/powerpoint/2010/main" val="1967253604"/>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CA68B2-4EA0-4560-9ABF-4017920125C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762000" y="0"/>
            <a:ext cx="10668000" cy="2590800"/>
          </a:xfrm>
        </p:spPr>
        <p:txBody>
          <a:bodyPr/>
          <a:lstStyle/>
          <a:p>
            <a:pPr algn="ctr">
              <a:spcBef>
                <a:spcPts val="0"/>
              </a:spcBef>
              <a:spcAft>
                <a:spcPts val="1200"/>
              </a:spcAft>
              <a:buNone/>
              <a:defRPr/>
            </a:pPr>
            <a:r>
              <a:rPr lang="en-US" sz="3600" dirty="0"/>
              <a:t>	</a:t>
            </a:r>
            <a:r>
              <a:rPr lang="en-US" sz="4000" kern="1200" dirty="0">
                <a:solidFill>
                  <a:schemeClr val="tx2"/>
                </a:solidFill>
                <a:ea typeface="+mj-ea"/>
                <a:cs typeface="Calibri" panose="020F0502020204030204" pitchFamily="34" charset="0"/>
              </a:rPr>
              <a:t>Deuteronomy 33:24</a:t>
            </a:r>
          </a:p>
          <a:p>
            <a:pPr marL="0" indent="0" algn="just">
              <a:spcBef>
                <a:spcPts val="0"/>
              </a:spcBef>
              <a:buNone/>
              <a:defRPr/>
            </a:pPr>
            <a:r>
              <a:rPr lang="en-US" sz="3600" dirty="0"/>
              <a:t>“Of Asher he said, ‘More blessed than sons is Asher; May he be favored by his brothers, And </a:t>
            </a:r>
            <a:r>
              <a:rPr lang="en-US" sz="3600" b="1" u="sng" dirty="0">
                <a:solidFill>
                  <a:srgbClr val="FFFFCC"/>
                </a:solidFill>
              </a:rPr>
              <a:t>may he dip his foot in oil</a:t>
            </a:r>
            <a:r>
              <a:rPr lang="en-US" sz="3600" dirty="0"/>
              <a:t>.’”</a:t>
            </a:r>
          </a:p>
        </p:txBody>
      </p:sp>
      <p:pic>
        <p:nvPicPr>
          <p:cNvPr id="2" name="Picture 1">
            <a:extLst>
              <a:ext uri="{FF2B5EF4-FFF2-40B4-BE49-F238E27FC236}">
                <a16:creationId xmlns:a16="http://schemas.microsoft.com/office/drawing/2014/main" id="{338805FD-7F1F-45B9-B599-1180668DD3E6}"/>
              </a:ext>
            </a:extLst>
          </p:cNvPr>
          <p:cNvPicPr>
            <a:picLocks noChangeAspect="1"/>
          </p:cNvPicPr>
          <p:nvPr/>
        </p:nvPicPr>
        <p:blipFill>
          <a:blip r:embed="rId3" cstate="email">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a:ext>
            </a:extLst>
          </a:blip>
          <a:stretch>
            <a:fillRect/>
          </a:stretch>
        </p:blipFill>
        <p:spPr>
          <a:xfrm>
            <a:off x="4413914" y="2514600"/>
            <a:ext cx="3364173"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01586742"/>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599" y="1058402"/>
            <a:ext cx="9601201" cy="5570998"/>
          </a:xfrm>
        </p:spPr>
        <p:txBody>
          <a:bodyPr/>
          <a:lstStyle/>
          <a:p>
            <a:pPr marL="627063" indent="-6270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Ezekiel recommissioned (33)</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False shepherds removed (34)  </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Edom destroyed  (35)</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Israel’s restoration: physical &amp; spiritual (36)</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Israel’s restoration illustrated (37)</a:t>
            </a:r>
          </a:p>
          <a:p>
            <a:pPr marL="576263" indent="-576263">
              <a:spcBef>
                <a:spcPts val="600"/>
              </a:spcBef>
              <a:spcAft>
                <a:spcPts val="6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itchFamily="34" charset="0"/>
              </a:rPr>
              <a:t>Means of restoration: Northern invasion (38)</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 Results of the Northern invasion: conversion (39)</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Millennial Temple (40‒46)</a:t>
            </a:r>
          </a:p>
          <a:p>
            <a:pPr marL="576263" indent="-576263">
              <a:spcBef>
                <a:spcPts val="600"/>
              </a:spcBef>
              <a:spcAft>
                <a:spcPts val="6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Tribal land allotment </a:t>
            </a:r>
            <a:r>
              <a:rPr lang="en-US" dirty="0">
                <a:effectLst>
                  <a:outerShdw blurRad="38100" dist="38100" dir="2700000" algn="tl">
                    <a:srgbClr val="000000">
                      <a:alpha val="43137"/>
                    </a:srgbClr>
                  </a:outerShdw>
                </a:effectLst>
                <a:cs typeface="Calibri" pitchFamily="34" charset="0"/>
              </a:rPr>
              <a:t>(47‒48)</a:t>
            </a:r>
            <a:endParaRPr lang="en-US" sz="3600" dirty="0">
              <a:effectLst>
                <a:outerShdw blurRad="38100" dist="38100" dir="2700000" algn="tl">
                  <a:srgbClr val="000000">
                    <a:alpha val="43137"/>
                  </a:srgbClr>
                </a:outerShdw>
              </a:effectLst>
              <a:latin typeface="Calibri" pitchFamily="34" charset="0"/>
              <a:cs typeface="Calibri" pitchFamily="34" charset="0"/>
            </a:endParaRPr>
          </a:p>
        </p:txBody>
      </p:sp>
      <p:sp>
        <p:nvSpPr>
          <p:cNvPr id="6" name="Title 1">
            <a:extLst>
              <a:ext uri="{FF2B5EF4-FFF2-40B4-BE49-F238E27FC236}">
                <a16:creationId xmlns:a16="http://schemas.microsoft.com/office/drawing/2014/main" id="{D7C7B2DA-C7C4-4E63-80B8-3B44E64B073C}"/>
              </a:ext>
            </a:extLst>
          </p:cNvPr>
          <p:cNvSpPr>
            <a:spLocks noGrp="1"/>
          </p:cNvSpPr>
          <p:nvPr>
            <p:ph type="title"/>
          </p:nvPr>
        </p:nvSpPr>
        <p:spPr>
          <a:xfrm>
            <a:off x="1828800" y="304800"/>
            <a:ext cx="8534400" cy="8382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Ezekiel 33‒48</a:t>
            </a:r>
          </a:p>
        </p:txBody>
      </p:sp>
      <p:pic>
        <p:nvPicPr>
          <p:cNvPr id="7" name="Picture 6" descr="C:\Documents and Settings\Owner\Application Data\Microsoft\Media Catalog\Downloaded Clips\cl0\SY01462_.wmf">
            <a:extLst>
              <a:ext uri="{FF2B5EF4-FFF2-40B4-BE49-F238E27FC236}">
                <a16:creationId xmlns:a16="http://schemas.microsoft.com/office/drawing/2014/main" id="{E42724B5-8A43-427F-9799-710570368C9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96400" y="2019300"/>
            <a:ext cx="2224706" cy="2286000"/>
          </a:xfrm>
          <a:prstGeom prst="rect">
            <a:avLst/>
          </a:prstGeom>
          <a:noFill/>
          <a:ln w="9525">
            <a:noFill/>
            <a:miter lim="800000"/>
            <a:headEnd/>
            <a:tailEnd/>
          </a:ln>
        </p:spPr>
      </p:pic>
    </p:spTree>
    <p:extLst>
      <p:ext uri="{BB962C8B-B14F-4D97-AF65-F5344CB8AC3E}">
        <p14:creationId xmlns:p14="http://schemas.microsoft.com/office/powerpoint/2010/main" val="9576766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09600" y="1828800"/>
            <a:ext cx="10982324" cy="4191000"/>
          </a:xfrm>
        </p:spPr>
        <p:txBody>
          <a:bodyPr/>
          <a:lstStyle/>
          <a:p>
            <a:pPr marL="0" indent="0" algn="just">
              <a:buNone/>
              <a:defRPr/>
            </a:pPr>
            <a:r>
              <a:rPr lang="en-US" dirty="0">
                <a:effectLst>
                  <a:outerShdw blurRad="38100" dist="38100" dir="2700000" algn="tl">
                    <a:srgbClr val="000000">
                      <a:alpha val="43137"/>
                    </a:srgbClr>
                  </a:outerShdw>
                </a:effectLst>
                <a:latin typeface="Calibri" panose="020F0502020204030204" pitchFamily="34" charset="0"/>
              </a:rPr>
              <a:t>“... A desolate country whose soil is rich enough, but is given over wholly to weeds… a silent mournful expanse…. a desolation is here that not even imagination can grace with the pomp of life and action…. we never saw a human being on the whole route…. there was hardly a tree or shrub anywhere. Even the olive tree and the cactus, those fast friends of a worthless soil, had almost deserted the country.”</a:t>
            </a:r>
          </a:p>
        </p:txBody>
      </p:sp>
      <p:sp>
        <p:nvSpPr>
          <p:cNvPr id="49155" name="TextBox 3"/>
          <p:cNvSpPr txBox="1">
            <a:spLocks noChangeArrowheads="1"/>
          </p:cNvSpPr>
          <p:nvPr/>
        </p:nvSpPr>
        <p:spPr bwMode="auto">
          <a:xfrm>
            <a:off x="2667000" y="228600"/>
            <a:ext cx="6858000" cy="1277273"/>
          </a:xfrm>
          <a:prstGeom prst="rect">
            <a:avLst/>
          </a:prstGeom>
          <a:noFill/>
          <a:ln w="9525">
            <a:noFill/>
            <a:miter lim="800000"/>
            <a:headEnd/>
            <a:tailEnd/>
          </a:ln>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Mark Twain</a:t>
            </a:r>
          </a:p>
          <a:p>
            <a:pPr algn="ctr"/>
            <a:r>
              <a:rPr lang="en-US" sz="1200" dirty="0">
                <a:effectLst>
                  <a:outerShdw blurRad="38100" dist="38100" dir="2700000" algn="tl">
                    <a:srgbClr val="000000">
                      <a:alpha val="43137"/>
                    </a:srgbClr>
                  </a:outerShdw>
                </a:effectLst>
                <a:latin typeface="Calibri" panose="020F0502020204030204" pitchFamily="34" charset="0"/>
              </a:rPr>
              <a:t> </a:t>
            </a:r>
            <a:r>
              <a:rPr lang="en-US" sz="1800" i="1" dirty="0">
                <a:effectLst>
                  <a:outerShdw blurRad="38100" dist="38100" dir="2700000" algn="tl">
                    <a:srgbClr val="000000">
                      <a:alpha val="43137"/>
                    </a:srgbClr>
                  </a:outerShdw>
                </a:effectLst>
                <a:latin typeface="Calibri" panose="020F0502020204030204" pitchFamily="34" charset="0"/>
              </a:rPr>
              <a:t>The Innocents Abroad, Complete</a:t>
            </a:r>
            <a:r>
              <a:rPr lang="en-US" sz="1800" dirty="0">
                <a:effectLst>
                  <a:outerShdw blurRad="38100" dist="38100" dir="2700000" algn="tl">
                    <a:srgbClr val="000000">
                      <a:alpha val="43137"/>
                    </a:srgbClr>
                  </a:outerShdw>
                </a:effectLst>
                <a:latin typeface="Calibri" panose="020F0502020204030204" pitchFamily="34" charset="0"/>
              </a:rPr>
              <a:t>, 1st ed. (A Public Domain Book, 1869), 267, 285, 302. These quotes can be found in chapters 47, 49, 52.</a:t>
            </a:r>
          </a:p>
        </p:txBody>
      </p:sp>
      <p:pic>
        <p:nvPicPr>
          <p:cNvPr id="49156" name="Picture 2" descr="http://a4.files.biography.com/image/upload/c_fill,cs_srgb,dpr_1.0,g_face,h_300,q_80,w_300/MTE5NDg0MDU1MTUzNTA5OTAz.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52400"/>
            <a:ext cx="1097280" cy="1097280"/>
          </a:xfrm>
          <a:prstGeom prst="rect">
            <a:avLst/>
          </a:prstGeom>
          <a:noFill/>
          <a:ln w="19050">
            <a:solidFill>
              <a:schemeClr val="tx1"/>
            </a:solidFill>
            <a:miter lim="800000"/>
            <a:headEnd/>
            <a:tailEnd/>
          </a:ln>
        </p:spPr>
      </p:pic>
    </p:spTree>
    <p:extLst>
      <p:ext uri="{BB962C8B-B14F-4D97-AF65-F5344CB8AC3E}">
        <p14:creationId xmlns:p14="http://schemas.microsoft.com/office/powerpoint/2010/main" val="40465308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609600" y="1844219"/>
            <a:ext cx="109728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FontTx/>
              <a:buNone/>
            </a:pPr>
            <a:r>
              <a:rPr lang="en-US" altLang="en-US" dirty="0">
                <a:effectLst>
                  <a:outerShdw blurRad="38100" dist="38100" dir="2700000" algn="tl">
                    <a:srgbClr val="000000">
                      <a:alpha val="43137"/>
                    </a:srgbClr>
                  </a:outerShdw>
                </a:effectLst>
                <a:cs typeface="Calibri" panose="020F0502020204030204" pitchFamily="34" charset="0"/>
              </a:rPr>
              <a:t>“</a:t>
            </a:r>
            <a:r>
              <a:rPr lang="en-US" dirty="0">
                <a:effectLst>
                  <a:outerShdw blurRad="38100" dist="38100" dir="2700000" algn="tl">
                    <a:srgbClr val="000000">
                      <a:alpha val="43137"/>
                    </a:srgbClr>
                  </a:outerShdw>
                </a:effectLst>
                <a:cs typeface="Calibri" panose="020F0502020204030204" pitchFamily="34" charset="0"/>
              </a:rPr>
              <a:t>What is it that will allow for the coalition of nations to descend upon and invade the Holy Land?…The plan will be devised because of one important feature of Israel’s occupation of their ancestral home: their wealth…How much we hear today on all sides of national security, social security and financial security. Men’s minds are occupied with plans for security. Thus, the enemy will see the opportunity of the day to invade, overrun with ease and come off with a handsome prize, for the returned people will have come with much wealth (cf. Isa. 60:5–9). . . . </a:t>
            </a:r>
            <a:endParaRPr lang="en-US" altLang="en-US" dirty="0">
              <a:effectLst>
                <a:outerShdw blurRad="38100" dist="38100" dir="2700000" algn="tl">
                  <a:srgbClr val="000000">
                    <a:alpha val="43137"/>
                  </a:srgbClr>
                </a:outerShdw>
              </a:effectLst>
              <a:cs typeface="Calibri" panose="020F0502020204030204" pitchFamily="34" charset="0"/>
            </a:endParaRPr>
          </a:p>
        </p:txBody>
      </p:sp>
      <p:sp>
        <p:nvSpPr>
          <p:cNvPr id="38915" name="TextBox 2"/>
          <p:cNvSpPr txBox="1">
            <a:spLocks noChangeArrowheads="1"/>
          </p:cNvSpPr>
          <p:nvPr/>
        </p:nvSpPr>
        <p:spPr bwMode="auto">
          <a:xfrm>
            <a:off x="2971800" y="228601"/>
            <a:ext cx="6248400" cy="127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600"/>
              </a:spcAft>
              <a:buClrTx/>
              <a:buSzTx/>
              <a:buNone/>
            </a:pPr>
            <a:r>
              <a:rPr lang="en-US" altLang="en-US" sz="3600" dirty="0">
                <a:solidFill>
                  <a:schemeClr val="tx2"/>
                </a:solidFill>
                <a:effectLst>
                  <a:outerShdw blurRad="38100" dist="38100" dir="2700000" algn="tl">
                    <a:srgbClr val="000000">
                      <a:alpha val="43137"/>
                    </a:srgbClr>
                  </a:outerShdw>
                </a:effectLst>
                <a:ea typeface="+mj-ea"/>
                <a:cs typeface="Calibri" panose="020F0502020204030204" pitchFamily="34" charset="0"/>
              </a:rPr>
              <a:t>Charles L. Feinberg</a:t>
            </a:r>
          </a:p>
          <a:p>
            <a:pPr algn="ctr" eaLnBrk="1" hangingPunct="1">
              <a:spcBef>
                <a:spcPct val="0"/>
              </a:spcBef>
              <a:buClrTx/>
              <a:buSzTx/>
              <a:buFontTx/>
              <a:buNone/>
            </a:pPr>
            <a:r>
              <a:rPr lang="en-US" altLang="en-US" sz="12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The Prophecy of Ezekiel</a:t>
            </a:r>
            <a:r>
              <a:rPr lang="en-US" altLang="en-US" sz="1800" dirty="0">
                <a:effectLst>
                  <a:outerShdw blurRad="38100" dist="38100" dir="2700000" algn="tl">
                    <a:srgbClr val="000000">
                      <a:alpha val="43137"/>
                    </a:srgbClr>
                  </a:outerShdw>
                </a:effectLst>
                <a:cs typeface="Calibri" panose="020F0502020204030204" pitchFamily="34" charset="0"/>
              </a:rPr>
              <a:t>: The Glory of the Lord, Paperback ed. (Chicago: Moody, 1969; reprint, Chicago: Moody, 1984), 222-23.</a:t>
            </a:r>
          </a:p>
        </p:txBody>
      </p:sp>
      <p:pic>
        <p:nvPicPr>
          <p:cNvPr id="5" name="Picture 4">
            <a:extLst>
              <a:ext uri="{FF2B5EF4-FFF2-40B4-BE49-F238E27FC236}">
                <a16:creationId xmlns:a16="http://schemas.microsoft.com/office/drawing/2014/main" id="{1D32CB6B-2C21-41FF-8B88-C23FF6B9EA9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52400"/>
            <a:ext cx="890463" cy="1097280"/>
          </a:xfrm>
          <a:prstGeom prst="rect">
            <a:avLst/>
          </a:prstGeom>
          <a:ln>
            <a:solidFill>
              <a:schemeClr val="tx1"/>
            </a:solidFill>
          </a:ln>
        </p:spPr>
      </p:pic>
    </p:spTree>
    <p:extLst>
      <p:ext uri="{BB962C8B-B14F-4D97-AF65-F5344CB8AC3E}">
        <p14:creationId xmlns:p14="http://schemas.microsoft.com/office/powerpoint/2010/main" val="645817736"/>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609600" y="1830431"/>
            <a:ext cx="10972801"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FontTx/>
              <a:buNone/>
            </a:pPr>
            <a:r>
              <a:rPr lang="en-US" altLang="en-US" dirty="0">
                <a:effectLst>
                  <a:outerShdw blurRad="38100" dist="38100" dir="2700000" algn="tl">
                    <a:srgbClr val="000000">
                      <a:alpha val="43137"/>
                    </a:srgbClr>
                  </a:outerShdw>
                </a:effectLst>
                <a:cs typeface="Calibri" panose="020F0502020204030204" pitchFamily="34" charset="0"/>
              </a:rPr>
              <a:t>. . .</a:t>
            </a:r>
            <a:r>
              <a:rPr lang="en-US" dirty="0">
                <a:effectLst>
                  <a:outerShdw blurRad="38100" dist="38100" dir="2700000" algn="tl">
                    <a:srgbClr val="000000">
                      <a:alpha val="43137"/>
                    </a:srgbClr>
                  </a:outerShdw>
                </a:effectLst>
                <a:cs typeface="Calibri" panose="020F0502020204030204" pitchFamily="34" charset="0"/>
              </a:rPr>
              <a:t>The enemy, greedy of Israel‘s wealth, will embark on a campaign quest for gain. It is now common knowledge that the deposits of mineral wealth in the Dead Sea are the greatest in the world. The envious eyes of the foe will not be denied longer; the hour when Israel lives without fear of attack and will be considered the most auspicious for the invasion and plunder</a:t>
            </a:r>
            <a:r>
              <a:rPr lang="en-US" altLang="en-US" dirty="0">
                <a:effectLst>
                  <a:outerShdw blurRad="38100" dist="38100" dir="2700000" algn="tl">
                    <a:srgbClr val="000000">
                      <a:alpha val="43137"/>
                    </a:srgbClr>
                  </a:outerShdw>
                </a:effectLst>
                <a:cs typeface="Calibri" panose="020F0502020204030204" pitchFamily="34" charset="0"/>
              </a:rPr>
              <a:t>.”</a:t>
            </a:r>
          </a:p>
        </p:txBody>
      </p:sp>
      <p:sp>
        <p:nvSpPr>
          <p:cNvPr id="38915" name="TextBox 2"/>
          <p:cNvSpPr txBox="1">
            <a:spLocks noChangeArrowheads="1"/>
          </p:cNvSpPr>
          <p:nvPr/>
        </p:nvSpPr>
        <p:spPr bwMode="auto">
          <a:xfrm>
            <a:off x="2971800" y="228601"/>
            <a:ext cx="6248400" cy="127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a:spcBef>
                <a:spcPct val="0"/>
              </a:spcBef>
              <a:spcAft>
                <a:spcPts val="600"/>
              </a:spcAft>
              <a:buClrTx/>
              <a:buSzTx/>
              <a:buNone/>
            </a:pPr>
            <a:r>
              <a:rPr lang="en-US" altLang="en-US" sz="3600" dirty="0">
                <a:solidFill>
                  <a:schemeClr val="tx2"/>
                </a:solidFill>
                <a:effectLst>
                  <a:outerShdw blurRad="38100" dist="38100" dir="2700000" algn="tl">
                    <a:srgbClr val="000000">
                      <a:alpha val="43137"/>
                    </a:srgbClr>
                  </a:outerShdw>
                </a:effectLst>
                <a:ea typeface="+mj-ea"/>
                <a:cs typeface="Calibri" panose="020F0502020204030204" pitchFamily="34" charset="0"/>
              </a:rPr>
              <a:t>Charles L. Feinberg</a:t>
            </a:r>
          </a:p>
          <a:p>
            <a:pPr algn="ctr" eaLnBrk="1" hangingPunct="1">
              <a:spcBef>
                <a:spcPct val="0"/>
              </a:spcBef>
              <a:buClrTx/>
              <a:buSzTx/>
              <a:buFontTx/>
              <a:buNone/>
            </a:pPr>
            <a:r>
              <a:rPr lang="en-US" altLang="en-US" sz="12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The Prophecy of Ezekiel</a:t>
            </a:r>
            <a:r>
              <a:rPr lang="en-US" altLang="en-US" sz="1800" dirty="0">
                <a:effectLst>
                  <a:outerShdw blurRad="38100" dist="38100" dir="2700000" algn="tl">
                    <a:srgbClr val="000000">
                      <a:alpha val="43137"/>
                    </a:srgbClr>
                  </a:outerShdw>
                </a:effectLst>
                <a:cs typeface="Calibri" panose="020F0502020204030204" pitchFamily="34" charset="0"/>
              </a:rPr>
              <a:t>: The Glory of the Lord, Paperback ed. (Chicago: Moody, 1969; reprint, Chicago: Moody, 1984), 222-23.</a:t>
            </a:r>
          </a:p>
        </p:txBody>
      </p:sp>
      <p:pic>
        <p:nvPicPr>
          <p:cNvPr id="6" name="Picture 5">
            <a:extLst>
              <a:ext uri="{FF2B5EF4-FFF2-40B4-BE49-F238E27FC236}">
                <a16:creationId xmlns:a16="http://schemas.microsoft.com/office/drawing/2014/main" id="{75FCF0D8-DD4C-4767-9C69-0BBA656E677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52400"/>
            <a:ext cx="890463" cy="1097280"/>
          </a:xfrm>
          <a:prstGeom prst="rect">
            <a:avLst/>
          </a:prstGeom>
          <a:ln>
            <a:solidFill>
              <a:schemeClr val="tx1"/>
            </a:solidFill>
          </a:ln>
        </p:spPr>
      </p:pic>
    </p:spTree>
    <p:extLst>
      <p:ext uri="{BB962C8B-B14F-4D97-AF65-F5344CB8AC3E}">
        <p14:creationId xmlns:p14="http://schemas.microsoft.com/office/powerpoint/2010/main" val="2268552469"/>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B943641-EE04-41F9-B89F-F842D0662505}"/>
              </a:ext>
            </a:extLst>
          </p:cNvPr>
          <p:cNvGraphicFramePr>
            <a:graphicFrameLocks noGrp="1"/>
          </p:cNvGraphicFramePr>
          <p:nvPr>
            <p:extLst>
              <p:ext uri="{D42A27DB-BD31-4B8C-83A1-F6EECF244321}">
                <p14:modId xmlns:p14="http://schemas.microsoft.com/office/powerpoint/2010/main" val="2107301739"/>
              </p:ext>
            </p:extLst>
          </p:nvPr>
        </p:nvGraphicFramePr>
        <p:xfrm>
          <a:off x="609600" y="549176"/>
          <a:ext cx="10972800" cy="5759648"/>
        </p:xfrm>
        <a:graphic>
          <a:graphicData uri="http://schemas.openxmlformats.org/drawingml/2006/table">
            <a:tbl>
              <a:tblPr firstRow="1" bandRow="1">
                <a:tableStyleId>{073A0DAA-6AF3-43AB-8588-CEC1D06C72B9}</a:tableStyleId>
              </a:tblPr>
              <a:tblGrid>
                <a:gridCol w="3474720">
                  <a:extLst>
                    <a:ext uri="{9D8B030D-6E8A-4147-A177-3AD203B41FA5}">
                      <a16:colId xmlns:a16="http://schemas.microsoft.com/office/drawing/2014/main" val="362686256"/>
                    </a:ext>
                  </a:extLst>
                </a:gridCol>
                <a:gridCol w="7498080">
                  <a:extLst>
                    <a:ext uri="{9D8B030D-6E8A-4147-A177-3AD203B41FA5}">
                      <a16:colId xmlns:a16="http://schemas.microsoft.com/office/drawing/2014/main" val="2253723059"/>
                    </a:ext>
                  </a:extLst>
                </a:gridCol>
              </a:tblGrid>
              <a:tr h="914400">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altLang="en-US" sz="4000" b="0" i="0" u="none" strike="noStrike" kern="0" cap="none" spc="0" normalizeH="0" baseline="0" noProof="0" dirty="0">
                          <a:ln>
                            <a:noFill/>
                          </a:ln>
                          <a:solidFill>
                            <a:srgbClr val="00FFFF"/>
                          </a:solidFill>
                          <a:effectLst/>
                          <a:uLnTx/>
                          <a:uFillTx/>
                          <a:latin typeface="Calibri" panose="020F0502020204030204" pitchFamily="34" charset="0"/>
                          <a:ea typeface="+mn-ea"/>
                          <a:cs typeface="Calibri" panose="020F0502020204030204" pitchFamily="34" charset="0"/>
                        </a:rPr>
                        <a:t>Why?</a:t>
                      </a:r>
                      <a:endParaRPr kumimoji="0" lang="en-US" sz="2000" b="0" i="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anchor="ctr"/>
                </a:tc>
                <a:tc hMerge="1">
                  <a:txBody>
                    <a:bodyPr/>
                    <a:lstStyle/>
                    <a:p>
                      <a:endParaRPr lang="en-US" dirty="0"/>
                    </a:p>
                  </a:txBody>
                  <a:tcPr/>
                </a:tc>
                <a:extLst>
                  <a:ext uri="{0D108BD9-81ED-4DB2-BD59-A6C34878D82A}">
                    <a16:rowId xmlns:a16="http://schemas.microsoft.com/office/drawing/2014/main" val="63653040"/>
                  </a:ext>
                </a:extLst>
              </a:tr>
              <a:tr h="70612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600" b="1" i="0" u="none" strike="noStrike" kern="0" cap="none" spc="0" normalizeH="0" baseline="0" dirty="0">
                          <a:ln>
                            <a:noFill/>
                          </a:ln>
                          <a:solidFill>
                            <a:srgbClr val="990000"/>
                          </a:solidFill>
                          <a:effectLst/>
                          <a:uLnTx/>
                          <a:uFillTx/>
                          <a:latin typeface="Calibri" panose="020F0502020204030204" pitchFamily="34" charset="0"/>
                          <a:ea typeface="+mj-ea"/>
                          <a:cs typeface="Calibri" panose="020F0502020204030204" pitchFamily="34" charset="0"/>
                        </a:rPr>
                        <a:t>COUNTRY</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600" b="1" i="0" u="none" strike="noStrike" kern="0" cap="none" spc="0" normalizeH="0" baseline="0" dirty="0">
                          <a:ln>
                            <a:noFill/>
                          </a:ln>
                          <a:solidFill>
                            <a:srgbClr val="0000CC"/>
                          </a:solidFill>
                          <a:effectLst/>
                          <a:uLnTx/>
                          <a:uFillTx/>
                          <a:latin typeface="Calibri" panose="020F0502020204030204" pitchFamily="34" charset="0"/>
                          <a:ea typeface="+mj-ea"/>
                          <a:cs typeface="Calibri" panose="020F0502020204030204" pitchFamily="34" charset="0"/>
                        </a:rPr>
                        <a:t>GROSS DOMESTIC PRODUCT</a:t>
                      </a:r>
                    </a:p>
                  </a:txBody>
                  <a:tcPr anchor="ctr" horzOverflow="overflow"/>
                </a:tc>
                <a:extLst>
                  <a:ext uri="{0D108BD9-81ED-4DB2-BD59-A6C34878D82A}">
                    <a16:rowId xmlns:a16="http://schemas.microsoft.com/office/drawing/2014/main" val="434935637"/>
                  </a:ext>
                </a:extLst>
              </a:tr>
              <a:tr h="706120">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0" cap="none" spc="0" normalizeH="0" baseline="0" dirty="0">
                          <a:ln>
                            <a:noFill/>
                          </a:ln>
                          <a:solidFill>
                            <a:srgbClr val="0000CC"/>
                          </a:solidFill>
                          <a:effectLst/>
                          <a:uLnTx/>
                          <a:uFillTx/>
                          <a:latin typeface="Calibri" panose="020F0502020204030204" pitchFamily="34" charset="0"/>
                          <a:ea typeface="+mj-ea"/>
                          <a:cs typeface="Calibri" panose="020F0502020204030204" pitchFamily="34" charset="0"/>
                        </a:rPr>
                        <a:t>ISRAEL</a:t>
                      </a:r>
                    </a:p>
                  </a:txBody>
                  <a:tcPr anchor="ctr" horzOverflow="overflow">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0" cap="none" spc="0" normalizeH="0" baseline="0" dirty="0">
                          <a:ln>
                            <a:noFill/>
                          </a:ln>
                          <a:solidFill>
                            <a:srgbClr val="0000CC"/>
                          </a:solidFill>
                          <a:effectLst/>
                          <a:uLnTx/>
                          <a:uFillTx/>
                          <a:latin typeface="Calibri" panose="020F0502020204030204" pitchFamily="34" charset="0"/>
                          <a:ea typeface="+mj-ea"/>
                          <a:cs typeface="Calibri" panose="020F0502020204030204" pitchFamily="34" charset="0"/>
                        </a:rPr>
                        <a:t>$123 BILLION</a:t>
                      </a:r>
                    </a:p>
                  </a:txBody>
                  <a:tcPr anchor="ctr" horzOverflow="overflow">
                    <a:solidFill>
                      <a:srgbClr val="FFFFCC"/>
                    </a:solidFill>
                  </a:tcPr>
                </a:tc>
                <a:extLst>
                  <a:ext uri="{0D108BD9-81ED-4DB2-BD59-A6C34878D82A}">
                    <a16:rowId xmlns:a16="http://schemas.microsoft.com/office/drawing/2014/main" val="2723549850"/>
                  </a:ext>
                </a:extLst>
              </a:tr>
              <a:tr h="706120">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Egypt</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$81 billion</a:t>
                      </a:r>
                    </a:p>
                  </a:txBody>
                  <a:tcPr anchor="ctr" horzOverflow="overflow"/>
                </a:tc>
                <a:extLst>
                  <a:ext uri="{0D108BD9-81ED-4DB2-BD59-A6C34878D82A}">
                    <a16:rowId xmlns:a16="http://schemas.microsoft.com/office/drawing/2014/main" val="1242291419"/>
                  </a:ext>
                </a:extLst>
              </a:tr>
              <a:tr h="706120">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Syria</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$26 billion</a:t>
                      </a:r>
                    </a:p>
                  </a:txBody>
                  <a:tcPr anchor="ctr" horzOverflow="overflow"/>
                </a:tc>
                <a:extLst>
                  <a:ext uri="{0D108BD9-81ED-4DB2-BD59-A6C34878D82A}">
                    <a16:rowId xmlns:a16="http://schemas.microsoft.com/office/drawing/2014/main" val="3530976444"/>
                  </a:ext>
                </a:extLst>
              </a:tr>
              <a:tr h="706120">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Lebanon</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$21 billion</a:t>
                      </a:r>
                    </a:p>
                  </a:txBody>
                  <a:tcPr anchor="ctr" horzOverflow="overflow"/>
                </a:tc>
                <a:extLst>
                  <a:ext uri="{0D108BD9-81ED-4DB2-BD59-A6C34878D82A}">
                    <a16:rowId xmlns:a16="http://schemas.microsoft.com/office/drawing/2014/main" val="2120563316"/>
                  </a:ext>
                </a:extLst>
              </a:tr>
              <a:tr h="706120">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Jordan</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$12 billion</a:t>
                      </a:r>
                    </a:p>
                  </a:txBody>
                  <a:tcPr anchor="ctr" horzOverflow="overflow"/>
                </a:tc>
                <a:extLst>
                  <a:ext uri="{0D108BD9-81ED-4DB2-BD59-A6C34878D82A}">
                    <a16:rowId xmlns:a16="http://schemas.microsoft.com/office/drawing/2014/main" val="4235103372"/>
                  </a:ext>
                </a:extLst>
              </a:tr>
              <a:tr h="608528">
                <a:tc gridSpan="2">
                  <a:txBody>
                    <a:bodyPr/>
                    <a:lstStyle/>
                    <a:p>
                      <a:pPr marL="457200" marR="0" lvl="1"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0" i="0"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Source: CIA World Fact Book, 2005 </a:t>
                      </a:r>
                    </a:p>
                  </a:txBody>
                  <a:tcPr anchor="ctr" horzOverflow="overflow"/>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3200" b="1" i="0" u="none" strike="noStrike" kern="0" cap="none" spc="0" normalizeH="0" baseline="0" dirty="0">
                        <a:ln>
                          <a:noFill/>
                        </a:ln>
                        <a:solidFill>
                          <a:srgbClr val="0000CC"/>
                        </a:solidFill>
                        <a:effectLst/>
                        <a:uLnTx/>
                        <a:uFillTx/>
                        <a:latin typeface="Calibri" panose="020F0502020204030204" pitchFamily="34" charset="0"/>
                        <a:ea typeface="+mj-ea"/>
                        <a:cs typeface="Calibri" panose="020F0502020204030204" pitchFamily="34" charset="0"/>
                      </a:endParaRPr>
                    </a:p>
                  </a:txBody>
                  <a:tcPr anchor="ctr" horzOverflow="overflow"/>
                </a:tc>
                <a:extLst>
                  <a:ext uri="{0D108BD9-81ED-4DB2-BD59-A6C34878D82A}">
                    <a16:rowId xmlns:a16="http://schemas.microsoft.com/office/drawing/2014/main" val="2969579988"/>
                  </a:ext>
                </a:extLst>
              </a:tr>
            </a:tbl>
          </a:graphicData>
        </a:graphic>
      </p:graphicFrame>
    </p:spTree>
    <p:extLst>
      <p:ext uri="{BB962C8B-B14F-4D97-AF65-F5344CB8AC3E}">
        <p14:creationId xmlns:p14="http://schemas.microsoft.com/office/powerpoint/2010/main" val="342729089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B943641-EE04-41F9-B89F-F842D0662505}"/>
              </a:ext>
            </a:extLst>
          </p:cNvPr>
          <p:cNvGraphicFramePr>
            <a:graphicFrameLocks noGrp="1"/>
          </p:cNvGraphicFramePr>
          <p:nvPr>
            <p:extLst>
              <p:ext uri="{D42A27DB-BD31-4B8C-83A1-F6EECF244321}">
                <p14:modId xmlns:p14="http://schemas.microsoft.com/office/powerpoint/2010/main" val="550263441"/>
              </p:ext>
            </p:extLst>
          </p:nvPr>
        </p:nvGraphicFramePr>
        <p:xfrm>
          <a:off x="609600" y="247424"/>
          <a:ext cx="10942320" cy="6363152"/>
        </p:xfrm>
        <a:graphic>
          <a:graphicData uri="http://schemas.openxmlformats.org/drawingml/2006/table">
            <a:tbl>
              <a:tblPr firstRow="1" bandRow="1">
                <a:tableStyleId>{073A0DAA-6AF3-43AB-8588-CEC1D06C72B9}</a:tableStyleId>
              </a:tblPr>
              <a:tblGrid>
                <a:gridCol w="3474720">
                  <a:extLst>
                    <a:ext uri="{9D8B030D-6E8A-4147-A177-3AD203B41FA5}">
                      <a16:colId xmlns:a16="http://schemas.microsoft.com/office/drawing/2014/main" val="362686256"/>
                    </a:ext>
                  </a:extLst>
                </a:gridCol>
                <a:gridCol w="7467600">
                  <a:extLst>
                    <a:ext uri="{9D8B030D-6E8A-4147-A177-3AD203B41FA5}">
                      <a16:colId xmlns:a16="http://schemas.microsoft.com/office/drawing/2014/main" val="2253723059"/>
                    </a:ext>
                  </a:extLst>
                </a:gridCol>
              </a:tblGrid>
              <a:tr h="914400">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altLang="en-US" sz="4000" b="0" i="0" u="none" strike="noStrike" kern="0" cap="none" spc="0" normalizeH="0" baseline="0" noProof="0" dirty="0">
                          <a:ln>
                            <a:noFill/>
                          </a:ln>
                          <a:solidFill>
                            <a:srgbClr val="00FFFF"/>
                          </a:solidFill>
                          <a:effectLst/>
                          <a:uLnTx/>
                          <a:uFillTx/>
                          <a:latin typeface="Calibri" panose="020F0502020204030204" pitchFamily="34" charset="0"/>
                          <a:ea typeface="+mn-ea"/>
                          <a:cs typeface="Calibri" panose="020F0502020204030204" pitchFamily="34" charset="0"/>
                        </a:rPr>
                        <a:t>Why?</a:t>
                      </a:r>
                      <a:endParaRPr kumimoji="0" lang="en-US" sz="4000" b="0" i="0" u="none" strike="noStrike" kern="0" cap="none" spc="0" normalizeH="0" baseline="0" dirty="0">
                        <a:ln>
                          <a:noFill/>
                        </a:ln>
                        <a:solidFill>
                          <a:srgbClr val="00FFFF"/>
                        </a:solidFill>
                        <a:effectLst/>
                        <a:uLnTx/>
                        <a:uFillTx/>
                        <a:latin typeface="Calibri" panose="020F0502020204030204" pitchFamily="34" charset="0"/>
                        <a:ea typeface="+mn-ea"/>
                        <a:cs typeface="Calibri" panose="020F0502020204030204" pitchFamily="34" charset="0"/>
                      </a:endParaRPr>
                    </a:p>
                  </a:txBody>
                  <a:tcPr anchor="ctr"/>
                </a:tc>
                <a:tc hMerge="1">
                  <a:txBody>
                    <a:bodyPr/>
                    <a:lstStyle/>
                    <a:p>
                      <a:endParaRPr lang="en-US" dirty="0"/>
                    </a:p>
                  </a:txBody>
                  <a:tcPr/>
                </a:tc>
                <a:extLst>
                  <a:ext uri="{0D108BD9-81ED-4DB2-BD59-A6C34878D82A}">
                    <a16:rowId xmlns:a16="http://schemas.microsoft.com/office/drawing/2014/main" val="63653040"/>
                  </a:ext>
                </a:extLst>
              </a:tr>
              <a:tr h="704088">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600" b="1" i="0" u="none" strike="noStrike" kern="0" cap="none" spc="0" normalizeH="0" baseline="0" dirty="0">
                          <a:ln>
                            <a:noFill/>
                          </a:ln>
                          <a:solidFill>
                            <a:srgbClr val="990000"/>
                          </a:solidFill>
                          <a:effectLst/>
                          <a:uLnTx/>
                          <a:uFillTx/>
                          <a:latin typeface="Calibri" panose="020F0502020204030204" pitchFamily="34" charset="0"/>
                          <a:ea typeface="+mj-ea"/>
                          <a:cs typeface="Calibri" panose="020F0502020204030204" pitchFamily="34" charset="0"/>
                        </a:rPr>
                        <a:t>COUNTRY</a:t>
                      </a:r>
                    </a:p>
                  </a:txBody>
                  <a:tcPr anchor="ctr" horzOverflow="overflow"/>
                </a:tc>
                <a:tc>
                  <a:txBody>
                    <a:bodyPr/>
                    <a:lstStyle/>
                    <a:p>
                      <a:pPr marL="0" marR="0" lvl="0" indent="0" algn="ctr" defTabSz="914400" rtl="0" eaLnBrk="1" fontAlgn="base" latinLnBrk="0" hangingPunct="1">
                        <a:lnSpc>
                          <a:spcPct val="100000"/>
                        </a:lnSpc>
                        <a:spcBef>
                          <a:spcPts val="0"/>
                        </a:spcBef>
                        <a:spcAft>
                          <a:spcPct val="0"/>
                        </a:spcAft>
                        <a:buClr>
                          <a:schemeClr val="tx2"/>
                        </a:buClr>
                        <a:buSzPct val="75000"/>
                        <a:buFont typeface="Wingdings" pitchFamily="2" charset="2"/>
                        <a:buNone/>
                        <a:tabLst/>
                      </a:pPr>
                      <a:r>
                        <a:rPr kumimoji="0" lang="en-US" sz="3600" b="1" i="0" u="none" strike="noStrike" kern="0" cap="none" spc="0" normalizeH="0" baseline="0" dirty="0">
                          <a:ln>
                            <a:noFill/>
                          </a:ln>
                          <a:solidFill>
                            <a:srgbClr val="0000CC"/>
                          </a:solidFill>
                          <a:effectLst/>
                          <a:uLnTx/>
                          <a:uFillTx/>
                          <a:latin typeface="Calibri" panose="020F0502020204030204" pitchFamily="34" charset="0"/>
                          <a:ea typeface="+mj-ea"/>
                          <a:cs typeface="Calibri" panose="020F0502020204030204" pitchFamily="34" charset="0"/>
                        </a:rPr>
                        <a:t>GROSS DOMESTIC PRODUCT </a:t>
                      </a:r>
                    </a:p>
                    <a:p>
                      <a:pPr marL="0" marR="0" lvl="0" indent="0" algn="ctr" defTabSz="914400" rtl="0" eaLnBrk="1" fontAlgn="base" latinLnBrk="0" hangingPunct="1">
                        <a:lnSpc>
                          <a:spcPct val="100000"/>
                        </a:lnSpc>
                        <a:spcBef>
                          <a:spcPts val="0"/>
                        </a:spcBef>
                        <a:spcAft>
                          <a:spcPct val="0"/>
                        </a:spcAft>
                        <a:buClr>
                          <a:schemeClr val="tx2"/>
                        </a:buClr>
                        <a:buSzPct val="75000"/>
                        <a:buFont typeface="Wingdings" pitchFamily="2" charset="2"/>
                        <a:buNone/>
                        <a:tabLst/>
                      </a:pPr>
                      <a:r>
                        <a:rPr kumimoji="0" lang="en-US" sz="2400" b="1" i="0"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(in U.S. $)</a:t>
                      </a:r>
                    </a:p>
                  </a:txBody>
                  <a:tcPr anchor="ctr" horzOverflow="overflow"/>
                </a:tc>
                <a:extLst>
                  <a:ext uri="{0D108BD9-81ED-4DB2-BD59-A6C34878D82A}">
                    <a16:rowId xmlns:a16="http://schemas.microsoft.com/office/drawing/2014/main" val="434935637"/>
                  </a:ext>
                </a:extLst>
              </a:tr>
              <a:tr h="704088">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0" cap="none" spc="0" normalizeH="0" baseline="0" dirty="0">
                          <a:ln>
                            <a:noFill/>
                          </a:ln>
                          <a:solidFill>
                            <a:srgbClr val="0000CC"/>
                          </a:solidFill>
                          <a:effectLst/>
                          <a:uLnTx/>
                          <a:uFillTx/>
                          <a:latin typeface="Calibri" panose="020F0502020204030204" pitchFamily="34" charset="0"/>
                          <a:ea typeface="+mj-ea"/>
                          <a:cs typeface="Calibri" panose="020F0502020204030204" pitchFamily="34" charset="0"/>
                        </a:rPr>
                        <a:t>ISRAEL</a:t>
                      </a:r>
                    </a:p>
                  </a:txBody>
                  <a:tcPr anchor="ctr" horzOverflow="overflow">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0" cap="none" spc="0" normalizeH="0" baseline="0" dirty="0">
                          <a:ln>
                            <a:noFill/>
                          </a:ln>
                          <a:solidFill>
                            <a:srgbClr val="0000CC"/>
                          </a:solidFill>
                          <a:effectLst/>
                          <a:uLnTx/>
                          <a:uFillTx/>
                          <a:latin typeface="Calibri" panose="020F0502020204030204" pitchFamily="34" charset="0"/>
                          <a:ea typeface="+mj-ea"/>
                          <a:cs typeface="Calibri" panose="020F0502020204030204" pitchFamily="34" charset="0"/>
                        </a:rPr>
                        <a:t>$467 BILLION</a:t>
                      </a:r>
                    </a:p>
                  </a:txBody>
                  <a:tcPr anchor="ctr" horzOverflow="overflow">
                    <a:solidFill>
                      <a:srgbClr val="FFFFCC"/>
                    </a:solidFill>
                  </a:tcPr>
                </a:tc>
                <a:extLst>
                  <a:ext uri="{0D108BD9-81ED-4DB2-BD59-A6C34878D82A}">
                    <a16:rowId xmlns:a16="http://schemas.microsoft.com/office/drawing/2014/main" val="2723549850"/>
                  </a:ext>
                </a:extLst>
              </a:tr>
              <a:tr h="704088">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Egypt</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$396 billion</a:t>
                      </a:r>
                    </a:p>
                  </a:txBody>
                  <a:tcPr anchor="ctr" horzOverflow="overflow"/>
                </a:tc>
                <a:extLst>
                  <a:ext uri="{0D108BD9-81ED-4DB2-BD59-A6C34878D82A}">
                    <a16:rowId xmlns:a16="http://schemas.microsoft.com/office/drawing/2014/main" val="1242291419"/>
                  </a:ext>
                </a:extLst>
              </a:tr>
              <a:tr h="704088">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Jordan</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$45 billion</a:t>
                      </a:r>
                    </a:p>
                  </a:txBody>
                  <a:tcPr anchor="ctr" horzOverflow="overflow"/>
                </a:tc>
                <a:extLst>
                  <a:ext uri="{0D108BD9-81ED-4DB2-BD59-A6C34878D82A}">
                    <a16:rowId xmlns:a16="http://schemas.microsoft.com/office/drawing/2014/main" val="548977369"/>
                  </a:ext>
                </a:extLst>
              </a:tr>
              <a:tr h="704088">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Lebanon</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$19 billion</a:t>
                      </a:r>
                    </a:p>
                  </a:txBody>
                  <a:tcPr anchor="ctr" horzOverflow="overflow"/>
                </a:tc>
                <a:extLst>
                  <a:ext uri="{0D108BD9-81ED-4DB2-BD59-A6C34878D82A}">
                    <a16:rowId xmlns:a16="http://schemas.microsoft.com/office/drawing/2014/main" val="83959817"/>
                  </a:ext>
                </a:extLst>
              </a:tr>
              <a:tr h="704088">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Syria</a:t>
                      </a:r>
                    </a:p>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0" i="1"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(no data </a:t>
                      </a:r>
                      <a:r>
                        <a:rPr kumimoji="0" lang="en-US" sz="2400" b="0" i="1" u="sng"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after</a:t>
                      </a:r>
                      <a:r>
                        <a:rPr kumimoji="0" lang="en-US" sz="2400" b="0" i="1"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 2010)</a:t>
                      </a:r>
                      <a:endParaRPr kumimoji="0" lang="en-US" sz="3200" b="0" i="1"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0" i="1"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$60 billion (est. 2010)</a:t>
                      </a:r>
                    </a:p>
                  </a:txBody>
                  <a:tcPr anchor="ctr" horzOverflow="overflow"/>
                </a:tc>
                <a:extLst>
                  <a:ext uri="{0D108BD9-81ED-4DB2-BD59-A6C34878D82A}">
                    <a16:rowId xmlns:a16="http://schemas.microsoft.com/office/drawing/2014/main" val="2120563316"/>
                  </a:ext>
                </a:extLst>
              </a:tr>
              <a:tr h="608528">
                <a:tc gridSpan="2">
                  <a:txBody>
                    <a:bodyPr/>
                    <a:lstStyle/>
                    <a:p>
                      <a:pPr marL="457200" marR="0" lvl="1"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0" i="0"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Source: I.M.F., 2021</a:t>
                      </a:r>
                    </a:p>
                  </a:txBody>
                  <a:tcPr anchor="ctr" horzOverflow="overflow"/>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3200" b="1" i="0" u="none" strike="noStrike" kern="0" cap="none" spc="0" normalizeH="0" baseline="0" dirty="0">
                        <a:ln>
                          <a:noFill/>
                        </a:ln>
                        <a:solidFill>
                          <a:srgbClr val="0000CC"/>
                        </a:solidFill>
                        <a:effectLst/>
                        <a:uLnTx/>
                        <a:uFillTx/>
                        <a:latin typeface="Calibri" panose="020F0502020204030204" pitchFamily="34" charset="0"/>
                        <a:ea typeface="+mj-ea"/>
                        <a:cs typeface="Calibri" panose="020F0502020204030204" pitchFamily="34" charset="0"/>
                      </a:endParaRPr>
                    </a:p>
                  </a:txBody>
                  <a:tcPr anchor="ctr" horzOverflow="overflow"/>
                </a:tc>
                <a:extLst>
                  <a:ext uri="{0D108BD9-81ED-4DB2-BD59-A6C34878D82A}">
                    <a16:rowId xmlns:a16="http://schemas.microsoft.com/office/drawing/2014/main" val="2969579988"/>
                  </a:ext>
                </a:extLst>
              </a:tr>
            </a:tbl>
          </a:graphicData>
        </a:graphic>
      </p:graphicFrame>
    </p:spTree>
    <p:extLst>
      <p:ext uri="{BB962C8B-B14F-4D97-AF65-F5344CB8AC3E}">
        <p14:creationId xmlns:p14="http://schemas.microsoft.com/office/powerpoint/2010/main" val="360431632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3"/>
          <p:cNvSpPr>
            <a:spLocks noChangeArrowheads="1"/>
          </p:cNvSpPr>
          <p:nvPr/>
        </p:nvSpPr>
        <p:spPr bwMode="auto">
          <a:xfrm>
            <a:off x="609600" y="1724085"/>
            <a:ext cx="109728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FontTx/>
              <a:buNone/>
            </a:pPr>
            <a:r>
              <a:rPr lang="en-US" altLang="en-US" dirty="0">
                <a:effectLst>
                  <a:outerShdw blurRad="38100" dist="38100" dir="2700000" algn="tl">
                    <a:srgbClr val="000000">
                      <a:alpha val="43137"/>
                    </a:srgbClr>
                  </a:outerShdw>
                </a:effectLst>
                <a:cs typeface="Calibri" panose="020F0502020204030204" pitchFamily="34" charset="0"/>
              </a:rPr>
              <a:t>“The value of the minerals of the Dead Sea is estimated at five trillion dollars. This estimate appears to be optimistic but it is supported in part by the report of the Crown Agents of the British Colonies entitled ‘Production of Minerals From the Waters of the Dead Sea’.... This official report estimates the minerals, except oil, in 1925 as follows: Magnesium Chloride, 22,000 tons, value 600 billion dollars; Potassium Chloride, 20,000 tons, value 75 billion dollars; other minerals valued at 1,200 billion dollars; or a total of about three trillion dollars, exclusive of oil.”</a:t>
            </a:r>
          </a:p>
        </p:txBody>
      </p:sp>
      <p:sp>
        <p:nvSpPr>
          <p:cNvPr id="64515" name="TextBox 4"/>
          <p:cNvSpPr txBox="1">
            <a:spLocks noChangeArrowheads="1"/>
          </p:cNvSpPr>
          <p:nvPr/>
        </p:nvSpPr>
        <p:spPr bwMode="auto">
          <a:xfrm>
            <a:off x="609600" y="228600"/>
            <a:ext cx="10972799"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1200"/>
              </a:spcAft>
              <a:buClrTx/>
              <a:buSzTx/>
              <a:buNone/>
            </a:pPr>
            <a:r>
              <a:rPr lang="en-US" altLang="en-US" dirty="0">
                <a:solidFill>
                  <a:schemeClr val="tx2"/>
                </a:solidFill>
                <a:effectLst>
                  <a:outerShdw blurRad="38100" dist="38100" dir="2700000" algn="tl">
                    <a:srgbClr val="000000">
                      <a:alpha val="43137"/>
                    </a:srgbClr>
                  </a:outerShdw>
                </a:effectLst>
                <a:ea typeface="+mj-ea"/>
                <a:cs typeface="+mj-cs"/>
              </a:rPr>
              <a:t>THE ROTHSCHILD’S PALESTINE, ALL ROADS LEAD TO JERUSALEM</a:t>
            </a:r>
          </a:p>
          <a:p>
            <a:pPr algn="ctr" eaLnBrk="1" hangingPunct="1">
              <a:spcBef>
                <a:spcPct val="0"/>
              </a:spcBef>
              <a:buClrTx/>
              <a:buSzTx/>
              <a:buFontTx/>
              <a:buNone/>
            </a:pPr>
            <a:r>
              <a:rPr lang="en-US" altLang="en-US" sz="1600" dirty="0">
                <a:effectLst>
                  <a:outerShdw blurRad="38100" dist="38100" dir="2700000" algn="tl">
                    <a:srgbClr val="000000">
                      <a:alpha val="43137"/>
                    </a:srgbClr>
                  </a:outerShdw>
                </a:effectLst>
                <a:cs typeface="Calibri" panose="020F0502020204030204" pitchFamily="34" charset="0"/>
              </a:rPr>
              <a:t>http://www.matterofprinciple.net/ 011/11/rothschilds-palestine.html (accessed December 15, 2011). Although there is a wide variation of estimates, many different sources estimate the mineral wealth of the Dead Sea in the trillions of dollars.</a:t>
            </a:r>
          </a:p>
        </p:txBody>
      </p:sp>
    </p:spTree>
    <p:extLst>
      <p:ext uri="{BB962C8B-B14F-4D97-AF65-F5344CB8AC3E}">
        <p14:creationId xmlns:p14="http://schemas.microsoft.com/office/powerpoint/2010/main" val="1345133071"/>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1"/>
          <p:cNvSpPr>
            <a:spLocks noChangeArrowheads="1"/>
          </p:cNvSpPr>
          <p:nvPr/>
        </p:nvSpPr>
        <p:spPr bwMode="auto">
          <a:xfrm>
            <a:off x="609600" y="1219200"/>
            <a:ext cx="10972800" cy="5593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FontTx/>
              <a:buNone/>
            </a:pPr>
            <a:r>
              <a:rPr lang="en-US" altLang="en-US" sz="2750" dirty="0">
                <a:effectLst>
                  <a:outerShdw blurRad="38100" dist="38100" dir="2700000" algn="tl">
                    <a:srgbClr val="000000">
                      <a:alpha val="43137"/>
                    </a:srgbClr>
                  </a:outerShdw>
                </a:effectLst>
              </a:rPr>
              <a:t>In the summer of 2010, "...huge deposits of natural gas were found along Israel's northern coastline…Israel is actually sitting on top of a vast amount of oil. According to Harold Vinegar, the former chief scientist of Royal Dutch Shell, the </a:t>
            </a:r>
            <a:r>
              <a:rPr lang="en-US" altLang="en-US" sz="2750" dirty="0" err="1">
                <a:effectLst>
                  <a:outerShdw blurRad="38100" dist="38100" dir="2700000" algn="tl">
                    <a:srgbClr val="000000">
                      <a:alpha val="43137"/>
                    </a:srgbClr>
                  </a:outerShdw>
                </a:effectLst>
              </a:rPr>
              <a:t>Shefla</a:t>
            </a:r>
            <a:r>
              <a:rPr lang="en-US" altLang="en-US" sz="2750" dirty="0">
                <a:effectLst>
                  <a:outerShdw blurRad="38100" dist="38100" dir="2700000" algn="tl">
                    <a:srgbClr val="000000">
                      <a:alpha val="43137"/>
                    </a:srgbClr>
                  </a:outerShdw>
                </a:effectLst>
              </a:rPr>
              <a:t> Basin holds the world’s second-largest shale deposits outside the United States, from which around 250 billion barrels of oil–about the same as Saudi Arabia’s proven reserves...Estimates of global deposits range from 2.8 trillion to 3.3 trillion barrels of recoverable oil...The technology curb has now reached the point where shale is becoming an exploitable resource...the </a:t>
            </a:r>
            <a:r>
              <a:rPr lang="en-US" altLang="en-US" sz="2750" dirty="0" err="1">
                <a:effectLst>
                  <a:outerShdw blurRad="38100" dist="38100" dir="2700000" algn="tl">
                    <a:srgbClr val="000000">
                      <a:alpha val="43137"/>
                    </a:srgbClr>
                  </a:outerShdw>
                </a:effectLst>
              </a:rPr>
              <a:t>Shefla</a:t>
            </a:r>
            <a:r>
              <a:rPr lang="en-US" altLang="en-US" sz="2750" dirty="0">
                <a:effectLst>
                  <a:outerShdw blurRad="38100" dist="38100" dir="2700000" algn="tl">
                    <a:srgbClr val="000000">
                      <a:alpha val="43137"/>
                    </a:srgbClr>
                  </a:outerShdw>
                </a:effectLst>
              </a:rPr>
              <a:t> shale is in a hospitable location. It also contains oil of the light, sweet variety that is easy to refine into gasoline or other common end products. Most of all, the Jews have proven themselves to be very talented at exploiting resources. If they can't make shale oil work, I doubt any nation can.”</a:t>
            </a:r>
          </a:p>
        </p:txBody>
      </p:sp>
      <p:sp>
        <p:nvSpPr>
          <p:cNvPr id="65539" name="TextBox 2"/>
          <p:cNvSpPr txBox="1">
            <a:spLocks noChangeArrowheads="1"/>
          </p:cNvSpPr>
          <p:nvPr/>
        </p:nvSpPr>
        <p:spPr bwMode="auto">
          <a:xfrm>
            <a:off x="1809750" y="228600"/>
            <a:ext cx="8572500" cy="96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600"/>
              </a:spcAft>
              <a:buClrTx/>
              <a:buSzTx/>
              <a:buNone/>
            </a:pPr>
            <a:r>
              <a:rPr lang="en-US" altLang="en-US" sz="3600" dirty="0">
                <a:solidFill>
                  <a:schemeClr val="tx2"/>
                </a:solidFill>
                <a:effectLst>
                  <a:outerShdw blurRad="38100" dist="38100" dir="2700000" algn="tl">
                    <a:srgbClr val="000000">
                      <a:alpha val="43137"/>
                    </a:srgbClr>
                  </a:outerShdw>
                </a:effectLst>
                <a:ea typeface="+mj-ea"/>
                <a:cs typeface="+mj-cs"/>
              </a:rPr>
              <a:t>Todd </a:t>
            </a:r>
            <a:r>
              <a:rPr lang="en-US" altLang="en-US" sz="3600" dirty="0" err="1">
                <a:solidFill>
                  <a:schemeClr val="tx2"/>
                </a:solidFill>
                <a:effectLst>
                  <a:outerShdw blurRad="38100" dist="38100" dir="2700000" algn="tl">
                    <a:srgbClr val="000000">
                      <a:alpha val="43137"/>
                    </a:srgbClr>
                  </a:outerShdw>
                </a:effectLst>
                <a:ea typeface="+mj-ea"/>
                <a:cs typeface="+mj-cs"/>
              </a:rPr>
              <a:t>Strandberg</a:t>
            </a:r>
            <a:endParaRPr lang="en-US" altLang="en-US" sz="3600" dirty="0">
              <a:solidFill>
                <a:schemeClr val="tx2"/>
              </a:solidFill>
              <a:effectLst>
                <a:outerShdw blurRad="38100" dist="38100" dir="2700000" algn="tl">
                  <a:srgbClr val="000000">
                    <a:alpha val="43137"/>
                  </a:srgbClr>
                </a:outerShdw>
              </a:effectLst>
              <a:ea typeface="+mj-ea"/>
              <a:cs typeface="+mj-cs"/>
            </a:endParaRPr>
          </a:p>
          <a:p>
            <a:pPr algn="ctr" eaLnBrk="1" hangingPunct="1">
              <a:spcBef>
                <a:spcPct val="0"/>
              </a:spcBef>
              <a:buClrTx/>
              <a:buSzTx/>
              <a:buFontTx/>
              <a:buNone/>
            </a:pPr>
            <a:r>
              <a:rPr lang="en-US" altLang="en-US" sz="1600" dirty="0">
                <a:effectLst>
                  <a:outerShdw blurRad="38100" dist="38100" dir="2700000" algn="tl">
                    <a:srgbClr val="000000">
                      <a:alpha val="43137"/>
                    </a:srgbClr>
                  </a:outerShdw>
                </a:effectLst>
                <a:cs typeface="Calibri" panose="020F0502020204030204" pitchFamily="34" charset="0"/>
              </a:rPr>
              <a:t>“Could Israel Become a Major Oil Exporter,” online: www.bibleprophecy.com, accessed 26 May 2015.</a:t>
            </a:r>
          </a:p>
        </p:txBody>
      </p:sp>
    </p:spTree>
    <p:extLst>
      <p:ext uri="{BB962C8B-B14F-4D97-AF65-F5344CB8AC3E}">
        <p14:creationId xmlns:p14="http://schemas.microsoft.com/office/powerpoint/2010/main" val="1147615270"/>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
          <p:cNvSpPr>
            <a:spLocks noChangeArrowheads="1"/>
          </p:cNvSpPr>
          <p:nvPr/>
        </p:nvSpPr>
        <p:spPr bwMode="auto">
          <a:xfrm>
            <a:off x="609600" y="1524000"/>
            <a:ext cx="10972800"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None/>
            </a:pPr>
            <a:r>
              <a:rPr lang="en-US" altLang="en-US" sz="2800" dirty="0"/>
              <a:t>“Israel consumes 270,000 barrels of oil per day. Although the existence of the oil in the ground is a fact, the critical phase now is to check how easily it can be extracted and whether it involves high production costs. In a period of very low oil prices, extraction will have to be relatively cheap to make exploitation of the field profitable. Just as Israel's offshore Mediterranean gas discoveries have created an entire energy industry, so the Golan oil find could also generate a new industry around it. But while the gas has been found dozens of kilometers from Israel, the Golan find is much closer...</a:t>
            </a:r>
            <a:r>
              <a:rPr lang="en-US" altLang="en-US" sz="2800" dirty="0" err="1"/>
              <a:t>Bartov</a:t>
            </a:r>
            <a:r>
              <a:rPr lang="en-US" altLang="en-US" sz="2800" dirty="0"/>
              <a:t> said, "There is enormous excitement. It's a fantastic feeling. We came here thinking maybe yes or maybe no and now things are really happening.”</a:t>
            </a:r>
          </a:p>
        </p:txBody>
      </p:sp>
      <p:sp>
        <p:nvSpPr>
          <p:cNvPr id="4" name="TextBox 2">
            <a:extLst>
              <a:ext uri="{FF2B5EF4-FFF2-40B4-BE49-F238E27FC236}">
                <a16:creationId xmlns:a16="http://schemas.microsoft.com/office/drawing/2014/main" id="{C1B280B3-AFA5-41BB-850C-ED132C700320}"/>
              </a:ext>
            </a:extLst>
          </p:cNvPr>
          <p:cNvSpPr txBox="1">
            <a:spLocks noChangeArrowheads="1"/>
          </p:cNvSpPr>
          <p:nvPr/>
        </p:nvSpPr>
        <p:spPr bwMode="auto">
          <a:xfrm>
            <a:off x="1638300" y="228600"/>
            <a:ext cx="8915400" cy="126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600"/>
              </a:spcAft>
              <a:buClrTx/>
              <a:buSzTx/>
              <a:buNone/>
            </a:pPr>
            <a:r>
              <a:rPr lang="en-US" altLang="en-US" sz="3600" dirty="0">
                <a:solidFill>
                  <a:schemeClr val="tx2"/>
                </a:solidFill>
                <a:effectLst>
                  <a:outerShdw blurRad="38100" dist="38100" dir="2700000" algn="tl">
                    <a:srgbClr val="000000">
                      <a:alpha val="43137"/>
                    </a:srgbClr>
                  </a:outerShdw>
                </a:effectLst>
                <a:ea typeface="+mj-ea"/>
                <a:cs typeface="+mj-cs"/>
              </a:rPr>
              <a:t>OIL DISCOVERY IN ISRAEL?</a:t>
            </a:r>
          </a:p>
          <a:p>
            <a:pPr algn="ctr">
              <a:buNone/>
            </a:pPr>
            <a:r>
              <a:rPr lang="en-US" altLang="en-US" sz="1600" dirty="0">
                <a:cs typeface="Times New Roman" panose="02020603050405020304" pitchFamily="18" charset="0"/>
              </a:rPr>
              <a:t>Globes Correspondent, “Huge Oil Discovery on Golan Heights,” online: http://www.globes.co.il/en/article-huge-oil-discovery-on-golan-heights-1001071698, accessed 09 October 2015.</a:t>
            </a:r>
            <a:endParaRPr lang="en-US" altLang="en-US" sz="1600" dirty="0"/>
          </a:p>
        </p:txBody>
      </p:sp>
    </p:spTree>
    <p:extLst>
      <p:ext uri="{BB962C8B-B14F-4D97-AF65-F5344CB8AC3E}">
        <p14:creationId xmlns:p14="http://schemas.microsoft.com/office/powerpoint/2010/main" val="3609936308"/>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
          <p:cNvSpPr>
            <a:spLocks noChangeArrowheads="1"/>
          </p:cNvSpPr>
          <p:nvPr/>
        </p:nvSpPr>
        <p:spPr bwMode="auto">
          <a:xfrm>
            <a:off x="603682" y="1524000"/>
            <a:ext cx="10978718"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None/>
            </a:pPr>
            <a:r>
              <a:rPr lang="en-US" altLang="en-US" sz="2800" dirty="0"/>
              <a:t>“After more than a year of round-the-clock drilling, large amounts of oil have been found on the Golan Heights. Estimates are that the amount of oil discovered will make Israel self sufficient for very many years to come. </a:t>
            </a:r>
            <a:r>
              <a:rPr lang="en-US" altLang="en-US" sz="2800" dirty="0" err="1"/>
              <a:t>Afek</a:t>
            </a:r>
            <a:r>
              <a:rPr lang="en-US" altLang="en-US" sz="2800" dirty="0"/>
              <a:t> Oil and Gas chief geologist Dr. Yuval </a:t>
            </a:r>
            <a:r>
              <a:rPr lang="en-US" altLang="en-US" sz="2800" dirty="0" err="1"/>
              <a:t>Bartov</a:t>
            </a:r>
            <a:r>
              <a:rPr lang="en-US" altLang="en-US" sz="2800" dirty="0"/>
              <a:t> told Channel 2 News, "We are talking about a strata which is 350 meters thick and what is important is the thickness and the porosity. On average in the world strata are 20-30 meters thick, so this is ten times as large as that, so we are talking about significant quantities. The important thing is to know the oil is in the rock and that's what we now know." Three drillings have so far taken place in the southern Golan Heights which have found large reserves of oil. Potential production is dramatic - billions of barrels, which will easily provide all Israel's oil needs...”</a:t>
            </a:r>
            <a:endParaRPr lang="en-US" altLang="en-US" sz="2600" dirty="0">
              <a:effectLst>
                <a:outerShdw blurRad="38100" dist="38100" dir="2700000" algn="tl">
                  <a:srgbClr val="000000">
                    <a:alpha val="43137"/>
                  </a:srgbClr>
                </a:outerShdw>
              </a:effectLst>
              <a:cs typeface="Calibri" panose="020F0502020204030204" pitchFamily="34" charset="0"/>
            </a:endParaRPr>
          </a:p>
        </p:txBody>
      </p:sp>
      <p:sp>
        <p:nvSpPr>
          <p:cNvPr id="78851" name="TextBox 2"/>
          <p:cNvSpPr txBox="1">
            <a:spLocks noChangeArrowheads="1"/>
          </p:cNvSpPr>
          <p:nvPr/>
        </p:nvSpPr>
        <p:spPr bwMode="auto">
          <a:xfrm>
            <a:off x="1638300" y="228600"/>
            <a:ext cx="8915400" cy="126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600"/>
              </a:spcAft>
              <a:buClrTx/>
              <a:buSzTx/>
              <a:buNone/>
            </a:pPr>
            <a:r>
              <a:rPr lang="en-US" altLang="en-US" sz="3600" dirty="0">
                <a:solidFill>
                  <a:schemeClr val="tx2"/>
                </a:solidFill>
                <a:effectLst>
                  <a:outerShdw blurRad="38100" dist="38100" dir="2700000" algn="tl">
                    <a:srgbClr val="000000">
                      <a:alpha val="43137"/>
                    </a:srgbClr>
                  </a:outerShdw>
                </a:effectLst>
                <a:ea typeface="+mj-ea"/>
                <a:cs typeface="+mj-cs"/>
              </a:rPr>
              <a:t>OIL DISCOVERY IN ISRAEL?</a:t>
            </a:r>
          </a:p>
          <a:p>
            <a:pPr algn="ctr">
              <a:buNone/>
            </a:pPr>
            <a:r>
              <a:rPr lang="en-US" altLang="en-US" sz="1600" dirty="0">
                <a:cs typeface="Times New Roman" panose="02020603050405020304" pitchFamily="18" charset="0"/>
              </a:rPr>
              <a:t>Globes Correspondent, “Huge Oil Discovery on Golan Heights,” online: http://www.globes.co.il/en/article-huge-oil-discovery-on-golan-heights-1001071698, accessed 09 October 2015.</a:t>
            </a:r>
            <a:endParaRPr lang="en-US" altLang="en-US" sz="1600" dirty="0"/>
          </a:p>
        </p:txBody>
      </p:sp>
    </p:spTree>
    <p:extLst>
      <p:ext uri="{BB962C8B-B14F-4D97-AF65-F5344CB8AC3E}">
        <p14:creationId xmlns:p14="http://schemas.microsoft.com/office/powerpoint/2010/main" val="3509072378"/>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1"/>
          <p:cNvSpPr>
            <a:spLocks noChangeArrowheads="1"/>
          </p:cNvSpPr>
          <p:nvPr/>
        </p:nvSpPr>
        <p:spPr bwMode="auto">
          <a:xfrm>
            <a:off x="609600" y="1600201"/>
            <a:ext cx="109728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FontTx/>
              <a:buNone/>
            </a:pPr>
            <a:r>
              <a:rPr lang="en-US" altLang="en-US" dirty="0">
                <a:effectLst>
                  <a:outerShdw blurRad="38100" dist="38100" dir="2700000" algn="tl">
                    <a:srgbClr val="000000">
                      <a:alpha val="43137"/>
                    </a:srgbClr>
                  </a:outerShdw>
                </a:effectLst>
                <a:cs typeface="Calibri" panose="020F0502020204030204" pitchFamily="34" charset="0"/>
              </a:rPr>
              <a:t>“Despite a population of only slightly more than 7 million people...Israel is now home to more than 7,200 millionaires...Of the 500 wealthiest people in the world, six are now Israeli, and all told, Israel's rich had assets in 2007 of more than $35 billion dollars... Israel's GDP is almost double that of any other Middle Eastern country.”</a:t>
            </a:r>
          </a:p>
        </p:txBody>
      </p:sp>
      <p:sp>
        <p:nvSpPr>
          <p:cNvPr id="63491" name="TextBox 2"/>
          <p:cNvSpPr txBox="1">
            <a:spLocks noChangeArrowheads="1"/>
          </p:cNvSpPr>
          <p:nvPr/>
        </p:nvSpPr>
        <p:spPr bwMode="auto">
          <a:xfrm>
            <a:off x="2381250" y="228600"/>
            <a:ext cx="7429500" cy="1215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600"/>
              </a:spcAft>
              <a:buClrTx/>
              <a:buSzTx/>
              <a:buNone/>
            </a:pPr>
            <a:r>
              <a:rPr lang="en-US" altLang="en-US" sz="3600" dirty="0">
                <a:solidFill>
                  <a:schemeClr val="tx2"/>
                </a:solidFill>
                <a:effectLst>
                  <a:outerShdw blurRad="38100" dist="38100" dir="2700000" algn="tl">
                    <a:srgbClr val="000000">
                      <a:alpha val="43137"/>
                    </a:srgbClr>
                  </a:outerShdw>
                </a:effectLst>
                <a:ea typeface="+mj-ea"/>
                <a:cs typeface="+mj-cs"/>
              </a:rPr>
              <a:t>Matthew </a:t>
            </a:r>
            <a:r>
              <a:rPr lang="en-US" altLang="en-US" sz="3600" dirty="0" err="1">
                <a:solidFill>
                  <a:schemeClr val="tx2"/>
                </a:solidFill>
                <a:effectLst>
                  <a:outerShdw blurRad="38100" dist="38100" dir="2700000" algn="tl">
                    <a:srgbClr val="000000">
                      <a:alpha val="43137"/>
                    </a:srgbClr>
                  </a:outerShdw>
                </a:effectLst>
                <a:ea typeface="+mj-ea"/>
                <a:cs typeface="+mj-cs"/>
              </a:rPr>
              <a:t>Kreiger</a:t>
            </a:r>
            <a:endParaRPr lang="en-US" altLang="en-US" sz="3600" dirty="0">
              <a:solidFill>
                <a:schemeClr val="tx2"/>
              </a:solidFill>
              <a:effectLst>
                <a:outerShdw blurRad="38100" dist="38100" dir="2700000" algn="tl">
                  <a:srgbClr val="000000">
                    <a:alpha val="43137"/>
                  </a:srgbClr>
                </a:outerShdw>
              </a:effectLst>
              <a:ea typeface="+mj-ea"/>
              <a:cs typeface="+mj-cs"/>
            </a:endParaRPr>
          </a:p>
          <a:p>
            <a:pPr algn="ctr" eaLnBrk="1" hangingPunct="1">
              <a:spcBef>
                <a:spcPct val="0"/>
              </a:spcBef>
              <a:buClrTx/>
              <a:buSzTx/>
              <a:buFontTx/>
              <a:buNone/>
            </a:pPr>
            <a:r>
              <a:rPr lang="en-US" altLang="en-US" sz="1600" i="1" dirty="0">
                <a:effectLst>
                  <a:outerShdw blurRad="38100" dist="38100" dir="2700000" algn="tl">
                    <a:srgbClr val="000000">
                      <a:alpha val="43137"/>
                    </a:srgbClr>
                  </a:outerShdw>
                </a:effectLst>
                <a:cs typeface="Calibri" panose="020F0502020204030204" pitchFamily="34" charset="0"/>
              </a:rPr>
              <a:t>Jerusalem Post</a:t>
            </a:r>
            <a:r>
              <a:rPr lang="en-US" altLang="en-US" sz="1600" dirty="0">
                <a:effectLst>
                  <a:outerShdw blurRad="38100" dist="38100" dir="2700000" algn="tl">
                    <a:srgbClr val="000000">
                      <a:alpha val="43137"/>
                    </a:srgbClr>
                  </a:outerShdw>
                </a:effectLst>
                <a:cs typeface="Calibri" panose="020F0502020204030204" pitchFamily="34" charset="0"/>
              </a:rPr>
              <a:t>, cited in David Jeremiah, </a:t>
            </a:r>
            <a:r>
              <a:rPr lang="en-US" altLang="en-US" sz="1600" i="1" dirty="0">
                <a:effectLst>
                  <a:outerShdw blurRad="38100" dist="38100" dir="2700000" algn="tl">
                    <a:srgbClr val="000000">
                      <a:alpha val="43137"/>
                    </a:srgbClr>
                  </a:outerShdw>
                </a:effectLst>
                <a:cs typeface="Calibri" panose="020F0502020204030204" pitchFamily="34" charset="0"/>
              </a:rPr>
              <a:t>What in the World Is Going On? 10 Prophetic Clues You Cannot Afford to Ignore</a:t>
            </a:r>
            <a:r>
              <a:rPr lang="en-US" altLang="en-US" sz="1600" dirty="0">
                <a:effectLst>
                  <a:outerShdw blurRad="38100" dist="38100" dir="2700000" algn="tl">
                    <a:srgbClr val="000000">
                      <a:alpha val="43137"/>
                    </a:srgbClr>
                  </a:outerShdw>
                </a:effectLst>
                <a:cs typeface="Calibri" panose="020F0502020204030204" pitchFamily="34" charset="0"/>
              </a:rPr>
              <a:t> (Nashville: Nelson, 2008), 175.</a:t>
            </a:r>
          </a:p>
        </p:txBody>
      </p:sp>
      <p:pic>
        <p:nvPicPr>
          <p:cNvPr id="2" name="Picture 1">
            <a:extLst>
              <a:ext uri="{FF2B5EF4-FFF2-40B4-BE49-F238E27FC236}">
                <a16:creationId xmlns:a16="http://schemas.microsoft.com/office/drawing/2014/main" id="{CA06771D-07AC-4397-80E3-8BB987ADC1A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71416" y="4724400"/>
            <a:ext cx="3249168" cy="1828800"/>
          </a:xfrm>
          <a:prstGeom prst="rect">
            <a:avLst/>
          </a:prstGeom>
        </p:spPr>
      </p:pic>
    </p:spTree>
    <p:extLst>
      <p:ext uri="{BB962C8B-B14F-4D97-AF65-F5344CB8AC3E}">
        <p14:creationId xmlns:p14="http://schemas.microsoft.com/office/powerpoint/2010/main" val="3428851722"/>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304800"/>
            <a:ext cx="8534400" cy="8382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Ezekiel 38‒39</a:t>
            </a:r>
          </a:p>
        </p:txBody>
      </p:sp>
      <p:sp>
        <p:nvSpPr>
          <p:cNvPr id="3" name="Content Placeholder 2"/>
          <p:cNvSpPr>
            <a:spLocks noGrp="1"/>
          </p:cNvSpPr>
          <p:nvPr>
            <p:ph idx="1"/>
          </p:nvPr>
        </p:nvSpPr>
        <p:spPr>
          <a:xfrm>
            <a:off x="1066800" y="1600200"/>
            <a:ext cx="8229600" cy="3581400"/>
          </a:xfrm>
        </p:spPr>
        <p:txBody>
          <a:bodyPr/>
          <a:lstStyle/>
          <a:p>
            <a:pPr marL="576263" indent="-576263">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Invasion planned (38:1-13)</a:t>
            </a:r>
            <a:endParaRPr lang="en-US" dirty="0">
              <a:effectLst>
                <a:outerShdw blurRad="38100" dist="38100" dir="2700000" algn="tl">
                  <a:srgbClr val="000000">
                    <a:alpha val="43137"/>
                  </a:srgbClr>
                </a:outerShdw>
              </a:effectLst>
              <a:latin typeface="Calibri" pitchFamily="34" charset="0"/>
              <a:cs typeface="Calibri" pitchFamily="34" charset="0"/>
            </a:endParaRPr>
          </a:p>
          <a:p>
            <a:pPr marL="576263" indent="-576263">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Invasion executed (38:14-16)  </a:t>
            </a:r>
          </a:p>
          <a:p>
            <a:pPr marL="576263" indent="-576263">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Invasion defeated (38:17‒39:20)</a:t>
            </a:r>
          </a:p>
          <a:p>
            <a:pPr marL="576263" indent="-576263">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Invasion’s results (39:21-29)</a:t>
            </a:r>
          </a:p>
        </p:txBody>
      </p:sp>
      <p:pic>
        <p:nvPicPr>
          <p:cNvPr id="6" name="Picture 5" descr="C:\Documents and Settings\Owner\Application Data\Microsoft\Media Catalog\Downloaded Clips\cl0\SY01462_.wmf">
            <a:extLst>
              <a:ext uri="{FF2B5EF4-FFF2-40B4-BE49-F238E27FC236}">
                <a16:creationId xmlns:a16="http://schemas.microsoft.com/office/drawing/2014/main" id="{2EE03EEB-D343-411D-AE6E-20CC2C064FD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96400" y="2019300"/>
            <a:ext cx="2224706" cy="2286000"/>
          </a:xfrm>
          <a:prstGeom prst="rect">
            <a:avLst/>
          </a:prstGeom>
          <a:noFill/>
          <a:ln w="9525">
            <a:noFill/>
            <a:miter lim="800000"/>
            <a:headEnd/>
            <a:tailEnd/>
          </a:ln>
        </p:spPr>
      </p:pic>
    </p:spTree>
    <p:extLst>
      <p:ext uri="{BB962C8B-B14F-4D97-AF65-F5344CB8AC3E}">
        <p14:creationId xmlns:p14="http://schemas.microsoft.com/office/powerpoint/2010/main" val="32628520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A15199-FBEA-473E-BFD1-D63836756E7E}"/>
              </a:ext>
            </a:extLst>
          </p:cNvPr>
          <p:cNvPicPr>
            <a:picLocks noChangeAspect="1"/>
          </p:cNvPicPr>
          <p:nvPr/>
        </p:nvPicPr>
        <p:blipFill>
          <a:blip r:embed="rId2"/>
          <a:stretch>
            <a:fillRect/>
          </a:stretch>
        </p:blipFill>
        <p:spPr>
          <a:xfrm>
            <a:off x="0" y="0"/>
            <a:ext cx="12192000" cy="6857999"/>
          </a:xfrm>
          <a:prstGeom prst="rect">
            <a:avLst/>
          </a:prstGeom>
        </p:spPr>
      </p:pic>
      <p:sp>
        <p:nvSpPr>
          <p:cNvPr id="3" name="Content Placeholder 2"/>
          <p:cNvSpPr>
            <a:spLocks noGrp="1"/>
          </p:cNvSpPr>
          <p:nvPr>
            <p:ph idx="1"/>
          </p:nvPr>
        </p:nvSpPr>
        <p:spPr>
          <a:xfrm>
            <a:off x="609600" y="0"/>
            <a:ext cx="10972800" cy="3657600"/>
          </a:xfrm>
        </p:spPr>
        <p:txBody>
          <a:bodyPr/>
          <a:lstStyle/>
          <a:p>
            <a:pPr algn="ctr">
              <a:spcBef>
                <a:spcPts val="0"/>
              </a:spcBef>
              <a:spcAft>
                <a:spcPts val="1200"/>
              </a:spcAft>
              <a:buNone/>
              <a:defRPr/>
            </a:pPr>
            <a:r>
              <a:rPr lang="en-US" sz="4000" kern="1200" dirty="0">
                <a:solidFill>
                  <a:schemeClr val="tx2"/>
                </a:solidFill>
                <a:ea typeface="+mj-ea"/>
                <a:cs typeface="Calibri" panose="020F0502020204030204" pitchFamily="34" charset="0"/>
              </a:rPr>
              <a:t>Ezekiel</a:t>
            </a:r>
            <a:r>
              <a:rPr lang="en-US" altLang="en-US" sz="4000" kern="1200" dirty="0">
                <a:solidFill>
                  <a:schemeClr val="tx2"/>
                </a:solidFill>
                <a:ea typeface="+mj-ea"/>
                <a:cs typeface="Calibri" panose="020F0502020204030204" pitchFamily="34" charset="0"/>
              </a:rPr>
              <a:t> 38:12</a:t>
            </a:r>
            <a:endParaRPr lang="en-US" sz="4000" kern="1200" dirty="0">
              <a:solidFill>
                <a:schemeClr val="tx2"/>
              </a:solidFill>
              <a:ea typeface="+mj-ea"/>
              <a:cs typeface="Calibri" panose="020F0502020204030204" pitchFamily="34" charset="0"/>
            </a:endParaRPr>
          </a:p>
          <a:p>
            <a:pPr marL="0" indent="0" algn="just">
              <a:spcBef>
                <a:spcPts val="0"/>
              </a:spcBef>
              <a:buNone/>
              <a:defRPr/>
            </a:pPr>
            <a:r>
              <a:rPr lang="en-US" sz="3600" dirty="0">
                <a:latin typeface="Calibri" panose="020F0502020204030204" pitchFamily="34" charset="0"/>
                <a:cs typeface="Calibri" panose="020F0502020204030204" pitchFamily="34" charset="0"/>
              </a:rPr>
              <a:t>“to capture spoil and to seize plunder, to turn your hand against the waste places which are </a:t>
            </a:r>
            <a:r>
              <a:rPr lang="en-US" sz="3600" i="1" dirty="0">
                <a:latin typeface="Calibri" panose="020F0502020204030204" pitchFamily="34" charset="0"/>
                <a:cs typeface="Calibri" panose="020F0502020204030204" pitchFamily="34" charset="0"/>
              </a:rPr>
              <a:t>now</a:t>
            </a:r>
            <a:r>
              <a:rPr lang="en-US" sz="3600" dirty="0">
                <a:latin typeface="Calibri" panose="020F0502020204030204" pitchFamily="34" charset="0"/>
                <a:cs typeface="Calibri" panose="020F0502020204030204" pitchFamily="34" charset="0"/>
              </a:rPr>
              <a:t> inhabited, and against the people who are gathered from the nations, who have acquired cattle and goods, </a:t>
            </a:r>
            <a:r>
              <a:rPr lang="en-US" sz="3600" b="1" u="sng" dirty="0">
                <a:solidFill>
                  <a:srgbClr val="FFFFCC"/>
                </a:solidFill>
                <a:latin typeface="Calibri" panose="020F0502020204030204" pitchFamily="34" charset="0"/>
                <a:cs typeface="Calibri" panose="020F0502020204030204" pitchFamily="34" charset="0"/>
              </a:rPr>
              <a:t>who live at the center of the world</a:t>
            </a:r>
            <a:r>
              <a:rPr lang="en-US" sz="3600" dirty="0">
                <a:latin typeface="Calibri" panose="020F0502020204030204" pitchFamily="34" charset="0"/>
                <a:cs typeface="Calibri" panose="020F0502020204030204" pitchFamily="34" charset="0"/>
              </a:rPr>
              <a:t>.”</a:t>
            </a:r>
          </a:p>
        </p:txBody>
      </p:sp>
      <p:pic>
        <p:nvPicPr>
          <p:cNvPr id="5" name="Picture 4">
            <a:extLst>
              <a:ext uri="{FF2B5EF4-FFF2-40B4-BE49-F238E27FC236}">
                <a16:creationId xmlns:a16="http://schemas.microsoft.com/office/drawing/2014/main" id="{072318F2-387D-458B-9961-9290A2E36151}"/>
              </a:ext>
            </a:extLst>
          </p:cNvPr>
          <p:cNvPicPr>
            <a:picLocks noChangeAspect="1"/>
          </p:cNvPicPr>
          <p:nvPr/>
        </p:nvPicPr>
        <p:blipFill>
          <a:blip r:embed="rId3"/>
          <a:stretch>
            <a:fillRect/>
          </a:stretch>
        </p:blipFill>
        <p:spPr>
          <a:xfrm>
            <a:off x="5135880" y="3505200"/>
            <a:ext cx="1920240" cy="1371600"/>
          </a:xfrm>
          <a:prstGeom prst="rect">
            <a:avLst/>
          </a:prstGeom>
        </p:spPr>
      </p:pic>
    </p:spTree>
    <p:extLst>
      <p:ext uri="{BB962C8B-B14F-4D97-AF65-F5344CB8AC3E}">
        <p14:creationId xmlns:p14="http://schemas.microsoft.com/office/powerpoint/2010/main" val="1032315751"/>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0C8AF2-43EB-4D55-B040-53D9DB31DD49}"/>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1969770"/>
          </a:xfrm>
          <a:prstGeom prst="rect">
            <a:avLst/>
          </a:prstGeom>
          <a:noFill/>
          <a:ln w="28575">
            <a:noFill/>
            <a:miter lim="800000"/>
            <a:headEnd/>
            <a:tailEnd/>
          </a:ln>
        </p:spPr>
        <p:txBody>
          <a:bodyPr wrap="square">
            <a:spAutoFit/>
          </a:bodyPr>
          <a:lstStyle/>
          <a:p>
            <a:pPr marL="342900" indent="-342900" algn="ctr" eaLnBrk="0" hangingPunct="0">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Ezekiel 5:5</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Thus says the Lord God, ‘This is Jerusalem; I have set her at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center of the nations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with lands around her.'”</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5B7314D9-403C-4BC2-A005-4F29D1AD9821}"/>
              </a:ext>
            </a:extLst>
          </p:cNvPr>
          <p:cNvPicPr>
            <a:picLocks noChangeAspect="1"/>
          </p:cNvPicPr>
          <p:nvPr/>
        </p:nvPicPr>
        <p:blipFill>
          <a:blip r:embed="rId3"/>
          <a:stretch>
            <a:fillRect/>
          </a:stretch>
        </p:blipFill>
        <p:spPr>
          <a:xfrm>
            <a:off x="4495800" y="2438400"/>
            <a:ext cx="3200400" cy="2286000"/>
          </a:xfrm>
          <a:prstGeom prst="rect">
            <a:avLst/>
          </a:prstGeom>
        </p:spPr>
      </p:pic>
    </p:spTree>
    <p:extLst>
      <p:ext uri="{BB962C8B-B14F-4D97-AF65-F5344CB8AC3E}">
        <p14:creationId xmlns:p14="http://schemas.microsoft.com/office/powerpoint/2010/main" val="59836976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609600" y="1844219"/>
            <a:ext cx="10972800"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ts val="0"/>
              </a:spcBef>
              <a:spcAft>
                <a:spcPts val="0"/>
              </a:spcAft>
              <a:buNone/>
            </a:pPr>
            <a:r>
              <a:rPr lang="en-US" altLang="en-US" sz="2800" dirty="0">
                <a:effectLst>
                  <a:outerShdw blurRad="38100" dist="38100" dir="2700000" algn="tl">
                    <a:srgbClr val="000000">
                      <a:alpha val="43137"/>
                    </a:srgbClr>
                  </a:outerShdw>
                </a:effectLst>
                <a:cs typeface="Calibri" panose="020F0502020204030204" pitchFamily="34" charset="0"/>
              </a:rPr>
              <a:t>“</a:t>
            </a:r>
            <a:r>
              <a:rPr lang="en-US" sz="2800" dirty="0">
                <a:effectLst>
                  <a:outerShdw blurRad="38100" dist="38100" dir="2700000" algn="tl">
                    <a:srgbClr val="000000">
                      <a:alpha val="43137"/>
                    </a:srgbClr>
                  </a:outerShdw>
                </a:effectLst>
                <a:cs typeface="Calibri" panose="020F0502020204030204" pitchFamily="34" charset="0"/>
              </a:rPr>
              <a:t>An interesting phrase is employed to define the place where God’s people will be dwelling. It is called the middle (literally, the navel) of the earth as explained in 5:5. The land of Israel is in the center of the earth as far as God’s purposes for the world are concerned (cf. Deut. 32:8). Rabbinic literature states: ‘As the navel is set in the center of the human body, so the land of Israel is the navel of the world…Situated in the center of the world, in Jerusalem in the center of the land of Israel, and the sanctuary in the center of Jerusalem, and the holy place in the center of the sanctuary, and the ark in the center of the holy place, and the foundation stone before the holy place, because from it the world was founded.’ Midrash, </a:t>
            </a:r>
            <a:r>
              <a:rPr lang="en-US" sz="2800" dirty="0" err="1">
                <a:effectLst>
                  <a:outerShdw blurRad="38100" dist="38100" dir="2700000" algn="tl">
                    <a:srgbClr val="000000">
                      <a:alpha val="43137"/>
                    </a:srgbClr>
                  </a:outerShdw>
                </a:effectLst>
                <a:cs typeface="Calibri" panose="020F0502020204030204" pitchFamily="34" charset="0"/>
              </a:rPr>
              <a:t>Tanachma</a:t>
            </a:r>
            <a:r>
              <a:rPr lang="en-US" sz="2800" dirty="0">
                <a:effectLst>
                  <a:outerShdw blurRad="38100" dist="38100" dir="2700000" algn="tl">
                    <a:srgbClr val="000000">
                      <a:alpha val="43137"/>
                    </a:srgbClr>
                  </a:outerShdw>
                </a:effectLst>
                <a:cs typeface="Calibri" panose="020F0502020204030204" pitchFamily="34" charset="0"/>
              </a:rPr>
              <a:t>, </a:t>
            </a:r>
            <a:r>
              <a:rPr lang="en-US" sz="2800" i="1" dirty="0" err="1">
                <a:effectLst>
                  <a:outerShdw blurRad="38100" dist="38100" dir="2700000" algn="tl">
                    <a:srgbClr val="000000">
                      <a:alpha val="43137"/>
                    </a:srgbClr>
                  </a:outerShdw>
                </a:effectLst>
                <a:cs typeface="Calibri" panose="020F0502020204030204" pitchFamily="34" charset="0"/>
              </a:rPr>
              <a:t>Qedoshim</a:t>
            </a:r>
            <a:r>
              <a:rPr lang="en-US" altLang="en-US" sz="2800" dirty="0">
                <a:effectLst>
                  <a:outerShdw blurRad="38100" dist="38100" dir="2700000" algn="tl">
                    <a:srgbClr val="000000">
                      <a:alpha val="43137"/>
                    </a:srgbClr>
                  </a:outerShdw>
                </a:effectLst>
                <a:cs typeface="Calibri" panose="020F0502020204030204" pitchFamily="34" charset="0"/>
              </a:rPr>
              <a:t>.”</a:t>
            </a:r>
          </a:p>
        </p:txBody>
      </p:sp>
      <p:sp>
        <p:nvSpPr>
          <p:cNvPr id="38915" name="TextBox 2"/>
          <p:cNvSpPr txBox="1">
            <a:spLocks noChangeArrowheads="1"/>
          </p:cNvSpPr>
          <p:nvPr/>
        </p:nvSpPr>
        <p:spPr bwMode="auto">
          <a:xfrm>
            <a:off x="2819400" y="228601"/>
            <a:ext cx="6553200" cy="127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a:spcBef>
                <a:spcPct val="0"/>
              </a:spcBef>
              <a:spcAft>
                <a:spcPts val="600"/>
              </a:spcAft>
              <a:buClrTx/>
              <a:buSzTx/>
              <a:buNone/>
            </a:pPr>
            <a:r>
              <a:rPr lang="en-US" altLang="en-US" sz="3600" dirty="0">
                <a:solidFill>
                  <a:schemeClr val="tx2"/>
                </a:solidFill>
                <a:effectLst>
                  <a:outerShdw blurRad="38100" dist="38100" dir="2700000" algn="tl">
                    <a:srgbClr val="000000">
                      <a:alpha val="43137"/>
                    </a:srgbClr>
                  </a:outerShdw>
                </a:effectLst>
                <a:ea typeface="+mj-ea"/>
                <a:cs typeface="Calibri" panose="020F0502020204030204" pitchFamily="34" charset="0"/>
              </a:rPr>
              <a:t>Charles L. Feinberg</a:t>
            </a:r>
          </a:p>
          <a:p>
            <a:pPr algn="ctr" eaLnBrk="1" hangingPunct="1">
              <a:spcBef>
                <a:spcPct val="0"/>
              </a:spcBef>
              <a:buClrTx/>
              <a:buSzTx/>
              <a:buFontTx/>
              <a:buNone/>
            </a:pPr>
            <a:r>
              <a:rPr lang="en-US" altLang="en-US" sz="12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The Prophecy of Ezekiel</a:t>
            </a:r>
            <a:r>
              <a:rPr lang="en-US" altLang="en-US" sz="1800" dirty="0">
                <a:effectLst>
                  <a:outerShdw blurRad="38100" dist="38100" dir="2700000" algn="tl">
                    <a:srgbClr val="000000">
                      <a:alpha val="43137"/>
                    </a:srgbClr>
                  </a:outerShdw>
                </a:effectLst>
                <a:cs typeface="Calibri" panose="020F0502020204030204" pitchFamily="34" charset="0"/>
              </a:rPr>
              <a:t>: The Glory of the Lord, Paperback ed. (Chicago: Moody, 1969; reprint, Chicago: Moody, 1984), 223.</a:t>
            </a:r>
          </a:p>
        </p:txBody>
      </p:sp>
      <p:pic>
        <p:nvPicPr>
          <p:cNvPr id="6" name="Picture 5">
            <a:extLst>
              <a:ext uri="{FF2B5EF4-FFF2-40B4-BE49-F238E27FC236}">
                <a16:creationId xmlns:a16="http://schemas.microsoft.com/office/drawing/2014/main" id="{3F5C6F37-43D9-4158-9D2B-7AEF31139DD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52400"/>
            <a:ext cx="890463" cy="1097280"/>
          </a:xfrm>
          <a:prstGeom prst="rect">
            <a:avLst/>
          </a:prstGeom>
          <a:ln>
            <a:solidFill>
              <a:schemeClr val="tx1"/>
            </a:solidFill>
          </a:ln>
        </p:spPr>
      </p:pic>
    </p:spTree>
    <p:extLst>
      <p:ext uri="{BB962C8B-B14F-4D97-AF65-F5344CB8AC3E}">
        <p14:creationId xmlns:p14="http://schemas.microsoft.com/office/powerpoint/2010/main" val="3629585081"/>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1"/>
          <p:cNvSpPr>
            <a:spLocks noChangeArrowheads="1"/>
          </p:cNvSpPr>
          <p:nvPr/>
        </p:nvSpPr>
        <p:spPr bwMode="auto">
          <a:xfrm>
            <a:off x="609600" y="1676401"/>
            <a:ext cx="109728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FontTx/>
              <a:buNone/>
            </a:pPr>
            <a:r>
              <a:rPr lang="en-US" altLang="en-US" sz="3600" dirty="0">
                <a:effectLst>
                  <a:outerShdw blurRad="38100" dist="38100" dir="2700000" algn="tl">
                    <a:srgbClr val="000000">
                      <a:alpha val="43137"/>
                    </a:srgbClr>
                  </a:outerShdw>
                </a:effectLst>
                <a:cs typeface="Calibri" panose="020F0502020204030204" pitchFamily="34" charset="0"/>
              </a:rPr>
              <a:t>“Israel is God's sun dial. If anyone desires to know our place in God’s chronology, our position in the great march of events, look at Israel.”</a:t>
            </a:r>
          </a:p>
        </p:txBody>
      </p:sp>
      <p:sp>
        <p:nvSpPr>
          <p:cNvPr id="93187" name="TextBox 2"/>
          <p:cNvSpPr txBox="1">
            <a:spLocks noChangeArrowheads="1"/>
          </p:cNvSpPr>
          <p:nvPr/>
        </p:nvSpPr>
        <p:spPr bwMode="auto">
          <a:xfrm>
            <a:off x="3810000" y="228600"/>
            <a:ext cx="4572000"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a:spcBef>
                <a:spcPct val="0"/>
              </a:spcBef>
              <a:spcAft>
                <a:spcPts val="600"/>
              </a:spcAft>
              <a:buClrTx/>
              <a:buSzTx/>
              <a:buNone/>
            </a:pPr>
            <a:r>
              <a:rPr lang="en-US" altLang="en-US" sz="3600" dirty="0">
                <a:solidFill>
                  <a:schemeClr val="tx2"/>
                </a:solidFill>
                <a:effectLst>
                  <a:outerShdw blurRad="38100" dist="38100" dir="2700000" algn="tl">
                    <a:srgbClr val="000000">
                      <a:alpha val="43137"/>
                    </a:srgbClr>
                  </a:outerShdw>
                </a:effectLst>
                <a:ea typeface="+mj-ea"/>
                <a:cs typeface="+mj-cs"/>
              </a:rPr>
              <a:t>William E. Blackstone</a:t>
            </a:r>
          </a:p>
          <a:p>
            <a:pPr eaLnBrk="1" hangingPunct="1">
              <a:spcBef>
                <a:spcPct val="0"/>
              </a:spcBef>
              <a:buClrTx/>
              <a:buSzTx/>
              <a:buFontTx/>
              <a:buNone/>
            </a:pPr>
            <a:r>
              <a:rPr lang="en-US" altLang="en-US" sz="1200" dirty="0">
                <a:cs typeface="Calibri" panose="020F0502020204030204" pitchFamily="34" charset="0"/>
              </a:rPr>
              <a:t> </a:t>
            </a:r>
            <a:r>
              <a:rPr lang="en-US" altLang="en-US" sz="1400" i="1" dirty="0">
                <a:cs typeface="Calibri" panose="020F0502020204030204" pitchFamily="34" charset="0"/>
              </a:rPr>
              <a:t>Jesus Is Coming: God's Hope for a Restless World</a:t>
            </a:r>
            <a:r>
              <a:rPr lang="en-US" altLang="en-US" sz="1400" dirty="0">
                <a:cs typeface="Calibri" panose="020F0502020204030204" pitchFamily="34" charset="0"/>
              </a:rPr>
              <a:t> (New York: F.H. </a:t>
            </a:r>
            <a:r>
              <a:rPr lang="en-US" altLang="en-US" sz="1400" dirty="0" err="1">
                <a:cs typeface="Calibri" panose="020F0502020204030204" pitchFamily="34" charset="0"/>
              </a:rPr>
              <a:t>Revell</a:t>
            </a:r>
            <a:r>
              <a:rPr lang="en-US" altLang="en-US" sz="1400" dirty="0">
                <a:cs typeface="Calibri" panose="020F0502020204030204" pitchFamily="34" charset="0"/>
              </a:rPr>
              <a:t>, 1908; reprint, Grand Rapids: </a:t>
            </a:r>
            <a:r>
              <a:rPr lang="en-US" altLang="en-US" sz="1400" dirty="0" err="1">
                <a:cs typeface="Calibri" panose="020F0502020204030204" pitchFamily="34" charset="0"/>
              </a:rPr>
              <a:t>Kregel</a:t>
            </a:r>
            <a:r>
              <a:rPr lang="en-US" altLang="en-US" sz="1400" dirty="0">
                <a:cs typeface="Calibri" panose="020F0502020204030204" pitchFamily="34" charset="0"/>
              </a:rPr>
              <a:t>, 1989), 238.</a:t>
            </a:r>
          </a:p>
        </p:txBody>
      </p:sp>
      <p:pic>
        <p:nvPicPr>
          <p:cNvPr id="93188" name="Picture 2" descr="http://www.spertus.edu/sites/default/files/styles/gallery_photo/public/photos/Blackstone_web.jpg?itok=_S_TbM-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5800" y="152400"/>
            <a:ext cx="821326" cy="109728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3189" name="Picture 4" descr="http://sauceio.com/wp-content/uploads/2013/02/Sundial.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344618" y="4230945"/>
            <a:ext cx="3502764" cy="237744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6899459"/>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D22EA8-AAC3-4E4F-ADAC-8C2B9CA953E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66529" y="137160"/>
            <a:ext cx="4658943" cy="6583680"/>
          </a:xfrm>
          <a:prstGeom prst="rect">
            <a:avLst/>
          </a:prstGeom>
        </p:spPr>
      </p:pic>
    </p:spTree>
    <p:extLst>
      <p:ext uri="{BB962C8B-B14F-4D97-AF65-F5344CB8AC3E}">
        <p14:creationId xmlns:p14="http://schemas.microsoft.com/office/powerpoint/2010/main" val="2522483858"/>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7B2AA8-3439-4CF9-8D3C-651824B1AD3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609600" y="0"/>
            <a:ext cx="10972800" cy="2895600"/>
          </a:xfrm>
        </p:spPr>
        <p:txBody>
          <a:bodyPr/>
          <a:lstStyle/>
          <a:p>
            <a:pPr algn="ctr">
              <a:spcBef>
                <a:spcPts val="0"/>
              </a:spcBef>
              <a:spcAft>
                <a:spcPts val="1200"/>
              </a:spcAft>
              <a:buNone/>
              <a:defRPr/>
            </a:pPr>
            <a:r>
              <a:rPr lang="en-US" sz="3600" dirty="0"/>
              <a:t>	</a:t>
            </a:r>
            <a:r>
              <a:rPr lang="en-US" sz="4000" kern="1200" dirty="0">
                <a:solidFill>
                  <a:schemeClr val="tx2"/>
                </a:solidFill>
                <a:ea typeface="+mj-ea"/>
                <a:cs typeface="Calibri" panose="020F0502020204030204" pitchFamily="34" charset="0"/>
              </a:rPr>
              <a:t>Ezekiel</a:t>
            </a:r>
            <a:r>
              <a:rPr lang="en-US" altLang="en-US" sz="4000" kern="1200" dirty="0">
                <a:solidFill>
                  <a:schemeClr val="tx2"/>
                </a:solidFill>
                <a:ea typeface="+mj-ea"/>
                <a:cs typeface="Calibri" panose="020F0502020204030204" pitchFamily="34" charset="0"/>
              </a:rPr>
              <a:t> 38:13</a:t>
            </a:r>
            <a:endParaRPr lang="en-US" sz="4000" kern="1200" dirty="0">
              <a:solidFill>
                <a:schemeClr val="tx2"/>
              </a:solidFill>
              <a:ea typeface="+mj-ea"/>
              <a:cs typeface="Calibri" panose="020F0502020204030204" pitchFamily="34" charset="0"/>
            </a:endParaRPr>
          </a:p>
          <a:p>
            <a:pPr marL="0" indent="0" algn="just">
              <a:spcBef>
                <a:spcPts val="0"/>
              </a:spcBef>
              <a:buNone/>
              <a:defRPr/>
            </a:pPr>
            <a:r>
              <a:rPr lang="en-US" sz="3600" dirty="0">
                <a:cs typeface="Calibri" panose="020F0502020204030204" pitchFamily="34" charset="0"/>
              </a:rPr>
              <a:t>“Sheba and Dedan and the merchants of Tarshish with all its villages will say to you, ‘Have you come to capture spoil? Have you assembled your company to seize plunder, to carry away silver and gold, to take away cattle and goods, to capture great spoil?’</a:t>
            </a:r>
            <a:r>
              <a:rPr lang="en-US" sz="36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886211177"/>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7B2AA8-3439-4CF9-8D3C-651824B1AD3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609600" y="0"/>
            <a:ext cx="10972800" cy="2895600"/>
          </a:xfrm>
        </p:spPr>
        <p:txBody>
          <a:bodyPr/>
          <a:lstStyle/>
          <a:p>
            <a:pPr algn="ctr">
              <a:spcBef>
                <a:spcPts val="0"/>
              </a:spcBef>
              <a:spcAft>
                <a:spcPts val="1200"/>
              </a:spcAft>
              <a:buNone/>
              <a:defRPr/>
            </a:pPr>
            <a:r>
              <a:rPr lang="en-US" sz="3600" dirty="0"/>
              <a:t>	</a:t>
            </a:r>
            <a:r>
              <a:rPr lang="en-US" sz="4000" kern="1200" dirty="0">
                <a:solidFill>
                  <a:schemeClr val="tx2"/>
                </a:solidFill>
                <a:ea typeface="+mj-ea"/>
                <a:cs typeface="Calibri" panose="020F0502020204030204" pitchFamily="34" charset="0"/>
              </a:rPr>
              <a:t>Ezekiel</a:t>
            </a:r>
            <a:r>
              <a:rPr lang="en-US" altLang="en-US" sz="4000" kern="1200" dirty="0">
                <a:solidFill>
                  <a:schemeClr val="tx2"/>
                </a:solidFill>
                <a:ea typeface="+mj-ea"/>
                <a:cs typeface="Calibri" panose="020F0502020204030204" pitchFamily="34" charset="0"/>
              </a:rPr>
              <a:t> 38:13</a:t>
            </a:r>
            <a:endParaRPr lang="en-US" sz="4000" kern="1200" dirty="0">
              <a:solidFill>
                <a:schemeClr val="tx2"/>
              </a:solidFill>
              <a:ea typeface="+mj-ea"/>
              <a:cs typeface="Calibri" panose="020F0502020204030204" pitchFamily="34" charset="0"/>
            </a:endParaRPr>
          </a:p>
          <a:p>
            <a:pPr marL="0" indent="0" algn="just">
              <a:spcBef>
                <a:spcPts val="0"/>
              </a:spcBef>
              <a:buNone/>
              <a:defRPr/>
            </a:pPr>
            <a:r>
              <a:rPr lang="en-US" sz="3600" dirty="0">
                <a:cs typeface="Calibri" panose="020F0502020204030204" pitchFamily="34" charset="0"/>
              </a:rPr>
              <a:t>“</a:t>
            </a:r>
            <a:r>
              <a:rPr lang="en-US" sz="3600" b="1" u="sng" dirty="0">
                <a:solidFill>
                  <a:srgbClr val="FFFFCC"/>
                </a:solidFill>
                <a:cs typeface="Calibri" panose="020F0502020204030204" pitchFamily="34" charset="0"/>
              </a:rPr>
              <a:t>Sheba and Dedan</a:t>
            </a:r>
            <a:r>
              <a:rPr lang="en-US" sz="3600" b="1" dirty="0">
                <a:solidFill>
                  <a:srgbClr val="FFFFCC"/>
                </a:solidFill>
                <a:cs typeface="Calibri" panose="020F0502020204030204" pitchFamily="34" charset="0"/>
              </a:rPr>
              <a:t> </a:t>
            </a:r>
            <a:r>
              <a:rPr lang="en-US" sz="3600" dirty="0">
                <a:cs typeface="Calibri" panose="020F0502020204030204" pitchFamily="34" charset="0"/>
              </a:rPr>
              <a:t>and the merchants of Tarshish with all its villages will say to you, ‘Have you come to capture spoil? Have you assembled your company to seize plunder, to carry away silver and gold, to take away cattle and goods, to capture great spoil?’</a:t>
            </a:r>
            <a:r>
              <a:rPr lang="en-US" sz="36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559178397"/>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6ED74B2F-0F7A-479F-AFBA-B47ACFCCCBAE}"/>
              </a:ext>
            </a:extLst>
          </p:cNvPr>
          <p:cNvGraphicFramePr>
            <a:graphicFrameLocks noGrp="1"/>
          </p:cNvGraphicFramePr>
          <p:nvPr/>
        </p:nvGraphicFramePr>
        <p:xfrm>
          <a:off x="609600" y="495300"/>
          <a:ext cx="10972800" cy="5867400"/>
        </p:xfrm>
        <a:graphic>
          <a:graphicData uri="http://schemas.openxmlformats.org/drawingml/2006/table">
            <a:tbl>
              <a:tblPr firstRow="1" bandRow="1">
                <a:tableStyleId>{073A0DAA-6AF3-43AB-8588-CEC1D06C72B9}</a:tableStyleId>
              </a:tblPr>
              <a:tblGrid>
                <a:gridCol w="5486400">
                  <a:extLst>
                    <a:ext uri="{9D8B030D-6E8A-4147-A177-3AD203B41FA5}">
                      <a16:colId xmlns:a16="http://schemas.microsoft.com/office/drawing/2014/main" val="3051601499"/>
                    </a:ext>
                  </a:extLst>
                </a:gridCol>
                <a:gridCol w="5486400">
                  <a:extLst>
                    <a:ext uri="{9D8B030D-6E8A-4147-A177-3AD203B41FA5}">
                      <a16:colId xmlns:a16="http://schemas.microsoft.com/office/drawing/2014/main" val="1072708087"/>
                    </a:ext>
                  </a:extLst>
                </a:gridCol>
              </a:tblGrid>
              <a:tr h="642159">
                <a:tc gridSpan="2">
                  <a:txBody>
                    <a:bodyPr/>
                    <a:lstStyle/>
                    <a:p>
                      <a:pPr algn="ctr"/>
                      <a:r>
                        <a:rPr lang="en-US" sz="3600" b="0" dirty="0">
                          <a:solidFill>
                            <a:schemeClr val="tx2"/>
                          </a:solidFill>
                          <a:latin typeface="Calibri" panose="020F0502020204030204" pitchFamily="34" charset="0"/>
                          <a:ea typeface="+mj-ea"/>
                          <a:cs typeface="Calibri" panose="020F0502020204030204" pitchFamily="34" charset="0"/>
                        </a:rPr>
                        <a:t>Ancient Names From Ezekiel 38:1-9</a:t>
                      </a:r>
                    </a:p>
                  </a:txBody>
                  <a:tcPr/>
                </a:tc>
                <a:tc hMerge="1">
                  <a:txBody>
                    <a:bodyPr/>
                    <a:lstStyle/>
                    <a:p>
                      <a:endParaRPr lang="en-US" dirty="0"/>
                    </a:p>
                  </a:txBody>
                  <a:tcPr/>
                </a:tc>
                <a:extLst>
                  <a:ext uri="{0D108BD9-81ED-4DB2-BD59-A6C34878D82A}">
                    <a16:rowId xmlns:a16="http://schemas.microsoft.com/office/drawing/2014/main" val="1444934580"/>
                  </a:ext>
                </a:extLst>
              </a:tr>
              <a:tr h="5225241">
                <a:tc>
                  <a:txBody>
                    <a:bodyPr/>
                    <a:lstStyle/>
                    <a:p>
                      <a:pPr marL="461963" indent="-461963" eaLnBrk="1"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Magog (Central Asia) </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Rosh (Russia) </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Meshec (Turkey)</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Tubal (Turkey)</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Persia (Iran) </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Put (Libya) </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Cush (Sudan) </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Gomer (Turkey)</a:t>
                      </a:r>
                    </a:p>
                  </a:txBody>
                  <a:tcPr/>
                </a:tc>
                <a:tc>
                  <a:txBody>
                    <a:bodyPr/>
                    <a:lstStyle/>
                    <a:p>
                      <a:pPr marL="514350" marR="0" lvl="0" indent="-514350"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a:solidFill>
                            <a:schemeClr val="dk1"/>
                          </a:solidFill>
                          <a:latin typeface="Calibri" panose="020F0502020204030204" pitchFamily="34" charset="0"/>
                          <a:ea typeface="+mn-ea"/>
                          <a:cs typeface="Calibri" panose="020F0502020204030204" pitchFamily="34" charset="0"/>
                        </a:rPr>
                        <a:t>Togarmah (Turkey) </a:t>
                      </a:r>
                    </a:p>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b="1" u="sng" kern="1200" dirty="0">
                          <a:solidFill>
                            <a:schemeClr val="bg2"/>
                          </a:solidFill>
                          <a:latin typeface="Calibri" panose="020F0502020204030204" pitchFamily="34" charset="0"/>
                          <a:ea typeface="+mn-ea"/>
                          <a:cs typeface="Calibri" panose="020F0502020204030204" pitchFamily="34" charset="0"/>
                        </a:rPr>
                        <a:t>Sheba (Saudi Arabia)</a:t>
                      </a:r>
                    </a:p>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b="1" u="sng" kern="1200" dirty="0">
                          <a:solidFill>
                            <a:schemeClr val="bg2"/>
                          </a:solidFill>
                          <a:latin typeface="Calibri" panose="020F0502020204030204" pitchFamily="34" charset="0"/>
                          <a:ea typeface="+mn-ea"/>
                          <a:cs typeface="Calibri" panose="020F0502020204030204" pitchFamily="34" charset="0"/>
                        </a:rPr>
                        <a:t>Dedan (Saudi Arabia or Yemen)</a:t>
                      </a:r>
                    </a:p>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a:solidFill>
                            <a:schemeClr val="dk1"/>
                          </a:solidFill>
                          <a:latin typeface="Calibri" panose="020F0502020204030204" pitchFamily="34" charset="0"/>
                          <a:ea typeface="+mn-ea"/>
                          <a:cs typeface="Calibri" panose="020F0502020204030204" pitchFamily="34" charset="0"/>
                        </a:rPr>
                        <a:t>Tarshish (Spain)</a:t>
                      </a:r>
                    </a:p>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a:solidFill>
                            <a:schemeClr val="dk1"/>
                          </a:solidFill>
                          <a:latin typeface="Calibri" panose="020F0502020204030204" pitchFamily="34" charset="0"/>
                          <a:ea typeface="+mn-ea"/>
                          <a:cs typeface="Calibri" panose="020F0502020204030204" pitchFamily="34" charset="0"/>
                        </a:rPr>
                        <a:t>Merchants of Tarshish (Conglomeration of Western powers including Europe)</a:t>
                      </a:r>
                    </a:p>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a:solidFill>
                            <a:schemeClr val="dk1"/>
                          </a:solidFill>
                          <a:latin typeface="Calibri" panose="020F0502020204030204" pitchFamily="34" charset="0"/>
                          <a:ea typeface="+mn-ea"/>
                          <a:cs typeface="Calibri" panose="020F0502020204030204" pitchFamily="34" charset="0"/>
                        </a:rPr>
                        <a:t>Israel</a:t>
                      </a:r>
                    </a:p>
                  </a:txBody>
                  <a:tcPr/>
                </a:tc>
                <a:extLst>
                  <a:ext uri="{0D108BD9-81ED-4DB2-BD59-A6C34878D82A}">
                    <a16:rowId xmlns:a16="http://schemas.microsoft.com/office/drawing/2014/main" val="598634879"/>
                  </a:ext>
                </a:extLst>
              </a:tr>
            </a:tbl>
          </a:graphicData>
        </a:graphic>
      </p:graphicFrame>
    </p:spTree>
    <p:extLst>
      <p:ext uri="{BB962C8B-B14F-4D97-AF65-F5344CB8AC3E}">
        <p14:creationId xmlns:p14="http://schemas.microsoft.com/office/powerpoint/2010/main" val="2480749174"/>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03369" y="91153"/>
            <a:ext cx="7785267" cy="6675699"/>
          </a:xfrm>
          <a:prstGeom prst="rect">
            <a:avLst/>
          </a:prstGeom>
        </p:spPr>
      </p:pic>
    </p:spTree>
    <p:extLst>
      <p:ext uri="{BB962C8B-B14F-4D97-AF65-F5344CB8AC3E}">
        <p14:creationId xmlns:p14="http://schemas.microsoft.com/office/powerpoint/2010/main" val="4286578895"/>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1">
            <a:extLst>
              <a:ext uri="{FF2B5EF4-FFF2-40B4-BE49-F238E27FC236}">
                <a16:creationId xmlns:a16="http://schemas.microsoft.com/office/drawing/2014/main" id="{E3D858E4-A493-41D5-9473-B1AFB8F5E0B3}"/>
              </a:ext>
            </a:extLst>
          </p:cNvPr>
          <p:cNvSpPr>
            <a:spLocks noChangeArrowheads="1"/>
          </p:cNvSpPr>
          <p:nvPr/>
        </p:nvSpPr>
        <p:spPr bwMode="auto">
          <a:xfrm>
            <a:off x="1066800" y="228600"/>
            <a:ext cx="10058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“SAUDI PRINCE: ‘I’LL SIDE WITH ISRAEL’ AGAINST PALESTINIAN UPRISING, [AND] IRAN.”</a:t>
            </a: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79875" name="Picture 2" descr="Saudi Arabian Prince al-Waleed bin Talal (Left) with UAE Vice President, Prime Minister and Ruler of Dubai Sheikh Mohammed (Right). (Photo: Official Facebook Page of His Highness Prince Alwaleed Bin Talal Bin Abdulaziz Alsaud)">
            <a:extLst>
              <a:ext uri="{FF2B5EF4-FFF2-40B4-BE49-F238E27FC236}">
                <a16:creationId xmlns:a16="http://schemas.microsoft.com/office/drawing/2014/main" id="{02723035-8E04-499F-AAE3-F1A3FF0DDD9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38400" y="1828800"/>
            <a:ext cx="7315200" cy="3657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9876" name="TextBox 3">
            <a:extLst>
              <a:ext uri="{FF2B5EF4-FFF2-40B4-BE49-F238E27FC236}">
                <a16:creationId xmlns:a16="http://schemas.microsoft.com/office/drawing/2014/main" id="{706466E6-7AB3-475A-A464-F41C8C3C2491}"/>
              </a:ext>
            </a:extLst>
          </p:cNvPr>
          <p:cNvSpPr txBox="1">
            <a:spLocks noChangeArrowheads="1"/>
          </p:cNvSpPr>
          <p:nvPr/>
        </p:nvSpPr>
        <p:spPr bwMode="auto">
          <a:xfrm>
            <a:off x="1066800" y="5798403"/>
            <a:ext cx="10058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https://www.breakingisraelnews.com/52468/saudi-prince-ill-side-with-israel-against-palestinian-uprising-middle-east/#bco8FQkRWpkSLkuq.97</a:t>
            </a:r>
          </a:p>
        </p:txBody>
      </p:sp>
    </p:spTree>
    <p:extLst>
      <p:ext uri="{BB962C8B-B14F-4D97-AF65-F5344CB8AC3E}">
        <p14:creationId xmlns:p14="http://schemas.microsoft.com/office/powerpoint/2010/main" val="4258263437"/>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1600200"/>
            <a:ext cx="8229600" cy="3581400"/>
          </a:xfrm>
        </p:spPr>
        <p:txBody>
          <a:bodyPr/>
          <a:lstStyle/>
          <a:p>
            <a:pPr marL="576263" indent="-576263">
              <a:spcBef>
                <a:spcPts val="1800"/>
              </a:spcBef>
              <a:spcAft>
                <a:spcPts val="18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itchFamily="34" charset="0"/>
              </a:rPr>
              <a:t>Invasion planned (38:1-13)</a:t>
            </a:r>
            <a:endParaRPr lang="en-US" b="1" u="sng" dirty="0">
              <a:solidFill>
                <a:srgbClr val="FFFFCC"/>
              </a:solidFill>
              <a:effectLst>
                <a:outerShdw blurRad="38100" dist="38100" dir="2700000" algn="tl">
                  <a:srgbClr val="000000">
                    <a:alpha val="43137"/>
                  </a:srgbClr>
                </a:outerShdw>
              </a:effectLst>
              <a:latin typeface="Calibri" pitchFamily="34" charset="0"/>
              <a:cs typeface="Calibri" pitchFamily="34" charset="0"/>
            </a:endParaRPr>
          </a:p>
          <a:p>
            <a:pPr marL="576263" indent="-576263">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Invasion executed (38:14-16)  </a:t>
            </a:r>
          </a:p>
          <a:p>
            <a:pPr marL="576263" indent="-576263">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Invasion defeated (38:17‒39:20)</a:t>
            </a:r>
          </a:p>
          <a:p>
            <a:pPr marL="576263" indent="-576263">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Invasion’s results (39:21-29)</a:t>
            </a:r>
          </a:p>
        </p:txBody>
      </p:sp>
      <p:sp>
        <p:nvSpPr>
          <p:cNvPr id="6" name="Title 1">
            <a:extLst>
              <a:ext uri="{FF2B5EF4-FFF2-40B4-BE49-F238E27FC236}">
                <a16:creationId xmlns:a16="http://schemas.microsoft.com/office/drawing/2014/main" id="{BCC71FFE-C60B-490A-9A77-293720E09C72}"/>
              </a:ext>
            </a:extLst>
          </p:cNvPr>
          <p:cNvSpPr>
            <a:spLocks noGrp="1"/>
          </p:cNvSpPr>
          <p:nvPr>
            <p:ph type="title"/>
          </p:nvPr>
        </p:nvSpPr>
        <p:spPr>
          <a:xfrm>
            <a:off x="1828800" y="304800"/>
            <a:ext cx="8534400" cy="8382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Ezekiel 38‒39</a:t>
            </a:r>
          </a:p>
        </p:txBody>
      </p:sp>
      <p:pic>
        <p:nvPicPr>
          <p:cNvPr id="7" name="Picture 6" descr="C:\Documents and Settings\Owner\Application Data\Microsoft\Media Catalog\Downloaded Clips\cl0\SY01462_.wmf">
            <a:extLst>
              <a:ext uri="{FF2B5EF4-FFF2-40B4-BE49-F238E27FC236}">
                <a16:creationId xmlns:a16="http://schemas.microsoft.com/office/drawing/2014/main" id="{92C922FF-A1A9-4B44-848F-75A24F758DC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96400" y="2019300"/>
            <a:ext cx="2224706" cy="2286000"/>
          </a:xfrm>
          <a:prstGeom prst="rect">
            <a:avLst/>
          </a:prstGeom>
          <a:noFill/>
          <a:ln w="9525">
            <a:noFill/>
            <a:miter lim="800000"/>
            <a:headEnd/>
            <a:tailEnd/>
          </a:ln>
        </p:spPr>
      </p:pic>
    </p:spTree>
    <p:extLst>
      <p:ext uri="{BB962C8B-B14F-4D97-AF65-F5344CB8AC3E}">
        <p14:creationId xmlns:p14="http://schemas.microsoft.com/office/powerpoint/2010/main" val="126877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
          <p:cNvSpPr>
            <a:spLocks noChangeArrowheads="1"/>
          </p:cNvSpPr>
          <p:nvPr/>
        </p:nvSpPr>
        <p:spPr bwMode="auto">
          <a:xfrm>
            <a:off x="3581400" y="1524000"/>
            <a:ext cx="80010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buNone/>
            </a:pPr>
            <a:r>
              <a:rPr lang="en-US" altLang="en-US" dirty="0">
                <a:effectLst>
                  <a:outerShdw blurRad="38100" dist="38100" dir="2700000" algn="tl">
                    <a:srgbClr val="000000">
                      <a:alpha val="43137"/>
                    </a:srgbClr>
                  </a:outerShdw>
                </a:effectLst>
                <a:cs typeface="Calibri" panose="020F0502020204030204" pitchFamily="34" charset="0"/>
              </a:rPr>
              <a:t>“</a:t>
            </a:r>
            <a:r>
              <a:rPr lang="en-US" dirty="0">
                <a:effectLst>
                  <a:outerShdw blurRad="38100" dist="38100" dir="2700000" algn="tl">
                    <a:srgbClr val="000000">
                      <a:alpha val="43137"/>
                    </a:srgbClr>
                  </a:outerShdw>
                </a:effectLst>
              </a:rPr>
              <a:t>Saudi Arabia intercepts second Yemen missile in a month. Saudi Arabia on Thursday intercepted and destroyed a ballistic missile fired from war-torn Yemen, state media reported, the second such attack this month claimed by Iran-backed </a:t>
            </a:r>
            <a:r>
              <a:rPr lang="en-US" dirty="0" err="1">
                <a:effectLst>
                  <a:outerShdw blurRad="38100" dist="38100" dir="2700000" algn="tl">
                    <a:srgbClr val="000000">
                      <a:alpha val="43137"/>
                    </a:srgbClr>
                  </a:outerShdw>
                </a:effectLst>
              </a:rPr>
              <a:t>Huthi</a:t>
            </a:r>
            <a:r>
              <a:rPr lang="en-US" dirty="0">
                <a:effectLst>
                  <a:outerShdw blurRad="38100" dist="38100" dir="2700000" algn="tl">
                    <a:srgbClr val="000000">
                      <a:alpha val="43137"/>
                    </a:srgbClr>
                  </a:outerShdw>
                </a:effectLst>
              </a:rPr>
              <a:t> rebels.</a:t>
            </a:r>
            <a:r>
              <a:rPr lang="en-US" altLang="en-US" dirty="0">
                <a:effectLst>
                  <a:outerShdw blurRad="38100" dist="38100" dir="2700000" algn="tl">
                    <a:srgbClr val="000000">
                      <a:alpha val="43137"/>
                    </a:srgbClr>
                  </a:outerShdw>
                </a:effectLst>
                <a:cs typeface="Calibri" panose="020F0502020204030204" pitchFamily="34" charset="0"/>
              </a:rPr>
              <a:t>”</a:t>
            </a:r>
          </a:p>
        </p:txBody>
      </p:sp>
      <p:sp>
        <p:nvSpPr>
          <p:cNvPr id="78851" name="TextBox 2"/>
          <p:cNvSpPr txBox="1">
            <a:spLocks noChangeArrowheads="1"/>
          </p:cNvSpPr>
          <p:nvPr/>
        </p:nvSpPr>
        <p:spPr bwMode="auto">
          <a:xfrm>
            <a:off x="1066800" y="228600"/>
            <a:ext cx="10058400" cy="96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600"/>
              </a:spcAft>
              <a:buClrTx/>
              <a:buSzTx/>
              <a:buFontTx/>
              <a:buNone/>
            </a:pPr>
            <a:r>
              <a:rPr lang="en-US" altLang="en-US" sz="3600" dirty="0">
                <a:solidFill>
                  <a:schemeClr val="tx2"/>
                </a:solidFill>
                <a:effectLst>
                  <a:outerShdw blurRad="38100" dist="38100" dir="2700000" algn="tl">
                    <a:srgbClr val="000000">
                      <a:alpha val="43137"/>
                    </a:srgbClr>
                  </a:outerShdw>
                </a:effectLst>
                <a:ea typeface="+mj-ea"/>
                <a:cs typeface="+mj-cs"/>
              </a:rPr>
              <a:t>TIMES OF INDIA</a:t>
            </a:r>
          </a:p>
          <a:p>
            <a:pPr algn="ctr" eaLnBrk="1" hangingPunct="1">
              <a:spcBef>
                <a:spcPct val="0"/>
              </a:spcBef>
              <a:buClrTx/>
              <a:buSzTx/>
              <a:buFontTx/>
              <a:buNone/>
            </a:pPr>
            <a:r>
              <a:rPr lang="en-US" altLang="en-US" sz="1600" dirty="0">
                <a:effectLst>
                  <a:outerShdw blurRad="38100" dist="38100" dir="2700000" algn="tl">
                    <a:srgbClr val="000000">
                      <a:alpha val="43137"/>
                    </a:srgbClr>
                  </a:outerShdw>
                </a:effectLst>
                <a:cs typeface="Calibri" panose="020F0502020204030204" pitchFamily="34" charset="0"/>
              </a:rPr>
              <a:t>online: </a:t>
            </a:r>
            <a:r>
              <a:rPr lang="en-US" sz="1600" dirty="0">
                <a:effectLst>
                  <a:outerShdw blurRad="38100" dist="38100" dir="2700000" algn="tl">
                    <a:srgbClr val="000000">
                      <a:alpha val="43137"/>
                    </a:srgbClr>
                  </a:outerShdw>
                </a:effectLst>
              </a:rPr>
              <a:t>http://tass.com/politics/932980. December</a:t>
            </a:r>
            <a:r>
              <a:rPr lang="en-US" altLang="en-US" sz="1600" dirty="0">
                <a:effectLst>
                  <a:outerShdw blurRad="38100" dist="38100" dir="2700000" algn="tl">
                    <a:srgbClr val="000000">
                      <a:alpha val="43137"/>
                    </a:srgbClr>
                  </a:outerShdw>
                </a:effectLst>
                <a:cs typeface="Calibri" panose="020F0502020204030204" pitchFamily="34" charset="0"/>
              </a:rPr>
              <a:t> 01, 2017 , accessed 12 December 2017.</a:t>
            </a:r>
          </a:p>
        </p:txBody>
      </p:sp>
      <p:pic>
        <p:nvPicPr>
          <p:cNvPr id="2" name="Picture 1">
            <a:extLst>
              <a:ext uri="{FF2B5EF4-FFF2-40B4-BE49-F238E27FC236}">
                <a16:creationId xmlns:a16="http://schemas.microsoft.com/office/drawing/2014/main" id="{0266C27A-FD2E-4A77-812C-0D959B1D433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5800" y="1675894"/>
            <a:ext cx="2743200" cy="2743200"/>
          </a:xfrm>
          <a:prstGeom prst="rect">
            <a:avLst/>
          </a:prstGeom>
        </p:spPr>
      </p:pic>
    </p:spTree>
    <p:extLst>
      <p:ext uri="{BB962C8B-B14F-4D97-AF65-F5344CB8AC3E}">
        <p14:creationId xmlns:p14="http://schemas.microsoft.com/office/powerpoint/2010/main" val="3947206009"/>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059183-A579-4B51-83BD-81F1D1EDAC96}"/>
              </a:ext>
            </a:extLst>
          </p:cNvPr>
          <p:cNvPicPr>
            <a:picLocks noChangeAspect="1"/>
          </p:cNvPicPr>
          <p:nvPr/>
        </p:nvPicPr>
        <p:blipFill>
          <a:blip r:embed="rId2"/>
          <a:stretch>
            <a:fillRect/>
          </a:stretch>
        </p:blipFill>
        <p:spPr>
          <a:xfrm>
            <a:off x="3908965" y="228600"/>
            <a:ext cx="4374071"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60408336"/>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7B2AA8-3439-4CF9-8D3C-651824B1AD3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609600" y="0"/>
            <a:ext cx="10972800" cy="2895600"/>
          </a:xfrm>
        </p:spPr>
        <p:txBody>
          <a:bodyPr/>
          <a:lstStyle/>
          <a:p>
            <a:pPr algn="ctr">
              <a:spcBef>
                <a:spcPts val="0"/>
              </a:spcBef>
              <a:spcAft>
                <a:spcPts val="1200"/>
              </a:spcAft>
              <a:buNone/>
              <a:defRPr/>
            </a:pPr>
            <a:r>
              <a:rPr lang="en-US" sz="3600" dirty="0"/>
              <a:t>	</a:t>
            </a:r>
            <a:r>
              <a:rPr lang="en-US" sz="4000" dirty="0">
                <a:solidFill>
                  <a:schemeClr val="tx2"/>
                </a:solidFill>
                <a:ea typeface="+mj-ea"/>
                <a:cs typeface="+mj-cs"/>
              </a:rPr>
              <a:t>Ezekiel</a:t>
            </a:r>
            <a:r>
              <a:rPr lang="en-US" altLang="en-US" sz="4000" dirty="0">
                <a:solidFill>
                  <a:schemeClr val="tx2"/>
                </a:solidFill>
                <a:ea typeface="+mj-ea"/>
                <a:cs typeface="+mj-cs"/>
              </a:rPr>
              <a:t> 38:13</a:t>
            </a:r>
            <a:endParaRPr lang="en-US" sz="4000" dirty="0">
              <a:solidFill>
                <a:schemeClr val="tx2"/>
              </a:solidFill>
              <a:ea typeface="+mj-ea"/>
              <a:cs typeface="+mj-cs"/>
            </a:endParaRPr>
          </a:p>
          <a:p>
            <a:pPr marL="0" indent="0" algn="just">
              <a:spcBef>
                <a:spcPts val="0"/>
              </a:spcBef>
              <a:buNone/>
              <a:defRPr/>
            </a:pPr>
            <a:r>
              <a:rPr lang="en-US" sz="3600" dirty="0">
                <a:cs typeface="Calibri" panose="020F0502020204030204" pitchFamily="34" charset="0"/>
              </a:rPr>
              <a:t>“Sheba and Dedan and the merchants of </a:t>
            </a:r>
            <a:r>
              <a:rPr lang="en-US" sz="3600" b="1" u="sng" dirty="0">
                <a:solidFill>
                  <a:srgbClr val="FFFFCC"/>
                </a:solidFill>
                <a:cs typeface="Calibri" panose="020F0502020204030204" pitchFamily="34" charset="0"/>
              </a:rPr>
              <a:t>Tarshish</a:t>
            </a:r>
            <a:r>
              <a:rPr lang="en-US" sz="3600" dirty="0">
                <a:solidFill>
                  <a:srgbClr val="FFFFCC"/>
                </a:solidFill>
                <a:cs typeface="Calibri" panose="020F0502020204030204" pitchFamily="34" charset="0"/>
              </a:rPr>
              <a:t> </a:t>
            </a:r>
            <a:r>
              <a:rPr lang="en-US" sz="3600" dirty="0">
                <a:cs typeface="Calibri" panose="020F0502020204030204" pitchFamily="34" charset="0"/>
              </a:rPr>
              <a:t>with all its villages will say to you, ‘Have you come to capture spoil? Have you assembled your company to seize plunder, to carry away silver and gold, to take away cattle and goods, to capture great spoil?’</a:t>
            </a:r>
            <a:r>
              <a:rPr lang="en-US" sz="36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879160312"/>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6ED74B2F-0F7A-479F-AFBA-B47ACFCCCBAE}"/>
              </a:ext>
            </a:extLst>
          </p:cNvPr>
          <p:cNvGraphicFramePr>
            <a:graphicFrameLocks noGrp="1"/>
          </p:cNvGraphicFramePr>
          <p:nvPr/>
        </p:nvGraphicFramePr>
        <p:xfrm>
          <a:off x="609600" y="495300"/>
          <a:ext cx="10972800" cy="5867400"/>
        </p:xfrm>
        <a:graphic>
          <a:graphicData uri="http://schemas.openxmlformats.org/drawingml/2006/table">
            <a:tbl>
              <a:tblPr firstRow="1" bandRow="1">
                <a:tableStyleId>{073A0DAA-6AF3-43AB-8588-CEC1D06C72B9}</a:tableStyleId>
              </a:tblPr>
              <a:tblGrid>
                <a:gridCol w="5486400">
                  <a:extLst>
                    <a:ext uri="{9D8B030D-6E8A-4147-A177-3AD203B41FA5}">
                      <a16:colId xmlns:a16="http://schemas.microsoft.com/office/drawing/2014/main" val="3051601499"/>
                    </a:ext>
                  </a:extLst>
                </a:gridCol>
                <a:gridCol w="5486400">
                  <a:extLst>
                    <a:ext uri="{9D8B030D-6E8A-4147-A177-3AD203B41FA5}">
                      <a16:colId xmlns:a16="http://schemas.microsoft.com/office/drawing/2014/main" val="1072708087"/>
                    </a:ext>
                  </a:extLst>
                </a:gridCol>
              </a:tblGrid>
              <a:tr h="642159">
                <a:tc gridSpan="2">
                  <a:txBody>
                    <a:bodyPr/>
                    <a:lstStyle/>
                    <a:p>
                      <a:pPr algn="ctr"/>
                      <a:r>
                        <a:rPr lang="en-US" sz="3600" b="0" dirty="0">
                          <a:solidFill>
                            <a:schemeClr val="tx2"/>
                          </a:solidFill>
                          <a:latin typeface="Calibri" panose="020F0502020204030204" pitchFamily="34" charset="0"/>
                          <a:ea typeface="+mj-ea"/>
                          <a:cs typeface="Calibri" panose="020F0502020204030204" pitchFamily="34" charset="0"/>
                        </a:rPr>
                        <a:t>Ancient Names From Ezekiel 38:1-9</a:t>
                      </a:r>
                    </a:p>
                  </a:txBody>
                  <a:tcPr/>
                </a:tc>
                <a:tc hMerge="1">
                  <a:txBody>
                    <a:bodyPr/>
                    <a:lstStyle/>
                    <a:p>
                      <a:endParaRPr lang="en-US" dirty="0"/>
                    </a:p>
                  </a:txBody>
                  <a:tcPr/>
                </a:tc>
                <a:extLst>
                  <a:ext uri="{0D108BD9-81ED-4DB2-BD59-A6C34878D82A}">
                    <a16:rowId xmlns:a16="http://schemas.microsoft.com/office/drawing/2014/main" val="1444934580"/>
                  </a:ext>
                </a:extLst>
              </a:tr>
              <a:tr h="5225241">
                <a:tc>
                  <a:txBody>
                    <a:bodyPr/>
                    <a:lstStyle/>
                    <a:p>
                      <a:pPr marL="461963" indent="-461963" eaLnBrk="1"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Magog (Central Asia) </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Rosh (Russia) </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Meshec (Turkey)</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Tubal (Turkey)</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Persia (Iran) </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Put (Libya) </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Cush (Sudan) </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Gomer (Turkey)</a:t>
                      </a:r>
                    </a:p>
                  </a:txBody>
                  <a:tcPr/>
                </a:tc>
                <a:tc>
                  <a:txBody>
                    <a:bodyPr/>
                    <a:lstStyle/>
                    <a:p>
                      <a:pPr marL="514350" marR="0" lvl="0" indent="-514350"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a:solidFill>
                            <a:schemeClr val="dk1"/>
                          </a:solidFill>
                          <a:latin typeface="Calibri" panose="020F0502020204030204" pitchFamily="34" charset="0"/>
                          <a:ea typeface="+mn-ea"/>
                          <a:cs typeface="Calibri" panose="020F0502020204030204" pitchFamily="34" charset="0"/>
                        </a:rPr>
                        <a:t>Togarmah (Turkey) </a:t>
                      </a:r>
                    </a:p>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a:solidFill>
                            <a:schemeClr val="dk1"/>
                          </a:solidFill>
                          <a:latin typeface="Calibri" panose="020F0502020204030204" pitchFamily="34" charset="0"/>
                          <a:ea typeface="+mn-ea"/>
                          <a:cs typeface="Calibri" panose="020F0502020204030204" pitchFamily="34" charset="0"/>
                        </a:rPr>
                        <a:t>Sheba (Saudi Arabia)</a:t>
                      </a:r>
                    </a:p>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a:solidFill>
                            <a:schemeClr val="dk1"/>
                          </a:solidFill>
                          <a:latin typeface="Calibri" panose="020F0502020204030204" pitchFamily="34" charset="0"/>
                          <a:ea typeface="+mn-ea"/>
                          <a:cs typeface="Calibri" panose="020F0502020204030204" pitchFamily="34" charset="0"/>
                        </a:rPr>
                        <a:t>Dedan (Saudi Arabia or Yemen)</a:t>
                      </a:r>
                    </a:p>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b="1" u="sng" kern="1200" dirty="0">
                          <a:solidFill>
                            <a:schemeClr val="bg2"/>
                          </a:solidFill>
                          <a:latin typeface="Calibri" panose="020F0502020204030204" pitchFamily="34" charset="0"/>
                          <a:ea typeface="+mn-ea"/>
                          <a:cs typeface="Calibri" panose="020F0502020204030204" pitchFamily="34" charset="0"/>
                        </a:rPr>
                        <a:t>Tarshish (Spain)</a:t>
                      </a:r>
                    </a:p>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a:solidFill>
                            <a:schemeClr val="dk1"/>
                          </a:solidFill>
                          <a:latin typeface="Calibri" panose="020F0502020204030204" pitchFamily="34" charset="0"/>
                          <a:ea typeface="+mn-ea"/>
                          <a:cs typeface="Calibri" panose="020F0502020204030204" pitchFamily="34" charset="0"/>
                        </a:rPr>
                        <a:t>Merchants of Tarshish (Conglomeration of Western powers including Europe)</a:t>
                      </a:r>
                    </a:p>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a:solidFill>
                            <a:schemeClr val="dk1"/>
                          </a:solidFill>
                          <a:latin typeface="Calibri" panose="020F0502020204030204" pitchFamily="34" charset="0"/>
                          <a:ea typeface="+mn-ea"/>
                          <a:cs typeface="Calibri" panose="020F0502020204030204" pitchFamily="34" charset="0"/>
                        </a:rPr>
                        <a:t>Israel</a:t>
                      </a:r>
                    </a:p>
                  </a:txBody>
                  <a:tcPr/>
                </a:tc>
                <a:extLst>
                  <a:ext uri="{0D108BD9-81ED-4DB2-BD59-A6C34878D82A}">
                    <a16:rowId xmlns:a16="http://schemas.microsoft.com/office/drawing/2014/main" val="598634879"/>
                  </a:ext>
                </a:extLst>
              </a:tr>
            </a:tbl>
          </a:graphicData>
        </a:graphic>
      </p:graphicFrame>
    </p:spTree>
    <p:extLst>
      <p:ext uri="{BB962C8B-B14F-4D97-AF65-F5344CB8AC3E}">
        <p14:creationId xmlns:p14="http://schemas.microsoft.com/office/powerpoint/2010/main" val="4286936350"/>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
          <p:cNvSpPr>
            <a:spLocks noChangeArrowheads="1"/>
          </p:cNvSpPr>
          <p:nvPr/>
        </p:nvSpPr>
        <p:spPr bwMode="auto">
          <a:xfrm>
            <a:off x="2667000" y="1943558"/>
            <a:ext cx="8927968"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None/>
            </a:pPr>
            <a:r>
              <a:rPr lang="en-US" altLang="en-US" dirty="0">
                <a:effectLst>
                  <a:outerShdw blurRad="38100" dist="38100" dir="2700000" algn="tl">
                    <a:srgbClr val="000000">
                      <a:alpha val="43137"/>
                    </a:srgbClr>
                  </a:outerShdw>
                </a:effectLst>
                <a:cs typeface="Calibri" panose="020F0502020204030204" pitchFamily="34" charset="0"/>
              </a:rPr>
              <a:t>The Ryrie Study Bible indicates that </a:t>
            </a:r>
            <a:r>
              <a:rPr lang="en-US" altLang="en-US" b="1" u="sng" dirty="0">
                <a:solidFill>
                  <a:srgbClr val="FFFFCC"/>
                </a:solidFill>
                <a:effectLst>
                  <a:outerShdw blurRad="38100" dist="38100" dir="2700000" algn="tl">
                    <a:srgbClr val="000000">
                      <a:alpha val="43137"/>
                    </a:srgbClr>
                  </a:outerShdw>
                </a:effectLst>
                <a:cs typeface="Calibri" panose="020F0502020204030204" pitchFamily="34" charset="0"/>
              </a:rPr>
              <a:t>Tarshish</a:t>
            </a:r>
            <a:r>
              <a:rPr lang="en-US" altLang="en-US" dirty="0">
                <a:effectLst>
                  <a:outerShdw blurRad="38100" dist="38100" dir="2700000" algn="tl">
                    <a:srgbClr val="000000">
                      <a:alpha val="43137"/>
                    </a:srgbClr>
                  </a:outerShdw>
                </a:effectLst>
                <a:cs typeface="Calibri" panose="020F0502020204030204" pitchFamily="34" charset="0"/>
              </a:rPr>
              <a:t> “is located in the S of </a:t>
            </a:r>
            <a:r>
              <a:rPr lang="en-US" altLang="en-US" b="1" u="sng" dirty="0">
                <a:solidFill>
                  <a:srgbClr val="FFFFCC"/>
                </a:solidFill>
                <a:effectLst>
                  <a:outerShdw blurRad="38100" dist="38100" dir="2700000" algn="tl">
                    <a:srgbClr val="000000">
                      <a:alpha val="43137"/>
                    </a:srgbClr>
                  </a:outerShdw>
                </a:effectLst>
                <a:cs typeface="Calibri" panose="020F0502020204030204" pitchFamily="34" charset="0"/>
              </a:rPr>
              <a:t>Spain</a:t>
            </a:r>
            <a:r>
              <a:rPr lang="en-US" altLang="en-US" dirty="0">
                <a:effectLst>
                  <a:outerShdw blurRad="38100" dist="38100" dir="2700000" algn="tl">
                    <a:srgbClr val="000000">
                      <a:alpha val="43137"/>
                    </a:srgbClr>
                  </a:outerShdw>
                </a:effectLst>
                <a:cs typeface="Calibri" panose="020F0502020204030204" pitchFamily="34" charset="0"/>
              </a:rPr>
              <a:t> near Gibraltar, 2,500 mi. (4,000 km) W of Palestine [or Israel] and the opposite direction from Nineveh.”</a:t>
            </a:r>
          </a:p>
          <a:p>
            <a:pPr algn="just" eaLnBrk="1" hangingPunct="1">
              <a:spcBef>
                <a:spcPct val="0"/>
              </a:spcBef>
              <a:buClrTx/>
              <a:buSzTx/>
              <a:buNone/>
            </a:pPr>
            <a:endParaRPr lang="en-US" altLang="en-US" sz="2800" dirty="0">
              <a:effectLst>
                <a:outerShdw blurRad="38100" dist="38100" dir="2700000" algn="tl">
                  <a:srgbClr val="000000">
                    <a:alpha val="43137"/>
                  </a:srgbClr>
                </a:outerShdw>
              </a:effectLst>
              <a:cs typeface="Calibri" panose="020F0502020204030204" pitchFamily="34" charset="0"/>
            </a:endParaRPr>
          </a:p>
        </p:txBody>
      </p:sp>
      <p:sp>
        <p:nvSpPr>
          <p:cNvPr id="26627" name="TextBox 2"/>
          <p:cNvSpPr txBox="1">
            <a:spLocks noChangeArrowheads="1"/>
          </p:cNvSpPr>
          <p:nvPr/>
        </p:nvSpPr>
        <p:spPr bwMode="auto">
          <a:xfrm>
            <a:off x="2438400" y="216694"/>
            <a:ext cx="7315199" cy="109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600"/>
              </a:spcAft>
              <a:buClrTx/>
              <a:buSzTx/>
              <a:buNone/>
            </a:pPr>
            <a:r>
              <a:rPr lang="en-US" altLang="en-US" sz="4000" dirty="0">
                <a:solidFill>
                  <a:schemeClr val="tx2"/>
                </a:solidFill>
                <a:effectLst>
                  <a:outerShdw blurRad="38100" dist="38100" dir="2700000" algn="tl">
                    <a:srgbClr val="000000">
                      <a:alpha val="43137"/>
                    </a:srgbClr>
                  </a:outerShdw>
                </a:effectLst>
                <a:ea typeface="+mj-ea"/>
                <a:cs typeface="+mj-cs"/>
              </a:rPr>
              <a:t>Tarshish = Spain</a:t>
            </a:r>
          </a:p>
          <a:p>
            <a:pPr algn="ctr" eaLnBrk="1" hangingPunct="1">
              <a:spcBef>
                <a:spcPct val="0"/>
              </a:spcBef>
              <a:buClrTx/>
              <a:buSzTx/>
              <a:buFontTx/>
              <a:buNone/>
            </a:pPr>
            <a:r>
              <a:rPr lang="en-US" altLang="en-US" sz="2000" dirty="0">
                <a:effectLst>
                  <a:outerShdw blurRad="38100" dist="38100" dir="2700000" algn="tl">
                    <a:srgbClr val="000000">
                      <a:alpha val="43137"/>
                    </a:srgbClr>
                  </a:outerShdw>
                </a:effectLst>
                <a:cs typeface="Calibri" panose="020F0502020204030204" pitchFamily="34" charset="0"/>
              </a:rPr>
              <a:t>Ryrie Study Bible, p. 1,421. </a:t>
            </a:r>
          </a:p>
        </p:txBody>
      </p:sp>
      <p:pic>
        <p:nvPicPr>
          <p:cNvPr id="3" name="Picture 2">
            <a:extLst>
              <a:ext uri="{FF2B5EF4-FFF2-40B4-BE49-F238E27FC236}">
                <a16:creationId xmlns:a16="http://schemas.microsoft.com/office/drawing/2014/main" id="{68A2A081-6E89-43F9-9FF7-0E35687A151B}"/>
              </a:ext>
            </a:extLst>
          </p:cNvPr>
          <p:cNvPicPr>
            <a:picLocks noChangeAspect="1"/>
          </p:cNvPicPr>
          <p:nvPr/>
        </p:nvPicPr>
        <p:blipFill>
          <a:blip r:embed="rId2"/>
          <a:stretch>
            <a:fillRect/>
          </a:stretch>
        </p:blipFill>
        <p:spPr>
          <a:xfrm>
            <a:off x="609600" y="2133600"/>
            <a:ext cx="1905000" cy="2828925"/>
          </a:xfrm>
          <a:prstGeom prst="rect">
            <a:avLst/>
          </a:prstGeom>
          <a:ln>
            <a:solidFill>
              <a:schemeClr val="tx1"/>
            </a:solidFill>
          </a:ln>
        </p:spPr>
      </p:pic>
    </p:spTree>
    <p:extLst>
      <p:ext uri="{BB962C8B-B14F-4D97-AF65-F5344CB8AC3E}">
        <p14:creationId xmlns:p14="http://schemas.microsoft.com/office/powerpoint/2010/main" val="895473574"/>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
          <p:cNvSpPr>
            <a:spLocks noChangeArrowheads="1"/>
          </p:cNvSpPr>
          <p:nvPr/>
        </p:nvSpPr>
        <p:spPr bwMode="auto">
          <a:xfrm>
            <a:off x="606582" y="1943558"/>
            <a:ext cx="10997814"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None/>
            </a:pPr>
            <a:r>
              <a:rPr lang="en-US" altLang="en-US" dirty="0">
                <a:effectLst>
                  <a:outerShdw blurRad="38100" dist="38100" dir="2700000" algn="tl">
                    <a:srgbClr val="000000">
                      <a:alpha val="43137"/>
                    </a:srgbClr>
                  </a:outerShdw>
                </a:effectLst>
                <a:cs typeface="Calibri" panose="020F0502020204030204" pitchFamily="34" charset="0"/>
              </a:rPr>
              <a:t>“Young lions are often used in the Scripture to refer to energetic rulers. Therefore, the young lions who verbally oppose Gog’s invasion are strong military and political leaders who act with Tarshish...It was in the farthest west regions of the known world, in Spain. As we know, Spain is in modern Europe. </a:t>
            </a:r>
            <a:r>
              <a:rPr lang="en-US" altLang="en-US" b="1" u="sng" dirty="0">
                <a:solidFill>
                  <a:srgbClr val="FFFFCC"/>
                </a:solidFill>
                <a:effectLst>
                  <a:outerShdw blurRad="38100" dist="38100" dir="2700000" algn="tl">
                    <a:srgbClr val="000000">
                      <a:alpha val="43137"/>
                    </a:srgbClr>
                  </a:outerShdw>
                </a:effectLst>
                <a:cs typeface="Calibri" panose="020F0502020204030204" pitchFamily="34" charset="0"/>
              </a:rPr>
              <a:t>Tarshish, or modern Spain, could be used by Ezekiel to represent all of the western nations whom Saudi Arabia will join with in denouncing this invasion</a:t>
            </a:r>
            <a:r>
              <a:rPr lang="en-US" altLang="en-US" dirty="0">
                <a:effectLst>
                  <a:outerShdw blurRad="38100" dist="38100" dir="2700000" algn="tl">
                    <a:srgbClr val="000000">
                      <a:alpha val="43137"/>
                    </a:srgbClr>
                  </a:outerShdw>
                </a:effectLst>
                <a:cs typeface="Calibri" panose="020F0502020204030204" pitchFamily="34" charset="0"/>
              </a:rPr>
              <a:t>.”</a:t>
            </a:r>
          </a:p>
        </p:txBody>
      </p:sp>
      <p:pic>
        <p:nvPicPr>
          <p:cNvPr id="5" name="Picture 4">
            <a:extLst>
              <a:ext uri="{FF2B5EF4-FFF2-40B4-BE49-F238E27FC236}">
                <a16:creationId xmlns:a16="http://schemas.microsoft.com/office/drawing/2014/main" id="{FD1CB181-3C1E-40FD-8F5D-3DC237C233F4}"/>
              </a:ext>
            </a:extLst>
          </p:cNvPr>
          <p:cNvPicPr>
            <a:picLocks noChangeAspect="1"/>
          </p:cNvPicPr>
          <p:nvPr/>
        </p:nvPicPr>
        <p:blipFill>
          <a:blip r:embed="rId2"/>
          <a:stretch>
            <a:fillRect/>
          </a:stretch>
        </p:blipFill>
        <p:spPr>
          <a:xfrm>
            <a:off x="606582" y="76200"/>
            <a:ext cx="1286692" cy="1097280"/>
          </a:xfrm>
          <a:prstGeom prst="rect">
            <a:avLst/>
          </a:prstGeom>
          <a:ln>
            <a:solidFill>
              <a:schemeClr val="tx1"/>
            </a:solidFill>
          </a:ln>
        </p:spPr>
      </p:pic>
      <p:sp>
        <p:nvSpPr>
          <p:cNvPr id="6" name="TextBox 2">
            <a:extLst>
              <a:ext uri="{FF2B5EF4-FFF2-40B4-BE49-F238E27FC236}">
                <a16:creationId xmlns:a16="http://schemas.microsoft.com/office/drawing/2014/main" id="{C21969F9-28B3-463D-84C5-029956D358B9}"/>
              </a:ext>
            </a:extLst>
          </p:cNvPr>
          <p:cNvSpPr txBox="1">
            <a:spLocks noChangeArrowheads="1"/>
          </p:cNvSpPr>
          <p:nvPr/>
        </p:nvSpPr>
        <p:spPr bwMode="auto">
          <a:xfrm>
            <a:off x="3124200" y="228600"/>
            <a:ext cx="5943600"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1200"/>
              </a:spcAft>
              <a:buClrTx/>
              <a:buSzTx/>
              <a:buNone/>
            </a:pPr>
            <a:r>
              <a:rPr lang="en-US" altLang="en-US" sz="3600" dirty="0">
                <a:solidFill>
                  <a:schemeClr val="tx2"/>
                </a:solidFill>
                <a:effectLst>
                  <a:outerShdw blurRad="38100" dist="38100" dir="2700000" algn="tl">
                    <a:srgbClr val="000000">
                      <a:alpha val="43137"/>
                    </a:srgbClr>
                  </a:outerShdw>
                </a:effectLst>
                <a:ea typeface="+mj-ea"/>
                <a:cs typeface="+mj-cs"/>
              </a:rPr>
              <a:t>Young Lions = Western Nations</a:t>
            </a:r>
          </a:p>
          <a:p>
            <a:pPr algn="ctr" eaLnBrk="1" hangingPunct="1">
              <a:spcBef>
                <a:spcPct val="0"/>
              </a:spcBef>
              <a:buClrTx/>
              <a:buSzTx/>
              <a:buFontTx/>
              <a:buNone/>
            </a:pPr>
            <a:r>
              <a:rPr lang="en-US" altLang="en-US" sz="1600" dirty="0">
                <a:effectLst>
                  <a:outerShdw blurRad="38100" dist="38100" dir="2700000" algn="tl">
                    <a:srgbClr val="000000">
                      <a:alpha val="43137"/>
                    </a:srgbClr>
                  </a:outerShdw>
                </a:effectLst>
                <a:cs typeface="Calibri" panose="020F0502020204030204" pitchFamily="34" charset="0"/>
              </a:rPr>
              <a:t>Mark Hitchcock, </a:t>
            </a:r>
            <a:r>
              <a:rPr lang="en-US" altLang="en-US" sz="1600" i="1" dirty="0">
                <a:effectLst>
                  <a:outerShdw blurRad="38100" dist="38100" dir="2700000" algn="tl">
                    <a:srgbClr val="000000">
                      <a:alpha val="43137"/>
                    </a:srgbClr>
                  </a:outerShdw>
                </a:effectLst>
                <a:cs typeface="Calibri" panose="020F0502020204030204" pitchFamily="34" charset="0"/>
              </a:rPr>
              <a:t>After the Empire: Bible Prophecy in Light of the Fall of the Soviet Union</a:t>
            </a:r>
            <a:r>
              <a:rPr lang="en-US" altLang="en-US" sz="1600" dirty="0">
                <a:effectLst>
                  <a:outerShdw blurRad="38100" dist="38100" dir="2700000" algn="tl">
                    <a:srgbClr val="000000">
                      <a:alpha val="43137"/>
                    </a:srgbClr>
                  </a:outerShdw>
                </a:effectLst>
                <a:cs typeface="Calibri" panose="020F0502020204030204" pitchFamily="34" charset="0"/>
              </a:rPr>
              <a:t> (Wheaton, Il: Tyndale, 1994), p. 101.  </a:t>
            </a:r>
          </a:p>
        </p:txBody>
      </p:sp>
    </p:spTree>
    <p:extLst>
      <p:ext uri="{BB962C8B-B14F-4D97-AF65-F5344CB8AC3E}">
        <p14:creationId xmlns:p14="http://schemas.microsoft.com/office/powerpoint/2010/main" val="1742418756"/>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7B2AA8-3439-4CF9-8D3C-651824B1AD3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609600" y="0"/>
            <a:ext cx="10972800" cy="2895600"/>
          </a:xfrm>
        </p:spPr>
        <p:txBody>
          <a:bodyPr/>
          <a:lstStyle/>
          <a:p>
            <a:pPr algn="ctr">
              <a:spcBef>
                <a:spcPts val="0"/>
              </a:spcBef>
              <a:spcAft>
                <a:spcPts val="1200"/>
              </a:spcAft>
              <a:buNone/>
              <a:defRPr/>
            </a:pPr>
            <a:r>
              <a:rPr lang="en-US" sz="3600" dirty="0"/>
              <a:t>	</a:t>
            </a:r>
            <a:r>
              <a:rPr lang="en-US" sz="4000" kern="1200" dirty="0">
                <a:solidFill>
                  <a:schemeClr val="tx2"/>
                </a:solidFill>
                <a:ea typeface="+mj-ea"/>
                <a:cs typeface="Calibri" panose="020F0502020204030204" pitchFamily="34" charset="0"/>
              </a:rPr>
              <a:t>Ezekiel</a:t>
            </a:r>
            <a:r>
              <a:rPr lang="en-US" altLang="en-US" sz="4000" kern="1200" dirty="0">
                <a:solidFill>
                  <a:schemeClr val="tx2"/>
                </a:solidFill>
                <a:ea typeface="+mj-ea"/>
                <a:cs typeface="Calibri" panose="020F0502020204030204" pitchFamily="34" charset="0"/>
              </a:rPr>
              <a:t> 38:13</a:t>
            </a:r>
            <a:endParaRPr lang="en-US" sz="4000" kern="1200" dirty="0">
              <a:solidFill>
                <a:schemeClr val="tx2"/>
              </a:solidFill>
              <a:ea typeface="+mj-ea"/>
              <a:cs typeface="Calibri" panose="020F0502020204030204" pitchFamily="34" charset="0"/>
            </a:endParaRPr>
          </a:p>
          <a:p>
            <a:pPr marL="0" indent="0" algn="just">
              <a:spcBef>
                <a:spcPts val="0"/>
              </a:spcBef>
              <a:buNone/>
              <a:defRPr/>
            </a:pPr>
            <a:r>
              <a:rPr lang="en-US" sz="3600" dirty="0">
                <a:cs typeface="Calibri" panose="020F0502020204030204" pitchFamily="34" charset="0"/>
              </a:rPr>
              <a:t>“Sheba and Dedan and </a:t>
            </a:r>
            <a:r>
              <a:rPr lang="en-US" sz="3600" b="1" u="sng" dirty="0">
                <a:solidFill>
                  <a:srgbClr val="FFFFCC"/>
                </a:solidFill>
                <a:cs typeface="Calibri" panose="020F0502020204030204" pitchFamily="34" charset="0"/>
              </a:rPr>
              <a:t>the merchants of Tarshish</a:t>
            </a:r>
            <a:r>
              <a:rPr lang="en-US" sz="3600" dirty="0">
                <a:solidFill>
                  <a:srgbClr val="FFFFCC"/>
                </a:solidFill>
                <a:cs typeface="Calibri" panose="020F0502020204030204" pitchFamily="34" charset="0"/>
              </a:rPr>
              <a:t> </a:t>
            </a:r>
            <a:r>
              <a:rPr lang="en-US" sz="3600" dirty="0">
                <a:cs typeface="Calibri" panose="020F0502020204030204" pitchFamily="34" charset="0"/>
              </a:rPr>
              <a:t>with all its villages will say to you, ‘Have you come to capture spoil? Have you assembled your company to seize plunder, to carry away silver and gold, to take away cattle and goods, to capture great spoil?’</a:t>
            </a:r>
            <a:r>
              <a:rPr lang="en-US" sz="36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606584572"/>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609600" y="1844219"/>
            <a:ext cx="109728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marL="0" marR="0" algn="just">
              <a:spcBef>
                <a:spcPts val="0"/>
              </a:spcBef>
              <a:spcAft>
                <a:spcPts val="0"/>
              </a:spcAft>
              <a:buNone/>
            </a:pPr>
            <a:r>
              <a:rPr lang="en-US" altLang="en-US" dirty="0">
                <a:effectLst>
                  <a:outerShdw blurRad="38100" dist="38100" dir="2700000" algn="tl">
                    <a:srgbClr val="000000">
                      <a:alpha val="43137"/>
                    </a:srgbClr>
                  </a:outerShdw>
                </a:effectLst>
                <a:cs typeface="Calibri" panose="020F0502020204030204" pitchFamily="34" charset="0"/>
              </a:rPr>
              <a:t>“</a:t>
            </a:r>
            <a:r>
              <a:rPr lang="en-US" dirty="0">
                <a:effectLst>
                  <a:outerShdw blurRad="38100" dist="38100" dir="2700000" algn="tl">
                    <a:srgbClr val="000000">
                      <a:alpha val="43137"/>
                    </a:srgbClr>
                  </a:outerShdw>
                </a:effectLst>
                <a:cs typeface="Calibri" panose="020F0502020204030204" pitchFamily="34" charset="0"/>
              </a:rPr>
              <a:t>The young lions of Tarshish are taken to mean either the strong leaders and princes or greedy rulers of these commercial communities</a:t>
            </a:r>
            <a:r>
              <a:rPr lang="en-US" altLang="en-US" dirty="0">
                <a:effectLst>
                  <a:outerShdw blurRad="38100" dist="38100" dir="2700000" algn="tl">
                    <a:srgbClr val="000000">
                      <a:alpha val="43137"/>
                    </a:srgbClr>
                  </a:outerShdw>
                </a:effectLst>
                <a:cs typeface="Calibri" panose="020F0502020204030204" pitchFamily="34" charset="0"/>
              </a:rPr>
              <a:t>.”</a:t>
            </a:r>
          </a:p>
        </p:txBody>
      </p:sp>
      <p:sp>
        <p:nvSpPr>
          <p:cNvPr id="38915" name="TextBox 2"/>
          <p:cNvSpPr txBox="1">
            <a:spLocks noChangeArrowheads="1"/>
          </p:cNvSpPr>
          <p:nvPr/>
        </p:nvSpPr>
        <p:spPr bwMode="auto">
          <a:xfrm>
            <a:off x="2971800" y="228601"/>
            <a:ext cx="6553200" cy="127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6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Charles L. Feinberg</a:t>
            </a:r>
          </a:p>
          <a:p>
            <a:pPr algn="ctr" eaLnBrk="1" hangingPunct="1">
              <a:spcBef>
                <a:spcPct val="0"/>
              </a:spcBef>
              <a:buClrTx/>
              <a:buSzTx/>
              <a:buFontTx/>
              <a:buNone/>
            </a:pPr>
            <a:r>
              <a:rPr lang="en-US" altLang="en-US" sz="12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The Prophecy of Ezekiel</a:t>
            </a:r>
            <a:r>
              <a:rPr lang="en-US" altLang="en-US" sz="1800" dirty="0">
                <a:effectLst>
                  <a:outerShdw blurRad="38100" dist="38100" dir="2700000" algn="tl">
                    <a:srgbClr val="000000">
                      <a:alpha val="43137"/>
                    </a:srgbClr>
                  </a:outerShdw>
                </a:effectLst>
                <a:cs typeface="Calibri" panose="020F0502020204030204" pitchFamily="34" charset="0"/>
              </a:rPr>
              <a:t>: The Glory of the Lord, Paperback ed. (Chicago: Moody, 1969; reprint, Chicago: Moody, 1984), 223.</a:t>
            </a:r>
          </a:p>
        </p:txBody>
      </p:sp>
      <p:pic>
        <p:nvPicPr>
          <p:cNvPr id="5" name="Picture 4">
            <a:extLst>
              <a:ext uri="{FF2B5EF4-FFF2-40B4-BE49-F238E27FC236}">
                <a16:creationId xmlns:a16="http://schemas.microsoft.com/office/drawing/2014/main" id="{830EF417-DCC5-46A5-9C1C-8DFA30DFA880}"/>
              </a:ext>
            </a:extLst>
          </p:cNvPr>
          <p:cNvPicPr>
            <a:picLocks noChangeAspect="1"/>
          </p:cNvPicPr>
          <p:nvPr/>
        </p:nvPicPr>
        <p:blipFill>
          <a:blip r:embed="rId2"/>
          <a:stretch>
            <a:fillRect/>
          </a:stretch>
        </p:blipFill>
        <p:spPr>
          <a:xfrm>
            <a:off x="4606714" y="4377750"/>
            <a:ext cx="2978573" cy="2127552"/>
          </a:xfrm>
          <a:prstGeom prst="rect">
            <a:avLst/>
          </a:prstGeom>
          <a:ln>
            <a:solidFill>
              <a:schemeClr val="tx1"/>
            </a:solidFill>
          </a:ln>
        </p:spPr>
      </p:pic>
      <p:pic>
        <p:nvPicPr>
          <p:cNvPr id="6" name="Picture 5">
            <a:extLst>
              <a:ext uri="{FF2B5EF4-FFF2-40B4-BE49-F238E27FC236}">
                <a16:creationId xmlns:a16="http://schemas.microsoft.com/office/drawing/2014/main" id="{C87B9D40-1CC3-4057-AFA6-A45AAAD2746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152400"/>
            <a:ext cx="890463" cy="1097280"/>
          </a:xfrm>
          <a:prstGeom prst="rect">
            <a:avLst/>
          </a:prstGeom>
          <a:ln>
            <a:solidFill>
              <a:schemeClr val="tx1"/>
            </a:solidFill>
          </a:ln>
        </p:spPr>
      </p:pic>
    </p:spTree>
    <p:extLst>
      <p:ext uri="{BB962C8B-B14F-4D97-AF65-F5344CB8AC3E}">
        <p14:creationId xmlns:p14="http://schemas.microsoft.com/office/powerpoint/2010/main" val="2160510628"/>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History of Israel - A Chronological Presentation - Introduction">
            <a:extLst>
              <a:ext uri="{FF2B5EF4-FFF2-40B4-BE49-F238E27FC236}">
                <a16:creationId xmlns:a16="http://schemas.microsoft.com/office/drawing/2014/main" id="{17F73DE1-3AAB-4DD4-980E-56F9678D019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9600" y="685800"/>
            <a:ext cx="10972800" cy="548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53962487"/>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1C7EAE-6951-4E1F-A5BE-E8560F8864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5867" y="228600"/>
            <a:ext cx="9800266"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13155871"/>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304800"/>
            <a:ext cx="8534400" cy="9144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I. Invasion Planned (Ezekiel 38:1-13)</a:t>
            </a:r>
          </a:p>
        </p:txBody>
      </p:sp>
      <p:sp>
        <p:nvSpPr>
          <p:cNvPr id="3" name="Content Placeholder 2"/>
          <p:cNvSpPr>
            <a:spLocks noGrp="1"/>
          </p:cNvSpPr>
          <p:nvPr>
            <p:ph idx="1"/>
          </p:nvPr>
        </p:nvSpPr>
        <p:spPr>
          <a:xfrm>
            <a:off x="1524000" y="2057400"/>
            <a:ext cx="5334000" cy="1981200"/>
          </a:xfrm>
        </p:spPr>
        <p:txBody>
          <a:bodyPr/>
          <a:lstStyle/>
          <a:p>
            <a:pPr marL="744538" lvl="1" indent="-742950">
              <a:spcBef>
                <a:spcPts val="0"/>
              </a:spcBef>
              <a:spcAft>
                <a:spcPts val="4800"/>
              </a:spcAft>
              <a:buSzPct val="100000"/>
              <a:buAutoNum type="alphaUcPeriod"/>
              <a:defRPr/>
            </a:pPr>
            <a:r>
              <a:rPr lang="en-US" dirty="0">
                <a:effectLst>
                  <a:outerShdw blurRad="38100" dist="38100" dir="2700000" algn="tl">
                    <a:srgbClr val="000000">
                      <a:alpha val="43137"/>
                    </a:srgbClr>
                  </a:outerShdw>
                </a:effectLst>
                <a:latin typeface="Calibri" pitchFamily="34" charset="0"/>
                <a:cs typeface="Calibri" pitchFamily="34" charset="0"/>
              </a:rPr>
              <a:t>God’s int</a:t>
            </a:r>
            <a:r>
              <a:rPr lang="en-US" dirty="0">
                <a:effectLst>
                  <a:outerShdw blurRad="38100" dist="38100" dir="2700000" algn="tl">
                    <a:srgbClr val="000000">
                      <a:alpha val="43137"/>
                    </a:srgbClr>
                  </a:outerShdw>
                </a:effectLst>
                <a:cs typeface="Calibri" pitchFamily="34" charset="0"/>
              </a:rPr>
              <a:t>ention</a:t>
            </a:r>
            <a:r>
              <a:rPr lang="en-US" dirty="0">
                <a:effectLst>
                  <a:outerShdw blurRad="38100" dist="38100" dir="2700000" algn="tl">
                    <a:srgbClr val="000000">
                      <a:alpha val="43137"/>
                    </a:srgbClr>
                  </a:outerShdw>
                </a:effectLst>
                <a:latin typeface="Calibri" pitchFamily="34" charset="0"/>
                <a:cs typeface="Calibri" pitchFamily="34" charset="0"/>
              </a:rPr>
              <a:t> (1-9)</a:t>
            </a:r>
          </a:p>
          <a:p>
            <a:pPr marL="744538" lvl="1" indent="-742950">
              <a:spcBef>
                <a:spcPts val="0"/>
              </a:spcBef>
              <a:spcAft>
                <a:spcPts val="4800"/>
              </a:spcAft>
              <a:buSzPct val="100000"/>
              <a:buAutoNum type="alphaUcPeriod"/>
              <a:defRPr/>
            </a:pPr>
            <a:r>
              <a:rPr lang="en-US" dirty="0">
                <a:effectLst>
                  <a:outerShdw blurRad="38100" dist="38100" dir="2700000" algn="tl">
                    <a:srgbClr val="000000">
                      <a:alpha val="43137"/>
                    </a:srgbClr>
                  </a:outerShdw>
                </a:effectLst>
                <a:cs typeface="Calibri" pitchFamily="34" charset="0"/>
              </a:rPr>
              <a:t>Gog’s intention (10-13)</a:t>
            </a:r>
            <a:endParaRPr lang="en-US" dirty="0">
              <a:effectLst>
                <a:outerShdw blurRad="38100" dist="38100" dir="2700000" algn="tl">
                  <a:srgbClr val="000000">
                    <a:alpha val="43137"/>
                  </a:srgbClr>
                </a:outerShdw>
              </a:effectLst>
              <a:latin typeface="Calibri" pitchFamily="34" charset="0"/>
              <a:cs typeface="Calibri" pitchFamily="34" charset="0"/>
            </a:endParaRPr>
          </a:p>
        </p:txBody>
      </p:sp>
      <p:pic>
        <p:nvPicPr>
          <p:cNvPr id="5" name="Picture 4" descr="C:\Documents and Settings\Owner\Application Data\Microsoft\Media Catalog\Downloaded Clips\cl0\SY01462_.wmf">
            <a:extLst>
              <a:ext uri="{FF2B5EF4-FFF2-40B4-BE49-F238E27FC236}">
                <a16:creationId xmlns:a16="http://schemas.microsoft.com/office/drawing/2014/main" id="{59050C82-5F97-4D79-BE19-38A289A3D66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96400" y="2019300"/>
            <a:ext cx="2224706" cy="2286000"/>
          </a:xfrm>
          <a:prstGeom prst="rect">
            <a:avLst/>
          </a:prstGeom>
          <a:noFill/>
          <a:ln w="9525">
            <a:noFill/>
            <a:miter lim="800000"/>
            <a:headEnd/>
            <a:tailEnd/>
          </a:ln>
        </p:spPr>
      </p:pic>
    </p:spTree>
    <p:extLst>
      <p:ext uri="{BB962C8B-B14F-4D97-AF65-F5344CB8AC3E}">
        <p14:creationId xmlns:p14="http://schemas.microsoft.com/office/powerpoint/2010/main" val="22417168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7B2AA8-3439-4CF9-8D3C-651824B1AD3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609600" y="0"/>
            <a:ext cx="10972800" cy="2895600"/>
          </a:xfrm>
        </p:spPr>
        <p:txBody>
          <a:bodyPr/>
          <a:lstStyle/>
          <a:p>
            <a:pPr algn="ctr">
              <a:spcBef>
                <a:spcPts val="0"/>
              </a:spcBef>
              <a:spcAft>
                <a:spcPts val="1200"/>
              </a:spcAft>
              <a:buNone/>
              <a:defRPr/>
            </a:pPr>
            <a:r>
              <a:rPr lang="en-US" sz="3600" dirty="0"/>
              <a:t>	</a:t>
            </a:r>
            <a:r>
              <a:rPr lang="en-US" sz="4000" dirty="0">
                <a:solidFill>
                  <a:schemeClr val="tx2"/>
                </a:solidFill>
                <a:ea typeface="+mj-ea"/>
                <a:cs typeface="+mj-cs"/>
              </a:rPr>
              <a:t>Ezekiel</a:t>
            </a:r>
            <a:r>
              <a:rPr lang="en-US" altLang="en-US" sz="4000" dirty="0">
                <a:solidFill>
                  <a:schemeClr val="tx2"/>
                </a:solidFill>
                <a:ea typeface="+mj-ea"/>
                <a:cs typeface="+mj-cs"/>
              </a:rPr>
              <a:t> 38:13</a:t>
            </a:r>
            <a:endParaRPr lang="en-US" sz="4000" dirty="0">
              <a:solidFill>
                <a:schemeClr val="tx2"/>
              </a:solidFill>
              <a:ea typeface="+mj-ea"/>
              <a:cs typeface="+mj-cs"/>
            </a:endParaRPr>
          </a:p>
          <a:p>
            <a:pPr marL="0" indent="0" algn="just">
              <a:spcBef>
                <a:spcPts val="0"/>
              </a:spcBef>
              <a:buNone/>
              <a:defRPr/>
            </a:pPr>
            <a:r>
              <a:rPr lang="en-US" sz="3600" dirty="0">
                <a:cs typeface="Calibri" panose="020F0502020204030204" pitchFamily="34" charset="0"/>
              </a:rPr>
              <a:t>“Sheba and Dedan and the merchants of Tarshish with all its villages will say to you, ‘Have you come to capture spoil? Have you assembled your company to seize plunder, to carry away </a:t>
            </a:r>
            <a:r>
              <a:rPr lang="en-US" sz="3600" b="1" u="sng" dirty="0">
                <a:solidFill>
                  <a:srgbClr val="FFFFCC"/>
                </a:solidFill>
                <a:cs typeface="Calibri" panose="020F0502020204030204" pitchFamily="34" charset="0"/>
              </a:rPr>
              <a:t>silver and gold</a:t>
            </a:r>
            <a:r>
              <a:rPr lang="en-US" sz="3600" dirty="0">
                <a:cs typeface="Calibri" panose="020F0502020204030204" pitchFamily="34" charset="0"/>
              </a:rPr>
              <a:t>, to take away cattle and goods, to capture great spoil?’</a:t>
            </a:r>
            <a:r>
              <a:rPr lang="en-US" sz="36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138028963"/>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6638F-E2E0-4A8C-A93C-0206B86F8027}"/>
              </a:ext>
            </a:extLst>
          </p:cNvPr>
          <p:cNvSpPr txBox="1">
            <a:spLocks/>
          </p:cNvSpPr>
          <p:nvPr/>
        </p:nvSpPr>
        <p:spPr>
          <a:xfrm>
            <a:off x="1828800" y="2971800"/>
            <a:ext cx="8534400" cy="914400"/>
          </a:xfrm>
          <a:prstGeom prst="rect">
            <a:avLst/>
          </a:prstGeom>
        </p:spPr>
        <p:txBody>
          <a:bodyPr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a:r>
              <a:rPr lang="en-US" sz="6000" kern="0" dirty="0">
                <a:effectLst>
                  <a:outerShdw blurRad="38100" dist="38100" dir="2700000" algn="tl">
                    <a:srgbClr val="000000">
                      <a:alpha val="43137"/>
                    </a:srgbClr>
                  </a:outerShdw>
                </a:effectLst>
                <a:ea typeface="Calibri" pitchFamily="34" charset="0"/>
                <a:cs typeface="Calibri" pitchFamily="34" charset="0"/>
              </a:rPr>
              <a:t>CONCLUSION</a:t>
            </a:r>
          </a:p>
        </p:txBody>
      </p:sp>
    </p:spTree>
    <p:extLst>
      <p:ext uri="{BB962C8B-B14F-4D97-AF65-F5344CB8AC3E}">
        <p14:creationId xmlns:p14="http://schemas.microsoft.com/office/powerpoint/2010/main" val="4257714929"/>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304800"/>
            <a:ext cx="8534400" cy="9144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Ezekiel 38‒39</a:t>
            </a:r>
          </a:p>
        </p:txBody>
      </p:sp>
      <p:sp>
        <p:nvSpPr>
          <p:cNvPr id="3" name="Content Placeholder 2"/>
          <p:cNvSpPr>
            <a:spLocks noGrp="1"/>
          </p:cNvSpPr>
          <p:nvPr>
            <p:ph idx="1"/>
          </p:nvPr>
        </p:nvSpPr>
        <p:spPr>
          <a:xfrm>
            <a:off x="1066800" y="1600200"/>
            <a:ext cx="8229600" cy="3124200"/>
          </a:xfrm>
        </p:spPr>
        <p:txBody>
          <a:bodyPr/>
          <a:lstStyle/>
          <a:p>
            <a:pPr marL="576263" indent="-576263">
              <a:spcBef>
                <a:spcPts val="1800"/>
              </a:spcBef>
              <a:spcAft>
                <a:spcPts val="18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itchFamily="34" charset="0"/>
              </a:rPr>
              <a:t>Invasion planned (38:1-13)</a:t>
            </a:r>
            <a:endParaRPr lang="en-US" b="1" u="sng" dirty="0">
              <a:solidFill>
                <a:srgbClr val="FFFFCC"/>
              </a:solidFill>
              <a:effectLst>
                <a:outerShdw blurRad="38100" dist="38100" dir="2700000" algn="tl">
                  <a:srgbClr val="000000">
                    <a:alpha val="43137"/>
                  </a:srgbClr>
                </a:outerShdw>
              </a:effectLst>
              <a:latin typeface="Calibri" pitchFamily="34" charset="0"/>
              <a:cs typeface="Calibri" pitchFamily="34" charset="0"/>
            </a:endParaRPr>
          </a:p>
          <a:p>
            <a:pPr marL="576263" indent="-576263">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Invasion executed (38:14-16)  </a:t>
            </a:r>
          </a:p>
          <a:p>
            <a:pPr marL="576263" indent="-576263">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Invasion defeated (38:17‒39:20)</a:t>
            </a:r>
          </a:p>
          <a:p>
            <a:pPr marL="576263" indent="-576263">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Invasion’s results (39:21-29)</a:t>
            </a:r>
          </a:p>
        </p:txBody>
      </p:sp>
      <p:pic>
        <p:nvPicPr>
          <p:cNvPr id="6" name="Picture 5" descr="C:\Documents and Settings\Owner\Application Data\Microsoft\Media Catalog\Downloaded Clips\cl0\SY01462_.wmf">
            <a:extLst>
              <a:ext uri="{FF2B5EF4-FFF2-40B4-BE49-F238E27FC236}">
                <a16:creationId xmlns:a16="http://schemas.microsoft.com/office/drawing/2014/main" id="{1E877339-5128-40C9-A154-13DAD87952C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96400" y="2019300"/>
            <a:ext cx="2224706" cy="2286000"/>
          </a:xfrm>
          <a:prstGeom prst="rect">
            <a:avLst/>
          </a:prstGeom>
          <a:noFill/>
          <a:ln w="9525">
            <a:noFill/>
            <a:miter lim="800000"/>
            <a:headEnd/>
            <a:tailEnd/>
          </a:ln>
        </p:spPr>
      </p:pic>
    </p:spTree>
    <p:extLst>
      <p:ext uri="{BB962C8B-B14F-4D97-AF65-F5344CB8AC3E}">
        <p14:creationId xmlns:p14="http://schemas.microsoft.com/office/powerpoint/2010/main" val="42104287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304800"/>
            <a:ext cx="8534400" cy="9144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I. Invasion Planned (Ezekiel 38:1-13)</a:t>
            </a:r>
          </a:p>
        </p:txBody>
      </p:sp>
      <p:sp>
        <p:nvSpPr>
          <p:cNvPr id="3" name="Content Placeholder 2"/>
          <p:cNvSpPr>
            <a:spLocks noGrp="1"/>
          </p:cNvSpPr>
          <p:nvPr>
            <p:ph idx="1"/>
          </p:nvPr>
        </p:nvSpPr>
        <p:spPr>
          <a:xfrm>
            <a:off x="1524000" y="2057400"/>
            <a:ext cx="5334000" cy="1981200"/>
          </a:xfrm>
        </p:spPr>
        <p:txBody>
          <a:bodyPr/>
          <a:lstStyle/>
          <a:p>
            <a:pPr marL="744538" lvl="1" indent="-742950">
              <a:spcBef>
                <a:spcPts val="0"/>
              </a:spcBef>
              <a:spcAft>
                <a:spcPts val="4800"/>
              </a:spcAft>
              <a:buSzPct val="100000"/>
              <a:buAutoNum type="alphaUcPeriod"/>
              <a:defRPr/>
            </a:pPr>
            <a:r>
              <a:rPr lang="en-US" dirty="0">
                <a:effectLst>
                  <a:outerShdw blurRad="38100" dist="38100" dir="2700000" algn="tl">
                    <a:srgbClr val="000000">
                      <a:alpha val="43137"/>
                    </a:srgbClr>
                  </a:outerShdw>
                </a:effectLst>
                <a:latin typeface="Calibri" pitchFamily="34" charset="0"/>
                <a:cs typeface="Calibri" pitchFamily="34" charset="0"/>
              </a:rPr>
              <a:t>God’s int</a:t>
            </a:r>
            <a:r>
              <a:rPr lang="en-US" dirty="0">
                <a:effectLst>
                  <a:outerShdw blurRad="38100" dist="38100" dir="2700000" algn="tl">
                    <a:srgbClr val="000000">
                      <a:alpha val="43137"/>
                    </a:srgbClr>
                  </a:outerShdw>
                </a:effectLst>
                <a:cs typeface="Calibri" pitchFamily="34" charset="0"/>
              </a:rPr>
              <a:t>ention</a:t>
            </a:r>
            <a:r>
              <a:rPr lang="en-US" dirty="0">
                <a:effectLst>
                  <a:outerShdw blurRad="38100" dist="38100" dir="2700000" algn="tl">
                    <a:srgbClr val="000000">
                      <a:alpha val="43137"/>
                    </a:srgbClr>
                  </a:outerShdw>
                </a:effectLst>
                <a:latin typeface="Calibri" pitchFamily="34" charset="0"/>
                <a:cs typeface="Calibri" pitchFamily="34" charset="0"/>
              </a:rPr>
              <a:t> (1-9)</a:t>
            </a:r>
          </a:p>
          <a:p>
            <a:pPr marL="744538" lvl="1" indent="-742950">
              <a:spcBef>
                <a:spcPts val="0"/>
              </a:spcBef>
              <a:spcAft>
                <a:spcPts val="4800"/>
              </a:spcAft>
              <a:buSzPct val="100000"/>
              <a:buAutoNum type="alphaUcPeriod"/>
              <a:defRPr/>
            </a:pPr>
            <a:r>
              <a:rPr lang="en-US" dirty="0">
                <a:effectLst>
                  <a:outerShdw blurRad="38100" dist="38100" dir="2700000" algn="tl">
                    <a:srgbClr val="000000">
                      <a:alpha val="43137"/>
                    </a:srgbClr>
                  </a:outerShdw>
                </a:effectLst>
                <a:cs typeface="Calibri" pitchFamily="34" charset="0"/>
              </a:rPr>
              <a:t>Gog’s intention (10-13)</a:t>
            </a:r>
            <a:endParaRPr lang="en-US" dirty="0">
              <a:effectLst>
                <a:outerShdw blurRad="38100" dist="38100" dir="2700000" algn="tl">
                  <a:srgbClr val="000000">
                    <a:alpha val="43137"/>
                  </a:srgbClr>
                </a:outerShdw>
              </a:effectLst>
              <a:latin typeface="Calibri" pitchFamily="34" charset="0"/>
              <a:cs typeface="Calibri" pitchFamily="34" charset="0"/>
            </a:endParaRPr>
          </a:p>
        </p:txBody>
      </p:sp>
      <p:pic>
        <p:nvPicPr>
          <p:cNvPr id="5" name="Picture 4" descr="C:\Documents and Settings\Owner\Application Data\Microsoft\Media Catalog\Downloaded Clips\cl0\SY01462_.wmf">
            <a:extLst>
              <a:ext uri="{FF2B5EF4-FFF2-40B4-BE49-F238E27FC236}">
                <a16:creationId xmlns:a16="http://schemas.microsoft.com/office/drawing/2014/main" id="{4A3DAC32-C29D-4A2C-8BA8-925B5E64164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296400" y="2019300"/>
            <a:ext cx="2224706" cy="2286000"/>
          </a:xfrm>
          <a:prstGeom prst="rect">
            <a:avLst/>
          </a:prstGeom>
          <a:noFill/>
          <a:ln w="9525">
            <a:noFill/>
            <a:miter lim="800000"/>
            <a:headEnd/>
            <a:tailEnd/>
          </a:ln>
        </p:spPr>
      </p:pic>
    </p:spTree>
    <p:extLst>
      <p:ext uri="{BB962C8B-B14F-4D97-AF65-F5344CB8AC3E}">
        <p14:creationId xmlns:p14="http://schemas.microsoft.com/office/powerpoint/2010/main" val="42799909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VIOUS_ACTIVE_SLIDE" val="8551"/>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10463</TotalTime>
  <Words>5569</Words>
  <Application>Microsoft Office PowerPoint</Application>
  <PresentationFormat>Widescreen</PresentationFormat>
  <Paragraphs>320</Paragraphs>
  <Slides>93</Slides>
  <Notes>4</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93</vt:i4>
      </vt:variant>
    </vt:vector>
  </HeadingPairs>
  <TitlesOfParts>
    <vt:vector size="98" baseType="lpstr">
      <vt:lpstr>Calibri</vt:lpstr>
      <vt:lpstr>Times New Roman</vt:lpstr>
      <vt:lpstr>Wingdings</vt:lpstr>
      <vt:lpstr>Azure</vt:lpstr>
      <vt:lpstr>1_Azure</vt:lpstr>
      <vt:lpstr>Ezekiel 36‒39 The Middle East Meltdown 2022</vt:lpstr>
      <vt:lpstr>Ezekiel 33‒48</vt:lpstr>
      <vt:lpstr>Ezekiel 36</vt:lpstr>
      <vt:lpstr>Ezekiel 33‒48</vt:lpstr>
      <vt:lpstr>Ezekiel 37</vt:lpstr>
      <vt:lpstr>Ezekiel 33‒48</vt:lpstr>
      <vt:lpstr>Ezekiel 38‒39</vt:lpstr>
      <vt:lpstr>Ezekiel 38‒39</vt:lpstr>
      <vt:lpstr>I. Invasion Planned (Ezekiel 38:1-13)</vt:lpstr>
      <vt:lpstr>I. Invasion Planned (Ezekiel 38:1-13)</vt:lpstr>
      <vt:lpstr>PowerPoint Presentation</vt:lpstr>
      <vt:lpstr>PowerPoint Presentation</vt:lpstr>
      <vt:lpstr>PowerPoint Presentation</vt:lpstr>
      <vt:lpstr>PowerPoint Presentation</vt:lpstr>
      <vt:lpstr>6 Timing Clues</vt:lpstr>
      <vt:lpstr>6 Timing Clues</vt:lpstr>
      <vt:lpstr>PowerPoint Presentation</vt:lpstr>
      <vt:lpstr>PowerPoint Presentation</vt:lpstr>
      <vt:lpstr>Six Parts of a Suzerain-Vassal Treaty in Deuteronomy</vt:lpstr>
      <vt:lpstr>PowerPoint Presentation</vt:lpstr>
      <vt:lpstr>Israel's Judgments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6 Timing Clues</vt:lpstr>
      <vt:lpstr>PowerPoint Presentation</vt:lpstr>
      <vt:lpstr>PowerPoint Presentation</vt:lpstr>
      <vt:lpstr>I. Invasion Planned (Ezekiel 38:1-13)</vt:lpstr>
      <vt:lpstr>PowerPoint Presentation</vt:lpstr>
      <vt:lpstr>Israel’s Three Blessings to the World (Gen 12:3b)</vt:lpstr>
      <vt:lpstr>PowerPoint Presentation</vt:lpstr>
      <vt:lpstr>PowerPoint Presentation</vt:lpstr>
      <vt:lpstr>PowerPoint Presentation</vt:lpstr>
      <vt:lpstr>PowerPoint Presentation</vt:lpstr>
      <vt:lpstr>PowerPoint Presentation</vt:lpstr>
      <vt:lpstr>6 Timing Clues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Ezekiel 38‒39</vt:lpstr>
      <vt:lpstr>I. Invasion Planned (Ezekiel 38:1-13)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Middle East Meltdown 011 - Ezek 38v7-13</dc:title>
  <dc:subject>Ezek 36-39</dc:subject>
  <dc:creator>A. Woods</dc:creator>
  <dc:description>Modified by Jim McGowan</dc:description>
  <cp:lastModifiedBy>Jim McGowan</cp:lastModifiedBy>
  <cp:revision>1230</cp:revision>
  <cp:lastPrinted>2022-04-03T12:23:39Z</cp:lastPrinted>
  <dcterms:created xsi:type="dcterms:W3CDTF">2009-03-17T12:21:13Z</dcterms:created>
  <dcterms:modified xsi:type="dcterms:W3CDTF">2022-04-03T12:23:56Z</dcterms:modified>
</cp:coreProperties>
</file>