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094" r:id="rId2"/>
    <p:sldId id="2064" r:id="rId3"/>
    <p:sldId id="1984" r:id="rId4"/>
    <p:sldId id="7886" r:id="rId5"/>
    <p:sldId id="7802" r:id="rId6"/>
    <p:sldId id="1985" r:id="rId7"/>
    <p:sldId id="2039" r:id="rId8"/>
    <p:sldId id="7909" r:id="rId9"/>
    <p:sldId id="8500" r:id="rId10"/>
    <p:sldId id="8501" r:id="rId11"/>
    <p:sldId id="8502" r:id="rId12"/>
    <p:sldId id="8503" r:id="rId13"/>
    <p:sldId id="8504" r:id="rId14"/>
    <p:sldId id="8506" r:id="rId15"/>
    <p:sldId id="8505" r:id="rId16"/>
    <p:sldId id="8511" r:id="rId17"/>
    <p:sldId id="8552" r:id="rId18"/>
    <p:sldId id="8553" r:id="rId19"/>
    <p:sldId id="8531" r:id="rId20"/>
    <p:sldId id="8547" r:id="rId21"/>
    <p:sldId id="8551" r:id="rId22"/>
    <p:sldId id="8548" r:id="rId23"/>
    <p:sldId id="8536" r:id="rId24"/>
    <p:sldId id="8559" r:id="rId25"/>
    <p:sldId id="1236" r:id="rId26"/>
    <p:sldId id="7734" r:id="rId27"/>
    <p:sldId id="4808" r:id="rId28"/>
    <p:sldId id="3013" r:id="rId29"/>
    <p:sldId id="8561" r:id="rId30"/>
    <p:sldId id="8560" r:id="rId31"/>
    <p:sldId id="8562" r:id="rId32"/>
    <p:sldId id="8558" r:id="rId33"/>
    <p:sldId id="8563" r:id="rId34"/>
    <p:sldId id="7908" r:id="rId35"/>
    <p:sldId id="7916" r:id="rId36"/>
    <p:sldId id="8564" r:id="rId37"/>
    <p:sldId id="8557" r:id="rId38"/>
    <p:sldId id="6991" r:id="rId39"/>
    <p:sldId id="6987" r:id="rId40"/>
    <p:sldId id="6988" r:id="rId41"/>
    <p:sldId id="1107" r:id="rId42"/>
    <p:sldId id="1148" r:id="rId43"/>
    <p:sldId id="278" r:id="rId44"/>
    <p:sldId id="8565" r:id="rId45"/>
    <p:sldId id="5181" r:id="rId46"/>
    <p:sldId id="8566" r:id="rId47"/>
    <p:sldId id="8192" r:id="rId48"/>
    <p:sldId id="8567" r:id="rId49"/>
    <p:sldId id="8549" r:id="rId50"/>
    <p:sldId id="8568" r:id="rId51"/>
    <p:sldId id="8555" r:id="rId52"/>
    <p:sldId id="8569" r:id="rId53"/>
    <p:sldId id="8556" r:id="rId54"/>
    <p:sldId id="7974" r:id="rId55"/>
    <p:sldId id="8529" r:id="rId56"/>
    <p:sldId id="8530" r:id="rId57"/>
    <p:sldId id="8570" r:id="rId58"/>
    <p:sldId id="8554" r:id="rId59"/>
    <p:sldId id="7975" r:id="rId60"/>
  </p:sldIdLst>
  <p:sldSz cx="12192000" cy="6858000"/>
  <p:notesSz cx="7315200" cy="9601200"/>
  <p:custDataLst>
    <p:tags r:id="rId6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FF00"/>
    <a:srgbClr val="99FFCC"/>
    <a:srgbClr val="FF99FF"/>
    <a:srgbClr val="FF00FF"/>
    <a:srgbClr val="00CCFF"/>
    <a:srgbClr val="000066"/>
    <a:srgbClr val="4D4D4D"/>
    <a:srgbClr val="0000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5428" autoAdjust="0"/>
  </p:normalViewPr>
  <p:slideViewPr>
    <p:cSldViewPr>
      <p:cViewPr varScale="1">
        <p:scale>
          <a:sx n="110" d="100"/>
          <a:sy n="110" d="100"/>
        </p:scale>
        <p:origin x="326"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720" y="8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6097726B-C8DC-47CE-848E-982CDCCABE70}"/>
    <pc:docChg chg="modSld">
      <pc:chgData name="Jim McGowan" userId="e2c7446dd3aca506" providerId="LiveId" clId="{6097726B-C8DC-47CE-848E-982CDCCABE70}" dt="2022-03-27T17:05:26.410" v="2" actId="207"/>
      <pc:docMkLst>
        <pc:docMk/>
      </pc:docMkLst>
      <pc:sldChg chg="modSp mod">
        <pc:chgData name="Jim McGowan" userId="e2c7446dd3aca506" providerId="LiveId" clId="{6097726B-C8DC-47CE-848E-982CDCCABE70}" dt="2022-03-27T17:05:26.410" v="2" actId="207"/>
        <pc:sldMkLst>
          <pc:docMk/>
          <pc:sldMk cId="3928701265" sldId="8525"/>
        </pc:sldMkLst>
        <pc:spChg chg="mod">
          <ac:chgData name="Jim McGowan" userId="e2c7446dd3aca506" providerId="LiveId" clId="{6097726B-C8DC-47CE-848E-982CDCCABE70}" dt="2022-03-27T17:05:26.410" v="2" actId="207"/>
          <ac:spMkLst>
            <pc:docMk/>
            <pc:sldMk cId="3928701265" sldId="8525"/>
            <ac:spMk id="686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074 - 18v16-21 </a:t>
            </a:r>
          </a:p>
          <a:p>
            <a:pPr>
              <a:defRPr/>
            </a:pPr>
            <a:r>
              <a:rPr lang="en-US" sz="1600" dirty="0"/>
              <a:t>04-03-2022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4/3/2022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37</a:t>
            </a:fld>
            <a:endParaRPr lang="en-US" altLang="en-US" dirty="0"/>
          </a:p>
        </p:txBody>
      </p:sp>
    </p:spTree>
    <p:extLst>
      <p:ext uri="{BB962C8B-B14F-4D97-AF65-F5344CB8AC3E}">
        <p14:creationId xmlns:p14="http://schemas.microsoft.com/office/powerpoint/2010/main" val="342876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51</a:t>
            </a:fld>
            <a:endParaRPr lang="en-US" altLang="en-US" dirty="0"/>
          </a:p>
        </p:txBody>
      </p:sp>
    </p:spTree>
    <p:extLst>
      <p:ext uri="{BB962C8B-B14F-4D97-AF65-F5344CB8AC3E}">
        <p14:creationId xmlns:p14="http://schemas.microsoft.com/office/powerpoint/2010/main" val="176573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53</a:t>
            </a:fld>
            <a:endParaRPr lang="en-US" altLang="en-US" dirty="0"/>
          </a:p>
        </p:txBody>
      </p:sp>
    </p:spTree>
    <p:extLst>
      <p:ext uri="{BB962C8B-B14F-4D97-AF65-F5344CB8AC3E}">
        <p14:creationId xmlns:p14="http://schemas.microsoft.com/office/powerpoint/2010/main" val="26459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59</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4/3/2022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861709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4/3/2022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751753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B7761974-3413-469E-AE76-C8CE33698D71}"/>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B92676E-F9AE-46F9-9EAD-48A3767237C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14B39CEB-91C3-408E-B2DB-72C7FC546921}"/>
              </a:ext>
            </a:extLst>
          </p:cNvPr>
          <p:cNvSpPr>
            <a:spLocks noGrp="1" noChangeArrowheads="1"/>
          </p:cNvSpPr>
          <p:nvPr>
            <p:ph type="sldNum" sz="quarter" idx="12"/>
          </p:nvPr>
        </p:nvSpPr>
        <p:spPr/>
        <p:txBody>
          <a:bodyPr/>
          <a:lstStyle>
            <a:lvl1pPr>
              <a:defRPr/>
            </a:lvl1pPr>
          </a:lstStyle>
          <a:p>
            <a:fld id="{5B8F8612-C36D-4CB6-9D81-3828FBAB1A18}" type="slidenum">
              <a:rPr lang="en-US" altLang="en-US"/>
              <a:pPr/>
              <a:t>‹#›</a:t>
            </a:fld>
            <a:endParaRPr lang="en-US" altLang="en-US"/>
          </a:p>
        </p:txBody>
      </p:sp>
    </p:spTree>
    <p:extLst>
      <p:ext uri="{BB962C8B-B14F-4D97-AF65-F5344CB8AC3E}">
        <p14:creationId xmlns:p14="http://schemas.microsoft.com/office/powerpoint/2010/main" val="92599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 id="2147488922" r:id="rId15"/>
    <p:sldLayoutId id="2147488923"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18</a:t>
            </a:r>
            <a:r>
              <a:rPr lang="en-US" sz="3600" dirty="0">
                <a:effectLst>
                  <a:outerShdw blurRad="38100" dist="38100" dir="2700000" algn="tl">
                    <a:srgbClr val="000000">
                      <a:alpha val="43137"/>
                    </a:srgbClr>
                  </a:outerShdw>
                </a:effectLst>
                <a:cs typeface="Calibri" panose="020F0502020204030204" pitchFamily="34" charset="0"/>
              </a:rPr>
              <a:t>‒19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Sodom &amp; Gomorrah</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Visitation (18:1-15)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Prediction (18:16-33)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Destruction (19:1-38)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00464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18</a:t>
            </a:r>
            <a:r>
              <a:rPr lang="en-US" sz="3600" dirty="0">
                <a:effectLst>
                  <a:outerShdw blurRad="38100" dist="38100" dir="2700000" algn="tl">
                    <a:srgbClr val="000000">
                      <a:alpha val="43137"/>
                    </a:srgbClr>
                  </a:outerShdw>
                </a:effectLst>
                <a:cs typeface="Calibri" panose="020F0502020204030204" pitchFamily="34" charset="0"/>
              </a:rPr>
              <a:t>‒19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Sodom &amp; Gomorrah</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Visitation (18:1-15)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Prediction (18:16-33)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Destruction (19:1-38)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335357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47244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Hosting (1-8)</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Promise of Isaac (9-15)</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a:pPr>
            <a:r>
              <a:rPr lang="en-US" sz="3600" kern="0" dirty="0">
                <a:effectLst>
                  <a:outerShdw blurRad="38100" dist="38100" dir="2700000" algn="tl">
                    <a:srgbClr val="000000">
                      <a:alpha val="43137"/>
                    </a:srgbClr>
                  </a:outerShdw>
                </a:effectLst>
                <a:cs typeface="Calibri" panose="020F0502020204030204" pitchFamily="34" charset="0"/>
              </a:rPr>
              <a:t>Visitation</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18:1-15</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849215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7620000" cy="38100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Hosting (1-8)</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Promise of Isaac (9-15)</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a:pPr>
            <a:r>
              <a:rPr lang="en-US" sz="3600" kern="0" dirty="0">
                <a:effectLst>
                  <a:outerShdw blurRad="38100" dist="38100" dir="2700000" algn="tl">
                    <a:srgbClr val="000000">
                      <a:alpha val="43137"/>
                    </a:srgbClr>
                  </a:outerShdw>
                </a:effectLst>
                <a:cs typeface="Calibri" panose="020F0502020204030204" pitchFamily="34" charset="0"/>
              </a:rPr>
              <a:t>Visitation</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18:1-15</a:t>
            </a:r>
          </a:p>
        </p:txBody>
      </p:sp>
      <p:pic>
        <p:nvPicPr>
          <p:cNvPr id="5" name="Picture 4">
            <a:extLst>
              <a:ext uri="{FF2B5EF4-FFF2-40B4-BE49-F238E27FC236}">
                <a16:creationId xmlns:a16="http://schemas.microsoft.com/office/drawing/2014/main" id="{FC09508E-9909-460B-9F4D-D61EAD51BD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89355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Hosting</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18:1-8</a:t>
            </a:r>
          </a:p>
        </p:txBody>
      </p:sp>
      <p:sp>
        <p:nvSpPr>
          <p:cNvPr id="161795" name="Rectangle 3"/>
          <p:cNvSpPr>
            <a:spLocks noGrp="1" noChangeArrowheads="1"/>
          </p:cNvSpPr>
          <p:nvPr>
            <p:ph type="body" idx="1"/>
          </p:nvPr>
        </p:nvSpPr>
        <p:spPr>
          <a:xfrm>
            <a:off x="1066800" y="2057400"/>
            <a:ext cx="6934200" cy="3505200"/>
          </a:xfrm>
        </p:spPr>
        <p:txBody>
          <a:bodyPr/>
          <a:lstStyle/>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appearance (1)</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invitation (2-5a)</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acceptance (5b)</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hospitality (6-8)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86308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5029200" cy="24384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Hosting (1-8)</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Promise of Isaac (9-15)</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a:pPr>
            <a:r>
              <a:rPr lang="en-US" sz="3600" kern="0" dirty="0">
                <a:effectLst>
                  <a:outerShdw blurRad="38100" dist="38100" dir="2700000" algn="tl">
                    <a:srgbClr val="000000">
                      <a:alpha val="43137"/>
                    </a:srgbClr>
                  </a:outerShdw>
                </a:effectLst>
                <a:cs typeface="Calibri" panose="020F0502020204030204" pitchFamily="34" charset="0"/>
              </a:rPr>
              <a:t>Visitation</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18:1-15</a:t>
            </a:r>
          </a:p>
        </p:txBody>
      </p:sp>
      <p:pic>
        <p:nvPicPr>
          <p:cNvPr id="5" name="Picture 4">
            <a:extLst>
              <a:ext uri="{FF2B5EF4-FFF2-40B4-BE49-F238E27FC236}">
                <a16:creationId xmlns:a16="http://schemas.microsoft.com/office/drawing/2014/main" id="{77535FD6-F715-47AF-95F3-515051B1B0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289629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
        <p:nvSpPr>
          <p:cNvPr id="161795" name="Rectangle 3"/>
          <p:cNvSpPr>
            <a:spLocks noGrp="1" noChangeArrowheads="1"/>
          </p:cNvSpPr>
          <p:nvPr>
            <p:ph type="body" idx="1"/>
          </p:nvPr>
        </p:nvSpPr>
        <p:spPr>
          <a:xfrm>
            <a:off x="990600" y="1371600"/>
            <a:ext cx="6934200" cy="51816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34080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18</a:t>
            </a:r>
            <a:r>
              <a:rPr lang="en-US" sz="3600" dirty="0">
                <a:effectLst>
                  <a:outerShdw blurRad="38100" dist="38100" dir="2700000" algn="tl">
                    <a:srgbClr val="000000">
                      <a:alpha val="43137"/>
                    </a:srgbClr>
                  </a:outerShdw>
                </a:effectLst>
                <a:cs typeface="Calibri" panose="020F0502020204030204" pitchFamily="34" charset="0"/>
              </a:rPr>
              <a:t>‒19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Sodom &amp; Gomorrah</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Visitation (18:1-15)</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Prediction (18:16-33)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Destruction (19:1-38)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096419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47244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Prophecy (16-21)</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Intercession (22-33)</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2"/>
            </a:pPr>
            <a:r>
              <a:rPr lang="en-US" sz="3600" kern="0" dirty="0">
                <a:effectLst>
                  <a:outerShdw blurRad="38100" dist="38100" dir="2700000" algn="tl">
                    <a:srgbClr val="000000">
                      <a:alpha val="43137"/>
                    </a:srgbClr>
                  </a:outerShdw>
                </a:effectLst>
                <a:cs typeface="Calibri" panose="020F0502020204030204" pitchFamily="34" charset="0"/>
              </a:rPr>
              <a:t>Prediction</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18:16-33</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286898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47244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Prophecy (16-21)</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Intercession (22-33)</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2"/>
            </a:pPr>
            <a:r>
              <a:rPr lang="en-US" sz="3600" kern="0" dirty="0">
                <a:effectLst>
                  <a:outerShdw blurRad="38100" dist="38100" dir="2700000" algn="tl">
                    <a:srgbClr val="000000">
                      <a:alpha val="43137"/>
                    </a:srgbClr>
                  </a:outerShdw>
                </a:effectLst>
                <a:cs typeface="Calibri" panose="020F0502020204030204" pitchFamily="34" charset="0"/>
              </a:rPr>
              <a:t>Prediction</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18:16-33</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171749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7388" indent="-687388"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Prophecy</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18:16-21</a:t>
            </a:r>
          </a:p>
        </p:txBody>
      </p:sp>
      <p:sp>
        <p:nvSpPr>
          <p:cNvPr id="161795" name="Rectangle 3"/>
          <p:cNvSpPr>
            <a:spLocks noGrp="1" noChangeArrowheads="1"/>
          </p:cNvSpPr>
          <p:nvPr>
            <p:ph type="body" idx="1"/>
          </p:nvPr>
        </p:nvSpPr>
        <p:spPr>
          <a:xfrm>
            <a:off x="990600" y="2057400"/>
            <a:ext cx="7391400" cy="2705100"/>
          </a:xfrm>
        </p:spPr>
        <p:txBody>
          <a:bodyPr/>
          <a:lstStyle/>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Departure (16)</a:t>
            </a:r>
          </a:p>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Reasons for disclosure (17-19)</a:t>
            </a:r>
          </a:p>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Reasons for Coming Destruction (20-21)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648680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7388" indent="-687388"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Prophecy</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18:16-21</a:t>
            </a:r>
          </a:p>
        </p:txBody>
      </p:sp>
      <p:sp>
        <p:nvSpPr>
          <p:cNvPr id="161795" name="Rectangle 3"/>
          <p:cNvSpPr>
            <a:spLocks noGrp="1" noChangeArrowheads="1"/>
          </p:cNvSpPr>
          <p:nvPr>
            <p:ph type="body" idx="1"/>
          </p:nvPr>
        </p:nvSpPr>
        <p:spPr>
          <a:xfrm>
            <a:off x="990600" y="2057400"/>
            <a:ext cx="7391400" cy="2667000"/>
          </a:xfrm>
        </p:spPr>
        <p:txBody>
          <a:bodyPr/>
          <a:lstStyle/>
          <a:p>
            <a:pPr marL="514350" lvl="2" indent="-514350" eaLnBrk="1" hangingPunct="1">
              <a:spcBef>
                <a:spcPts val="0"/>
              </a:spcBef>
              <a:spcAft>
                <a:spcPts val="30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Departure (16)</a:t>
            </a:r>
          </a:p>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Reasons for disclosure (17-19)</a:t>
            </a:r>
          </a:p>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Reasons for Coming Destruction (20-21)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059835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7388" indent="-687388"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Prophecy</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18:16-21</a:t>
            </a:r>
          </a:p>
        </p:txBody>
      </p:sp>
      <p:sp>
        <p:nvSpPr>
          <p:cNvPr id="161795" name="Rectangle 3"/>
          <p:cNvSpPr>
            <a:spLocks noGrp="1" noChangeArrowheads="1"/>
          </p:cNvSpPr>
          <p:nvPr>
            <p:ph type="body" idx="1"/>
          </p:nvPr>
        </p:nvSpPr>
        <p:spPr>
          <a:xfrm>
            <a:off x="990600" y="2057400"/>
            <a:ext cx="7391400" cy="2819400"/>
          </a:xfrm>
        </p:spPr>
        <p:txBody>
          <a:bodyPr/>
          <a:lstStyle/>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Departure (16)</a:t>
            </a:r>
          </a:p>
          <a:p>
            <a:pPr marL="514350" lvl="2" indent="-514350" eaLnBrk="1" hangingPunct="1">
              <a:spcBef>
                <a:spcPts val="0"/>
              </a:spcBef>
              <a:spcAft>
                <a:spcPts val="30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Reasons for disclosure (17-19)</a:t>
            </a:r>
          </a:p>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Reasons for Coming Destruction (20-21)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839623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6F430D-6748-4F03-988C-8A62F4D245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cs typeface="Calibri" panose="020F0502020204030204" pitchFamily="34" charset="0"/>
              </a:rPr>
              <a:t>Reasons for Disclosure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18:17-19</a:t>
            </a:r>
          </a:p>
        </p:txBody>
      </p:sp>
      <p:sp>
        <p:nvSpPr>
          <p:cNvPr id="161795" name="Rectangle 3"/>
          <p:cNvSpPr>
            <a:spLocks noGrp="1" noChangeArrowheads="1"/>
          </p:cNvSpPr>
          <p:nvPr>
            <p:ph type="body" idx="1"/>
          </p:nvPr>
        </p:nvSpPr>
        <p:spPr>
          <a:xfrm>
            <a:off x="585217" y="1371600"/>
            <a:ext cx="8339707" cy="5181600"/>
          </a:xfrm>
        </p:spPr>
        <p:txBody>
          <a:bodyPr/>
          <a:lstStyle/>
          <a:p>
            <a:pPr marL="458788" lvl="2" indent="-458788" eaLnBrk="1" hangingPunct="1">
              <a:spcBef>
                <a:spcPts val="0"/>
              </a:spcBef>
              <a:spcAft>
                <a:spcPts val="3000"/>
              </a:spcAft>
              <a:buSzPct val="100000"/>
              <a:buFont typeface="+mj-lt"/>
              <a:buAutoNum type="romanLcPeriod"/>
              <a:defRPr/>
            </a:pPr>
            <a:r>
              <a:rPr lang="en-US" dirty="0">
                <a:effectLst>
                  <a:outerShdw blurRad="38100" dist="38100" dir="2700000" algn="tl">
                    <a:srgbClr val="000000">
                      <a:alpha val="43137"/>
                    </a:srgbClr>
                  </a:outerShdw>
                </a:effectLst>
              </a:rPr>
              <a:t>Question (17)</a:t>
            </a:r>
          </a:p>
          <a:p>
            <a:pPr marL="458788" lvl="2" indent="-458788" eaLnBrk="1" hangingPunct="1">
              <a:spcBef>
                <a:spcPts val="0"/>
              </a:spcBef>
              <a:spcAft>
                <a:spcPts val="3000"/>
              </a:spcAft>
              <a:buSzPct val="100000"/>
              <a:buFont typeface="+mj-lt"/>
              <a:buAutoNum type="romanLcPeriod"/>
              <a:defRPr/>
            </a:pPr>
            <a:r>
              <a:rPr lang="en-US" dirty="0">
                <a:effectLst>
                  <a:outerShdw blurRad="38100" dist="38100" dir="2700000" algn="tl">
                    <a:srgbClr val="000000">
                      <a:alpha val="43137"/>
                    </a:srgbClr>
                  </a:outerShdw>
                </a:effectLst>
              </a:rPr>
              <a:t>Reasons (18-19)</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Abrahamic Covenant: Fulfillment (18a)</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Channel of blessing (18b)</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Intimacy with God (19a)</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Transgenerational teaching (19b)</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Abrahamic Covenant: reiterated (19c)</a:t>
            </a:r>
          </a:p>
        </p:txBody>
      </p:sp>
    </p:spTree>
    <p:extLst>
      <p:ext uri="{BB962C8B-B14F-4D97-AF65-F5344CB8AC3E}">
        <p14:creationId xmlns:p14="http://schemas.microsoft.com/office/powerpoint/2010/main" val="1053845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cs typeface="Calibri" panose="020F0502020204030204" pitchFamily="34" charset="0"/>
              </a:rPr>
              <a:t>Reasons for Disclosure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18:17-19</a:t>
            </a:r>
          </a:p>
        </p:txBody>
      </p:sp>
      <p:sp>
        <p:nvSpPr>
          <p:cNvPr id="161795" name="Rectangle 3"/>
          <p:cNvSpPr>
            <a:spLocks noGrp="1" noChangeArrowheads="1"/>
          </p:cNvSpPr>
          <p:nvPr>
            <p:ph type="body" idx="1"/>
          </p:nvPr>
        </p:nvSpPr>
        <p:spPr>
          <a:xfrm>
            <a:off x="585217" y="1371600"/>
            <a:ext cx="7644383" cy="5181600"/>
          </a:xfrm>
        </p:spPr>
        <p:txBody>
          <a:bodyPr/>
          <a:lstStyle/>
          <a:p>
            <a:pPr marL="458788" lvl="2" indent="-458788" eaLnBrk="1" hangingPunct="1">
              <a:spcBef>
                <a:spcPts val="0"/>
              </a:spcBef>
              <a:spcAft>
                <a:spcPts val="3000"/>
              </a:spcAft>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rPr>
              <a:t>Question (17)</a:t>
            </a:r>
          </a:p>
          <a:p>
            <a:pPr marL="458788" lvl="2" indent="-458788" eaLnBrk="1" hangingPunct="1">
              <a:spcBef>
                <a:spcPts val="0"/>
              </a:spcBef>
              <a:spcAft>
                <a:spcPts val="3000"/>
              </a:spcAft>
              <a:buSzPct val="100000"/>
              <a:buFont typeface="+mj-lt"/>
              <a:buAutoNum type="romanLcPeriod"/>
              <a:defRPr/>
            </a:pPr>
            <a:r>
              <a:rPr lang="en-US" dirty="0">
                <a:effectLst>
                  <a:outerShdw blurRad="38100" dist="38100" dir="2700000" algn="tl">
                    <a:srgbClr val="000000">
                      <a:alpha val="43137"/>
                    </a:srgbClr>
                  </a:outerShdw>
                </a:effectLst>
              </a:rPr>
              <a:t>Reasons (18-19)</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Abrahamic Covenant: Fulfillment (18a)</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Channel of blessing (18b)</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Intimacy with God (19a)</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Transgenerational teaching (19b)</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Abrahamic Covenant: reiterated (19c)</a:t>
            </a:r>
          </a:p>
        </p:txBody>
      </p:sp>
      <p:pic>
        <p:nvPicPr>
          <p:cNvPr id="6" name="Picture 5">
            <a:extLst>
              <a:ext uri="{FF2B5EF4-FFF2-40B4-BE49-F238E27FC236}">
                <a16:creationId xmlns:a16="http://schemas.microsoft.com/office/drawing/2014/main" id="{91DCE290-6E0D-42FD-93FF-5E8BE11F5C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280763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962400" y="228600"/>
            <a:ext cx="4267200" cy="762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“Mystery” Defined</a:t>
            </a:r>
          </a:p>
        </p:txBody>
      </p:sp>
      <p:sp>
        <p:nvSpPr>
          <p:cNvPr id="108547" name="Content Placeholder 2"/>
          <p:cNvSpPr>
            <a:spLocks noGrp="1"/>
          </p:cNvSpPr>
          <p:nvPr>
            <p:ph idx="1"/>
          </p:nvPr>
        </p:nvSpPr>
        <p:spPr>
          <a:xfrm>
            <a:off x="609600" y="1143000"/>
            <a:ext cx="10972800" cy="2667000"/>
          </a:xfrm>
        </p:spPr>
        <p:txBody>
          <a:body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N.T, it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mystērion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8548" name="TextBox 3"/>
          <p:cNvSpPr txBox="1">
            <a:spLocks noChangeArrowheads="1"/>
          </p:cNvSpPr>
          <p:nvPr/>
        </p:nvSpPr>
        <p:spPr bwMode="auto">
          <a:xfrm>
            <a:off x="2324100" y="61976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pic>
        <p:nvPicPr>
          <p:cNvPr id="5" name="Picture 4">
            <a:extLst>
              <a:ext uri="{FF2B5EF4-FFF2-40B4-BE49-F238E27FC236}">
                <a16:creationId xmlns:a16="http://schemas.microsoft.com/office/drawing/2014/main" id="{67EA5568-3EF1-4F18-8741-CC6BDE8F99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005" y="4267200"/>
            <a:ext cx="2215993" cy="1828800"/>
          </a:xfrm>
          <a:prstGeom prst="ellipse">
            <a:avLst/>
          </a:prstGeom>
          <a:ln>
            <a:noFill/>
          </a:ln>
          <a:effectLst>
            <a:softEdge rad="112500"/>
          </a:effectLst>
        </p:spPr>
      </p:pic>
    </p:spTree>
    <p:extLst>
      <p:ext uri="{BB962C8B-B14F-4D97-AF65-F5344CB8AC3E}">
        <p14:creationId xmlns:p14="http://schemas.microsoft.com/office/powerpoint/2010/main" val="363386901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68B214-9389-49C8-ADFF-108E00E2938E}"/>
              </a:ext>
            </a:extLst>
          </p:cNvPr>
          <p:cNvPicPr>
            <a:picLocks noChangeAspect="1"/>
          </p:cNvPicPr>
          <p:nvPr/>
        </p:nvPicPr>
        <p:blipFill>
          <a:blip r:embed="rId2"/>
          <a:stretch>
            <a:fillRect/>
          </a:stretch>
        </p:blipFill>
        <p:spPr>
          <a:xfrm>
            <a:off x="1636389" y="152116"/>
            <a:ext cx="8919221" cy="6553768"/>
          </a:xfrm>
          <a:prstGeom prst="rect">
            <a:avLst/>
          </a:prstGeom>
        </p:spPr>
      </p:pic>
    </p:spTree>
    <p:extLst>
      <p:ext uri="{BB962C8B-B14F-4D97-AF65-F5344CB8AC3E}">
        <p14:creationId xmlns:p14="http://schemas.microsoft.com/office/powerpoint/2010/main" val="22206858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06135-E7DC-4C54-93A6-A785D616AFF8}"/>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504753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2:18-19, 27-30</a:t>
            </a:r>
          </a:p>
          <a:p>
            <a:pPr algn="just">
              <a:spcBef>
                <a:spcPts val="0"/>
              </a:spcBef>
              <a:spcAft>
                <a:spcPts val="0"/>
              </a:spcAft>
            </a:pPr>
            <a:r>
              <a:rPr lang="en-US" sz="3400" dirty="0">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18 </a:t>
            </a:r>
            <a:r>
              <a:rPr lang="en-US" sz="3400" dirty="0">
                <a:latin typeface="Calibri" panose="020F0502020204030204" pitchFamily="34" charset="0"/>
                <a:cs typeface="Calibri" panose="020F0502020204030204" pitchFamily="34" charset="0"/>
              </a:rPr>
              <a:t>so that they might request compassion from the God of heaven concerning this </a:t>
            </a:r>
            <a:r>
              <a:rPr lang="en-US" sz="3400" b="1" u="sng" dirty="0">
                <a:solidFill>
                  <a:srgbClr val="FFFFCC"/>
                </a:solidFill>
                <a:latin typeface="Calibri" panose="020F0502020204030204" pitchFamily="34" charset="0"/>
                <a:cs typeface="Calibri" panose="020F0502020204030204" pitchFamily="34" charset="0"/>
              </a:rPr>
              <a:t>mystery</a:t>
            </a:r>
            <a:r>
              <a:rPr lang="en-US" sz="3400" dirty="0">
                <a:latin typeface="Calibri" panose="020F0502020204030204" pitchFamily="34" charset="0"/>
                <a:cs typeface="Calibri" panose="020F0502020204030204" pitchFamily="34" charset="0"/>
              </a:rPr>
              <a:t>, so that Daniel and his friends would not be destroyed with the rest of the wise men of Babylon. </a:t>
            </a:r>
            <a:r>
              <a:rPr lang="en-US" sz="3400" baseline="30000" dirty="0">
                <a:latin typeface="Calibri" panose="020F0502020204030204" pitchFamily="34" charset="0"/>
                <a:cs typeface="Calibri" panose="020F0502020204030204" pitchFamily="34" charset="0"/>
              </a:rPr>
              <a:t>19 </a:t>
            </a:r>
            <a:r>
              <a:rPr lang="en-US" sz="3400" dirty="0">
                <a:latin typeface="Calibri" panose="020F0502020204030204" pitchFamily="34" charset="0"/>
                <a:cs typeface="Calibri" panose="020F0502020204030204" pitchFamily="34" charset="0"/>
              </a:rPr>
              <a:t>Then the </a:t>
            </a:r>
            <a:r>
              <a:rPr lang="en-US" sz="3400" b="1" u="sng" dirty="0">
                <a:solidFill>
                  <a:srgbClr val="FFFFCC"/>
                </a:solidFill>
                <a:latin typeface="Calibri" panose="020F0502020204030204" pitchFamily="34" charset="0"/>
                <a:cs typeface="Calibri" panose="020F0502020204030204" pitchFamily="34" charset="0"/>
              </a:rPr>
              <a:t>mystery</a:t>
            </a:r>
            <a:r>
              <a:rPr lang="en-US" sz="3400" dirty="0">
                <a:latin typeface="Calibri" panose="020F0502020204030204" pitchFamily="34" charset="0"/>
                <a:cs typeface="Calibri" panose="020F0502020204030204" pitchFamily="34" charset="0"/>
              </a:rPr>
              <a:t> was revealed to Daniel in a night vision. Then Daniel blessed the God of heaven; . . . </a:t>
            </a:r>
            <a:r>
              <a:rPr lang="en-US" sz="3400" baseline="30000" dirty="0">
                <a:latin typeface="Calibri" panose="020F0502020204030204" pitchFamily="34" charset="0"/>
                <a:cs typeface="Calibri" panose="020F0502020204030204" pitchFamily="34" charset="0"/>
              </a:rPr>
              <a:t>27 </a:t>
            </a:r>
            <a:r>
              <a:rPr lang="en-US" sz="3400" dirty="0">
                <a:latin typeface="Calibri" panose="020F0502020204030204" pitchFamily="34" charset="0"/>
                <a:cs typeface="Calibri" panose="020F0502020204030204" pitchFamily="34" charset="0"/>
              </a:rPr>
              <a:t>Daniel answered before the king and said, “As for the </a:t>
            </a:r>
            <a:r>
              <a:rPr lang="en-US" sz="3400" b="1" u="sng" dirty="0">
                <a:solidFill>
                  <a:srgbClr val="FFFFCC"/>
                </a:solidFill>
                <a:latin typeface="Calibri" panose="020F0502020204030204" pitchFamily="34" charset="0"/>
                <a:cs typeface="Calibri" panose="020F0502020204030204" pitchFamily="34" charset="0"/>
              </a:rPr>
              <a:t>mystery</a:t>
            </a:r>
            <a:r>
              <a:rPr lang="en-US" sz="3400" dirty="0">
                <a:latin typeface="Calibri" panose="020F0502020204030204" pitchFamily="34" charset="0"/>
                <a:cs typeface="Calibri" panose="020F0502020204030204" pitchFamily="34" charset="0"/>
              </a:rPr>
              <a:t> about which the king has inquired, neither wise men, conjurers, magicians </a:t>
            </a:r>
            <a:r>
              <a:rPr lang="en-US" sz="3400" i="1" dirty="0">
                <a:latin typeface="Calibri" panose="020F0502020204030204" pitchFamily="34" charset="0"/>
                <a:cs typeface="Calibri" panose="020F0502020204030204" pitchFamily="34" charset="0"/>
              </a:rPr>
              <a:t>nor</a:t>
            </a:r>
            <a:r>
              <a:rPr lang="en-US" sz="3400" dirty="0">
                <a:latin typeface="Calibri" panose="020F0502020204030204" pitchFamily="34" charset="0"/>
                <a:cs typeface="Calibri" panose="020F0502020204030204" pitchFamily="34" charset="0"/>
              </a:rPr>
              <a:t> diviners are able to declare. . .</a:t>
            </a:r>
          </a:p>
        </p:txBody>
      </p:sp>
    </p:spTree>
    <p:extLst>
      <p:ext uri="{BB962C8B-B14F-4D97-AF65-F5344CB8AC3E}">
        <p14:creationId xmlns:p14="http://schemas.microsoft.com/office/powerpoint/2010/main" val="138212128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5DA663-12F0-45DA-8BD1-E1E2F97760A5}"/>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504753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2:18-19, 27-30</a:t>
            </a:r>
          </a:p>
          <a:p>
            <a:pPr algn="just">
              <a:spcBef>
                <a:spcPts val="0"/>
              </a:spcBef>
              <a:spcAft>
                <a:spcPts val="0"/>
              </a:spcAft>
            </a:pPr>
            <a:r>
              <a:rPr lang="en-US" sz="3400" dirty="0">
                <a:latin typeface="Calibri" panose="020F0502020204030204" pitchFamily="34" charset="0"/>
                <a:cs typeface="Calibri" panose="020F0502020204030204" pitchFamily="34" charset="0"/>
              </a:rPr>
              <a:t>... </a:t>
            </a:r>
            <a:r>
              <a:rPr lang="en-US" sz="3400" i="1" dirty="0">
                <a:latin typeface="Calibri" panose="020F0502020204030204" pitchFamily="34" charset="0"/>
                <a:cs typeface="Calibri" panose="020F0502020204030204" pitchFamily="34" charset="0"/>
              </a:rPr>
              <a:t>it</a:t>
            </a:r>
            <a:r>
              <a:rPr lang="en-US" sz="3400" dirty="0">
                <a:latin typeface="Calibri" panose="020F0502020204030204" pitchFamily="34" charset="0"/>
                <a:cs typeface="Calibri" panose="020F0502020204030204" pitchFamily="34" charset="0"/>
              </a:rPr>
              <a:t> to the king. . .</a:t>
            </a:r>
            <a:r>
              <a:rPr lang="en-US" sz="3400" baseline="30000" dirty="0">
                <a:latin typeface="Calibri" panose="020F0502020204030204" pitchFamily="34" charset="0"/>
                <a:cs typeface="Calibri" panose="020F0502020204030204" pitchFamily="34" charset="0"/>
              </a:rPr>
              <a:t> 28 </a:t>
            </a:r>
            <a:r>
              <a:rPr lang="en-US" sz="3400" dirty="0">
                <a:latin typeface="Calibri" panose="020F0502020204030204" pitchFamily="34" charset="0"/>
                <a:cs typeface="Calibri" panose="020F0502020204030204" pitchFamily="34" charset="0"/>
              </a:rPr>
              <a:t>However, there is a God in heaven who </a:t>
            </a:r>
            <a:r>
              <a:rPr lang="en-US" sz="3400" b="1" u="sng" dirty="0">
                <a:solidFill>
                  <a:srgbClr val="FFFFCC"/>
                </a:solidFill>
                <a:latin typeface="Calibri" panose="020F0502020204030204" pitchFamily="34" charset="0"/>
                <a:cs typeface="Calibri" panose="020F0502020204030204" pitchFamily="34" charset="0"/>
              </a:rPr>
              <a:t>mysteries</a:t>
            </a:r>
            <a:r>
              <a:rPr lang="en-US" sz="3400" dirty="0">
                <a:latin typeface="Calibri" panose="020F0502020204030204" pitchFamily="34" charset="0"/>
                <a:cs typeface="Calibri" panose="020F0502020204030204" pitchFamily="34" charset="0"/>
              </a:rPr>
              <a:t>, and He has made known to King Nebuchadnezzar what will take place in the latter days. This was your dream and the visions in your mind </a:t>
            </a:r>
            <a:r>
              <a:rPr lang="en-US" sz="3400" i="1" dirty="0">
                <a:latin typeface="Calibri" panose="020F0502020204030204" pitchFamily="34" charset="0"/>
                <a:cs typeface="Calibri" panose="020F0502020204030204" pitchFamily="34" charset="0"/>
              </a:rPr>
              <a:t>while</a:t>
            </a:r>
            <a:r>
              <a:rPr lang="en-US" sz="3400" dirty="0">
                <a:latin typeface="Calibri" panose="020F0502020204030204" pitchFamily="34" charset="0"/>
                <a:cs typeface="Calibri" panose="020F0502020204030204" pitchFamily="34" charset="0"/>
              </a:rPr>
              <a:t> on your bed. </a:t>
            </a:r>
            <a:r>
              <a:rPr lang="en-US" sz="3400" baseline="30000" dirty="0">
                <a:latin typeface="Calibri" panose="020F0502020204030204" pitchFamily="34" charset="0"/>
                <a:cs typeface="Calibri" panose="020F0502020204030204" pitchFamily="34" charset="0"/>
              </a:rPr>
              <a:t>29 </a:t>
            </a:r>
            <a:r>
              <a:rPr lang="en-US" sz="3400" dirty="0">
                <a:latin typeface="Calibri" panose="020F0502020204030204" pitchFamily="34" charset="0"/>
                <a:cs typeface="Calibri" panose="020F0502020204030204" pitchFamily="34" charset="0"/>
              </a:rPr>
              <a:t>As for you, O king, </a:t>
            </a:r>
            <a:r>
              <a:rPr lang="en-US" sz="3400" i="1" dirty="0">
                <a:latin typeface="Calibri" panose="020F0502020204030204" pitchFamily="34" charset="0"/>
                <a:cs typeface="Calibri" panose="020F0502020204030204" pitchFamily="34" charset="0"/>
              </a:rPr>
              <a:t>while</a:t>
            </a:r>
            <a:r>
              <a:rPr lang="en-US" sz="3400" dirty="0">
                <a:latin typeface="Calibri" panose="020F0502020204030204" pitchFamily="34" charset="0"/>
                <a:cs typeface="Calibri" panose="020F0502020204030204" pitchFamily="34" charset="0"/>
              </a:rPr>
              <a:t> on your bed your thoughts turned to what would take place in the future; and He who reveals </a:t>
            </a:r>
            <a:r>
              <a:rPr lang="en-US" sz="3400" b="1" u="sng" dirty="0">
                <a:solidFill>
                  <a:srgbClr val="FFFFCC"/>
                </a:solidFill>
                <a:latin typeface="Calibri" panose="020F0502020204030204" pitchFamily="34" charset="0"/>
                <a:cs typeface="Calibri" panose="020F0502020204030204" pitchFamily="34" charset="0"/>
              </a:rPr>
              <a:t>mysteries</a:t>
            </a:r>
            <a:r>
              <a:rPr lang="en-US" sz="3400" dirty="0">
                <a:latin typeface="Calibri" panose="020F0502020204030204" pitchFamily="34" charset="0"/>
                <a:cs typeface="Calibri" panose="020F0502020204030204" pitchFamily="34" charset="0"/>
              </a:rPr>
              <a:t> has made known to you what will take place. </a:t>
            </a:r>
            <a:r>
              <a:rPr lang="en-US" sz="3400" baseline="30000" dirty="0">
                <a:latin typeface="Calibri" panose="020F0502020204030204" pitchFamily="34" charset="0"/>
                <a:cs typeface="Calibri" panose="020F0502020204030204" pitchFamily="34" charset="0"/>
              </a:rPr>
              <a:t>30 </a:t>
            </a:r>
            <a:r>
              <a:rPr lang="en-US" sz="3400" dirty="0">
                <a:latin typeface="Calibri" panose="020F0502020204030204" pitchFamily="34" charset="0"/>
                <a:cs typeface="Calibri" panose="020F0502020204030204" pitchFamily="34" charset="0"/>
              </a:rPr>
              <a:t>But as for me, this </a:t>
            </a:r>
            <a:r>
              <a:rPr lang="en-US" sz="3400" b="1" u="sng" dirty="0">
                <a:solidFill>
                  <a:srgbClr val="FFFFCC"/>
                </a:solidFill>
                <a:latin typeface="Calibri" panose="020F0502020204030204" pitchFamily="34" charset="0"/>
                <a:cs typeface="Calibri" panose="020F0502020204030204" pitchFamily="34" charset="0"/>
              </a:rPr>
              <a:t>mystery</a:t>
            </a:r>
            <a:r>
              <a:rPr lang="en-US" sz="3400" dirty="0">
                <a:latin typeface="Calibri" panose="020F0502020204030204" pitchFamily="34" charset="0"/>
                <a:cs typeface="Calibri" panose="020F0502020204030204" pitchFamily="34" charset="0"/>
              </a:rPr>
              <a:t> has not been revealed to me for any wisdom. . .</a:t>
            </a:r>
          </a:p>
        </p:txBody>
      </p:sp>
    </p:spTree>
    <p:extLst>
      <p:ext uri="{BB962C8B-B14F-4D97-AF65-F5344CB8AC3E}">
        <p14:creationId xmlns:p14="http://schemas.microsoft.com/office/powerpoint/2010/main" val="127708645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5DA663-12F0-45DA-8BD1-E1E2F97760A5}"/>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43143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2:18-19, 27-30</a:t>
            </a:r>
          </a:p>
          <a:p>
            <a:pPr algn="just">
              <a:spcBef>
                <a:spcPts val="0"/>
              </a:spcBef>
              <a:spcAft>
                <a:spcPts val="0"/>
              </a:spcAft>
            </a:pPr>
            <a:r>
              <a:rPr lang="en-US" sz="3400" dirty="0">
                <a:latin typeface="Calibri" panose="020F0502020204030204" pitchFamily="34" charset="0"/>
                <a:cs typeface="Calibri" panose="020F0502020204030204" pitchFamily="34" charset="0"/>
              </a:rPr>
              <a:t>... residing in me more than </a:t>
            </a:r>
            <a:r>
              <a:rPr lang="en-US" sz="3400" i="1" dirty="0">
                <a:latin typeface="Calibri" panose="020F0502020204030204" pitchFamily="34" charset="0"/>
                <a:cs typeface="Calibri" panose="020F0502020204030204" pitchFamily="34" charset="0"/>
              </a:rPr>
              <a:t>in</a:t>
            </a:r>
            <a:r>
              <a:rPr lang="en-US" sz="3400" dirty="0">
                <a:latin typeface="Calibri" panose="020F0502020204030204" pitchFamily="34" charset="0"/>
                <a:cs typeface="Calibri" panose="020F0502020204030204" pitchFamily="34" charset="0"/>
              </a:rPr>
              <a:t> any </a:t>
            </a:r>
            <a:r>
              <a:rPr lang="en-US" sz="3400" i="1" dirty="0">
                <a:latin typeface="Calibri" panose="020F0502020204030204" pitchFamily="34" charset="0"/>
                <a:cs typeface="Calibri" panose="020F0502020204030204" pitchFamily="34" charset="0"/>
              </a:rPr>
              <a:t>other</a:t>
            </a:r>
            <a:r>
              <a:rPr lang="en-US" sz="3400" dirty="0">
                <a:latin typeface="Calibri" panose="020F0502020204030204" pitchFamily="34" charset="0"/>
                <a:cs typeface="Calibri" panose="020F0502020204030204" pitchFamily="34" charset="0"/>
              </a:rPr>
              <a:t> living man, but for the purpose of making the interpretation known to the king, and that you may understand the thoughts of your mind.”</a:t>
            </a:r>
          </a:p>
        </p:txBody>
      </p:sp>
      <p:pic>
        <p:nvPicPr>
          <p:cNvPr id="2" name="Picture 1">
            <a:extLst>
              <a:ext uri="{FF2B5EF4-FFF2-40B4-BE49-F238E27FC236}">
                <a16:creationId xmlns:a16="http://schemas.microsoft.com/office/drawing/2014/main" id="{B691A2FC-1E14-4E64-9FB2-0D42A07B4559}"/>
              </a:ext>
            </a:extLst>
          </p:cNvPr>
          <p:cNvPicPr>
            <a:picLocks noChangeAspect="1"/>
          </p:cNvPicPr>
          <p:nvPr/>
        </p:nvPicPr>
        <p:blipFill rotWithShape="1">
          <a:blip r:embed="rId3"/>
          <a:srcRect l="8001" r="5333"/>
          <a:stretch/>
        </p:blipFill>
        <p:spPr>
          <a:xfrm>
            <a:off x="4114800" y="2514600"/>
            <a:ext cx="3962400" cy="2286000"/>
          </a:xfrm>
          <a:prstGeom prst="rect">
            <a:avLst/>
          </a:prstGeom>
        </p:spPr>
      </p:pic>
    </p:spTree>
    <p:extLst>
      <p:ext uri="{BB962C8B-B14F-4D97-AF65-F5344CB8AC3E}">
        <p14:creationId xmlns:p14="http://schemas.microsoft.com/office/powerpoint/2010/main" val="25341724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cs typeface="Calibri" panose="020F0502020204030204" pitchFamily="34" charset="0"/>
              </a:rPr>
              <a:t>Reasons for Disclosure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18:17-19</a:t>
            </a:r>
          </a:p>
        </p:txBody>
      </p:sp>
      <p:sp>
        <p:nvSpPr>
          <p:cNvPr id="161795" name="Rectangle 3"/>
          <p:cNvSpPr>
            <a:spLocks noGrp="1" noChangeArrowheads="1"/>
          </p:cNvSpPr>
          <p:nvPr>
            <p:ph type="body" idx="1"/>
          </p:nvPr>
        </p:nvSpPr>
        <p:spPr>
          <a:xfrm>
            <a:off x="609600" y="1371600"/>
            <a:ext cx="8315324" cy="5181600"/>
          </a:xfrm>
        </p:spPr>
        <p:txBody>
          <a:bodyPr/>
          <a:lstStyle/>
          <a:p>
            <a:pPr marL="458788" lvl="2" indent="-458788" eaLnBrk="1" hangingPunct="1">
              <a:spcBef>
                <a:spcPts val="0"/>
              </a:spcBef>
              <a:spcAft>
                <a:spcPts val="3000"/>
              </a:spcAft>
              <a:buSzPct val="100000"/>
              <a:buFont typeface="+mj-lt"/>
              <a:buAutoNum type="romanLcPeriod"/>
              <a:defRPr/>
            </a:pPr>
            <a:r>
              <a:rPr lang="en-US" dirty="0">
                <a:effectLst>
                  <a:outerShdw blurRad="38100" dist="38100" dir="2700000" algn="tl">
                    <a:srgbClr val="000000">
                      <a:alpha val="43137"/>
                    </a:srgbClr>
                  </a:outerShdw>
                </a:effectLst>
              </a:rPr>
              <a:t>Question (17)</a:t>
            </a:r>
          </a:p>
          <a:p>
            <a:pPr marL="458788" lvl="2" indent="-458788" eaLnBrk="1" hangingPunct="1">
              <a:spcBef>
                <a:spcPts val="0"/>
              </a:spcBef>
              <a:spcAft>
                <a:spcPts val="3000"/>
              </a:spcAft>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rPr>
              <a:t>Reasons (18-19)</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Abrahamic Covenant: Fulfillment (18a)</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Channel of blessing (18b)</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Intimacy with God (19a)</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Transgenerational teaching (19b)</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Abrahamic Covenant: reiterated (19c)</a:t>
            </a:r>
          </a:p>
        </p:txBody>
      </p:sp>
      <p:pic>
        <p:nvPicPr>
          <p:cNvPr id="6" name="Picture 5">
            <a:extLst>
              <a:ext uri="{FF2B5EF4-FFF2-40B4-BE49-F238E27FC236}">
                <a16:creationId xmlns:a16="http://schemas.microsoft.com/office/drawing/2014/main" id="{4F61ABD3-5EF9-4342-94C9-2FCF89ADEA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15968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cs typeface="Calibri" panose="020F0502020204030204" pitchFamily="34" charset="0"/>
              </a:rPr>
              <a:t>Reasons for Disclosure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18:17-19</a:t>
            </a:r>
          </a:p>
        </p:txBody>
      </p:sp>
      <p:sp>
        <p:nvSpPr>
          <p:cNvPr id="161795" name="Rectangle 3"/>
          <p:cNvSpPr>
            <a:spLocks noGrp="1" noChangeArrowheads="1"/>
          </p:cNvSpPr>
          <p:nvPr>
            <p:ph type="body" idx="1"/>
          </p:nvPr>
        </p:nvSpPr>
        <p:spPr>
          <a:xfrm>
            <a:off x="609601" y="1371600"/>
            <a:ext cx="8315324" cy="5181600"/>
          </a:xfrm>
        </p:spPr>
        <p:txBody>
          <a:bodyPr/>
          <a:lstStyle/>
          <a:p>
            <a:pPr marL="458788" lvl="2" indent="-458788" eaLnBrk="1" hangingPunct="1">
              <a:spcBef>
                <a:spcPts val="0"/>
              </a:spcBef>
              <a:spcAft>
                <a:spcPts val="3000"/>
              </a:spcAft>
              <a:buSzPct val="100000"/>
              <a:buFont typeface="+mj-lt"/>
              <a:buAutoNum type="romanLcPeriod"/>
              <a:defRPr/>
            </a:pPr>
            <a:r>
              <a:rPr lang="en-US" dirty="0">
                <a:effectLst>
                  <a:outerShdw blurRad="38100" dist="38100" dir="2700000" algn="tl">
                    <a:srgbClr val="000000">
                      <a:alpha val="43137"/>
                    </a:srgbClr>
                  </a:outerShdw>
                </a:effectLst>
              </a:rPr>
              <a:t>Question (17)</a:t>
            </a:r>
          </a:p>
          <a:p>
            <a:pPr marL="458788" lvl="2" indent="-458788" eaLnBrk="1" hangingPunct="1">
              <a:spcBef>
                <a:spcPts val="0"/>
              </a:spcBef>
              <a:spcAft>
                <a:spcPts val="3000"/>
              </a:spcAft>
              <a:buSzPct val="100000"/>
              <a:buFont typeface="+mj-lt"/>
              <a:buAutoNum type="romanLcPeriod"/>
              <a:defRPr/>
            </a:pPr>
            <a:r>
              <a:rPr lang="en-US" b="1" dirty="0">
                <a:solidFill>
                  <a:srgbClr val="FFFFCC"/>
                </a:solidFill>
                <a:effectLst>
                  <a:outerShdw blurRad="38100" dist="38100" dir="2700000" algn="tl">
                    <a:srgbClr val="000000">
                      <a:alpha val="43137"/>
                    </a:srgbClr>
                  </a:outerShdw>
                </a:effectLst>
              </a:rPr>
              <a:t>Reasons (18-19)</a:t>
            </a:r>
          </a:p>
          <a:p>
            <a:pPr marL="971550" lvl="3" indent="-514350" eaLnBrk="1" hangingPunct="1">
              <a:spcBef>
                <a:spcPts val="0"/>
              </a:spcBef>
              <a:spcAft>
                <a:spcPts val="1800"/>
              </a:spcAft>
              <a:buClr>
                <a:srgbClr val="FF99FF"/>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Abrahamic Covenant: Fulfillment (18a)</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Channel of blessing (18b)</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Intimacy with God (19a)</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Transgenerational teaching (19b)</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Abrahamic Covenant: reiterated (19c)</a:t>
            </a:r>
          </a:p>
        </p:txBody>
      </p:sp>
      <p:pic>
        <p:nvPicPr>
          <p:cNvPr id="6" name="Picture 5">
            <a:extLst>
              <a:ext uri="{FF2B5EF4-FFF2-40B4-BE49-F238E27FC236}">
                <a16:creationId xmlns:a16="http://schemas.microsoft.com/office/drawing/2014/main" id="{B6BACFA1-6A26-40EC-92B8-D52CEA2BCB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943636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9673" y="137160"/>
            <a:ext cx="8392655" cy="6583680"/>
          </a:xfrm>
          <a:prstGeom prst="rect">
            <a:avLst/>
          </a:prstGeom>
        </p:spPr>
      </p:pic>
    </p:spTree>
    <p:extLst>
      <p:ext uri="{BB962C8B-B14F-4D97-AF65-F5344CB8AC3E}">
        <p14:creationId xmlns:p14="http://schemas.microsoft.com/office/powerpoint/2010/main" val="4204911550"/>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cs typeface="Calibri" panose="020F0502020204030204" pitchFamily="34" charset="0"/>
              </a:rPr>
              <a:t>Reasons for Disclosure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18:17-19</a:t>
            </a:r>
          </a:p>
        </p:txBody>
      </p:sp>
      <p:sp>
        <p:nvSpPr>
          <p:cNvPr id="161795" name="Rectangle 3"/>
          <p:cNvSpPr>
            <a:spLocks noGrp="1" noChangeArrowheads="1"/>
          </p:cNvSpPr>
          <p:nvPr>
            <p:ph type="body" idx="1"/>
          </p:nvPr>
        </p:nvSpPr>
        <p:spPr>
          <a:xfrm>
            <a:off x="585217" y="1371600"/>
            <a:ext cx="8339707" cy="5181600"/>
          </a:xfrm>
        </p:spPr>
        <p:txBody>
          <a:bodyPr/>
          <a:lstStyle/>
          <a:p>
            <a:pPr marL="458788" lvl="2" indent="-458788" eaLnBrk="1" hangingPunct="1">
              <a:spcBef>
                <a:spcPts val="0"/>
              </a:spcBef>
              <a:spcAft>
                <a:spcPts val="3000"/>
              </a:spcAft>
              <a:buSzPct val="100000"/>
              <a:buFont typeface="+mj-lt"/>
              <a:buAutoNum type="romanLcPeriod"/>
              <a:defRPr/>
            </a:pPr>
            <a:r>
              <a:rPr lang="en-US" dirty="0">
                <a:effectLst>
                  <a:outerShdw blurRad="38100" dist="38100" dir="2700000" algn="tl">
                    <a:srgbClr val="000000">
                      <a:alpha val="43137"/>
                    </a:srgbClr>
                  </a:outerShdw>
                </a:effectLst>
              </a:rPr>
              <a:t>Question (17)</a:t>
            </a:r>
          </a:p>
          <a:p>
            <a:pPr marL="458788" lvl="2" indent="-458788" eaLnBrk="1" hangingPunct="1">
              <a:spcBef>
                <a:spcPts val="0"/>
              </a:spcBef>
              <a:spcAft>
                <a:spcPts val="3000"/>
              </a:spcAft>
              <a:buSzPct val="100000"/>
              <a:buFont typeface="+mj-lt"/>
              <a:buAutoNum type="romanLcPeriod"/>
              <a:defRPr/>
            </a:pPr>
            <a:r>
              <a:rPr lang="en-US" b="1" dirty="0">
                <a:solidFill>
                  <a:srgbClr val="FFFFCC"/>
                </a:solidFill>
                <a:effectLst>
                  <a:outerShdw blurRad="38100" dist="38100" dir="2700000" algn="tl">
                    <a:srgbClr val="000000">
                      <a:alpha val="43137"/>
                    </a:srgbClr>
                  </a:outerShdw>
                </a:effectLst>
              </a:rPr>
              <a:t>Reasons (18-19)</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Abrahamic Covenant: Fulfillment (18a)</a:t>
            </a:r>
          </a:p>
          <a:p>
            <a:pPr marL="971550" lvl="3" indent="-514350" eaLnBrk="1" hangingPunct="1">
              <a:spcBef>
                <a:spcPts val="0"/>
              </a:spcBef>
              <a:spcAft>
                <a:spcPts val="1800"/>
              </a:spcAft>
              <a:buClr>
                <a:srgbClr val="FF99FF"/>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Channel of blessing (18b)</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Intimacy with God (19a)</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Transgenerational teaching (19b)</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Abrahamic Covenant: reiterated (19c)</a:t>
            </a:r>
          </a:p>
        </p:txBody>
      </p:sp>
      <p:pic>
        <p:nvPicPr>
          <p:cNvPr id="6" name="Picture 5">
            <a:extLst>
              <a:ext uri="{FF2B5EF4-FFF2-40B4-BE49-F238E27FC236}">
                <a16:creationId xmlns:a16="http://schemas.microsoft.com/office/drawing/2014/main" id="{32AA55E2-09AB-4A70-9558-5E37917147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16878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595741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007758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cs typeface="Calibri" panose="020F0502020204030204" pitchFamily="34" charset="0"/>
              </a:rPr>
              <a:t>Reasons for Disclosure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18:17-19</a:t>
            </a:r>
          </a:p>
        </p:txBody>
      </p:sp>
      <p:sp>
        <p:nvSpPr>
          <p:cNvPr id="161795" name="Rectangle 3"/>
          <p:cNvSpPr>
            <a:spLocks noGrp="1" noChangeArrowheads="1"/>
          </p:cNvSpPr>
          <p:nvPr>
            <p:ph type="body" idx="1"/>
          </p:nvPr>
        </p:nvSpPr>
        <p:spPr>
          <a:xfrm>
            <a:off x="609601" y="1371600"/>
            <a:ext cx="8315324" cy="5181600"/>
          </a:xfrm>
        </p:spPr>
        <p:txBody>
          <a:bodyPr/>
          <a:lstStyle/>
          <a:p>
            <a:pPr marL="458788" lvl="2" indent="-458788" eaLnBrk="1" hangingPunct="1">
              <a:spcBef>
                <a:spcPts val="0"/>
              </a:spcBef>
              <a:spcAft>
                <a:spcPts val="3000"/>
              </a:spcAft>
              <a:buSzPct val="100000"/>
              <a:buFont typeface="+mj-lt"/>
              <a:buAutoNum type="romanLcPeriod"/>
              <a:defRPr/>
            </a:pPr>
            <a:r>
              <a:rPr lang="en-US" dirty="0">
                <a:effectLst>
                  <a:outerShdw blurRad="38100" dist="38100" dir="2700000" algn="tl">
                    <a:srgbClr val="000000">
                      <a:alpha val="43137"/>
                    </a:srgbClr>
                  </a:outerShdw>
                </a:effectLst>
              </a:rPr>
              <a:t>Question (17)</a:t>
            </a:r>
          </a:p>
          <a:p>
            <a:pPr marL="458788" lvl="2" indent="-458788" eaLnBrk="1" hangingPunct="1">
              <a:spcBef>
                <a:spcPts val="0"/>
              </a:spcBef>
              <a:spcAft>
                <a:spcPts val="3000"/>
              </a:spcAft>
              <a:buSzPct val="100000"/>
              <a:buFont typeface="+mj-lt"/>
              <a:buAutoNum type="romanLcPeriod"/>
              <a:defRPr/>
            </a:pPr>
            <a:r>
              <a:rPr lang="en-US" b="1" dirty="0">
                <a:solidFill>
                  <a:srgbClr val="FFFFCC"/>
                </a:solidFill>
                <a:effectLst>
                  <a:outerShdw blurRad="38100" dist="38100" dir="2700000" algn="tl">
                    <a:srgbClr val="000000">
                      <a:alpha val="43137"/>
                    </a:srgbClr>
                  </a:outerShdw>
                </a:effectLst>
              </a:rPr>
              <a:t>Reasons (18-19)</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Abrahamic Covenant: Fulfillment (18a)</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Channel of blessing (18b)</a:t>
            </a:r>
          </a:p>
          <a:p>
            <a:pPr marL="971550" lvl="3" indent="-514350" eaLnBrk="1" hangingPunct="1">
              <a:spcBef>
                <a:spcPts val="0"/>
              </a:spcBef>
              <a:spcAft>
                <a:spcPts val="1800"/>
              </a:spcAft>
              <a:buClr>
                <a:srgbClr val="FF99FF"/>
              </a:buClr>
              <a:buFont typeface="+mj-lt"/>
              <a:buAutoNum type="arabicPeriod"/>
              <a:defRPr/>
            </a:pPr>
            <a:r>
              <a:rPr lang="en-US" b="1" u="sng" dirty="0">
                <a:solidFill>
                  <a:srgbClr val="FFFFCC"/>
                </a:solidFill>
                <a:effectLst>
                  <a:outerShdw blurRad="38100" dist="38100" dir="2700000" algn="tl">
                    <a:srgbClr val="000000">
                      <a:alpha val="43137"/>
                    </a:srgbClr>
                  </a:outerShdw>
                </a:effectLst>
              </a:rPr>
              <a:t>Intimacy with God (19a)</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Transgenerational teaching (19b)</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Abrahamic Covenant: reiterated (19c)</a:t>
            </a:r>
          </a:p>
        </p:txBody>
      </p:sp>
      <p:pic>
        <p:nvPicPr>
          <p:cNvPr id="6" name="Picture 5">
            <a:extLst>
              <a:ext uri="{FF2B5EF4-FFF2-40B4-BE49-F238E27FC236}">
                <a16:creationId xmlns:a16="http://schemas.microsoft.com/office/drawing/2014/main" id="{3A6A1851-4AB8-4AE2-BA13-AAA190B897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04597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2057400"/>
            <a:ext cx="11019253" cy="19812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“For I have known him. The Hebrew word for known is ‘to know by experience,’ ‘intimate knowing.’ It was because of His intimate relationship with Abraham that Abraham became known as the friend of God.”</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315</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849854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381000" y="0"/>
            <a:ext cx="11430000" cy="243143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2:23</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Scripture was fulfilled which says, ‘And Abraham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 and it was reckoned to him as righteousness,’ [Gen. 15:6]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was called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friend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[Gen. 18:17]</a:t>
            </a:r>
          </a:p>
        </p:txBody>
      </p:sp>
      <p:pic>
        <p:nvPicPr>
          <p:cNvPr id="6" name="Picture 1">
            <a:extLst>
              <a:ext uri="{FF2B5EF4-FFF2-40B4-BE49-F238E27FC236}">
                <a16:creationId xmlns:a16="http://schemas.microsoft.com/office/drawing/2014/main" id="{A3FB2EBC-3B33-4BB5-9324-6D65399FE2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3600" y="3048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38895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381000" y="1"/>
            <a:ext cx="11430000" cy="295465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15:14-15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My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friends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you do what I command you</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 longer do I call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slaves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slave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does not know what his master is doing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have called you friends, for all things that I have heard from My Father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have made known to you</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B4D773C4-E891-43B1-AB02-0427C150F560}"/>
              </a:ext>
            </a:extLst>
          </p:cNvPr>
          <p:cNvPicPr>
            <a:picLocks noChangeAspect="1"/>
          </p:cNvPicPr>
          <p:nvPr/>
        </p:nvPicPr>
        <p:blipFill>
          <a:blip r:embed="rId3"/>
          <a:stretch>
            <a:fillRect/>
          </a:stretch>
        </p:blipFill>
        <p:spPr>
          <a:xfrm>
            <a:off x="4953000" y="3352800"/>
            <a:ext cx="2286000" cy="1463040"/>
          </a:xfrm>
          <a:prstGeom prst="rect">
            <a:avLst/>
          </a:prstGeom>
          <a:ln>
            <a:solidFill>
              <a:schemeClr val="tx1"/>
            </a:solidFill>
          </a:ln>
        </p:spPr>
      </p:pic>
    </p:spTree>
    <p:extLst>
      <p:ext uri="{BB962C8B-B14F-4D97-AF65-F5344CB8AC3E}">
        <p14:creationId xmlns:p14="http://schemas.microsoft.com/office/powerpoint/2010/main" val="13579807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304800" y="0"/>
            <a:ext cx="11582400" cy="400109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2:23-25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when He was in Jerusalem at the Passover, during the feast, many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believed in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pisteuō</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name, observing His signs which He was doing.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Jesus, on His part, was not entrusting Himself to them, for He knew all men,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because He did not need anyone to testify concerning man, for He Himself knew what was in man.”</a:t>
            </a:r>
          </a:p>
        </p:txBody>
      </p:sp>
    </p:spTree>
    <p:extLst>
      <p:ext uri="{BB962C8B-B14F-4D97-AF65-F5344CB8AC3E}">
        <p14:creationId xmlns:p14="http://schemas.microsoft.com/office/powerpoint/2010/main" val="169973461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469F66-C63E-4E55-AD07-0F8E232E1E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7650" name="Rectangle 3">
            <a:extLst>
              <a:ext uri="{FF2B5EF4-FFF2-40B4-BE49-F238E27FC236}">
                <a16:creationId xmlns:a16="http://schemas.microsoft.com/office/drawing/2014/main" id="{8D9C58A4-59F3-4033-808D-8116EC007A6F}"/>
              </a:ext>
            </a:extLst>
          </p:cNvPr>
          <p:cNvSpPr>
            <a:spLocks noGrp="1"/>
          </p:cNvSpPr>
          <p:nvPr>
            <p:ph type="body" idx="4294967295"/>
          </p:nvPr>
        </p:nvSpPr>
        <p:spPr>
          <a:xfrm>
            <a:off x="304800" y="0"/>
            <a:ext cx="11582400" cy="3886200"/>
          </a:xfrm>
        </p:spPr>
        <p:txBody>
          <a:bodyPr/>
          <a:lstStyle/>
          <a:p>
            <a:pPr marL="0" indent="0" algn="ctr" defTabSz="685800">
              <a:spcBef>
                <a:spcPct val="0"/>
              </a:spcBef>
              <a:spcAft>
                <a:spcPts val="1200"/>
              </a:spcAft>
              <a:buNone/>
              <a:defRPr/>
            </a:pPr>
            <a:r>
              <a:rPr lang="en-US" altLang="en-US" sz="4000" kern="1200" dirty="0">
                <a:solidFill>
                  <a:schemeClr val="tx2"/>
                </a:solidFill>
                <a:ea typeface="+mj-ea"/>
                <a:cs typeface="Calibri" panose="020F0502020204030204" pitchFamily="34" charset="0"/>
              </a:rPr>
              <a:t>John 20:30-31</a:t>
            </a:r>
          </a:p>
          <a:p>
            <a:pPr marL="0" indent="0" algn="just">
              <a:spcBef>
                <a:spcPts val="0"/>
              </a:spcBef>
              <a:buNone/>
              <a:defRPr/>
            </a:pPr>
            <a:r>
              <a:rPr lang="en-US" sz="3400" dirty="0">
                <a:cs typeface="Calibri" panose="020F0502020204030204" pitchFamily="34" charset="0"/>
              </a:rPr>
              <a:t>“</a:t>
            </a:r>
            <a:r>
              <a:rPr lang="en-US" sz="3400" baseline="30000" dirty="0">
                <a:cs typeface="Calibri" panose="020F0502020204030204" pitchFamily="34" charset="0"/>
              </a:rPr>
              <a:t>30</a:t>
            </a:r>
            <a:r>
              <a:rPr lang="en-US" sz="3400" dirty="0">
                <a:cs typeface="Calibri" panose="020F0502020204030204" pitchFamily="34" charset="0"/>
              </a:rPr>
              <a:t> Therefore many other </a:t>
            </a:r>
            <a:r>
              <a:rPr lang="en-US" sz="3400" b="1" u="sng" dirty="0">
                <a:solidFill>
                  <a:srgbClr val="FFFFCC"/>
                </a:solidFill>
                <a:cs typeface="Calibri" panose="020F0502020204030204" pitchFamily="34" charset="0"/>
              </a:rPr>
              <a:t>signs</a:t>
            </a:r>
            <a:r>
              <a:rPr lang="en-US" sz="3400" dirty="0">
                <a:cs typeface="Calibri" panose="020F0502020204030204" pitchFamily="34" charset="0"/>
              </a:rPr>
              <a:t> Jesus also performed in the presence of the disciples, which are not written in this book; </a:t>
            </a:r>
            <a:r>
              <a:rPr lang="en-US" sz="3400" baseline="30000" dirty="0">
                <a:cs typeface="Calibri" panose="020F0502020204030204" pitchFamily="34" charset="0"/>
              </a:rPr>
              <a:t>31</a:t>
            </a:r>
            <a:r>
              <a:rPr lang="en-US" sz="3400" dirty="0">
                <a:cs typeface="Calibri" panose="020F0502020204030204" pitchFamily="34" charset="0"/>
              </a:rPr>
              <a:t> but these have been written so that you may </a:t>
            </a:r>
            <a:r>
              <a:rPr lang="en-US" sz="3400" b="1" u="sng" dirty="0">
                <a:solidFill>
                  <a:srgbClr val="FFFFCC"/>
                </a:solidFill>
                <a:cs typeface="Calibri" panose="020F0502020204030204" pitchFamily="34" charset="0"/>
              </a:rPr>
              <a:t>believe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cs typeface="Calibri" panose="020F0502020204030204" pitchFamily="34" charset="0"/>
              </a:rPr>
              <a:t>pisteuō</a:t>
            </a:r>
            <a:r>
              <a:rPr lang="en-US" sz="3400" b="1" i="1" u="sng"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b="1" i="1" u="sng" dirty="0" err="1">
                <a:solidFill>
                  <a:srgbClr val="FFFFCC"/>
                </a:solidFill>
                <a:effectLst>
                  <a:outerShdw blurRad="38100" dist="38100" dir="2700000" algn="tl">
                    <a:srgbClr val="000000">
                      <a:alpha val="43137"/>
                    </a:srgbClr>
                  </a:outerShdw>
                </a:effectLst>
                <a:cs typeface="Calibri" panose="020F0502020204030204" pitchFamily="34" charset="0"/>
              </a:rPr>
              <a:t>eis</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dirty="0">
                <a:cs typeface="Calibri" panose="020F0502020204030204" pitchFamily="34" charset="0"/>
              </a:rPr>
              <a:t>that Jesus is the Christ, the Son of God; and that believing you may have life in His name.”</a:t>
            </a:r>
          </a:p>
        </p:txBody>
      </p:sp>
      <p:pic>
        <p:nvPicPr>
          <p:cNvPr id="5126" name="Picture 6" descr="http://www.maggiesnotebook.com/wp-content/uploads/2011/08/Apostle_John_35.jpg">
            <a:extLst>
              <a:ext uri="{FF2B5EF4-FFF2-40B4-BE49-F238E27FC236}">
                <a16:creationId xmlns:a16="http://schemas.microsoft.com/office/drawing/2014/main" id="{1D9BC084-A1A9-4E62-9C9D-2CA192A9AD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4714" y="3322320"/>
            <a:ext cx="1282575" cy="155448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0F35648-31DE-461B-831E-3F77BDFBB2AE}"/>
              </a:ext>
            </a:extLst>
          </p:cNvPr>
          <p:cNvGraphicFramePr>
            <a:graphicFrameLocks noGrp="1"/>
          </p:cNvGraphicFramePr>
          <p:nvPr>
            <p:ph idx="4294967295"/>
          </p:nvPr>
        </p:nvGraphicFramePr>
        <p:xfrm>
          <a:off x="1569720" y="609601"/>
          <a:ext cx="9052560" cy="5785403"/>
        </p:xfrm>
        <a:graphic>
          <a:graphicData uri="http://schemas.openxmlformats.org/drawingml/2006/table">
            <a:tbl>
              <a:tblPr firstRow="1" bandRow="1">
                <a:tableStyleId>{5C22544A-7EE6-4342-B048-85BDC9FD1C3A}</a:tableStyleId>
              </a:tblPr>
              <a:tblGrid>
                <a:gridCol w="307848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865533">
                <a:tc>
                  <a:txBody>
                    <a:bodyPr/>
                    <a:lstStyle/>
                    <a:p>
                      <a:pPr algn="ct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solidFill>
                      <a:schemeClr val="bg2"/>
                    </a:solidFill>
                  </a:tcPr>
                </a:tc>
                <a:tc>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SALVATION</a:t>
                      </a:r>
                    </a:p>
                  </a:txBody>
                  <a:tcPr anchor="ctr">
                    <a:solidFill>
                      <a:schemeClr val="bg2"/>
                    </a:solidFill>
                  </a:tcPr>
                </a:tc>
                <a:tc>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FRIENDSHIP</a:t>
                      </a:r>
                    </a:p>
                  </a:txBody>
                  <a:tcPr anchor="ctr">
                    <a:solidFill>
                      <a:schemeClr val="bg2"/>
                    </a:solidFill>
                  </a:tcPr>
                </a:tc>
                <a:extLst>
                  <a:ext uri="{0D108BD9-81ED-4DB2-BD59-A6C34878D82A}">
                    <a16:rowId xmlns:a16="http://schemas.microsoft.com/office/drawing/2014/main" val="10000"/>
                  </a:ext>
                </a:extLst>
              </a:tr>
              <a:tr h="865533">
                <a:tc>
                  <a:txBody>
                    <a:bodyPr/>
                    <a:lstStyle/>
                    <a:p>
                      <a:pPr algn="ctr"/>
                      <a:r>
                        <a:rPr lang="en-US" sz="2800" b="1" kern="1200" cap="none" baseline="0" dirty="0">
                          <a:solidFill>
                            <a:schemeClr val="dk1"/>
                          </a:solidFill>
                          <a:latin typeface="Calibri" panose="020F0502020204030204" pitchFamily="34" charset="0"/>
                          <a:ea typeface="+mn-ea"/>
                          <a:cs typeface="Calibri" panose="020F0502020204030204" pitchFamily="34" charset="0"/>
                        </a:rPr>
                        <a:t>CONDITION</a:t>
                      </a:r>
                    </a:p>
                  </a:txBody>
                  <a:tcPr anchor="ctr"/>
                </a:tc>
                <a:tc>
                  <a:txBody>
                    <a:bodyPr/>
                    <a:lstStyle/>
                    <a:p>
                      <a:pPr algn="ctr"/>
                      <a:r>
                        <a:rPr lang="en-US" sz="2800" b="1" kern="1200" cap="none" baseline="0" dirty="0">
                          <a:solidFill>
                            <a:srgbClr val="C00000"/>
                          </a:solidFill>
                          <a:latin typeface="Calibri" panose="020F0502020204030204" pitchFamily="34" charset="0"/>
                          <a:ea typeface="+mn-ea"/>
                          <a:cs typeface="Calibri" panose="020F0502020204030204" pitchFamily="34" charset="0"/>
                        </a:rPr>
                        <a:t>FAITH</a:t>
                      </a:r>
                    </a:p>
                  </a:txBody>
                  <a:tcPr anchor="ctr"/>
                </a:tc>
                <a:tc>
                  <a:txBody>
                    <a:bodyPr/>
                    <a:lstStyle/>
                    <a:p>
                      <a:pPr algn="ctr"/>
                      <a:r>
                        <a:rPr lang="en-US" sz="2800" b="1" kern="1200" cap="none" baseline="0" dirty="0">
                          <a:solidFill>
                            <a:srgbClr val="0000CC"/>
                          </a:solidFill>
                          <a:latin typeface="Calibri" panose="020F0502020204030204" pitchFamily="34" charset="0"/>
                          <a:ea typeface="+mn-ea"/>
                          <a:cs typeface="Calibri" panose="020F0502020204030204" pitchFamily="34" charset="0"/>
                        </a:rPr>
                        <a:t>OBEDIENCE</a:t>
                      </a:r>
                    </a:p>
                  </a:txBody>
                  <a:tcPr anchor="ctr"/>
                </a:tc>
                <a:extLst>
                  <a:ext uri="{0D108BD9-81ED-4DB2-BD59-A6C34878D82A}">
                    <a16:rowId xmlns:a16="http://schemas.microsoft.com/office/drawing/2014/main" val="10001"/>
                  </a:ext>
                </a:extLst>
              </a:tr>
              <a:tr h="865533">
                <a:tc>
                  <a:txBody>
                    <a:bodyPr/>
                    <a:lstStyle/>
                    <a:p>
                      <a:pPr marL="111125" lvl="1" indent="0"/>
                      <a:r>
                        <a:rPr lang="en-US" sz="2800" b="1" cap="none" baseline="0">
                          <a:latin typeface="Calibri" panose="020F0502020204030204" pitchFamily="34" charset="0"/>
                          <a:cs typeface="Calibri" panose="020F0502020204030204" pitchFamily="34" charset="0"/>
                        </a:rPr>
                        <a:t>Scripture</a:t>
                      </a:r>
                      <a:endParaRPr lang="en-US" sz="2800" b="1" cap="none" baseline="0" dirty="0">
                        <a:latin typeface="Calibri" panose="020F0502020204030204" pitchFamily="34" charset="0"/>
                        <a:cs typeface="Calibri" panose="020F0502020204030204" pitchFamily="34" charset="0"/>
                      </a:endParaRPr>
                    </a:p>
                  </a:txBody>
                  <a:tcPr anchor="ctr"/>
                </a:tc>
                <a:tc>
                  <a:txBody>
                    <a:bodyPr/>
                    <a:lstStyle/>
                    <a:p>
                      <a:pPr algn="ctr"/>
                      <a:r>
                        <a:rPr lang="en-US" sz="2800" b="1" cap="none" baseline="0" dirty="0">
                          <a:solidFill>
                            <a:srgbClr val="C00000"/>
                          </a:solidFill>
                          <a:latin typeface="Calibri" panose="020F0502020204030204" pitchFamily="34" charset="0"/>
                          <a:cs typeface="Calibri" panose="020F0502020204030204" pitchFamily="34" charset="0"/>
                        </a:rPr>
                        <a:t>John 3:16</a:t>
                      </a:r>
                    </a:p>
                  </a:txBody>
                  <a:tcPr anchor="ctr"/>
                </a:tc>
                <a:tc>
                  <a:txBody>
                    <a:bodyPr/>
                    <a:lstStyle/>
                    <a:p>
                      <a:pPr algn="ctr"/>
                      <a:r>
                        <a:rPr lang="en-US" sz="2800" b="1" cap="none" baseline="0" dirty="0">
                          <a:solidFill>
                            <a:srgbClr val="0000CC"/>
                          </a:solidFill>
                          <a:latin typeface="Calibri" panose="020F0502020204030204" pitchFamily="34" charset="0"/>
                          <a:cs typeface="Calibri" panose="020F0502020204030204" pitchFamily="34" charset="0"/>
                        </a:rPr>
                        <a:t>John 15:14</a:t>
                      </a:r>
                    </a:p>
                  </a:txBody>
                  <a:tcPr anchor="ctr"/>
                </a:tc>
                <a:extLst>
                  <a:ext uri="{0D108BD9-81ED-4DB2-BD59-A6C34878D82A}">
                    <a16:rowId xmlns:a16="http://schemas.microsoft.com/office/drawing/2014/main" val="10002"/>
                  </a:ext>
                </a:extLst>
              </a:tr>
              <a:tr h="1594402">
                <a:tc>
                  <a:txBody>
                    <a:bodyPr/>
                    <a:lstStyle/>
                    <a:p>
                      <a:pPr marL="111125" lvl="1" indent="0"/>
                      <a:r>
                        <a:rPr lang="en-US" sz="2800" b="1" kern="1200" cap="none" baseline="0">
                          <a:solidFill>
                            <a:schemeClr val="dk1"/>
                          </a:solidFill>
                          <a:latin typeface="Calibri" panose="020F0502020204030204" pitchFamily="34" charset="0"/>
                          <a:ea typeface="+mn-ea"/>
                          <a:cs typeface="Calibri" panose="020F0502020204030204" pitchFamily="34" charset="0"/>
                        </a:rPr>
                        <a:t>Phase of Salvation</a:t>
                      </a:r>
                      <a:endParaRPr lang="en-US" sz="2800" b="1" kern="1200" cap="none" baseline="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r>
                        <a:rPr lang="en-US" sz="2800" b="1" cap="none" baseline="0" dirty="0">
                          <a:solidFill>
                            <a:srgbClr val="C00000"/>
                          </a:solidFill>
                          <a:latin typeface="Calibri" panose="020F0502020204030204" pitchFamily="34" charset="0"/>
                          <a:cs typeface="Calibri" panose="020F0502020204030204" pitchFamily="34" charset="0"/>
                        </a:rPr>
                        <a:t>Justification</a:t>
                      </a:r>
                    </a:p>
                  </a:txBody>
                  <a:tcPr anchor="ctr"/>
                </a:tc>
                <a:tc>
                  <a:txBody>
                    <a:bodyPr/>
                    <a:lstStyle/>
                    <a:p>
                      <a:pPr algn="ctr"/>
                      <a:r>
                        <a:rPr lang="en-US" sz="2800" b="1" cap="none" baseline="0" dirty="0">
                          <a:solidFill>
                            <a:srgbClr val="0000CC"/>
                          </a:solidFill>
                          <a:latin typeface="Calibri" panose="020F0502020204030204" pitchFamily="34" charset="0"/>
                          <a:cs typeface="Calibri" panose="020F0502020204030204" pitchFamily="34" charset="0"/>
                        </a:rPr>
                        <a:t>Sanctification</a:t>
                      </a:r>
                    </a:p>
                  </a:txBody>
                  <a:tcPr anchor="ctr"/>
                </a:tc>
                <a:extLst>
                  <a:ext uri="{0D108BD9-81ED-4DB2-BD59-A6C34878D82A}">
                    <a16:rowId xmlns:a16="http://schemas.microsoft.com/office/drawing/2014/main" val="10003"/>
                  </a:ext>
                </a:extLst>
              </a:tr>
              <a:tr h="1594402">
                <a:tc>
                  <a:txBody>
                    <a:bodyPr/>
                    <a:lstStyle/>
                    <a:p>
                      <a:pPr marL="111125" lvl="1" indent="0"/>
                      <a:r>
                        <a:rPr lang="en-US" sz="2800" b="1" kern="1200" cap="none" baseline="0" dirty="0">
                          <a:solidFill>
                            <a:schemeClr val="dk1"/>
                          </a:solidFill>
                          <a:latin typeface="Calibri" panose="020F0502020204030204" pitchFamily="34" charset="0"/>
                          <a:ea typeface="+mn-ea"/>
                          <a:cs typeface="Calibri" panose="020F0502020204030204" pitchFamily="34" charset="0"/>
                        </a:rPr>
                        <a:t>Benefit</a:t>
                      </a:r>
                    </a:p>
                  </a:txBody>
                  <a:tcPr anchor="ctr"/>
                </a:tc>
                <a:tc>
                  <a:txBody>
                    <a:bodyPr/>
                    <a:lstStyle/>
                    <a:p>
                      <a:pPr algn="ctr"/>
                      <a:r>
                        <a:rPr lang="en-US" sz="2800" b="1" cap="none" baseline="0" dirty="0">
                          <a:solidFill>
                            <a:srgbClr val="C00000"/>
                          </a:solidFill>
                          <a:latin typeface="Calibri" panose="020F0502020204030204" pitchFamily="34" charset="0"/>
                          <a:cs typeface="Calibri" panose="020F0502020204030204" pitchFamily="34" charset="0"/>
                        </a:rPr>
                        <a:t>Salvation From Sin’s Penalty</a:t>
                      </a:r>
                    </a:p>
                  </a:txBody>
                  <a:tcPr anchor="ctr"/>
                </a:tc>
                <a:tc>
                  <a:txBody>
                    <a:bodyPr/>
                    <a:lstStyle/>
                    <a:p>
                      <a:pPr algn="ctr"/>
                      <a:r>
                        <a:rPr lang="en-US" sz="2800" b="1" cap="none" baseline="0" dirty="0">
                          <a:solidFill>
                            <a:srgbClr val="0000CC"/>
                          </a:solidFill>
                          <a:latin typeface="Calibri" panose="020F0502020204030204" pitchFamily="34" charset="0"/>
                          <a:cs typeface="Calibri" panose="020F0502020204030204" pitchFamily="34" charset="0"/>
                        </a:rPr>
                        <a:t>Divine Insight</a:t>
                      </a:r>
                    </a:p>
                  </a:txBody>
                  <a:tcPr anchor="ctr"/>
                </a:tc>
                <a:extLst>
                  <a:ext uri="{0D108BD9-81ED-4DB2-BD59-A6C34878D82A}">
                    <a16:rowId xmlns:a16="http://schemas.microsoft.com/office/drawing/2014/main" val="3107421417"/>
                  </a:ext>
                </a:extLst>
              </a:tr>
            </a:tbl>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13790-89D4-46BB-987B-A211233F8F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0844" y="112489"/>
            <a:ext cx="8230313" cy="6633023"/>
          </a:xfrm>
          <a:prstGeom prst="rect">
            <a:avLst/>
          </a:prstGeom>
        </p:spPr>
      </p:pic>
    </p:spTree>
    <p:extLst>
      <p:ext uri="{BB962C8B-B14F-4D97-AF65-F5344CB8AC3E}">
        <p14:creationId xmlns:p14="http://schemas.microsoft.com/office/powerpoint/2010/main" val="55927302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cs typeface="Calibri" panose="020F0502020204030204" pitchFamily="34" charset="0"/>
              </a:rPr>
              <a:t>Reasons for Disclosure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18:17-19</a:t>
            </a:r>
          </a:p>
        </p:txBody>
      </p:sp>
      <p:sp>
        <p:nvSpPr>
          <p:cNvPr id="161795" name="Rectangle 3"/>
          <p:cNvSpPr>
            <a:spLocks noGrp="1" noChangeArrowheads="1"/>
          </p:cNvSpPr>
          <p:nvPr>
            <p:ph type="body" idx="1"/>
          </p:nvPr>
        </p:nvSpPr>
        <p:spPr>
          <a:xfrm>
            <a:off x="609601" y="1371600"/>
            <a:ext cx="8315324" cy="5181600"/>
          </a:xfrm>
        </p:spPr>
        <p:txBody>
          <a:bodyPr/>
          <a:lstStyle/>
          <a:p>
            <a:pPr marL="458788" lvl="2" indent="-458788" eaLnBrk="1" hangingPunct="1">
              <a:spcBef>
                <a:spcPts val="0"/>
              </a:spcBef>
              <a:spcAft>
                <a:spcPts val="3000"/>
              </a:spcAft>
              <a:buSzPct val="100000"/>
              <a:buFont typeface="+mj-lt"/>
              <a:buAutoNum type="romanLcPeriod"/>
              <a:defRPr/>
            </a:pPr>
            <a:r>
              <a:rPr lang="en-US" dirty="0">
                <a:effectLst>
                  <a:outerShdw blurRad="38100" dist="38100" dir="2700000" algn="tl">
                    <a:srgbClr val="000000">
                      <a:alpha val="43137"/>
                    </a:srgbClr>
                  </a:outerShdw>
                </a:effectLst>
              </a:rPr>
              <a:t>Question (17)</a:t>
            </a:r>
          </a:p>
          <a:p>
            <a:pPr marL="458788" lvl="2" indent="-458788" eaLnBrk="1" hangingPunct="1">
              <a:spcBef>
                <a:spcPts val="0"/>
              </a:spcBef>
              <a:spcAft>
                <a:spcPts val="3000"/>
              </a:spcAft>
              <a:buSzPct val="100000"/>
              <a:buFont typeface="+mj-lt"/>
              <a:buAutoNum type="romanLcPeriod"/>
              <a:defRPr/>
            </a:pPr>
            <a:r>
              <a:rPr lang="en-US" b="1" dirty="0">
                <a:solidFill>
                  <a:srgbClr val="FFFFCC"/>
                </a:solidFill>
                <a:effectLst>
                  <a:outerShdw blurRad="38100" dist="38100" dir="2700000" algn="tl">
                    <a:srgbClr val="000000">
                      <a:alpha val="43137"/>
                    </a:srgbClr>
                  </a:outerShdw>
                </a:effectLst>
              </a:rPr>
              <a:t>Reasons (18-19)</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Abrahamic Covenant: Fulfillment (18a)</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Channel of blessing (18b)</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Intimacy with God (19a)</a:t>
            </a:r>
          </a:p>
          <a:p>
            <a:pPr marL="971550" lvl="3" indent="-514350" eaLnBrk="1" hangingPunct="1">
              <a:spcBef>
                <a:spcPts val="0"/>
              </a:spcBef>
              <a:spcAft>
                <a:spcPts val="1800"/>
              </a:spcAft>
              <a:buClr>
                <a:srgbClr val="FF99FF"/>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Transgenerational teaching (19b)</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Abrahamic Covenant: reiterated (19c)</a:t>
            </a:r>
          </a:p>
        </p:txBody>
      </p:sp>
      <p:pic>
        <p:nvPicPr>
          <p:cNvPr id="6" name="Picture 5">
            <a:extLst>
              <a:ext uri="{FF2B5EF4-FFF2-40B4-BE49-F238E27FC236}">
                <a16:creationId xmlns:a16="http://schemas.microsoft.com/office/drawing/2014/main" id="{08B978E4-1884-4B01-8AFE-0CAE2FA23F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834547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50ED44-F344-48FF-8711-1FFEFE08D8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0"/>
            <a:ext cx="10896600" cy="3581400"/>
          </a:xfrm>
        </p:spPr>
        <p:txBody>
          <a:bodyPr/>
          <a:lstStyle/>
          <a:p>
            <a:pPr algn="ctr">
              <a:spcBef>
                <a:spcPts val="0"/>
              </a:spcBef>
              <a:spcAft>
                <a:spcPts val="1200"/>
              </a:spcAft>
              <a:buNone/>
              <a:defRPr/>
            </a:pPr>
            <a:r>
              <a:rPr lang="en-US" sz="3600" dirty="0"/>
              <a:t>	</a:t>
            </a:r>
            <a:r>
              <a:rPr lang="en-US" sz="4000" kern="1200" dirty="0">
                <a:solidFill>
                  <a:schemeClr val="tx2"/>
                </a:solidFill>
                <a:ea typeface="+mj-ea"/>
                <a:cs typeface="+mj-cs"/>
              </a:rPr>
              <a:t>Deuteronomy</a:t>
            </a:r>
            <a:r>
              <a:rPr lang="en-US" altLang="en-US" sz="4000" kern="1200" dirty="0">
                <a:solidFill>
                  <a:schemeClr val="tx2"/>
                </a:solidFill>
                <a:ea typeface="+mj-ea"/>
                <a:cs typeface="+mj-cs"/>
              </a:rPr>
              <a:t> 6:4-7</a:t>
            </a:r>
            <a:endParaRPr lang="en-US" sz="4000" kern="1200" dirty="0">
              <a:solidFill>
                <a:schemeClr val="tx2"/>
              </a:solidFill>
              <a:ea typeface="+mj-ea"/>
              <a:cs typeface="+mj-cs"/>
            </a:endParaRPr>
          </a:p>
          <a:p>
            <a:pPr marL="0" indent="0" algn="just">
              <a:spcBef>
                <a:spcPts val="0"/>
              </a:spcBef>
              <a:buNone/>
              <a:defRPr/>
            </a:pPr>
            <a:r>
              <a:rPr lang="en-US" sz="3400" dirty="0">
                <a:effectLst>
                  <a:outerShdw blurRad="38100" dist="38100" dir="2700000" algn="tl">
                    <a:srgbClr val="000000">
                      <a:alpha val="43137"/>
                    </a:srgbClr>
                  </a:outerShdw>
                </a:effectLst>
              </a:rPr>
              <a:t>“</a:t>
            </a:r>
            <a:r>
              <a:rPr lang="en-US" sz="3400" baseline="30000" dirty="0">
                <a:effectLst>
                  <a:outerShdw blurRad="38100" dist="38100" dir="2700000" algn="tl">
                    <a:srgbClr val="000000">
                      <a:alpha val="43137"/>
                    </a:srgbClr>
                  </a:outerShdw>
                </a:effectLst>
              </a:rPr>
              <a:t>4</a:t>
            </a:r>
            <a:r>
              <a:rPr lang="en-US" sz="3400" dirty="0">
                <a:effectLst>
                  <a:outerShdw blurRad="38100" dist="38100" dir="2700000" algn="tl">
                    <a:srgbClr val="000000">
                      <a:alpha val="43137"/>
                    </a:srgbClr>
                  </a:outerShdw>
                </a:effectLst>
              </a:rPr>
              <a:t> Hear, Israel! The Lord is our God, the Lord is one!... </a:t>
            </a:r>
            <a:r>
              <a:rPr lang="en-US" sz="3400" baseline="30000" dirty="0">
                <a:effectLst>
                  <a:outerShdw blurRad="38100" dist="38100" dir="2700000" algn="tl">
                    <a:srgbClr val="000000">
                      <a:alpha val="43137"/>
                    </a:srgbClr>
                  </a:outerShdw>
                </a:effectLst>
              </a:rPr>
              <a:t>6</a:t>
            </a:r>
            <a:r>
              <a:rPr lang="en-US" sz="3400" dirty="0">
                <a:effectLst>
                  <a:outerShdw blurRad="38100" dist="38100" dir="2700000" algn="tl">
                    <a:srgbClr val="000000">
                      <a:alpha val="43137"/>
                    </a:srgbClr>
                  </a:outerShdw>
                </a:effectLst>
              </a:rPr>
              <a:t> These words, which I am commanding you today, shall be on your heart. </a:t>
            </a:r>
            <a:r>
              <a:rPr lang="en-US" sz="3400" baseline="30000" dirty="0">
                <a:effectLst>
                  <a:outerShdw blurRad="38100" dist="38100" dir="2700000" algn="tl">
                    <a:srgbClr val="000000">
                      <a:alpha val="43137"/>
                    </a:srgbClr>
                  </a:outerShdw>
                </a:effectLst>
              </a:rPr>
              <a:t>7 </a:t>
            </a:r>
            <a:r>
              <a:rPr lang="en-US" sz="3400" dirty="0">
                <a:effectLst>
                  <a:outerShdw blurRad="38100" dist="38100" dir="2700000" algn="tl">
                    <a:srgbClr val="000000">
                      <a:alpha val="43137"/>
                    </a:srgbClr>
                  </a:outerShdw>
                </a:effectLst>
              </a:rPr>
              <a:t>You shall teach them diligently to your sons and shall talk of them when you sit in your house and when you walk by the way and when you lie down and when you rise up.”</a:t>
            </a:r>
          </a:p>
        </p:txBody>
      </p:sp>
      <p:pic>
        <p:nvPicPr>
          <p:cNvPr id="1026" name="Picture 2" descr="Shema Israel (Escucha Israel ) Chords - Chordify">
            <a:extLst>
              <a:ext uri="{FF2B5EF4-FFF2-40B4-BE49-F238E27FC236}">
                <a16:creationId xmlns:a16="http://schemas.microsoft.com/office/drawing/2014/main" id="{5F43E8A2-8D33-4324-A60C-41E76F6A0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240" y="3581400"/>
            <a:ext cx="2293520" cy="128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7312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cs typeface="Calibri" panose="020F0502020204030204" pitchFamily="34" charset="0"/>
              </a:rPr>
              <a:t>Reasons for Disclosure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18:17-19</a:t>
            </a:r>
          </a:p>
        </p:txBody>
      </p:sp>
      <p:sp>
        <p:nvSpPr>
          <p:cNvPr id="161795" name="Rectangle 3"/>
          <p:cNvSpPr>
            <a:spLocks noGrp="1" noChangeArrowheads="1"/>
          </p:cNvSpPr>
          <p:nvPr>
            <p:ph type="body" idx="1"/>
          </p:nvPr>
        </p:nvSpPr>
        <p:spPr>
          <a:xfrm>
            <a:off x="585217" y="1371600"/>
            <a:ext cx="8339707" cy="5181600"/>
          </a:xfrm>
        </p:spPr>
        <p:txBody>
          <a:bodyPr/>
          <a:lstStyle/>
          <a:p>
            <a:pPr marL="458788" lvl="2" indent="-458788" eaLnBrk="1" hangingPunct="1">
              <a:spcBef>
                <a:spcPts val="0"/>
              </a:spcBef>
              <a:spcAft>
                <a:spcPts val="3000"/>
              </a:spcAft>
              <a:buSzPct val="100000"/>
              <a:buFont typeface="+mj-lt"/>
              <a:buAutoNum type="romanLcPeriod"/>
              <a:defRPr/>
            </a:pPr>
            <a:r>
              <a:rPr lang="en-US" dirty="0">
                <a:effectLst>
                  <a:outerShdw blurRad="38100" dist="38100" dir="2700000" algn="tl">
                    <a:srgbClr val="000000">
                      <a:alpha val="43137"/>
                    </a:srgbClr>
                  </a:outerShdw>
                </a:effectLst>
              </a:rPr>
              <a:t>Question (17)</a:t>
            </a:r>
          </a:p>
          <a:p>
            <a:pPr marL="458788" lvl="2" indent="-458788" eaLnBrk="1" hangingPunct="1">
              <a:spcBef>
                <a:spcPts val="0"/>
              </a:spcBef>
              <a:spcAft>
                <a:spcPts val="3000"/>
              </a:spcAft>
              <a:buSzPct val="100000"/>
              <a:buFont typeface="+mj-lt"/>
              <a:buAutoNum type="romanLcPeriod"/>
              <a:defRPr/>
            </a:pPr>
            <a:r>
              <a:rPr lang="en-US" b="1" dirty="0">
                <a:solidFill>
                  <a:srgbClr val="FFFFCC"/>
                </a:solidFill>
                <a:effectLst>
                  <a:outerShdw blurRad="38100" dist="38100" dir="2700000" algn="tl">
                    <a:srgbClr val="000000">
                      <a:alpha val="43137"/>
                    </a:srgbClr>
                  </a:outerShdw>
                </a:effectLst>
              </a:rPr>
              <a:t>Reasons (18-19)</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Abrahamic Covenant: Fulfillment (18a)</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Channel of blessing (18b)</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Intimacy with God (19a)</a:t>
            </a:r>
          </a:p>
          <a:p>
            <a:pPr marL="971550" lvl="3" indent="-514350" eaLnBrk="1" hangingPunct="1">
              <a:spcBef>
                <a:spcPts val="0"/>
              </a:spcBef>
              <a:spcAft>
                <a:spcPts val="1800"/>
              </a:spcAft>
              <a:buClr>
                <a:srgbClr val="FF99FF"/>
              </a:buClr>
              <a:buFont typeface="+mj-lt"/>
              <a:buAutoNum type="arabicPeriod"/>
              <a:defRPr/>
            </a:pPr>
            <a:r>
              <a:rPr lang="en-US" dirty="0">
                <a:effectLst>
                  <a:outerShdw blurRad="38100" dist="38100" dir="2700000" algn="tl">
                    <a:srgbClr val="000000">
                      <a:alpha val="43137"/>
                    </a:srgbClr>
                  </a:outerShdw>
                </a:effectLst>
              </a:rPr>
              <a:t>Transgenerational teaching (19b)</a:t>
            </a:r>
          </a:p>
          <a:p>
            <a:pPr marL="971550" lvl="3" indent="-514350" eaLnBrk="1" hangingPunct="1">
              <a:spcBef>
                <a:spcPts val="0"/>
              </a:spcBef>
              <a:spcAft>
                <a:spcPts val="1800"/>
              </a:spcAft>
              <a:buClr>
                <a:srgbClr val="FF99FF"/>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Abrahamic Covenant: reiterated (19c)</a:t>
            </a:r>
          </a:p>
        </p:txBody>
      </p:sp>
      <p:pic>
        <p:nvPicPr>
          <p:cNvPr id="6" name="Picture 5">
            <a:extLst>
              <a:ext uri="{FF2B5EF4-FFF2-40B4-BE49-F238E27FC236}">
                <a16:creationId xmlns:a16="http://schemas.microsoft.com/office/drawing/2014/main" id="{608FDA82-2591-4F59-8F69-280CAD86F6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175119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9673" y="137160"/>
            <a:ext cx="8392655" cy="6583680"/>
          </a:xfrm>
          <a:prstGeom prst="rect">
            <a:avLst/>
          </a:prstGeom>
        </p:spPr>
      </p:pic>
    </p:spTree>
    <p:extLst>
      <p:ext uri="{BB962C8B-B14F-4D97-AF65-F5344CB8AC3E}">
        <p14:creationId xmlns:p14="http://schemas.microsoft.com/office/powerpoint/2010/main" val="753231117"/>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7388" indent="-687388"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Prophecy</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18:16-21</a:t>
            </a:r>
          </a:p>
        </p:txBody>
      </p:sp>
      <p:sp>
        <p:nvSpPr>
          <p:cNvPr id="161795" name="Rectangle 3"/>
          <p:cNvSpPr>
            <a:spLocks noGrp="1" noChangeArrowheads="1"/>
          </p:cNvSpPr>
          <p:nvPr>
            <p:ph type="body" idx="1"/>
          </p:nvPr>
        </p:nvSpPr>
        <p:spPr>
          <a:xfrm>
            <a:off x="585217" y="2057400"/>
            <a:ext cx="7872983" cy="2819400"/>
          </a:xfrm>
        </p:spPr>
        <p:txBody>
          <a:bodyPr/>
          <a:lstStyle/>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Departure (16)</a:t>
            </a:r>
          </a:p>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Reasons for disclosure (17-19)</a:t>
            </a:r>
          </a:p>
          <a:p>
            <a:pPr marL="514350" lvl="2" indent="-514350" eaLnBrk="1" hangingPunct="1">
              <a:spcBef>
                <a:spcPts val="0"/>
              </a:spcBef>
              <a:spcAft>
                <a:spcPts val="30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Reasons for Coming Destruction (20-21)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726539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cs typeface="Calibri" panose="020F0502020204030204" pitchFamily="34" charset="0"/>
              </a:rPr>
              <a:t>Reasons for Coming Destruction</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18:20-21</a:t>
            </a:r>
          </a:p>
        </p:txBody>
      </p:sp>
      <p:sp>
        <p:nvSpPr>
          <p:cNvPr id="161795" name="Rectangle 3"/>
          <p:cNvSpPr>
            <a:spLocks noGrp="1" noChangeArrowheads="1"/>
          </p:cNvSpPr>
          <p:nvPr>
            <p:ph type="body" idx="1"/>
          </p:nvPr>
        </p:nvSpPr>
        <p:spPr>
          <a:xfrm>
            <a:off x="990601" y="2033632"/>
            <a:ext cx="5943600" cy="1726384"/>
          </a:xfrm>
        </p:spPr>
        <p:txBody>
          <a:bodyPr/>
          <a:lstStyle/>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Sodom’s Sin (20)</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God’s Investigation (21)</a:t>
            </a:r>
          </a:p>
        </p:txBody>
      </p:sp>
      <p:pic>
        <p:nvPicPr>
          <p:cNvPr id="6" name="Picture 5">
            <a:extLst>
              <a:ext uri="{FF2B5EF4-FFF2-40B4-BE49-F238E27FC236}">
                <a16:creationId xmlns:a16="http://schemas.microsoft.com/office/drawing/2014/main" id="{26103C08-60A1-44A3-91F6-9CFE60DB48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797109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cs typeface="Calibri" panose="020F0502020204030204" pitchFamily="34" charset="0"/>
              </a:rPr>
              <a:t>Reasons for Coming Destruction</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18:20-21</a:t>
            </a:r>
          </a:p>
        </p:txBody>
      </p:sp>
      <p:sp>
        <p:nvSpPr>
          <p:cNvPr id="161795" name="Rectangle 3"/>
          <p:cNvSpPr>
            <a:spLocks noGrp="1" noChangeArrowheads="1"/>
          </p:cNvSpPr>
          <p:nvPr>
            <p:ph type="body" idx="1"/>
          </p:nvPr>
        </p:nvSpPr>
        <p:spPr>
          <a:xfrm>
            <a:off x="990601" y="2033632"/>
            <a:ext cx="5943600" cy="1726384"/>
          </a:xfrm>
        </p:spPr>
        <p:txBody>
          <a:bodyPr/>
          <a:lstStyle/>
          <a:p>
            <a:pPr marL="458788" lvl="2" indent="-458788" eaLnBrk="1" hangingPunct="1">
              <a:spcBef>
                <a:spcPts val="0"/>
              </a:spcBef>
              <a:spcAft>
                <a:spcPts val="3600"/>
              </a:spcAft>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rPr>
              <a:t>Sodom’s Sin (20)</a:t>
            </a:r>
          </a:p>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God’s Investigation (21)</a:t>
            </a:r>
          </a:p>
        </p:txBody>
      </p:sp>
      <p:pic>
        <p:nvPicPr>
          <p:cNvPr id="6" name="Picture 5">
            <a:extLst>
              <a:ext uri="{FF2B5EF4-FFF2-40B4-BE49-F238E27FC236}">
                <a16:creationId xmlns:a16="http://schemas.microsoft.com/office/drawing/2014/main" id="{26103C08-60A1-44A3-91F6-9CFE60DB48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6258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4800600"/>
          </a:xfrm>
        </p:spPr>
        <p:txBody>
          <a:bodyPr/>
          <a:lstStyle/>
          <a:p>
            <a:pPr marL="0" marR="0" indent="0" algn="just">
              <a:spcBef>
                <a:spcPts val="0"/>
              </a:spcBef>
              <a:spcAft>
                <a:spcPts val="0"/>
              </a:spcAft>
              <a:buNone/>
            </a:pPr>
            <a:r>
              <a:rPr lang="en-US" dirty="0">
                <a:effectLst>
                  <a:outerShdw blurRad="38100" dist="38100" dir="2700000" algn="tl">
                    <a:srgbClr val="000000">
                      <a:alpha val="43137"/>
                    </a:srgbClr>
                  </a:outerShdw>
                </a:effectLst>
              </a:rPr>
              <a:t>“In Genesis 18:20–21 is the actual revelation, with verse 20 focusing on the sin of Sodom and Gomorrah: Because the cry of Sodom and Gomorrah is great. The word cry is </a:t>
            </a:r>
            <a:r>
              <a:rPr lang="en-US" i="1" dirty="0" err="1">
                <a:effectLst>
                  <a:outerShdw blurRad="38100" dist="38100" dir="2700000" algn="tl">
                    <a:srgbClr val="000000">
                      <a:alpha val="43137"/>
                    </a:srgbClr>
                  </a:outerShdw>
                </a:effectLst>
              </a:rPr>
              <a:t>zaakah</a:t>
            </a:r>
            <a:r>
              <a:rPr lang="en-US" dirty="0">
                <a:effectLst>
                  <a:outerShdw blurRad="38100" dist="38100" dir="2700000" algn="tl">
                    <a:srgbClr val="000000">
                      <a:alpha val="43137"/>
                    </a:srgbClr>
                  </a:outerShdw>
                </a:effectLst>
              </a:rPr>
              <a:t>, which makes a word play with the Hebrew word for ‘righteousness,’ </a:t>
            </a:r>
            <a:r>
              <a:rPr lang="en-US" i="1" dirty="0">
                <a:effectLst>
                  <a:outerShdw blurRad="38100" dist="38100" dir="2700000" algn="tl">
                    <a:srgbClr val="000000">
                      <a:alpha val="43137"/>
                    </a:srgbClr>
                  </a:outerShdw>
                </a:effectLst>
              </a:rPr>
              <a:t>tzedakah</a:t>
            </a:r>
            <a:r>
              <a:rPr lang="en-US" dirty="0">
                <a:effectLst>
                  <a:outerShdw blurRad="38100" dist="38100" dir="2700000" algn="tl">
                    <a:srgbClr val="000000">
                      <a:alpha val="43137"/>
                    </a:srgbClr>
                  </a:outerShdw>
                </a:effectLst>
              </a:rPr>
              <a:t>. In place of tzedakah, righteousness, it is </a:t>
            </a:r>
            <a:r>
              <a:rPr lang="en-US" i="1" dirty="0" err="1">
                <a:effectLst>
                  <a:outerShdw blurRad="38100" dist="38100" dir="2700000" algn="tl">
                    <a:srgbClr val="000000">
                      <a:alpha val="43137"/>
                    </a:srgbClr>
                  </a:outerShdw>
                </a:effectLst>
              </a:rPr>
              <a:t>zaakah</a:t>
            </a:r>
            <a:r>
              <a:rPr lang="en-US" dirty="0">
                <a:effectLst>
                  <a:outerShdw blurRad="38100" dist="38100" dir="2700000" algn="tl">
                    <a:srgbClr val="000000">
                      <a:alpha val="43137"/>
                    </a:srgbClr>
                  </a:outerShdw>
                </a:effectLst>
              </a:rPr>
              <a:t>, a cry, because their sin is very grievous.”</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315</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715748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cs typeface="Calibri" panose="020F0502020204030204" pitchFamily="34" charset="0"/>
              </a:rPr>
              <a:t>Reasons for Coming Destruction</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18:20-21</a:t>
            </a:r>
          </a:p>
        </p:txBody>
      </p:sp>
      <p:sp>
        <p:nvSpPr>
          <p:cNvPr id="161795" name="Rectangle 3"/>
          <p:cNvSpPr>
            <a:spLocks noGrp="1" noChangeArrowheads="1"/>
          </p:cNvSpPr>
          <p:nvPr>
            <p:ph type="body" idx="1"/>
          </p:nvPr>
        </p:nvSpPr>
        <p:spPr>
          <a:xfrm>
            <a:off x="990601" y="2033632"/>
            <a:ext cx="5943600" cy="1726384"/>
          </a:xfrm>
        </p:spPr>
        <p:txBody>
          <a:bodyPr/>
          <a:lstStyle/>
          <a:p>
            <a:pPr marL="458788" lvl="2" indent="-458788" eaLnBrk="1" hangingPunct="1">
              <a:spcBef>
                <a:spcPts val="0"/>
              </a:spcBef>
              <a:spcAft>
                <a:spcPts val="3600"/>
              </a:spcAft>
              <a:buSzPct val="100000"/>
              <a:buFont typeface="+mj-lt"/>
              <a:buAutoNum type="romanLcPeriod"/>
              <a:defRPr/>
            </a:pPr>
            <a:r>
              <a:rPr lang="en-US" dirty="0">
                <a:effectLst>
                  <a:outerShdw blurRad="38100" dist="38100" dir="2700000" algn="tl">
                    <a:srgbClr val="000000">
                      <a:alpha val="43137"/>
                    </a:srgbClr>
                  </a:outerShdw>
                </a:effectLst>
              </a:rPr>
              <a:t>Sodom’s Sin (20)</a:t>
            </a:r>
          </a:p>
          <a:p>
            <a:pPr marL="458788" lvl="2" indent="-458788" eaLnBrk="1" hangingPunct="1">
              <a:spcBef>
                <a:spcPts val="0"/>
              </a:spcBef>
              <a:spcAft>
                <a:spcPts val="3600"/>
              </a:spcAft>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rPr>
              <a:t>God’s Investigation (21)</a:t>
            </a:r>
          </a:p>
        </p:txBody>
      </p:sp>
      <p:pic>
        <p:nvPicPr>
          <p:cNvPr id="6" name="Picture 5">
            <a:extLst>
              <a:ext uri="{FF2B5EF4-FFF2-40B4-BE49-F238E27FC236}">
                <a16:creationId xmlns:a16="http://schemas.microsoft.com/office/drawing/2014/main" id="{26103C08-60A1-44A3-91F6-9CFE60DB48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606181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“Verse 21 is God’s investigation: I will go down now, and see, for the purpose of destruction as in 11:5 and 11:7, whether they have done altogether according to the cry of it, which has come unto me; and if not, I will know. It was not an admission that God did not already know these things, but the point is to show that God had carefully scrutinized every detail. Therefore, when God performs a massive judgment, it does not come out of any ignorance. This will show that the punishment came after a very full investigation and a very full account.”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315</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966403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45282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18</a:t>
            </a:r>
            <a:r>
              <a:rPr lang="en-US" sz="3600" dirty="0">
                <a:effectLst>
                  <a:outerShdw blurRad="38100" dist="38100" dir="2700000" algn="tl">
                    <a:srgbClr val="000000">
                      <a:alpha val="43137"/>
                    </a:srgbClr>
                  </a:outerShdw>
                </a:effectLst>
                <a:cs typeface="Calibri" panose="020F0502020204030204" pitchFamily="34" charset="0"/>
              </a:rPr>
              <a:t>‒19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Sodom &amp; Gomorrah</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Visitation (18:1-15)</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Prediction (18:16-33)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Destruction (19:1-38)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304085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47244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Prophecy (16-21)</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Intercession (22-33)</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2"/>
            </a:pPr>
            <a:r>
              <a:rPr lang="en-US" sz="3600" kern="0" dirty="0">
                <a:effectLst>
                  <a:outerShdw blurRad="38100" dist="38100" dir="2700000" algn="tl">
                    <a:srgbClr val="000000">
                      <a:alpha val="43137"/>
                    </a:srgbClr>
                  </a:outerShdw>
                </a:effectLst>
                <a:cs typeface="Calibri" panose="020F0502020204030204" pitchFamily="34" charset="0"/>
              </a:rPr>
              <a:t>Prediction</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18:16-33</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142794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7388" indent="-687388"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Prophecy</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18:16-21</a:t>
            </a:r>
          </a:p>
        </p:txBody>
      </p:sp>
      <p:sp>
        <p:nvSpPr>
          <p:cNvPr id="161795" name="Rectangle 3"/>
          <p:cNvSpPr>
            <a:spLocks noGrp="1" noChangeArrowheads="1"/>
          </p:cNvSpPr>
          <p:nvPr>
            <p:ph type="body" idx="1"/>
          </p:nvPr>
        </p:nvSpPr>
        <p:spPr>
          <a:xfrm>
            <a:off x="990600" y="2057400"/>
            <a:ext cx="7391400" cy="2705100"/>
          </a:xfrm>
        </p:spPr>
        <p:txBody>
          <a:bodyPr/>
          <a:lstStyle/>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Departure (16)</a:t>
            </a:r>
          </a:p>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Reasons for disclosure (17-19)</a:t>
            </a:r>
          </a:p>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Reasons for Coming Destruction (20-21)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608875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47244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Prophecy (16-21)</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Intercession (22-33)</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2"/>
            </a:pPr>
            <a:r>
              <a:rPr lang="en-US" sz="3600" kern="0" dirty="0">
                <a:effectLst>
                  <a:outerShdw blurRad="38100" dist="38100" dir="2700000" algn="tl">
                    <a:srgbClr val="000000">
                      <a:alpha val="43137"/>
                    </a:srgbClr>
                  </a:outerShdw>
                </a:effectLst>
                <a:cs typeface="Calibri" panose="020F0502020204030204" pitchFamily="34" charset="0"/>
              </a:rPr>
              <a:t>Prediction</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18:16-33</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783386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4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789" y="533400"/>
            <a:ext cx="5070422" cy="27432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a:t>
            </a:r>
            <a:r>
              <a:rPr lang="en-US" sz="3600" dirty="0">
                <a:effectLst>
                  <a:outerShdw blurRad="38100" dist="38100" dir="2700000" algn="tl">
                    <a:srgbClr val="000000">
                      <a:alpha val="43137"/>
                    </a:srgbClr>
                  </a:outerShdw>
                </a:effectLst>
                <a:cs typeface="Calibri" panose="020F0502020204030204" pitchFamily="34" charset="0"/>
              </a:rPr>
              <a:t>‒19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Abram’s Early Journeys</a:t>
            </a:r>
          </a:p>
        </p:txBody>
      </p:sp>
      <p:sp>
        <p:nvSpPr>
          <p:cNvPr id="161795" name="Rectangle 3"/>
          <p:cNvSpPr>
            <a:spLocks noGrp="1" noChangeArrowheads="1"/>
          </p:cNvSpPr>
          <p:nvPr>
            <p:ph type="body" idx="1"/>
          </p:nvPr>
        </p:nvSpPr>
        <p:spPr>
          <a:xfrm>
            <a:off x="1905000" y="1371600"/>
            <a:ext cx="8382000" cy="5333999"/>
          </a:xfrm>
        </p:spPr>
        <p:txBody>
          <a:bodyPr/>
          <a:lstStyle/>
          <a:p>
            <a:pPr marL="574675" lvl="1" indent="-574675" eaLnBrk="1" hangingPunct="1">
              <a:spcBef>
                <a:spcPts val="0"/>
              </a:spcBef>
              <a:spcAft>
                <a:spcPts val="400"/>
              </a:spcAft>
              <a:buClr>
                <a:schemeClr val="tx2"/>
              </a:buClr>
              <a:buSzPct val="100000"/>
              <a:buFont typeface="+mj-lt"/>
              <a:buAutoNum type="romanUcPeriod"/>
              <a:defRPr/>
            </a:pPr>
            <a:r>
              <a:rPr lang="en-US" sz="2800" dirty="0"/>
              <a:t>Unconditional promises (Gen. 12:1-3)</a:t>
            </a:r>
          </a:p>
          <a:p>
            <a:pPr marL="574675" lvl="1" indent="-574675" eaLnBrk="1" hangingPunct="1">
              <a:spcBef>
                <a:spcPts val="0"/>
              </a:spcBef>
              <a:spcAft>
                <a:spcPts val="400"/>
              </a:spcAft>
              <a:buClr>
                <a:schemeClr val="tx2"/>
              </a:buClr>
              <a:buSzPct val="100000"/>
              <a:buFont typeface="+mj-lt"/>
              <a:buAutoNum type="romanUcPeriod"/>
              <a:defRPr/>
            </a:pPr>
            <a:r>
              <a:rPr lang="en-US" sz="2800" dirty="0"/>
              <a:t>From Haran to Canaan (Gen. 12:4-5)</a:t>
            </a:r>
          </a:p>
          <a:p>
            <a:pPr marL="574675" lvl="1" indent="-574675" eaLnBrk="1" hangingPunct="1">
              <a:spcBef>
                <a:spcPts val="0"/>
              </a:spcBef>
              <a:spcAft>
                <a:spcPts val="400"/>
              </a:spcAft>
              <a:buClr>
                <a:schemeClr val="tx2"/>
              </a:buClr>
              <a:buSzPct val="100000"/>
              <a:buFont typeface="+mj-lt"/>
              <a:buAutoNum type="romanUcPeriod"/>
              <a:defRPr/>
            </a:pPr>
            <a:r>
              <a:rPr lang="en-US" sz="2800" dirty="0"/>
              <a:t>In Canaan (Gen. 12:6-9)</a:t>
            </a:r>
          </a:p>
          <a:p>
            <a:pPr marL="574675" lvl="1" indent="-574675" eaLnBrk="1" hangingPunct="1">
              <a:spcBef>
                <a:spcPts val="0"/>
              </a:spcBef>
              <a:spcAft>
                <a:spcPts val="400"/>
              </a:spcAft>
              <a:buClr>
                <a:schemeClr val="tx2"/>
              </a:buClr>
              <a:buSzPct val="100000"/>
              <a:buFont typeface="+mj-lt"/>
              <a:buAutoNum type="romanUcPeriod"/>
              <a:defRPr/>
            </a:pPr>
            <a:r>
              <a:rPr lang="en-US" sz="2800" dirty="0"/>
              <a:t>In Egypt (Gen. 12:10-20)</a:t>
            </a:r>
          </a:p>
          <a:p>
            <a:pPr marL="574675" lvl="1" indent="-574675" eaLnBrk="1" hangingPunct="1">
              <a:spcBef>
                <a:spcPts val="0"/>
              </a:spcBef>
              <a:spcAft>
                <a:spcPts val="400"/>
              </a:spcAft>
              <a:buClr>
                <a:schemeClr val="tx2"/>
              </a:buClr>
              <a:buSzPct val="100000"/>
              <a:buFont typeface="+mj-lt"/>
              <a:buAutoNum type="romanUcPeriod"/>
              <a:defRPr/>
            </a:pPr>
            <a:r>
              <a:rPr lang="en-US" sz="2800" dirty="0"/>
              <a:t>Abram and Lot Separate (Gen. 13:1-13)</a:t>
            </a:r>
          </a:p>
          <a:p>
            <a:pPr marL="574675" lvl="1" indent="-574675" eaLnBrk="1" hangingPunct="1">
              <a:spcBef>
                <a:spcPts val="0"/>
              </a:spcBef>
              <a:spcAft>
                <a:spcPts val="400"/>
              </a:spcAft>
              <a:buClr>
                <a:schemeClr val="tx2"/>
              </a:buClr>
              <a:buSzPct val="100000"/>
              <a:buFont typeface="+mj-lt"/>
              <a:buAutoNum type="romanUcPeriod"/>
              <a:defRPr/>
            </a:pPr>
            <a:r>
              <a:rPr lang="en-US" sz="2800" dirty="0"/>
              <a:t>Reaffirmation of Abram’s promises (Gen. 13:14-18)</a:t>
            </a:r>
          </a:p>
          <a:p>
            <a:pPr marL="574675" lvl="1" indent="-574675" eaLnBrk="1" hangingPunct="1">
              <a:spcBef>
                <a:spcPts val="0"/>
              </a:spcBef>
              <a:spcAft>
                <a:spcPts val="400"/>
              </a:spcAft>
              <a:buClr>
                <a:schemeClr val="tx2"/>
              </a:buClr>
              <a:buSzPct val="100000"/>
              <a:buFont typeface="+mj-lt"/>
              <a:buAutoNum type="romanUcPeriod"/>
              <a:defRPr/>
            </a:pPr>
            <a:r>
              <a:rPr lang="en-US" sz="2800" dirty="0"/>
              <a:t>Abram Rescues Lot (14:1-24)</a:t>
            </a:r>
          </a:p>
          <a:p>
            <a:pPr marL="574675" lvl="1" indent="-574675" eaLnBrk="1" hangingPunct="1">
              <a:spcBef>
                <a:spcPts val="0"/>
              </a:spcBef>
              <a:spcAft>
                <a:spcPts val="400"/>
              </a:spcAft>
              <a:buClr>
                <a:schemeClr val="tx2"/>
              </a:buClr>
              <a:buSzPct val="100000"/>
              <a:buFont typeface="+mj-lt"/>
              <a:buAutoNum type="romanUcPeriod"/>
              <a:defRPr/>
            </a:pPr>
            <a:r>
              <a:rPr lang="en-US" sz="2800" dirty="0"/>
              <a:t>Abrahamic Covenant (15:1-21)</a:t>
            </a:r>
          </a:p>
          <a:p>
            <a:pPr marL="574675" lvl="1" indent="-574675" eaLnBrk="1" hangingPunct="1">
              <a:spcBef>
                <a:spcPts val="0"/>
              </a:spcBef>
              <a:spcAft>
                <a:spcPts val="400"/>
              </a:spcAft>
              <a:buClr>
                <a:schemeClr val="tx2"/>
              </a:buClr>
              <a:buSzPct val="100000"/>
              <a:buFont typeface="+mj-lt"/>
              <a:buAutoNum type="romanUcPeriod"/>
              <a:defRPr/>
            </a:pPr>
            <a:r>
              <a:rPr lang="en-US" sz="2800" dirty="0"/>
              <a:t>Hagar &amp; Ishmael (16:1-16)</a:t>
            </a:r>
          </a:p>
          <a:p>
            <a:pPr marL="574675" lvl="1" indent="-574675" eaLnBrk="1" hangingPunct="1">
              <a:spcBef>
                <a:spcPts val="0"/>
              </a:spcBef>
              <a:spcAft>
                <a:spcPts val="400"/>
              </a:spcAft>
              <a:buClr>
                <a:schemeClr val="tx2"/>
              </a:buClr>
              <a:buSzPct val="100000"/>
              <a:buFont typeface="+mj-lt"/>
              <a:buAutoNum type="romanUcPeriod"/>
              <a:defRPr/>
            </a:pPr>
            <a:r>
              <a:rPr lang="en-US" sz="2800" dirty="0"/>
              <a:t>Circumcision  (Gen. 17:1-27)</a:t>
            </a:r>
          </a:p>
          <a:p>
            <a:pPr marL="574675" lvl="1" indent="-574675" eaLnBrk="1" hangingPunct="1">
              <a:spcBef>
                <a:spcPts val="0"/>
              </a:spcBef>
              <a:spcAft>
                <a:spcPts val="400"/>
              </a:spcAft>
              <a:buClr>
                <a:schemeClr val="tx2"/>
              </a:buClr>
              <a:buSzPct val="100000"/>
              <a:buFont typeface="+mj-lt"/>
              <a:buAutoNum type="romanUcPeriod"/>
              <a:defRPr/>
            </a:pPr>
            <a:r>
              <a:rPr lang="en-US" sz="2800" b="1" u="sng" dirty="0">
                <a:solidFill>
                  <a:srgbClr val="FFFFCC"/>
                </a:solidFill>
              </a:rPr>
              <a:t>Sodom  &amp; Gomorrah (Gen. 18</a:t>
            </a:r>
            <a:r>
              <a:rPr lang="en-US" sz="2800" b="1" u="sng" dirty="0">
                <a:solidFill>
                  <a:srgbClr val="FFFFCC"/>
                </a:solidFill>
                <a:cs typeface="Calibri" panose="020F0502020204030204" pitchFamily="34" charset="0"/>
              </a:rPr>
              <a:t>‒19)</a:t>
            </a:r>
            <a:endParaRPr lang="en-US" sz="2800" b="1" u="sng" dirty="0">
              <a:solidFill>
                <a:srgbClr val="FFFFCC"/>
              </a:solidFill>
            </a:endParaRPr>
          </a:p>
        </p:txBody>
      </p:sp>
      <p:pic>
        <p:nvPicPr>
          <p:cNvPr id="5" name="Picture 4">
            <a:extLst>
              <a:ext uri="{FF2B5EF4-FFF2-40B4-BE49-F238E27FC236}">
                <a16:creationId xmlns:a16="http://schemas.microsoft.com/office/drawing/2014/main" id="{D5E75ABD-C1BA-40EB-820C-54F8691F49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87000" y="121920"/>
            <a:ext cx="1289913" cy="1097280"/>
          </a:xfrm>
          <a:prstGeom prst="rect">
            <a:avLst/>
          </a:prstGeom>
        </p:spPr>
      </p:pic>
    </p:spTree>
    <p:extLst>
      <p:ext uri="{BB962C8B-B14F-4D97-AF65-F5344CB8AC3E}">
        <p14:creationId xmlns:p14="http://schemas.microsoft.com/office/powerpoint/2010/main" val="114060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79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25031</TotalTime>
  <Words>2168</Words>
  <Application>Microsoft Office PowerPoint</Application>
  <PresentationFormat>Widescreen</PresentationFormat>
  <Paragraphs>247</Paragraphs>
  <Slides>59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12‒19 Abram’s Early Journeys</vt:lpstr>
      <vt:lpstr>Genesis 18‒19 Sodom &amp; Gomorrah</vt:lpstr>
      <vt:lpstr>Genesis 18‒19 Sodom &amp; Gomorrah</vt:lpstr>
      <vt:lpstr>PowerPoint Presentation</vt:lpstr>
      <vt:lpstr>PowerPoint Presentation</vt:lpstr>
      <vt:lpstr>Hosting Genesis 18:1-8</vt:lpstr>
      <vt:lpstr>PowerPoint Presentation</vt:lpstr>
      <vt:lpstr>Promise of Isaac Genesis 18:9-15</vt:lpstr>
      <vt:lpstr>Genesis 18‒19 Sodom &amp; Gomorrah</vt:lpstr>
      <vt:lpstr>PowerPoint Presentation</vt:lpstr>
      <vt:lpstr>PowerPoint Presentation</vt:lpstr>
      <vt:lpstr>Prophecy Genesis 18:16-21</vt:lpstr>
      <vt:lpstr>Prophecy Genesis 18:16-21</vt:lpstr>
      <vt:lpstr>Prophecy Genesis 18:16-21</vt:lpstr>
      <vt:lpstr>Reasons for Disclosure Genesis 18:17-19</vt:lpstr>
      <vt:lpstr>Reasons for Disclosure Genesis 18:17-19</vt:lpstr>
      <vt:lpstr>“Mystery” Defined</vt:lpstr>
      <vt:lpstr>PowerPoint Presentation</vt:lpstr>
      <vt:lpstr>PowerPoint Presentation</vt:lpstr>
      <vt:lpstr>PowerPoint Presentation</vt:lpstr>
      <vt:lpstr>PowerPoint Presentation</vt:lpstr>
      <vt:lpstr>Reasons for Disclosure Genesis 18:17-19</vt:lpstr>
      <vt:lpstr>Reasons for Disclosure Genesis 18:17-19</vt:lpstr>
      <vt:lpstr>PowerPoint Presentation</vt:lpstr>
      <vt:lpstr>Reasons for Disclosure Genesis 18:17-19</vt:lpstr>
      <vt:lpstr>PowerPoint Presentation</vt:lpstr>
      <vt:lpstr>VI. 8 New Promises Genesis 12:1-3</vt:lpstr>
      <vt:lpstr>Reasons for Disclosure Genesis 18:17-19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Reasons for Disclosure Genesis 18:17-19</vt:lpstr>
      <vt:lpstr>PowerPoint Presentation</vt:lpstr>
      <vt:lpstr>Reasons for Disclosure Genesis 18:17-19</vt:lpstr>
      <vt:lpstr>PowerPoint Presentation</vt:lpstr>
      <vt:lpstr>Prophecy Genesis 18:16-21</vt:lpstr>
      <vt:lpstr>Reasons for Coming Destruction Genesis 18:20-21</vt:lpstr>
      <vt:lpstr>Reasons for Coming Destruction Genesis 18:20-21</vt:lpstr>
      <vt:lpstr>PowerPoint Presentation</vt:lpstr>
      <vt:lpstr>Reasons for Coming Destruction Genesis 18:20-21</vt:lpstr>
      <vt:lpstr>PowerPoint Presentation</vt:lpstr>
      <vt:lpstr>Conclusion</vt:lpstr>
      <vt:lpstr>Genesis 18‒19 Sodom &amp; Gomorrah</vt:lpstr>
      <vt:lpstr>PowerPoint Presentation</vt:lpstr>
      <vt:lpstr>Prophecy Genesis 18:16-21</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074 - 18v16-21 - 16x9</dc:title>
  <dc:subject>Genesis 18</dc:subject>
  <dc:creator>A. Woods</dc:creator>
  <dc:description>Modified by Jim McGowan</dc:description>
  <cp:lastModifiedBy>Jim McGowan</cp:lastModifiedBy>
  <cp:revision>2521</cp:revision>
  <cp:lastPrinted>2022-04-03T12:30:58Z</cp:lastPrinted>
  <dcterms:created xsi:type="dcterms:W3CDTF">2009-03-17T12:21:13Z</dcterms:created>
  <dcterms:modified xsi:type="dcterms:W3CDTF">2022-04-03T12:31:32Z</dcterms:modified>
</cp:coreProperties>
</file>