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handoutMasterIdLst>
    <p:handoutMasterId r:id="rId37"/>
  </p:handoutMasterIdLst>
  <p:sldIdLst>
    <p:sldId id="2094" r:id="rId2"/>
    <p:sldId id="2064" r:id="rId3"/>
    <p:sldId id="1984" r:id="rId4"/>
    <p:sldId id="7886" r:id="rId5"/>
    <p:sldId id="7802" r:id="rId6"/>
    <p:sldId id="1985" r:id="rId7"/>
    <p:sldId id="2039" r:id="rId8"/>
    <p:sldId id="7909" r:id="rId9"/>
    <p:sldId id="8500" r:id="rId10"/>
    <p:sldId id="8501" r:id="rId11"/>
    <p:sldId id="8502" r:id="rId12"/>
    <p:sldId id="8503" r:id="rId13"/>
    <p:sldId id="8504" r:id="rId14"/>
    <p:sldId id="8506" r:id="rId15"/>
    <p:sldId id="8505" r:id="rId16"/>
    <p:sldId id="8511" r:id="rId17"/>
    <p:sldId id="8512" r:id="rId18"/>
    <p:sldId id="8513" r:id="rId19"/>
    <p:sldId id="8514" r:id="rId20"/>
    <p:sldId id="8519" r:id="rId21"/>
    <p:sldId id="8515" r:id="rId22"/>
    <p:sldId id="8525" r:id="rId23"/>
    <p:sldId id="8521" r:id="rId24"/>
    <p:sldId id="7039" r:id="rId25"/>
    <p:sldId id="7040" r:id="rId26"/>
    <p:sldId id="8520" r:id="rId27"/>
    <p:sldId id="8516" r:id="rId28"/>
    <p:sldId id="8517" r:id="rId29"/>
    <p:sldId id="7974" r:id="rId30"/>
    <p:sldId id="8522" r:id="rId31"/>
    <p:sldId id="8526" r:id="rId32"/>
    <p:sldId id="8527" r:id="rId33"/>
    <p:sldId id="8528" r:id="rId34"/>
    <p:sldId id="7975" r:id="rId35"/>
  </p:sldIdLst>
  <p:sldSz cx="12192000" cy="6858000"/>
  <p:notesSz cx="7315200" cy="9601200"/>
  <p:custDataLst>
    <p:tags r:id="rId38"/>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FF00"/>
    <a:srgbClr val="99FFCC"/>
    <a:srgbClr val="FF99FF"/>
    <a:srgbClr val="FF00FF"/>
    <a:srgbClr val="00CCFF"/>
    <a:srgbClr val="000066"/>
    <a:srgbClr val="4D4D4D"/>
    <a:srgbClr val="0000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DC279F-201E-4299-B7D3-27DA149BC326}" v="4" dt="2022-03-06T18:25:12.126"/>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5428" autoAdjust="0"/>
  </p:normalViewPr>
  <p:slideViewPr>
    <p:cSldViewPr>
      <p:cViewPr>
        <p:scale>
          <a:sx n="100" d="100"/>
          <a:sy n="100" d="100"/>
        </p:scale>
        <p:origin x="710"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720"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073 - 18v9-15 </a:t>
            </a:r>
          </a:p>
          <a:p>
            <a:pPr>
              <a:defRPr/>
            </a:pPr>
            <a:r>
              <a:rPr lang="en-US" sz="1600" dirty="0"/>
              <a:t>03-27-2022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3/26/2022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22</a:t>
            </a:fld>
            <a:endParaRPr lang="en-US" altLang="en-US" dirty="0"/>
          </a:p>
        </p:txBody>
      </p:sp>
    </p:spTree>
    <p:extLst>
      <p:ext uri="{BB962C8B-B14F-4D97-AF65-F5344CB8AC3E}">
        <p14:creationId xmlns:p14="http://schemas.microsoft.com/office/powerpoint/2010/main" val="282613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24</a:t>
            </a:fld>
            <a:endParaRPr lang="en-US" altLang="en-US" dirty="0"/>
          </a:p>
        </p:txBody>
      </p:sp>
    </p:spTree>
    <p:extLst>
      <p:ext uri="{BB962C8B-B14F-4D97-AF65-F5344CB8AC3E}">
        <p14:creationId xmlns:p14="http://schemas.microsoft.com/office/powerpoint/2010/main" val="1675075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25</a:t>
            </a:fld>
            <a:endParaRPr lang="en-US" altLang="en-US" dirty="0"/>
          </a:p>
        </p:txBody>
      </p:sp>
    </p:spTree>
    <p:extLst>
      <p:ext uri="{BB962C8B-B14F-4D97-AF65-F5344CB8AC3E}">
        <p14:creationId xmlns:p14="http://schemas.microsoft.com/office/powerpoint/2010/main" val="272893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34</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3/26/2022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86170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1"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18</a:t>
            </a:r>
            <a:r>
              <a:rPr lang="en-US" sz="3600" dirty="0">
                <a:effectLst>
                  <a:outerShdw blurRad="38100" dist="38100" dir="2700000" algn="tl">
                    <a:srgbClr val="000000">
                      <a:alpha val="43137"/>
                    </a:srgbClr>
                  </a:outerShdw>
                </a:effectLst>
                <a:cs typeface="Calibri" panose="020F0502020204030204" pitchFamily="34" charset="0"/>
              </a:rPr>
              <a:t>‒19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Sodom &amp; Gomorrah</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Visitation (18:1-15)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Prediction (18:16-33)</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Destruction (19:1-38)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00464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18</a:t>
            </a:r>
            <a:r>
              <a:rPr lang="en-US" sz="3600" dirty="0">
                <a:effectLst>
                  <a:outerShdw blurRad="38100" dist="38100" dir="2700000" algn="tl">
                    <a:srgbClr val="000000">
                      <a:alpha val="43137"/>
                    </a:srgbClr>
                  </a:outerShdw>
                </a:effectLst>
                <a:cs typeface="Calibri" panose="020F0502020204030204" pitchFamily="34" charset="0"/>
              </a:rPr>
              <a:t>‒19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Sodom &amp; Gomorrah</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Visitation (18:1-15)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Prediction (18:16-33)</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Destruction (19:1-38)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335357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47244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Hosting (1-8)</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Promise of Isaac (9-15)</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a:pPr>
            <a:r>
              <a:rPr lang="en-US" sz="3600" kern="0" dirty="0">
                <a:effectLst>
                  <a:outerShdw blurRad="38100" dist="38100" dir="2700000" algn="tl">
                    <a:srgbClr val="000000">
                      <a:alpha val="43137"/>
                    </a:srgbClr>
                  </a:outerShdw>
                </a:effectLst>
                <a:cs typeface="Calibri" panose="020F0502020204030204" pitchFamily="34" charset="0"/>
              </a:rPr>
              <a:t>Visitation</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18:1-15</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849215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7620000" cy="38100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Hosting (1-8)</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Promise of Isaac (9-15)</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a:pPr>
            <a:r>
              <a:rPr lang="en-US" sz="3600" kern="0" dirty="0">
                <a:effectLst>
                  <a:outerShdw blurRad="38100" dist="38100" dir="2700000" algn="tl">
                    <a:srgbClr val="000000">
                      <a:alpha val="43137"/>
                    </a:srgbClr>
                  </a:outerShdw>
                </a:effectLst>
                <a:cs typeface="Calibri" panose="020F0502020204030204" pitchFamily="34" charset="0"/>
              </a:rPr>
              <a:t>Visitation</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18:1-15</a:t>
            </a:r>
          </a:p>
        </p:txBody>
      </p:sp>
      <p:pic>
        <p:nvPicPr>
          <p:cNvPr id="5" name="Picture 4">
            <a:extLst>
              <a:ext uri="{FF2B5EF4-FFF2-40B4-BE49-F238E27FC236}">
                <a16:creationId xmlns:a16="http://schemas.microsoft.com/office/drawing/2014/main" id="{FC09508E-9909-460B-9F4D-D61EAD51BD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893553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Hosting</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18:1-8</a:t>
            </a:r>
          </a:p>
        </p:txBody>
      </p:sp>
      <p:sp>
        <p:nvSpPr>
          <p:cNvPr id="161795" name="Rectangle 3"/>
          <p:cNvSpPr>
            <a:spLocks noGrp="1" noChangeArrowheads="1"/>
          </p:cNvSpPr>
          <p:nvPr>
            <p:ph type="body" idx="1"/>
          </p:nvPr>
        </p:nvSpPr>
        <p:spPr>
          <a:xfrm>
            <a:off x="1066800" y="2057400"/>
            <a:ext cx="6934200" cy="3505200"/>
          </a:xfrm>
        </p:spPr>
        <p:txBody>
          <a:bodyPr/>
          <a:lstStyle/>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appearance (1)</a:t>
            </a:r>
          </a:p>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invitation (2-5a)</a:t>
            </a:r>
          </a:p>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acceptance (5b)</a:t>
            </a:r>
          </a:p>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hospitality (6-8)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86308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5029200" cy="24384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Hosting (1-8)</a:t>
            </a:r>
          </a:p>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Promise of Isaac (9-15)</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a:pPr>
            <a:r>
              <a:rPr lang="en-US" sz="3600" kern="0" dirty="0">
                <a:effectLst>
                  <a:outerShdw blurRad="38100" dist="38100" dir="2700000" algn="tl">
                    <a:srgbClr val="000000">
                      <a:alpha val="43137"/>
                    </a:srgbClr>
                  </a:outerShdw>
                </a:effectLst>
                <a:cs typeface="Calibri" panose="020F0502020204030204" pitchFamily="34" charset="0"/>
              </a:rPr>
              <a:t>Visitation</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18:1-15</a:t>
            </a:r>
          </a:p>
        </p:txBody>
      </p:sp>
      <p:pic>
        <p:nvPicPr>
          <p:cNvPr id="5" name="Picture 4">
            <a:extLst>
              <a:ext uri="{FF2B5EF4-FFF2-40B4-BE49-F238E27FC236}">
                <a16:creationId xmlns:a16="http://schemas.microsoft.com/office/drawing/2014/main" id="{77535FD6-F715-47AF-95F3-515051B1B0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289629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Promise of Isaac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18:9-15</a:t>
            </a:r>
          </a:p>
        </p:txBody>
      </p:sp>
      <p:sp>
        <p:nvSpPr>
          <p:cNvPr id="161795" name="Rectangle 3"/>
          <p:cNvSpPr>
            <a:spLocks noGrp="1" noChangeArrowheads="1"/>
          </p:cNvSpPr>
          <p:nvPr>
            <p:ph type="body" idx="1"/>
          </p:nvPr>
        </p:nvSpPr>
        <p:spPr>
          <a:xfrm>
            <a:off x="990600" y="1371600"/>
            <a:ext cx="6934200" cy="5181600"/>
          </a:xfrm>
        </p:spPr>
        <p:txBody>
          <a:bodyPr/>
          <a:lstStyle/>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Focus on Sarah (9)</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(10a)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unbelief (10b-12)</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reaffirmed (13-14)</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response (15a)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God’s response (15b)</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34080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90600" y="1371600"/>
            <a:ext cx="6934200" cy="5029200"/>
          </a:xfrm>
        </p:spPr>
        <p:txBody>
          <a:bodyPr/>
          <a:lstStyle/>
          <a:p>
            <a:pPr marL="514350" lvl="2" indent="-514350" eaLnBrk="1" hangingPunct="1">
              <a:spcBef>
                <a:spcPts val="0"/>
              </a:spcBef>
              <a:spcAft>
                <a:spcPts val="3000"/>
              </a:spcAft>
              <a:buClr>
                <a:srgbClr val="CC66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Focus on Sarah (9)</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(10a)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unbelief (10b-12)</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reaffirmed (13-14)</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response (15a)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God’s response (15b)</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6" name="Rectangle 2">
            <a:extLst>
              <a:ext uri="{FF2B5EF4-FFF2-40B4-BE49-F238E27FC236}">
                <a16:creationId xmlns:a16="http://schemas.microsoft.com/office/drawing/2014/main" id="{E7AFB976-00F9-4C8F-859B-600DC95024A6}"/>
              </a:ext>
            </a:extLst>
          </p:cNvPr>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Promise of Isaac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18:9-15</a:t>
            </a:r>
          </a:p>
        </p:txBody>
      </p:sp>
    </p:spTree>
    <p:extLst>
      <p:ext uri="{BB962C8B-B14F-4D97-AF65-F5344CB8AC3E}">
        <p14:creationId xmlns:p14="http://schemas.microsoft.com/office/powerpoint/2010/main" val="1094189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90600" y="1371600"/>
            <a:ext cx="6934200" cy="3505200"/>
          </a:xfrm>
        </p:spPr>
        <p:txBody>
          <a:bodyPr/>
          <a:lstStyle/>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Focus on Sarah (9)</a:t>
            </a:r>
          </a:p>
          <a:p>
            <a:pPr marL="514350" lvl="2" indent="-514350" eaLnBrk="1" hangingPunct="1">
              <a:spcBef>
                <a:spcPts val="0"/>
              </a:spcBef>
              <a:spcAft>
                <a:spcPts val="3000"/>
              </a:spcAft>
              <a:buClr>
                <a:srgbClr val="CC66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Promise (10a)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unbelief (10b-12)</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reaffirmed (13-14)</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response (15a)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God’s response (15b)</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6" name="Rectangle 2">
            <a:extLst>
              <a:ext uri="{FF2B5EF4-FFF2-40B4-BE49-F238E27FC236}">
                <a16:creationId xmlns:a16="http://schemas.microsoft.com/office/drawing/2014/main" id="{A834AC94-8A28-4F15-A1AA-4D9037B2F443}"/>
              </a:ext>
            </a:extLst>
          </p:cNvPr>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Promise of Isaac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18:9-15</a:t>
            </a:r>
          </a:p>
        </p:txBody>
      </p:sp>
    </p:spTree>
    <p:extLst>
      <p:ext uri="{BB962C8B-B14F-4D97-AF65-F5344CB8AC3E}">
        <p14:creationId xmlns:p14="http://schemas.microsoft.com/office/powerpoint/2010/main" val="2647774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90600" y="1371600"/>
            <a:ext cx="6934200" cy="3505200"/>
          </a:xfrm>
        </p:spPr>
        <p:txBody>
          <a:bodyPr/>
          <a:lstStyle/>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Focus on Sarah (9)</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(10a)</a:t>
            </a:r>
          </a:p>
          <a:p>
            <a:pPr marL="514350" lvl="2" indent="-514350" eaLnBrk="1" hangingPunct="1">
              <a:spcBef>
                <a:spcPts val="0"/>
              </a:spcBef>
              <a:spcAft>
                <a:spcPts val="3000"/>
              </a:spcAft>
              <a:buClr>
                <a:srgbClr val="CC66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Sarah’s unbelief (10b-12)</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reaffirmed (13-14)</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response (15a)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God’s response (15b)</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6" name="Rectangle 2">
            <a:extLst>
              <a:ext uri="{FF2B5EF4-FFF2-40B4-BE49-F238E27FC236}">
                <a16:creationId xmlns:a16="http://schemas.microsoft.com/office/drawing/2014/main" id="{4800DB38-A6DC-4D17-939E-5FF07F2B9C7A}"/>
              </a:ext>
            </a:extLst>
          </p:cNvPr>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Promise of Isaac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18:9-15</a:t>
            </a:r>
          </a:p>
        </p:txBody>
      </p:sp>
    </p:spTree>
    <p:extLst>
      <p:ext uri="{BB962C8B-B14F-4D97-AF65-F5344CB8AC3E}">
        <p14:creationId xmlns:p14="http://schemas.microsoft.com/office/powerpoint/2010/main" val="1260722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3B21D06-147F-41B8-AEAB-DB4D4E872D32}"/>
              </a:ext>
            </a:extLst>
          </p:cNvPr>
          <p:cNvSpPr>
            <a:spLocks noGrp="1" noChangeArrowheads="1"/>
          </p:cNvSpPr>
          <p:nvPr>
            <p:ph type="body" idx="1"/>
          </p:nvPr>
        </p:nvSpPr>
        <p:spPr>
          <a:xfrm>
            <a:off x="609600" y="1371601"/>
            <a:ext cx="10096500" cy="4689475"/>
          </a:xfrm>
        </p:spPr>
        <p:txBody>
          <a:bodyPr/>
          <a:lstStyle/>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Isaiah 14:12-15</a:t>
            </a:r>
          </a:p>
          <a:p>
            <a:pPr marL="914400" lvl="1" indent="-452438" eaLnBrk="1" hangingPunct="1">
              <a:spcBef>
                <a:spcPts val="0"/>
              </a:spcBef>
              <a:spcAft>
                <a:spcPts val="1200"/>
              </a:spcAft>
              <a:defRPr/>
            </a:pPr>
            <a:r>
              <a:rPr lang="en-US" dirty="0">
                <a:effectLst>
                  <a:outerShdw blurRad="38100" dist="38100" dir="2700000" algn="tl">
                    <a:srgbClr val="000000">
                      <a:alpha val="43137"/>
                    </a:srgbClr>
                  </a:outerShdw>
                </a:effectLst>
              </a:rPr>
              <a:t>5 “I will” statements</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Ascend to heaven (13)</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Raise my throne above the stars of God (13)</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Sit enthroned on the Mt. of the Assembly (13)</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Ascend above the tops of the clouds (14)</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Make myself like the Most High (14)</a:t>
            </a:r>
          </a:p>
        </p:txBody>
      </p:sp>
      <p:sp>
        <p:nvSpPr>
          <p:cNvPr id="5" name="Rectangle 2">
            <a:extLst>
              <a:ext uri="{FF2B5EF4-FFF2-40B4-BE49-F238E27FC236}">
                <a16:creationId xmlns:a16="http://schemas.microsoft.com/office/drawing/2014/main" id="{4CBD6FB3-4B33-4A0C-838E-A80E074BE9E7}"/>
              </a:ext>
            </a:extLst>
          </p:cNvPr>
          <p:cNvSpPr txBox="1">
            <a:spLocks noChangeArrowheads="1"/>
          </p:cNvSpPr>
          <p:nvPr/>
        </p:nvSpPr>
        <p:spPr bwMode="auto">
          <a:xfrm>
            <a:off x="2209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Satan’s Original State and First Sin</a:t>
            </a:r>
          </a:p>
        </p:txBody>
      </p:sp>
      <p:pic>
        <p:nvPicPr>
          <p:cNvPr id="28676" name="Picture 5">
            <a:extLst>
              <a:ext uri="{FF2B5EF4-FFF2-40B4-BE49-F238E27FC236}">
                <a16:creationId xmlns:a16="http://schemas.microsoft.com/office/drawing/2014/main" id="{7BFDEFCC-AD7B-4766-83AF-A8D09F334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8725" y="1447800"/>
            <a:ext cx="1463675" cy="1828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61330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90600" y="1371600"/>
            <a:ext cx="6934200" cy="3505200"/>
          </a:xfrm>
        </p:spPr>
        <p:txBody>
          <a:bodyPr/>
          <a:lstStyle/>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Focus on Sarah (9)</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(10a)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unbelief (10b-12)</a:t>
            </a:r>
          </a:p>
          <a:p>
            <a:pPr marL="514350" lvl="2" indent="-514350" eaLnBrk="1" hangingPunct="1">
              <a:spcBef>
                <a:spcPts val="0"/>
              </a:spcBef>
              <a:spcAft>
                <a:spcPts val="3000"/>
              </a:spcAft>
              <a:buClr>
                <a:srgbClr val="CC66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Promise reaffirmed (13-14)</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response (15a)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God’s response (15b)</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6" name="Rectangle 2">
            <a:extLst>
              <a:ext uri="{FF2B5EF4-FFF2-40B4-BE49-F238E27FC236}">
                <a16:creationId xmlns:a16="http://schemas.microsoft.com/office/drawing/2014/main" id="{6E9BE7EC-EA1E-45F7-96CA-E6FC65FB20D7}"/>
              </a:ext>
            </a:extLst>
          </p:cNvPr>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Promise of Isaac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18:9-15</a:t>
            </a:r>
          </a:p>
        </p:txBody>
      </p:sp>
    </p:spTree>
    <p:extLst>
      <p:ext uri="{BB962C8B-B14F-4D97-AF65-F5344CB8AC3E}">
        <p14:creationId xmlns:p14="http://schemas.microsoft.com/office/powerpoint/2010/main" val="2046132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“So, the question in verse 14a was: Is anything too hard for Jehovah? The Hebrew word for hard is </a:t>
            </a:r>
            <a:r>
              <a:rPr lang="en-US" i="1" dirty="0" err="1">
                <a:effectLst>
                  <a:outerShdw blurRad="38100" dist="38100" dir="2700000" algn="tl">
                    <a:srgbClr val="000000">
                      <a:alpha val="43137"/>
                    </a:srgbClr>
                  </a:outerShdw>
                </a:effectLst>
              </a:rPr>
              <a:t>pele</a:t>
            </a:r>
            <a:r>
              <a:rPr lang="en-US" dirty="0">
                <a:effectLst>
                  <a:outerShdw blurRad="38100" dist="38100" dir="2700000" algn="tl">
                    <a:srgbClr val="000000">
                      <a:alpha val="43137"/>
                    </a:srgbClr>
                  </a:outerShdw>
                </a:effectLst>
              </a:rPr>
              <a:t>, which means ‘wonderful,’ ‘extraordinary,’ ‘surpassing.’ It is one of those Hebrew words that is only used of God, never of man (Judg. 13:18; Ps. 139:6; Isa. 9:6, 28:29). Literally: ‘Is anything too ‘wonderful’ for God to do?’”</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313</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928701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1"/>
            <a:ext cx="109728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13:19; 14:29</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before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 so that when it does occur,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 am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before it happens, so that when it happens,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2">
            <a:extLst>
              <a:ext uri="{FF2B5EF4-FFF2-40B4-BE49-F238E27FC236}">
                <a16:creationId xmlns:a16="http://schemas.microsoft.com/office/drawing/2014/main" id="{78D34089-CE76-4413-ADB1-672F9420D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5486400"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539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215934874"/>
              </p:ext>
            </p:extLst>
          </p:nvPr>
        </p:nvGraphicFramePr>
        <p:xfrm>
          <a:off x="617220" y="411480"/>
          <a:ext cx="10957560" cy="603504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690753193"/>
                    </a:ext>
                  </a:extLst>
                </a:gridCol>
                <a:gridCol w="3291840">
                  <a:extLst>
                    <a:ext uri="{9D8B030D-6E8A-4147-A177-3AD203B41FA5}">
                      <a16:colId xmlns:a16="http://schemas.microsoft.com/office/drawing/2014/main" val="286287145"/>
                    </a:ext>
                  </a:extLst>
                </a:gridCol>
                <a:gridCol w="347472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What Happened to Christ’s Disciples?</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3152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Disciple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Place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Martyrdom</a:t>
                      </a:r>
                    </a:p>
                  </a:txBody>
                  <a:tcPr anchor="ctr"/>
                </a:tc>
                <a:extLst>
                  <a:ext uri="{0D108BD9-81ED-4DB2-BD59-A6C34878D82A}">
                    <a16:rowId xmlns:a16="http://schemas.microsoft.com/office/drawing/2014/main" val="131853129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James the Son of Alpheus</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Jerusalem</a:t>
                      </a:r>
                    </a:p>
                  </a:txBody>
                  <a:tcPr anchor="ctr"/>
                </a:tc>
                <a:tc>
                  <a:txBody>
                    <a:bodyPr/>
                    <a:lstStyle/>
                    <a:p>
                      <a:pPr algn="ctr"/>
                      <a:r>
                        <a:rPr lang="en-US" sz="2800" dirty="0">
                          <a:latin typeface="Calibri" panose="020F0502020204030204" pitchFamily="34" charset="0"/>
                          <a:cs typeface="Calibri" panose="020F0502020204030204" pitchFamily="34" charset="0"/>
                        </a:rPr>
                        <a:t>Clubbed to death</a:t>
                      </a:r>
                    </a:p>
                  </a:txBody>
                  <a:tcPr anchor="ctr"/>
                </a:tc>
                <a:extLst>
                  <a:ext uri="{0D108BD9-81ED-4DB2-BD59-A6C34878D82A}">
                    <a16:rowId xmlns:a16="http://schemas.microsoft.com/office/drawing/2014/main" val="77756791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Simon the Zealot</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Jerusalem</a:t>
                      </a:r>
                    </a:p>
                  </a:txBody>
                  <a:tcPr anchor="ctr"/>
                </a:tc>
                <a:tc>
                  <a:txBody>
                    <a:bodyPr/>
                    <a:lstStyle/>
                    <a:p>
                      <a:pPr algn="ctr"/>
                      <a:r>
                        <a:rPr lang="en-US" sz="2800" dirty="0">
                          <a:latin typeface="Calibri" panose="020F0502020204030204" pitchFamily="34" charset="0"/>
                          <a:cs typeface="Calibri" panose="020F0502020204030204" pitchFamily="34" charset="0"/>
                        </a:rPr>
                        <a:t>Martyred</a:t>
                      </a:r>
                    </a:p>
                  </a:txBody>
                  <a:tcPr anchor="ctr"/>
                </a:tc>
                <a:extLst>
                  <a:ext uri="{0D108BD9-81ED-4DB2-BD59-A6C34878D82A}">
                    <a16:rowId xmlns:a16="http://schemas.microsoft.com/office/drawing/2014/main" val="2088523037"/>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James the Son of Zebedee</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Judea (Acts 12:2)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Executed</a:t>
                      </a:r>
                    </a:p>
                  </a:txBody>
                  <a:tcPr anchor="ctr"/>
                </a:tc>
                <a:extLst>
                  <a:ext uri="{0D108BD9-81ED-4DB2-BD59-A6C34878D82A}">
                    <a16:rowId xmlns:a16="http://schemas.microsoft.com/office/drawing/2014/main" val="3167288718"/>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Thaddeus</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Mesopotamia</a:t>
                      </a:r>
                    </a:p>
                  </a:txBody>
                  <a:tcPr anchor="ctr"/>
                </a:tc>
                <a:tc>
                  <a:txBody>
                    <a:bodyPr/>
                    <a:lstStyle/>
                    <a:p>
                      <a:pPr algn="ctr"/>
                      <a:r>
                        <a:rPr lang="en-US" sz="2800" dirty="0">
                          <a:latin typeface="Calibri" panose="020F0502020204030204" pitchFamily="34" charset="0"/>
                          <a:cs typeface="Calibri" panose="020F0502020204030204" pitchFamily="34" charset="0"/>
                        </a:rPr>
                        <a:t>Beaten to death</a:t>
                      </a:r>
                    </a:p>
                  </a:txBody>
                  <a:tcPr anchor="ctr"/>
                </a:tc>
                <a:extLst>
                  <a:ext uri="{0D108BD9-81ED-4DB2-BD59-A6C34878D82A}">
                    <a16:rowId xmlns:a16="http://schemas.microsoft.com/office/drawing/2014/main" val="1287159523"/>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Peter</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Babylon, Rome</a:t>
                      </a:r>
                    </a:p>
                  </a:txBody>
                  <a:tcPr anchor="ctr"/>
                </a:tc>
                <a:tc>
                  <a:txBody>
                    <a:bodyPr/>
                    <a:lstStyle/>
                    <a:p>
                      <a:pPr algn="ctr"/>
                      <a:r>
                        <a:rPr lang="en-US" sz="2800" dirty="0">
                          <a:latin typeface="Calibri" panose="020F0502020204030204" pitchFamily="34" charset="0"/>
                          <a:cs typeface="Calibri" panose="020F0502020204030204" pitchFamily="34" charset="0"/>
                        </a:rPr>
                        <a:t>Crucified upside down</a:t>
                      </a:r>
                    </a:p>
                  </a:txBody>
                  <a:tcPr anchor="ctr"/>
                </a:tc>
                <a:extLst>
                  <a:ext uri="{0D108BD9-81ED-4DB2-BD59-A6C34878D82A}">
                    <a16:rowId xmlns:a16="http://schemas.microsoft.com/office/drawing/2014/main" val="1793763941"/>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Matthew</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Parthia (Tehran)</a:t>
                      </a:r>
                    </a:p>
                  </a:txBody>
                  <a:tcPr anchor="ctr"/>
                </a:tc>
                <a:tc>
                  <a:txBody>
                    <a:bodyPr/>
                    <a:lstStyle/>
                    <a:p>
                      <a:pPr algn="ctr"/>
                      <a:r>
                        <a:rPr lang="en-US" sz="2800" dirty="0">
                          <a:latin typeface="Calibri" panose="020F0502020204030204" pitchFamily="34" charset="0"/>
                          <a:cs typeface="Calibri" panose="020F0502020204030204" pitchFamily="34" charset="0"/>
                        </a:rPr>
                        <a:t>Beheaded</a:t>
                      </a:r>
                    </a:p>
                  </a:txBody>
                  <a:tcPr anchor="ctr"/>
                </a:tc>
                <a:extLst>
                  <a:ext uri="{0D108BD9-81ED-4DB2-BD59-A6C34878D82A}">
                    <a16:rowId xmlns:a16="http://schemas.microsoft.com/office/drawing/2014/main" val="183737382"/>
                  </a:ext>
                </a:extLst>
              </a:tr>
            </a:tbl>
          </a:graphicData>
        </a:graphic>
      </p:graphicFrame>
    </p:spTree>
    <p:extLst>
      <p:ext uri="{BB962C8B-B14F-4D97-AF65-F5344CB8AC3E}">
        <p14:creationId xmlns:p14="http://schemas.microsoft.com/office/powerpoint/2010/main" val="267104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3381201276"/>
              </p:ext>
            </p:extLst>
          </p:nvPr>
        </p:nvGraphicFramePr>
        <p:xfrm>
          <a:off x="609600" y="457200"/>
          <a:ext cx="10972800" cy="5303520"/>
        </p:xfrm>
        <a:graphic>
          <a:graphicData uri="http://schemas.openxmlformats.org/drawingml/2006/table">
            <a:tbl>
              <a:tblPr firstRow="1" bandRow="1">
                <a:tableStyleId>{5C22544A-7EE6-4342-B048-85BDC9FD1C3A}</a:tableStyleId>
              </a:tblPr>
              <a:tblGrid>
                <a:gridCol w="2690648">
                  <a:extLst>
                    <a:ext uri="{9D8B030D-6E8A-4147-A177-3AD203B41FA5}">
                      <a16:colId xmlns:a16="http://schemas.microsoft.com/office/drawing/2014/main" val="690753193"/>
                    </a:ext>
                  </a:extLst>
                </a:gridCol>
                <a:gridCol w="4624552">
                  <a:extLst>
                    <a:ext uri="{9D8B030D-6E8A-4147-A177-3AD203B41FA5}">
                      <a16:colId xmlns:a16="http://schemas.microsoft.com/office/drawing/2014/main" val="286287145"/>
                    </a:ext>
                  </a:extLst>
                </a:gridCol>
                <a:gridCol w="36576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What Happened to Christ’s Disciples?</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3152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Disciple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Place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Martyrdom</a:t>
                      </a:r>
                    </a:p>
                  </a:txBody>
                  <a:tcPr anchor="ctr"/>
                </a:tc>
                <a:extLst>
                  <a:ext uri="{0D108BD9-81ED-4DB2-BD59-A6C34878D82A}">
                    <a16:rowId xmlns:a16="http://schemas.microsoft.com/office/drawing/2014/main" val="131853129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John</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Asia Minor, Patmos, Ephesus</a:t>
                      </a:r>
                    </a:p>
                  </a:txBody>
                  <a:tcPr anchor="ctr"/>
                </a:tc>
                <a:tc>
                  <a:txBody>
                    <a:bodyPr/>
                    <a:lstStyle/>
                    <a:p>
                      <a:pPr algn="ctr"/>
                      <a:r>
                        <a:rPr lang="en-US" sz="2800" dirty="0">
                          <a:latin typeface="Calibri" panose="020F0502020204030204" pitchFamily="34" charset="0"/>
                          <a:cs typeface="Calibri" panose="020F0502020204030204" pitchFamily="34" charset="0"/>
                        </a:rPr>
                        <a:t>Fried in boiling oil</a:t>
                      </a:r>
                    </a:p>
                  </a:txBody>
                  <a:tcPr anchor="ctr"/>
                </a:tc>
                <a:extLst>
                  <a:ext uri="{0D108BD9-81ED-4DB2-BD59-A6C34878D82A}">
                    <a16:rowId xmlns:a16="http://schemas.microsoft.com/office/drawing/2014/main" val="77756791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Philip</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E. Turkey</a:t>
                      </a:r>
                    </a:p>
                  </a:txBody>
                  <a:tcPr anchor="ctr"/>
                </a:tc>
                <a:tc>
                  <a:txBody>
                    <a:bodyPr/>
                    <a:lstStyle/>
                    <a:p>
                      <a:pPr algn="ctr"/>
                      <a:r>
                        <a:rPr lang="en-US" sz="2800" dirty="0">
                          <a:latin typeface="Calibri" panose="020F0502020204030204" pitchFamily="34" charset="0"/>
                          <a:cs typeface="Calibri" panose="020F0502020204030204" pitchFamily="34" charset="0"/>
                        </a:rPr>
                        <a:t>Tortured &amp; crucified</a:t>
                      </a:r>
                    </a:p>
                  </a:txBody>
                  <a:tcPr anchor="ctr"/>
                </a:tc>
                <a:extLst>
                  <a:ext uri="{0D108BD9-81ED-4DB2-BD59-A6C34878D82A}">
                    <a16:rowId xmlns:a16="http://schemas.microsoft.com/office/drawing/2014/main" val="2088523037"/>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Thomas</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India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Speared</a:t>
                      </a:r>
                    </a:p>
                  </a:txBody>
                  <a:tcPr anchor="ctr"/>
                </a:tc>
                <a:extLst>
                  <a:ext uri="{0D108BD9-81ED-4DB2-BD59-A6C34878D82A}">
                    <a16:rowId xmlns:a16="http://schemas.microsoft.com/office/drawing/2014/main" val="3167288718"/>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Bartholomew</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India</a:t>
                      </a:r>
                    </a:p>
                  </a:txBody>
                  <a:tcPr anchor="ctr"/>
                </a:tc>
                <a:tc>
                  <a:txBody>
                    <a:bodyPr/>
                    <a:lstStyle/>
                    <a:p>
                      <a:pPr algn="ctr"/>
                      <a:r>
                        <a:rPr lang="en-US" sz="2800" dirty="0">
                          <a:latin typeface="Calibri" panose="020F0502020204030204" pitchFamily="34" charset="0"/>
                          <a:cs typeface="Calibri" panose="020F0502020204030204" pitchFamily="34" charset="0"/>
                        </a:rPr>
                        <a:t>Flayed &amp; crucified</a:t>
                      </a:r>
                    </a:p>
                  </a:txBody>
                  <a:tcPr anchor="ctr"/>
                </a:tc>
                <a:extLst>
                  <a:ext uri="{0D108BD9-81ED-4DB2-BD59-A6C34878D82A}">
                    <a16:rowId xmlns:a16="http://schemas.microsoft.com/office/drawing/2014/main" val="1287159523"/>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Andrew</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Ukraine, Russia, Greece</a:t>
                      </a:r>
                    </a:p>
                  </a:txBody>
                  <a:tcPr anchor="ctr"/>
                </a:tc>
                <a:tc>
                  <a:txBody>
                    <a:bodyPr/>
                    <a:lstStyle/>
                    <a:p>
                      <a:pPr algn="ctr"/>
                      <a:r>
                        <a:rPr lang="en-US" sz="2800" dirty="0">
                          <a:latin typeface="Calibri" panose="020F0502020204030204" pitchFamily="34" charset="0"/>
                          <a:cs typeface="Calibri" panose="020F0502020204030204" pitchFamily="34" charset="0"/>
                        </a:rPr>
                        <a:t>Hanged</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2009566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very Prophecy of the Bible: Clear Explanations for ...">
            <a:extLst>
              <a:ext uri="{FF2B5EF4-FFF2-40B4-BE49-F238E27FC236}">
                <a16:creationId xmlns:a16="http://schemas.microsoft.com/office/drawing/2014/main" id="{737C9917-4D80-4259-9070-44DD4B5CC6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6213" y="247575"/>
            <a:ext cx="4219575" cy="6362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74871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90600" y="1371600"/>
            <a:ext cx="6934200" cy="3505200"/>
          </a:xfrm>
        </p:spPr>
        <p:txBody>
          <a:bodyPr/>
          <a:lstStyle/>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Focus on Sarah (9)</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(10a)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unbelief (10b-12)</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reaffirmed (13-14)</a:t>
            </a:r>
          </a:p>
          <a:p>
            <a:pPr marL="514350" lvl="2" indent="-514350" eaLnBrk="1" hangingPunct="1">
              <a:spcBef>
                <a:spcPts val="0"/>
              </a:spcBef>
              <a:spcAft>
                <a:spcPts val="3000"/>
              </a:spcAft>
              <a:buClr>
                <a:srgbClr val="CC66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Sarah’s response (15a)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God’s response (15b)</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6" name="Rectangle 2">
            <a:extLst>
              <a:ext uri="{FF2B5EF4-FFF2-40B4-BE49-F238E27FC236}">
                <a16:creationId xmlns:a16="http://schemas.microsoft.com/office/drawing/2014/main" id="{DD2C491B-4248-4220-95D5-D4A0B59D9E77}"/>
              </a:ext>
            </a:extLst>
          </p:cNvPr>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Promise of Isaac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18:9-15</a:t>
            </a:r>
          </a:p>
        </p:txBody>
      </p:sp>
    </p:spTree>
    <p:extLst>
      <p:ext uri="{BB962C8B-B14F-4D97-AF65-F5344CB8AC3E}">
        <p14:creationId xmlns:p14="http://schemas.microsoft.com/office/powerpoint/2010/main" val="2623331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90600" y="1371600"/>
            <a:ext cx="6934200" cy="3505200"/>
          </a:xfrm>
        </p:spPr>
        <p:txBody>
          <a:bodyPr/>
          <a:lstStyle/>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Focus on Sarah (9)</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(10a)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unbelief (10b-12)</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reaffirmed (13-14)</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response (15a)</a:t>
            </a:r>
          </a:p>
          <a:p>
            <a:pPr marL="514350" lvl="2" indent="-514350" eaLnBrk="1" hangingPunct="1">
              <a:spcBef>
                <a:spcPts val="0"/>
              </a:spcBef>
              <a:spcAft>
                <a:spcPts val="3000"/>
              </a:spcAft>
              <a:buClr>
                <a:srgbClr val="CC66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God’s response (15b)</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6" name="Rectangle 2">
            <a:extLst>
              <a:ext uri="{FF2B5EF4-FFF2-40B4-BE49-F238E27FC236}">
                <a16:creationId xmlns:a16="http://schemas.microsoft.com/office/drawing/2014/main" id="{5C4D4B43-BBE9-471C-982C-5714EA3D9C05}"/>
              </a:ext>
            </a:extLst>
          </p:cNvPr>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Promise of Isaac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18:9-15</a:t>
            </a:r>
          </a:p>
        </p:txBody>
      </p:sp>
    </p:spTree>
    <p:extLst>
      <p:ext uri="{BB962C8B-B14F-4D97-AF65-F5344CB8AC3E}">
        <p14:creationId xmlns:p14="http://schemas.microsoft.com/office/powerpoint/2010/main" val="3991407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45282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18</a:t>
            </a:r>
            <a:r>
              <a:rPr lang="en-US" sz="3600" dirty="0">
                <a:effectLst>
                  <a:outerShdw blurRad="38100" dist="38100" dir="2700000" algn="tl">
                    <a:srgbClr val="000000">
                      <a:alpha val="43137"/>
                    </a:srgbClr>
                  </a:outerShdw>
                </a:effectLst>
                <a:cs typeface="Calibri" panose="020F0502020204030204" pitchFamily="34" charset="0"/>
              </a:rPr>
              <a:t>‒19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Sodom &amp; Gomorrah</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Visitation (18:1-15)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Prediction (18:16-33)</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Destruction (19:1-38)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93355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47244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Hosting (1-8)</a:t>
            </a:r>
          </a:p>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Promise of Isaac (9-15)</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a:pPr>
            <a:r>
              <a:rPr lang="en-US" sz="3600" kern="0" dirty="0">
                <a:effectLst>
                  <a:outerShdw blurRad="38100" dist="38100" dir="2700000" algn="tl">
                    <a:srgbClr val="000000">
                      <a:alpha val="43137"/>
                    </a:srgbClr>
                  </a:outerShdw>
                </a:effectLst>
                <a:cs typeface="Calibri" panose="020F0502020204030204" pitchFamily="34" charset="0"/>
              </a:rPr>
              <a:t>Visitation</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18:1-15</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450291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90600" y="1371600"/>
            <a:ext cx="6934200" cy="3505200"/>
          </a:xfrm>
        </p:spPr>
        <p:txBody>
          <a:bodyPr/>
          <a:lstStyle/>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Focus on Sarah (9)</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(10a)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unbelief (10b-12)</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reaffirmed (13-14)</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response (15a)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God’s response (15b)</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6" name="Rectangle 2">
            <a:extLst>
              <a:ext uri="{FF2B5EF4-FFF2-40B4-BE49-F238E27FC236}">
                <a16:creationId xmlns:a16="http://schemas.microsoft.com/office/drawing/2014/main" id="{148AB9A7-8945-49B2-8F72-15D6355BA4FA}"/>
              </a:ext>
            </a:extLst>
          </p:cNvPr>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Promise of Isaac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18:9-15</a:t>
            </a:r>
          </a:p>
        </p:txBody>
      </p:sp>
    </p:spTree>
    <p:extLst>
      <p:ext uri="{BB962C8B-B14F-4D97-AF65-F5344CB8AC3E}">
        <p14:creationId xmlns:p14="http://schemas.microsoft.com/office/powerpoint/2010/main" val="4051736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18</a:t>
            </a:r>
            <a:r>
              <a:rPr lang="en-US" sz="3600" dirty="0">
                <a:effectLst>
                  <a:outerShdw blurRad="38100" dist="38100" dir="2700000" algn="tl">
                    <a:srgbClr val="000000">
                      <a:alpha val="43137"/>
                    </a:srgbClr>
                  </a:outerShdw>
                </a:effectLst>
                <a:cs typeface="Calibri" panose="020F0502020204030204" pitchFamily="34" charset="0"/>
              </a:rPr>
              <a:t>‒19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Sodom &amp; Gomorrah</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Visitation (18:1-15)</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Prediction (18:16-33)</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Destruction (19:1-38)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808866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4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0789" y="533400"/>
            <a:ext cx="5070422" cy="27432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u="sng"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12</a:t>
            </a:r>
            <a:r>
              <a:rPr lang="en-US" sz="3600" dirty="0">
                <a:effectLst>
                  <a:outerShdw blurRad="38100" dist="38100" dir="2700000" algn="tl">
                    <a:srgbClr val="000000">
                      <a:alpha val="43137"/>
                    </a:srgbClr>
                  </a:outerShdw>
                </a:effectLst>
                <a:cs typeface="Calibri" panose="020F0502020204030204" pitchFamily="34" charset="0"/>
              </a:rPr>
              <a:t>‒19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Abram’s Early Journeys</a:t>
            </a:r>
          </a:p>
        </p:txBody>
      </p:sp>
      <p:sp>
        <p:nvSpPr>
          <p:cNvPr id="161795" name="Rectangle 3"/>
          <p:cNvSpPr>
            <a:spLocks noGrp="1" noChangeArrowheads="1"/>
          </p:cNvSpPr>
          <p:nvPr>
            <p:ph type="body" idx="1"/>
          </p:nvPr>
        </p:nvSpPr>
        <p:spPr>
          <a:xfrm>
            <a:off x="1905000" y="1371600"/>
            <a:ext cx="8382000" cy="5333999"/>
          </a:xfrm>
        </p:spPr>
        <p:txBody>
          <a:bodyPr/>
          <a:lstStyle/>
          <a:p>
            <a:pPr marL="574675" lvl="1" indent="-574675" eaLnBrk="1" hangingPunct="1">
              <a:spcBef>
                <a:spcPts val="0"/>
              </a:spcBef>
              <a:spcAft>
                <a:spcPts val="400"/>
              </a:spcAft>
              <a:buClr>
                <a:schemeClr val="tx2"/>
              </a:buClr>
              <a:buSzPct val="100000"/>
              <a:buFont typeface="+mj-lt"/>
              <a:buAutoNum type="romanUcPeriod"/>
              <a:defRPr/>
            </a:pPr>
            <a:r>
              <a:rPr lang="en-US" sz="2800" dirty="0"/>
              <a:t>Unconditional promises (Gen. 12:1-3)</a:t>
            </a:r>
          </a:p>
          <a:p>
            <a:pPr marL="574675" lvl="1" indent="-574675" eaLnBrk="1" hangingPunct="1">
              <a:spcBef>
                <a:spcPts val="0"/>
              </a:spcBef>
              <a:spcAft>
                <a:spcPts val="400"/>
              </a:spcAft>
              <a:buClr>
                <a:schemeClr val="tx2"/>
              </a:buClr>
              <a:buSzPct val="100000"/>
              <a:buFont typeface="+mj-lt"/>
              <a:buAutoNum type="romanUcPeriod"/>
              <a:defRPr/>
            </a:pPr>
            <a:r>
              <a:rPr lang="en-US" sz="2800" dirty="0"/>
              <a:t>From Haran to Canaan (Gen. 12:4-5)</a:t>
            </a:r>
          </a:p>
          <a:p>
            <a:pPr marL="574675" lvl="1" indent="-574675" eaLnBrk="1" hangingPunct="1">
              <a:spcBef>
                <a:spcPts val="0"/>
              </a:spcBef>
              <a:spcAft>
                <a:spcPts val="400"/>
              </a:spcAft>
              <a:buClr>
                <a:schemeClr val="tx2"/>
              </a:buClr>
              <a:buSzPct val="100000"/>
              <a:buFont typeface="+mj-lt"/>
              <a:buAutoNum type="romanUcPeriod"/>
              <a:defRPr/>
            </a:pPr>
            <a:r>
              <a:rPr lang="en-US" sz="2800" dirty="0"/>
              <a:t>In Canaan (Gen. 12:6-9)</a:t>
            </a:r>
          </a:p>
          <a:p>
            <a:pPr marL="574675" lvl="1" indent="-574675" eaLnBrk="1" hangingPunct="1">
              <a:spcBef>
                <a:spcPts val="0"/>
              </a:spcBef>
              <a:spcAft>
                <a:spcPts val="400"/>
              </a:spcAft>
              <a:buClr>
                <a:schemeClr val="tx2"/>
              </a:buClr>
              <a:buSzPct val="100000"/>
              <a:buFont typeface="+mj-lt"/>
              <a:buAutoNum type="romanUcPeriod"/>
              <a:defRPr/>
            </a:pPr>
            <a:r>
              <a:rPr lang="en-US" sz="2800" dirty="0"/>
              <a:t>In Egypt (Gen. 12:10-20)</a:t>
            </a:r>
          </a:p>
          <a:p>
            <a:pPr marL="574675" lvl="1" indent="-574675" eaLnBrk="1" hangingPunct="1">
              <a:spcBef>
                <a:spcPts val="0"/>
              </a:spcBef>
              <a:spcAft>
                <a:spcPts val="400"/>
              </a:spcAft>
              <a:buClr>
                <a:schemeClr val="tx2"/>
              </a:buClr>
              <a:buSzPct val="100000"/>
              <a:buFont typeface="+mj-lt"/>
              <a:buAutoNum type="romanUcPeriod"/>
              <a:defRPr/>
            </a:pPr>
            <a:r>
              <a:rPr lang="en-US" sz="2800" dirty="0"/>
              <a:t>Abram and Lot Separate (Gen. 13:1-13)</a:t>
            </a:r>
          </a:p>
          <a:p>
            <a:pPr marL="574675" lvl="1" indent="-574675" eaLnBrk="1" hangingPunct="1">
              <a:spcBef>
                <a:spcPts val="0"/>
              </a:spcBef>
              <a:spcAft>
                <a:spcPts val="400"/>
              </a:spcAft>
              <a:buClr>
                <a:schemeClr val="tx2"/>
              </a:buClr>
              <a:buSzPct val="100000"/>
              <a:buFont typeface="+mj-lt"/>
              <a:buAutoNum type="romanUcPeriod"/>
              <a:defRPr/>
            </a:pPr>
            <a:r>
              <a:rPr lang="en-US" sz="2800" dirty="0"/>
              <a:t>Reaffirmation of Abram’s promises (Gen. 13:14-18)</a:t>
            </a:r>
          </a:p>
          <a:p>
            <a:pPr marL="574675" lvl="1" indent="-574675" eaLnBrk="1" hangingPunct="1">
              <a:spcBef>
                <a:spcPts val="0"/>
              </a:spcBef>
              <a:spcAft>
                <a:spcPts val="400"/>
              </a:spcAft>
              <a:buClr>
                <a:schemeClr val="tx2"/>
              </a:buClr>
              <a:buSzPct val="100000"/>
              <a:buFont typeface="+mj-lt"/>
              <a:buAutoNum type="romanUcPeriod"/>
              <a:defRPr/>
            </a:pPr>
            <a:r>
              <a:rPr lang="en-US" sz="2800" dirty="0"/>
              <a:t>Abram Rescues Lot (14:1-24)</a:t>
            </a:r>
          </a:p>
          <a:p>
            <a:pPr marL="574675" lvl="1" indent="-574675" eaLnBrk="1" hangingPunct="1">
              <a:spcBef>
                <a:spcPts val="0"/>
              </a:spcBef>
              <a:spcAft>
                <a:spcPts val="400"/>
              </a:spcAft>
              <a:buClr>
                <a:schemeClr val="tx2"/>
              </a:buClr>
              <a:buSzPct val="100000"/>
              <a:buFont typeface="+mj-lt"/>
              <a:buAutoNum type="romanUcPeriod"/>
              <a:defRPr/>
            </a:pPr>
            <a:r>
              <a:rPr lang="en-US" sz="2800" dirty="0"/>
              <a:t>Abrahamic Covenant (15:1-21)</a:t>
            </a:r>
          </a:p>
          <a:p>
            <a:pPr marL="574675" lvl="1" indent="-574675" eaLnBrk="1" hangingPunct="1">
              <a:spcBef>
                <a:spcPts val="0"/>
              </a:spcBef>
              <a:spcAft>
                <a:spcPts val="400"/>
              </a:spcAft>
              <a:buClr>
                <a:schemeClr val="tx2"/>
              </a:buClr>
              <a:buSzPct val="100000"/>
              <a:buFont typeface="+mj-lt"/>
              <a:buAutoNum type="romanUcPeriod"/>
              <a:defRPr/>
            </a:pPr>
            <a:r>
              <a:rPr lang="en-US" sz="2800" dirty="0"/>
              <a:t>Hagar &amp; Ishmael (16:1-16)</a:t>
            </a:r>
          </a:p>
          <a:p>
            <a:pPr marL="574675" lvl="1" indent="-574675" eaLnBrk="1" hangingPunct="1">
              <a:spcBef>
                <a:spcPts val="0"/>
              </a:spcBef>
              <a:spcAft>
                <a:spcPts val="400"/>
              </a:spcAft>
              <a:buClr>
                <a:schemeClr val="tx2"/>
              </a:buClr>
              <a:buSzPct val="100000"/>
              <a:buFont typeface="+mj-lt"/>
              <a:buAutoNum type="romanUcPeriod"/>
              <a:defRPr/>
            </a:pPr>
            <a:r>
              <a:rPr lang="en-US" sz="2800" dirty="0"/>
              <a:t>Circumcision  (Gen. 17:1-27)</a:t>
            </a:r>
          </a:p>
          <a:p>
            <a:pPr marL="574675" lvl="1" indent="-574675" eaLnBrk="1" hangingPunct="1">
              <a:spcBef>
                <a:spcPts val="0"/>
              </a:spcBef>
              <a:spcAft>
                <a:spcPts val="400"/>
              </a:spcAft>
              <a:buClr>
                <a:schemeClr val="tx2"/>
              </a:buClr>
              <a:buSzPct val="100000"/>
              <a:buFont typeface="+mj-lt"/>
              <a:buAutoNum type="romanUcPeriod"/>
              <a:defRPr/>
            </a:pPr>
            <a:r>
              <a:rPr lang="en-US" sz="2800" b="1" u="sng" dirty="0">
                <a:solidFill>
                  <a:srgbClr val="FFFFCC"/>
                </a:solidFill>
              </a:rPr>
              <a:t>Sodom  &amp; Gomorrah (Gen. 18</a:t>
            </a:r>
            <a:r>
              <a:rPr lang="en-US" sz="2800" b="1" u="sng" dirty="0">
                <a:solidFill>
                  <a:srgbClr val="FFFFCC"/>
                </a:solidFill>
                <a:cs typeface="Calibri" panose="020F0502020204030204" pitchFamily="34" charset="0"/>
              </a:rPr>
              <a:t>‒19)</a:t>
            </a:r>
            <a:endParaRPr lang="en-US" sz="2800" b="1" u="sng" dirty="0">
              <a:solidFill>
                <a:srgbClr val="FFFFCC"/>
              </a:solidFill>
            </a:endParaRPr>
          </a:p>
        </p:txBody>
      </p:sp>
      <p:pic>
        <p:nvPicPr>
          <p:cNvPr id="5" name="Picture 4">
            <a:extLst>
              <a:ext uri="{FF2B5EF4-FFF2-40B4-BE49-F238E27FC236}">
                <a16:creationId xmlns:a16="http://schemas.microsoft.com/office/drawing/2014/main" id="{D5E75ABD-C1BA-40EB-820C-54F8691F49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87000" y="121920"/>
            <a:ext cx="1289913" cy="1097280"/>
          </a:xfrm>
          <a:prstGeom prst="rect">
            <a:avLst/>
          </a:prstGeom>
        </p:spPr>
      </p:pic>
    </p:spTree>
    <p:extLst>
      <p:ext uri="{BB962C8B-B14F-4D97-AF65-F5344CB8AC3E}">
        <p14:creationId xmlns:p14="http://schemas.microsoft.com/office/powerpoint/2010/main" val="114060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24860</TotalTime>
  <Words>1349</Words>
  <Application>Microsoft Office PowerPoint</Application>
  <PresentationFormat>Widescreen</PresentationFormat>
  <Paragraphs>219</Paragraphs>
  <Slides>34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GENESIS STRUCTURE</vt:lpstr>
      <vt:lpstr>PowerPoint Presentation</vt:lpstr>
      <vt:lpstr>GENESIS STRUCTURE</vt:lpstr>
      <vt:lpstr>Genesis 12‒19 Abram’s Early Journeys</vt:lpstr>
      <vt:lpstr>Genesis 18‒19 Sodom &amp; Gomorrah</vt:lpstr>
      <vt:lpstr>Genesis 18‒19 Sodom &amp; Gomorrah</vt:lpstr>
      <vt:lpstr>PowerPoint Presentation</vt:lpstr>
      <vt:lpstr>PowerPoint Presentation</vt:lpstr>
      <vt:lpstr>Hosting Genesis 18:1-8</vt:lpstr>
      <vt:lpstr>PowerPoint Presentation</vt:lpstr>
      <vt:lpstr>Promise of Isaac Genesis 18:9-15</vt:lpstr>
      <vt:lpstr>Promise of Isaac Genesis 18:9-15</vt:lpstr>
      <vt:lpstr>Promise of Isaac Genesis 18:9-15</vt:lpstr>
      <vt:lpstr>Promise of Isaac Genesis 18:9-15</vt:lpstr>
      <vt:lpstr>PowerPoint Presentation</vt:lpstr>
      <vt:lpstr>Promise of Isaac Genesis 18:9-15</vt:lpstr>
      <vt:lpstr>PowerPoint Presentation</vt:lpstr>
      <vt:lpstr>PowerPoint Presentation</vt:lpstr>
      <vt:lpstr>PowerPoint Presentation</vt:lpstr>
      <vt:lpstr>PowerPoint Presentation</vt:lpstr>
      <vt:lpstr>PowerPoint Presentation</vt:lpstr>
      <vt:lpstr>Promise of Isaac Genesis 18:9-15</vt:lpstr>
      <vt:lpstr>Promise of Isaac Genesis 18:9-15</vt:lpstr>
      <vt:lpstr>Conclusion</vt:lpstr>
      <vt:lpstr>Genesis 18‒19 Sodom &amp; Gomorrah</vt:lpstr>
      <vt:lpstr>PowerPoint Presentation</vt:lpstr>
      <vt:lpstr>Promise of Isaac Genesis 18:9-15</vt:lpstr>
      <vt:lpstr>Genesis 18‒19 Sodom &amp; Gomorrah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073 - 18v9-15 - 16x9</dc:title>
  <dc:subject>Genesis 18</dc:subject>
  <dc:creator>A. Woods</dc:creator>
  <dc:description>Modified by Jim McGowan</dc:description>
  <cp:lastModifiedBy>Jim McGowan</cp:lastModifiedBy>
  <cp:revision>2500</cp:revision>
  <cp:lastPrinted>2022-03-26T21:57:14Z</cp:lastPrinted>
  <dcterms:created xsi:type="dcterms:W3CDTF">2009-03-17T12:21:13Z</dcterms:created>
  <dcterms:modified xsi:type="dcterms:W3CDTF">2022-03-26T21:57:24Z</dcterms:modified>
</cp:coreProperties>
</file>