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93" r:id="rId1"/>
    <p:sldMasterId id="2147483895" r:id="rId2"/>
    <p:sldMasterId id="2147483903" r:id="rId3"/>
    <p:sldMasterId id="2147483910" r:id="rId4"/>
    <p:sldMasterId id="2147483914" r:id="rId5"/>
    <p:sldMasterId id="2147483918" r:id="rId6"/>
    <p:sldMasterId id="2147483920" r:id="rId7"/>
    <p:sldMasterId id="2147483922" r:id="rId8"/>
    <p:sldMasterId id="2147483924" r:id="rId9"/>
    <p:sldMasterId id="2147483928" r:id="rId10"/>
    <p:sldMasterId id="2147483930" r:id="rId11"/>
    <p:sldMasterId id="2147483932" r:id="rId12"/>
    <p:sldMasterId id="2147483934" r:id="rId13"/>
  </p:sldMasterIdLst>
  <p:notesMasterIdLst>
    <p:notesMasterId r:id="rId84"/>
  </p:notesMasterIdLst>
  <p:sldIdLst>
    <p:sldId id="1419" r:id="rId14"/>
    <p:sldId id="1313" r:id="rId15"/>
    <p:sldId id="1377" r:id="rId16"/>
    <p:sldId id="1998" r:id="rId17"/>
    <p:sldId id="2330" r:id="rId18"/>
    <p:sldId id="2329" r:id="rId19"/>
    <p:sldId id="2332" r:id="rId20"/>
    <p:sldId id="2009" r:id="rId21"/>
    <p:sldId id="2282" r:id="rId22"/>
    <p:sldId id="2315" r:id="rId23"/>
    <p:sldId id="2309" r:id="rId24"/>
    <p:sldId id="2276" r:id="rId25"/>
    <p:sldId id="292" r:id="rId26"/>
    <p:sldId id="2286" r:id="rId27"/>
    <p:sldId id="313" r:id="rId28"/>
    <p:sldId id="2278" r:id="rId29"/>
    <p:sldId id="2279" r:id="rId30"/>
    <p:sldId id="2277" r:id="rId31"/>
    <p:sldId id="298" r:id="rId32"/>
    <p:sldId id="2287" r:id="rId33"/>
    <p:sldId id="2373" r:id="rId34"/>
    <p:sldId id="2374" r:id="rId35"/>
    <p:sldId id="2375" r:id="rId36"/>
    <p:sldId id="1561" r:id="rId37"/>
    <p:sldId id="2259" r:id="rId38"/>
    <p:sldId id="2265" r:id="rId39"/>
    <p:sldId id="2261" r:id="rId40"/>
    <p:sldId id="2281" r:id="rId41"/>
    <p:sldId id="2321" r:id="rId42"/>
    <p:sldId id="2273" r:id="rId43"/>
    <p:sldId id="2256" r:id="rId44"/>
    <p:sldId id="2262" r:id="rId45"/>
    <p:sldId id="2317" r:id="rId46"/>
    <p:sldId id="2327" r:id="rId47"/>
    <p:sldId id="2272" r:id="rId48"/>
    <p:sldId id="2316" r:id="rId49"/>
    <p:sldId id="2280" r:id="rId50"/>
    <p:sldId id="1422" r:id="rId51"/>
    <p:sldId id="2298" r:id="rId52"/>
    <p:sldId id="2263" r:id="rId53"/>
    <p:sldId id="2296" r:id="rId54"/>
    <p:sldId id="2302" r:id="rId55"/>
    <p:sldId id="2378" r:id="rId56"/>
    <p:sldId id="2377" r:id="rId57"/>
    <p:sldId id="2301" r:id="rId58"/>
    <p:sldId id="2331" r:id="rId59"/>
    <p:sldId id="2303" r:id="rId60"/>
    <p:sldId id="2300" r:id="rId61"/>
    <p:sldId id="2304" r:id="rId62"/>
    <p:sldId id="2299" r:id="rId63"/>
    <p:sldId id="2322" r:id="rId64"/>
    <p:sldId id="2264" r:id="rId65"/>
    <p:sldId id="2326" r:id="rId66"/>
    <p:sldId id="2260" r:id="rId67"/>
    <p:sldId id="2297" r:id="rId68"/>
    <p:sldId id="2318" r:id="rId69"/>
    <p:sldId id="2319" r:id="rId70"/>
    <p:sldId id="2320" r:id="rId71"/>
    <p:sldId id="2257" r:id="rId72"/>
    <p:sldId id="2266" r:id="rId73"/>
    <p:sldId id="2325" r:id="rId74"/>
    <p:sldId id="2305" r:id="rId75"/>
    <p:sldId id="2307" r:id="rId76"/>
    <p:sldId id="2283" r:id="rId77"/>
    <p:sldId id="2258" r:id="rId78"/>
    <p:sldId id="1352" r:id="rId79"/>
    <p:sldId id="2328" r:id="rId80"/>
    <p:sldId id="1471" r:id="rId81"/>
    <p:sldId id="2018" r:id="rId82"/>
    <p:sldId id="2270" r:id="rId83"/>
  </p:sldIdLst>
  <p:sldSz cx="12192000" cy="6858000"/>
  <p:notesSz cx="6858000" cy="9144000"/>
  <p:embeddedFontLst>
    <p:embeddedFont>
      <p:font typeface="Aharoni" panose="02010803020104030203" pitchFamily="2" charset="-79"/>
      <p:bold r:id="rId85"/>
    </p:embeddedFont>
    <p:embeddedFont>
      <p:font typeface="AngsanaUPC" panose="02020603050405020304" pitchFamily="18" charset="-34"/>
      <p:regular r:id="rId86"/>
      <p:boldItalic r:id="rId87"/>
    </p:embeddedFont>
    <p:embeddedFont>
      <p:font typeface="AR JULIAN" panose="02000000000000000000" pitchFamily="2" charset="0"/>
      <p:regular r:id="rId88"/>
    </p:embeddedFont>
    <p:embeddedFont>
      <p:font typeface="Arial Black" panose="020B0A04020102020204" pitchFamily="34" charset="0"/>
      <p:bold r:id="rId89"/>
    </p:embeddedFont>
    <p:embeddedFont>
      <p:font typeface="Bahnschrift Condensed" panose="020B0502040204020203" pitchFamily="34" charset="0"/>
      <p:regular r:id="rId90"/>
      <p:bold r:id="rId91"/>
    </p:embeddedFont>
    <p:embeddedFont>
      <p:font typeface="Brush Script MT" panose="03060802040406070304" pitchFamily="66" charset="0"/>
      <p:italic r:id="rId92"/>
    </p:embeddedFont>
    <p:embeddedFont>
      <p:font typeface="Calibri" panose="020F0502020204030204" pitchFamily="34" charset="0"/>
      <p:regular r:id="rId93"/>
      <p:bold r:id="rId94"/>
      <p:italic r:id="rId95"/>
      <p:boldItalic r:id="rId96"/>
    </p:embeddedFont>
    <p:embeddedFont>
      <p:font typeface="Calibri Light" panose="020F0302020204030204" pitchFamily="34" charset="0"/>
      <p:regular r:id="rId97"/>
      <p:italic r:id="rId98"/>
    </p:embeddedFont>
    <p:embeddedFont>
      <p:font typeface="Candara" panose="020E0502030303020204" pitchFamily="34" charset="0"/>
      <p:regular r:id="rId99"/>
      <p:bold r:id="rId100"/>
      <p:italic r:id="rId101"/>
      <p:boldItalic r:id="rId102"/>
    </p:embeddedFont>
    <p:embeddedFont>
      <p:font typeface="Copperplate Gothic Bold" panose="020E0705020206020404" pitchFamily="34" charset="0"/>
      <p:regular r:id="rId103"/>
    </p:embeddedFont>
    <p:embeddedFont>
      <p:font typeface="Eras Bold ITC" panose="020B0907030504020204" pitchFamily="34" charset="0"/>
      <p:regular r:id="rId104"/>
    </p:embeddedFont>
    <p:embeddedFont>
      <p:font typeface="Footlight MT Light" panose="0204060206030A020304" pitchFamily="18" charset="0"/>
      <p:regular r:id="rId105"/>
    </p:embeddedFont>
    <p:embeddedFont>
      <p:font typeface="Franklin Gothic Demi" panose="020B0703020102020204" pitchFamily="34" charset="0"/>
      <p:regular r:id="rId106"/>
      <p:italic r:id="rId107"/>
    </p:embeddedFont>
    <p:embeddedFont>
      <p:font typeface="Gloucester MT Extra Condensed" panose="02030808020601010101" pitchFamily="18" charset="0"/>
      <p:regular r:id="rId108"/>
    </p:embeddedFont>
    <p:embeddedFont>
      <p:font typeface="Harrington" panose="04040505050A02020702" pitchFamily="82" charset="0"/>
      <p:regular r:id="rId109"/>
    </p:embeddedFont>
    <p:embeddedFont>
      <p:font typeface="Microsoft New Tai Lue" panose="020B0502040204020203" pitchFamily="34" charset="0"/>
      <p:regular r:id="rId110"/>
      <p:bold r:id="rId111"/>
    </p:embeddedFont>
    <p:embeddedFont>
      <p:font typeface="Microsoft PhagsPa" panose="020B0502040204020203" pitchFamily="34" charset="0"/>
      <p:regular r:id="rId112"/>
      <p:bold r:id="rId113"/>
    </p:embeddedFont>
    <p:embeddedFont>
      <p:font typeface="Narkisim" panose="020E0502050101010101" pitchFamily="34" charset="-79"/>
      <p:regular r:id="rId114"/>
    </p:embeddedFont>
    <p:embeddedFont>
      <p:font typeface="Palatino Linotype" panose="02040502050505030304" pitchFamily="18" charset="0"/>
      <p:regular r:id="rId115"/>
      <p:bold r:id="rId116"/>
      <p:italic r:id="rId117"/>
      <p:boldItalic r:id="rId118"/>
    </p:embeddedFont>
    <p:embeddedFont>
      <p:font typeface="Rockwell Extra Bold" panose="02060903040505020403" pitchFamily="18" charset="0"/>
      <p:bold r:id="rId119"/>
    </p:embeddedFont>
    <p:embeddedFont>
      <p:font typeface="Segoe UI Black" panose="020B0A02040204020203" pitchFamily="34" charset="0"/>
      <p:bold r:id="rId120"/>
      <p:boldItalic r:id="rId121"/>
    </p:embeddedFont>
    <p:embeddedFont>
      <p:font typeface="Segoe UI Semilight" panose="020B0402040204020203" pitchFamily="34" charset="0"/>
      <p:regular r:id="rId122"/>
      <p:italic r:id="rId123"/>
    </p:embeddedFont>
    <p:embeddedFont>
      <p:font typeface="Sitka Small" panose="02000505000000020004" pitchFamily="2" charset="0"/>
      <p:regular r:id="rId124"/>
      <p:bold r:id="rId125"/>
      <p:italic r:id="rId126"/>
      <p:boldItalic r:id="rId127"/>
    </p:embeddedFont>
    <p:embeddedFont>
      <p:font typeface="Tahoma" panose="020B0604030504040204" pitchFamily="34" charset="0"/>
      <p:regular r:id="rId128"/>
      <p:bold r:id="rId129"/>
    </p:embeddedFont>
    <p:embeddedFont>
      <p:font typeface="Verdana" panose="020B0604030504040204" pitchFamily="34" charset="0"/>
      <p:regular r:id="rId130"/>
      <p:bold r:id="rId131"/>
      <p:italic r:id="rId132"/>
      <p:boldItalic r:id="rId13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A3C"/>
    <a:srgbClr val="737174"/>
    <a:srgbClr val="050706"/>
    <a:srgbClr val="5E6167"/>
    <a:srgbClr val="93938F"/>
    <a:srgbClr val="2E3E59"/>
    <a:srgbClr val="040406"/>
    <a:srgbClr val="182842"/>
    <a:srgbClr val="F7D29A"/>
    <a:srgbClr val="4B5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947" autoAdjust="0"/>
    <p:restoredTop sz="98851" autoAdjust="0"/>
  </p:normalViewPr>
  <p:slideViewPr>
    <p:cSldViewPr>
      <p:cViewPr varScale="1">
        <p:scale>
          <a:sx n="90" d="100"/>
          <a:sy n="90" d="100"/>
        </p:scale>
        <p:origin x="28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46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font" Target="fonts/font33.fntdata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112" Type="http://schemas.openxmlformats.org/officeDocument/2006/relationships/font" Target="fonts/font28.fntdata"/><Relationship Id="rId133" Type="http://schemas.openxmlformats.org/officeDocument/2006/relationships/font" Target="fonts/font49.fntdata"/><Relationship Id="rId16" Type="http://schemas.openxmlformats.org/officeDocument/2006/relationships/slide" Target="slides/slide3.xml"/><Relationship Id="rId107" Type="http://schemas.openxmlformats.org/officeDocument/2006/relationships/font" Target="fonts/font23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font" Target="fonts/font18.fntdata"/><Relationship Id="rId123" Type="http://schemas.openxmlformats.org/officeDocument/2006/relationships/font" Target="fonts/font39.fntdata"/><Relationship Id="rId128" Type="http://schemas.openxmlformats.org/officeDocument/2006/relationships/font" Target="fonts/font44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6.fntdata"/><Relationship Id="rId95" Type="http://schemas.openxmlformats.org/officeDocument/2006/relationships/font" Target="fonts/font11.fntdata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100" Type="http://schemas.openxmlformats.org/officeDocument/2006/relationships/font" Target="fonts/font16.fntdata"/><Relationship Id="rId105" Type="http://schemas.openxmlformats.org/officeDocument/2006/relationships/font" Target="fonts/font21.fntdata"/><Relationship Id="rId113" Type="http://schemas.openxmlformats.org/officeDocument/2006/relationships/font" Target="fonts/font29.fntdata"/><Relationship Id="rId118" Type="http://schemas.openxmlformats.org/officeDocument/2006/relationships/font" Target="fonts/font34.fntdata"/><Relationship Id="rId126" Type="http://schemas.openxmlformats.org/officeDocument/2006/relationships/font" Target="fonts/font42.fntdata"/><Relationship Id="rId13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font" Target="fonts/font1.fntdata"/><Relationship Id="rId93" Type="http://schemas.openxmlformats.org/officeDocument/2006/relationships/font" Target="fonts/font9.fntdata"/><Relationship Id="rId98" Type="http://schemas.openxmlformats.org/officeDocument/2006/relationships/font" Target="fonts/font14.fntdata"/><Relationship Id="rId121" Type="http://schemas.openxmlformats.org/officeDocument/2006/relationships/font" Target="fonts/font37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font" Target="fonts/font19.fntdata"/><Relationship Id="rId108" Type="http://schemas.openxmlformats.org/officeDocument/2006/relationships/font" Target="fonts/font24.fntdata"/><Relationship Id="rId116" Type="http://schemas.openxmlformats.org/officeDocument/2006/relationships/font" Target="fonts/font32.fntdata"/><Relationship Id="rId124" Type="http://schemas.openxmlformats.org/officeDocument/2006/relationships/font" Target="fonts/font40.fntdata"/><Relationship Id="rId129" Type="http://schemas.openxmlformats.org/officeDocument/2006/relationships/font" Target="fonts/font45.fntdata"/><Relationship Id="rId137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openxmlformats.org/officeDocument/2006/relationships/font" Target="fonts/font12.fntdata"/><Relationship Id="rId111" Type="http://schemas.openxmlformats.org/officeDocument/2006/relationships/font" Target="fonts/font27.fntdata"/><Relationship Id="rId132" Type="http://schemas.openxmlformats.org/officeDocument/2006/relationships/font" Target="fonts/font4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font" Target="fonts/font22.fntdata"/><Relationship Id="rId114" Type="http://schemas.openxmlformats.org/officeDocument/2006/relationships/font" Target="fonts/font30.fntdata"/><Relationship Id="rId119" Type="http://schemas.openxmlformats.org/officeDocument/2006/relationships/font" Target="fonts/font35.fntdata"/><Relationship Id="rId127" Type="http://schemas.openxmlformats.org/officeDocument/2006/relationships/font" Target="fonts/font43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font" Target="fonts/font15.fntdata"/><Relationship Id="rId101" Type="http://schemas.openxmlformats.org/officeDocument/2006/relationships/font" Target="fonts/font17.fntdata"/><Relationship Id="rId122" Type="http://schemas.openxmlformats.org/officeDocument/2006/relationships/font" Target="fonts/font38.fntdata"/><Relationship Id="rId130" Type="http://schemas.openxmlformats.org/officeDocument/2006/relationships/font" Target="fonts/font46.fntdata"/><Relationship Id="rId13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font" Target="fonts/font25.fntdata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font" Target="fonts/font13.fntdata"/><Relationship Id="rId104" Type="http://schemas.openxmlformats.org/officeDocument/2006/relationships/font" Target="fonts/font20.fntdata"/><Relationship Id="rId120" Type="http://schemas.openxmlformats.org/officeDocument/2006/relationships/font" Target="fonts/font36.fntdata"/><Relationship Id="rId125" Type="http://schemas.openxmlformats.org/officeDocument/2006/relationships/font" Target="fonts/font41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font" Target="fonts/font3.fntdata"/><Relationship Id="rId110" Type="http://schemas.openxmlformats.org/officeDocument/2006/relationships/font" Target="fonts/font26.fntdata"/><Relationship Id="rId115" Type="http://schemas.openxmlformats.org/officeDocument/2006/relationships/font" Target="fonts/font31.fntdata"/><Relationship Id="rId131" Type="http://schemas.openxmlformats.org/officeDocument/2006/relationships/font" Target="fonts/font47.fntdata"/><Relationship Id="rId136" Type="http://schemas.openxmlformats.org/officeDocument/2006/relationships/theme" Target="theme/theme1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>
            <a:extLst>
              <a:ext uri="{FF2B5EF4-FFF2-40B4-BE49-F238E27FC236}">
                <a16:creationId xmlns:a16="http://schemas.microsoft.com/office/drawing/2014/main" id="{541EC7F2-051C-46EA-B480-6A64F5F005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9043" name="Rectangle 3">
            <a:extLst>
              <a:ext uri="{FF2B5EF4-FFF2-40B4-BE49-F238E27FC236}">
                <a16:creationId xmlns:a16="http://schemas.microsoft.com/office/drawing/2014/main" id="{D98983D5-7434-4954-83CC-AA689134AE4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A0D49265-04F5-40D7-818E-3C30D200496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9045" name="Rectangle 5">
            <a:extLst>
              <a:ext uri="{FF2B5EF4-FFF2-40B4-BE49-F238E27FC236}">
                <a16:creationId xmlns:a16="http://schemas.microsoft.com/office/drawing/2014/main" id="{71DE6D73-0F52-4A04-A9FA-2FECFD8C31F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9046" name="Rectangle 6">
            <a:extLst>
              <a:ext uri="{FF2B5EF4-FFF2-40B4-BE49-F238E27FC236}">
                <a16:creationId xmlns:a16="http://schemas.microsoft.com/office/drawing/2014/main" id="{01AD60A6-77AF-435B-84DE-D3E973BAC45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9047" name="Rectangle 7">
            <a:extLst>
              <a:ext uri="{FF2B5EF4-FFF2-40B4-BE49-F238E27FC236}">
                <a16:creationId xmlns:a16="http://schemas.microsoft.com/office/drawing/2014/main" id="{812D5B6E-E11D-484C-9C16-44D98B785F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4CAAE14-009D-423A-A5FD-200410E73D9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7486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0878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0506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54E6BDD-3682-4D4F-88BF-8D8B8B29B5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CF369F3-653F-490B-A36C-694A55FC8A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922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FD43A0-7FE1-474A-A267-16F58252C8A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 defTabSz="228600">
              <a:buSzPct val="100000"/>
            </a:pPr>
            <a:endParaRPr lang="en-US" altLang="en-US" sz="9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6BE12-6B39-4326-A290-D6CCBE21A6E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228600">
              <a:buSzPct val="100000"/>
            </a:pPr>
            <a:endParaRPr lang="en-US" alt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1541-AC2D-4C5B-987C-95FBB978CA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defTabSz="228600">
              <a:buSzPct val="100000"/>
            </a:pPr>
            <a:fld id="{CBC387EF-F29D-4073-BDB6-535422083CE4}" type="slidenum">
              <a:rPr lang="en-US" altLang="en-US" sz="900" smtClean="0"/>
              <a:pPr defTabSz="228600">
                <a:buSzPct val="100000"/>
              </a:pPr>
              <a:t>‹#›</a:t>
            </a:fld>
            <a:endParaRPr lang="en-US" altLang="en-US" sz="900" dirty="0"/>
          </a:p>
        </p:txBody>
      </p:sp>
    </p:spTree>
    <p:extLst>
      <p:ext uri="{BB962C8B-B14F-4D97-AF65-F5344CB8AC3E}">
        <p14:creationId xmlns:p14="http://schemas.microsoft.com/office/powerpoint/2010/main" val="261057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9DD662-2BAC-44AB-A1D3-3722D2A8F2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2A5B4C-7564-46D9-B600-997FFB54E9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2AF39F-B03F-4EED-B6E2-F9F2E766D3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2E54D-61AC-4B68-98FC-AC16C682134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553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2A3957C-9D73-4AB4-8F83-3CEE94EBFA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E485E4-887D-498F-B213-DE73EAE883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734584C-B3AA-4CCD-A1A1-1A18FD96FB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0E94B5-44EB-4A92-9F91-1178F240D94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260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D657E6-7797-4EB4-8249-3DA1964C3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41D598-5328-40A1-8393-F0433B582B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FBD53E-6E25-4C74-8B46-3BD1BE816E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A7012F-5585-4BE1-97C7-9214F82EF004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842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3451593-D0F3-4AC9-A434-66CE604135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40CF7C-11F8-478F-A082-B8D6CAA1ED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D7577F-B17A-42BA-9213-B0D56D01A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F74149-8E6F-4CF9-9BCE-D4E3EA1C6682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372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2D9578-F81F-457D-9FCC-AFFF5468CC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B92DE2-5F32-4E83-8C6D-ED3359B1C8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4449972-65EE-42DC-BF02-816BF94739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48A587-4F33-4AB1-8A91-BAE86695735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563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0ECEBD9-3B73-4800-90BD-B0728D80D1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685800" eaLnBrk="1" hangingPunct="1"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FE3B540-AC88-4B02-B524-EE1A3DD1A6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685800" eaLnBrk="1" hangingPunct="1"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BF3C18-0C45-4521-AB51-A4346F4EC7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685800" eaLnBrk="1" hangingPunct="1"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6527F4-1AA0-45F4-B294-7D012952EC07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36408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468B66-5A74-4FA8-97A6-26713949C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1156ED-A1D9-4397-ADEB-2603467C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B50CE-3514-4579-835D-2CBF31967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723931-D063-45CF-806C-AF62F4DC42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1735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723931-D063-45CF-806C-AF62F4DC42C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9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78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29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595244" y="409927"/>
            <a:ext cx="1156085" cy="570284"/>
          </a:xfrm>
        </p:spPr>
        <p:txBody>
          <a:bodyPr lIns="0" tIns="0" rIns="0" bIns="0"/>
          <a:lstStyle>
            <a:lvl1pPr>
              <a:defRPr sz="3706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12291" y="5627594"/>
            <a:ext cx="2364509" cy="24436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69455" y="5627594"/>
            <a:ext cx="1699491" cy="24436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5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320145" y="5627594"/>
            <a:ext cx="1699491" cy="24436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92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CA2B6-AE12-E141-85FE-B47986DEEE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8A0FA-90E5-F647-AC69-4F362DE3A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272EB76A-30B8-4AF3-8040-16E1174D2C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15" y="137319"/>
            <a:ext cx="4114274" cy="57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A4A1F868-EC4B-4959-A1E5-CF052D0297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15" y="800100"/>
            <a:ext cx="4114274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5F09432-B547-4558-BBA9-5F28211D865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228615" y="3122613"/>
            <a:ext cx="1066076" cy="23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F8D4A3C-0242-4663-9303-7A9F275E471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562202" y="3122613"/>
            <a:ext cx="1447101" cy="23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0D380A5-81A2-41CA-87EF-D9BC4247DC8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276813" y="3122613"/>
            <a:ext cx="1066076" cy="23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4DFA71EE-16C1-4E16-80AB-86416B09965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805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</p:sldLayoutIdLst>
  <p:txStyles>
    <p:titleStyle>
      <a:lvl1pPr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j-lt"/>
          <a:ea typeface="+mj-ea"/>
          <a:cs typeface="+mj-cs"/>
        </a:defRPr>
      </a:lvl1pPr>
      <a:lvl2pPr marL="371475" indent="-142875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2pPr>
      <a:lvl3pPr marL="5715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3pPr>
      <a:lvl4pPr marL="8001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4pPr>
      <a:lvl5pPr marL="10287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5pPr>
      <a:lvl6pPr marL="12573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6pPr>
      <a:lvl7pPr marL="14859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7pPr>
      <a:lvl8pPr marL="17145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8pPr>
      <a:lvl9pPr marL="19431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cs typeface="DejaVu Sans" charset="0"/>
        </a:defRPr>
      </a:lvl9pPr>
    </p:titleStyle>
    <p:bodyStyle>
      <a:lvl1pPr marL="171450" indent="-171450" algn="l" defTabSz="228600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1pPr>
      <a:lvl2pPr marL="371475" indent="-142875" algn="l" defTabSz="228600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571500" indent="-114300" algn="l" defTabSz="228600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000000"/>
          </a:solidFill>
          <a:latin typeface="+mn-lt"/>
          <a:ea typeface="+mn-ea"/>
          <a:cs typeface="+mn-cs"/>
        </a:defRPr>
      </a:lvl3pPr>
      <a:lvl4pPr marL="800100" indent="-114300" algn="l" defTabSz="228600" rtl="0" fontAlgn="base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1028700" indent="-114300" algn="l" defTabSz="228600" rtl="0" fontAlgn="base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00" kern="1200">
          <a:solidFill>
            <a:srgbClr val="000000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B36ED1E-CAC4-4CDB-B351-28761104AE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59D977D-32A8-46D4-ADFC-A9E39F5F06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9822F17-3837-4E74-A4DE-49471DBEBE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9E42A7E-7E37-4455-9C9F-666E49E8940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746220B-4786-4AF5-A0BB-8DC62E49F7C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801E782-2AF2-426B-8114-D69021E3C4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41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388C0BF-9F8D-4021-875E-D6EAAF249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05397A7-CB5C-4F2B-9F6D-25C3AA80B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2C4EAFC-4284-4D59-997A-A6BDF938075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4ABBD9-DC4A-417F-8FD2-C5EAEBBA888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88E2BBB-90F7-4BD8-802D-E519183128D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909169A-4A4E-4213-AEA1-F307E3B784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424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6972F90-162E-4465-9591-CD6990242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C3DD3DE-5BE7-4BEF-810E-D9AB2C7F3B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A9CF95A-3390-4974-89D3-F15CBB30CDB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2380AD-02FB-4EE6-AA78-90B3F67D29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659FF7-CD0C-4CA9-AEE0-32A7BB98E6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E18E9EE7-7886-4674-B95C-099506045C8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178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C92F94D-2AD5-4313-8FE6-6FB14074F9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B627356-35F8-405B-9B70-3139FAA7B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CEFFC1-2BEA-4BC6-9E8E-8F11135114D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AAC6A7F-0740-409D-A7CA-AD2C0AED2C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9EBEA6-B522-4137-A2BA-E346A175E3F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8BADFB3F-0D57-4C32-AE44-376B6F664D0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347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BC09E0-335B-4826-8280-8DD70F51DD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0D6A6D-C155-46FA-96B0-5732AE2B5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055CA29-656E-4848-8F2B-DA9AF4BA74D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DDB12AD-46E6-45B1-AAA6-A7308B894B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03D4BEE-997F-4B9A-9C4F-3ABBDA0D6F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D0BF16D-F3AF-4656-B80A-F5C7CF94B9B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140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08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92ABAB0-4D90-456F-9047-6AE850DC7F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A40DBDB-642E-46DE-AED7-061AFAFC50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7876" name="Rectangle 4">
            <a:extLst>
              <a:ext uri="{FF2B5EF4-FFF2-40B4-BE49-F238E27FC236}">
                <a16:creationId xmlns:a16="http://schemas.microsoft.com/office/drawing/2014/main" id="{1B631987-1DDB-4BEA-99B6-2EC0CCA71F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7877" name="Rectangle 5">
            <a:extLst>
              <a:ext uri="{FF2B5EF4-FFF2-40B4-BE49-F238E27FC236}">
                <a16:creationId xmlns:a16="http://schemas.microsoft.com/office/drawing/2014/main" id="{DAE198EC-A9BB-4E83-88FD-9930675AE5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7878" name="Rectangle 6">
            <a:extLst>
              <a:ext uri="{FF2B5EF4-FFF2-40B4-BE49-F238E27FC236}">
                <a16:creationId xmlns:a16="http://schemas.microsoft.com/office/drawing/2014/main" id="{ECA5396B-7D05-4A09-ACCB-8C82A619DC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CDB25D45-5EEB-4B8B-B0A5-C600065E1C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93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832D2D"/>
            </a:gs>
            <a:gs pos="100000">
              <a:srgbClr val="3D151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A37296C-EE22-41D2-BD05-8F7791CB81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2D3FEE8-5338-429A-B2A1-4C93ACAF2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2276" name="Rectangle 4">
            <a:extLst>
              <a:ext uri="{FF2B5EF4-FFF2-40B4-BE49-F238E27FC236}">
                <a16:creationId xmlns:a16="http://schemas.microsoft.com/office/drawing/2014/main" id="{B82A982B-7DB4-41BD-A578-7229158D986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2277" name="Rectangle 5">
            <a:extLst>
              <a:ext uri="{FF2B5EF4-FFF2-40B4-BE49-F238E27FC236}">
                <a16:creationId xmlns:a16="http://schemas.microsoft.com/office/drawing/2014/main" id="{47C3AE70-59C0-4D68-AEDA-33729D9529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2278" name="Rectangle 6">
            <a:extLst>
              <a:ext uri="{FF2B5EF4-FFF2-40B4-BE49-F238E27FC236}">
                <a16:creationId xmlns:a16="http://schemas.microsoft.com/office/drawing/2014/main" id="{FCD09120-0F98-4BCE-ADB7-AF0A05FBD39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A544BCEB-AFC6-4706-8CAD-C93E09D282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822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44BCEB-AFC6-4706-8CAD-C93E09D282B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096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D3EC176B-DB8C-4CF3-8C93-9A8A28110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C351E7-5BE1-4AC2-AAFA-0BEEE5C564B5}"/>
              </a:ext>
            </a:extLst>
          </p:cNvPr>
          <p:cNvSpPr txBox="1"/>
          <p:nvPr userDrawn="1"/>
        </p:nvSpPr>
        <p:spPr>
          <a:xfrm>
            <a:off x="11048998" y="4612627"/>
            <a:ext cx="11430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14568D-EB93-4951-8B2F-EFE95BFA53D0}"/>
              </a:ext>
            </a:extLst>
          </p:cNvPr>
          <p:cNvSpPr txBox="1"/>
          <p:nvPr userDrawn="1"/>
        </p:nvSpPr>
        <p:spPr>
          <a:xfrm>
            <a:off x="-1" y="5946727"/>
            <a:ext cx="2452915" cy="7481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Broken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Leader</a:t>
            </a:r>
          </a:p>
        </p:txBody>
      </p:sp>
    </p:spTree>
    <p:extLst>
      <p:ext uri="{BB962C8B-B14F-4D97-AF65-F5344CB8AC3E}">
        <p14:creationId xmlns:p14="http://schemas.microsoft.com/office/powerpoint/2010/main" val="49694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D3EC176B-DB8C-4CF3-8C93-9A8A28110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C351E7-5BE1-4AC2-AAFA-0BEEE5C564B5}"/>
              </a:ext>
            </a:extLst>
          </p:cNvPr>
          <p:cNvSpPr txBox="1"/>
          <p:nvPr userDrawn="1"/>
        </p:nvSpPr>
        <p:spPr>
          <a:xfrm>
            <a:off x="11048998" y="4612627"/>
            <a:ext cx="11430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14568D-EB93-4951-8B2F-EFE95BFA53D0}"/>
              </a:ext>
            </a:extLst>
          </p:cNvPr>
          <p:cNvSpPr txBox="1"/>
          <p:nvPr userDrawn="1"/>
        </p:nvSpPr>
        <p:spPr>
          <a:xfrm>
            <a:off x="-1" y="5946727"/>
            <a:ext cx="2452915" cy="7481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Assess 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Task</a:t>
            </a:r>
          </a:p>
        </p:txBody>
      </p:sp>
    </p:spTree>
    <p:extLst>
      <p:ext uri="{BB962C8B-B14F-4D97-AF65-F5344CB8AC3E}">
        <p14:creationId xmlns:p14="http://schemas.microsoft.com/office/powerpoint/2010/main" val="219984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595244" y="409927"/>
            <a:ext cx="1156085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-2989435" y="2110067"/>
            <a:ext cx="120748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072640" y="6377940"/>
            <a:ext cx="19507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04800" y="6377940"/>
            <a:ext cx="14020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389120" y="6377940"/>
            <a:ext cx="14020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559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69" r="99213">
                        <a14:foregroundMark x1="49213" y1="3593" x2="49213" y2="3593"/>
                        <a14:foregroundMark x1="79921" y1="97605" x2="79921" y2="97605"/>
                        <a14:foregroundMark x1="1969" y1="99401" x2="1969" y2="99401"/>
                        <a14:foregroundMark x1="30709" y1="48503" x2="30709" y2="48503"/>
                        <a14:foregroundMark x1="32283" y1="29940" x2="32283" y2="29940"/>
                        <a14:foregroundMark x1="19685" y1="61078" x2="19685" y2="61078"/>
                        <a14:foregroundMark x1="43701" y1="61078" x2="43701" y2="61078"/>
                        <a14:foregroundMark x1="35433" y1="56886" x2="35433" y2="56886"/>
                        <a14:foregroundMark x1="35433" y1="56886" x2="35433" y2="56886"/>
                        <a14:foregroundMark x1="37008" y1="55090" x2="32677" y2="42515"/>
                        <a14:foregroundMark x1="7087" y1="97006" x2="52362" y2="96407"/>
                        <a14:foregroundMark x1="77165" y1="58683" x2="55512" y2="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9"/>
          <a:stretch/>
        </p:blipFill>
        <p:spPr>
          <a:xfrm flipH="1">
            <a:off x="8432800" y="4564240"/>
            <a:ext cx="3759200" cy="21057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58763"/>
            <a:ext cx="1148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84325"/>
            <a:ext cx="11480801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7379" y="6340476"/>
            <a:ext cx="2708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342900"/>
            <a:fld id="{2E7CA2B6-AE12-E141-85FE-B47986DEEE01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 defTabSz="342900"/>
              <a:t>3/23/2022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93156" y="6340476"/>
            <a:ext cx="3533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342900"/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6579" y="6340476"/>
            <a:ext cx="292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342900"/>
            <a:fld id="{DFC8A0FA-90E5-F647-AC69-4F362DE3A183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5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1" kern="1200">
          <a:ln w="19050">
            <a:solidFill>
              <a:schemeClr val="bg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anose="020B0502040204020203" pitchFamily="34" charset="0"/>
          <a:ea typeface="+mj-ea"/>
          <a:cs typeface="Microsoft New Tai Lue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8DAAD5-5789-4764-A90A-C2C2A6561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FD6BA7-2078-4BE6-AF9E-F99B13F32A0D}"/>
              </a:ext>
            </a:extLst>
          </p:cNvPr>
          <p:cNvSpPr/>
          <p:nvPr/>
        </p:nvSpPr>
        <p:spPr bwMode="auto">
          <a:xfrm>
            <a:off x="609599" y="4447425"/>
            <a:ext cx="10954475" cy="2105775"/>
          </a:xfrm>
          <a:prstGeom prst="rect">
            <a:avLst/>
          </a:prstGeom>
          <a:solidFill>
            <a:schemeClr val="bg2">
              <a:lumMod val="20000"/>
              <a:lumOff val="80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Moderately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EB0C59E-FF3B-4BF8-AE6D-3EA4D9FF1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79990"/>
            <a:ext cx="121920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  <a:buNone/>
              <a:defRPr/>
            </a:pPr>
            <a:r>
              <a:rPr lang="en-US" altLang="en-US" sz="6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  <a:ea typeface="Segoe UI Black" panose="020B0A02040204020203" pitchFamily="34" charset="0"/>
                <a:cs typeface="Times New Roman" panose="02020603050405020304" pitchFamily="18" charset="0"/>
              </a:rPr>
              <a:t>A Burden for God’s People</a:t>
            </a:r>
            <a:br>
              <a:rPr lang="en-US" sz="6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</a:br>
            <a:r>
              <a:rPr kumimoji="0" lang="en-US" altLang="en-US" sz="4400" b="1" u="none" strike="noStrike" kern="1200" cap="none" spc="0" normalizeH="0" baseline="0" noProof="0" dirty="0">
                <a:ln w="12700"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Nehemiah 1:1--2:8</a:t>
            </a:r>
            <a:br>
              <a:rPr kumimoji="0" lang="en-US" altLang="en-US" sz="6000" b="1" u="none" strike="noStrike" kern="1200" cap="none" spc="0" normalizeH="0" baseline="0" noProof="0" dirty="0">
                <a:ln w="12700"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endParaRPr kumimoji="0" lang="en-US" altLang="en-US" sz="8000" b="1" i="1" u="none" strike="noStrike" kern="1200" cap="none" spc="0" normalizeH="0" baseline="0" noProof="0" dirty="0">
              <a:ln w="12700">
                <a:solidFill>
                  <a:schemeClr val="tx2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itka Small" panose="02000505000000020004" pitchFamily="2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BB5A13-5477-443D-AB26-05CAEC374060}"/>
              </a:ext>
            </a:extLst>
          </p:cNvPr>
          <p:cNvSpPr/>
          <p:nvPr/>
        </p:nvSpPr>
        <p:spPr>
          <a:xfrm>
            <a:off x="152400" y="152400"/>
            <a:ext cx="4419600" cy="137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34D06359-357A-4302-9DA8-E563E99C8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59" y="304800"/>
            <a:ext cx="42649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  <a:t>Paul J. Scharf, M.Div.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Church Ministries Representative        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foi.org/scharf         pscharf@foi.org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9B8F35F-2195-43AF-9ECC-13449634B2CE}"/>
              </a:ext>
            </a:extLst>
          </p:cNvPr>
          <p:cNvSpPr/>
          <p:nvPr/>
        </p:nvSpPr>
        <p:spPr>
          <a:xfrm>
            <a:off x="2133600" y="1066800"/>
            <a:ext cx="152400" cy="152400"/>
          </a:xfrm>
          <a:prstGeom prst="flowChartConnector">
            <a:avLst/>
          </a:prstGeom>
          <a:solidFill>
            <a:srgbClr val="3D5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D5265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FA84FE-E435-4079-858D-9B0F82C408D9}"/>
              </a:ext>
            </a:extLst>
          </p:cNvPr>
          <p:cNvSpPr/>
          <p:nvPr/>
        </p:nvSpPr>
        <p:spPr>
          <a:xfrm>
            <a:off x="7848600" y="185057"/>
            <a:ext cx="4192181" cy="179614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2670D3-48D2-4449-99D5-0639EDA294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7156" y="337457"/>
            <a:ext cx="3893483" cy="14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56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F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0A182D-D7D9-431F-AA2F-6CE67D2C45F3}"/>
              </a:ext>
            </a:extLst>
          </p:cNvPr>
          <p:cNvSpPr txBox="1"/>
          <p:nvPr/>
        </p:nvSpPr>
        <p:spPr>
          <a:xfrm>
            <a:off x="0" y="304800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  <a:t>Do you have </a:t>
            </a:r>
            <a:b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  <a:t>a burden </a:t>
            </a:r>
            <a:b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  <a:t>for the</a:t>
            </a:r>
            <a: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  <a:t> people </a:t>
            </a:r>
            <a:b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</a:br>
            <a: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  <a:t>of God?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PhagsPa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6319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3D5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F284E-76F7-4863-B27B-6C1C2AEB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F808C8-C02E-48F5-9812-244720F82FFC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708F3-8C58-4D3B-B9D3-651A4E0A3614}"/>
              </a:ext>
            </a:extLst>
          </p:cNvPr>
          <p:cNvSpPr txBox="1"/>
          <p:nvPr/>
        </p:nvSpPr>
        <p:spPr>
          <a:xfrm>
            <a:off x="152399" y="152401"/>
            <a:ext cx="118871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“Jerusalem will be </a:t>
            </a:r>
            <a:b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trampled by Gentiles </a:t>
            </a:r>
            <a:b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until the times of the </a:t>
            </a:r>
            <a:b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Gentiles are fulfilled.”</a:t>
            </a:r>
            <a:br>
              <a:rPr kumimoji="0" lang="en-US" altLang="en-US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905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74397-BE15-4F72-A768-31F4812A7B23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Luke 21:24,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3669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7D89B0F9-CD5F-43F6-9E8A-AFC35837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41059"/>
            <a:ext cx="12192000" cy="64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605 B.C. – Daniel</a:t>
            </a: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597 B.C. – Ezekiel</a:t>
            </a: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586 B.C. – Jerusalem, Temple</a:t>
            </a:r>
          </a:p>
          <a:p>
            <a:pPr marL="857250" marR="0" lvl="0" indent="-85725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5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95FB86-FD90-4066-8732-DC1867DEC53D}"/>
              </a:ext>
            </a:extLst>
          </p:cNvPr>
          <p:cNvCxnSpPr>
            <a:cxnSpLocks/>
          </p:cNvCxnSpPr>
          <p:nvPr/>
        </p:nvCxnSpPr>
        <p:spPr>
          <a:xfrm>
            <a:off x="0" y="1600200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">
            <a:extLst>
              <a:ext uri="{FF2B5EF4-FFF2-40B4-BE49-F238E27FC236}">
                <a16:creationId xmlns:a16="http://schemas.microsoft.com/office/drawing/2014/main" id="{E50F1533-0320-4775-B21F-5D0E43A2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737"/>
            <a:ext cx="12192000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Three Waves of Captivity</a:t>
            </a:r>
          </a:p>
        </p:txBody>
      </p:sp>
    </p:spTree>
    <p:extLst>
      <p:ext uri="{BB962C8B-B14F-4D97-AF65-F5344CB8AC3E}">
        <p14:creationId xmlns:p14="http://schemas.microsoft.com/office/powerpoint/2010/main" val="25446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5865977-3BD5-4EEC-9F06-221AAE0328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55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3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7D89B0F9-CD5F-43F6-9E8A-AFC35837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41059"/>
            <a:ext cx="12192000" cy="64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538 B.C. – Zerubbabel</a:t>
            </a: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458 B.C. – Ezra</a:t>
            </a: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444 B.C. – Nehemiah</a:t>
            </a:r>
          </a:p>
          <a:p>
            <a:pPr marL="857250" marR="0" lvl="0" indent="-85725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5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95FB86-FD90-4066-8732-DC1867DEC53D}"/>
              </a:ext>
            </a:extLst>
          </p:cNvPr>
          <p:cNvCxnSpPr>
            <a:cxnSpLocks/>
          </p:cNvCxnSpPr>
          <p:nvPr/>
        </p:nvCxnSpPr>
        <p:spPr>
          <a:xfrm>
            <a:off x="0" y="1600200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">
            <a:extLst>
              <a:ext uri="{FF2B5EF4-FFF2-40B4-BE49-F238E27FC236}">
                <a16:creationId xmlns:a16="http://schemas.microsoft.com/office/drawing/2014/main" id="{E50F1533-0320-4775-B21F-5D0E43A2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737"/>
            <a:ext cx="12192000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Three Waves of </a:t>
            </a:r>
            <a:r>
              <a:rPr lang="en-US" altLang="en-US" sz="6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Return</a:t>
            </a:r>
            <a:endParaRPr kumimoji="0" lang="en-US" altLang="en-US" sz="6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291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FC075C-E85A-41EC-8D33-EBD7462C3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7" b="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06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3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7D89B0F9-CD5F-43F6-9E8A-AFC35837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41059"/>
            <a:ext cx="12192000" cy="64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536 B.C. –  Work Begins</a:t>
            </a: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520  B.C. –  Work Resumes</a:t>
            </a: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516 B.C. – Work Completed</a:t>
            </a:r>
          </a:p>
          <a:p>
            <a:pPr marL="857250" marR="0" lvl="0" indent="-85725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5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95FB86-FD90-4066-8732-DC1867DEC53D}"/>
              </a:ext>
            </a:extLst>
          </p:cNvPr>
          <p:cNvCxnSpPr>
            <a:cxnSpLocks/>
          </p:cNvCxnSpPr>
          <p:nvPr/>
        </p:nvCxnSpPr>
        <p:spPr>
          <a:xfrm>
            <a:off x="0" y="1600200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">
            <a:extLst>
              <a:ext uri="{FF2B5EF4-FFF2-40B4-BE49-F238E27FC236}">
                <a16:creationId xmlns:a16="http://schemas.microsoft.com/office/drawing/2014/main" id="{E50F1533-0320-4775-B21F-5D0E43A2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737"/>
            <a:ext cx="12192000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Building the Second Temple</a:t>
            </a:r>
          </a:p>
        </p:txBody>
      </p:sp>
    </p:spTree>
    <p:extLst>
      <p:ext uri="{BB962C8B-B14F-4D97-AF65-F5344CB8AC3E}">
        <p14:creationId xmlns:p14="http://schemas.microsoft.com/office/powerpoint/2010/main" val="4292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1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7D89B0F9-CD5F-43F6-9E8A-AFC35837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41059"/>
            <a:ext cx="12192000" cy="64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520 B.C. – Haggai</a:t>
            </a: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520 B.C. – Zechariah</a:t>
            </a: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433 B.C. – Malachi</a:t>
            </a:r>
          </a:p>
          <a:p>
            <a:pPr marL="857250" marR="0" lvl="0" indent="-85725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5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95FB86-FD90-4066-8732-DC1867DEC53D}"/>
              </a:ext>
            </a:extLst>
          </p:cNvPr>
          <p:cNvCxnSpPr>
            <a:cxnSpLocks/>
          </p:cNvCxnSpPr>
          <p:nvPr/>
        </p:nvCxnSpPr>
        <p:spPr>
          <a:xfrm>
            <a:off x="0" y="1600200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">
            <a:extLst>
              <a:ext uri="{FF2B5EF4-FFF2-40B4-BE49-F238E27FC236}">
                <a16:creationId xmlns:a16="http://schemas.microsoft.com/office/drawing/2014/main" id="{E50F1533-0320-4775-B21F-5D0E43A2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737"/>
            <a:ext cx="12192000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Three Post-Exilic Prophets</a:t>
            </a:r>
          </a:p>
        </p:txBody>
      </p:sp>
    </p:spTree>
    <p:extLst>
      <p:ext uri="{BB962C8B-B14F-4D97-AF65-F5344CB8AC3E}">
        <p14:creationId xmlns:p14="http://schemas.microsoft.com/office/powerpoint/2010/main" val="327431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3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7D89B0F9-CD5F-43F6-9E8A-AFC35837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41059"/>
            <a:ext cx="12192000" cy="64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538 B.C. – Zerubbabel</a:t>
            </a: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458 B.C. – Ezra</a:t>
            </a: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444 B.C. – Nehemiah</a:t>
            </a:r>
          </a:p>
          <a:p>
            <a:pPr marL="857250" marR="0" lvl="0" indent="-85725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857250" marR="0" lvl="0" indent="-85725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5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95FB86-FD90-4066-8732-DC1867DEC53D}"/>
              </a:ext>
            </a:extLst>
          </p:cNvPr>
          <p:cNvCxnSpPr>
            <a:cxnSpLocks/>
          </p:cNvCxnSpPr>
          <p:nvPr/>
        </p:nvCxnSpPr>
        <p:spPr>
          <a:xfrm>
            <a:off x="0" y="1600200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">
            <a:extLst>
              <a:ext uri="{FF2B5EF4-FFF2-40B4-BE49-F238E27FC236}">
                <a16:creationId xmlns:a16="http://schemas.microsoft.com/office/drawing/2014/main" id="{E50F1533-0320-4775-B21F-5D0E43A2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737"/>
            <a:ext cx="12192000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Three Waves of </a:t>
            </a:r>
            <a:r>
              <a:rPr lang="en-US" altLang="en-US" sz="6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Return</a:t>
            </a:r>
            <a:endParaRPr kumimoji="0" lang="en-US" altLang="en-US" sz="6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664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85D21063-B09C-4927-B5D8-957E54C322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6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7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>
            <a:extLst>
              <a:ext uri="{FF2B5EF4-FFF2-40B4-BE49-F238E27FC236}">
                <a16:creationId xmlns:a16="http://schemas.microsoft.com/office/drawing/2014/main" id="{BD254ABE-1580-4590-8B84-C626BA536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1336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4C4C4-B7BA-43D7-91B1-3F8771124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1502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3D5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F284E-76F7-4863-B27B-6C1C2AEB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F808C8-C02E-48F5-9812-244720F82FFC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708F3-8C58-4D3B-B9D3-651A4E0A3614}"/>
              </a:ext>
            </a:extLst>
          </p:cNvPr>
          <p:cNvSpPr txBox="1"/>
          <p:nvPr/>
        </p:nvSpPr>
        <p:spPr>
          <a:xfrm>
            <a:off x="120502" y="152401"/>
            <a:ext cx="118871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“If I </a:t>
            </a:r>
            <a:r>
              <a:rPr lang="en-US" sz="7200" b="1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forget you, </a:t>
            </a:r>
            <a:br>
              <a:rPr lang="en-US" sz="7200" b="1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</a:br>
            <a:r>
              <a:rPr lang="en-US" sz="7200" b="1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O </a:t>
            </a: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Jerusalem,</a:t>
            </a:r>
            <a:b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Let my right hand </a:t>
            </a:r>
            <a:b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forget </a:t>
            </a:r>
            <a:r>
              <a:rPr kumimoji="0" lang="en-US" sz="7200" b="1" i="1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its skill </a:t>
            </a:r>
            <a:r>
              <a:rPr kumimoji="0" lang="en-US" sz="7200" b="1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!”</a:t>
            </a:r>
            <a:br>
              <a:rPr kumimoji="0" lang="en-US" altLang="en-US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905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74397-BE15-4F72-A768-31F4812A7B23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Psalm 137:5,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10908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FDB030-DC3A-42EC-8B02-BB1D5BBDE83F}"/>
              </a:ext>
            </a:extLst>
          </p:cNvPr>
          <p:cNvSpPr txBox="1"/>
          <p:nvPr/>
        </p:nvSpPr>
        <p:spPr>
          <a:xfrm>
            <a:off x="0" y="533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Segoe UI Black" panose="020B0A02040204020203" pitchFamily="34" charset="0"/>
              </a:rPr>
              <a:t>“… its gates </a:t>
            </a: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Segoe UI Black" panose="020B0A02040204020203" pitchFamily="34" charset="0"/>
              </a:rPr>
              <a:t>are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Segoe UI Black" panose="020B0A02040204020203" pitchFamily="34" charset="0"/>
              </a:rPr>
              <a:t> burned with fire” (Neh. 1:3)</a:t>
            </a:r>
          </a:p>
        </p:txBody>
      </p:sp>
    </p:spTree>
    <p:extLst>
      <p:ext uri="{BB962C8B-B14F-4D97-AF65-F5344CB8AC3E}">
        <p14:creationId xmlns:p14="http://schemas.microsoft.com/office/powerpoint/2010/main" val="102674615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7D01C9-3802-4049-8967-B840221A3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4" t="21131" r="26673" b="33610"/>
          <a:stretch/>
        </p:blipFill>
        <p:spPr>
          <a:xfrm>
            <a:off x="591152" y="2209800"/>
            <a:ext cx="1820612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FDB030-DC3A-42EC-8B02-BB1D5BBDE83F}"/>
              </a:ext>
            </a:extLst>
          </p:cNvPr>
          <p:cNvSpPr txBox="1"/>
          <p:nvPr/>
        </p:nvSpPr>
        <p:spPr>
          <a:xfrm>
            <a:off x="0" y="533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Segoe UI Black" panose="020B0A02040204020203" pitchFamily="34" charset="0"/>
              </a:rPr>
              <a:t>“… its gates </a:t>
            </a: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Segoe UI Black" panose="020B0A02040204020203" pitchFamily="34" charset="0"/>
              </a:rPr>
              <a:t>are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Segoe UI Black" panose="020B0A02040204020203" pitchFamily="34" charset="0"/>
              </a:rPr>
              <a:t> burned with fire” (Neh. 1:3)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B1270-46E3-4E1F-8909-299D0F6F6253}"/>
              </a:ext>
            </a:extLst>
          </p:cNvPr>
          <p:cNvSpPr txBox="1"/>
          <p:nvPr/>
        </p:nvSpPr>
        <p:spPr>
          <a:xfrm>
            <a:off x="2430212" y="2687815"/>
            <a:ext cx="9761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Prov. 24:31</a:t>
            </a:r>
          </a:p>
        </p:txBody>
      </p:sp>
    </p:spTree>
    <p:extLst>
      <p:ext uri="{BB962C8B-B14F-4D97-AF65-F5344CB8AC3E}">
        <p14:creationId xmlns:p14="http://schemas.microsoft.com/office/powerpoint/2010/main" val="328774280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70D33B-37C8-4EAA-9DAE-08102535D1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4" t="21131" r="26673" b="33610"/>
          <a:stretch/>
        </p:blipFill>
        <p:spPr>
          <a:xfrm>
            <a:off x="591152" y="4466023"/>
            <a:ext cx="1820612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7D01C9-3802-4049-8967-B840221A3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4" t="21131" r="26673" b="33610"/>
          <a:stretch/>
        </p:blipFill>
        <p:spPr>
          <a:xfrm>
            <a:off x="591152" y="2209800"/>
            <a:ext cx="1820612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FDB030-DC3A-42EC-8B02-BB1D5BBDE83F}"/>
              </a:ext>
            </a:extLst>
          </p:cNvPr>
          <p:cNvSpPr txBox="1"/>
          <p:nvPr/>
        </p:nvSpPr>
        <p:spPr>
          <a:xfrm>
            <a:off x="0" y="533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Segoe UI Black" panose="020B0A02040204020203" pitchFamily="34" charset="0"/>
              </a:rPr>
              <a:t>“… its gates </a:t>
            </a: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Segoe UI Black" panose="020B0A02040204020203" pitchFamily="34" charset="0"/>
              </a:rPr>
              <a:t>are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Segoe UI Black" panose="020B0A02040204020203" pitchFamily="34" charset="0"/>
              </a:rPr>
              <a:t> burned with fire” (Neh. 1:3)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B1270-46E3-4E1F-8909-299D0F6F6253}"/>
              </a:ext>
            </a:extLst>
          </p:cNvPr>
          <p:cNvSpPr txBox="1"/>
          <p:nvPr/>
        </p:nvSpPr>
        <p:spPr>
          <a:xfrm>
            <a:off x="2430212" y="2687815"/>
            <a:ext cx="9761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Prov. 24:31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D816F4-D224-48A2-A600-629276D95DC2}"/>
              </a:ext>
            </a:extLst>
          </p:cNvPr>
          <p:cNvSpPr txBox="1"/>
          <p:nvPr/>
        </p:nvSpPr>
        <p:spPr>
          <a:xfrm>
            <a:off x="2430212" y="4945559"/>
            <a:ext cx="9761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Prov. 25:28</a:t>
            </a:r>
          </a:p>
        </p:txBody>
      </p:sp>
    </p:spTree>
    <p:extLst>
      <p:ext uri="{BB962C8B-B14F-4D97-AF65-F5344CB8AC3E}">
        <p14:creationId xmlns:p14="http://schemas.microsoft.com/office/powerpoint/2010/main" val="385957883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3D5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F284E-76F7-4863-B27B-6C1C2AEB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F808C8-C02E-48F5-9812-244720F82FFC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708F3-8C58-4D3B-B9D3-651A4E0A3614}"/>
              </a:ext>
            </a:extLst>
          </p:cNvPr>
          <p:cNvSpPr txBox="1"/>
          <p:nvPr/>
        </p:nvSpPr>
        <p:spPr>
          <a:xfrm>
            <a:off x="152399" y="152401"/>
            <a:ext cx="11887199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“So it was, </a:t>
            </a:r>
            <a:b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when I heard these words, </a:t>
            </a:r>
            <a:b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that I sat down and wept, </a:t>
            </a:r>
            <a:b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and mourned </a:t>
            </a:r>
            <a:b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1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for many</a:t>
            </a:r>
            <a:r>
              <a:rPr kumimoji="0" 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 days….”</a:t>
            </a:r>
            <a:br>
              <a:rPr kumimoji="0" lang="en-US" altLang="en-US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905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74397-BE15-4F72-A768-31F4812A7B23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Nehemiah 1:4a,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73777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385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The message absolutely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electrified him!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It completely</a:t>
            </a:r>
            <a:r>
              <a:rPr lang="en-US" altLang="en-US" sz="8000" b="1" i="1" dirty="0">
                <a:solidFill>
                  <a:srgbClr val="260C0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devastated him!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CDEFAA1-A060-4294-890D-DB7A9542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9" y="4306431"/>
            <a:ext cx="886807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Dr. John C. Whitcomb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“Nehemiah: The Cris</a:t>
            </a:r>
            <a:r>
              <a:rPr lang="en-US" altLang="en-US" sz="3600" b="1" dirty="0">
                <a:solidFill>
                  <a:srgbClr val="260C0C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is and the Commission”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60C0C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A0F6C78F-C7E0-44F7-9782-EACDDA19B207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2" b="31273"/>
          <a:stretch/>
        </p:blipFill>
        <p:spPr bwMode="auto">
          <a:xfrm>
            <a:off x="9067800" y="4230460"/>
            <a:ext cx="2743200" cy="2322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455554-32BD-42BC-925E-592C61443771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(Indianapolis: Whitcomb Ministries).</a:t>
            </a:r>
          </a:p>
        </p:txBody>
      </p:sp>
    </p:spTree>
    <p:extLst>
      <p:ext uri="{BB962C8B-B14F-4D97-AF65-F5344CB8AC3E}">
        <p14:creationId xmlns:p14="http://schemas.microsoft.com/office/powerpoint/2010/main" val="743137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3D5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F284E-76F7-4863-B27B-6C1C2AEB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50DDE8-F98B-44B8-88D6-007C18E37CE5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708F3-8C58-4D3B-B9D3-651A4E0A3614}"/>
              </a:ext>
            </a:extLst>
          </p:cNvPr>
          <p:cNvSpPr txBox="1"/>
          <p:nvPr/>
        </p:nvSpPr>
        <p:spPr>
          <a:xfrm>
            <a:off x="152399" y="152401"/>
            <a:ext cx="118871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“In the days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of Artaxerxes also….”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solidFill>
                    <a:srgbClr val="000000"/>
                  </a:solidFill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solidFill>
                  <a:srgbClr val="000000"/>
                </a:solidFill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74397-BE15-4F72-A768-31F4812A7B23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Ezra 4:7,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107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293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Vv. 6-23 form a parenthesis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tracing the history of opposition.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18BD09D6-DC29-4CBD-BA2F-D202A25A7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97" y="4306431"/>
            <a:ext cx="945794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Ryrie Study Bible</a:t>
            </a:r>
            <a:b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KJV, </a:t>
            </a:r>
            <a:r>
              <a:rPr kumimoji="0" lang="en-US" altLang="en-US" sz="36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Expanded Edition</a:t>
            </a:r>
            <a:r>
              <a:rPr kumimoji="0" lang="en-US" altLang="en-US" sz="3600" b="1" i="0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, Note on Ezra 4:24,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p. 739</a:t>
            </a:r>
          </a:p>
        </p:txBody>
      </p:sp>
      <p:pic>
        <p:nvPicPr>
          <p:cNvPr id="14" name="Picture 2" descr="Image result">
            <a:extLst>
              <a:ext uri="{FF2B5EF4-FFF2-40B4-BE49-F238E27FC236}">
                <a16:creationId xmlns:a16="http://schemas.microsoft.com/office/drawing/2014/main" id="{AC516CD0-3F25-4130-ACEA-E9AC66F33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9" r="6666" b="22349"/>
          <a:stretch/>
        </p:blipFill>
        <p:spPr bwMode="auto">
          <a:xfrm>
            <a:off x="9654541" y="4396742"/>
            <a:ext cx="2156459" cy="21564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681679-0BA0-4CAB-BFF9-42D4220B0B14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(Chicago: Moody Publishers, 1994).</a:t>
            </a:r>
          </a:p>
        </p:txBody>
      </p:sp>
    </p:spTree>
    <p:extLst>
      <p:ext uri="{BB962C8B-B14F-4D97-AF65-F5344CB8AC3E}">
        <p14:creationId xmlns:p14="http://schemas.microsoft.com/office/powerpoint/2010/main" val="418646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4653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500" b="1" i="1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The Enemies of Israel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1525417"/>
            <a:ext cx="12192000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“Rehum … Shimshai … and the rest….” (Ezra 4:9)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5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… Rehum, the commanding officer … may have been a Persian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responsible to Artaxerxes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(Ezra 4:17-23).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CDEFAA1-A060-4294-890D-DB7A9542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8" y="4306431"/>
            <a:ext cx="992066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Bible Knowledge Commentary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Gene A. Getz, “Nehemiah,” p. 674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D8F4F5-4DDE-4AB4-AE21-AD6EE8AC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853" y="3974806"/>
            <a:ext cx="1674147" cy="2578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25A3B5-37FA-4C71-B663-4040B967A24F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 dirty="0">
                <a:solidFill>
                  <a:schemeClr val="bg1"/>
                </a:solidFill>
              </a:rPr>
              <a:t>The Bible Knowledge Commentary: Old Testament</a:t>
            </a:r>
            <a:r>
              <a:rPr lang="en-US" sz="600" dirty="0">
                <a:solidFill>
                  <a:schemeClr val="bg1"/>
                </a:solidFill>
              </a:rPr>
              <a:t> (Wheaton, IL: Victor Books, 1985).</a:t>
            </a:r>
          </a:p>
        </p:txBody>
      </p:sp>
    </p:spTree>
    <p:extLst>
      <p:ext uri="{BB962C8B-B14F-4D97-AF65-F5344CB8AC3E}">
        <p14:creationId xmlns:p14="http://schemas.microsoft.com/office/powerpoint/2010/main" val="3012165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26000">
              <a:srgbClr val="3D5265"/>
            </a:gs>
            <a:gs pos="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4E3BBC58-00E0-4BD7-85F7-86BA03186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5818"/>
            <a:ext cx="12192000" cy="502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Our mission is focused: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Friends of Israel is a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worldwide evangelical ministry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proclaiming Biblical truth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about Israel and the Messiah,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while bringing physical and spiritual comfort to the Jewish people.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ras Bold ITC" panose="020B0907030504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FB1C9-3C29-4CF0-912D-C85CBF3A5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21" y="5029582"/>
            <a:ext cx="4370579" cy="167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2663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4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77F2B09-9C4D-4B83-89E0-4E0B3CBD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4653"/>
            <a:ext cx="12192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500" b="1" i="1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anose="02020603050405020304" pitchFamily="18" charset="-34"/>
                <a:ea typeface="Angsana New" panose="02020603050405020304" pitchFamily="18" charset="-34"/>
                <a:cs typeface="AngsanaUPC" panose="02020603050405020304" pitchFamily="18" charset="-34"/>
              </a:rPr>
              <a:t>“Rebellious and Evil City”—Ezra 4:12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4BDF9-7886-4689-A12F-D45A5613E761}"/>
              </a:ext>
            </a:extLst>
          </p:cNvPr>
          <p:cNvSpPr txBox="1"/>
          <p:nvPr/>
        </p:nvSpPr>
        <p:spPr>
          <a:xfrm>
            <a:off x="0" y="1525417"/>
            <a:ext cx="12192000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Arial" panose="020B0604020202020204" pitchFamily="34" charset="0"/>
              </a:rPr>
              <a:t>“they will not pay tax, tribute, or custom” (v. 13)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F7096-0601-48D3-B779-0C27B8CA7E35}"/>
              </a:ext>
            </a:extLst>
          </p:cNvPr>
          <p:cNvSpPr txBox="1"/>
          <p:nvPr/>
        </p:nvSpPr>
        <p:spPr>
          <a:xfrm>
            <a:off x="0" y="302591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“not proper for us to see the king’s dishonor” (v. 14)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756FD-3B1A-46E2-9BFE-E433F28B2AED}"/>
              </a:ext>
            </a:extLst>
          </p:cNvPr>
          <p:cNvSpPr txBox="1"/>
          <p:nvPr/>
        </p:nvSpPr>
        <p:spPr>
          <a:xfrm>
            <a:off x="0" y="416891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“they have incited sedition” (v. 15)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04D4E-DB4B-444C-9C70-6AD26E42DB0B}"/>
              </a:ext>
            </a:extLst>
          </p:cNvPr>
          <p:cNvSpPr txBox="1"/>
          <p:nvPr/>
        </p:nvSpPr>
        <p:spPr>
          <a:xfrm>
            <a:off x="0" y="531191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“you will have no dominion” (v. 16)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7FB80-6385-4625-888A-CAE92AE23BFE}"/>
              </a:ext>
            </a:extLst>
          </p:cNvPr>
          <p:cNvSpPr txBox="1"/>
          <p:nvPr/>
        </p:nvSpPr>
        <p:spPr>
          <a:xfrm>
            <a:off x="0" y="650480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</a:rPr>
              <a:t>Source: “Adversaries Hinder Work,” </a:t>
            </a:r>
            <a:r>
              <a:rPr lang="en-US" sz="1200" b="1" i="1" dirty="0">
                <a:solidFill>
                  <a:schemeClr val="bg1"/>
                </a:solidFill>
              </a:rPr>
              <a:t>ESV Study Bible </a:t>
            </a:r>
            <a:r>
              <a:rPr lang="en-US" sz="1200" b="1" dirty="0">
                <a:solidFill>
                  <a:schemeClr val="bg1"/>
                </a:solidFill>
              </a:rPr>
              <a:t>(Wheaton, IL: Crossway, 2008), p. 809</a:t>
            </a:r>
          </a:p>
        </p:txBody>
      </p:sp>
    </p:spTree>
    <p:extLst>
      <p:ext uri="{BB962C8B-B14F-4D97-AF65-F5344CB8AC3E}">
        <p14:creationId xmlns:p14="http://schemas.microsoft.com/office/powerpoint/2010/main" val="248416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477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The precise occasion of this action against the community is not known,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but it presupposed that the people had made an attempt to rebuild the city walls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79772F4A-7DF4-48F8-9E57-030031C06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75" y="4306431"/>
            <a:ext cx="976904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ESV Study Bible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Note on Ezra 4:7-8, p. 809</a:t>
            </a:r>
          </a:p>
        </p:txBody>
      </p:sp>
      <p:pic>
        <p:nvPicPr>
          <p:cNvPr id="16" name="Picture 2" descr="ESV Study Bible, Hardcover">
            <a:extLst>
              <a:ext uri="{FF2B5EF4-FFF2-40B4-BE49-F238E27FC236}">
                <a16:creationId xmlns:a16="http://schemas.microsoft.com/office/drawing/2014/main" id="{A9039C28-B557-4371-A3C0-470D95181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595" y="3974806"/>
            <a:ext cx="1780405" cy="2578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16067-0FE7-4F5F-B034-618A71468F7C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(Wheaton, IL: Crossway, 2008).</a:t>
            </a:r>
          </a:p>
        </p:txBody>
      </p:sp>
    </p:spTree>
    <p:extLst>
      <p:ext uri="{BB962C8B-B14F-4D97-AF65-F5344CB8AC3E}">
        <p14:creationId xmlns:p14="http://schemas.microsoft.com/office/powerpoint/2010/main" val="2581571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385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sometime before the mission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of Nehemiah,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who arrived in 445 B.C....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79772F4A-7DF4-48F8-9E57-030031C06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75" y="4306431"/>
            <a:ext cx="976904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ESV Study Bible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Note on Ezra 4:7-8, p. 809</a:t>
            </a:r>
          </a:p>
        </p:txBody>
      </p:sp>
      <p:pic>
        <p:nvPicPr>
          <p:cNvPr id="16" name="Picture 2" descr="ESV Study Bible, Hardcover">
            <a:extLst>
              <a:ext uri="{FF2B5EF4-FFF2-40B4-BE49-F238E27FC236}">
                <a16:creationId xmlns:a16="http://schemas.microsoft.com/office/drawing/2014/main" id="{A9039C28-B557-4371-A3C0-470D95181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595" y="3974806"/>
            <a:ext cx="1780405" cy="2578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55362C-7606-444D-8FB3-655E758EC391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(Wheaton, IL: Crossway, 2008).</a:t>
            </a:r>
          </a:p>
        </p:txBody>
      </p:sp>
    </p:spTree>
    <p:extLst>
      <p:ext uri="{BB962C8B-B14F-4D97-AF65-F5344CB8AC3E}">
        <p14:creationId xmlns:p14="http://schemas.microsoft.com/office/powerpoint/2010/main" val="1706402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864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AF2DF-D578-4057-A843-D154DDE70EC4}"/>
              </a:ext>
            </a:extLst>
          </p:cNvPr>
          <p:cNvSpPr txBox="1"/>
          <p:nvPr/>
        </p:nvSpPr>
        <p:spPr>
          <a:xfrm>
            <a:off x="381000" y="1447800"/>
            <a:ext cx="1143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There was no decree—and thus no authority—to rebuild the city walls, either when Zerubbabel returned in 538 B.C., or when Ezra returned in 458 B.C.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2207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These letters to and from Artaxerxes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are out of place chronologically,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but they follow here logically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to show that the opposition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Ezra had begun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CDEFAA1-A060-4294-890D-DB7A9542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8" y="4306431"/>
            <a:ext cx="992066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Bible Knowledge Commentary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John A. Martin, “Ezra,” p. 660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D8F4F5-4DDE-4AB4-AE21-AD6EE8AC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853" y="3974806"/>
            <a:ext cx="1674147" cy="2578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1820F8-5427-41D3-8DBA-722D7F12513C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 dirty="0">
                <a:solidFill>
                  <a:schemeClr val="bg1"/>
                </a:solidFill>
              </a:rPr>
              <a:t>The Bible Knowledge Commentary: Old Testament</a:t>
            </a:r>
            <a:r>
              <a:rPr lang="en-US" sz="600" dirty="0">
                <a:solidFill>
                  <a:schemeClr val="bg1"/>
                </a:solidFill>
              </a:rPr>
              <a:t> (Wheaton, IL: Victor Books, 1985).</a:t>
            </a:r>
          </a:p>
        </p:txBody>
      </p:sp>
    </p:spTree>
    <p:extLst>
      <p:ext uri="{BB962C8B-B14F-4D97-AF65-F5344CB8AC3E}">
        <p14:creationId xmlns:p14="http://schemas.microsoft.com/office/powerpoint/2010/main" val="2376820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477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to describe … continued on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for many years.... Thus the letters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may have been written at the time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of Ezra’s return (458 B.C.).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CDEFAA1-A060-4294-890D-DB7A9542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8" y="4306431"/>
            <a:ext cx="992066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Bible Knowledge Commentary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John A. Martin, “Ezra,” p. 660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D8F4F5-4DDE-4AB4-AE21-AD6EE8AC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853" y="3974806"/>
            <a:ext cx="1674147" cy="2578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D306B-EF4E-48E5-94AE-17A4565CB116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 dirty="0">
                <a:solidFill>
                  <a:schemeClr val="bg1"/>
                </a:solidFill>
              </a:rPr>
              <a:t>The Bible Knowledge Commentary: Old Testament</a:t>
            </a:r>
            <a:r>
              <a:rPr lang="en-US" sz="600" dirty="0">
                <a:solidFill>
                  <a:schemeClr val="bg1"/>
                </a:solidFill>
              </a:rPr>
              <a:t> (Wheaton, IL: Victor Books, 1985).</a:t>
            </a:r>
          </a:p>
        </p:txBody>
      </p:sp>
    </p:spTree>
    <p:extLst>
      <p:ext uri="{BB962C8B-B14F-4D97-AF65-F5344CB8AC3E}">
        <p14:creationId xmlns:p14="http://schemas.microsoft.com/office/powerpoint/2010/main" val="963697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The enemies of the Jews used that … stop-work decree as an excuse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to destroy the walls and the gates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that had already been partly built.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CDEFAA1-A060-4294-890D-DB7A9542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9" y="4306431"/>
            <a:ext cx="886807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Dr. John C. Whitcomb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“Nehemiah: The Cris</a:t>
            </a:r>
            <a:r>
              <a:rPr lang="en-US" altLang="en-US" sz="3600" b="1" dirty="0">
                <a:solidFill>
                  <a:srgbClr val="260C0C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is and the Commission”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60C0C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A0F6C78F-C7E0-44F7-9782-EACDDA19B207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2" b="31273"/>
          <a:stretch/>
        </p:blipFill>
        <p:spPr bwMode="auto">
          <a:xfrm>
            <a:off x="9067800" y="4230460"/>
            <a:ext cx="2743200" cy="2322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3A51B6-E15D-48CC-BF52-FB179C8D32DC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(Indianapolis: Whitcomb Ministries).</a:t>
            </a:r>
          </a:p>
        </p:txBody>
      </p:sp>
    </p:spTree>
    <p:extLst>
      <p:ext uri="{BB962C8B-B14F-4D97-AF65-F5344CB8AC3E}">
        <p14:creationId xmlns:p14="http://schemas.microsoft.com/office/powerpoint/2010/main" val="3842706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4E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77">
            <a:extLst>
              <a:ext uri="{FF2B5EF4-FFF2-40B4-BE49-F238E27FC236}">
                <a16:creationId xmlns:a16="http://schemas.microsoft.com/office/drawing/2014/main" id="{C9B77A8C-3CD8-4FD4-8936-044DF54C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98" y="0"/>
            <a:ext cx="6864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81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62C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823A9-38B5-48B6-9FD7-B14291316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5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>
            <a:extLst>
              <a:ext uri="{FF2B5EF4-FFF2-40B4-BE49-F238E27FC236}">
                <a16:creationId xmlns:a16="http://schemas.microsoft.com/office/drawing/2014/main" id="{3803752F-268B-4DBF-9B92-37D2E3ABF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1336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BC4BB-51F1-440F-B9AD-516FF2BFB109}"/>
              </a:ext>
            </a:extLst>
          </p:cNvPr>
          <p:cNvSpPr txBox="1"/>
          <p:nvPr/>
        </p:nvSpPr>
        <p:spPr>
          <a:xfrm>
            <a:off x="152400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JULIAN" panose="02000000000000000000" pitchFamily="2" charset="0"/>
                <a:ea typeface="+mn-ea"/>
                <a:cs typeface="Arial" panose="020B0604020202020204" pitchFamily="34" charset="0"/>
              </a:rPr>
              <a:t>foi.org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5664C-4326-491D-BC05-27D41C31A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6"/>
          <a:stretch/>
        </p:blipFill>
        <p:spPr>
          <a:xfrm>
            <a:off x="0" y="0"/>
            <a:ext cx="12192000" cy="594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7721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3D5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F284E-76F7-4863-B27B-6C1C2AEB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D919E78-DA6E-4F97-9792-72627A95C9E0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708F3-8C58-4D3B-B9D3-651A4E0A3614}"/>
              </a:ext>
            </a:extLst>
          </p:cNvPr>
          <p:cNvSpPr txBox="1"/>
          <p:nvPr/>
        </p:nvSpPr>
        <p:spPr>
          <a:xfrm>
            <a:off x="152399" y="152401"/>
            <a:ext cx="118871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“… I was fasting and praying before the God of heaven.”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solidFill>
                    <a:srgbClr val="000000"/>
                  </a:solidFill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solidFill>
                  <a:srgbClr val="000000"/>
                </a:solidFill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74397-BE15-4F72-A768-31F4812A7B23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Nehemiah 1:4b,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1521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167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AF2DF-D578-4057-A843-D154DDE70EC4}"/>
              </a:ext>
            </a:extLst>
          </p:cNvPr>
          <p:cNvSpPr txBox="1"/>
          <p:nvPr/>
        </p:nvSpPr>
        <p:spPr>
          <a:xfrm>
            <a:off x="381000" y="76200"/>
            <a:ext cx="1143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Nehemiah based his prayer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on the precedent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of 2 Chron. 7:14, and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on the examples found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in Dan. 9 and Ezra 9.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163966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3D5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F284E-76F7-4863-B27B-6C1C2AEB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D919E78-DA6E-4F97-9792-72627A95C9E0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708F3-8C58-4D3B-B9D3-651A4E0A3614}"/>
              </a:ext>
            </a:extLst>
          </p:cNvPr>
          <p:cNvSpPr txBox="1"/>
          <p:nvPr/>
        </p:nvSpPr>
        <p:spPr>
          <a:xfrm>
            <a:off x="152399" y="152401"/>
            <a:ext cx="11887199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“If My people who are called by My name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will humble themselves,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and pray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and seek My face….”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solidFill>
                    <a:srgbClr val="000000"/>
                  </a:solidFill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solidFill>
                  <a:srgbClr val="000000"/>
                </a:solidFill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74397-BE15-4F72-A768-31F4812A7B23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2 Chronicles 7:14,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29760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AF2DF-D578-4057-A843-D154DDE70EC4}"/>
              </a:ext>
            </a:extLst>
          </p:cNvPr>
          <p:cNvSpPr txBox="1"/>
          <p:nvPr/>
        </p:nvSpPr>
        <p:spPr>
          <a:xfrm>
            <a:off x="381000" y="76200"/>
            <a:ext cx="1143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Nehemiah based his prayer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on the precedent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of 2 Chron. 7:14, and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on the examples found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in Dan. 9 and Ezra 9.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36389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AF2DF-D578-4057-A843-D154DDE70EC4}"/>
              </a:ext>
            </a:extLst>
          </p:cNvPr>
          <p:cNvSpPr txBox="1"/>
          <p:nvPr/>
        </p:nvSpPr>
        <p:spPr>
          <a:xfrm>
            <a:off x="381000" y="76200"/>
            <a:ext cx="11430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Nehemiah based his prayer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on the precedent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of 2 Chron. 7:14, and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on the examples found </a:t>
            </a:r>
            <a:b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</a:br>
            <a:r>
              <a:rPr lang="en-US" sz="4800" dirty="0">
                <a:solidFill>
                  <a:prstClr val="white"/>
                </a:solidFill>
                <a:latin typeface="Arial Black" panose="020B0A04020102020204" pitchFamily="34" charset="0"/>
                <a:cs typeface="AngsanaUPC" panose="02020603050405020304" pitchFamily="18" charset="-34"/>
              </a:rPr>
              <a:t>in Dan. 9 and Ezra 9.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His prayer of confession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is saturated with the words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of the Hebrew Bible.</a:t>
            </a:r>
          </a:p>
        </p:txBody>
      </p:sp>
    </p:spTree>
    <p:extLst>
      <p:ext uri="{BB962C8B-B14F-4D97-AF65-F5344CB8AC3E}">
        <p14:creationId xmlns:p14="http://schemas.microsoft.com/office/powerpoint/2010/main" val="33925531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1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1 person, sky and text that says 'Therefore know that the Lord your God, He is God, for the faithful God who keeps covenant and mercy a thousand generations with those who love Him and keep His commandments; Deuteronomy 7:9 The Û Fsof'">
            <a:extLst>
              <a:ext uri="{FF2B5EF4-FFF2-40B4-BE49-F238E27FC236}">
                <a16:creationId xmlns:a16="http://schemas.microsoft.com/office/drawing/2014/main" id="{6C7F306E-CD12-4AE1-A2BF-61C0FFE52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64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2394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212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AF2DF-D578-4057-A843-D154DDE70EC4}"/>
              </a:ext>
            </a:extLst>
          </p:cNvPr>
          <p:cNvSpPr txBox="1"/>
          <p:nvPr/>
        </p:nvSpPr>
        <p:spPr>
          <a:xfrm>
            <a:off x="381000" y="685800"/>
            <a:ext cx="1143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4800" dirty="0">
              <a:solidFill>
                <a:prstClr val="white"/>
              </a:solidFill>
              <a:latin typeface="Arial Black" panose="020B0A04020102020204" pitchFamily="34" charset="0"/>
              <a:cs typeface="AngsanaUPC" panose="02020603050405020304" pitchFamily="18" charset="-34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He prayed with knowledge, basing his prayer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on the 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blessings and cursings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 sections of the Law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(Lev. 26 &amp; Deut. 28).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17079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5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7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FE4900FC-1CA1-45A6-8CA0-453F6AD1B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49925"/>
            <a:ext cx="12192000" cy="11080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JULIAN" panose="02000000000000000000" pitchFamily="2" charset="0"/>
                <a:ea typeface="+mn-ea"/>
                <a:cs typeface="Arial" panose="020B0604020202020204" pitchFamily="34" charset="0"/>
              </a:rPr>
              <a:t>foi.org/blog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8471D0-BBBF-4314-A3AE-12BFC329717A}"/>
              </a:ext>
            </a:extLst>
          </p:cNvPr>
          <p:cNvSpPr/>
          <p:nvPr/>
        </p:nvSpPr>
        <p:spPr>
          <a:xfrm>
            <a:off x="0" y="0"/>
            <a:ext cx="12192000" cy="5867400"/>
          </a:xfrm>
          <a:prstGeom prst="rect">
            <a:avLst/>
          </a:prstGeom>
          <a:solidFill>
            <a:srgbClr val="9E95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17221-CE01-4313-95C6-2552E03BF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76"/>
          <a:stretch/>
        </p:blipFill>
        <p:spPr>
          <a:xfrm>
            <a:off x="1504950" y="0"/>
            <a:ext cx="92392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526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AF2DF-D578-4057-A843-D154DDE70EC4}"/>
              </a:ext>
            </a:extLst>
          </p:cNvPr>
          <p:cNvSpPr txBox="1"/>
          <p:nvPr/>
        </p:nvSpPr>
        <p:spPr>
          <a:xfrm>
            <a:off x="381000" y="-34707"/>
            <a:ext cx="11430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Nehemiah is also asking God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to forgive and bless His people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—and to revive the people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and restore their land,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based on His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unconditional covenants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ngsanaUPC" panose="02020603050405020304" pitchFamily="18" charset="-34"/>
              </a:rPr>
              <a:t>(Gen. 12:1-3 &amp; Deut. 30:1-10).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2639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may contain: text">
            <a:extLst>
              <a:ext uri="{FF2B5EF4-FFF2-40B4-BE49-F238E27FC236}">
                <a16:creationId xmlns:a16="http://schemas.microsoft.com/office/drawing/2014/main" id="{EF151B9C-971F-4683-AF32-4FE773109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0"/>
            <a:ext cx="6865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0423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3D5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F284E-76F7-4863-B27B-6C1C2AEB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BA0973-7BDE-4CE5-B9A1-C29CE8CC678B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708F3-8C58-4D3B-B9D3-651A4E0A3614}"/>
              </a:ext>
            </a:extLst>
          </p:cNvPr>
          <p:cNvSpPr txBox="1"/>
          <p:nvPr/>
        </p:nvSpPr>
        <p:spPr>
          <a:xfrm>
            <a:off x="152399" y="152401"/>
            <a:ext cx="118871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“… let Your servant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prosper this day,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I pray, and grant him mercy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in the sight of this man.”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solidFill>
                    <a:srgbClr val="000000"/>
                  </a:solidFill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solidFill>
                  <a:srgbClr val="000000"/>
                </a:solidFill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74397-BE15-4F72-A768-31F4812A7B23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Nehemiah 1:11b,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22182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3D5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F284E-76F7-4863-B27B-6C1C2AEB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50DDE8-F98B-44B8-88D6-007C18E37CE5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708F3-8C58-4D3B-B9D3-651A4E0A3614}"/>
              </a:ext>
            </a:extLst>
          </p:cNvPr>
          <p:cNvSpPr txBox="1"/>
          <p:nvPr/>
        </p:nvSpPr>
        <p:spPr>
          <a:xfrm>
            <a:off x="152399" y="152401"/>
            <a:ext cx="118871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“For I was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the king’s cupbearer.”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solidFill>
                    <a:srgbClr val="000000"/>
                  </a:solidFill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solidFill>
                  <a:srgbClr val="000000"/>
                </a:solidFill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74397-BE15-4F72-A768-31F4812A7B23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Nehemiah 1:11c,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96391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385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… not a waiter, but a highly trusted servant. … he did more than protect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—he also served as companion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CDEFAA1-A060-4294-890D-DB7A9542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9" y="4306431"/>
            <a:ext cx="974914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Moody Bible Commentary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Bryan O’Neal, “Nehemiah,” p. 657 </a:t>
            </a:r>
          </a:p>
        </p:txBody>
      </p:sp>
      <p:pic>
        <p:nvPicPr>
          <p:cNvPr id="6" name="Picture 2" descr="The Moody Bible Commentary">
            <a:extLst>
              <a:ext uri="{FF2B5EF4-FFF2-40B4-BE49-F238E27FC236}">
                <a16:creationId xmlns:a16="http://schemas.microsoft.com/office/drawing/2014/main" id="{AC694687-D953-4361-9249-93502D9E3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780" y="3974806"/>
            <a:ext cx="1853220" cy="2578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F36907-EEF2-487C-A0B3-71F98880B7D8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 dirty="0">
                <a:solidFill>
                  <a:schemeClr val="bg1"/>
                </a:solidFill>
              </a:rPr>
              <a:t>The Moody Bible Commentary </a:t>
            </a:r>
            <a:r>
              <a:rPr lang="en-US" sz="600" dirty="0">
                <a:solidFill>
                  <a:schemeClr val="bg1"/>
                </a:solidFill>
              </a:rPr>
              <a:t>(Chicago: Moody Publishers, 2014).</a:t>
            </a:r>
          </a:p>
        </p:txBody>
      </p:sp>
    </p:spTree>
    <p:extLst>
      <p:ext uri="{BB962C8B-B14F-4D97-AF65-F5344CB8AC3E}">
        <p14:creationId xmlns:p14="http://schemas.microsoft.com/office/powerpoint/2010/main" val="1184318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385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and confidant to the king,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much like a modern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“counsel to the president.”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CDEFAA1-A060-4294-890D-DB7A9542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9" y="4306431"/>
            <a:ext cx="974914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Moody Bible Commentary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Bryan O’Neal, “Nehemiah,” p. 657 </a:t>
            </a:r>
          </a:p>
        </p:txBody>
      </p:sp>
      <p:pic>
        <p:nvPicPr>
          <p:cNvPr id="6" name="Picture 2" descr="The Moody Bible Commentary">
            <a:extLst>
              <a:ext uri="{FF2B5EF4-FFF2-40B4-BE49-F238E27FC236}">
                <a16:creationId xmlns:a16="http://schemas.microsoft.com/office/drawing/2014/main" id="{AC694687-D953-4361-9249-93502D9E3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780" y="3974806"/>
            <a:ext cx="1853220" cy="2578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524F62-A5BF-44DF-B170-0E2A46B7BD89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 dirty="0">
                <a:solidFill>
                  <a:schemeClr val="bg1"/>
                </a:solidFill>
              </a:rPr>
              <a:t>The Moody Bible Commentary </a:t>
            </a:r>
            <a:r>
              <a:rPr lang="en-US" sz="600" dirty="0">
                <a:solidFill>
                  <a:schemeClr val="bg1"/>
                </a:solidFill>
              </a:rPr>
              <a:t>(Chicago: Moody Publishers, 2014).</a:t>
            </a:r>
          </a:p>
        </p:txBody>
      </p:sp>
    </p:spTree>
    <p:extLst>
      <p:ext uri="{BB962C8B-B14F-4D97-AF65-F5344CB8AC3E}">
        <p14:creationId xmlns:p14="http://schemas.microsoft.com/office/powerpoint/2010/main" val="24924822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This important position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in the king’s court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gives insight into Nehemiah’s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life and character.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CDEFAA1-A060-4294-890D-DB7A9542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8" y="4306431"/>
            <a:ext cx="992066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Bible Knowledge Commentary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Gene A. Getz, “Nehemiah,” p. 674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D8F4F5-4DDE-4AB4-AE21-AD6EE8AC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853" y="3974806"/>
            <a:ext cx="1674147" cy="2578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8E4E85-D4A1-4E8F-9105-53C04B0BC3B9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 dirty="0">
                <a:solidFill>
                  <a:schemeClr val="bg1"/>
                </a:solidFill>
              </a:rPr>
              <a:t>The Bible Knowledge Commentary: Old Testament</a:t>
            </a:r>
            <a:r>
              <a:rPr lang="en-US" sz="600" dirty="0">
                <a:solidFill>
                  <a:schemeClr val="bg1"/>
                </a:solidFill>
              </a:rPr>
              <a:t> (Wheaton, IL: Victor Books, 1985).</a:t>
            </a:r>
          </a:p>
        </p:txBody>
      </p:sp>
    </p:spTree>
    <p:extLst>
      <p:ext uri="{BB962C8B-B14F-4D97-AF65-F5344CB8AC3E}">
        <p14:creationId xmlns:p14="http://schemas.microsoft.com/office/powerpoint/2010/main" val="21987635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A mighty monarch such as the king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of Persia would select for that position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a man who was wise and discreet,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and consistently honest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and trustworthy.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CDEFAA1-A060-4294-890D-DB7A9542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8" y="4306431"/>
            <a:ext cx="992066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Bible Knowledge Commentary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Gene A. Getz, “Nehemiah,” p. 674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D8F4F5-4DDE-4AB4-AE21-AD6EE8AC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853" y="3974806"/>
            <a:ext cx="1674147" cy="2578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800DF2-4D5E-44DD-896B-3370226827B3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 dirty="0">
                <a:solidFill>
                  <a:schemeClr val="bg1"/>
                </a:solidFill>
              </a:rPr>
              <a:t>The Bible Knowledge Commentary: Old Testament</a:t>
            </a:r>
            <a:r>
              <a:rPr lang="en-US" sz="600" dirty="0">
                <a:solidFill>
                  <a:schemeClr val="bg1"/>
                </a:solidFill>
              </a:rPr>
              <a:t> (Wheaton, IL: Victor Books, 1985).</a:t>
            </a:r>
          </a:p>
        </p:txBody>
      </p:sp>
    </p:spTree>
    <p:extLst>
      <p:ext uri="{BB962C8B-B14F-4D97-AF65-F5344CB8AC3E}">
        <p14:creationId xmlns:p14="http://schemas.microsoft.com/office/powerpoint/2010/main" val="120249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Nehemiah’s position alone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reveals much about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his intellectual capabilities,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his emotional maturity,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and his spiritual status.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CDEFAA1-A060-4294-890D-DB7A9542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8" y="4306431"/>
            <a:ext cx="992066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Bible Knowledge Commentary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Gene A. Getz, “Nehemiah,” p. 674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D8F4F5-4DDE-4AB4-AE21-AD6EE8AC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853" y="3974806"/>
            <a:ext cx="1674147" cy="2578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367BC5-85CC-4C40-A70C-662BC8D69421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 dirty="0">
                <a:solidFill>
                  <a:schemeClr val="bg1"/>
                </a:solidFill>
              </a:rPr>
              <a:t>The Bible Knowledge Commentary: Old Testament</a:t>
            </a:r>
            <a:r>
              <a:rPr lang="en-US" sz="600" dirty="0">
                <a:solidFill>
                  <a:schemeClr val="bg1"/>
                </a:solidFill>
              </a:rPr>
              <a:t> (Wheaton, IL: Victor Books, 1985).</a:t>
            </a:r>
          </a:p>
        </p:txBody>
      </p:sp>
    </p:spTree>
    <p:extLst>
      <p:ext uri="{BB962C8B-B14F-4D97-AF65-F5344CB8AC3E}">
        <p14:creationId xmlns:p14="http://schemas.microsoft.com/office/powerpoint/2010/main" val="3727262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59C582E8-3726-464B-95E2-DE9FF8C16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9" y="4306431"/>
            <a:ext cx="885160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Dr. Warren W. Wiersbe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Be Determined,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 p. 21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385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He sat down and wept (Neh. 1:4),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knelt down and prayed,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and then stood up and worked....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Renowned Pastor Warren Wiersbe Passes Away at 89">
            <a:extLst>
              <a:ext uri="{FF2B5EF4-FFF2-40B4-BE49-F238E27FC236}">
                <a16:creationId xmlns:a16="http://schemas.microsoft.com/office/drawing/2014/main" id="{BD16E356-4AA6-45D5-B272-CB5719D6F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t="5045" r="30319" b="7236"/>
          <a:stretch/>
        </p:blipFill>
        <p:spPr bwMode="auto">
          <a:xfrm>
            <a:off x="9067798" y="4230460"/>
            <a:ext cx="2743202" cy="23227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64938B-2A92-4B07-9EE2-36BED1D79DAA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(Colorado Springs, CO: Victor Books, 1992).</a:t>
            </a:r>
          </a:p>
        </p:txBody>
      </p:sp>
    </p:spTree>
    <p:extLst>
      <p:ext uri="{BB962C8B-B14F-4D97-AF65-F5344CB8AC3E}">
        <p14:creationId xmlns:p14="http://schemas.microsoft.com/office/powerpoint/2010/main" val="3642276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4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">
            <a:extLst>
              <a:ext uri="{FF2B5EF4-FFF2-40B4-BE49-F238E27FC236}">
                <a16:creationId xmlns:a16="http://schemas.microsoft.com/office/drawing/2014/main" id="{2A488480-8200-480B-AE63-BC805FC1B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97150"/>
            <a:ext cx="3886200" cy="13223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anose="02060903040505020403" pitchFamily="18" charset="0"/>
                <a:ea typeface="+mn-ea"/>
                <a:cs typeface="Arial" panose="020B0604020202020204" pitchFamily="34" charset="0"/>
              </a:rPr>
              <a:t>Sharper</a:t>
            </a:r>
            <a:b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anose="02060903040505020403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anose="02060903040505020403" pitchFamily="18" charset="0"/>
                <a:ea typeface="+mn-ea"/>
                <a:cs typeface="Arial" panose="020B0604020202020204" pitchFamily="34" charset="0"/>
              </a:rPr>
              <a:t>Iron.org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452C8-892D-416C-A669-32B305C12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7" b="8020"/>
          <a:stretch/>
        </p:blipFill>
        <p:spPr>
          <a:xfrm>
            <a:off x="3868477" y="0"/>
            <a:ext cx="8123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8170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3D5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F284E-76F7-4863-B27B-6C1C2AEB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A74982-C76E-4DD2-BA18-BE45597C3F08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708F3-8C58-4D3B-B9D3-651A4E0A3614}"/>
              </a:ext>
            </a:extLst>
          </p:cNvPr>
          <p:cNvSpPr txBox="1"/>
          <p:nvPr/>
        </p:nvSpPr>
        <p:spPr>
          <a:xfrm>
            <a:off x="152399" y="152401"/>
            <a:ext cx="118871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“Then the king said to me, ‘What do you request?’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So I prayed to the God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of heaven.”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74397-BE15-4F72-A768-31F4812A7B23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Nehemiah 2:4,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790014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3D5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F284E-76F7-4863-B27B-6C1C2AEB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A74982-C76E-4DD2-BA18-BE45597C3F08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708F3-8C58-4D3B-B9D3-651A4E0A3614}"/>
              </a:ext>
            </a:extLst>
          </p:cNvPr>
          <p:cNvSpPr txBox="1"/>
          <p:nvPr/>
        </p:nvSpPr>
        <p:spPr>
          <a:xfrm>
            <a:off x="152399" y="152401"/>
            <a:ext cx="1188719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“Then the king said to me</a:t>
            </a:r>
            <a: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 </a:t>
            </a:r>
            <a:b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</a:br>
            <a: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(the queen also </a:t>
            </a:r>
            <a:b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</a:br>
            <a: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sitting beside him)…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74397-BE15-4F72-A768-31F4812A7B23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Nehemiah 2:6,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25103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3D5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F284E-76F7-4863-B27B-6C1C2AEB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A74982-C76E-4DD2-BA18-BE45597C3F08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708F3-8C58-4D3B-B9D3-651A4E0A3614}"/>
              </a:ext>
            </a:extLst>
          </p:cNvPr>
          <p:cNvSpPr txBox="1"/>
          <p:nvPr/>
        </p:nvSpPr>
        <p:spPr>
          <a:xfrm>
            <a:off x="152399" y="152401"/>
            <a:ext cx="118871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</a:t>
            </a:r>
            <a: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And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 the king granted </a:t>
            </a:r>
            <a:r>
              <a:rPr kumimoji="0" lang="en-US" sz="7200" b="1" i="1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them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to me according to the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good hand of my God </a:t>
            </a:r>
            <a:b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upon me.”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74397-BE15-4F72-A768-31F4812A7B23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Nehemiah 2:8b,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67784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3D5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F284E-76F7-4863-B27B-6C1C2AEB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A74982-C76E-4DD2-BA18-BE45597C3F08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708F3-8C58-4D3B-B9D3-651A4E0A3614}"/>
              </a:ext>
            </a:extLst>
          </p:cNvPr>
          <p:cNvSpPr txBox="1"/>
          <p:nvPr/>
        </p:nvSpPr>
        <p:spPr>
          <a:xfrm>
            <a:off x="152399" y="152401"/>
            <a:ext cx="1188719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</a:t>
            </a:r>
            <a: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The street shall be built </a:t>
            </a:r>
            <a:b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</a:br>
            <a: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again, and the wall,</a:t>
            </a:r>
            <a:b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</a:br>
            <a: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Even in troublesome times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74397-BE15-4F72-A768-31F4812A7B23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Daniel 9:25b,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29760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477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He returned to Jerusalem to rebuild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a charred and blasted city,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and to convince a disheartened,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faithless remnant of Jewish refugees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09CF57C-E577-44EB-A734-6B0676F9D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9" y="4306431"/>
            <a:ext cx="886807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The Jeremiah Study Bible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NKJV, “Book Introduction,” p. 621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C7E36-B683-4C71-9F1F-F95D2CE75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4" b="31649"/>
          <a:stretch/>
        </p:blipFill>
        <p:spPr bwMode="auto">
          <a:xfrm>
            <a:off x="9067800" y="4230460"/>
            <a:ext cx="2743200" cy="23227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1A692B-671A-4667-909A-5614E0CE768F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David Jeremiah (Franklin, TN: Worthy Publishing, 2013).</a:t>
            </a:r>
          </a:p>
        </p:txBody>
      </p:sp>
    </p:spTree>
    <p:extLst>
      <p:ext uri="{BB962C8B-B14F-4D97-AF65-F5344CB8AC3E}">
        <p14:creationId xmlns:p14="http://schemas.microsoft.com/office/powerpoint/2010/main" val="25004512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D25220-5F59-41F5-BC0D-57394A3D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19" y="152400"/>
            <a:ext cx="11763679" cy="6553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C8EF51-7C37-4EBB-AE15-85D3EECA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304800"/>
            <a:ext cx="11718324" cy="385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that the God of Abraham,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Isaac, and Jacob still wanted 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to be their God.</a:t>
            </a:r>
            <a:br>
              <a:rPr kumimoji="0" lang="en-US" alt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09CF57C-E577-44EB-A734-6B0676F9D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19" y="4306431"/>
            <a:ext cx="886807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oucester MT Extra Condensed" panose="02030808020601010101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 w="6350">
                  <a:noFill/>
                </a:ln>
                <a:solidFill>
                  <a:srgbClr val="26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Iskoola Pota" panose="020B0502040204020203" pitchFamily="34" charset="0"/>
              </a:rPr>
              <a:t>The Jeremiah Study Bible</a:t>
            </a: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Gloucester MT Extra Condensed" panose="02030808020601010101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0C0C"/>
                </a:solidFill>
                <a:effectLst/>
                <a:uLnTx/>
                <a:uFillTx/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NKJV, “Book Introduction,” p. 621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C7E36-B683-4C71-9F1F-F95D2CE75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4" b="31649"/>
          <a:stretch/>
        </p:blipFill>
        <p:spPr bwMode="auto">
          <a:xfrm>
            <a:off x="9067800" y="4230460"/>
            <a:ext cx="2743200" cy="23227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F7DA86-B15B-461A-8B9D-6EA90924A825}"/>
              </a:ext>
            </a:extLst>
          </p:cNvPr>
          <p:cNvSpPr txBox="1"/>
          <p:nvPr/>
        </p:nvSpPr>
        <p:spPr>
          <a:xfrm>
            <a:off x="304800" y="6705600"/>
            <a:ext cx="116144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David Jeremiah (Franklin, TN: Worthy Publishing, 2013).</a:t>
            </a:r>
          </a:p>
        </p:txBody>
      </p:sp>
    </p:spTree>
    <p:extLst>
      <p:ext uri="{BB962C8B-B14F-4D97-AF65-F5344CB8AC3E}">
        <p14:creationId xmlns:p14="http://schemas.microsoft.com/office/powerpoint/2010/main" val="14460381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may contain: text">
            <a:extLst>
              <a:ext uri="{FF2B5EF4-FFF2-40B4-BE49-F238E27FC236}">
                <a16:creationId xmlns:a16="http://schemas.microsoft.com/office/drawing/2014/main" id="{EF151B9C-971F-4683-AF32-4FE773109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0"/>
            <a:ext cx="6865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301436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3D5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F284E-76F7-4863-B27B-6C1C2AEB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A74982-C76E-4DD2-BA18-BE45597C3F08}"/>
              </a:ext>
            </a:extLst>
          </p:cNvPr>
          <p:cNvSpPr/>
          <p:nvPr/>
        </p:nvSpPr>
        <p:spPr>
          <a:xfrm>
            <a:off x="152400" y="152401"/>
            <a:ext cx="11887199" cy="6553198"/>
          </a:xfrm>
          <a:prstGeom prst="rect">
            <a:avLst/>
          </a:prstGeom>
          <a:solidFill>
            <a:srgbClr val="37364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708F3-8C58-4D3B-B9D3-651A4E0A3614}"/>
              </a:ext>
            </a:extLst>
          </p:cNvPr>
          <p:cNvSpPr txBox="1"/>
          <p:nvPr/>
        </p:nvSpPr>
        <p:spPr>
          <a:xfrm>
            <a:off x="152399" y="152401"/>
            <a:ext cx="118871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“</a:t>
            </a:r>
            <a: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For even the Son of Man </a:t>
            </a:r>
            <a:b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</a:br>
            <a: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did not come to be served, </a:t>
            </a:r>
            <a:b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</a:br>
            <a: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but to serve, and to give </a:t>
            </a:r>
            <a:b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</a:br>
            <a:r>
              <a:rPr lang="en-US" sz="7200" b="1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His life a ransom for many</a:t>
            </a:r>
            <a:r>
              <a:rPr kumimoji="0" lang="en-US" sz="72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otlight MT Light" panose="0204060206030A020304" pitchFamily="18" charset="0"/>
                <a:ea typeface="+mn-ea"/>
                <a:cs typeface="Arial" panose="020B0604020202020204" pitchFamily="34" charset="0"/>
              </a:rPr>
              <a:t>.”</a:t>
            </a:r>
            <a:br>
              <a:rPr kumimoji="0" lang="en-US" altLang="en-US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DAE2B4"/>
                </a:solidFill>
                <a:effectLst/>
                <a:uLnTx/>
                <a:uFillTx/>
                <a:latin typeface="Harrington" panose="04040505050002020702" pitchFamily="82" charset="0"/>
                <a:ea typeface="+mn-ea"/>
                <a:cs typeface="Arial" panose="020B0604020202020204" pitchFamily="34" charset="0"/>
              </a:rPr>
            </a:br>
            <a:endParaRPr kumimoji="0" lang="en-US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DAE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MT" panose="030608020404060703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74397-BE15-4F72-A768-31F4812A7B23}"/>
              </a:ext>
            </a:extLst>
          </p:cNvPr>
          <p:cNvSpPr/>
          <p:nvPr/>
        </p:nvSpPr>
        <p:spPr>
          <a:xfrm>
            <a:off x="152400" y="5631360"/>
            <a:ext cx="11887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 w="12700">
                  <a:solidFill>
                    <a:srgbClr val="3D5265"/>
                  </a:solidFill>
                </a:ln>
                <a:solidFill>
                  <a:srgbClr val="DAE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Mark 10:45, NKJV</a:t>
            </a:r>
            <a:endParaRPr kumimoji="0" lang="en-US" sz="6000" b="0" i="0" u="none" strike="noStrike" kern="1200" cap="none" spc="0" normalizeH="0" baseline="0" noProof="0" dirty="0">
              <a:ln w="12700">
                <a:solidFill>
                  <a:srgbClr val="3D5265"/>
                </a:solidFill>
              </a:ln>
              <a:solidFill>
                <a:srgbClr val="DAE2B4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104758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F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0A182D-D7D9-431F-AA2F-6CE67D2C45F3}"/>
              </a:ext>
            </a:extLst>
          </p:cNvPr>
          <p:cNvSpPr txBox="1"/>
          <p:nvPr/>
        </p:nvSpPr>
        <p:spPr>
          <a:xfrm>
            <a:off x="0" y="304800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  <a:t>Do you have </a:t>
            </a:r>
            <a:b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  <a:t>a burden </a:t>
            </a:r>
            <a:b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+mn-ea"/>
                <a:cs typeface="Arial" panose="020B0604020202020204" pitchFamily="34" charset="0"/>
              </a:rPr>
              <a:t>for the</a:t>
            </a:r>
            <a: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  <a:t> people </a:t>
            </a:r>
            <a:b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</a:br>
            <a: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  <a:t>of God?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PhagsPa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558229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4A98D-10CA-4DDF-8702-CEF542678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FD6BA7-2078-4BE6-AF9E-F99B13F32A0D}"/>
              </a:ext>
            </a:extLst>
          </p:cNvPr>
          <p:cNvSpPr/>
          <p:nvPr/>
        </p:nvSpPr>
        <p:spPr bwMode="auto">
          <a:xfrm>
            <a:off x="609599" y="4447425"/>
            <a:ext cx="10954475" cy="2105775"/>
          </a:xfrm>
          <a:prstGeom prst="rect">
            <a:avLst/>
          </a:prstGeom>
          <a:solidFill>
            <a:schemeClr val="bg2">
              <a:lumMod val="20000"/>
              <a:lumOff val="80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Moderately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EB0C59E-FF3B-4BF8-AE6D-3EA4D9FF1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79990"/>
            <a:ext cx="121920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  <a:buNone/>
              <a:defRPr/>
            </a:pPr>
            <a:r>
              <a:rPr lang="en-US" altLang="en-US" sz="6000" b="1" i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3D52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  <a:ea typeface="Segoe UI Black" panose="020B0A02040204020203" pitchFamily="34" charset="0"/>
                <a:cs typeface="Times New Roman" panose="02020603050405020304" pitchFamily="18" charset="0"/>
              </a:rPr>
              <a:t>A Burden for God’s Work</a:t>
            </a:r>
            <a:br>
              <a:rPr lang="en-US" sz="6600" b="1" dirty="0">
                <a:ln w="12700">
                  <a:solidFill>
                    <a:schemeClr val="tx1"/>
                  </a:solidFill>
                </a:ln>
                <a:solidFill>
                  <a:srgbClr val="3D52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</a:br>
            <a:r>
              <a:rPr kumimoji="0" lang="en-US" altLang="en-US" sz="4400" b="1" u="none" strike="noStrike" kern="1200" cap="none" spc="0" normalizeH="0" baseline="0" noProof="0" dirty="0">
                <a:ln w="1270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3D52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Nehemiah 2:9--3:32</a:t>
            </a:r>
            <a:endParaRPr kumimoji="0" lang="en-US" altLang="en-US" sz="8000" b="1" i="1" u="none" strike="noStrike" kern="1200" cap="none" spc="0" normalizeH="0" baseline="0" noProof="0" dirty="0">
              <a:ln w="12700">
                <a:solidFill>
                  <a:schemeClr val="bg2">
                    <a:lumMod val="75000"/>
                  </a:schemeClr>
                </a:solidFill>
              </a:ln>
              <a:solidFill>
                <a:srgbClr val="3D52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itka Small" panose="02000505000000020004" pitchFamily="2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BB5A13-5477-443D-AB26-05CAEC374060}"/>
              </a:ext>
            </a:extLst>
          </p:cNvPr>
          <p:cNvSpPr/>
          <p:nvPr/>
        </p:nvSpPr>
        <p:spPr>
          <a:xfrm>
            <a:off x="152400" y="152400"/>
            <a:ext cx="4419600" cy="137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34D06359-357A-4302-9DA8-E563E99C8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59" y="304800"/>
            <a:ext cx="42649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  <a:t>Paul J. Scharf, M.Div.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Church Ministries Representative        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foi.org/scharf         pscharf@foi.org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9B8F35F-2195-43AF-9ECC-13449634B2CE}"/>
              </a:ext>
            </a:extLst>
          </p:cNvPr>
          <p:cNvSpPr/>
          <p:nvPr/>
        </p:nvSpPr>
        <p:spPr>
          <a:xfrm>
            <a:off x="2133600" y="1066800"/>
            <a:ext cx="152400" cy="152400"/>
          </a:xfrm>
          <a:prstGeom prst="flowChartConnector">
            <a:avLst/>
          </a:prstGeom>
          <a:solidFill>
            <a:srgbClr val="3D5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D5265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FA84FE-E435-4079-858D-9B0F82C408D9}"/>
              </a:ext>
            </a:extLst>
          </p:cNvPr>
          <p:cNvSpPr/>
          <p:nvPr/>
        </p:nvSpPr>
        <p:spPr>
          <a:xfrm>
            <a:off x="7848600" y="185057"/>
            <a:ext cx="4192181" cy="179614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2670D3-48D2-4449-99D5-0639EDA294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7156" y="337457"/>
            <a:ext cx="3893483" cy="14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19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3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">
            <a:extLst>
              <a:ext uri="{FF2B5EF4-FFF2-40B4-BE49-F238E27FC236}">
                <a16:creationId xmlns:a16="http://schemas.microsoft.com/office/drawing/2014/main" id="{CBB2C87E-EC15-4CAD-8B6B-575DE1897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0"/>
            <a:ext cx="4953000" cy="1938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anose="02060903040505020403" pitchFamily="18" charset="0"/>
                <a:ea typeface="+mn-ea"/>
                <a:cs typeface="Arial" panose="020B0604020202020204" pitchFamily="34" charset="0"/>
              </a:rPr>
              <a:t>Weekly </a:t>
            </a:r>
            <a:b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anose="02060903040505020403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anose="02060903040505020403" pitchFamily="18" charset="0"/>
                <a:ea typeface="+mn-ea"/>
                <a:cs typeface="Arial" panose="020B0604020202020204" pitchFamily="34" charset="0"/>
              </a:rPr>
              <a:t>E-newsletter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anose="02060903040505020403" pitchFamily="18" charset="0"/>
                <a:ea typeface="+mn-ea"/>
                <a:cs typeface="Arial" panose="020B0604020202020204" pitchFamily="34" charset="0"/>
              </a:rPr>
              <a:t>Launches!</a:t>
            </a: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5A1D42D1-105D-4462-A4DF-E9B670F02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23813"/>
            <a:ext cx="60198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67516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8DAAD5-5789-4764-A90A-C2C2A6561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FD6BA7-2078-4BE6-AF9E-F99B13F32A0D}"/>
              </a:ext>
            </a:extLst>
          </p:cNvPr>
          <p:cNvSpPr/>
          <p:nvPr/>
        </p:nvSpPr>
        <p:spPr bwMode="auto">
          <a:xfrm>
            <a:off x="609599" y="4447425"/>
            <a:ext cx="10954475" cy="2105775"/>
          </a:xfrm>
          <a:prstGeom prst="rect">
            <a:avLst/>
          </a:prstGeom>
          <a:solidFill>
            <a:schemeClr val="bg2">
              <a:lumMod val="20000"/>
              <a:lumOff val="80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Moderately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EB0C59E-FF3B-4BF8-AE6D-3EA4D9FF1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79990"/>
            <a:ext cx="121920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  <a:buNone/>
              <a:defRPr/>
            </a:pPr>
            <a:r>
              <a:rPr lang="en-US" altLang="en-US" sz="6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  <a:ea typeface="Segoe UI Black" panose="020B0A02040204020203" pitchFamily="34" charset="0"/>
                <a:cs typeface="Times New Roman" panose="02020603050405020304" pitchFamily="18" charset="0"/>
              </a:rPr>
              <a:t>A Burden for God’s People</a:t>
            </a:r>
            <a:br>
              <a:rPr lang="en-US" sz="6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</a:br>
            <a:r>
              <a:rPr kumimoji="0" lang="en-US" altLang="en-US" sz="4400" b="1" u="none" strike="noStrike" kern="1200" cap="none" spc="0" normalizeH="0" baseline="0" noProof="0" dirty="0">
                <a:ln w="12700"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Nehemiah 1:1--2:8</a:t>
            </a:r>
            <a:br>
              <a:rPr kumimoji="0" lang="en-US" altLang="en-US" sz="6000" b="1" u="none" strike="noStrike" kern="1200" cap="none" spc="0" normalizeH="0" baseline="0" noProof="0" dirty="0">
                <a:ln w="12700"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endParaRPr kumimoji="0" lang="en-US" altLang="en-US" sz="8000" b="1" i="1" u="none" strike="noStrike" kern="1200" cap="none" spc="0" normalizeH="0" baseline="0" noProof="0" dirty="0">
              <a:ln w="12700">
                <a:solidFill>
                  <a:schemeClr val="tx2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itka Small" panose="02000505000000020004" pitchFamily="2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BB5A13-5477-443D-AB26-05CAEC374060}"/>
              </a:ext>
            </a:extLst>
          </p:cNvPr>
          <p:cNvSpPr/>
          <p:nvPr/>
        </p:nvSpPr>
        <p:spPr>
          <a:xfrm>
            <a:off x="152400" y="152400"/>
            <a:ext cx="4419600" cy="137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34D06359-357A-4302-9DA8-E563E99C8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59" y="304800"/>
            <a:ext cx="42649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  <a:t>Paul J. Scharf, M.Div.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Church Ministries Representative        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foi.org/scharf         pscharf@foi.org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9B8F35F-2195-43AF-9ECC-13449634B2CE}"/>
              </a:ext>
            </a:extLst>
          </p:cNvPr>
          <p:cNvSpPr/>
          <p:nvPr/>
        </p:nvSpPr>
        <p:spPr>
          <a:xfrm>
            <a:off x="2133600" y="1066800"/>
            <a:ext cx="152400" cy="152400"/>
          </a:xfrm>
          <a:prstGeom prst="flowChartConnector">
            <a:avLst/>
          </a:prstGeom>
          <a:solidFill>
            <a:srgbClr val="3D5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D5265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FA84FE-E435-4079-858D-9B0F82C408D9}"/>
              </a:ext>
            </a:extLst>
          </p:cNvPr>
          <p:cNvSpPr/>
          <p:nvPr/>
        </p:nvSpPr>
        <p:spPr>
          <a:xfrm>
            <a:off x="7848600" y="185057"/>
            <a:ext cx="4192181" cy="179614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2670D3-48D2-4449-99D5-0639EDA294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7156" y="337457"/>
            <a:ext cx="3893483" cy="14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23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2">
            <a:extLst>
              <a:ext uri="{FF2B5EF4-FFF2-40B4-BE49-F238E27FC236}">
                <a16:creationId xmlns:a16="http://schemas.microsoft.com/office/drawing/2014/main" id="{3C5B5E01-0317-471A-B3FD-61DD74109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49925"/>
            <a:ext cx="12192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JULIAN" panose="02000000000000000000" pitchFamily="2" charset="0"/>
                <a:ea typeface="+mn-ea"/>
                <a:cs typeface="Arial" panose="020B0604020202020204" pitchFamily="34" charset="0"/>
              </a:rPr>
              <a:t>sermonaudio.com/pscharf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7ABE1-9D84-4CFE-84F6-A903DA6CB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92" b="16570"/>
          <a:stretch/>
        </p:blipFill>
        <p:spPr>
          <a:xfrm>
            <a:off x="0" y="-1"/>
            <a:ext cx="12192000" cy="58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6537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8DAAD5-5789-4764-A90A-C2C2A6561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146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FD6BA7-2078-4BE6-AF9E-F99B13F32A0D}"/>
              </a:ext>
            </a:extLst>
          </p:cNvPr>
          <p:cNvSpPr/>
          <p:nvPr/>
        </p:nvSpPr>
        <p:spPr bwMode="auto">
          <a:xfrm>
            <a:off x="609599" y="4447425"/>
            <a:ext cx="10954475" cy="2105775"/>
          </a:xfrm>
          <a:prstGeom prst="rect">
            <a:avLst/>
          </a:prstGeom>
          <a:solidFill>
            <a:schemeClr val="bg2">
              <a:lumMod val="20000"/>
              <a:lumOff val="80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Moderately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EB0C59E-FF3B-4BF8-AE6D-3EA4D9FF1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79990"/>
            <a:ext cx="121920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  <a:buNone/>
              <a:defRPr/>
            </a:pPr>
            <a:r>
              <a:rPr lang="en-US" altLang="en-US" sz="60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  <a:ea typeface="Segoe UI Black" panose="020B0A02040204020203" pitchFamily="34" charset="0"/>
                <a:cs typeface="Times New Roman" panose="02020603050405020304" pitchFamily="18" charset="0"/>
              </a:rPr>
              <a:t>A Burden for God’s People</a:t>
            </a:r>
            <a:br>
              <a:rPr lang="en-US" sz="6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</a:br>
            <a:r>
              <a:rPr kumimoji="0" lang="en-US" altLang="en-US" sz="4400" b="1" u="none" strike="noStrike" kern="1200" cap="none" spc="0" normalizeH="0" baseline="0" noProof="0" dirty="0">
                <a:ln w="12700"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Nehemiah 1:1--2:8</a:t>
            </a:r>
            <a:br>
              <a:rPr kumimoji="0" lang="en-US" altLang="en-US" sz="6000" b="1" u="none" strike="noStrike" kern="1200" cap="none" spc="0" normalizeH="0" baseline="0" noProof="0" dirty="0">
                <a:ln w="12700"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endParaRPr kumimoji="0" lang="en-US" altLang="en-US" sz="8000" b="1" i="1" u="none" strike="noStrike" kern="1200" cap="none" spc="0" normalizeH="0" baseline="0" noProof="0" dirty="0">
              <a:ln w="12700">
                <a:solidFill>
                  <a:schemeClr val="tx2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itka Small" panose="02000505000000020004" pitchFamily="2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BB5A13-5477-443D-AB26-05CAEC374060}"/>
              </a:ext>
            </a:extLst>
          </p:cNvPr>
          <p:cNvSpPr/>
          <p:nvPr/>
        </p:nvSpPr>
        <p:spPr>
          <a:xfrm>
            <a:off x="152400" y="152400"/>
            <a:ext cx="4419600" cy="137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34D06359-357A-4302-9DA8-E563E99C8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59" y="304800"/>
            <a:ext cx="42649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  <a:t>Paul J. Scharf, M.Div.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Eras Bold ITC" panose="020B0907030504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Church Ministries Representative        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Candara" panose="020E0502030303020204" pitchFamily="34" charset="0"/>
                <a:ea typeface="Arial Unicode MS" pitchFamily="34" charset="-128"/>
                <a:cs typeface="Arial" panose="020B0604020202020204" pitchFamily="34" charset="0"/>
              </a:rPr>
              <a:t>foi.org/scharf         pscharf@foi.org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9B8F35F-2195-43AF-9ECC-13449634B2CE}"/>
              </a:ext>
            </a:extLst>
          </p:cNvPr>
          <p:cNvSpPr/>
          <p:nvPr/>
        </p:nvSpPr>
        <p:spPr>
          <a:xfrm>
            <a:off x="2133600" y="1066800"/>
            <a:ext cx="152400" cy="152400"/>
          </a:xfrm>
          <a:prstGeom prst="flowChartConnector">
            <a:avLst/>
          </a:prstGeom>
          <a:solidFill>
            <a:srgbClr val="3D5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D5265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FA84FE-E435-4079-858D-9B0F82C408D9}"/>
              </a:ext>
            </a:extLst>
          </p:cNvPr>
          <p:cNvSpPr/>
          <p:nvPr/>
        </p:nvSpPr>
        <p:spPr>
          <a:xfrm>
            <a:off x="7848600" y="185057"/>
            <a:ext cx="4192181" cy="179614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2670D3-48D2-4449-99D5-0639EDA294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7156" y="337457"/>
            <a:ext cx="3893483" cy="14913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B95BB3-D33B-416D-849B-163CA1C6D48C}"/>
              </a:ext>
            </a:extLst>
          </p:cNvPr>
          <p:cNvSpPr txBox="1"/>
          <p:nvPr/>
        </p:nvSpPr>
        <p:spPr>
          <a:xfrm>
            <a:off x="2819400" y="6642556"/>
            <a:ext cx="9372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effectLst/>
              </a:rPr>
              <a:t>Scripture taken from the New King James Version®. Copyright © 1982 by Thomas Nelson. Used by permission. All rights reserved.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292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ejaVu Sans"/>
      </a:majorFont>
      <a:minorFont>
        <a:latin typeface="Arial"/>
        <a:ea typeface="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Default Design">
  <a:themeElements>
    <a:clrScheme name="5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srael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rael Theme" id="{9DFDDAA0-0857-4E1D-B993-4C9E7847725E}" vid="{BC174E95-539A-432B-9D2B-DCE34F2322E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28630</TotalTime>
  <Words>1902</Words>
  <Application>Microsoft Office PowerPoint</Application>
  <PresentationFormat>Widescreen</PresentationFormat>
  <Paragraphs>152</Paragraphs>
  <Slides>70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70</vt:i4>
      </vt:variant>
    </vt:vector>
  </HeadingPairs>
  <TitlesOfParts>
    <vt:vector size="110" baseType="lpstr">
      <vt:lpstr>Segoe UI Black</vt:lpstr>
      <vt:lpstr>Gloucester MT Extra Condensed</vt:lpstr>
      <vt:lpstr>Eras Bold ITC</vt:lpstr>
      <vt:lpstr>Palatino Linotype</vt:lpstr>
      <vt:lpstr>Footlight MT Light</vt:lpstr>
      <vt:lpstr>Microsoft New Tai Lue</vt:lpstr>
      <vt:lpstr>AR JULIAN</vt:lpstr>
      <vt:lpstr>Rockwell Extra Bold</vt:lpstr>
      <vt:lpstr>Arial</vt:lpstr>
      <vt:lpstr>Candara</vt:lpstr>
      <vt:lpstr>Verdana</vt:lpstr>
      <vt:lpstr>Calibri Light</vt:lpstr>
      <vt:lpstr>Aharoni</vt:lpstr>
      <vt:lpstr>Brush Script MT</vt:lpstr>
      <vt:lpstr>Tahoma</vt:lpstr>
      <vt:lpstr>Copperplate Gothic Bold</vt:lpstr>
      <vt:lpstr>AngsanaUPC</vt:lpstr>
      <vt:lpstr>Franklin Gothic Demi</vt:lpstr>
      <vt:lpstr>Arial Black</vt:lpstr>
      <vt:lpstr>Calibri</vt:lpstr>
      <vt:lpstr>Times New Roman</vt:lpstr>
      <vt:lpstr>Harrington</vt:lpstr>
      <vt:lpstr>Microsoft PhagsPa</vt:lpstr>
      <vt:lpstr>Segoe UI Semilight</vt:lpstr>
      <vt:lpstr>Sitka Small</vt:lpstr>
      <vt:lpstr>Bahnschrift Condensed</vt:lpstr>
      <vt:lpstr>Narkisim</vt:lpstr>
      <vt:lpstr>Office Theme</vt:lpstr>
      <vt:lpstr>1_Default Design</vt:lpstr>
      <vt:lpstr>18_Default Design</vt:lpstr>
      <vt:lpstr>11_Default Design</vt:lpstr>
      <vt:lpstr>10_Default Design</vt:lpstr>
      <vt:lpstr>1_Office Theme</vt:lpstr>
      <vt:lpstr>2_Office Theme</vt:lpstr>
      <vt:lpstr>3_Office Theme</vt:lpstr>
      <vt:lpstr>Israel Theme</vt:lpstr>
      <vt:lpstr>4_Default Design</vt:lpstr>
      <vt:lpstr>5_Default Design</vt:lpstr>
      <vt:lpstr>16_Default Design</vt:lpstr>
      <vt:lpstr>17_Default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Whitcomb Ministries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Lynnette Scharf</dc:creator>
  <cp:lastModifiedBy>Andy Woods</cp:lastModifiedBy>
  <cp:revision>1687</cp:revision>
  <dcterms:created xsi:type="dcterms:W3CDTF">2005-09-14T15:28:12Z</dcterms:created>
  <dcterms:modified xsi:type="dcterms:W3CDTF">2022-03-24T01:45:26Z</dcterms:modified>
</cp:coreProperties>
</file>