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3" r:id="rId1"/>
    <p:sldMasterId id="2147483895" r:id="rId2"/>
    <p:sldMasterId id="2147483903" r:id="rId3"/>
    <p:sldMasterId id="2147483912" r:id="rId4"/>
    <p:sldMasterId id="2147483914" r:id="rId5"/>
    <p:sldMasterId id="2147483918" r:id="rId6"/>
    <p:sldMasterId id="2147483920" r:id="rId7"/>
    <p:sldMasterId id="2147483922" r:id="rId8"/>
    <p:sldMasterId id="2147483924" r:id="rId9"/>
    <p:sldMasterId id="2147483926" r:id="rId10"/>
    <p:sldMasterId id="2147483928" r:id="rId11"/>
  </p:sldMasterIdLst>
  <p:notesMasterIdLst>
    <p:notesMasterId r:id="rId103"/>
  </p:notesMasterIdLst>
  <p:sldIdLst>
    <p:sldId id="2325" r:id="rId12"/>
    <p:sldId id="1313" r:id="rId13"/>
    <p:sldId id="1377" r:id="rId14"/>
    <p:sldId id="1998" r:id="rId15"/>
    <p:sldId id="2009" r:id="rId16"/>
    <p:sldId id="2270" r:id="rId17"/>
    <p:sldId id="2018" r:id="rId18"/>
    <p:sldId id="2357" r:id="rId19"/>
    <p:sldId id="2317" r:id="rId20"/>
    <p:sldId id="2314" r:id="rId21"/>
    <p:sldId id="313" r:id="rId22"/>
    <p:sldId id="2318" r:id="rId23"/>
    <p:sldId id="2286" r:id="rId24"/>
    <p:sldId id="292" r:id="rId25"/>
    <p:sldId id="2319" r:id="rId26"/>
    <p:sldId id="2342" r:id="rId27"/>
    <p:sldId id="2352" r:id="rId28"/>
    <p:sldId id="2347" r:id="rId29"/>
    <p:sldId id="2281" r:id="rId30"/>
    <p:sldId id="297" r:id="rId31"/>
    <p:sldId id="298" r:id="rId32"/>
    <p:sldId id="2259" r:id="rId33"/>
    <p:sldId id="2348" r:id="rId34"/>
    <p:sldId id="2257" r:id="rId35"/>
    <p:sldId id="2320" r:id="rId36"/>
    <p:sldId id="2312" r:id="rId37"/>
    <p:sldId id="2376" r:id="rId38"/>
    <p:sldId id="2377" r:id="rId39"/>
    <p:sldId id="2261" r:id="rId40"/>
    <p:sldId id="2304" r:id="rId41"/>
    <p:sldId id="2300" r:id="rId42"/>
    <p:sldId id="2332" r:id="rId43"/>
    <p:sldId id="2356" r:id="rId44"/>
    <p:sldId id="2378" r:id="rId45"/>
    <p:sldId id="1469" r:id="rId46"/>
    <p:sldId id="2367" r:id="rId47"/>
    <p:sldId id="2366" r:id="rId48"/>
    <p:sldId id="2368" r:id="rId49"/>
    <p:sldId id="2369" r:id="rId50"/>
    <p:sldId id="2370" r:id="rId51"/>
    <p:sldId id="2371" r:id="rId52"/>
    <p:sldId id="2372" r:id="rId53"/>
    <p:sldId id="2373" r:id="rId54"/>
    <p:sldId id="2374" r:id="rId55"/>
    <p:sldId id="2375" r:id="rId56"/>
    <p:sldId id="2355" r:id="rId57"/>
    <p:sldId id="2333" r:id="rId58"/>
    <p:sldId id="2321" r:id="rId59"/>
    <p:sldId id="2322" r:id="rId60"/>
    <p:sldId id="2331" r:id="rId61"/>
    <p:sldId id="2384" r:id="rId62"/>
    <p:sldId id="2383" r:id="rId63"/>
    <p:sldId id="2323" r:id="rId64"/>
    <p:sldId id="2324" r:id="rId65"/>
    <p:sldId id="2256" r:id="rId66"/>
    <p:sldId id="2284" r:id="rId67"/>
    <p:sldId id="2313" r:id="rId68"/>
    <p:sldId id="2364" r:id="rId69"/>
    <p:sldId id="2365" r:id="rId70"/>
    <p:sldId id="302" r:id="rId71"/>
    <p:sldId id="2329" r:id="rId72"/>
    <p:sldId id="2334" r:id="rId73"/>
    <p:sldId id="2360" r:id="rId74"/>
    <p:sldId id="2359" r:id="rId75"/>
    <p:sldId id="2335" r:id="rId76"/>
    <p:sldId id="2361" r:id="rId77"/>
    <p:sldId id="2358" r:id="rId78"/>
    <p:sldId id="2346" r:id="rId79"/>
    <p:sldId id="2345" r:id="rId80"/>
    <p:sldId id="2336" r:id="rId81"/>
    <p:sldId id="2337" r:id="rId82"/>
    <p:sldId id="2330" r:id="rId83"/>
    <p:sldId id="2338" r:id="rId84"/>
    <p:sldId id="2339" r:id="rId85"/>
    <p:sldId id="2340" r:id="rId86"/>
    <p:sldId id="2349" r:id="rId87"/>
    <p:sldId id="2385" r:id="rId88"/>
    <p:sldId id="2285" r:id="rId89"/>
    <p:sldId id="2350" r:id="rId90"/>
    <p:sldId id="2354" r:id="rId91"/>
    <p:sldId id="2387" r:id="rId92"/>
    <p:sldId id="2386" r:id="rId93"/>
    <p:sldId id="2382" r:id="rId94"/>
    <p:sldId id="2341" r:id="rId95"/>
    <p:sldId id="1395" r:id="rId96"/>
    <p:sldId id="2343" r:id="rId97"/>
    <p:sldId id="2380" r:id="rId98"/>
    <p:sldId id="2381" r:id="rId99"/>
    <p:sldId id="2379" r:id="rId100"/>
    <p:sldId id="1471" r:id="rId101"/>
    <p:sldId id="2316" r:id="rId102"/>
  </p:sldIdLst>
  <p:sldSz cx="12192000" cy="6858000"/>
  <p:notesSz cx="6858000" cy="9144000"/>
  <p:embeddedFontLst>
    <p:embeddedFont>
      <p:font typeface="Aharoni" panose="02010803020104030203" pitchFamily="2" charset="-79"/>
      <p:bold r:id="rId104"/>
    </p:embeddedFont>
    <p:embeddedFont>
      <p:font typeface="AngsanaUPC" panose="02020603050405020304" pitchFamily="18" charset="-34"/>
      <p:regular r:id="rId105"/>
      <p:boldItalic r:id="rId106"/>
    </p:embeddedFont>
    <p:embeddedFont>
      <p:font typeface="AR JULIAN" panose="02000000000000000000" pitchFamily="2" charset="0"/>
      <p:regular r:id="rId107"/>
    </p:embeddedFont>
    <p:embeddedFont>
      <p:font typeface="Arial Black" panose="020B0A04020102020204" pitchFamily="34" charset="0"/>
      <p:bold r:id="rId108"/>
    </p:embeddedFont>
    <p:embeddedFont>
      <p:font typeface="Bahnschrift Condensed" panose="020B0502040204020203" pitchFamily="34" charset="0"/>
      <p:regular r:id="rId109"/>
      <p:bold r:id="rId110"/>
    </p:embeddedFont>
    <p:embeddedFont>
      <p:font typeface="Brush Script MT" panose="03060802040406070304" pitchFamily="66" charset="0"/>
      <p:italic r:id="rId111"/>
    </p:embeddedFont>
    <p:embeddedFont>
      <p:font typeface="Calibri" panose="020F0502020204030204" pitchFamily="34" charset="0"/>
      <p:regular r:id="rId112"/>
      <p:bold r:id="rId113"/>
      <p:italic r:id="rId114"/>
      <p:boldItalic r:id="rId115"/>
    </p:embeddedFont>
    <p:embeddedFont>
      <p:font typeface="Calibri Light" panose="020F0302020204030204" pitchFamily="34" charset="0"/>
      <p:regular r:id="rId116"/>
      <p:italic r:id="rId117"/>
    </p:embeddedFont>
    <p:embeddedFont>
      <p:font typeface="Candara" panose="020E0502030303020204" pitchFamily="34" charset="0"/>
      <p:regular r:id="rId118"/>
      <p:bold r:id="rId119"/>
      <p:italic r:id="rId120"/>
      <p:boldItalic r:id="rId121"/>
    </p:embeddedFont>
    <p:embeddedFont>
      <p:font typeface="Copperplate Gothic Bold" panose="020E0705020206020404" pitchFamily="34" charset="0"/>
      <p:regular r:id="rId122"/>
    </p:embeddedFont>
    <p:embeddedFont>
      <p:font typeface="Dubai Medium" panose="020B0603030403030204" pitchFamily="34" charset="-78"/>
      <p:regular r:id="rId123"/>
    </p:embeddedFont>
    <p:embeddedFont>
      <p:font typeface="Eras Bold ITC" panose="020B0907030504020204" pitchFamily="34" charset="0"/>
      <p:regular r:id="rId124"/>
    </p:embeddedFont>
    <p:embeddedFont>
      <p:font typeface="Footlight MT Light" panose="0204060206030A020304" pitchFamily="18" charset="0"/>
      <p:regular r:id="rId125"/>
    </p:embeddedFont>
    <p:embeddedFont>
      <p:font typeface="Franklin Gothic Demi" panose="020B0703020102020204" pitchFamily="34" charset="0"/>
      <p:regular r:id="rId126"/>
      <p:italic r:id="rId127"/>
    </p:embeddedFont>
    <p:embeddedFont>
      <p:font typeface="Gloucester MT Extra Condensed" panose="02030808020601010101" pitchFamily="18" charset="0"/>
      <p:regular r:id="rId128"/>
    </p:embeddedFont>
    <p:embeddedFont>
      <p:font typeface="Harrington" panose="04040505050A02020702" pitchFamily="82" charset="0"/>
      <p:regular r:id="rId129"/>
    </p:embeddedFont>
    <p:embeddedFont>
      <p:font typeface="Iskoola Pota" panose="020B0502040204020203" pitchFamily="34" charset="0"/>
      <p:regular r:id="rId130"/>
      <p:bold r:id="rId131"/>
    </p:embeddedFont>
    <p:embeddedFont>
      <p:font typeface="Microsoft New Tai Lue" panose="020B0502040204020203" pitchFamily="34" charset="0"/>
      <p:regular r:id="rId132"/>
      <p:bold r:id="rId133"/>
    </p:embeddedFont>
    <p:embeddedFont>
      <p:font typeface="Microsoft PhagsPa" panose="020B0502040204020203" pitchFamily="34" charset="0"/>
      <p:regular r:id="rId134"/>
      <p:bold r:id="rId135"/>
    </p:embeddedFont>
    <p:embeddedFont>
      <p:font typeface="Narkisim" panose="020E0502050101010101" pitchFamily="34" charset="-79"/>
      <p:regular r:id="rId136"/>
    </p:embeddedFont>
    <p:embeddedFont>
      <p:font typeface="Segoe UI Black" panose="020B0A02040204020203" pitchFamily="34" charset="0"/>
      <p:bold r:id="rId137"/>
      <p:boldItalic r:id="rId138"/>
    </p:embeddedFont>
    <p:embeddedFont>
      <p:font typeface="Segoe UI Semilight" panose="020B0402040204020203" pitchFamily="34" charset="0"/>
      <p:regular r:id="rId139"/>
      <p:italic r:id="rId140"/>
    </p:embeddedFont>
    <p:embeddedFont>
      <p:font typeface="Sitka Small" panose="02000505000000020004" pitchFamily="2" charset="0"/>
      <p:regular r:id="rId141"/>
      <p:bold r:id="rId142"/>
      <p:italic r:id="rId143"/>
      <p:boldItalic r:id="rId144"/>
    </p:embeddedFont>
    <p:embeddedFont>
      <p:font typeface="Univers Condensed Light" panose="020B0306020202040204" pitchFamily="34" charset="0"/>
      <p:regular r:id="rId14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15233B"/>
    <a:srgbClr val="1F3455"/>
    <a:srgbClr val="211B14"/>
    <a:srgbClr val="758999"/>
    <a:srgbClr val="393829"/>
    <a:srgbClr val="745F47"/>
    <a:srgbClr val="3D5265"/>
    <a:srgbClr val="162C44"/>
    <a:srgbClr val="214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947" autoAdjust="0"/>
    <p:restoredTop sz="98851" autoAdjust="0"/>
  </p:normalViewPr>
  <p:slideViewPr>
    <p:cSldViewPr>
      <p:cViewPr varScale="1">
        <p:scale>
          <a:sx n="90" d="100"/>
          <a:sy n="90" d="100"/>
        </p:scale>
        <p:origin x="28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16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font" Target="fonts/font14.fntdata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font" Target="fonts/font9.fntdata"/><Relationship Id="rId133" Type="http://schemas.openxmlformats.org/officeDocument/2006/relationships/font" Target="fonts/font30.fntdata"/><Relationship Id="rId138" Type="http://schemas.openxmlformats.org/officeDocument/2006/relationships/font" Target="fonts/font35.fntdata"/><Relationship Id="rId16" Type="http://schemas.openxmlformats.org/officeDocument/2006/relationships/slide" Target="slides/slide5.xml"/><Relationship Id="rId107" Type="http://schemas.openxmlformats.org/officeDocument/2006/relationships/font" Target="fonts/font4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font" Target="fonts/font20.fntdata"/><Relationship Id="rId128" Type="http://schemas.openxmlformats.org/officeDocument/2006/relationships/font" Target="fonts/font25.fntdata"/><Relationship Id="rId144" Type="http://schemas.openxmlformats.org/officeDocument/2006/relationships/font" Target="fonts/font41.fntdata"/><Relationship Id="rId14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font" Target="fonts/font10.fntdata"/><Relationship Id="rId118" Type="http://schemas.openxmlformats.org/officeDocument/2006/relationships/font" Target="fonts/font15.fntdata"/><Relationship Id="rId134" Type="http://schemas.openxmlformats.org/officeDocument/2006/relationships/font" Target="fonts/font31.fntdata"/><Relationship Id="rId139" Type="http://schemas.openxmlformats.org/officeDocument/2006/relationships/font" Target="fonts/font36.fntdata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116" Type="http://schemas.openxmlformats.org/officeDocument/2006/relationships/font" Target="fonts/font13.fntdata"/><Relationship Id="rId124" Type="http://schemas.openxmlformats.org/officeDocument/2006/relationships/font" Target="fonts/font21.fntdata"/><Relationship Id="rId129" Type="http://schemas.openxmlformats.org/officeDocument/2006/relationships/font" Target="fonts/font26.fntdata"/><Relationship Id="rId137" Type="http://schemas.openxmlformats.org/officeDocument/2006/relationships/font" Target="fonts/font34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font" Target="fonts/font8.fntdata"/><Relationship Id="rId132" Type="http://schemas.openxmlformats.org/officeDocument/2006/relationships/font" Target="fonts/font29.fntdata"/><Relationship Id="rId140" Type="http://schemas.openxmlformats.org/officeDocument/2006/relationships/font" Target="fonts/font37.fntdata"/><Relationship Id="rId145" Type="http://schemas.openxmlformats.org/officeDocument/2006/relationships/font" Target="fonts/font4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font" Target="fonts/font3.fntdata"/><Relationship Id="rId114" Type="http://schemas.openxmlformats.org/officeDocument/2006/relationships/font" Target="fonts/font11.fntdata"/><Relationship Id="rId119" Type="http://schemas.openxmlformats.org/officeDocument/2006/relationships/font" Target="fonts/font16.fntdata"/><Relationship Id="rId127" Type="http://schemas.openxmlformats.org/officeDocument/2006/relationships/font" Target="fonts/font2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font" Target="fonts/font19.fntdata"/><Relationship Id="rId130" Type="http://schemas.openxmlformats.org/officeDocument/2006/relationships/font" Target="fonts/font27.fntdata"/><Relationship Id="rId135" Type="http://schemas.openxmlformats.org/officeDocument/2006/relationships/font" Target="fonts/font32.fntdata"/><Relationship Id="rId143" Type="http://schemas.openxmlformats.org/officeDocument/2006/relationships/font" Target="fonts/font40.fntdata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font" Target="fonts/font6.fntdata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font" Target="fonts/font1.fntdata"/><Relationship Id="rId120" Type="http://schemas.openxmlformats.org/officeDocument/2006/relationships/font" Target="fonts/font17.fntdata"/><Relationship Id="rId125" Type="http://schemas.openxmlformats.org/officeDocument/2006/relationships/font" Target="fonts/font22.fntdata"/><Relationship Id="rId141" Type="http://schemas.openxmlformats.org/officeDocument/2006/relationships/font" Target="fonts/font38.fntdata"/><Relationship Id="rId14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font" Target="fonts/font7.fntdata"/><Relationship Id="rId115" Type="http://schemas.openxmlformats.org/officeDocument/2006/relationships/font" Target="fonts/font12.fntdata"/><Relationship Id="rId131" Type="http://schemas.openxmlformats.org/officeDocument/2006/relationships/font" Target="fonts/font28.fntdata"/><Relationship Id="rId136" Type="http://schemas.openxmlformats.org/officeDocument/2006/relationships/font" Target="fonts/font33.fntdata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font" Target="fonts/font2.fntdata"/><Relationship Id="rId126" Type="http://schemas.openxmlformats.org/officeDocument/2006/relationships/font" Target="fonts/font23.fntdata"/><Relationship Id="rId14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font" Target="fonts/font18.fntdata"/><Relationship Id="rId142" Type="http://schemas.openxmlformats.org/officeDocument/2006/relationships/font" Target="fonts/font3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>
            <a:extLst>
              <a:ext uri="{FF2B5EF4-FFF2-40B4-BE49-F238E27FC236}">
                <a16:creationId xmlns:a16="http://schemas.microsoft.com/office/drawing/2014/main" id="{541EC7F2-051C-46EA-B480-6A64F5F005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9043" name="Rectangle 3">
            <a:extLst>
              <a:ext uri="{FF2B5EF4-FFF2-40B4-BE49-F238E27FC236}">
                <a16:creationId xmlns:a16="http://schemas.microsoft.com/office/drawing/2014/main" id="{D98983D5-7434-4954-83CC-AA689134AE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A0D49265-04F5-40D7-818E-3C30D200496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9045" name="Rectangle 5">
            <a:extLst>
              <a:ext uri="{FF2B5EF4-FFF2-40B4-BE49-F238E27FC236}">
                <a16:creationId xmlns:a16="http://schemas.microsoft.com/office/drawing/2014/main" id="{71DE6D73-0F52-4A04-A9FA-2FECFD8C31F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9046" name="Rectangle 6">
            <a:extLst>
              <a:ext uri="{FF2B5EF4-FFF2-40B4-BE49-F238E27FC236}">
                <a16:creationId xmlns:a16="http://schemas.microsoft.com/office/drawing/2014/main" id="{01AD60A6-77AF-435B-84DE-D3E973BAC45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9047" name="Rectangle 7">
            <a:extLst>
              <a:ext uri="{FF2B5EF4-FFF2-40B4-BE49-F238E27FC236}">
                <a16:creationId xmlns:a16="http://schemas.microsoft.com/office/drawing/2014/main" id="{812D5B6E-E11D-484C-9C16-44D98B785F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4CAAE14-009D-423A-A5FD-200410E73D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5390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3192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1681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7341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0525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0655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3673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09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3984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518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569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922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400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8914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5854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6485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12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0506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132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323DF4-C2A2-4A6F-A7D0-030C0B29C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DD2BA-CAE9-498A-B565-E94A74ED64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ECEFE38F-D290-4107-A7CD-03267A8A3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C8F1809-2E8B-44DC-A5B6-BE7F635E0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9950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9613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7951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07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465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D43A0-7FE1-474A-A267-16F58252C8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228600">
              <a:buSzPct val="100000"/>
            </a:pPr>
            <a:endParaRPr lang="en-US" altLang="en-US" sz="9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6BE12-6B39-4326-A290-D6CCBE21A6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228600">
              <a:buSzPct val="100000"/>
            </a:pPr>
            <a:endParaRPr lang="en-US" alt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1541-AC2D-4C5B-987C-95FBB978CA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228600">
              <a:buSzPct val="100000"/>
            </a:pPr>
            <a:fld id="{CBC387EF-F29D-4073-BDB6-535422083CE4}" type="slidenum">
              <a:rPr lang="en-US" altLang="en-US" sz="900" smtClean="0"/>
              <a:pPr defTabSz="228600">
                <a:buSzPct val="100000"/>
              </a:pPr>
              <a:t>‹#›</a:t>
            </a:fld>
            <a:endParaRPr lang="en-US" altLang="en-US" sz="900" dirty="0"/>
          </a:p>
        </p:txBody>
      </p:sp>
    </p:spTree>
    <p:extLst>
      <p:ext uri="{BB962C8B-B14F-4D97-AF65-F5344CB8AC3E}">
        <p14:creationId xmlns:p14="http://schemas.microsoft.com/office/powerpoint/2010/main" val="261057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A3957C-9D73-4AB4-8F83-3CEE94EBF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E485E4-887D-498F-B213-DE73EAE88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34584C-B3AA-4CCD-A1A1-1A18FD96FB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0E94B5-44EB-4A92-9F91-1178F240D9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7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9DD662-2BAC-44AB-A1D3-3722D2A8F2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2A5B4C-7564-46D9-B600-997FFB54E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2AF39F-B03F-4EED-B6E2-F9F2E766D3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2E54D-61AC-4B68-98FC-AC16C68213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1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2D9578-F81F-457D-9FCC-AFFF5468C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B92DE2-5F32-4E83-8C6D-ED3359B1C8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449972-65EE-42DC-BF02-816BF9473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8A587-4F33-4AB1-8A91-BAE86695735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6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0ECEBD9-3B73-4800-90BD-B0728D80D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685800"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E3B540-AC88-4B02-B524-EE1A3DD1A6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685800"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BF3C18-0C45-4521-AB51-A4346F4EC7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685800" eaLnBrk="1" hangingPunct="1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527F4-1AA0-45F4-B294-7D012952EC07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6408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C02CE-3EBC-46AE-A569-EF6969044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2C38E-CA5E-4237-8738-93358D786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2C594-9A30-437F-AC67-E9CD993BE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F260E-0FDE-46E8-BE8C-794CABC8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36129-281F-47DF-94B6-DD946443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B98E9-E260-4AE0-8B29-8E268DACDE8E}" type="slidenum">
              <a:rPr lang="en-US" altLang="en-US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en-US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8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23931-D063-45CF-806C-AF62F4DC42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9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78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29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CA2B6-AE12-E141-85FE-B47986DEEE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8A0FA-90E5-F647-AC69-4F362DE3A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6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68B66-5A74-4FA8-97A6-26713949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1156ED-A1D9-4397-ADEB-2603467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B50CE-3514-4579-835D-2CBF3196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23931-D063-45CF-806C-AF62F4DC42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687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272EB76A-30B8-4AF3-8040-16E1174D2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15" y="137319"/>
            <a:ext cx="4114274" cy="57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A4A1F868-EC4B-4959-A1E5-CF052D029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15" y="800100"/>
            <a:ext cx="4114274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F09432-B547-4558-BBA9-5F28211D865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228615" y="3122613"/>
            <a:ext cx="1066076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F8D4A3C-0242-4663-9303-7A9F275E471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562202" y="3122613"/>
            <a:ext cx="1447101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D380A5-81A2-41CA-87EF-D9BC4247DC8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276813" y="3122613"/>
            <a:ext cx="1066076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4DFA71EE-16C1-4E16-80AB-86416B09965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805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txStyles>
    <p:titleStyle>
      <a:lvl1pPr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j-lt"/>
          <a:ea typeface="+mj-ea"/>
          <a:cs typeface="+mj-cs"/>
        </a:defRPr>
      </a:lvl1pPr>
      <a:lvl2pPr marL="371475" indent="-142875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2pPr>
      <a:lvl3pPr marL="5715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3pPr>
      <a:lvl4pPr marL="8001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4pPr>
      <a:lvl5pPr marL="10287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5pPr>
      <a:lvl6pPr marL="12573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6pPr>
      <a:lvl7pPr marL="14859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7pPr>
      <a:lvl8pPr marL="17145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8pPr>
      <a:lvl9pPr marL="19431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9pPr>
    </p:titleStyle>
    <p:bodyStyle>
      <a:lvl1pPr marL="171450" indent="-171450" algn="l" defTabSz="2286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371475" indent="-142875" algn="l" defTabSz="2286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571500" indent="-114300" algn="l" defTabSz="228600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800100" indent="-114300" algn="l" defTabSz="2286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1028700" indent="-114300" algn="l" defTabSz="2286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00" kern="1200">
          <a:solidFill>
            <a:srgbClr val="000000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388C0BF-9F8D-4021-875E-D6EAAF249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05397A7-CB5C-4F2B-9F6D-25C3AA80B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C4EAFC-4284-4D59-997A-A6BDF93807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4ABBD9-DC4A-417F-8FD2-C5EAEBBA88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88E2BBB-90F7-4BD8-802D-E519183128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909169A-4A4E-4213-AEA1-F307E3B784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307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B36ED1E-CAC4-4CDB-B351-28761104A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59D977D-32A8-46D4-ADFC-A9E39F5F0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9822F17-3837-4E74-A4DE-49471DBEBE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9E42A7E-7E37-4455-9C9F-666E49E894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46220B-4786-4AF5-A0BB-8DC62E49F7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801E782-2AF2-426B-8114-D69021E3C4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78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BC09E0-335B-4826-8280-8DD70F51D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0D6A6D-C155-46FA-96B0-5732AE2B5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055CA29-656E-4848-8F2B-DA9AF4BA74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DB12AD-46E6-45B1-AAA6-A7308B894B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03D4BEE-997F-4B9A-9C4F-3ABBDA0D6F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D0BF16D-F3AF-4656-B80A-F5C7CF94B9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140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8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92ABAB0-4D90-456F-9047-6AE850DC7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A40DBDB-642E-46DE-AED7-061AFAFC5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1B631987-1DDB-4BEA-99B6-2EC0CCA71F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7877" name="Rectangle 5">
            <a:extLst>
              <a:ext uri="{FF2B5EF4-FFF2-40B4-BE49-F238E27FC236}">
                <a16:creationId xmlns:a16="http://schemas.microsoft.com/office/drawing/2014/main" id="{DAE198EC-A9BB-4E83-88FD-9930675AE5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7878" name="Rectangle 6">
            <a:extLst>
              <a:ext uri="{FF2B5EF4-FFF2-40B4-BE49-F238E27FC236}">
                <a16:creationId xmlns:a16="http://schemas.microsoft.com/office/drawing/2014/main" id="{ECA5396B-7D05-4A09-ACCB-8C82A619DC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CDB25D45-5EEB-4B8B-B0A5-C600065E1C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93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FD7AF6E-EC03-48CC-90D4-948A6DA8A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D31612-6D1B-487E-8BF0-A4E7D5132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D39DC5-73C5-4AA4-A4FE-E586579172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9DA9F2-71E9-49EC-B960-97FAE7C9066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EBEE79-866A-4F42-A2CB-C6D48DC1E5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3A5DF3-E0D7-4963-89FA-337753680B4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476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44BCEB-AFC6-4706-8CAD-C93E09D282B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096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D3EC176B-DB8C-4CF3-8C93-9A8A28110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C351E7-5BE1-4AC2-AAFA-0BEEE5C564B5}"/>
              </a:ext>
            </a:extLst>
          </p:cNvPr>
          <p:cNvSpPr txBox="1"/>
          <p:nvPr userDrawn="1"/>
        </p:nvSpPr>
        <p:spPr>
          <a:xfrm>
            <a:off x="11048998" y="4612627"/>
            <a:ext cx="11430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4568D-EB93-4951-8B2F-EFE95BFA53D0}"/>
              </a:ext>
            </a:extLst>
          </p:cNvPr>
          <p:cNvSpPr txBox="1"/>
          <p:nvPr userDrawn="1"/>
        </p:nvSpPr>
        <p:spPr>
          <a:xfrm>
            <a:off x="-1" y="5946727"/>
            <a:ext cx="2452915" cy="748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Broken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Leader</a:t>
            </a:r>
          </a:p>
        </p:txBody>
      </p:sp>
    </p:spTree>
    <p:extLst>
      <p:ext uri="{BB962C8B-B14F-4D97-AF65-F5344CB8AC3E}">
        <p14:creationId xmlns:p14="http://schemas.microsoft.com/office/powerpoint/2010/main" val="49694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D3EC176B-DB8C-4CF3-8C93-9A8A28110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C351E7-5BE1-4AC2-AAFA-0BEEE5C564B5}"/>
              </a:ext>
            </a:extLst>
          </p:cNvPr>
          <p:cNvSpPr txBox="1"/>
          <p:nvPr userDrawn="1"/>
        </p:nvSpPr>
        <p:spPr>
          <a:xfrm>
            <a:off x="11048998" y="4612627"/>
            <a:ext cx="11430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4568D-EB93-4951-8B2F-EFE95BFA53D0}"/>
              </a:ext>
            </a:extLst>
          </p:cNvPr>
          <p:cNvSpPr txBox="1"/>
          <p:nvPr userDrawn="1"/>
        </p:nvSpPr>
        <p:spPr>
          <a:xfrm>
            <a:off x="-1" y="5946727"/>
            <a:ext cx="2452915" cy="748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 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Task</a:t>
            </a:r>
          </a:p>
        </p:txBody>
      </p:sp>
    </p:spTree>
    <p:extLst>
      <p:ext uri="{BB962C8B-B14F-4D97-AF65-F5344CB8AC3E}">
        <p14:creationId xmlns:p14="http://schemas.microsoft.com/office/powerpoint/2010/main" val="219984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69" r="99213">
                        <a14:foregroundMark x1="49213" y1="3593" x2="49213" y2="3593"/>
                        <a14:foregroundMark x1="79921" y1="97605" x2="79921" y2="97605"/>
                        <a14:foregroundMark x1="1969" y1="99401" x2="1969" y2="99401"/>
                        <a14:foregroundMark x1="30709" y1="48503" x2="30709" y2="48503"/>
                        <a14:foregroundMark x1="32283" y1="29940" x2="32283" y2="29940"/>
                        <a14:foregroundMark x1="19685" y1="61078" x2="19685" y2="61078"/>
                        <a14:foregroundMark x1="43701" y1="61078" x2="43701" y2="61078"/>
                        <a14:foregroundMark x1="35433" y1="56886" x2="35433" y2="56886"/>
                        <a14:foregroundMark x1="35433" y1="56886" x2="35433" y2="56886"/>
                        <a14:foregroundMark x1="37008" y1="55090" x2="32677" y2="42515"/>
                        <a14:foregroundMark x1="7087" y1="97006" x2="52362" y2="96407"/>
                        <a14:foregroundMark x1="77165" y1="58683" x2="55512" y2="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9"/>
          <a:stretch/>
        </p:blipFill>
        <p:spPr>
          <a:xfrm flipH="1">
            <a:off x="8432800" y="4564240"/>
            <a:ext cx="3759200" cy="21057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58763"/>
            <a:ext cx="1148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84325"/>
            <a:ext cx="11480801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7379" y="6340476"/>
            <a:ext cx="2708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342900"/>
            <a:fld id="{2E7CA2B6-AE12-E141-85FE-B47986DEEE01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 defTabSz="342900"/>
              <a:t>3/23/2022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93156" y="6340476"/>
            <a:ext cx="3533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342900"/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6579" y="6340476"/>
            <a:ext cx="292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342900"/>
            <a:fld id="{DFC8A0FA-90E5-F647-AC69-4F362DE3A18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7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chemeClr val="bg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832D2D"/>
            </a:gs>
            <a:gs pos="100000">
              <a:srgbClr val="3D151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A37296C-EE22-41D2-BD05-8F7791CB8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2D3FEE8-5338-429A-B2A1-4C93ACAF2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B82A982B-7DB4-41BD-A578-7229158D98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47C3AE70-59C0-4D68-AEDA-33729D9529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2278" name="Rectangle 6">
            <a:extLst>
              <a:ext uri="{FF2B5EF4-FFF2-40B4-BE49-F238E27FC236}">
                <a16:creationId xmlns:a16="http://schemas.microsoft.com/office/drawing/2014/main" id="{FCD09120-0F98-4BCE-ADB7-AF0A05FBD3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544BCEB-AFC6-4706-8CAD-C93E09D282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012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47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42" Type="http://schemas.openxmlformats.org/officeDocument/2006/relationships/image" Target="../media/image5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Relationship Id="rId46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45" Type="http://schemas.openxmlformats.org/officeDocument/2006/relationships/image" Target="../media/image53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4" Type="http://schemas.openxmlformats.org/officeDocument/2006/relationships/image" Target="../media/image52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43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D6BA7-2078-4BE6-AF9E-F99B13F32A0D}"/>
              </a:ext>
            </a:extLst>
          </p:cNvPr>
          <p:cNvSpPr/>
          <p:nvPr/>
        </p:nvSpPr>
        <p:spPr bwMode="auto">
          <a:xfrm>
            <a:off x="609599" y="4447425"/>
            <a:ext cx="10954475" cy="2105775"/>
          </a:xfrm>
          <a:prstGeom prst="rect">
            <a:avLst/>
          </a:prstGeom>
          <a:solidFill>
            <a:schemeClr val="bg2">
              <a:lumMod val="20000"/>
              <a:lumOff val="8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EB0C59E-FF3B-4BF8-AE6D-3EA4D9FF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90"/>
            <a:ext cx="12192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6000" b="1" i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A Burden for God’s Work</a:t>
            </a:r>
            <a:b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kumimoji="0" lang="en-US" altLang="en-US" sz="4400" b="1" u="none" strike="noStrike" kern="1200" cap="none" spc="0" normalizeH="0" baseline="0" noProof="0" dirty="0">
                <a:ln w="127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Nehemiah 2:9--3:32</a:t>
            </a:r>
            <a:endParaRPr kumimoji="0" lang="en-US" altLang="en-US" sz="8000" b="1" i="1" u="none" strike="noStrike" kern="1200" cap="none" spc="0" normalizeH="0" baseline="0" noProof="0" dirty="0">
              <a:ln w="12700">
                <a:solidFill>
                  <a:schemeClr val="bg2">
                    <a:lumMod val="75000"/>
                  </a:schemeClr>
                </a:solidFill>
              </a:ln>
              <a:solidFill>
                <a:srgbClr val="3D52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" panose="02000505000000020004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BB5A13-5477-443D-AB26-05CAEC374060}"/>
              </a:ext>
            </a:extLst>
          </p:cNvPr>
          <p:cNvSpPr/>
          <p:nvPr/>
        </p:nvSpPr>
        <p:spPr>
          <a:xfrm>
            <a:off x="152400" y="152400"/>
            <a:ext cx="44196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4D06359-357A-4302-9DA8-E563E99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59" y="304800"/>
            <a:ext cx="42649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  <a:t>Paul J. Scharf, M.Div.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Church Ministries Representative        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foi.org/scharf         pscharf@foi.org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9B8F35F-2195-43AF-9ECC-13449634B2CE}"/>
              </a:ext>
            </a:extLst>
          </p:cNvPr>
          <p:cNvSpPr/>
          <p:nvPr/>
        </p:nvSpPr>
        <p:spPr>
          <a:xfrm>
            <a:off x="2133600" y="1066800"/>
            <a:ext cx="152400" cy="152400"/>
          </a:xfrm>
          <a:prstGeom prst="flowChartConnector">
            <a:avLst/>
          </a:prstGeom>
          <a:solidFill>
            <a:srgbClr val="3D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A84FE-E435-4079-858D-9B0F82C408D9}"/>
              </a:ext>
            </a:extLst>
          </p:cNvPr>
          <p:cNvSpPr/>
          <p:nvPr/>
        </p:nvSpPr>
        <p:spPr>
          <a:xfrm>
            <a:off x="7848600" y="185057"/>
            <a:ext cx="4192181" cy="17961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670D3-48D2-4449-99D5-0639EDA2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156" y="337457"/>
            <a:ext cx="3893483" cy="14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38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CD27C2-681D-4162-822D-89FEB855394B}"/>
              </a:ext>
            </a:extLst>
          </p:cNvPr>
          <p:cNvGrpSpPr/>
          <p:nvPr/>
        </p:nvGrpSpPr>
        <p:grpSpPr>
          <a:xfrm>
            <a:off x="990600" y="76200"/>
            <a:ext cx="10210800" cy="6712572"/>
            <a:chOff x="1663701" y="762001"/>
            <a:chExt cx="8850312" cy="5818187"/>
          </a:xfrm>
        </p:grpSpPr>
        <p:pic>
          <p:nvPicPr>
            <p:cNvPr id="2152" name="Picture 104">
              <a:extLst>
                <a:ext uri="{FF2B5EF4-FFF2-40B4-BE49-F238E27FC236}">
                  <a16:creationId xmlns:a16="http://schemas.microsoft.com/office/drawing/2014/main" id="{C4D61259-6ECB-4763-895B-9AAB03C7A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488" y="868363"/>
              <a:ext cx="7429500" cy="182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6" name="Picture 58">
              <a:extLst>
                <a:ext uri="{FF2B5EF4-FFF2-40B4-BE49-F238E27FC236}">
                  <a16:creationId xmlns:a16="http://schemas.microsoft.com/office/drawing/2014/main" id="{DBBFF723-A1C8-406C-8662-F4F3C052C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701" y="3830638"/>
              <a:ext cx="7916863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8" name="Picture 60">
              <a:extLst>
                <a:ext uri="{FF2B5EF4-FFF2-40B4-BE49-F238E27FC236}">
                  <a16:creationId xmlns:a16="http://schemas.microsoft.com/office/drawing/2014/main" id="{C1194EAB-93BE-4FD3-A564-7316096D9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3976" y="2525713"/>
              <a:ext cx="1401763" cy="1401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9" name="Picture 61">
              <a:extLst>
                <a:ext uri="{FF2B5EF4-FFF2-40B4-BE49-F238E27FC236}">
                  <a16:creationId xmlns:a16="http://schemas.microsoft.com/office/drawing/2014/main" id="{01DF5BB8-0847-4152-9473-E7816E47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1525" y="1839914"/>
              <a:ext cx="852488" cy="828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0" name="Picture 62">
              <a:extLst>
                <a:ext uri="{FF2B5EF4-FFF2-40B4-BE49-F238E27FC236}">
                  <a16:creationId xmlns:a16="http://schemas.microsoft.com/office/drawing/2014/main" id="{E64DFF11-C3D8-4EEF-B21E-54D69B64E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1788" y="3536951"/>
              <a:ext cx="838200" cy="11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1" name="Picture 63">
              <a:extLst>
                <a:ext uri="{FF2B5EF4-FFF2-40B4-BE49-F238E27FC236}">
                  <a16:creationId xmlns:a16="http://schemas.microsoft.com/office/drawing/2014/main" id="{E8942514-397D-46BA-BD05-8A6C5700E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025" y="3103563"/>
              <a:ext cx="1189038" cy="33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3" name="Picture 65">
              <a:extLst>
                <a:ext uri="{FF2B5EF4-FFF2-40B4-BE49-F238E27FC236}">
                  <a16:creationId xmlns:a16="http://schemas.microsoft.com/office/drawing/2014/main" id="{715FE5B4-B825-4B2A-B5CD-B606727DE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1264" y="1162051"/>
              <a:ext cx="325437" cy="123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4" name="Picture 66">
              <a:extLst>
                <a:ext uri="{FF2B5EF4-FFF2-40B4-BE49-F238E27FC236}">
                  <a16:creationId xmlns:a16="http://schemas.microsoft.com/office/drawing/2014/main" id="{14ACA18F-77AC-4C06-B1BD-4716E2A91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363" y="1162051"/>
              <a:ext cx="450850" cy="123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5" name="Picture 67">
              <a:extLst>
                <a:ext uri="{FF2B5EF4-FFF2-40B4-BE49-F238E27FC236}">
                  <a16:creationId xmlns:a16="http://schemas.microsoft.com/office/drawing/2014/main" id="{8D7B47B2-6714-419B-84AF-C553BCCA4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489" y="1162051"/>
              <a:ext cx="325437" cy="11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7" name="Picture 69">
              <a:extLst>
                <a:ext uri="{FF2B5EF4-FFF2-40B4-BE49-F238E27FC236}">
                  <a16:creationId xmlns:a16="http://schemas.microsoft.com/office/drawing/2014/main" id="{8B421700-F3A5-48AA-A498-BD741AEB1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600" y="923925"/>
              <a:ext cx="7310438" cy="16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8" name="Picture 70">
              <a:extLst>
                <a:ext uri="{FF2B5EF4-FFF2-40B4-BE49-F238E27FC236}">
                  <a16:creationId xmlns:a16="http://schemas.microsoft.com/office/drawing/2014/main" id="{6D8D3594-712C-4786-BA98-B6E2D5538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613" y="889001"/>
              <a:ext cx="374650" cy="6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9" name="Picture 71">
              <a:extLst>
                <a:ext uri="{FF2B5EF4-FFF2-40B4-BE49-F238E27FC236}">
                  <a16:creationId xmlns:a16="http://schemas.microsoft.com/office/drawing/2014/main" id="{03AC58DE-84D6-4F80-A470-A3B00287E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1" y="762001"/>
              <a:ext cx="493713" cy="11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" name="Picture 72">
              <a:extLst>
                <a:ext uri="{FF2B5EF4-FFF2-40B4-BE49-F238E27FC236}">
                  <a16:creationId xmlns:a16="http://schemas.microsoft.com/office/drawing/2014/main" id="{2F2892AD-4DDA-4258-8B9F-E0F097B65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913" y="801689"/>
              <a:ext cx="2520950" cy="123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1" name="Picture 73">
              <a:extLst>
                <a:ext uri="{FF2B5EF4-FFF2-40B4-BE49-F238E27FC236}">
                  <a16:creationId xmlns:a16="http://schemas.microsoft.com/office/drawing/2014/main" id="{457E0ABF-6E77-42D8-86AC-441C68FA7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363" y="3957638"/>
              <a:ext cx="652462" cy="715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2" name="Picture 74">
              <a:extLst>
                <a:ext uri="{FF2B5EF4-FFF2-40B4-BE49-F238E27FC236}">
                  <a16:creationId xmlns:a16="http://schemas.microsoft.com/office/drawing/2014/main" id="{7C2BA6AD-36F7-403C-95F5-FE62D8CE1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614" y="4184650"/>
              <a:ext cx="530225" cy="30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3" name="Picture 75">
              <a:extLst>
                <a:ext uri="{FF2B5EF4-FFF2-40B4-BE49-F238E27FC236}">
                  <a16:creationId xmlns:a16="http://schemas.microsoft.com/office/drawing/2014/main" id="{C87839D6-DD0F-4810-B2C1-13B785F72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75" y="4508500"/>
              <a:ext cx="414338" cy="11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4" name="Picture 76">
              <a:extLst>
                <a:ext uri="{FF2B5EF4-FFF2-40B4-BE49-F238E27FC236}">
                  <a16:creationId xmlns:a16="http://schemas.microsoft.com/office/drawing/2014/main" id="{A25C989E-B34B-4CBC-9E1C-0D656CF8E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276" y="4184650"/>
              <a:ext cx="530225" cy="30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5" name="Picture 77">
              <a:extLst>
                <a:ext uri="{FF2B5EF4-FFF2-40B4-BE49-F238E27FC236}">
                  <a16:creationId xmlns:a16="http://schemas.microsoft.com/office/drawing/2014/main" id="{86946EFC-BA4F-4239-8622-8EA6E7639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088" y="4502150"/>
              <a:ext cx="487362" cy="11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6" name="Picture 78">
              <a:extLst>
                <a:ext uri="{FF2B5EF4-FFF2-40B4-BE49-F238E27FC236}">
                  <a16:creationId xmlns:a16="http://schemas.microsoft.com/office/drawing/2014/main" id="{BF879203-F08E-4CB0-9649-81F7D24ED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250" y="4502150"/>
              <a:ext cx="490538" cy="11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7" name="Picture 79">
              <a:extLst>
                <a:ext uri="{FF2B5EF4-FFF2-40B4-BE49-F238E27FC236}">
                  <a16:creationId xmlns:a16="http://schemas.microsoft.com/office/drawing/2014/main" id="{AF341799-CBE4-421E-B17F-B0D0E20F2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9676" y="4184650"/>
              <a:ext cx="798513" cy="30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8" name="Picture 80">
              <a:extLst>
                <a:ext uri="{FF2B5EF4-FFF2-40B4-BE49-F238E27FC236}">
                  <a16:creationId xmlns:a16="http://schemas.microsoft.com/office/drawing/2014/main" id="{3B229498-0CBF-4D09-A157-73A97909C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863" y="4514850"/>
              <a:ext cx="493712" cy="11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9" name="Picture 81">
              <a:extLst>
                <a:ext uri="{FF2B5EF4-FFF2-40B4-BE49-F238E27FC236}">
                  <a16:creationId xmlns:a16="http://schemas.microsoft.com/office/drawing/2014/main" id="{73DA1347-2E6A-42FA-ABA9-33ABF8580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4722813"/>
              <a:ext cx="636588" cy="1149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0" name="Picture 82">
              <a:extLst>
                <a:ext uri="{FF2B5EF4-FFF2-40B4-BE49-F238E27FC236}">
                  <a16:creationId xmlns:a16="http://schemas.microsoft.com/office/drawing/2014/main" id="{98AA717A-DAA8-4260-AA7C-EEEAB51D5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625" y="4802188"/>
              <a:ext cx="755650" cy="80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1" name="Picture 83">
              <a:extLst>
                <a:ext uri="{FF2B5EF4-FFF2-40B4-BE49-F238E27FC236}">
                  <a16:creationId xmlns:a16="http://schemas.microsoft.com/office/drawing/2014/main" id="{D93C35FC-D54A-4460-84DE-9E00233EA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825" y="4822825"/>
              <a:ext cx="795338" cy="1106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2" name="Picture 84">
              <a:extLst>
                <a:ext uri="{FF2B5EF4-FFF2-40B4-BE49-F238E27FC236}">
                  <a16:creationId xmlns:a16="http://schemas.microsoft.com/office/drawing/2014/main" id="{B63B53FE-49C0-4277-BA89-19CA60011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139" y="4802188"/>
              <a:ext cx="815975" cy="80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3" name="Picture 85">
              <a:extLst>
                <a:ext uri="{FF2B5EF4-FFF2-40B4-BE49-F238E27FC236}">
                  <a16:creationId xmlns:a16="http://schemas.microsoft.com/office/drawing/2014/main" id="{246DF69A-33CD-4E5F-AD7C-A9A2D309B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000" y="4624389"/>
              <a:ext cx="514350" cy="993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4" name="Picture 86">
              <a:extLst>
                <a:ext uri="{FF2B5EF4-FFF2-40B4-BE49-F238E27FC236}">
                  <a16:creationId xmlns:a16="http://schemas.microsoft.com/office/drawing/2014/main" id="{B964F75C-BB65-4245-8413-3349570FC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5778500"/>
              <a:ext cx="801688" cy="80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5" name="Picture 87">
              <a:extLst>
                <a:ext uri="{FF2B5EF4-FFF2-40B4-BE49-F238E27FC236}">
                  <a16:creationId xmlns:a16="http://schemas.microsoft.com/office/drawing/2014/main" id="{625D68C6-36A0-42EB-9690-031B09B82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939" y="5667376"/>
              <a:ext cx="490537" cy="90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6" name="Picture 88">
              <a:extLst>
                <a:ext uri="{FF2B5EF4-FFF2-40B4-BE49-F238E27FC236}">
                  <a16:creationId xmlns:a16="http://schemas.microsoft.com/office/drawing/2014/main" id="{C88D5E82-AB28-44CD-B436-39CBC3780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75" y="4762500"/>
              <a:ext cx="666750" cy="85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7" name="Picture 89">
              <a:extLst>
                <a:ext uri="{FF2B5EF4-FFF2-40B4-BE49-F238E27FC236}">
                  <a16:creationId xmlns:a16="http://schemas.microsoft.com/office/drawing/2014/main" id="{0648B97A-766C-4104-9C0D-E5B5FB54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39" y="5757864"/>
              <a:ext cx="968375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8" name="Picture 90">
              <a:extLst>
                <a:ext uri="{FF2B5EF4-FFF2-40B4-BE49-F238E27FC236}">
                  <a16:creationId xmlns:a16="http://schemas.microsoft.com/office/drawing/2014/main" id="{EE8DFC30-AC20-4FC0-8B95-C2EFCC07C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638" y="5162550"/>
              <a:ext cx="673100" cy="121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" name="Picture 92">
              <a:extLst>
                <a:ext uri="{FF2B5EF4-FFF2-40B4-BE49-F238E27FC236}">
                  <a16:creationId xmlns:a16="http://schemas.microsoft.com/office/drawing/2014/main" id="{F7769000-BAC3-4E5A-9D81-2C33560C5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8813" y="1858964"/>
              <a:ext cx="728662" cy="2130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1" name="Picture 93">
              <a:extLst>
                <a:ext uri="{FF2B5EF4-FFF2-40B4-BE49-F238E27FC236}">
                  <a16:creationId xmlns:a16="http://schemas.microsoft.com/office/drawing/2014/main" id="{6CAE55DF-1135-41EF-9A83-EEF6BFFC6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014" y="2101851"/>
              <a:ext cx="2073275" cy="165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2" name="Picture 94">
              <a:extLst>
                <a:ext uri="{FF2B5EF4-FFF2-40B4-BE49-F238E27FC236}">
                  <a16:creationId xmlns:a16="http://schemas.microsoft.com/office/drawing/2014/main" id="{A4BC603F-EB02-4F22-82D1-3B091887B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214" y="1282700"/>
              <a:ext cx="1633537" cy="2630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3" name="Picture 95">
              <a:extLst>
                <a:ext uri="{FF2B5EF4-FFF2-40B4-BE49-F238E27FC236}">
                  <a16:creationId xmlns:a16="http://schemas.microsoft.com/office/drawing/2014/main" id="{C7D791F7-F415-4C7C-92B8-76E36D6F7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789" y="1206501"/>
              <a:ext cx="1868487" cy="327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4" name="Picture 96">
              <a:extLst>
                <a:ext uri="{FF2B5EF4-FFF2-40B4-BE49-F238E27FC236}">
                  <a16:creationId xmlns:a16="http://schemas.microsoft.com/office/drawing/2014/main" id="{0D143C91-E28C-46BB-AFA8-39DB63463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239" y="2347913"/>
              <a:ext cx="1474787" cy="92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5" name="Picture 97">
              <a:extLst>
                <a:ext uri="{FF2B5EF4-FFF2-40B4-BE49-F238E27FC236}">
                  <a16:creationId xmlns:a16="http://schemas.microsoft.com/office/drawing/2014/main" id="{424AF0B3-90BD-4920-A4E3-F7FBA469F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6413" y="1944688"/>
              <a:ext cx="1477962" cy="107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6" name="Picture 98">
              <a:extLst>
                <a:ext uri="{FF2B5EF4-FFF2-40B4-BE49-F238E27FC236}">
                  <a16:creationId xmlns:a16="http://schemas.microsoft.com/office/drawing/2014/main" id="{EFF3341D-A800-4677-988F-0474F4869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338" y="3248025"/>
              <a:ext cx="806450" cy="40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7" name="Picture 99">
              <a:extLst>
                <a:ext uri="{FF2B5EF4-FFF2-40B4-BE49-F238E27FC236}">
                  <a16:creationId xmlns:a16="http://schemas.microsoft.com/office/drawing/2014/main" id="{FB516938-7676-4C9E-9A1C-748AD94EF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626" y="3414713"/>
              <a:ext cx="1228725" cy="11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8" name="Picture 100">
              <a:extLst>
                <a:ext uri="{FF2B5EF4-FFF2-40B4-BE49-F238E27FC236}">
                  <a16:creationId xmlns:a16="http://schemas.microsoft.com/office/drawing/2014/main" id="{9685C2DA-2720-4602-930D-2DCEB673C7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914" y="2352675"/>
              <a:ext cx="1146175" cy="11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9" name="Picture 101">
              <a:extLst>
                <a:ext uri="{FF2B5EF4-FFF2-40B4-BE49-F238E27FC236}">
                  <a16:creationId xmlns:a16="http://schemas.microsoft.com/office/drawing/2014/main" id="{BED70628-CF79-4E75-8601-0033963B9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138" y="4110038"/>
              <a:ext cx="990600" cy="385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" name="Picture 102">
              <a:extLst>
                <a:ext uri="{FF2B5EF4-FFF2-40B4-BE49-F238E27FC236}">
                  <a16:creationId xmlns:a16="http://schemas.microsoft.com/office/drawing/2014/main" id="{11C722AD-DD4E-4CAE-8C66-311B70DD8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0" y="1352551"/>
              <a:ext cx="6889750" cy="66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3" name="Picture 105">
              <a:extLst>
                <a:ext uri="{FF2B5EF4-FFF2-40B4-BE49-F238E27FC236}">
                  <a16:creationId xmlns:a16="http://schemas.microsoft.com/office/drawing/2014/main" id="{6E35E434-DD74-4C27-946D-9FC2274CB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3401" y="2317751"/>
              <a:ext cx="428625" cy="657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4" name="Picture 106">
              <a:extLst>
                <a:ext uri="{FF2B5EF4-FFF2-40B4-BE49-F238E27FC236}">
                  <a16:creationId xmlns:a16="http://schemas.microsoft.com/office/drawing/2014/main" id="{EB9E11BF-DC47-42C5-AFCE-7C6ECF8F1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7863" y="914401"/>
              <a:ext cx="100012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862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FC075C-E85A-41EC-8D33-EBD7462C3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7" b="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0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0FEF3-6D84-40AF-86D8-33F572F6AE29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“And the king granted </a:t>
            </a: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them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to me according to the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good hand of my God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upon me.”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9B27E-5CA0-47A3-AD59-86E292643BAC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2:8b,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81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7D89B0F9-CD5F-43F6-9E8A-AFC35837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1059"/>
            <a:ext cx="12192000" cy="64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538 B.C. – Zerubbabel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458 B.C. – Ezra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444 B.C. – Nehemiah</a:t>
            </a:r>
          </a:p>
          <a:p>
            <a:pPr marL="857250" marR="0" lvl="0" indent="-85725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95FB86-FD90-4066-8732-DC1867DEC53D}"/>
              </a:ext>
            </a:extLst>
          </p:cNvPr>
          <p:cNvCxnSpPr>
            <a:cxnSpLocks/>
          </p:cNvCxnSpPr>
          <p:nvPr/>
        </p:nvCxnSpPr>
        <p:spPr>
          <a:xfrm>
            <a:off x="0" y="16002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E50F1533-0320-4775-B21F-5D0E43A2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737"/>
            <a:ext cx="12192000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 Waves of </a:t>
            </a:r>
            <a:r>
              <a:rPr lang="en-US" altLang="en-US" sz="6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Return</a:t>
            </a:r>
            <a:endParaRPr kumimoji="0" lang="en-US" altLang="en-US" sz="6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91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5865977-3BD5-4EEC-9F06-221AAE032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5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77A2E-8306-4575-8572-B972DA327B05}"/>
              </a:ext>
            </a:extLst>
          </p:cNvPr>
          <p:cNvSpPr txBox="1"/>
          <p:nvPr/>
        </p:nvSpPr>
        <p:spPr>
          <a:xfrm>
            <a:off x="152399" y="152401"/>
            <a:ext cx="118871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“The street shall be built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again, and the wall,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Even in troublesome times.”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B5FAC6-9AAD-4126-B13D-9006E9DCFD26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Daniel 9:25b,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44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“… I will build My church, and the gates of Hades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shall not prevail against it.”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Matthe</a:t>
            </a:r>
            <a:r>
              <a:rPr lang="en-US" altLang="en-US" sz="6000" b="1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w 16:18</a:t>
            </a: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88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“For we are God’s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fellow workers;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you are God’s field,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you are 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God</a:t>
            </a: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’s building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1 Corinthians 3:9,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8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“We then,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as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workers together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with Him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....”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2 Corinthians 6:1,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51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653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500" b="1" i="1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The Enemies of Israel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1525417"/>
            <a:ext cx="12192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“Rehum … Shimshai … and the rest….” (Ezra 4:9)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30259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Sanballat and Tobiah (Neh. 2:10)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56FD-3B1A-46E2-9BFE-E433F28B2AED}"/>
              </a:ext>
            </a:extLst>
          </p:cNvPr>
          <p:cNvSpPr txBox="1"/>
          <p:nvPr/>
        </p:nvSpPr>
        <p:spPr>
          <a:xfrm>
            <a:off x="0" y="41689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Geshem (Neh. 2:19)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04D4E-DB4B-444C-9C70-6AD26E42DB0B}"/>
              </a:ext>
            </a:extLst>
          </p:cNvPr>
          <p:cNvSpPr txBox="1"/>
          <p:nvPr/>
        </p:nvSpPr>
        <p:spPr>
          <a:xfrm>
            <a:off x="0" y="53119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Noadiah (Neh. 6:14)</a:t>
            </a:r>
          </a:p>
        </p:txBody>
      </p:sp>
    </p:spTree>
    <p:extLst>
      <p:ext uri="{BB962C8B-B14F-4D97-AF65-F5344CB8AC3E}">
        <p14:creationId xmlns:p14="http://schemas.microsoft.com/office/powerpoint/2010/main" val="33975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7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>
            <a:extLst>
              <a:ext uri="{FF2B5EF4-FFF2-40B4-BE49-F238E27FC236}">
                <a16:creationId xmlns:a16="http://schemas.microsoft.com/office/drawing/2014/main" id="{BD254ABE-1580-4590-8B84-C626BA536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4C4C4-B7BA-43D7-91B1-3F8771124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482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A9A3D3-A829-41E7-969D-EB0B80CF0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61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85D21063-B09C-4927-B5D8-957E54C32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66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There is a time for silence.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There is a time for reconnaissance.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 err="1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Ther</a:t>
            </a: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 is a time </a:t>
            </a:r>
            <a:b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for prayerful examination.</a:t>
            </a: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Alistair Begg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“Nov. 5, 2010: Planting the Vision”</a:t>
            </a:r>
          </a:p>
        </p:txBody>
      </p:sp>
      <p:pic>
        <p:nvPicPr>
          <p:cNvPr id="1026" name="Picture 2" descr="Alistair Begg | Grace Community Church">
            <a:extLst>
              <a:ext uri="{FF2B5EF4-FFF2-40B4-BE49-F238E27FC236}">
                <a16:creationId xmlns:a16="http://schemas.microsoft.com/office/drawing/2014/main" id="{09796FE9-9B33-49C2-B35E-6879DE5C7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 r="585" b="12189"/>
          <a:stretch/>
        </p:blipFill>
        <p:spPr bwMode="auto">
          <a:xfrm>
            <a:off x="9067800" y="4230160"/>
            <a:ext cx="2743200" cy="2322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55554-32BD-42BC-925E-592C61443771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Truth for Life; sermonaudio.com/sermon/11510110037570; Internet; accessed 12 March 2022.</a:t>
            </a:r>
          </a:p>
        </p:txBody>
      </p:sp>
    </p:spTree>
    <p:extLst>
      <p:ext uri="{BB962C8B-B14F-4D97-AF65-F5344CB8AC3E}">
        <p14:creationId xmlns:p14="http://schemas.microsoft.com/office/powerpoint/2010/main" val="4185563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EE4A7DC0-350C-42E7-B197-2CA38461F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1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9C582E8-3726-464B-95E2-DE9FF8C16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5160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Dr. Warren W. Wiersbe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Be Determined,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 p. 32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Nehemiah saw more at night </a:t>
            </a:r>
            <a:b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than the residents saw in the daylight, </a:t>
            </a:r>
            <a:b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for he saw the potential </a:t>
            </a:r>
            <a:b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as well as the problems</a:t>
            </a: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Renowned Pastor Warren Wiersbe Passes Away at 89">
            <a:extLst>
              <a:ext uri="{FF2B5EF4-FFF2-40B4-BE49-F238E27FC236}">
                <a16:creationId xmlns:a16="http://schemas.microsoft.com/office/drawing/2014/main" id="{BD16E356-4AA6-45D5-B272-CB5719D6F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5045" r="30319" b="7236"/>
          <a:stretch/>
        </p:blipFill>
        <p:spPr bwMode="auto">
          <a:xfrm>
            <a:off x="9067798" y="4230460"/>
            <a:ext cx="2743202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381FC-001D-4859-A735-1BD415ADAABB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(Colorado Springs, CO: Victor Books, 1992).</a:t>
            </a:r>
          </a:p>
        </p:txBody>
      </p:sp>
    </p:spTree>
    <p:extLst>
      <p:ext uri="{BB962C8B-B14F-4D97-AF65-F5344CB8AC3E}">
        <p14:creationId xmlns:p14="http://schemas.microsoft.com/office/powerpoint/2010/main" val="650482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“Come and let us build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the wall of Jerusalem,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that we may no longer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be a reproach.”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2:17,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64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Nehemiah’s ability to rally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people to the cause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is a testament to his leadership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strength of character.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09CF57C-E577-44EB-A734-6B0676F9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The Jeremiah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NKJV, “Book Introduction,” p. 622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C7E36-B683-4C71-9F1F-F95D2CE75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" b="31649"/>
          <a:stretch/>
        </p:blipFill>
        <p:spPr bwMode="auto">
          <a:xfrm>
            <a:off x="9067800" y="4230460"/>
            <a:ext cx="2743200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140F6F-3960-4031-9620-459E512014C1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David Jeremiah (Franklin, TN: Worthy Publishing, 2013).</a:t>
            </a:r>
          </a:p>
        </p:txBody>
      </p:sp>
    </p:spTree>
    <p:extLst>
      <p:ext uri="{BB962C8B-B14F-4D97-AF65-F5344CB8AC3E}">
        <p14:creationId xmlns:p14="http://schemas.microsoft.com/office/powerpoint/2010/main" val="696652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“He came to His own....”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John 1:11a,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151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“… He is not ashamed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to call them brethren....”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Hebrews 2:11b,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57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</a:t>
            </a: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work began Aug. 1, 444 B.C</a:t>
            </a: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18BD09D6-DC29-4CBD-BA2F-D202A25A7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97" y="4306431"/>
            <a:ext cx="945794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Ryrie Study Bible</a:t>
            </a:r>
            <a:b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KJV, </a:t>
            </a:r>
            <a:r>
              <a:rPr kumimoji="0" lang="en-US" altLang="en-US" sz="36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Expanded Edition</a:t>
            </a:r>
            <a:r>
              <a:rPr kumimoji="0" lang="en-US" altLang="en-US" sz="36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, Note on Ezra 2:18,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p. 753</a:t>
            </a:r>
          </a:p>
        </p:txBody>
      </p:sp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AC516CD0-3F25-4130-ACEA-E9AC66F3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9" r="6666" b="22349"/>
          <a:stretch/>
        </p:blipFill>
        <p:spPr bwMode="auto">
          <a:xfrm>
            <a:off x="9654541" y="4396742"/>
            <a:ext cx="2156459" cy="21564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2DC99F-EB3D-49DA-9DEE-6C70AA1AAE81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(Chicago: Moody Publishers, 1994).</a:t>
            </a:r>
          </a:p>
        </p:txBody>
      </p:sp>
    </p:spTree>
    <p:extLst>
      <p:ext uri="{BB962C8B-B14F-4D97-AF65-F5344CB8AC3E}">
        <p14:creationId xmlns:p14="http://schemas.microsoft.com/office/powerpoint/2010/main" val="400007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26000">
              <a:srgbClr val="3D5265"/>
            </a:gs>
            <a:gs pos="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4E3BBC58-00E0-4BD7-85F7-86BA03186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818"/>
            <a:ext cx="12192000" cy="502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Our mission is focused: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Friends of Israel is a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worldwide evangelical ministry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proclaiming Biblical truth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about Israel and the Messiah,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while bringing physical and spiritual comfort to the Jewish people.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ras Bold ITC" panose="020B0907030504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FB1C9-3C29-4CF0-912D-C85CBF3A5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21" y="5029582"/>
            <a:ext cx="4370579" cy="16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263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77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0" y="76200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3 is the heart of the book!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noProof="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7325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0" y="762000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3 is the heart of the book!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noProof="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4</a:t>
            </a: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-6 take place during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the rebuilding described here.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4103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9C582E8-3726-464B-95E2-DE9FF8C16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5160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Dr. Warren W. Wiersbe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Be Determined,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 p. 50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Chapters 4 to 6 describe </a:t>
            </a:r>
            <a:b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at least nine different tactics </a:t>
            </a:r>
            <a:b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that the enemy used to try </a:t>
            </a:r>
            <a:b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to stop the work on the walls</a:t>
            </a: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Renowned Pastor Warren Wiersbe Passes Away at 89">
            <a:extLst>
              <a:ext uri="{FF2B5EF4-FFF2-40B4-BE49-F238E27FC236}">
                <a16:creationId xmlns:a16="http://schemas.microsoft.com/office/drawing/2014/main" id="{BD16E356-4AA6-45D5-B272-CB5719D6F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5045" r="30319" b="7236"/>
          <a:stretch/>
        </p:blipFill>
        <p:spPr bwMode="auto">
          <a:xfrm>
            <a:off x="9067798" y="4230460"/>
            <a:ext cx="2743202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E4F20-A67C-49A4-BA81-1CBBC466BE35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(Colorado Springs, CO: Victor Books, 1992).</a:t>
            </a:r>
          </a:p>
        </p:txBody>
      </p:sp>
    </p:spTree>
    <p:extLst>
      <p:ext uri="{BB962C8B-B14F-4D97-AF65-F5344CB8AC3E}">
        <p14:creationId xmlns:p14="http://schemas.microsoft.com/office/powerpoint/2010/main" val="113495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3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380999" y="282126"/>
            <a:ext cx="6096001" cy="589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Ridicule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 (4:1-6)</a:t>
            </a:r>
          </a:p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Plots of war 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(4:7-9)</a:t>
            </a:r>
          </a:p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Discouragement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 (4:10)</a:t>
            </a:r>
          </a:p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Fear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 (4:11-23)</a:t>
            </a:r>
          </a:p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Selfishness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 (5:1-19)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A56C4-B225-43B8-B949-40A7D2E66968}"/>
              </a:ext>
            </a:extLst>
          </p:cNvPr>
          <p:cNvSpPr txBox="1"/>
          <p:nvPr/>
        </p:nvSpPr>
        <p:spPr>
          <a:xfrm>
            <a:off x="6324600" y="282126"/>
            <a:ext cx="5715000" cy="470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Compromise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 (6:1-4)</a:t>
            </a:r>
          </a:p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Slander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 (6:5-9)</a:t>
            </a:r>
          </a:p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Threats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 (6:10-14)</a:t>
            </a:r>
          </a:p>
          <a:p>
            <a:pPr marL="342900" indent="-34290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Intrigue</a:t>
            </a:r>
            <a:r>
              <a:rPr lang="en-US" sz="44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 (6:17-19)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675158-B3BF-422A-81C6-39F4F5269C90}"/>
              </a:ext>
            </a:extLst>
          </p:cNvPr>
          <p:cNvSpPr txBox="1"/>
          <p:nvPr/>
        </p:nvSpPr>
        <p:spPr>
          <a:xfrm>
            <a:off x="577596" y="6611779"/>
            <a:ext cx="11614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Warren W. Wiersbe, </a:t>
            </a:r>
            <a:r>
              <a:rPr lang="en-US" sz="1000" i="1" dirty="0">
                <a:solidFill>
                  <a:schemeClr val="bg1"/>
                </a:solidFill>
              </a:rPr>
              <a:t>Be Determined</a:t>
            </a:r>
            <a:r>
              <a:rPr lang="en-US" sz="1000" dirty="0">
                <a:solidFill>
                  <a:schemeClr val="bg1"/>
                </a:solidFill>
              </a:rPr>
              <a:t> (Colorado Springs, CO: Victor Books, 1992), p. 50.</a:t>
            </a:r>
          </a:p>
        </p:txBody>
      </p:sp>
    </p:spTree>
    <p:extLst>
      <p:ext uri="{BB962C8B-B14F-4D97-AF65-F5344CB8AC3E}">
        <p14:creationId xmlns:p14="http://schemas.microsoft.com/office/powerpoint/2010/main" val="12429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6BCB9-E851-4AAD-9924-68A030E52C39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410446340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D50E2A-5DFC-4629-8B8A-2F007B968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“they laughed at us and despised us” – 2:19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28BD1-0537-4C9D-9410-5EF39D42DC42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353373185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0A77AD-577F-4A52-A39A-34DE9A344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4466023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50E2A-5DFC-4629-8B8A-2F007B968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“they laughed at us and despised us” – 2:19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816F4-D224-48A2-A600-629276D95DC2}"/>
              </a:ext>
            </a:extLst>
          </p:cNvPr>
          <p:cNvSpPr txBox="1"/>
          <p:nvPr/>
        </p:nvSpPr>
        <p:spPr>
          <a:xfrm>
            <a:off x="2430212" y="4945559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“Sanballat … mocked the Jews” – 4:1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66161-E9CD-42AD-9C02-A75E1633C5F5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183639957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DF3D3-6AE0-44E1-B3C9-C217B94C14F9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320790382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D50E2A-5DFC-4629-8B8A-2F007B968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“conspired ... to ... attack Jerusalem” – 4:8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BCCFC-68E8-456D-A55F-9FC4E4351634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299210357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>
            <a:extLst>
              <a:ext uri="{FF2B5EF4-FFF2-40B4-BE49-F238E27FC236}">
                <a16:creationId xmlns:a16="http://schemas.microsoft.com/office/drawing/2014/main" id="{3803752F-268B-4DBF-9B92-37D2E3ABF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BC4BB-51F1-440F-B9AD-516FF2BFB109}"/>
              </a:ext>
            </a:extLst>
          </p:cNvPr>
          <p:cNvSpPr txBox="1"/>
          <p:nvPr/>
        </p:nvSpPr>
        <p:spPr>
          <a:xfrm>
            <a:off x="152400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JULIAN" panose="02000000000000000000" pitchFamily="2" charset="0"/>
                <a:ea typeface="+mn-ea"/>
                <a:cs typeface="Arial" panose="020B0604020202020204" pitchFamily="34" charset="0"/>
              </a:rPr>
              <a:t>foi.org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5664C-4326-491D-BC05-27D41C31A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6"/>
          <a:stretch/>
        </p:blipFill>
        <p:spPr>
          <a:xfrm>
            <a:off x="0" y="0"/>
            <a:ext cx="12192000" cy="59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7560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0A77AD-577F-4A52-A39A-34DE9A344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4466023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50E2A-5DFC-4629-8B8A-2F007B968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“conspired ... to ... attack Jerusalem” – 4:8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816F4-D224-48A2-A600-629276D95DC2}"/>
              </a:ext>
            </a:extLst>
          </p:cNvPr>
          <p:cNvSpPr txBox="1"/>
          <p:nvPr/>
        </p:nvSpPr>
        <p:spPr>
          <a:xfrm>
            <a:off x="2430212" y="4945559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“let us meet together” – 6:2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49E12-323D-4BB0-80D5-28475D754A90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269189328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B4039-9AF9-49E6-AE3C-E4897B8B77C0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365265054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D50E2A-5DFC-4629-8B8A-2F007B968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“an open letter” – 6:5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A750F-B7CB-461F-856F-BD2A9418D5AD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170800083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0A77AD-577F-4A52-A39A-34DE9A344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4466023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50E2A-5DFC-4629-8B8A-2F007B968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“an open letter” – 6:5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816F4-D224-48A2-A600-629276D95DC2}"/>
              </a:ext>
            </a:extLst>
          </p:cNvPr>
          <p:cNvSpPr txBox="1"/>
          <p:nvPr/>
        </p:nvSpPr>
        <p:spPr>
          <a:xfrm>
            <a:off x="2430212" y="4945559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“prophecy against me” – 6:12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48BEE-9F21-4936-AE1A-2BCEEB513E27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378214772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E4311-8F2F-4FDB-984F-84B6E9B5CC57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364273213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D50E2A-5DFC-4629-8B8A-2F007B968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41462" r="36875" b="15057"/>
          <a:stretch/>
        </p:blipFill>
        <p:spPr>
          <a:xfrm>
            <a:off x="609600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Seven Adversarial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 Light" panose="020B0306020202040204" pitchFamily="34" charset="0"/>
                <a:ea typeface="PMingLiU-ExtB" panose="02020500000000000000" pitchFamily="18" charset="-120"/>
              </a:rPr>
              <a:t>“Tobiah sent letters to frighten me” – 6:19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72D03-64A7-482E-BD70-02286569AEEB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Based on “Seven Attempts to Stop Nehemiah’s Work.” John MacArthur, </a:t>
            </a:r>
            <a:r>
              <a:rPr lang="en-US" sz="1000" i="1" dirty="0">
                <a:solidFill>
                  <a:schemeClr val="bg1"/>
                </a:solidFill>
              </a:rPr>
              <a:t>MacArthur Study Bible</a:t>
            </a:r>
            <a:r>
              <a:rPr lang="en-US" sz="1000" dirty="0">
                <a:solidFill>
                  <a:schemeClr val="bg1"/>
                </a:solidFill>
              </a:rPr>
              <a:t>, 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Edition, ESV (Nashville, TN: Thomas Nelson, 2021), p. 591.</a:t>
            </a:r>
          </a:p>
        </p:txBody>
      </p:sp>
    </p:spTree>
    <p:extLst>
      <p:ext uri="{BB962C8B-B14F-4D97-AF65-F5344CB8AC3E}">
        <p14:creationId xmlns:p14="http://schemas.microsoft.com/office/powerpoint/2010/main" val="380448627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0" y="762000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3 is the heart of the book!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noProof="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4</a:t>
            </a: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-6 take place during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the rebuilding described here.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7262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0" y="762000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3 is the heart of the book!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noProof="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4</a:t>
            </a: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-6 take place during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the rebuilding described here.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Ch. 7-13 take place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within the rebuilt city.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11612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796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0" y="30480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3 tells the story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of rebuilding up to 2.5 miles of wall, surrounding 220 acres of the city.*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32A07-FADD-4D8A-A64C-57B547E85D42}"/>
              </a:ext>
            </a:extLst>
          </p:cNvPr>
          <p:cNvSpPr txBox="1"/>
          <p:nvPr/>
        </p:nvSpPr>
        <p:spPr>
          <a:xfrm>
            <a:off x="3657600" y="6642556"/>
            <a:ext cx="853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*Edwin Yamauchi, </a:t>
            </a:r>
            <a:r>
              <a:rPr lang="en-US" sz="800" i="1" dirty="0">
                <a:solidFill>
                  <a:schemeClr val="bg1"/>
                </a:solidFill>
              </a:rPr>
              <a:t>Expositor’s Bible Commentary</a:t>
            </a:r>
            <a:r>
              <a:rPr lang="en-US" sz="800" dirty="0">
                <a:solidFill>
                  <a:schemeClr val="bg1"/>
                </a:solidFill>
              </a:rPr>
              <a:t>, Vol. 4, p. 692</a:t>
            </a:r>
          </a:p>
        </p:txBody>
      </p:sp>
    </p:spTree>
    <p:extLst>
      <p:ext uri="{BB962C8B-B14F-4D97-AF65-F5344CB8AC3E}">
        <p14:creationId xmlns:p14="http://schemas.microsoft.com/office/powerpoint/2010/main" val="148081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2">
            <a:extLst>
              <a:ext uri="{FF2B5EF4-FFF2-40B4-BE49-F238E27FC236}">
                <a16:creationId xmlns:a16="http://schemas.microsoft.com/office/drawing/2014/main" id="{3C5B5E01-0317-471A-B3FD-61DD7410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49925"/>
            <a:ext cx="1219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JULIAN" panose="02000000000000000000" pitchFamily="2" charset="0"/>
                <a:ea typeface="+mn-ea"/>
                <a:cs typeface="Arial" panose="020B0604020202020204" pitchFamily="34" charset="0"/>
              </a:rPr>
              <a:t>sermonaudio.com/pscharf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7ABE1-9D84-4CFE-84F6-A903DA6CB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92" b="16570"/>
          <a:stretch/>
        </p:blipFill>
        <p:spPr>
          <a:xfrm>
            <a:off x="0" y="-1"/>
            <a:ext cx="12192000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9764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0" y="304800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3 tells the story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of rebuilding up to 2.5 miles of wall, surrounding 220 acres of the city.*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Vv. 1-5 are the northern walls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Vv. 6-13 are the western walls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Vv. 14-16 are the southern walls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Vv. 17-32 are the eastern walls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79A8D-8B06-46DC-9C31-12093F5BC1BC}"/>
              </a:ext>
            </a:extLst>
          </p:cNvPr>
          <p:cNvSpPr txBox="1"/>
          <p:nvPr/>
        </p:nvSpPr>
        <p:spPr>
          <a:xfrm>
            <a:off x="3657600" y="6642556"/>
            <a:ext cx="853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*Edwin Yamauchi, </a:t>
            </a:r>
            <a:r>
              <a:rPr lang="en-US" sz="800" i="1" dirty="0">
                <a:solidFill>
                  <a:schemeClr val="bg1"/>
                </a:solidFill>
              </a:rPr>
              <a:t>Expositor’s Bible Commentary</a:t>
            </a:r>
            <a:r>
              <a:rPr lang="en-US" sz="800" dirty="0">
                <a:solidFill>
                  <a:schemeClr val="bg1"/>
                </a:solidFill>
              </a:rPr>
              <a:t>, Vol. 4, p. 692</a:t>
            </a:r>
          </a:p>
        </p:txBody>
      </p:sp>
    </p:spTree>
    <p:extLst>
      <p:ext uri="{BB962C8B-B14F-4D97-AF65-F5344CB8AC3E}">
        <p14:creationId xmlns:p14="http://schemas.microsoft.com/office/powerpoint/2010/main" val="1381033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EE4A7DC0-350C-42E7-B197-2CA38461F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48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0" y="304800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3 tells the story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of rebuilding up to 2.5 miles of wall, surrounding 220 acres of the city.*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Vv. 1-5 are the northern walls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Vv. 6-13 are the western walls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Vv. 14-16 are the southern walls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Vv. 17-32 are the eastern walls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79A8D-8B06-46DC-9C31-12093F5BC1BC}"/>
              </a:ext>
            </a:extLst>
          </p:cNvPr>
          <p:cNvSpPr txBox="1"/>
          <p:nvPr/>
        </p:nvSpPr>
        <p:spPr>
          <a:xfrm>
            <a:off x="3657600" y="6642556"/>
            <a:ext cx="853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*Edwin Yamauchi, </a:t>
            </a:r>
            <a:r>
              <a:rPr lang="en-US" sz="800" i="1" dirty="0">
                <a:solidFill>
                  <a:schemeClr val="bg1"/>
                </a:solidFill>
              </a:rPr>
              <a:t>Expositor’s Bible Commentary</a:t>
            </a:r>
            <a:r>
              <a:rPr lang="en-US" sz="800" dirty="0">
                <a:solidFill>
                  <a:schemeClr val="bg1"/>
                </a:solidFill>
              </a:rPr>
              <a:t>, Vol. 4, p. 692</a:t>
            </a:r>
          </a:p>
        </p:txBody>
      </p:sp>
    </p:spTree>
    <p:extLst>
      <p:ext uri="{BB962C8B-B14F-4D97-AF65-F5344CB8AC3E}">
        <p14:creationId xmlns:p14="http://schemas.microsoft.com/office/powerpoint/2010/main" val="763589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846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0" y="220980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Ch. 3 mentions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38 individuals,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representing 42 different groups.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2623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work is sometimes “building”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sometimes “repairing,”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suggesting that the parts of the walls were in various states of dilapidation.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79772F4A-7DF4-48F8-9E57-030031C06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75" y="4306431"/>
            <a:ext cx="97690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ESV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Note on Nehemiah 3:4, p. 827</a:t>
            </a:r>
          </a:p>
        </p:txBody>
      </p:sp>
      <p:pic>
        <p:nvPicPr>
          <p:cNvPr id="16" name="Picture 2" descr="ESV Study Bible, Hardcover">
            <a:extLst>
              <a:ext uri="{FF2B5EF4-FFF2-40B4-BE49-F238E27FC236}">
                <a16:creationId xmlns:a16="http://schemas.microsoft.com/office/drawing/2014/main" id="{A9039C28-B557-4371-A3C0-470D95181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595" y="3974806"/>
            <a:ext cx="1780405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6C219-F9BB-4E5E-A0FC-BDCEB5BC2F63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(Wheaton, IL: Crossway, 2008).</a:t>
            </a:r>
          </a:p>
        </p:txBody>
      </p:sp>
    </p:spTree>
    <p:extLst>
      <p:ext uri="{BB962C8B-B14F-4D97-AF65-F5344CB8AC3E}">
        <p14:creationId xmlns:p14="http://schemas.microsoft.com/office/powerpoint/2010/main" val="3944262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In most cases, these would have been massive double doorways designed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to accommodate the anticipated size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flow of traffic.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09CF57C-E577-44EB-A734-6B0676F9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The Jeremiah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NKJV, “A Gated Community,” p. 626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C7E36-B683-4C71-9F1F-F95D2CE75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" b="31649"/>
          <a:stretch/>
        </p:blipFill>
        <p:spPr bwMode="auto">
          <a:xfrm>
            <a:off x="9067800" y="4230460"/>
            <a:ext cx="2743200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4598A5-2575-45B5-B947-59866069DFA7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David Jeremiah (Franklin, TN: Worthy Publishing, 2013).</a:t>
            </a:r>
          </a:p>
        </p:txBody>
      </p:sp>
    </p:spTree>
    <p:extLst>
      <p:ext uri="{BB962C8B-B14F-4D97-AF65-F5344CB8AC3E}">
        <p14:creationId xmlns:p14="http://schemas.microsoft.com/office/powerpoint/2010/main" val="17327525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Fully loaded camels would pass through, and the traffic at the gates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was often two-way.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09CF57C-E577-44EB-A734-6B0676F9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The Jeremiah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NKJV, “A Gated Community,” p. 626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C7E36-B683-4C71-9F1F-F95D2CE75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" b="31649"/>
          <a:stretch/>
        </p:blipFill>
        <p:spPr bwMode="auto">
          <a:xfrm>
            <a:off x="9067800" y="4230460"/>
            <a:ext cx="2743200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5E6C0-224D-482C-9BBA-5F592B1F263E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David Jeremiah (Franklin, TN: Worthy Publishing, 2013).</a:t>
            </a:r>
          </a:p>
        </p:txBody>
      </p:sp>
    </p:spTree>
    <p:extLst>
      <p:ext uri="{BB962C8B-B14F-4D97-AF65-F5344CB8AC3E}">
        <p14:creationId xmlns:p14="http://schemas.microsoft.com/office/powerpoint/2010/main" val="26199795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 task so enormous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as rebuilding the walls of Jerusalem,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especially under adverse conditions, called for unusual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organizational effort.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8" y="4306431"/>
            <a:ext cx="99206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Bible Knowledge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Gene A. Getz, “Nehemiah,” p. 678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D8F4F5-4DDE-4AB4-AE21-AD6EE8AC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3974806"/>
            <a:ext cx="1674147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058E6-A3A3-4094-BF58-121CB3FA3DA0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Bible Knowledge Commentary: Old Testament</a:t>
            </a:r>
            <a:r>
              <a:rPr lang="en-US" sz="600" dirty="0">
                <a:solidFill>
                  <a:schemeClr val="bg1"/>
                </a:solidFill>
              </a:rPr>
              <a:t> (Wheaton, IL: Victor Books, 1985).</a:t>
            </a:r>
          </a:p>
        </p:txBody>
      </p:sp>
    </p:spTree>
    <p:extLst>
      <p:ext uri="{BB962C8B-B14F-4D97-AF65-F5344CB8AC3E}">
        <p14:creationId xmlns:p14="http://schemas.microsoft.com/office/powerpoint/2010/main" val="2705081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uniqueness of Nehemiah’s plan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is evident in this chapter.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8" y="4306431"/>
            <a:ext cx="99206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Bible Knowledge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Gene A. Getz, “Nehemiah,” p. 678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D8F4F5-4DDE-4AB4-AE21-AD6EE8AC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3974806"/>
            <a:ext cx="1674147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B3422-942F-4950-969A-2B7102CC338E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Bible Knowledge Commentary: Old Testament</a:t>
            </a:r>
            <a:r>
              <a:rPr lang="en-US" sz="600" dirty="0">
                <a:solidFill>
                  <a:schemeClr val="bg1"/>
                </a:solidFill>
              </a:rPr>
              <a:t> (Wheaton, IL: Victor Books, 1985).</a:t>
            </a:r>
          </a:p>
        </p:txBody>
      </p:sp>
    </p:spTree>
    <p:extLst>
      <p:ext uri="{BB962C8B-B14F-4D97-AF65-F5344CB8AC3E}">
        <p14:creationId xmlns:p14="http://schemas.microsoft.com/office/powerpoint/2010/main" val="922942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DAAD5-5789-4764-A90A-C2C2A6561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D6BA7-2078-4BE6-AF9E-F99B13F32A0D}"/>
              </a:ext>
            </a:extLst>
          </p:cNvPr>
          <p:cNvSpPr/>
          <p:nvPr/>
        </p:nvSpPr>
        <p:spPr bwMode="auto">
          <a:xfrm>
            <a:off x="609599" y="4447425"/>
            <a:ext cx="10954475" cy="2105775"/>
          </a:xfrm>
          <a:prstGeom prst="rect">
            <a:avLst/>
          </a:prstGeom>
          <a:solidFill>
            <a:schemeClr val="bg2">
              <a:lumMod val="20000"/>
              <a:lumOff val="8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EB0C59E-FF3B-4BF8-AE6D-3EA4D9FF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90"/>
            <a:ext cx="121920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6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A Burden for God’s People</a:t>
            </a:r>
            <a:b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kumimoji="0" lang="en-US" altLang="en-US" sz="4400" b="1" u="none" strike="noStrike" kern="1200" cap="none" spc="0" normalizeH="0" baseline="0" noProof="0" dirty="0">
                <a:ln w="1270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Nehemiah 1:1--2:8</a:t>
            </a:r>
            <a:br>
              <a:rPr kumimoji="0" lang="en-US" altLang="en-US" sz="6000" b="1" u="none" strike="noStrike" kern="1200" cap="none" spc="0" normalizeH="0" baseline="0" noProof="0" dirty="0">
                <a:ln w="1270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endParaRPr kumimoji="0" lang="en-US" altLang="en-US" sz="8000" b="1" i="1" u="none" strike="noStrike" kern="1200" cap="none" spc="0" normalizeH="0" baseline="0" noProof="0" dirty="0">
              <a:ln w="12700"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" panose="02000505000000020004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BB5A13-5477-443D-AB26-05CAEC374060}"/>
              </a:ext>
            </a:extLst>
          </p:cNvPr>
          <p:cNvSpPr/>
          <p:nvPr/>
        </p:nvSpPr>
        <p:spPr>
          <a:xfrm>
            <a:off x="152400" y="152400"/>
            <a:ext cx="44196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4D06359-357A-4302-9DA8-E563E99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59" y="304800"/>
            <a:ext cx="42649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  <a:t>Paul J. Scharf, M.Div.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Church Ministries Representative        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foi.org/scharf         pscharf@foi.org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9B8F35F-2195-43AF-9ECC-13449634B2CE}"/>
              </a:ext>
            </a:extLst>
          </p:cNvPr>
          <p:cNvSpPr/>
          <p:nvPr/>
        </p:nvSpPr>
        <p:spPr>
          <a:xfrm>
            <a:off x="2133600" y="1066800"/>
            <a:ext cx="152400" cy="152400"/>
          </a:xfrm>
          <a:prstGeom prst="flowChartConnector">
            <a:avLst/>
          </a:prstGeom>
          <a:solidFill>
            <a:srgbClr val="3D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A84FE-E435-4079-858D-9B0F82C408D9}"/>
              </a:ext>
            </a:extLst>
          </p:cNvPr>
          <p:cNvSpPr/>
          <p:nvPr/>
        </p:nvSpPr>
        <p:spPr>
          <a:xfrm>
            <a:off x="7848600" y="185057"/>
            <a:ext cx="4192181" cy="17961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670D3-48D2-4449-99D5-0639EDA2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156" y="337457"/>
            <a:ext cx="3893483" cy="14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23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EE4A7DC0-350C-42E7-B197-2CA38461F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2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Close to Home – vv. 1, 10, 17, 23, 28-30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“… the high priest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rose up </a:t>
            </a: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with his brethren 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the priests and built 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the Sheep Gate....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3:1,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5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Close to Home – vv. 1, 10, 17, 23, 28-30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Close to Home – vv. 1, 10, 17, 23, 28-30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“Next to …” = 16 times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“And next to them....”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3:4,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48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Close to Home – vv. 1, 10, 17, 23, 28-30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“Next to …” = 16 times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7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“… joined and knit together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by what every joint supplies, according to the effective working by which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every part does its share....”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Ephesians 4:16,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26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Close to Home – vv. 1, 10, 17, 23, 28-30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“Next to …” = 16 times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D6BA7-2078-4BE6-AF9E-F99B13F32A0D}"/>
              </a:ext>
            </a:extLst>
          </p:cNvPr>
          <p:cNvSpPr/>
          <p:nvPr/>
        </p:nvSpPr>
        <p:spPr bwMode="auto">
          <a:xfrm>
            <a:off x="609599" y="4447425"/>
            <a:ext cx="10954475" cy="2105775"/>
          </a:xfrm>
          <a:prstGeom prst="rect">
            <a:avLst/>
          </a:prstGeom>
          <a:solidFill>
            <a:schemeClr val="bg2">
              <a:lumMod val="20000"/>
              <a:lumOff val="8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EB0C59E-FF3B-4BF8-AE6D-3EA4D9FF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90"/>
            <a:ext cx="12192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6000" b="1" i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A Burden for God’s Work</a:t>
            </a:r>
            <a:b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kumimoji="0" lang="en-US" altLang="en-US" sz="4400" b="1" u="none" strike="noStrike" kern="1200" cap="none" spc="0" normalizeH="0" baseline="0" noProof="0" dirty="0">
                <a:ln w="127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Nehemiah 2:9--3:32</a:t>
            </a:r>
            <a:endParaRPr kumimoji="0" lang="en-US" altLang="en-US" sz="8000" b="1" i="1" u="none" strike="noStrike" kern="1200" cap="none" spc="0" normalizeH="0" baseline="0" noProof="0" dirty="0">
              <a:ln w="12700">
                <a:solidFill>
                  <a:schemeClr val="bg2">
                    <a:lumMod val="75000"/>
                  </a:schemeClr>
                </a:solidFill>
              </a:ln>
              <a:solidFill>
                <a:srgbClr val="3D52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" panose="02000505000000020004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BB5A13-5477-443D-AB26-05CAEC374060}"/>
              </a:ext>
            </a:extLst>
          </p:cNvPr>
          <p:cNvSpPr/>
          <p:nvPr/>
        </p:nvSpPr>
        <p:spPr>
          <a:xfrm>
            <a:off x="152400" y="152400"/>
            <a:ext cx="44196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4D06359-357A-4302-9DA8-E563E99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59" y="304800"/>
            <a:ext cx="42649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  <a:t>Paul J. Scharf, M.Div.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Church Ministries Representative        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foi.org/scharf         pscharf@foi.org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9B8F35F-2195-43AF-9ECC-13449634B2CE}"/>
              </a:ext>
            </a:extLst>
          </p:cNvPr>
          <p:cNvSpPr/>
          <p:nvPr/>
        </p:nvSpPr>
        <p:spPr>
          <a:xfrm>
            <a:off x="2133600" y="1066800"/>
            <a:ext cx="152400" cy="152400"/>
          </a:xfrm>
          <a:prstGeom prst="flowChartConnector">
            <a:avLst/>
          </a:prstGeom>
          <a:solidFill>
            <a:srgbClr val="3D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A84FE-E435-4079-858D-9B0F82C408D9}"/>
              </a:ext>
            </a:extLst>
          </p:cNvPr>
          <p:cNvSpPr/>
          <p:nvPr/>
        </p:nvSpPr>
        <p:spPr>
          <a:xfrm>
            <a:off x="7848600" y="185057"/>
            <a:ext cx="4192181" cy="17961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670D3-48D2-4449-99D5-0639EDA2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156" y="337457"/>
            <a:ext cx="3893483" cy="1491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D3AC3C-4232-4E61-9C11-93FA3C3B5C2C}"/>
              </a:ext>
            </a:extLst>
          </p:cNvPr>
          <p:cNvSpPr txBox="1"/>
          <p:nvPr/>
        </p:nvSpPr>
        <p:spPr>
          <a:xfrm>
            <a:off x="2819400" y="6642556"/>
            <a:ext cx="9372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effectLst/>
              </a:rPr>
              <a:t>Scripture taken from the New King James Version®. Copyright © 1982 by Thomas Nelson. Used by permission. All rights reserved.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19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Close to Home – vv. 1, 10, 17, 23, 28-30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“Next to …” = 16 times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56FD-3B1A-46E2-9BFE-E433F28B2AED}"/>
              </a:ext>
            </a:extLst>
          </p:cNvPr>
          <p:cNvSpPr txBox="1"/>
          <p:nvPr/>
        </p:nvSpPr>
        <p:spPr>
          <a:xfrm>
            <a:off x="0" y="355789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Notable Nobles – </a:t>
            </a:r>
            <a:b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vv. 1, 4, 8, 9, 12, 16-19, 22, 28, 31, 32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9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Close to Home – vv. 1, 10, 17, 23, 28-30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“Next to …” = 16 times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56FD-3B1A-46E2-9BFE-E433F28B2AED}"/>
              </a:ext>
            </a:extLst>
          </p:cNvPr>
          <p:cNvSpPr txBox="1"/>
          <p:nvPr/>
        </p:nvSpPr>
        <p:spPr>
          <a:xfrm>
            <a:off x="0" y="355789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Notable Nobles – </a:t>
            </a:r>
            <a:b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vv. 1, 4, 8, 9, 12, 16-19, 22, 28, 31, 32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37C74-6CCF-401E-940F-753FD3373658}"/>
              </a:ext>
            </a:extLst>
          </p:cNvPr>
          <p:cNvSpPr txBox="1"/>
          <p:nvPr/>
        </p:nvSpPr>
        <p:spPr>
          <a:xfrm>
            <a:off x="0" y="544090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Women at Work – vv. 12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5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 Bad Report – v. 5 – See v. 27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 Bad Report – v. 5 – See v. 27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Extra Effort – v. 11, 19, 20, 21, 24, 27, 30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 Bad Report – v. 5 – See v. 27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Extra Effort – v. 11, 19, 20, 21, 24, 27, 30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56FD-3B1A-46E2-9BFE-E433F28B2AED}"/>
              </a:ext>
            </a:extLst>
          </p:cNvPr>
          <p:cNvSpPr txBox="1"/>
          <p:nvPr/>
        </p:nvSpPr>
        <p:spPr>
          <a:xfrm>
            <a:off x="0" y="355789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The End Result – 4:1-6; 6:15-16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“So we built the wall,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and the entire wall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was joined together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up to half its </a:t>
            </a: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height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, for the people had a mind to work.”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4:6,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071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 Bad Report – v. 5 – See v. 27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Extra Effort – v. 11, 19, 20, 21, 24, 27, 30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56FD-3B1A-46E2-9BFE-E433F28B2AED}"/>
              </a:ext>
            </a:extLst>
          </p:cNvPr>
          <p:cNvSpPr txBox="1"/>
          <p:nvPr/>
        </p:nvSpPr>
        <p:spPr>
          <a:xfrm>
            <a:off x="0" y="355789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The End Result – 4:1-6; 6:15-16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In only 52 days,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wall around the city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was whole again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—restored and rebuilt (6:15).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09CF57C-E577-44EB-A734-6B0676F9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The Jeremiah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NKJV, “Book Introduction,” p. 622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C7E36-B683-4C71-9F1F-F95D2CE75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" b="31649"/>
          <a:stretch/>
        </p:blipFill>
        <p:spPr bwMode="auto">
          <a:xfrm>
            <a:off x="9067800" y="4230460"/>
            <a:ext cx="2743200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69CE9-3D4E-4D60-86FF-EB9A0D9BA346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David Jeremiah (Franklin, TN: Worthy Publishing, 2013).</a:t>
            </a:r>
          </a:p>
        </p:txBody>
      </p:sp>
    </p:spTree>
    <p:extLst>
      <p:ext uri="{BB962C8B-B14F-4D97-AF65-F5344CB8AC3E}">
        <p14:creationId xmlns:p14="http://schemas.microsoft.com/office/powerpoint/2010/main" val="16574056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“So the wall was finished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… in fifty-two days.”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6:15,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48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F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0A182D-D7D9-431F-AA2F-6CE67D2C45F3}"/>
              </a:ext>
            </a:extLst>
          </p:cNvPr>
          <p:cNvSpPr txBox="1"/>
          <p:nvPr/>
        </p:nvSpPr>
        <p:spPr>
          <a:xfrm>
            <a:off x="0" y="304800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Do you have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a burden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for the</a:t>
            </a: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 work </a:t>
            </a:r>
            <a:b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</a:b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of God?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PhagsPa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92207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29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wall </a:t>
            </a:r>
            <a:r>
              <a:rPr kumimoji="0" lang="en-US" altLang="en-US" sz="8000" b="1" i="1" u="none" strike="noStrike" kern="1200" cap="none" spc="0" normalizeH="0" baseline="0" noProof="0" dirty="0" err="1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wa</a:t>
            </a: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 completed </a:t>
            </a:r>
            <a:b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on Sept. 21, 444 B.C</a:t>
            </a: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18BD09D6-DC29-4CBD-BA2F-D202A25A7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97" y="4306431"/>
            <a:ext cx="945794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Ryrie Study Bible</a:t>
            </a:r>
            <a:b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KJV, </a:t>
            </a:r>
            <a:r>
              <a:rPr kumimoji="0" lang="en-US" altLang="en-US" sz="36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Expanded Edition</a:t>
            </a:r>
            <a:r>
              <a:rPr kumimoji="0" lang="en-US" altLang="en-US" sz="36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, Note on Ezra 6:15,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p. 759</a:t>
            </a:r>
          </a:p>
        </p:txBody>
      </p:sp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AC516CD0-3F25-4130-ACEA-E9AC66F3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9" r="6666" b="22349"/>
          <a:stretch/>
        </p:blipFill>
        <p:spPr bwMode="auto">
          <a:xfrm>
            <a:off x="9654541" y="4396742"/>
            <a:ext cx="2156459" cy="21564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81378-9A39-4741-B663-C57EFB9B195F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(Chicago: Moody Publishers, 1994).</a:t>
            </a:r>
          </a:p>
        </p:txBody>
      </p:sp>
    </p:spTree>
    <p:extLst>
      <p:ext uri="{BB962C8B-B14F-4D97-AF65-F5344CB8AC3E}">
        <p14:creationId xmlns:p14="http://schemas.microsoft.com/office/powerpoint/2010/main" val="14256471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F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0A182D-D7D9-431F-AA2F-6CE67D2C45F3}"/>
              </a:ext>
            </a:extLst>
          </p:cNvPr>
          <p:cNvSpPr txBox="1"/>
          <p:nvPr/>
        </p:nvSpPr>
        <p:spPr>
          <a:xfrm>
            <a:off x="0" y="304800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It is time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to build up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 work </a:t>
            </a:r>
            <a:b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</a:b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of God!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PhagsPa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9097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“Be ready in season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out of season.”</a:t>
            </a: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2 Timothy 4:2,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92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 Bad Report – V. 5 – See v. 27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Extra Effort – V. 11, 19, 20, 21, 24, 27, 30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56FD-3B1A-46E2-9BFE-E433F28B2AED}"/>
              </a:ext>
            </a:extLst>
          </p:cNvPr>
          <p:cNvSpPr txBox="1"/>
          <p:nvPr/>
        </p:nvSpPr>
        <p:spPr>
          <a:xfrm>
            <a:off x="0" y="355789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The End Result – 4:1-6; 6:15-16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1" u="sng" strike="noStrike" kern="1200" cap="none" spc="0" normalizeH="0" baseline="0" noProof="0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Working Together – Nehemiah 3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914400"/>
            <a:ext cx="12192000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 Bad Report – V. 5 – See v. 27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241489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Extra Effort – V. 11, 19, 20, 21, 24, 27, 30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56FD-3B1A-46E2-9BFE-E433F28B2AED}"/>
              </a:ext>
            </a:extLst>
          </p:cNvPr>
          <p:cNvSpPr txBox="1"/>
          <p:nvPr/>
        </p:nvSpPr>
        <p:spPr>
          <a:xfrm>
            <a:off x="0" y="355789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The End Result – 4:1-6; 6:15-16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E90DD-023F-4172-AACE-D32FB1FD8C53}"/>
              </a:ext>
            </a:extLst>
          </p:cNvPr>
          <p:cNvSpPr txBox="1"/>
          <p:nvPr/>
        </p:nvSpPr>
        <p:spPr>
          <a:xfrm>
            <a:off x="0" y="470207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One Missing Name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F451B4-D76D-42F5-994E-4C4C35EBDDD6}"/>
              </a:ext>
            </a:extLst>
          </p:cNvPr>
          <p:cNvSpPr/>
          <p:nvPr/>
        </p:nvSpPr>
        <p:spPr>
          <a:xfrm>
            <a:off x="0" y="5048071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skoola Pota" panose="020B0502040204020203" pitchFamily="34" charset="0"/>
                <a:ea typeface="+mn-ea"/>
                <a:cs typeface="Iskoola Pota" panose="020B0502040204020203" pitchFamily="34" charset="0"/>
              </a:rPr>
              <a:t>40th President Ronald Reagan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skoola Pota" panose="020B0502040204020203" pitchFamily="34" charset="0"/>
              <a:ea typeface="+mn-ea"/>
              <a:cs typeface="Iskoola Pota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9F05B-51ED-423F-BC8A-E55A085F5F28}"/>
              </a:ext>
            </a:extLst>
          </p:cNvPr>
          <p:cNvSpPr txBox="1"/>
          <p:nvPr/>
        </p:nvSpPr>
        <p:spPr>
          <a:xfrm>
            <a:off x="3733800" y="73759"/>
            <a:ext cx="85344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“On my desk in the </a:t>
            </a:r>
            <a:b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</a:b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Oval Office, I have </a:t>
            </a:r>
            <a:b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</a:b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a little sign that says: </a:t>
            </a:r>
            <a:b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</a:b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There is no limit to what </a:t>
            </a:r>
            <a:b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</a:b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a man can do or where </a:t>
            </a:r>
            <a:b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</a:b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he can go if he doesn’t mind who gets the credit.” </a:t>
            </a:r>
            <a:endParaRPr kumimoji="0" lang="en-US" altLang="en-US" sz="5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</a:endParaRPr>
          </a:p>
        </p:txBody>
      </p:sp>
      <p:pic>
        <p:nvPicPr>
          <p:cNvPr id="4098" name="Picture 2" descr="https://upload.wikimedia.org/wikipedia/commons/1/16/Official_Portrait_of_President_Reagan_1981.jpg">
            <a:extLst>
              <a:ext uri="{FF2B5EF4-FFF2-40B4-BE49-F238E27FC236}">
                <a16:creationId xmlns:a16="http://schemas.microsoft.com/office/drawing/2014/main" id="{4A7475B0-A886-4A3F-8B79-3B13DDD1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473715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03641-88FD-4318-B5A7-52A7CDE6B745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Jan. 29, 1988; Source: Ronald Reagan Presidential Library and Museum, Simi Valley, CA.</a:t>
            </a:r>
          </a:p>
        </p:txBody>
      </p:sp>
    </p:spTree>
    <p:extLst>
      <p:ext uri="{BB962C8B-B14F-4D97-AF65-F5344CB8AC3E}">
        <p14:creationId xmlns:p14="http://schemas.microsoft.com/office/powerpoint/2010/main" val="3375297124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“Remember me, my God,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for good, </a:t>
            </a: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according to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all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that I have done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for this people.”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5:19,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12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“For God </a:t>
            </a: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not unjust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to forget your work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and labor of love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which you have shown</a:t>
            </a: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Hebrews 6:10,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862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toward His name,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in that 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you have ministered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to the saints,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and do minister.”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Hebrews 6:10,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965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80CCE-B240-4DEB-B396-4E98BF5CB60C}"/>
              </a:ext>
            </a:extLst>
          </p:cNvPr>
          <p:cNvSpPr txBox="1"/>
          <p:nvPr/>
        </p:nvSpPr>
        <p:spPr>
          <a:xfrm>
            <a:off x="152399" y="152401"/>
            <a:ext cx="118871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“… And </a:t>
            </a: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I will write </a:t>
            </a:r>
            <a:b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on him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My new name.”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DDFD5-1D1D-478F-8F5D-7FEE48B136F0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Revelation 3:12,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549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350E59-4EFF-4A89-8FF5-3B18C792D28D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1DF57-3599-49EA-8C31-785DF099D690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“Jerusalem will be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trampled by Gentiles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until the times of the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Gentiles are fulfilled.”</a:t>
            </a:r>
            <a:br>
              <a:rPr kumimoji="0" lang="en-US" altLang="en-US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3C6904-30B3-44B5-81D9-22E759BA7BE5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Luke 21:24,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08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F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0A182D-D7D9-431F-AA2F-6CE67D2C45F3}"/>
              </a:ext>
            </a:extLst>
          </p:cNvPr>
          <p:cNvSpPr txBox="1"/>
          <p:nvPr/>
        </p:nvSpPr>
        <p:spPr>
          <a:xfrm>
            <a:off x="0" y="304800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Do you have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a burden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for the</a:t>
            </a: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 work </a:t>
            </a:r>
            <a:b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</a:b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of God?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PhagsPa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58229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D6BA7-2078-4BE6-AF9E-F99B13F32A0D}"/>
              </a:ext>
            </a:extLst>
          </p:cNvPr>
          <p:cNvSpPr/>
          <p:nvPr/>
        </p:nvSpPr>
        <p:spPr bwMode="auto">
          <a:xfrm>
            <a:off x="609599" y="4447425"/>
            <a:ext cx="10954475" cy="2105775"/>
          </a:xfrm>
          <a:prstGeom prst="rect">
            <a:avLst/>
          </a:prstGeom>
          <a:solidFill>
            <a:schemeClr val="bg2">
              <a:lumMod val="20000"/>
              <a:lumOff val="8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EB0C59E-FF3B-4BF8-AE6D-3EA4D9FF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90"/>
            <a:ext cx="12192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6000" b="1" i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A Burden for God’s Work</a:t>
            </a:r>
            <a:b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kumimoji="0" lang="en-US" altLang="en-US" sz="4400" b="1" u="none" strike="noStrike" kern="1200" cap="none" spc="0" normalizeH="0" baseline="0" noProof="0" dirty="0">
                <a:ln w="127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Nehemiah 2:9--3:32</a:t>
            </a:r>
            <a:endParaRPr kumimoji="0" lang="en-US" altLang="en-US" sz="8000" b="1" i="1" u="none" strike="noStrike" kern="1200" cap="none" spc="0" normalizeH="0" baseline="0" noProof="0" dirty="0">
              <a:ln w="12700">
                <a:solidFill>
                  <a:schemeClr val="bg2">
                    <a:lumMod val="75000"/>
                  </a:schemeClr>
                </a:solidFill>
              </a:ln>
              <a:solidFill>
                <a:srgbClr val="3D52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" panose="02000505000000020004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BB5A13-5477-443D-AB26-05CAEC374060}"/>
              </a:ext>
            </a:extLst>
          </p:cNvPr>
          <p:cNvSpPr/>
          <p:nvPr/>
        </p:nvSpPr>
        <p:spPr>
          <a:xfrm>
            <a:off x="152400" y="152400"/>
            <a:ext cx="44196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4D06359-357A-4302-9DA8-E563E99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59" y="304800"/>
            <a:ext cx="42649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  <a:t>Paul J. Scharf, M.Div.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Church Ministries Representative        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foi.org/scharf         pscharf@foi.org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9B8F35F-2195-43AF-9ECC-13449634B2CE}"/>
              </a:ext>
            </a:extLst>
          </p:cNvPr>
          <p:cNvSpPr/>
          <p:nvPr/>
        </p:nvSpPr>
        <p:spPr>
          <a:xfrm>
            <a:off x="2133600" y="1066800"/>
            <a:ext cx="152400" cy="152400"/>
          </a:xfrm>
          <a:prstGeom prst="flowChartConnector">
            <a:avLst/>
          </a:prstGeom>
          <a:solidFill>
            <a:srgbClr val="3D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A84FE-E435-4079-858D-9B0F82C408D9}"/>
              </a:ext>
            </a:extLst>
          </p:cNvPr>
          <p:cNvSpPr/>
          <p:nvPr/>
        </p:nvSpPr>
        <p:spPr>
          <a:xfrm>
            <a:off x="7848600" y="185057"/>
            <a:ext cx="4192181" cy="17961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670D3-48D2-4449-99D5-0639EDA2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156" y="337457"/>
            <a:ext cx="3893483" cy="14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51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srae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rael Theme" id="{9DFDDAA0-0857-4E1D-B993-4C9E7847725E}" vid="{BC174E95-539A-432B-9D2B-DCE34F2322EE}"/>
    </a:ext>
  </a:extLst>
</a:theme>
</file>

<file path=ppt/theme/theme9.xml><?xml version="1.0" encoding="utf-8"?>
<a:theme xmlns:a="http://schemas.openxmlformats.org/drawingml/2006/main" name="1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28729</TotalTime>
  <Words>2733</Words>
  <Application>Microsoft Office PowerPoint</Application>
  <PresentationFormat>Widescreen</PresentationFormat>
  <Paragraphs>231</Paragraphs>
  <Slides>91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91</vt:i4>
      </vt:variant>
    </vt:vector>
  </HeadingPairs>
  <TitlesOfParts>
    <vt:vector size="128" baseType="lpstr">
      <vt:lpstr>Gloucester MT Extra Condensed</vt:lpstr>
      <vt:lpstr>Eras Bold ITC</vt:lpstr>
      <vt:lpstr>Footlight MT Light</vt:lpstr>
      <vt:lpstr>Segoe UI Semilight</vt:lpstr>
      <vt:lpstr>Sitka Small</vt:lpstr>
      <vt:lpstr>Microsoft New Tai Lue</vt:lpstr>
      <vt:lpstr>Segoe UI Black</vt:lpstr>
      <vt:lpstr>Arial</vt:lpstr>
      <vt:lpstr>Candara</vt:lpstr>
      <vt:lpstr>Iskoola Pota</vt:lpstr>
      <vt:lpstr>Bahnschrift Condensed</vt:lpstr>
      <vt:lpstr>Calibri Light</vt:lpstr>
      <vt:lpstr>Aharoni</vt:lpstr>
      <vt:lpstr>Brush Script MT</vt:lpstr>
      <vt:lpstr>Copperplate Gothic Bold</vt:lpstr>
      <vt:lpstr>AngsanaUPC</vt:lpstr>
      <vt:lpstr>Dubai Medium</vt:lpstr>
      <vt:lpstr>Franklin Gothic Demi</vt:lpstr>
      <vt:lpstr>Times New Roman</vt:lpstr>
      <vt:lpstr>Calibri</vt:lpstr>
      <vt:lpstr>Arial Black</vt:lpstr>
      <vt:lpstr>Harrington</vt:lpstr>
      <vt:lpstr>Microsoft PhagsPa</vt:lpstr>
      <vt:lpstr>Univers Condensed Light</vt:lpstr>
      <vt:lpstr>AR JULIAN</vt:lpstr>
      <vt:lpstr>Narkisim</vt:lpstr>
      <vt:lpstr>Office Theme</vt:lpstr>
      <vt:lpstr>1_Default Design</vt:lpstr>
      <vt:lpstr>18_Default Design</vt:lpstr>
      <vt:lpstr>Blank Presentation</vt:lpstr>
      <vt:lpstr>10_Default Design</vt:lpstr>
      <vt:lpstr>1_Office Theme</vt:lpstr>
      <vt:lpstr>2_Office Theme</vt:lpstr>
      <vt:lpstr>Israel Theme</vt:lpstr>
      <vt:lpstr>11_Default Design</vt:lpstr>
      <vt:lpstr>5_Default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Whitcomb Ministries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Lynnette Scharf</dc:creator>
  <cp:lastModifiedBy>Andy Woods</cp:lastModifiedBy>
  <cp:revision>1671</cp:revision>
  <dcterms:created xsi:type="dcterms:W3CDTF">2005-09-14T15:28:12Z</dcterms:created>
  <dcterms:modified xsi:type="dcterms:W3CDTF">2022-03-24T01:47:02Z</dcterms:modified>
</cp:coreProperties>
</file>