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79"/>
  </p:notesMasterIdLst>
  <p:handoutMasterIdLst>
    <p:handoutMasterId r:id="rId80"/>
  </p:handoutMasterIdLst>
  <p:sldIdLst>
    <p:sldId id="2094" r:id="rId2"/>
    <p:sldId id="7754" r:id="rId3"/>
    <p:sldId id="8468" r:id="rId4"/>
    <p:sldId id="8221" r:id="rId5"/>
    <p:sldId id="8220" r:id="rId6"/>
    <p:sldId id="8255" r:id="rId7"/>
    <p:sldId id="7729" r:id="rId8"/>
    <p:sldId id="8390" r:id="rId9"/>
    <p:sldId id="7730" r:id="rId10"/>
    <p:sldId id="8395" r:id="rId11"/>
    <p:sldId id="8391" r:id="rId12"/>
    <p:sldId id="8436" r:id="rId13"/>
    <p:sldId id="8397" r:id="rId14"/>
    <p:sldId id="8437" r:id="rId15"/>
    <p:sldId id="8396" r:id="rId16"/>
    <p:sldId id="8424" r:id="rId17"/>
    <p:sldId id="8339" r:id="rId18"/>
    <p:sldId id="8455" r:id="rId19"/>
    <p:sldId id="8407" r:id="rId20"/>
    <p:sldId id="8457" r:id="rId21"/>
    <p:sldId id="8458" r:id="rId22"/>
    <p:sldId id="566" r:id="rId23"/>
    <p:sldId id="350" r:id="rId24"/>
    <p:sldId id="8433" r:id="rId25"/>
    <p:sldId id="8456" r:id="rId26"/>
    <p:sldId id="8410" r:id="rId27"/>
    <p:sldId id="8459" r:id="rId28"/>
    <p:sldId id="8192" r:id="rId29"/>
    <p:sldId id="8460" r:id="rId30"/>
    <p:sldId id="8266" r:id="rId31"/>
    <p:sldId id="7683" r:id="rId32"/>
    <p:sldId id="8461" r:id="rId33"/>
    <p:sldId id="8430" r:id="rId34"/>
    <p:sldId id="3636" r:id="rId35"/>
    <p:sldId id="7921" r:id="rId36"/>
    <p:sldId id="3379" r:id="rId37"/>
    <p:sldId id="8462" r:id="rId38"/>
    <p:sldId id="8334" r:id="rId39"/>
    <p:sldId id="8434" r:id="rId40"/>
    <p:sldId id="984" r:id="rId41"/>
    <p:sldId id="982" r:id="rId42"/>
    <p:sldId id="8464" r:id="rId43"/>
    <p:sldId id="8474" r:id="rId44"/>
    <p:sldId id="8475" r:id="rId45"/>
    <p:sldId id="8480" r:id="rId46"/>
    <p:sldId id="8481" r:id="rId47"/>
    <p:sldId id="8500" r:id="rId48"/>
    <p:sldId id="8482" r:id="rId49"/>
    <p:sldId id="8491" r:id="rId50"/>
    <p:sldId id="8483" r:id="rId51"/>
    <p:sldId id="8476" r:id="rId52"/>
    <p:sldId id="8484" r:id="rId53"/>
    <p:sldId id="8485" r:id="rId54"/>
    <p:sldId id="8340" r:id="rId55"/>
    <p:sldId id="8486" r:id="rId56"/>
    <p:sldId id="3221" r:id="rId57"/>
    <p:sldId id="8493" r:id="rId58"/>
    <p:sldId id="8492" r:id="rId59"/>
    <p:sldId id="5388" r:id="rId60"/>
    <p:sldId id="8494" r:id="rId61"/>
    <p:sldId id="8477" r:id="rId62"/>
    <p:sldId id="8487" r:id="rId63"/>
    <p:sldId id="8488" r:id="rId64"/>
    <p:sldId id="8495" r:id="rId65"/>
    <p:sldId id="8489" r:id="rId66"/>
    <p:sldId id="3264" r:id="rId67"/>
    <p:sldId id="8496" r:id="rId68"/>
    <p:sldId id="8497" r:id="rId69"/>
    <p:sldId id="8498" r:id="rId70"/>
    <p:sldId id="8499" r:id="rId71"/>
    <p:sldId id="7915" r:id="rId72"/>
    <p:sldId id="7907" r:id="rId73"/>
    <p:sldId id="8490" r:id="rId74"/>
    <p:sldId id="8329" r:id="rId75"/>
    <p:sldId id="8479" r:id="rId76"/>
    <p:sldId id="8478" r:id="rId77"/>
    <p:sldId id="8465" r:id="rId78"/>
  </p:sldIdLst>
  <p:sldSz cx="12192000" cy="6858000"/>
  <p:notesSz cx="7315200" cy="9601200"/>
  <p:custDataLst>
    <p:tags r:id="rId81"/>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y Woods" initials="AW" lastIdx="1" clrIdx="0">
    <p:extLst>
      <p:ext uri="{19B8F6BF-5375-455C-9EA6-DF929625EA0E}">
        <p15:presenceInfo xmlns:p15="http://schemas.microsoft.com/office/powerpoint/2012/main" userId="f980d2db616d9d0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66FF66"/>
    <a:srgbClr val="FFCCFF"/>
    <a:srgbClr val="009900"/>
    <a:srgbClr val="003300"/>
    <a:srgbClr val="0000CC"/>
    <a:srgbClr val="00CCFF"/>
    <a:srgbClr val="33CC33"/>
    <a:srgbClr val="000066"/>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D770F3-DF76-4F0E-99CF-CF757BAB5CE6}" v="2" dt="2022-03-17T00:59:41.144"/>
  </p1510:revLst>
</p1510:revInfo>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42" autoAdjust="0"/>
    <p:restoredTop sz="96778" autoAdjust="0"/>
  </p:normalViewPr>
  <p:slideViewPr>
    <p:cSldViewPr>
      <p:cViewPr varScale="1">
        <p:scale>
          <a:sx n="106" d="100"/>
          <a:sy n="106" d="100"/>
        </p:scale>
        <p:origin x="480" y="45"/>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79" d="100"/>
          <a:sy n="79" d="100"/>
        </p:scale>
        <p:origin x="3834" y="4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handoutMaster" Target="handoutMasters/handoutMaster1.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tags" Target="tags/tag1.xml"/><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microsoft.com/office/2015/10/relationships/revisionInfo" Target="revisionInfo.xml"/><Relationship Id="rId61" Type="http://schemas.openxmlformats.org/officeDocument/2006/relationships/slide" Target="slides/slide60.xml"/><Relationship Id="rId82"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19444">
              <a:defRPr sz="1300"/>
            </a:lvl1pPr>
          </a:lstStyle>
          <a:p>
            <a:fld id="{416C2B2E-E9D7-4230-8EE4-F98D0B6BB14D}" type="slidenum">
              <a:rPr lang="en-US" altLang="en-US">
                <a:latin typeface="Calibri" panose="020F0502020204030204" pitchFamily="34" charset="0"/>
              </a:rPr>
              <a:pPr/>
              <a:t>‹#›</a:t>
            </a:fld>
            <a:endParaRPr lang="en-US" altLang="en-US" dirty="0">
              <a:latin typeface="Calibri" panose="020F0502020204030204" pitchFamily="34" charset="0"/>
            </a:endParaRPr>
          </a:p>
        </p:txBody>
      </p:sp>
      <p:sp>
        <p:nvSpPr>
          <p:cNvPr id="6" name="Rectangle 4">
            <a:extLst>
              <a:ext uri="{FF2B5EF4-FFF2-40B4-BE49-F238E27FC236}">
                <a16:creationId xmlns:a16="http://schemas.microsoft.com/office/drawing/2014/main" id="{E639ABDC-F385-432C-BC0C-EC9FB366D81E}"/>
              </a:ext>
            </a:extLst>
          </p:cNvPr>
          <p:cNvSpPr>
            <a:spLocks noGrp="1" noChangeArrowheads="1"/>
          </p:cNvSpPr>
          <p:nvPr>
            <p:ph type="ftr" sz="quarter" idx="2"/>
          </p:nvPr>
        </p:nvSpPr>
        <p:spPr bwMode="auto">
          <a:xfrm>
            <a:off x="0" y="9082034"/>
            <a:ext cx="3594184" cy="519166"/>
          </a:xfrm>
          <a:prstGeom prst="rect">
            <a:avLst/>
          </a:prstGeom>
          <a:noFill/>
          <a:ln w="9525">
            <a:noFill/>
            <a:miter lim="800000"/>
            <a:headEnd/>
            <a:tailEnd/>
          </a:ln>
        </p:spPr>
        <p:txBody>
          <a:bodyPr vert="horz" wrap="square" lIns="107786" tIns="53895" rIns="107786" bIns="53895" numCol="1" anchor="b" anchorCtr="0" compatLnSpc="1">
            <a:prstTxWarp prst="textNoShape">
              <a:avLst/>
            </a:prstTxWarp>
          </a:bodyPr>
          <a:lstStyle>
            <a:lvl1pPr defTabSz="1019262" eaLnBrk="1" hangingPunct="1">
              <a:defRPr sz="1600">
                <a:latin typeface="Times New Roman" pitchFamily="18" charset="0"/>
                <a:cs typeface="Arial" charset="0"/>
              </a:defRPr>
            </a:lvl1pPr>
          </a:lstStyle>
          <a:p>
            <a:pPr>
              <a:defRPr/>
            </a:pPr>
            <a:r>
              <a:rPr lang="en-US" dirty="0">
                <a:latin typeface="Calibri" panose="020F0502020204030204" pitchFamily="34" charset="0"/>
              </a:rPr>
              <a:t>Sugar Land Bible Church</a:t>
            </a:r>
          </a:p>
        </p:txBody>
      </p:sp>
      <p:sp>
        <p:nvSpPr>
          <p:cNvPr id="7" name="Header Placeholder 1">
            <a:extLst>
              <a:ext uri="{FF2B5EF4-FFF2-40B4-BE49-F238E27FC236}">
                <a16:creationId xmlns:a16="http://schemas.microsoft.com/office/drawing/2014/main" id="{DBD86D44-784A-49A5-8D58-104289F50E40}"/>
              </a:ext>
            </a:extLst>
          </p:cNvPr>
          <p:cNvSpPr>
            <a:spLocks noGrp="1"/>
          </p:cNvSpPr>
          <p:nvPr>
            <p:ph type="hdr" sz="quarter"/>
          </p:nvPr>
        </p:nvSpPr>
        <p:spPr>
          <a:xfrm>
            <a:off x="1612833" y="120406"/>
            <a:ext cx="4089536" cy="793995"/>
          </a:xfrm>
          <a:prstGeom prst="rect">
            <a:avLst/>
          </a:prstGeom>
        </p:spPr>
        <p:txBody>
          <a:bodyPr vert="horz" lIns="118225" tIns="59113" rIns="118225" bIns="59113" rtlCol="0"/>
          <a:lstStyle>
            <a:lvl1pPr algn="ctr">
              <a:defRPr sz="1700" dirty="0">
                <a:latin typeface="Calibri" panose="020F0502020204030204" pitchFamily="34" charset="0"/>
                <a:cs typeface="Calibri" panose="020F0502020204030204" pitchFamily="34" charset="0"/>
              </a:defRPr>
            </a:lvl1pPr>
          </a:lstStyle>
          <a:p>
            <a:pPr>
              <a:defRPr/>
            </a:pPr>
            <a:r>
              <a:rPr lang="en-US" sz="1600" dirty="0"/>
              <a:t>Dr. Andy Woods</a:t>
            </a:r>
          </a:p>
          <a:p>
            <a:pPr>
              <a:defRPr/>
            </a:pPr>
            <a:r>
              <a:rPr lang="en-US" sz="1600" dirty="0"/>
              <a:t>Zechariah 022 - 9v14-10v12</a:t>
            </a:r>
          </a:p>
          <a:p>
            <a:pPr>
              <a:defRPr/>
            </a:pPr>
            <a:r>
              <a:rPr lang="en-US" sz="1600" dirty="0"/>
              <a:t>03-23-2022</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2" y="0"/>
            <a:ext cx="3170764"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defTabSz="920835" eaLnBrk="1" hangingPunct="1">
              <a:defRPr sz="1300">
                <a:latin typeface="Calibri" panose="020F0502020204030204" pitchFamily="34" charset="0"/>
                <a:cs typeface="Arial" charset="0"/>
              </a:defRPr>
            </a:lvl1pPr>
          </a:lstStyle>
          <a:p>
            <a:pPr>
              <a:defRPr/>
            </a:pPr>
            <a:endParaRPr lang="en-US" dirty="0"/>
          </a:p>
        </p:txBody>
      </p:sp>
      <p:sp>
        <p:nvSpPr>
          <p:cNvPr id="3" name="Date Placeholder 2"/>
          <p:cNvSpPr>
            <a:spLocks noGrp="1"/>
          </p:cNvSpPr>
          <p:nvPr>
            <p:ph type="dt" idx="1"/>
          </p:nvPr>
        </p:nvSpPr>
        <p:spPr bwMode="auto">
          <a:xfrm>
            <a:off x="4142750" y="0"/>
            <a:ext cx="3170763"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algn="r" defTabSz="920835" eaLnBrk="1" hangingPunct="1">
              <a:defRPr sz="1300">
                <a:latin typeface="Calibri" panose="020F0502020204030204" pitchFamily="34" charset="0"/>
                <a:cs typeface="Arial" charset="0"/>
              </a:defRPr>
            </a:lvl1pPr>
          </a:lstStyle>
          <a:p>
            <a:pPr>
              <a:defRPr/>
            </a:pPr>
            <a:fld id="{5800389A-3474-4B41-9CB2-F1B2DAE08F62}" type="datetimeFigureOut">
              <a:rPr lang="en-US" smtClean="0"/>
              <a:pPr>
                <a:defRPr/>
              </a:pPr>
              <a:t>3/23/2022</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24" tIns="50511" rIns="101024" bIns="50511" rtlCol="0" anchor="ctr"/>
          <a:lstStyle/>
          <a:p>
            <a:pPr lvl="0"/>
            <a:endParaRPr lang="en-US" noProof="0" dirty="0"/>
          </a:p>
        </p:txBody>
      </p:sp>
      <p:sp>
        <p:nvSpPr>
          <p:cNvPr id="5" name="Notes Placeholder 4"/>
          <p:cNvSpPr>
            <a:spLocks noGrp="1"/>
          </p:cNvSpPr>
          <p:nvPr>
            <p:ph type="body" sz="quarter" idx="3"/>
          </p:nvPr>
        </p:nvSpPr>
        <p:spPr bwMode="auto">
          <a:xfrm>
            <a:off x="732365" y="4561227"/>
            <a:ext cx="5850473" cy="4318573"/>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2" y="9120813"/>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defTabSz="920835" eaLnBrk="1" hangingPunct="1">
              <a:defRPr sz="1300">
                <a:latin typeface="Calibri" panose="020F0502020204030204" pitchFamily="34" charset="0"/>
                <a:cs typeface="Arial" charset="0"/>
              </a:defRPr>
            </a:lvl1pPr>
          </a:lstStyle>
          <a:p>
            <a:pPr>
              <a:defRPr/>
            </a:pPr>
            <a:endParaRPr lang="en-US" dirty="0"/>
          </a:p>
        </p:txBody>
      </p:sp>
      <p:sp>
        <p:nvSpPr>
          <p:cNvPr id="7" name="Slide Number Placeholder 6"/>
          <p:cNvSpPr>
            <a:spLocks noGrp="1"/>
          </p:cNvSpPr>
          <p:nvPr>
            <p:ph type="sldNum" sz="quarter" idx="5"/>
          </p:nvPr>
        </p:nvSpPr>
        <p:spPr bwMode="auto">
          <a:xfrm>
            <a:off x="4142750" y="9120813"/>
            <a:ext cx="3170763"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19444">
              <a:defRPr sz="1300">
                <a:latin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17</a:t>
            </a:fld>
            <a:endParaRPr lang="en-US" altLang="en-US" dirty="0"/>
          </a:p>
        </p:txBody>
      </p:sp>
    </p:spTree>
    <p:extLst>
      <p:ext uri="{BB962C8B-B14F-4D97-AF65-F5344CB8AC3E}">
        <p14:creationId xmlns:p14="http://schemas.microsoft.com/office/powerpoint/2010/main" val="28395347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24</a:t>
            </a:fld>
            <a:endParaRPr lang="en-US" altLang="en-US" dirty="0"/>
          </a:p>
        </p:txBody>
      </p:sp>
    </p:spTree>
    <p:extLst>
      <p:ext uri="{BB962C8B-B14F-4D97-AF65-F5344CB8AC3E}">
        <p14:creationId xmlns:p14="http://schemas.microsoft.com/office/powerpoint/2010/main" val="20603975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39</a:t>
            </a:fld>
            <a:endParaRPr lang="en-US" altLang="en-US" dirty="0"/>
          </a:p>
        </p:txBody>
      </p:sp>
    </p:spTree>
    <p:extLst>
      <p:ext uri="{BB962C8B-B14F-4D97-AF65-F5344CB8AC3E}">
        <p14:creationId xmlns:p14="http://schemas.microsoft.com/office/powerpoint/2010/main" val="7474987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49</a:t>
            </a:fld>
            <a:endParaRPr lang="en-US" altLang="en-US" dirty="0"/>
          </a:p>
        </p:txBody>
      </p:sp>
    </p:spTree>
    <p:extLst>
      <p:ext uri="{BB962C8B-B14F-4D97-AF65-F5344CB8AC3E}">
        <p14:creationId xmlns:p14="http://schemas.microsoft.com/office/powerpoint/2010/main" val="30690736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54</a:t>
            </a:fld>
            <a:endParaRPr lang="en-US" altLang="en-US" dirty="0"/>
          </a:p>
        </p:txBody>
      </p:sp>
    </p:spTree>
    <p:extLst>
      <p:ext uri="{BB962C8B-B14F-4D97-AF65-F5344CB8AC3E}">
        <p14:creationId xmlns:p14="http://schemas.microsoft.com/office/powerpoint/2010/main" val="5505169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67535332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fld id="{70A06824-8A41-4716-AE4C-176E2E7B0908}" type="slidenum">
              <a:rPr lang="en-US" altLang="en-US"/>
              <a:pPr/>
              <a:t>‹#›</a:t>
            </a:fld>
            <a:endParaRPr lang="en-US" altLang="en-US"/>
          </a:p>
        </p:txBody>
      </p:sp>
    </p:spTree>
    <p:extLst>
      <p:ext uri="{BB962C8B-B14F-4D97-AF65-F5344CB8AC3E}">
        <p14:creationId xmlns:p14="http://schemas.microsoft.com/office/powerpoint/2010/main" val="310711618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a:p>
        </p:txBody>
      </p:sp>
    </p:spTree>
    <p:extLst>
      <p:ext uri="{BB962C8B-B14F-4D97-AF65-F5344CB8AC3E}">
        <p14:creationId xmlns:p14="http://schemas.microsoft.com/office/powerpoint/2010/main" val="98651927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A59691FE-0289-4C30-AC1E-B4493DEEE7A5}" type="datetime1">
              <a:rPr lang="en-US"/>
              <a:pPr>
                <a:defRPr/>
              </a:pPr>
              <a:t>3/23/2022</a:t>
            </a:fld>
            <a:endParaRPr lang="en-US"/>
          </a:p>
        </p:txBody>
      </p:sp>
      <p:sp>
        <p:nvSpPr>
          <p:cNvPr id="4" name="Footer Placeholder 3"/>
          <p:cNvSpPr>
            <a:spLocks noGrp="1"/>
          </p:cNvSpPr>
          <p:nvPr>
            <p:ph type="ftr" sz="quarter" idx="11"/>
          </p:nvPr>
        </p:nvSpPr>
        <p:spPr/>
        <p:txBody>
          <a:bodyPr/>
          <a:lstStyle>
            <a:lvl1pPr>
              <a:defRPr/>
            </a:lvl1pPr>
          </a:lstStyle>
          <a:p>
            <a:pPr>
              <a:defRPr/>
            </a:pPr>
            <a:r>
              <a:rPr lang="en-US"/>
              <a:t>DANIEL</a:t>
            </a:r>
          </a:p>
        </p:txBody>
      </p:sp>
      <p:sp>
        <p:nvSpPr>
          <p:cNvPr id="5" name="Slide Number Placeholder 4"/>
          <p:cNvSpPr>
            <a:spLocks noGrp="1"/>
          </p:cNvSpPr>
          <p:nvPr>
            <p:ph type="sldNum" sz="quarter" idx="12"/>
          </p:nvPr>
        </p:nvSpPr>
        <p:spPr/>
        <p:txBody>
          <a:bodyPr/>
          <a:lstStyle>
            <a:lvl1pPr>
              <a:defRPr/>
            </a:lvl1pPr>
          </a:lstStyle>
          <a:p>
            <a:fld id="{0831CE7A-67AC-4113-9A38-5E67E965B48E}" type="slidenum">
              <a:rPr lang="en-US" altLang="en-US"/>
              <a:pPr/>
              <a:t>‹#›</a:t>
            </a:fld>
            <a:endParaRPr lang="en-US" altLang="en-US"/>
          </a:p>
        </p:txBody>
      </p:sp>
    </p:spTree>
    <p:extLst>
      <p:ext uri="{BB962C8B-B14F-4D97-AF65-F5344CB8AC3E}">
        <p14:creationId xmlns:p14="http://schemas.microsoft.com/office/powerpoint/2010/main" val="29272619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240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07200" y="1981200"/>
            <a:ext cx="5080000" cy="4114800"/>
          </a:xfrm>
        </p:spPr>
        <p:txBody>
          <a:bodyPr/>
          <a:lstStyle/>
          <a:p>
            <a:pPr lvl="0"/>
            <a:endParaRPr lang="en-US" noProof="0"/>
          </a:p>
        </p:txBody>
      </p:sp>
      <p:sp>
        <p:nvSpPr>
          <p:cNvPr id="5" name="Rectangle 36"/>
          <p:cNvSpPr>
            <a:spLocks noGrp="1" noChangeArrowheads="1"/>
          </p:cNvSpPr>
          <p:nvPr>
            <p:ph type="dt" sz="half" idx="10"/>
          </p:nvPr>
        </p:nvSpPr>
        <p:spPr/>
        <p:txBody>
          <a:bodyPr/>
          <a:lstStyle>
            <a:lvl1pPr>
              <a:defRPr/>
            </a:lvl1pPr>
          </a:lstStyle>
          <a:p>
            <a:pPr>
              <a:defRPr/>
            </a:pPr>
            <a:endParaRPr lang="en-US"/>
          </a:p>
        </p:txBody>
      </p:sp>
      <p:sp>
        <p:nvSpPr>
          <p:cNvPr id="6" name="Rectangle 37"/>
          <p:cNvSpPr>
            <a:spLocks noGrp="1" noChangeArrowheads="1"/>
          </p:cNvSpPr>
          <p:nvPr>
            <p:ph type="ftr" sz="quarter" idx="11"/>
          </p:nvPr>
        </p:nvSpPr>
        <p:spPr/>
        <p:txBody>
          <a:bodyPr/>
          <a:lstStyle>
            <a:lvl1pPr>
              <a:defRPr/>
            </a:lvl1pPr>
          </a:lstStyle>
          <a:p>
            <a:pPr>
              <a:defRPr/>
            </a:pPr>
            <a:endParaRPr lang="en-US"/>
          </a:p>
        </p:txBody>
      </p:sp>
      <p:sp>
        <p:nvSpPr>
          <p:cNvPr id="7" name="Rectangle 38"/>
          <p:cNvSpPr>
            <a:spLocks noGrp="1" noChangeArrowheads="1"/>
          </p:cNvSpPr>
          <p:nvPr>
            <p:ph type="sldNum" sz="quarter" idx="12"/>
          </p:nvPr>
        </p:nvSpPr>
        <p:spPr/>
        <p:txBody>
          <a:bodyPr/>
          <a:lstStyle>
            <a:lvl1pPr>
              <a:defRPr/>
            </a:lvl1pPr>
          </a:lstStyle>
          <a:p>
            <a:pPr>
              <a:defRPr/>
            </a:pPr>
            <a:fld id="{21126E6A-BCE4-464E-8D4D-9BA37D430784}" type="slidenum">
              <a:rPr lang="en-US"/>
              <a:pPr>
                <a:defRPr/>
              </a:pPr>
              <a:t>‹#›</a:t>
            </a:fld>
            <a:endParaRPr lang="en-US"/>
          </a:p>
        </p:txBody>
      </p:sp>
    </p:spTree>
    <p:extLst>
      <p:ext uri="{BB962C8B-B14F-4D97-AF65-F5344CB8AC3E}">
        <p14:creationId xmlns:p14="http://schemas.microsoft.com/office/powerpoint/2010/main" val="29220041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85923334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2777750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6670155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93262438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3268773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16711780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2460103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9592177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5"/>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defRPr>
            </a:lvl1pPr>
          </a:lstStyle>
          <a:p>
            <a:fld id="{3776912B-AC69-41FE-A101-09E856C32C50}" type="slidenum">
              <a:rPr lang="en-US" altLang="en-US" smtClean="0"/>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8906" r:id="rId1"/>
    <p:sldLayoutId id="2147488907" r:id="rId2"/>
    <p:sldLayoutId id="2147488908" r:id="rId3"/>
    <p:sldLayoutId id="2147488909" r:id="rId4"/>
    <p:sldLayoutId id="2147488910" r:id="rId5"/>
    <p:sldLayoutId id="2147488911" r:id="rId6"/>
    <p:sldLayoutId id="2147488912" r:id="rId7"/>
    <p:sldLayoutId id="2147488913" r:id="rId8"/>
    <p:sldLayoutId id="2147488914" r:id="rId9"/>
    <p:sldLayoutId id="2147488915" r:id="rId10"/>
    <p:sldLayoutId id="2147488916" r:id="rId11"/>
    <p:sldLayoutId id="2147488917" r:id="rId12"/>
    <p:sldLayoutId id="2147488918" r:id="rId13"/>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01347A-E166-4399-80F1-5FDEDB0A69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sp>
        <p:nvSpPr>
          <p:cNvPr id="7" name="Rectangle 2">
            <a:extLst>
              <a:ext uri="{FF2B5EF4-FFF2-40B4-BE49-F238E27FC236}">
                <a16:creationId xmlns:a16="http://schemas.microsoft.com/office/drawing/2014/main" id="{6C1B414B-77B0-4090-9319-1C754B5D5A2D}"/>
              </a:ext>
            </a:extLst>
          </p:cNvPr>
          <p:cNvSpPr txBox="1">
            <a:spLocks noChangeArrowheads="1"/>
          </p:cNvSpPr>
          <p:nvPr/>
        </p:nvSpPr>
        <p:spPr>
          <a:xfrm>
            <a:off x="3124200" y="228600"/>
            <a:ext cx="5943600" cy="1219200"/>
          </a:xfrm>
          <a:prstGeom prst="rect">
            <a:avLst/>
          </a:prstGeom>
        </p:spPr>
        <p:txBody>
          <a:bodyPr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sz="3600" kern="0" dirty="0">
                <a:effectLst>
                  <a:outerShdw blurRad="38100" dist="38100" dir="2700000" algn="tl">
                    <a:srgbClr val="000000">
                      <a:alpha val="43137"/>
                    </a:srgbClr>
                  </a:outerShdw>
                </a:effectLst>
                <a:sym typeface="Symbol" pitchFamily="18" charset="2"/>
              </a:rPr>
              <a:t>Zechariah</a:t>
            </a:r>
          </a:p>
          <a:p>
            <a:pPr algn="ctr" eaLnBrk="1" hangingPunct="1"/>
            <a:r>
              <a:rPr lang="en-US" sz="3200" kern="0" dirty="0">
                <a:solidFill>
                  <a:srgbClr val="FFFFCC"/>
                </a:solidFill>
                <a:effectLst>
                  <a:outerShdw blurRad="38100" dist="38100" dir="2700000" algn="tl">
                    <a:srgbClr val="000000">
                      <a:alpha val="43137"/>
                    </a:srgbClr>
                  </a:outerShdw>
                </a:effectLst>
                <a:sym typeface="Symbol" pitchFamily="18" charset="2"/>
              </a:rPr>
              <a:t>God Remembers!</a:t>
            </a:r>
          </a:p>
        </p:txBody>
      </p:sp>
      <p:pic>
        <p:nvPicPr>
          <p:cNvPr id="2" name="Picture 1">
            <a:extLst>
              <a:ext uri="{FF2B5EF4-FFF2-40B4-BE49-F238E27FC236}">
                <a16:creationId xmlns:a16="http://schemas.microsoft.com/office/drawing/2014/main" id="{FE4FBC66-70AB-4401-B987-E4D026EE7810}"/>
              </a:ext>
            </a:extLst>
          </p:cNvPr>
          <p:cNvPicPr>
            <a:picLocks noChangeAspect="1"/>
          </p:cNvPicPr>
          <p:nvPr/>
        </p:nvPicPr>
        <p:blipFill rotWithShape="1">
          <a:blip r:embed="rId3"/>
          <a:srcRect b="3333"/>
          <a:stretch/>
        </p:blipFill>
        <p:spPr>
          <a:xfrm>
            <a:off x="3648967" y="1600200"/>
            <a:ext cx="4894066" cy="3657600"/>
          </a:xfrm>
          <a:prstGeom prst="rect">
            <a:avLst/>
          </a:prstGeom>
          <a:ln>
            <a:solidFill>
              <a:schemeClr val="tx1"/>
            </a:solidFill>
          </a:ln>
        </p:spPr>
      </p:pic>
    </p:spTree>
    <p:extLst>
      <p:ext uri="{BB962C8B-B14F-4D97-AF65-F5344CB8AC3E}">
        <p14:creationId xmlns:p14="http://schemas.microsoft.com/office/powerpoint/2010/main" val="39120385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3733800" y="228600"/>
            <a:ext cx="4724400" cy="903914"/>
          </a:xfrm>
        </p:spPr>
        <p:txBody>
          <a:bodyPr/>
          <a:lstStyle/>
          <a:p>
            <a:pPr algn="ctr" eaLnBrk="1" hangingPunct="1"/>
            <a:r>
              <a:rPr lang="en-US" sz="3600" dirty="0">
                <a:effectLst>
                  <a:outerShdw blurRad="38100" dist="38100" dir="2700000" algn="tl">
                    <a:srgbClr val="000000">
                      <a:alpha val="43137"/>
                    </a:srgbClr>
                  </a:outerShdw>
                </a:effectLst>
              </a:rPr>
              <a:t>IV. Two Burdens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cs typeface="Calibri" panose="020F0502020204030204" pitchFamily="34" charset="0"/>
              </a:rPr>
              <a:t>(9‒14)</a:t>
            </a:r>
            <a:endParaRPr lang="en-US" sz="3200" dirty="0">
              <a:solidFill>
                <a:schemeClr val="tx1"/>
              </a:solidFill>
              <a:effectLst>
                <a:outerShdw blurRad="38100" dist="38100" dir="2700000" algn="tl">
                  <a:srgbClr val="000000">
                    <a:alpha val="43137"/>
                  </a:srgbClr>
                </a:outerShdw>
              </a:effectLst>
              <a:cs typeface="Calibri" panose="020F0502020204030204" pitchFamily="34" charset="0"/>
            </a:endParaRPr>
          </a:p>
        </p:txBody>
      </p:sp>
      <p:sp>
        <p:nvSpPr>
          <p:cNvPr id="92163" name="Rectangle 2051"/>
          <p:cNvSpPr>
            <a:spLocks noGrp="1" noChangeArrowheads="1"/>
          </p:cNvSpPr>
          <p:nvPr>
            <p:ph type="body" idx="1"/>
          </p:nvPr>
        </p:nvSpPr>
        <p:spPr>
          <a:xfrm>
            <a:off x="1066800" y="1420186"/>
            <a:ext cx="10058400" cy="2514600"/>
          </a:xfrm>
        </p:spPr>
        <p:txBody>
          <a:bodyPr/>
          <a:lstStyle/>
          <a:p>
            <a:pPr marL="457200" lvl="1" indent="-457200" eaLnBrk="1" hangingPunct="1">
              <a:spcBef>
                <a:spcPts val="0"/>
              </a:spcBef>
              <a:spcAft>
                <a:spcPts val="2400"/>
              </a:spcAft>
              <a:buClr>
                <a:srgbClr val="FF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Israel’s postponed deliverance due to her rejection of her Messiah (9‒11)</a:t>
            </a:r>
          </a:p>
          <a:p>
            <a:pPr marL="457200" lvl="1" indent="-457200" eaLnBrk="1" hangingPunct="1">
              <a:spcBef>
                <a:spcPts val="0"/>
              </a:spcBef>
              <a:spcAft>
                <a:spcPts val="2400"/>
              </a:spcAft>
              <a:buClr>
                <a:srgbClr val="FF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Israel’s future deliverance due to her acceptance of her Messiah (12‒14)</a:t>
            </a:r>
          </a:p>
        </p:txBody>
      </p:sp>
      <p:pic>
        <p:nvPicPr>
          <p:cNvPr id="2" name="Picture 1">
            <a:extLst>
              <a:ext uri="{FF2B5EF4-FFF2-40B4-BE49-F238E27FC236}">
                <a16:creationId xmlns:a16="http://schemas.microsoft.com/office/drawing/2014/main" id="{D73BE8B2-105C-4543-9DC5-8FCF5D2CB73C}"/>
              </a:ext>
            </a:extLst>
          </p:cNvPr>
          <p:cNvPicPr>
            <a:picLocks noChangeAspect="1"/>
          </p:cNvPicPr>
          <p:nvPr/>
        </p:nvPicPr>
        <p:blipFill>
          <a:blip r:embed="rId2"/>
          <a:stretch>
            <a:fillRect/>
          </a:stretch>
        </p:blipFill>
        <p:spPr>
          <a:xfrm>
            <a:off x="4613774" y="4114800"/>
            <a:ext cx="2964453" cy="2286000"/>
          </a:xfrm>
          <a:prstGeom prst="rect">
            <a:avLst/>
          </a:prstGeom>
        </p:spPr>
      </p:pic>
    </p:spTree>
    <p:extLst>
      <p:ext uri="{BB962C8B-B14F-4D97-AF65-F5344CB8AC3E}">
        <p14:creationId xmlns:p14="http://schemas.microsoft.com/office/powerpoint/2010/main" val="10980436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3" name="Rectangle 2051"/>
          <p:cNvSpPr>
            <a:spLocks noGrp="1" noChangeArrowheads="1"/>
          </p:cNvSpPr>
          <p:nvPr>
            <p:ph type="body" idx="1"/>
          </p:nvPr>
        </p:nvSpPr>
        <p:spPr>
          <a:xfrm>
            <a:off x="609600" y="1600200"/>
            <a:ext cx="5715000" cy="2819400"/>
          </a:xfrm>
        </p:spPr>
        <p:txBody>
          <a:bodyPr/>
          <a:lstStyle/>
          <a:p>
            <a:pPr marL="514350" lvl="2" indent="-514350" eaLnBrk="1" hangingPunct="1">
              <a:spcBef>
                <a:spcPts val="0"/>
              </a:spcBef>
              <a:spcAft>
                <a:spcPts val="36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Divine warrior hymn (9)</a:t>
            </a:r>
          </a:p>
          <a:p>
            <a:pPr marL="514350" lvl="2" indent="-514350" eaLnBrk="1" hangingPunct="1">
              <a:spcBef>
                <a:spcPts val="0"/>
              </a:spcBef>
              <a:spcAft>
                <a:spcPts val="36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True shepherd (10)</a:t>
            </a:r>
          </a:p>
          <a:p>
            <a:pPr marL="514350" lvl="2" indent="-514350" eaLnBrk="1" hangingPunct="1">
              <a:spcBef>
                <a:spcPts val="0"/>
              </a:spcBef>
              <a:spcAft>
                <a:spcPts val="36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False shepherd (11)</a:t>
            </a:r>
          </a:p>
        </p:txBody>
      </p:sp>
      <p:pic>
        <p:nvPicPr>
          <p:cNvPr id="6" name="Picture 2" descr="Zechariah - davidould.net">
            <a:extLst>
              <a:ext uri="{FF2B5EF4-FFF2-40B4-BE49-F238E27FC236}">
                <a16:creationId xmlns:a16="http://schemas.microsoft.com/office/drawing/2014/main" id="{0DCCFAB8-4537-4077-A4E1-978A24FE6C79}"/>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086600" y="1781158"/>
            <a:ext cx="4280012" cy="32956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7CF0E116-B1E2-4032-9D30-924BFE1C64A5}"/>
              </a:ext>
            </a:extLst>
          </p:cNvPr>
          <p:cNvSpPr txBox="1">
            <a:spLocks noChangeArrowheads="1"/>
          </p:cNvSpPr>
          <p:nvPr/>
        </p:nvSpPr>
        <p:spPr bwMode="auto">
          <a:xfrm>
            <a:off x="800100" y="228601"/>
            <a:ext cx="10591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514350" indent="-514350" algn="ctr">
              <a:buClr>
                <a:srgbClr val="FF66FF"/>
              </a:buClr>
              <a:buFont typeface="+mj-lt"/>
              <a:buAutoNum type="alphaUcPeriod"/>
            </a:pPr>
            <a:r>
              <a:rPr lang="en-US" altLang="en-US" sz="3600" kern="0" dirty="0">
                <a:effectLst>
                  <a:outerShdw blurRad="38100" dist="38100" dir="2700000" algn="tl">
                    <a:srgbClr val="000000">
                      <a:alpha val="43137"/>
                    </a:srgbClr>
                  </a:outerShdw>
                </a:effectLst>
              </a:rPr>
              <a:t>First Burden Outline</a:t>
            </a:r>
            <a:br>
              <a:rPr lang="en-US" altLang="en-US" sz="3600" kern="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(9‒11)</a:t>
            </a:r>
            <a:endParaRPr lang="en-US" altLang="en-US" sz="3200" kern="0" dirty="0">
              <a:solidFill>
                <a:schemeClr val="tx1"/>
              </a:solidFill>
              <a:effectLst>
                <a:outerShdw blurRad="38100" dist="38100" dir="2700000" algn="tl">
                  <a:srgbClr val="000000">
                    <a:alpha val="43137"/>
                  </a:srgbClr>
                </a:outerShdw>
              </a:effectLst>
              <a:cs typeface="Calibri" panose="020F0502020204030204" pitchFamily="34" charset="0"/>
            </a:endParaRPr>
          </a:p>
        </p:txBody>
      </p:sp>
    </p:spTree>
    <p:extLst>
      <p:ext uri="{BB962C8B-B14F-4D97-AF65-F5344CB8AC3E}">
        <p14:creationId xmlns:p14="http://schemas.microsoft.com/office/powerpoint/2010/main" val="2605080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3" name="Rectangle 2051"/>
          <p:cNvSpPr>
            <a:spLocks noGrp="1" noChangeArrowheads="1"/>
          </p:cNvSpPr>
          <p:nvPr>
            <p:ph type="body" idx="1"/>
          </p:nvPr>
        </p:nvSpPr>
        <p:spPr>
          <a:xfrm>
            <a:off x="609600" y="1600200"/>
            <a:ext cx="5715000" cy="2819400"/>
          </a:xfrm>
        </p:spPr>
        <p:txBody>
          <a:bodyPr/>
          <a:lstStyle/>
          <a:p>
            <a:pPr marL="514350" lvl="2" indent="-514350" eaLnBrk="1" hangingPunct="1">
              <a:spcBef>
                <a:spcPts val="0"/>
              </a:spcBef>
              <a:spcAft>
                <a:spcPts val="3600"/>
              </a:spcAft>
              <a:buClr>
                <a:srgbClr val="66FF66"/>
              </a:buClr>
              <a:buSzPct val="100000"/>
              <a:buFont typeface="Wingdings" panose="05000000000000000000" pitchFamily="2" charset="2"/>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Divine warrior hymn (9)</a:t>
            </a:r>
          </a:p>
          <a:p>
            <a:pPr marL="514350" lvl="2" indent="-514350" eaLnBrk="1" hangingPunct="1">
              <a:spcBef>
                <a:spcPts val="0"/>
              </a:spcBef>
              <a:spcAft>
                <a:spcPts val="36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True shepherd (10)</a:t>
            </a:r>
          </a:p>
          <a:p>
            <a:pPr marL="514350" lvl="2" indent="-514350" eaLnBrk="1" hangingPunct="1">
              <a:spcBef>
                <a:spcPts val="0"/>
              </a:spcBef>
              <a:spcAft>
                <a:spcPts val="36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False shepherd (11)</a:t>
            </a:r>
          </a:p>
        </p:txBody>
      </p:sp>
      <p:pic>
        <p:nvPicPr>
          <p:cNvPr id="6" name="Picture 2" descr="Zechariah - davidould.net">
            <a:extLst>
              <a:ext uri="{FF2B5EF4-FFF2-40B4-BE49-F238E27FC236}">
                <a16:creationId xmlns:a16="http://schemas.microsoft.com/office/drawing/2014/main" id="{0DCCFAB8-4537-4077-A4E1-978A24FE6C79}"/>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086600" y="1781158"/>
            <a:ext cx="4280012" cy="32956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7CF0E116-B1E2-4032-9D30-924BFE1C64A5}"/>
              </a:ext>
            </a:extLst>
          </p:cNvPr>
          <p:cNvSpPr txBox="1">
            <a:spLocks noChangeArrowheads="1"/>
          </p:cNvSpPr>
          <p:nvPr/>
        </p:nvSpPr>
        <p:spPr bwMode="auto">
          <a:xfrm>
            <a:off x="800100" y="228601"/>
            <a:ext cx="10591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514350" indent="-514350" algn="ctr">
              <a:buClr>
                <a:srgbClr val="FF66FF"/>
              </a:buClr>
              <a:buFont typeface="+mj-lt"/>
              <a:buAutoNum type="alphaUcPeriod"/>
            </a:pPr>
            <a:r>
              <a:rPr lang="en-US" altLang="en-US" sz="3600" kern="0" dirty="0">
                <a:effectLst>
                  <a:outerShdw blurRad="38100" dist="38100" dir="2700000" algn="tl">
                    <a:srgbClr val="000000">
                      <a:alpha val="43137"/>
                    </a:srgbClr>
                  </a:outerShdw>
                </a:effectLst>
              </a:rPr>
              <a:t>First Burden Outline</a:t>
            </a:r>
            <a:br>
              <a:rPr lang="en-US" altLang="en-US" sz="3600" kern="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(9‒11)</a:t>
            </a:r>
            <a:endParaRPr lang="en-US" altLang="en-US" sz="3200" kern="0" dirty="0">
              <a:solidFill>
                <a:schemeClr val="tx1"/>
              </a:solidFill>
              <a:effectLst>
                <a:outerShdw blurRad="38100" dist="38100" dir="2700000" algn="tl">
                  <a:srgbClr val="000000">
                    <a:alpha val="43137"/>
                  </a:srgbClr>
                </a:outerShdw>
              </a:effectLst>
              <a:cs typeface="Calibri" panose="020F0502020204030204" pitchFamily="34" charset="0"/>
            </a:endParaRPr>
          </a:p>
        </p:txBody>
      </p:sp>
    </p:spTree>
    <p:extLst>
      <p:ext uri="{BB962C8B-B14F-4D97-AF65-F5344CB8AC3E}">
        <p14:creationId xmlns:p14="http://schemas.microsoft.com/office/powerpoint/2010/main" val="14691316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800100" y="228600"/>
            <a:ext cx="10591800" cy="917575"/>
          </a:xfrm>
        </p:spPr>
        <p:txBody>
          <a:bodyPr/>
          <a:lstStyle/>
          <a:p>
            <a:pPr marL="514350" indent="-514350" algn="ctr">
              <a:buClr>
                <a:srgbClr val="66FF66"/>
              </a:buClr>
              <a:buFont typeface="+mj-lt"/>
              <a:buAutoNum type="arabicPeriod"/>
            </a:pPr>
            <a:r>
              <a:rPr lang="en-US" altLang="en-US" sz="3600" dirty="0">
                <a:effectLst>
                  <a:outerShdw blurRad="38100" dist="38100" dir="2700000" algn="tl">
                    <a:srgbClr val="000000">
                      <a:alpha val="43137"/>
                    </a:srgbClr>
                  </a:outerShdw>
                </a:effectLst>
              </a:rPr>
              <a:t>Divine Warrior Hymn</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(9:1-17)</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603646"/>
            <a:ext cx="5795077" cy="3196954"/>
          </a:xfrm>
        </p:spPr>
        <p:txBody>
          <a:bodyPr/>
          <a:lstStyle/>
          <a:p>
            <a:pPr marL="684213" indent="-684213">
              <a:spcBef>
                <a:spcPts val="0"/>
              </a:spcBef>
              <a:spcAft>
                <a:spcPts val="4200"/>
              </a:spcAft>
              <a:buClr>
                <a:srgbClr val="FF9900"/>
              </a:buClr>
              <a:buSzPct val="100000"/>
              <a:buFont typeface="+mj-lt"/>
              <a:buAutoNum type="alphaLcParenR"/>
            </a:pPr>
            <a:r>
              <a:rPr lang="en-US" altLang="en-US" dirty="0">
                <a:effectLst>
                  <a:outerShdw blurRad="38100" dist="38100" dir="2700000" algn="tl">
                    <a:srgbClr val="000000">
                      <a:alpha val="43137"/>
                    </a:srgbClr>
                  </a:outerShdw>
                </a:effectLst>
              </a:rPr>
              <a:t>Judgment on the oppressing nations (1-8)</a:t>
            </a:r>
          </a:p>
          <a:p>
            <a:pPr marL="684213" indent="-684213">
              <a:spcBef>
                <a:spcPts val="0"/>
              </a:spcBef>
              <a:spcAft>
                <a:spcPts val="4200"/>
              </a:spcAft>
              <a:buClr>
                <a:srgbClr val="FF9900"/>
              </a:buClr>
              <a:buSzPct val="100000"/>
              <a:buFont typeface="+mj-lt"/>
              <a:buAutoNum type="alphaLcParenR"/>
            </a:pPr>
            <a:r>
              <a:rPr lang="en-US" altLang="en-US" dirty="0">
                <a:effectLst>
                  <a:outerShdw blurRad="38100" dist="38100" dir="2700000" algn="tl">
                    <a:srgbClr val="000000">
                      <a:alpha val="43137"/>
                    </a:srgbClr>
                  </a:outerShdw>
                </a:effectLst>
              </a:rPr>
              <a:t>Messiah (9-10)</a:t>
            </a:r>
          </a:p>
          <a:p>
            <a:pPr marL="684213" indent="-684213">
              <a:spcBef>
                <a:spcPts val="0"/>
              </a:spcBef>
              <a:spcAft>
                <a:spcPts val="4200"/>
              </a:spcAft>
              <a:buClr>
                <a:srgbClr val="FF9900"/>
              </a:buClr>
              <a:buSzPct val="100000"/>
              <a:buFont typeface="+mj-lt"/>
              <a:buAutoNum type="alphaLcParenR"/>
            </a:pPr>
            <a:r>
              <a:rPr lang="en-US" altLang="en-US" dirty="0">
                <a:effectLst>
                  <a:outerShdw blurRad="38100" dist="38100" dir="2700000" algn="tl">
                    <a:srgbClr val="000000">
                      <a:alpha val="43137"/>
                    </a:srgbClr>
                  </a:outerShdw>
                </a:effectLst>
              </a:rPr>
              <a:t>Covenant protection (11-17)</a:t>
            </a:r>
          </a:p>
        </p:txBody>
      </p:sp>
      <p:pic>
        <p:nvPicPr>
          <p:cNvPr id="6" name="Picture 2" descr="Zechariah - davidould.net">
            <a:extLst>
              <a:ext uri="{FF2B5EF4-FFF2-40B4-BE49-F238E27FC236}">
                <a16:creationId xmlns:a16="http://schemas.microsoft.com/office/drawing/2014/main" id="{46FF0D7A-E261-4721-8F1F-5443F29415E1}"/>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086600" y="1781158"/>
            <a:ext cx="4280012" cy="32956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5467652"/>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800100" y="228600"/>
            <a:ext cx="10591800" cy="917575"/>
          </a:xfrm>
        </p:spPr>
        <p:txBody>
          <a:bodyPr/>
          <a:lstStyle/>
          <a:p>
            <a:pPr marL="514350" indent="-514350" algn="ctr">
              <a:buClr>
                <a:srgbClr val="66FF66"/>
              </a:buClr>
              <a:buFont typeface="+mj-lt"/>
              <a:buAutoNum type="arabicPeriod"/>
            </a:pPr>
            <a:r>
              <a:rPr lang="en-US" altLang="en-US" sz="3600" dirty="0">
                <a:effectLst>
                  <a:outerShdw blurRad="38100" dist="38100" dir="2700000" algn="tl">
                    <a:srgbClr val="000000">
                      <a:alpha val="43137"/>
                    </a:srgbClr>
                  </a:outerShdw>
                </a:effectLst>
              </a:rPr>
              <a:t>Divine Warrior Hymn</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(9:1-17)</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603646"/>
            <a:ext cx="5795077" cy="3196954"/>
          </a:xfrm>
        </p:spPr>
        <p:txBody>
          <a:bodyPr/>
          <a:lstStyle/>
          <a:p>
            <a:pPr marL="684213" indent="-684213">
              <a:spcBef>
                <a:spcPts val="0"/>
              </a:spcBef>
              <a:spcAft>
                <a:spcPts val="4200"/>
              </a:spcAft>
              <a:buClr>
                <a:srgbClr val="FF9900"/>
              </a:buClr>
              <a:buSzPct val="100000"/>
              <a:buFont typeface="+mj-lt"/>
              <a:buAutoNum type="alphaLcParenR"/>
            </a:pPr>
            <a:r>
              <a:rPr lang="en-US" altLang="en-US" b="1" u="sng" dirty="0">
                <a:solidFill>
                  <a:srgbClr val="FFFFCC"/>
                </a:solidFill>
                <a:effectLst>
                  <a:outerShdw blurRad="38100" dist="38100" dir="2700000" algn="tl">
                    <a:srgbClr val="000000">
                      <a:alpha val="43137"/>
                    </a:srgbClr>
                  </a:outerShdw>
                </a:effectLst>
              </a:rPr>
              <a:t>Judgment on the oppressing nations (1-8)</a:t>
            </a:r>
          </a:p>
          <a:p>
            <a:pPr marL="684213" indent="-684213">
              <a:spcBef>
                <a:spcPts val="0"/>
              </a:spcBef>
              <a:spcAft>
                <a:spcPts val="4200"/>
              </a:spcAft>
              <a:buClr>
                <a:srgbClr val="FF9900"/>
              </a:buClr>
              <a:buSzPct val="100000"/>
              <a:buFont typeface="+mj-lt"/>
              <a:buAutoNum type="alphaLcParenR"/>
            </a:pPr>
            <a:r>
              <a:rPr lang="en-US" altLang="en-US" dirty="0">
                <a:effectLst>
                  <a:outerShdw blurRad="38100" dist="38100" dir="2700000" algn="tl">
                    <a:srgbClr val="000000">
                      <a:alpha val="43137"/>
                    </a:srgbClr>
                  </a:outerShdw>
                </a:effectLst>
              </a:rPr>
              <a:t>Messiah (9-10)</a:t>
            </a:r>
          </a:p>
          <a:p>
            <a:pPr marL="684213" indent="-684213">
              <a:spcBef>
                <a:spcPts val="0"/>
              </a:spcBef>
              <a:spcAft>
                <a:spcPts val="4200"/>
              </a:spcAft>
              <a:buClr>
                <a:srgbClr val="FF9900"/>
              </a:buClr>
              <a:buSzPct val="100000"/>
              <a:buFont typeface="+mj-lt"/>
              <a:buAutoNum type="alphaLcParenR"/>
            </a:pPr>
            <a:r>
              <a:rPr lang="en-US" altLang="en-US" dirty="0">
                <a:effectLst>
                  <a:outerShdw blurRad="38100" dist="38100" dir="2700000" algn="tl">
                    <a:srgbClr val="000000">
                      <a:alpha val="43137"/>
                    </a:srgbClr>
                  </a:outerShdw>
                </a:effectLst>
              </a:rPr>
              <a:t>Covenant protection (11-17)</a:t>
            </a:r>
          </a:p>
        </p:txBody>
      </p:sp>
      <p:pic>
        <p:nvPicPr>
          <p:cNvPr id="6" name="Picture 2" descr="Zechariah - davidould.net">
            <a:extLst>
              <a:ext uri="{FF2B5EF4-FFF2-40B4-BE49-F238E27FC236}">
                <a16:creationId xmlns:a16="http://schemas.microsoft.com/office/drawing/2014/main" id="{46FF0D7A-E261-4721-8F1F-5443F29415E1}"/>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086600" y="1781158"/>
            <a:ext cx="4280012" cy="32956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1701480"/>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1036215" y="1600200"/>
            <a:ext cx="4267201" cy="4724400"/>
          </a:xfrm>
        </p:spPr>
        <p:txBody>
          <a:bodyPr/>
          <a:lstStyle/>
          <a:p>
            <a:pPr marL="514350" lvl="2" indent="-514350" eaLnBrk="1" hangingPunct="1">
              <a:spcBef>
                <a:spcPts val="0"/>
              </a:spcBef>
              <a:spcAft>
                <a:spcPts val="2400"/>
              </a:spcAft>
              <a:buSzPct val="100000"/>
              <a:buFont typeface="+mj-lt"/>
              <a:buAutoNum type="arabicParenR"/>
              <a:defRPr/>
            </a:pPr>
            <a:r>
              <a:rPr lang="en-US" altLang="en-US" dirty="0">
                <a:effectLst>
                  <a:outerShdw blurRad="38100" dist="38100" dir="2700000" algn="tl">
                    <a:srgbClr val="000000">
                      <a:alpha val="43137"/>
                    </a:srgbClr>
                  </a:outerShdw>
                </a:effectLst>
                <a:cs typeface="Calibri" panose="020F0502020204030204" pitchFamily="34" charset="0"/>
              </a:rPr>
              <a:t>Hadrach (1a)</a:t>
            </a:r>
          </a:p>
          <a:p>
            <a:pPr marL="514350" lvl="2" indent="-514350" eaLnBrk="1" hangingPunct="1">
              <a:spcBef>
                <a:spcPts val="0"/>
              </a:spcBef>
              <a:spcAft>
                <a:spcPts val="2400"/>
              </a:spcAft>
              <a:buSzPct val="100000"/>
              <a:buFont typeface="+mj-lt"/>
              <a:buAutoNum type="arabicParenR"/>
              <a:defRPr/>
            </a:pPr>
            <a:r>
              <a:rPr lang="en-US" altLang="en-US" dirty="0">
                <a:effectLst>
                  <a:outerShdw blurRad="38100" dist="38100" dir="2700000" algn="tl">
                    <a:srgbClr val="000000">
                      <a:alpha val="43137"/>
                    </a:srgbClr>
                  </a:outerShdw>
                </a:effectLst>
                <a:cs typeface="Calibri" panose="020F0502020204030204" pitchFamily="34" charset="0"/>
              </a:rPr>
              <a:t>Damascus (1b)</a:t>
            </a:r>
          </a:p>
          <a:p>
            <a:pPr marL="514350" lvl="2" indent="-514350" eaLnBrk="1" hangingPunct="1">
              <a:spcBef>
                <a:spcPts val="0"/>
              </a:spcBef>
              <a:spcAft>
                <a:spcPts val="2400"/>
              </a:spcAft>
              <a:buSzPct val="100000"/>
              <a:buFont typeface="+mj-lt"/>
              <a:buAutoNum type="arabicParenR"/>
              <a:defRPr/>
            </a:pPr>
            <a:r>
              <a:rPr lang="en-US" altLang="en-US" dirty="0">
                <a:effectLst>
                  <a:outerShdw blurRad="38100" dist="38100" dir="2700000" algn="tl">
                    <a:srgbClr val="000000">
                      <a:alpha val="43137"/>
                    </a:srgbClr>
                  </a:outerShdw>
                </a:effectLst>
                <a:cs typeface="Calibri" panose="020F0502020204030204" pitchFamily="34" charset="0"/>
              </a:rPr>
              <a:t>Hamath (2a)</a:t>
            </a:r>
          </a:p>
          <a:p>
            <a:pPr marL="514350" lvl="2" indent="-514350" eaLnBrk="1" hangingPunct="1">
              <a:spcBef>
                <a:spcPts val="0"/>
              </a:spcBef>
              <a:spcAft>
                <a:spcPts val="2400"/>
              </a:spcAft>
              <a:buSzPct val="100000"/>
              <a:buFont typeface="+mj-lt"/>
              <a:buAutoNum type="arabicParenR"/>
              <a:defRPr/>
            </a:pPr>
            <a:r>
              <a:rPr lang="en-US" altLang="en-US" dirty="0">
                <a:effectLst>
                  <a:outerShdw blurRad="38100" dist="38100" dir="2700000" algn="tl">
                    <a:srgbClr val="000000">
                      <a:alpha val="43137"/>
                    </a:srgbClr>
                  </a:outerShdw>
                </a:effectLst>
                <a:cs typeface="Calibri" panose="020F0502020204030204" pitchFamily="34" charset="0"/>
              </a:rPr>
              <a:t>Tyre &amp; Sidon (2b-4)</a:t>
            </a:r>
          </a:p>
          <a:p>
            <a:pPr marL="514350" lvl="2" indent="-514350" eaLnBrk="1" hangingPunct="1">
              <a:spcBef>
                <a:spcPts val="0"/>
              </a:spcBef>
              <a:spcAft>
                <a:spcPts val="2400"/>
              </a:spcAft>
              <a:buSzPct val="100000"/>
              <a:buFont typeface="+mj-lt"/>
              <a:buAutoNum type="arabicParenR"/>
              <a:defRPr/>
            </a:pPr>
            <a:r>
              <a:rPr lang="en-US" altLang="en-US" dirty="0">
                <a:effectLst>
                  <a:outerShdw blurRad="38100" dist="38100" dir="2700000" algn="tl">
                    <a:srgbClr val="000000">
                      <a:alpha val="43137"/>
                    </a:srgbClr>
                  </a:outerShdw>
                </a:effectLst>
                <a:cs typeface="Calibri" panose="020F0502020204030204" pitchFamily="34" charset="0"/>
              </a:rPr>
              <a:t>Philistines (5-7)</a:t>
            </a:r>
          </a:p>
          <a:p>
            <a:pPr marL="514350" lvl="2" indent="-514350" eaLnBrk="1" hangingPunct="1">
              <a:spcBef>
                <a:spcPts val="0"/>
              </a:spcBef>
              <a:spcAft>
                <a:spcPts val="2400"/>
              </a:spcAft>
              <a:buSzPct val="100000"/>
              <a:buFont typeface="+mj-lt"/>
              <a:buAutoNum type="arabicParenR"/>
              <a:defRPr/>
            </a:pPr>
            <a:r>
              <a:rPr lang="en-US" altLang="en-US" dirty="0">
                <a:effectLst>
                  <a:outerShdw blurRad="38100" dist="38100" dir="2700000" algn="tl">
                    <a:srgbClr val="000000">
                      <a:alpha val="43137"/>
                    </a:srgbClr>
                  </a:outerShdw>
                </a:effectLst>
                <a:cs typeface="Calibri" panose="020F0502020204030204" pitchFamily="34" charset="0"/>
              </a:rPr>
              <a:t>Jerusalem (8)</a:t>
            </a:r>
          </a:p>
        </p:txBody>
      </p:sp>
      <p:sp>
        <p:nvSpPr>
          <p:cNvPr id="6" name="Rectangle 2">
            <a:extLst>
              <a:ext uri="{FF2B5EF4-FFF2-40B4-BE49-F238E27FC236}">
                <a16:creationId xmlns:a16="http://schemas.microsoft.com/office/drawing/2014/main" id="{FDF2C14D-E280-45E2-B277-CB645DB92CCB}"/>
              </a:ext>
            </a:extLst>
          </p:cNvPr>
          <p:cNvSpPr txBox="1">
            <a:spLocks noChangeArrowheads="1"/>
          </p:cNvSpPr>
          <p:nvPr/>
        </p:nvSpPr>
        <p:spPr bwMode="auto">
          <a:xfrm>
            <a:off x="800100" y="228600"/>
            <a:ext cx="10591800"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457200" indent="-457200" algn="ctr">
              <a:buClr>
                <a:srgbClr val="FF9900"/>
              </a:buClr>
              <a:buFont typeface="+mj-lt"/>
              <a:buAutoNum type="alphaLcParenR"/>
            </a:pPr>
            <a:r>
              <a:rPr lang="en-US" altLang="en-US" sz="3600" kern="0" dirty="0">
                <a:effectLst>
                  <a:outerShdw blurRad="38100" dist="38100" dir="2700000" algn="tl">
                    <a:srgbClr val="000000">
                      <a:alpha val="43137"/>
                    </a:srgbClr>
                  </a:outerShdw>
                </a:effectLst>
              </a:rPr>
              <a:t>Judgment on the Oppressing Nations </a:t>
            </a:r>
            <a:br>
              <a:rPr lang="en-US" altLang="en-US" sz="3600" kern="0" dirty="0">
                <a:effectLst>
                  <a:outerShdw blurRad="38100" dist="38100" dir="2700000" algn="tl">
                    <a:srgbClr val="000000">
                      <a:alpha val="43137"/>
                    </a:srgbClr>
                  </a:outerShdw>
                </a:effectLst>
              </a:rPr>
            </a:br>
            <a:r>
              <a:rPr lang="en-US" altLang="en-US" sz="2800" kern="0" dirty="0">
                <a:solidFill>
                  <a:schemeClr val="tx1"/>
                </a:solidFill>
                <a:effectLst>
                  <a:outerShdw blurRad="38100" dist="38100" dir="2700000" algn="tl">
                    <a:srgbClr val="000000">
                      <a:alpha val="43137"/>
                    </a:srgbClr>
                  </a:outerShdw>
                </a:effectLst>
              </a:rPr>
              <a:t>(</a:t>
            </a:r>
            <a:r>
              <a:rPr lang="en-US" altLang="en-US" sz="2800" dirty="0">
                <a:solidFill>
                  <a:schemeClr val="tx1"/>
                </a:solidFill>
                <a:effectLst>
                  <a:outerShdw blurRad="38100" dist="38100" dir="2700000" algn="tl">
                    <a:srgbClr val="000000">
                      <a:alpha val="43137"/>
                    </a:srgbClr>
                  </a:outerShdw>
                </a:effectLst>
                <a:cs typeface="Calibri" panose="020F0502020204030204" pitchFamily="34" charset="0"/>
              </a:rPr>
              <a:t>9:1-8</a:t>
            </a:r>
            <a:r>
              <a:rPr lang="en-US" altLang="en-US" sz="2800" kern="0" dirty="0">
                <a:solidFill>
                  <a:schemeClr val="tx1"/>
                </a:solidFill>
                <a:effectLst>
                  <a:outerShdw blurRad="38100" dist="38100" dir="2700000" algn="tl">
                    <a:srgbClr val="000000">
                      <a:alpha val="43137"/>
                    </a:srgbClr>
                  </a:outerShdw>
                </a:effectLst>
              </a:rPr>
              <a:t>)</a:t>
            </a:r>
            <a:endParaRPr lang="en-US" altLang="en-US" sz="3600" kern="0" dirty="0">
              <a:solidFill>
                <a:schemeClr val="tx1"/>
              </a:solidFill>
              <a:effectLst>
                <a:outerShdw blurRad="38100" dist="38100" dir="2700000" algn="tl">
                  <a:srgbClr val="000000">
                    <a:alpha val="43137"/>
                  </a:srgbClr>
                </a:outerShdw>
              </a:effectLst>
            </a:endParaRPr>
          </a:p>
        </p:txBody>
      </p:sp>
      <p:pic>
        <p:nvPicPr>
          <p:cNvPr id="7" name="Picture 2" descr="Zechariah - davidould.net">
            <a:extLst>
              <a:ext uri="{FF2B5EF4-FFF2-40B4-BE49-F238E27FC236}">
                <a16:creationId xmlns:a16="http://schemas.microsoft.com/office/drawing/2014/main" id="{60D018E0-C794-4112-A33F-160927D25E1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086600" y="1781158"/>
            <a:ext cx="4280012" cy="32956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5254103"/>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2836C3-3FE6-4D6D-93A4-7831B20A51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1461" y="137160"/>
            <a:ext cx="10309078"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0171819"/>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605943" y="2133600"/>
            <a:ext cx="10980115"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ts val="0"/>
              </a:spcBef>
              <a:spcAft>
                <a:spcPts val="0"/>
              </a:spcAft>
              <a:buNone/>
            </a:pPr>
            <a:r>
              <a:rPr lang="en-US" altLang="en-US" dirty="0"/>
              <a:t>“</a:t>
            </a:r>
            <a:r>
              <a:rPr lang="en-US" b="1" u="sng" dirty="0">
                <a:solidFill>
                  <a:srgbClr val="FFFFCC"/>
                </a:solidFill>
              </a:rPr>
              <a:t>As history shows, the agent of the Lord's judgment was Alexander the Great</a:t>
            </a:r>
            <a:r>
              <a:rPr lang="en-US" dirty="0"/>
              <a:t>. After defeating the Persians (333 B.C.), Alexander moved swiftly toward Egypt. On his march he toppled the cities in the Aramean (Syrian) interior, as well as those on the Mediterranean coast. Yet, on coming to Jerusalem, he refused to destroy it</a:t>
            </a:r>
            <a:r>
              <a:rPr lang="en-US" b="0" i="0" u="none" strike="noStrike" dirty="0">
                <a:effectLst/>
                <a:latin typeface="UICTFontTextStyleTallBody"/>
              </a:rPr>
              <a:t>.”</a:t>
            </a:r>
            <a:endParaRPr lang="en-US" altLang="en-US" dirty="0">
              <a:effectLst>
                <a:outerShdw blurRad="38100" dist="38100" dir="2700000" algn="tl">
                  <a:srgbClr val="000000">
                    <a:alpha val="43137"/>
                  </a:srgbClr>
                </a:outerShdw>
              </a:effectLst>
              <a:cs typeface="Calibri" panose="020F0502020204030204" pitchFamily="34" charset="0"/>
            </a:endParaRPr>
          </a:p>
        </p:txBody>
      </p:sp>
      <p:sp>
        <p:nvSpPr>
          <p:cNvPr id="38915" name="TextBox 2"/>
          <p:cNvSpPr txBox="1">
            <a:spLocks noChangeArrowheads="1"/>
          </p:cNvSpPr>
          <p:nvPr/>
        </p:nvSpPr>
        <p:spPr bwMode="auto">
          <a:xfrm>
            <a:off x="605944" y="228600"/>
            <a:ext cx="10980114" cy="1315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Kenneth L. Barker</a:t>
            </a:r>
          </a:p>
          <a:p>
            <a:pPr algn="ctr">
              <a:spcBef>
                <a:spcPct val="0"/>
              </a:spcBef>
              <a:buClrTx/>
              <a:buSzTx/>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Barker, Kenneth L. "Zechariah." In Daniel-Minor Prophets. Vol. 7 of The Expositor's Bible Commentary. 12 vols. Edited by Frank 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Gaebelein</a:t>
            </a:r>
            <a:r>
              <a:rPr lang="en-US" sz="1800" dirty="0">
                <a:effectLst/>
                <a:latin typeface="Calibri" panose="020F0502020204030204" pitchFamily="34" charset="0"/>
                <a:ea typeface="Calibri" panose="020F0502020204030204" pitchFamily="34" charset="0"/>
                <a:cs typeface="Times New Roman" panose="02020603050405020304" pitchFamily="18" charset="0"/>
              </a:rPr>
              <a:t> and Richard P.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Polcyn</a:t>
            </a:r>
            <a:r>
              <a:rPr lang="en-US" sz="1800" dirty="0">
                <a:effectLst/>
                <a:latin typeface="Calibri" panose="020F0502020204030204" pitchFamily="34" charset="0"/>
                <a:ea typeface="Calibri" panose="020F0502020204030204" pitchFamily="34" charset="0"/>
                <a:cs typeface="Times New Roman" panose="02020603050405020304" pitchFamily="18" charset="0"/>
              </a:rPr>
              <a:t>. Grand Rapids: Zondervan Publishing House, 1985. </a:t>
            </a:r>
            <a:r>
              <a:rPr lang="en-US" altLang="en-US" sz="1800" dirty="0">
                <a:effectLst>
                  <a:outerShdw blurRad="38100" dist="38100" dir="2700000" algn="tl">
                    <a:srgbClr val="000000">
                      <a:alpha val="43137"/>
                    </a:srgbClr>
                  </a:outerShdw>
                </a:effectLst>
                <a:cs typeface="Calibri" panose="020F0502020204030204" pitchFamily="34" charset="0"/>
              </a:rPr>
              <a:t>p. 657.</a:t>
            </a:r>
            <a:endParaRPr lang="en-US" altLang="en-US" sz="1600" dirty="0">
              <a:effectLst>
                <a:outerShdw blurRad="38100" dist="38100" dir="2700000" algn="tl">
                  <a:srgbClr val="000000">
                    <a:alpha val="43137"/>
                  </a:srgbClr>
                </a:outerShdw>
              </a:effectLst>
              <a:cs typeface="Calibri" panose="020F0502020204030204" pitchFamily="34" charset="0"/>
            </a:endParaRPr>
          </a:p>
        </p:txBody>
      </p:sp>
    </p:spTree>
    <p:extLst>
      <p:ext uri="{BB962C8B-B14F-4D97-AF65-F5344CB8AC3E}">
        <p14:creationId xmlns:p14="http://schemas.microsoft.com/office/powerpoint/2010/main" val="770040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800100" y="228600"/>
            <a:ext cx="10591800" cy="917575"/>
          </a:xfrm>
        </p:spPr>
        <p:txBody>
          <a:bodyPr/>
          <a:lstStyle/>
          <a:p>
            <a:pPr marL="514350" indent="-514350" algn="ctr">
              <a:buClr>
                <a:srgbClr val="66FF66"/>
              </a:buClr>
              <a:buFont typeface="+mj-lt"/>
              <a:buAutoNum type="arabicPeriod"/>
            </a:pPr>
            <a:r>
              <a:rPr lang="en-US" altLang="en-US" sz="3600" dirty="0">
                <a:effectLst>
                  <a:outerShdw blurRad="38100" dist="38100" dir="2700000" algn="tl">
                    <a:srgbClr val="000000">
                      <a:alpha val="43137"/>
                    </a:srgbClr>
                  </a:outerShdw>
                </a:effectLst>
              </a:rPr>
              <a:t>Divine Warrior Hymn</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(9:1-17)</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603646"/>
            <a:ext cx="5795077" cy="3196954"/>
          </a:xfrm>
        </p:spPr>
        <p:txBody>
          <a:bodyPr/>
          <a:lstStyle/>
          <a:p>
            <a:pPr marL="684213" indent="-684213">
              <a:spcBef>
                <a:spcPts val="0"/>
              </a:spcBef>
              <a:spcAft>
                <a:spcPts val="4200"/>
              </a:spcAft>
              <a:buClr>
                <a:srgbClr val="FF9900"/>
              </a:buClr>
              <a:buSzPct val="100000"/>
              <a:buFont typeface="+mj-lt"/>
              <a:buAutoNum type="alphaLcParenR"/>
            </a:pPr>
            <a:r>
              <a:rPr lang="en-US" altLang="en-US" dirty="0">
                <a:effectLst>
                  <a:outerShdw blurRad="38100" dist="38100" dir="2700000" algn="tl">
                    <a:srgbClr val="000000">
                      <a:alpha val="43137"/>
                    </a:srgbClr>
                  </a:outerShdw>
                </a:effectLst>
              </a:rPr>
              <a:t>Judgment on the oppressing nations (1-8)</a:t>
            </a:r>
          </a:p>
          <a:p>
            <a:pPr marL="684213" indent="-684213">
              <a:spcBef>
                <a:spcPts val="0"/>
              </a:spcBef>
              <a:spcAft>
                <a:spcPts val="4200"/>
              </a:spcAft>
              <a:buClr>
                <a:srgbClr val="FF9900"/>
              </a:buClr>
              <a:buSzPct val="100000"/>
              <a:buFont typeface="+mj-lt"/>
              <a:buAutoNum type="alphaLcParenR"/>
            </a:pPr>
            <a:r>
              <a:rPr lang="en-US" altLang="en-US" b="1" u="sng" dirty="0">
                <a:solidFill>
                  <a:srgbClr val="FFFFCC"/>
                </a:solidFill>
                <a:effectLst>
                  <a:outerShdw blurRad="38100" dist="38100" dir="2700000" algn="tl">
                    <a:srgbClr val="000000">
                      <a:alpha val="43137"/>
                    </a:srgbClr>
                  </a:outerShdw>
                </a:effectLst>
              </a:rPr>
              <a:t>Messiah (9-10)</a:t>
            </a:r>
          </a:p>
          <a:p>
            <a:pPr marL="684213" indent="-684213">
              <a:spcBef>
                <a:spcPts val="0"/>
              </a:spcBef>
              <a:spcAft>
                <a:spcPts val="4200"/>
              </a:spcAft>
              <a:buClr>
                <a:srgbClr val="FF9900"/>
              </a:buClr>
              <a:buSzPct val="100000"/>
              <a:buFont typeface="+mj-lt"/>
              <a:buAutoNum type="alphaLcParenR"/>
            </a:pPr>
            <a:r>
              <a:rPr lang="en-US" altLang="en-US" dirty="0">
                <a:effectLst>
                  <a:outerShdw blurRad="38100" dist="38100" dir="2700000" algn="tl">
                    <a:srgbClr val="000000">
                      <a:alpha val="43137"/>
                    </a:srgbClr>
                  </a:outerShdw>
                </a:effectLst>
              </a:rPr>
              <a:t>Covenant protection (11-17)</a:t>
            </a:r>
          </a:p>
        </p:txBody>
      </p:sp>
      <p:pic>
        <p:nvPicPr>
          <p:cNvPr id="5" name="Picture 2" descr="Zechariah - davidould.net">
            <a:extLst>
              <a:ext uri="{FF2B5EF4-FFF2-40B4-BE49-F238E27FC236}">
                <a16:creationId xmlns:a16="http://schemas.microsoft.com/office/drawing/2014/main" id="{CB65C50A-3232-47D5-90FF-F3CF3DBF0681}"/>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086600" y="1781158"/>
            <a:ext cx="4280012" cy="32956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5278223"/>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1036215" y="1676400"/>
            <a:ext cx="4267201" cy="2895600"/>
          </a:xfrm>
        </p:spPr>
        <p:txBody>
          <a:bodyPr/>
          <a:lstStyle/>
          <a:p>
            <a:pPr marL="569913" lvl="2" indent="-569913">
              <a:spcBef>
                <a:spcPts val="0"/>
              </a:spcBef>
              <a:spcAft>
                <a:spcPts val="4200"/>
              </a:spcAft>
              <a:buSzPct val="100000"/>
              <a:buFont typeface="+mj-lt"/>
              <a:buAutoNum type="arabicParenR"/>
              <a:defRPr/>
            </a:pPr>
            <a:r>
              <a:rPr lang="en-US" altLang="en-US" dirty="0">
                <a:effectLst>
                  <a:outerShdw blurRad="38100" dist="38100" dir="2700000" algn="tl">
                    <a:srgbClr val="000000">
                      <a:alpha val="43137"/>
                    </a:srgbClr>
                  </a:outerShdw>
                </a:effectLst>
                <a:ea typeface="+mn-ea"/>
                <a:cs typeface="+mn-cs"/>
              </a:rPr>
              <a:t>First advent (9)</a:t>
            </a:r>
          </a:p>
          <a:p>
            <a:pPr marL="569913" lvl="2" indent="-569913">
              <a:spcBef>
                <a:spcPts val="0"/>
              </a:spcBef>
              <a:spcAft>
                <a:spcPts val="4200"/>
              </a:spcAft>
              <a:buSzPct val="100000"/>
              <a:buFont typeface="+mj-lt"/>
              <a:buAutoNum type="arabicParenR"/>
              <a:defRPr/>
            </a:pPr>
            <a:r>
              <a:rPr lang="en-US" altLang="en-US" dirty="0">
                <a:effectLst>
                  <a:outerShdw blurRad="38100" dist="38100" dir="2700000" algn="tl">
                    <a:srgbClr val="000000">
                      <a:alpha val="43137"/>
                    </a:srgbClr>
                  </a:outerShdw>
                </a:effectLst>
                <a:ea typeface="+mn-ea"/>
                <a:cs typeface="+mn-cs"/>
              </a:rPr>
              <a:t>Second advent (10)</a:t>
            </a:r>
          </a:p>
        </p:txBody>
      </p:sp>
      <p:sp>
        <p:nvSpPr>
          <p:cNvPr id="6" name="Rectangle 2">
            <a:extLst>
              <a:ext uri="{FF2B5EF4-FFF2-40B4-BE49-F238E27FC236}">
                <a16:creationId xmlns:a16="http://schemas.microsoft.com/office/drawing/2014/main" id="{4AFCF0DC-B02E-4C63-9294-B1F15FEFC6A6}"/>
              </a:ext>
            </a:extLst>
          </p:cNvPr>
          <p:cNvSpPr txBox="1">
            <a:spLocks noChangeArrowheads="1"/>
          </p:cNvSpPr>
          <p:nvPr/>
        </p:nvSpPr>
        <p:spPr bwMode="auto">
          <a:xfrm>
            <a:off x="800100" y="228600"/>
            <a:ext cx="10591800"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684213" indent="-684213" algn="ctr">
              <a:buClr>
                <a:srgbClr val="FF9900"/>
              </a:buClr>
              <a:buFont typeface="+mj-lt"/>
              <a:buAutoNum type="alphaLcParenR" startAt="2"/>
            </a:pPr>
            <a:r>
              <a:rPr lang="en-US" altLang="en-US" sz="3600" dirty="0">
                <a:effectLst>
                  <a:outerShdw blurRad="38100" dist="38100" dir="2700000" algn="tl">
                    <a:srgbClr val="000000">
                      <a:alpha val="43137"/>
                    </a:srgbClr>
                  </a:outerShdw>
                </a:effectLst>
              </a:rPr>
              <a:t>Messiah</a:t>
            </a:r>
            <a:br>
              <a:rPr lang="en-US" altLang="en-US" sz="3600" kern="0" dirty="0">
                <a:effectLst>
                  <a:outerShdw blurRad="38100" dist="38100" dir="2700000" algn="tl">
                    <a:srgbClr val="000000">
                      <a:alpha val="43137"/>
                    </a:srgbClr>
                  </a:outerShdw>
                </a:effectLst>
              </a:rPr>
            </a:br>
            <a:r>
              <a:rPr lang="en-US" altLang="en-US" sz="2800" kern="0" dirty="0">
                <a:solidFill>
                  <a:schemeClr val="tx1"/>
                </a:solidFill>
                <a:effectLst>
                  <a:outerShdw blurRad="38100" dist="38100" dir="2700000" algn="tl">
                    <a:srgbClr val="000000">
                      <a:alpha val="43137"/>
                    </a:srgbClr>
                  </a:outerShdw>
                </a:effectLst>
              </a:rPr>
              <a:t>(</a:t>
            </a:r>
            <a:r>
              <a:rPr lang="en-US" altLang="en-US" sz="2800" dirty="0">
                <a:solidFill>
                  <a:schemeClr val="tx1"/>
                </a:solidFill>
                <a:effectLst>
                  <a:outerShdw blurRad="38100" dist="38100" dir="2700000" algn="tl">
                    <a:srgbClr val="000000">
                      <a:alpha val="43137"/>
                    </a:srgbClr>
                  </a:outerShdw>
                </a:effectLst>
                <a:cs typeface="Calibri" panose="020F0502020204030204" pitchFamily="34" charset="0"/>
              </a:rPr>
              <a:t>9:9-10</a:t>
            </a:r>
            <a:endParaRPr lang="en-US" altLang="en-US" sz="3600" kern="0" dirty="0">
              <a:solidFill>
                <a:schemeClr val="tx1"/>
              </a:solidFill>
              <a:effectLst>
                <a:outerShdw blurRad="38100" dist="38100" dir="2700000" algn="tl">
                  <a:srgbClr val="000000">
                    <a:alpha val="43137"/>
                  </a:srgbClr>
                </a:outerShdw>
              </a:effectLst>
            </a:endParaRPr>
          </a:p>
        </p:txBody>
      </p:sp>
      <p:pic>
        <p:nvPicPr>
          <p:cNvPr id="7" name="Picture 2" descr="Zechariah - davidould.net">
            <a:extLst>
              <a:ext uri="{FF2B5EF4-FFF2-40B4-BE49-F238E27FC236}">
                <a16:creationId xmlns:a16="http://schemas.microsoft.com/office/drawing/2014/main" id="{D6487CFB-DAED-47B7-9115-D00173C3A443}"/>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086600" y="1781158"/>
            <a:ext cx="4280012" cy="32956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4208110"/>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algn="ctr"/>
            <a:r>
              <a:rPr lang="en-US" altLang="en-US" sz="3600" dirty="0">
                <a:effectLst>
                  <a:outerShdw blurRad="38100" dist="38100" dir="2700000" algn="tl">
                    <a:srgbClr val="000000">
                      <a:alpha val="43137"/>
                    </a:srgbClr>
                  </a:outerShdw>
                </a:effectLst>
              </a:rPr>
              <a:t>Structure</a:t>
            </a: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600200"/>
            <a:ext cx="9480097" cy="3695700"/>
          </a:xfrm>
        </p:spPr>
        <p:txBody>
          <a:bodyPr/>
          <a:lstStyle/>
          <a:p>
            <a:pPr marL="685800" indent="-685800">
              <a:spcBef>
                <a:spcPts val="0"/>
              </a:spcBef>
              <a:spcAft>
                <a:spcPts val="3600"/>
              </a:spcAft>
              <a:buSzPct val="100000"/>
              <a:buFont typeface="+mj-lt"/>
              <a:buAutoNum type="romanUcPeriod"/>
            </a:pPr>
            <a:r>
              <a:rPr lang="en-US" altLang="en-US" b="1" u="sng" dirty="0">
                <a:solidFill>
                  <a:srgbClr val="FFFFCC"/>
                </a:solidFill>
                <a:effectLst>
                  <a:outerShdw blurRad="38100" dist="38100" dir="2700000" algn="tl">
                    <a:srgbClr val="000000">
                      <a:alpha val="43137"/>
                    </a:srgbClr>
                  </a:outerShdw>
                </a:effectLst>
                <a:cs typeface="Times New Roman" panose="02020603050405020304" pitchFamily="18" charset="0"/>
              </a:rPr>
              <a:t>Introductory call to repentance (1:1-6)</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rPr>
              <a:t>Eight-night visions (1:7–6:15)</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Question and answers about fasting (</a:t>
            </a:r>
            <a:r>
              <a:rPr lang="en-US" altLang="en-US" dirty="0">
                <a:effectLst>
                  <a:outerShdw blurRad="38100" dist="38100" dir="2700000" algn="tl">
                    <a:srgbClr val="000000">
                      <a:alpha val="43137"/>
                    </a:srgbClr>
                  </a:outerShdw>
                </a:effectLst>
              </a:rPr>
              <a:t>7</a:t>
            </a:r>
            <a:r>
              <a:rPr lang="en-US" altLang="en-US" dirty="0">
                <a:effectLst>
                  <a:outerShdw blurRad="38100" dist="38100" dir="2700000" algn="tl">
                    <a:srgbClr val="000000">
                      <a:alpha val="43137"/>
                    </a:srgbClr>
                  </a:outerShdw>
                </a:effectLst>
                <a:cs typeface="Times New Roman" panose="02020603050405020304" pitchFamily="18" charset="0"/>
              </a:rPr>
              <a:t>–8)</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Two burdens (9–14)</a:t>
            </a:r>
          </a:p>
        </p:txBody>
      </p:sp>
      <p:pic>
        <p:nvPicPr>
          <p:cNvPr id="4" name="Picture 2" descr="Zechariah - davidould.net">
            <a:extLst>
              <a:ext uri="{FF2B5EF4-FFF2-40B4-BE49-F238E27FC236}">
                <a16:creationId xmlns:a16="http://schemas.microsoft.com/office/drawing/2014/main" id="{AB963267-E858-4486-86BA-47DD1A5DA43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630304" y="2286000"/>
            <a:ext cx="296876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98103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1036215" y="1676400"/>
            <a:ext cx="4267201" cy="2895600"/>
          </a:xfrm>
        </p:spPr>
        <p:txBody>
          <a:bodyPr/>
          <a:lstStyle/>
          <a:p>
            <a:pPr marL="569913" lvl="2" indent="-569913">
              <a:spcBef>
                <a:spcPts val="0"/>
              </a:spcBef>
              <a:spcAft>
                <a:spcPts val="4200"/>
              </a:spcAft>
              <a:buSzPct val="100000"/>
              <a:buFont typeface="+mj-lt"/>
              <a:buAutoNum type="arabicParenR"/>
              <a:defRPr/>
            </a:pPr>
            <a:r>
              <a:rPr lang="en-US" altLang="en-US" b="1" u="sng" dirty="0">
                <a:solidFill>
                  <a:srgbClr val="FFFFCC"/>
                </a:solidFill>
                <a:effectLst>
                  <a:outerShdw blurRad="38100" dist="38100" dir="2700000" algn="tl">
                    <a:srgbClr val="000000">
                      <a:alpha val="43137"/>
                    </a:srgbClr>
                  </a:outerShdw>
                </a:effectLst>
                <a:cs typeface="Calibri" panose="020F0502020204030204" pitchFamily="34" charset="0"/>
              </a:rPr>
              <a:t>First advent (9)</a:t>
            </a:r>
          </a:p>
          <a:p>
            <a:pPr marL="569913" lvl="2" indent="-569913">
              <a:spcBef>
                <a:spcPts val="0"/>
              </a:spcBef>
              <a:spcAft>
                <a:spcPts val="4200"/>
              </a:spcAft>
              <a:buSzPct val="100000"/>
              <a:buFont typeface="+mj-lt"/>
              <a:buAutoNum type="arabicParenR"/>
              <a:defRPr/>
            </a:pPr>
            <a:r>
              <a:rPr lang="en-US" altLang="en-US" dirty="0">
                <a:effectLst>
                  <a:outerShdw blurRad="38100" dist="38100" dir="2700000" algn="tl">
                    <a:srgbClr val="000000">
                      <a:alpha val="43137"/>
                    </a:srgbClr>
                  </a:outerShdw>
                </a:effectLst>
                <a:ea typeface="+mn-ea"/>
                <a:cs typeface="+mn-cs"/>
              </a:rPr>
              <a:t>Second advent (10)</a:t>
            </a:r>
          </a:p>
        </p:txBody>
      </p:sp>
      <p:sp>
        <p:nvSpPr>
          <p:cNvPr id="6" name="Rectangle 2">
            <a:extLst>
              <a:ext uri="{FF2B5EF4-FFF2-40B4-BE49-F238E27FC236}">
                <a16:creationId xmlns:a16="http://schemas.microsoft.com/office/drawing/2014/main" id="{4AFCF0DC-B02E-4C63-9294-B1F15FEFC6A6}"/>
              </a:ext>
            </a:extLst>
          </p:cNvPr>
          <p:cNvSpPr txBox="1">
            <a:spLocks noChangeArrowheads="1"/>
          </p:cNvSpPr>
          <p:nvPr/>
        </p:nvSpPr>
        <p:spPr bwMode="auto">
          <a:xfrm>
            <a:off x="800100" y="228600"/>
            <a:ext cx="10591800"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684213" indent="-684213" algn="ctr">
              <a:buClr>
                <a:srgbClr val="FF9900"/>
              </a:buClr>
              <a:buFont typeface="+mj-lt"/>
              <a:buAutoNum type="alphaLcParenR" startAt="2"/>
            </a:pPr>
            <a:r>
              <a:rPr lang="en-US" altLang="en-US" sz="3600" dirty="0">
                <a:effectLst>
                  <a:outerShdw blurRad="38100" dist="38100" dir="2700000" algn="tl">
                    <a:srgbClr val="000000">
                      <a:alpha val="43137"/>
                    </a:srgbClr>
                  </a:outerShdw>
                </a:effectLst>
              </a:rPr>
              <a:t>Messiah</a:t>
            </a:r>
            <a:br>
              <a:rPr lang="en-US" altLang="en-US" sz="3600" kern="0" dirty="0">
                <a:effectLst>
                  <a:outerShdw blurRad="38100" dist="38100" dir="2700000" algn="tl">
                    <a:srgbClr val="000000">
                      <a:alpha val="43137"/>
                    </a:srgbClr>
                  </a:outerShdw>
                </a:effectLst>
              </a:rPr>
            </a:br>
            <a:r>
              <a:rPr lang="en-US" altLang="en-US" sz="2800" kern="0" dirty="0">
                <a:solidFill>
                  <a:schemeClr val="tx1"/>
                </a:solidFill>
                <a:effectLst>
                  <a:outerShdw blurRad="38100" dist="38100" dir="2700000" algn="tl">
                    <a:srgbClr val="000000">
                      <a:alpha val="43137"/>
                    </a:srgbClr>
                  </a:outerShdw>
                </a:effectLst>
              </a:rPr>
              <a:t>(</a:t>
            </a:r>
            <a:r>
              <a:rPr lang="en-US" altLang="en-US" sz="2800" dirty="0">
                <a:solidFill>
                  <a:schemeClr val="tx1"/>
                </a:solidFill>
                <a:effectLst>
                  <a:outerShdw blurRad="38100" dist="38100" dir="2700000" algn="tl">
                    <a:srgbClr val="000000">
                      <a:alpha val="43137"/>
                    </a:srgbClr>
                  </a:outerShdw>
                </a:effectLst>
                <a:cs typeface="Calibri" panose="020F0502020204030204" pitchFamily="34" charset="0"/>
              </a:rPr>
              <a:t>9:9-10</a:t>
            </a:r>
            <a:endParaRPr lang="en-US" altLang="en-US" sz="3600" kern="0" dirty="0">
              <a:solidFill>
                <a:schemeClr val="tx1"/>
              </a:solidFill>
              <a:effectLst>
                <a:outerShdw blurRad="38100" dist="38100" dir="2700000" algn="tl">
                  <a:srgbClr val="000000">
                    <a:alpha val="43137"/>
                  </a:srgbClr>
                </a:outerShdw>
              </a:effectLst>
            </a:endParaRPr>
          </a:p>
        </p:txBody>
      </p:sp>
      <p:pic>
        <p:nvPicPr>
          <p:cNvPr id="7" name="Picture 2" descr="Zechariah - davidould.net">
            <a:extLst>
              <a:ext uri="{FF2B5EF4-FFF2-40B4-BE49-F238E27FC236}">
                <a16:creationId xmlns:a16="http://schemas.microsoft.com/office/drawing/2014/main" id="{D6487CFB-DAED-47B7-9115-D00173C3A443}"/>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086600" y="1781158"/>
            <a:ext cx="4280012" cy="32956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9490687"/>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1036215" y="1676400"/>
            <a:ext cx="4267201" cy="2895600"/>
          </a:xfrm>
        </p:spPr>
        <p:txBody>
          <a:bodyPr/>
          <a:lstStyle/>
          <a:p>
            <a:pPr marL="569913" lvl="2" indent="-569913">
              <a:spcBef>
                <a:spcPts val="0"/>
              </a:spcBef>
              <a:spcAft>
                <a:spcPts val="4200"/>
              </a:spcAft>
              <a:buSzPct val="100000"/>
              <a:buFont typeface="+mj-lt"/>
              <a:buAutoNum type="arabicParenR"/>
              <a:defRPr/>
            </a:pPr>
            <a:r>
              <a:rPr lang="en-US" altLang="en-US" dirty="0">
                <a:effectLst>
                  <a:outerShdw blurRad="38100" dist="38100" dir="2700000" algn="tl">
                    <a:srgbClr val="000000">
                      <a:alpha val="43137"/>
                    </a:srgbClr>
                  </a:outerShdw>
                </a:effectLst>
                <a:ea typeface="+mn-ea"/>
                <a:cs typeface="+mn-cs"/>
              </a:rPr>
              <a:t>First advent (9)</a:t>
            </a:r>
          </a:p>
          <a:p>
            <a:pPr marL="569913" lvl="2" indent="-569913">
              <a:spcBef>
                <a:spcPts val="0"/>
              </a:spcBef>
              <a:spcAft>
                <a:spcPts val="4200"/>
              </a:spcAft>
              <a:buSzPct val="100000"/>
              <a:buFont typeface="+mj-lt"/>
              <a:buAutoNum type="arabicParenR"/>
              <a:defRPr/>
            </a:pPr>
            <a:r>
              <a:rPr lang="en-US" altLang="en-US" b="1" u="sng" dirty="0">
                <a:solidFill>
                  <a:srgbClr val="FFFFCC"/>
                </a:solidFill>
                <a:effectLst>
                  <a:outerShdw blurRad="38100" dist="38100" dir="2700000" algn="tl">
                    <a:srgbClr val="000000">
                      <a:alpha val="43137"/>
                    </a:srgbClr>
                  </a:outerShdw>
                </a:effectLst>
                <a:cs typeface="Calibri" panose="020F0502020204030204" pitchFamily="34" charset="0"/>
              </a:rPr>
              <a:t>Second advent (10)</a:t>
            </a:r>
          </a:p>
        </p:txBody>
      </p:sp>
      <p:sp>
        <p:nvSpPr>
          <p:cNvPr id="6" name="Rectangle 2">
            <a:extLst>
              <a:ext uri="{FF2B5EF4-FFF2-40B4-BE49-F238E27FC236}">
                <a16:creationId xmlns:a16="http://schemas.microsoft.com/office/drawing/2014/main" id="{4AFCF0DC-B02E-4C63-9294-B1F15FEFC6A6}"/>
              </a:ext>
            </a:extLst>
          </p:cNvPr>
          <p:cNvSpPr txBox="1">
            <a:spLocks noChangeArrowheads="1"/>
          </p:cNvSpPr>
          <p:nvPr/>
        </p:nvSpPr>
        <p:spPr bwMode="auto">
          <a:xfrm>
            <a:off x="800100" y="228600"/>
            <a:ext cx="10591800"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684213" indent="-684213" algn="ctr">
              <a:buClr>
                <a:srgbClr val="FF9900"/>
              </a:buClr>
              <a:buFont typeface="+mj-lt"/>
              <a:buAutoNum type="alphaLcParenR" startAt="2"/>
            </a:pPr>
            <a:r>
              <a:rPr lang="en-US" altLang="en-US" sz="3600" dirty="0">
                <a:effectLst>
                  <a:outerShdw blurRad="38100" dist="38100" dir="2700000" algn="tl">
                    <a:srgbClr val="000000">
                      <a:alpha val="43137"/>
                    </a:srgbClr>
                  </a:outerShdw>
                </a:effectLst>
              </a:rPr>
              <a:t>Messiah</a:t>
            </a:r>
            <a:br>
              <a:rPr lang="en-US" altLang="en-US" sz="3600" kern="0" dirty="0">
                <a:effectLst>
                  <a:outerShdw blurRad="38100" dist="38100" dir="2700000" algn="tl">
                    <a:srgbClr val="000000">
                      <a:alpha val="43137"/>
                    </a:srgbClr>
                  </a:outerShdw>
                </a:effectLst>
              </a:rPr>
            </a:br>
            <a:r>
              <a:rPr lang="en-US" altLang="en-US" sz="2800" kern="0" dirty="0">
                <a:solidFill>
                  <a:schemeClr val="tx1"/>
                </a:solidFill>
                <a:effectLst>
                  <a:outerShdw blurRad="38100" dist="38100" dir="2700000" algn="tl">
                    <a:srgbClr val="000000">
                      <a:alpha val="43137"/>
                    </a:srgbClr>
                  </a:outerShdw>
                </a:effectLst>
              </a:rPr>
              <a:t>(</a:t>
            </a:r>
            <a:r>
              <a:rPr lang="en-US" altLang="en-US" sz="2800" dirty="0">
                <a:solidFill>
                  <a:schemeClr val="tx1"/>
                </a:solidFill>
                <a:effectLst>
                  <a:outerShdw blurRad="38100" dist="38100" dir="2700000" algn="tl">
                    <a:srgbClr val="000000">
                      <a:alpha val="43137"/>
                    </a:srgbClr>
                  </a:outerShdw>
                </a:effectLst>
                <a:cs typeface="Calibri" panose="020F0502020204030204" pitchFamily="34" charset="0"/>
              </a:rPr>
              <a:t>9:9-10</a:t>
            </a:r>
            <a:endParaRPr lang="en-US" altLang="en-US" sz="3600" kern="0" dirty="0">
              <a:solidFill>
                <a:schemeClr val="tx1"/>
              </a:solidFill>
              <a:effectLst>
                <a:outerShdw blurRad="38100" dist="38100" dir="2700000" algn="tl">
                  <a:srgbClr val="000000">
                    <a:alpha val="43137"/>
                  </a:srgbClr>
                </a:outerShdw>
              </a:effectLst>
            </a:endParaRPr>
          </a:p>
        </p:txBody>
      </p:sp>
      <p:pic>
        <p:nvPicPr>
          <p:cNvPr id="7" name="Picture 2" descr="Zechariah - davidould.net">
            <a:extLst>
              <a:ext uri="{FF2B5EF4-FFF2-40B4-BE49-F238E27FC236}">
                <a16:creationId xmlns:a16="http://schemas.microsoft.com/office/drawing/2014/main" id="{D6487CFB-DAED-47B7-9115-D00173C3A443}"/>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086600" y="1781158"/>
            <a:ext cx="4280012" cy="32956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2985742"/>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AC979E-4EC6-4E7B-ABB3-C2E863434035}"/>
              </a:ext>
            </a:extLst>
          </p:cNvPr>
          <p:cNvPicPr>
            <a:picLocks noChangeAspect="1"/>
          </p:cNvPicPr>
          <p:nvPr/>
        </p:nvPicPr>
        <p:blipFill>
          <a:blip r:embed="rId2"/>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0"/>
            <a:ext cx="10972800" cy="5432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Aft>
                <a:spcPts val="6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Zechariah 9:9-10</a:t>
            </a:r>
          </a:p>
          <a:p>
            <a:pPr algn="just">
              <a:spcAft>
                <a:spcPts val="1000"/>
              </a:spcAft>
            </a:pP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9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Rejoice greatly, O daughter of Zion! Shout </a:t>
            </a:r>
            <a:r>
              <a:rPr lang="en-US" sz="3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triumph</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 daughter of Jerusalem! Behold,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your king is coming to you; He is just and endowed with salvation, Humble, and mounted on a donkey, Even on a colt, the foal of a donkey</a:t>
            </a:r>
            <a:r>
              <a:rPr lang="en-US" sz="34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10 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will cut off the chariot from Ephraim And the horse from Jerusalem; And the bow of war will be cut off. </a:t>
            </a:r>
            <a:r>
              <a:rPr lang="en-US" sz="3400" b="1" u="sng" dirty="0">
                <a:solidFill>
                  <a:srgbClr val="00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He will speak peace to the nations; And His dominion will be from sea to sea, And from the River to the ends of the earth</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868230441"/>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CE9AB7-1610-43CB-8664-7FF8CF10CF8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78388" y="264902"/>
            <a:ext cx="8035224" cy="63281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605943" y="2133600"/>
            <a:ext cx="1098011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ts val="0"/>
              </a:spcBef>
              <a:spcAft>
                <a:spcPts val="0"/>
              </a:spcAft>
              <a:buNone/>
            </a:pPr>
            <a:r>
              <a:rPr lang="en-US" altLang="en-US" dirty="0"/>
              <a:t>“</a:t>
            </a:r>
            <a:r>
              <a:rPr lang="en-US" dirty="0"/>
              <a:t>The entire age of the church fits between Zechariah 9:9 and 9:10, just as it does between Isaiah 9:6 and 7 and after the comma in Isaiah 61:2</a:t>
            </a:r>
            <a:r>
              <a:rPr lang="en-US" b="0" i="0" u="none" strike="noStrike" dirty="0">
                <a:effectLst/>
                <a:latin typeface="UICTFontTextStyleTallBody"/>
              </a:rPr>
              <a:t>.”</a:t>
            </a:r>
            <a:endParaRPr lang="en-US" altLang="en-US" dirty="0">
              <a:effectLst>
                <a:outerShdw blurRad="38100" dist="38100" dir="2700000" algn="tl">
                  <a:srgbClr val="000000">
                    <a:alpha val="43137"/>
                  </a:srgbClr>
                </a:outerShdw>
              </a:effectLst>
              <a:cs typeface="Calibri" panose="020F0502020204030204" pitchFamily="34" charset="0"/>
            </a:endParaRPr>
          </a:p>
        </p:txBody>
      </p:sp>
      <p:sp>
        <p:nvSpPr>
          <p:cNvPr id="38915" name="TextBox 2"/>
          <p:cNvSpPr txBox="1">
            <a:spLocks noChangeArrowheads="1"/>
          </p:cNvSpPr>
          <p:nvPr/>
        </p:nvSpPr>
        <p:spPr bwMode="auto">
          <a:xfrm>
            <a:off x="605944" y="284455"/>
            <a:ext cx="10980114" cy="1315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Warren Wiersbe</a:t>
            </a:r>
          </a:p>
          <a:p>
            <a:pPr algn="ctr">
              <a:spcBef>
                <a:spcPct val="0"/>
              </a:spcBef>
              <a:buClrTx/>
              <a:buSzTx/>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Wiersbe, Warren W. "Zechariah." In The Bible Exposition Commentary/Prophets, pp. 447-76. Colorado Springs, Colo.: Cook Communications Ministries; and Eastbourne, England: Kingsway Communications Ltd., 2002. </a:t>
            </a:r>
            <a:r>
              <a:rPr lang="en-US" altLang="en-US" sz="1800" dirty="0">
                <a:effectLst>
                  <a:outerShdw blurRad="38100" dist="38100" dir="2700000" algn="tl">
                    <a:srgbClr val="000000">
                      <a:alpha val="43137"/>
                    </a:srgbClr>
                  </a:outerShdw>
                </a:effectLst>
                <a:cs typeface="Calibri" panose="020F0502020204030204" pitchFamily="34" charset="0"/>
              </a:rPr>
              <a:t>p. 467.</a:t>
            </a:r>
            <a:endParaRPr lang="en-US" altLang="en-US" sz="1600" dirty="0">
              <a:effectLst>
                <a:outerShdw blurRad="38100" dist="38100" dir="2700000" algn="tl">
                  <a:srgbClr val="000000">
                    <a:alpha val="43137"/>
                  </a:srgbClr>
                </a:outerShdw>
              </a:effectLst>
              <a:cs typeface="Calibri" panose="020F0502020204030204" pitchFamily="34" charset="0"/>
            </a:endParaRPr>
          </a:p>
        </p:txBody>
      </p:sp>
      <p:pic>
        <p:nvPicPr>
          <p:cNvPr id="5" name="Picture 4" descr="SY01462_">
            <a:extLst>
              <a:ext uri="{FF2B5EF4-FFF2-40B4-BE49-F238E27FC236}">
                <a16:creationId xmlns:a16="http://schemas.microsoft.com/office/drawing/2014/main" id="{3BD75CF1-B405-47D3-8E80-97623D454853}"/>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064381" y="4267200"/>
            <a:ext cx="2063238" cy="2286000"/>
          </a:xfrm>
          <a:prstGeom prst="rect">
            <a:avLst/>
          </a:prstGeom>
          <a:noFill/>
          <a:ln w="9525">
            <a:noFill/>
            <a:miter lim="800000"/>
            <a:headEnd/>
            <a:tailEnd/>
          </a:ln>
        </p:spPr>
      </p:pic>
    </p:spTree>
    <p:extLst>
      <p:ext uri="{BB962C8B-B14F-4D97-AF65-F5344CB8AC3E}">
        <p14:creationId xmlns:p14="http://schemas.microsoft.com/office/powerpoint/2010/main" val="28433816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603646"/>
            <a:ext cx="5795077" cy="3196954"/>
          </a:xfrm>
        </p:spPr>
        <p:txBody>
          <a:bodyPr/>
          <a:lstStyle/>
          <a:p>
            <a:pPr marL="684213" indent="-684213">
              <a:spcBef>
                <a:spcPts val="0"/>
              </a:spcBef>
              <a:spcAft>
                <a:spcPts val="4200"/>
              </a:spcAft>
              <a:buClr>
                <a:srgbClr val="FF9900"/>
              </a:buClr>
              <a:buSzPct val="100000"/>
              <a:buFont typeface="+mj-lt"/>
              <a:buAutoNum type="alphaLcParenR"/>
            </a:pPr>
            <a:r>
              <a:rPr lang="en-US" altLang="en-US" dirty="0">
                <a:effectLst>
                  <a:outerShdw blurRad="38100" dist="38100" dir="2700000" algn="tl">
                    <a:srgbClr val="000000">
                      <a:alpha val="43137"/>
                    </a:srgbClr>
                  </a:outerShdw>
                </a:effectLst>
              </a:rPr>
              <a:t>Judgment on the oppressing nations (1-8)</a:t>
            </a:r>
          </a:p>
          <a:p>
            <a:pPr marL="684213" indent="-684213">
              <a:spcBef>
                <a:spcPts val="0"/>
              </a:spcBef>
              <a:spcAft>
                <a:spcPts val="4200"/>
              </a:spcAft>
              <a:buClr>
                <a:srgbClr val="FF9900"/>
              </a:buClr>
              <a:buSzPct val="100000"/>
              <a:buFont typeface="+mj-lt"/>
              <a:buAutoNum type="alphaLcParenR"/>
            </a:pPr>
            <a:r>
              <a:rPr lang="en-US" altLang="en-US" dirty="0">
                <a:effectLst>
                  <a:outerShdw blurRad="38100" dist="38100" dir="2700000" algn="tl">
                    <a:srgbClr val="000000">
                      <a:alpha val="43137"/>
                    </a:srgbClr>
                  </a:outerShdw>
                </a:effectLst>
              </a:rPr>
              <a:t>Messiah (9-10)</a:t>
            </a:r>
          </a:p>
          <a:p>
            <a:pPr marL="684213" indent="-684213">
              <a:spcBef>
                <a:spcPts val="0"/>
              </a:spcBef>
              <a:spcAft>
                <a:spcPts val="4200"/>
              </a:spcAft>
              <a:buClr>
                <a:srgbClr val="FF9900"/>
              </a:buClr>
              <a:buSzPct val="100000"/>
              <a:buFont typeface="+mj-lt"/>
              <a:buAutoNum type="alphaLcParenR"/>
            </a:pPr>
            <a:r>
              <a:rPr lang="en-US" altLang="en-US" b="1" u="sng" dirty="0">
                <a:solidFill>
                  <a:srgbClr val="FFFFCC"/>
                </a:solidFill>
                <a:effectLst>
                  <a:outerShdw blurRad="38100" dist="38100" dir="2700000" algn="tl">
                    <a:srgbClr val="000000">
                      <a:alpha val="43137"/>
                    </a:srgbClr>
                  </a:outerShdw>
                </a:effectLst>
              </a:rPr>
              <a:t>Covenant protection (11-17)</a:t>
            </a:r>
          </a:p>
        </p:txBody>
      </p:sp>
      <p:pic>
        <p:nvPicPr>
          <p:cNvPr id="6" name="Picture 2" descr="Zechariah - davidould.net">
            <a:extLst>
              <a:ext uri="{FF2B5EF4-FFF2-40B4-BE49-F238E27FC236}">
                <a16:creationId xmlns:a16="http://schemas.microsoft.com/office/drawing/2014/main" id="{46FF0D7A-E261-4721-8F1F-5443F29415E1}"/>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086600" y="1781158"/>
            <a:ext cx="4280012" cy="32956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02C4B10D-5E17-462A-A919-BD784B6FF1AD}"/>
              </a:ext>
            </a:extLst>
          </p:cNvPr>
          <p:cNvSpPr>
            <a:spLocks noGrp="1" noChangeArrowheads="1"/>
          </p:cNvSpPr>
          <p:nvPr>
            <p:ph type="title"/>
          </p:nvPr>
        </p:nvSpPr>
        <p:spPr>
          <a:xfrm>
            <a:off x="800100" y="228600"/>
            <a:ext cx="10591800" cy="917575"/>
          </a:xfrm>
        </p:spPr>
        <p:txBody>
          <a:bodyPr/>
          <a:lstStyle/>
          <a:p>
            <a:pPr marL="514350" indent="-514350" algn="ctr">
              <a:buClr>
                <a:srgbClr val="66FF66"/>
              </a:buClr>
              <a:buFont typeface="+mj-lt"/>
              <a:buAutoNum type="arabicPeriod"/>
            </a:pPr>
            <a:r>
              <a:rPr lang="en-US" altLang="en-US" sz="3600" dirty="0">
                <a:effectLst>
                  <a:outerShdw blurRad="38100" dist="38100" dir="2700000" algn="tl">
                    <a:srgbClr val="000000">
                      <a:alpha val="43137"/>
                    </a:srgbClr>
                  </a:outerShdw>
                </a:effectLst>
              </a:rPr>
              <a:t>Divine Warrior Hymn</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(9:1-17)</a:t>
            </a:r>
            <a:endParaRPr lang="en-US" altLang="en-US" sz="3600"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86734087"/>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800100" y="228601"/>
            <a:ext cx="10591800" cy="914400"/>
          </a:xfrm>
        </p:spPr>
        <p:txBody>
          <a:bodyPr/>
          <a:lstStyle/>
          <a:p>
            <a:pPr marL="569913" indent="-569913" algn="ctr">
              <a:buClr>
                <a:srgbClr val="FFC000"/>
              </a:buClr>
              <a:buFont typeface="+mj-lt"/>
              <a:buAutoNum type="alphaLcParenR" startAt="3"/>
            </a:pPr>
            <a:r>
              <a:rPr lang="en-US" altLang="en-US" sz="3600" dirty="0">
                <a:effectLst>
                  <a:outerShdw blurRad="38100" dist="38100" dir="2700000" algn="tl">
                    <a:srgbClr val="000000">
                      <a:alpha val="43137"/>
                    </a:srgbClr>
                  </a:outerShdw>
                </a:effectLst>
              </a:rPr>
              <a:t>Covenant Protection</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cs typeface="Calibri" panose="020F0502020204030204" pitchFamily="34" charset="0"/>
              </a:rPr>
              <a:t>(9:11-17)</a:t>
            </a:r>
            <a:endParaRPr lang="en-US" altLang="en-US" sz="3200" dirty="0">
              <a:solidFill>
                <a:schemeClr val="tx1"/>
              </a:solidFill>
              <a:effectLst>
                <a:outerShdw blurRad="38100" dist="38100" dir="2700000" algn="tl">
                  <a:srgbClr val="000000">
                    <a:alpha val="43137"/>
                  </a:srgbClr>
                </a:outerShdw>
              </a:effectLst>
              <a:cs typeface="Calibri" panose="020F0502020204030204" pitchFamily="34" charset="0"/>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600200"/>
            <a:ext cx="5745585" cy="3048000"/>
          </a:xfrm>
        </p:spPr>
        <p:txBody>
          <a:bodyPr/>
          <a:lstStyle/>
          <a:p>
            <a:pPr marL="569913" lvl="2" indent="-569913">
              <a:spcBef>
                <a:spcPts val="0"/>
              </a:spcBef>
              <a:spcAft>
                <a:spcPts val="4200"/>
              </a:spcAft>
              <a:buSzPct val="100000"/>
              <a:buFont typeface="+mj-lt"/>
              <a:buAutoNum type="arabicParenR"/>
              <a:defRPr/>
            </a:pPr>
            <a:r>
              <a:rPr lang="en-US" altLang="en-US" dirty="0">
                <a:effectLst>
                  <a:outerShdw blurRad="38100" dist="38100" dir="2700000" algn="tl">
                    <a:srgbClr val="000000">
                      <a:alpha val="43137"/>
                    </a:srgbClr>
                  </a:outerShdw>
                </a:effectLst>
                <a:ea typeface="+mn-ea"/>
                <a:cs typeface="+mn-cs"/>
              </a:rPr>
              <a:t>Blood covenant (11a)</a:t>
            </a:r>
          </a:p>
          <a:p>
            <a:pPr marL="569913" lvl="2" indent="-569913">
              <a:spcBef>
                <a:spcPts val="0"/>
              </a:spcBef>
              <a:spcAft>
                <a:spcPts val="4200"/>
              </a:spcAft>
              <a:buSzPct val="100000"/>
              <a:buFont typeface="+mj-lt"/>
              <a:buAutoNum type="arabicParenR"/>
              <a:defRPr/>
            </a:pPr>
            <a:r>
              <a:rPr lang="en-US" altLang="en-US" dirty="0">
                <a:effectLst>
                  <a:outerShdw blurRad="38100" dist="38100" dir="2700000" algn="tl">
                    <a:srgbClr val="000000">
                      <a:alpha val="43137"/>
                    </a:srgbClr>
                  </a:outerShdw>
                </a:effectLst>
                <a:ea typeface="+mn-ea"/>
                <a:cs typeface="+mn-cs"/>
              </a:rPr>
              <a:t>Prisoners liberated (11b-12)</a:t>
            </a:r>
          </a:p>
          <a:p>
            <a:pPr marL="569913" lvl="2" indent="-569913">
              <a:spcBef>
                <a:spcPts val="0"/>
              </a:spcBef>
              <a:spcAft>
                <a:spcPts val="4200"/>
              </a:spcAft>
              <a:buSzPct val="100000"/>
              <a:buFont typeface="+mj-lt"/>
              <a:buAutoNum type="arabicParenR"/>
              <a:defRPr/>
            </a:pPr>
            <a:r>
              <a:rPr lang="en-US" altLang="en-US" dirty="0">
                <a:effectLst>
                  <a:outerShdw blurRad="38100" dist="38100" dir="2700000" algn="tl">
                    <a:srgbClr val="000000">
                      <a:alpha val="43137"/>
                    </a:srgbClr>
                  </a:outerShdw>
                </a:effectLst>
                <a:ea typeface="+mn-ea"/>
                <a:cs typeface="+mn-cs"/>
              </a:rPr>
              <a:t>Victories (13-17)</a:t>
            </a:r>
          </a:p>
        </p:txBody>
      </p:sp>
      <p:pic>
        <p:nvPicPr>
          <p:cNvPr id="6" name="Picture 2" descr="Zechariah - davidould.net">
            <a:extLst>
              <a:ext uri="{FF2B5EF4-FFF2-40B4-BE49-F238E27FC236}">
                <a16:creationId xmlns:a16="http://schemas.microsoft.com/office/drawing/2014/main" id="{84E08728-EF00-4975-82BB-4C20A3B3984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086600" y="1781158"/>
            <a:ext cx="4280012" cy="32956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814501"/>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800100" y="228601"/>
            <a:ext cx="10591800" cy="914400"/>
          </a:xfrm>
        </p:spPr>
        <p:txBody>
          <a:bodyPr/>
          <a:lstStyle/>
          <a:p>
            <a:pPr marL="569913" indent="-569913" algn="ctr">
              <a:buClr>
                <a:srgbClr val="FFC000"/>
              </a:buClr>
              <a:buFont typeface="+mj-lt"/>
              <a:buAutoNum type="alphaLcParenR" startAt="3"/>
            </a:pPr>
            <a:r>
              <a:rPr lang="en-US" altLang="en-US" sz="3600" dirty="0">
                <a:effectLst>
                  <a:outerShdw blurRad="38100" dist="38100" dir="2700000" algn="tl">
                    <a:srgbClr val="000000">
                      <a:alpha val="43137"/>
                    </a:srgbClr>
                  </a:outerShdw>
                </a:effectLst>
              </a:rPr>
              <a:t>Covenant Protection</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cs typeface="Calibri" panose="020F0502020204030204" pitchFamily="34" charset="0"/>
              </a:rPr>
              <a:t>(9:11-17)</a:t>
            </a:r>
            <a:endParaRPr lang="en-US" altLang="en-US" sz="3200" dirty="0">
              <a:solidFill>
                <a:schemeClr val="tx1"/>
              </a:solidFill>
              <a:effectLst>
                <a:outerShdw blurRad="38100" dist="38100" dir="2700000" algn="tl">
                  <a:srgbClr val="000000">
                    <a:alpha val="43137"/>
                  </a:srgbClr>
                </a:outerShdw>
              </a:effectLst>
              <a:cs typeface="Calibri" panose="020F0502020204030204" pitchFamily="34" charset="0"/>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600200"/>
            <a:ext cx="5745585" cy="3048000"/>
          </a:xfrm>
        </p:spPr>
        <p:txBody>
          <a:bodyPr/>
          <a:lstStyle/>
          <a:p>
            <a:pPr marL="569913" lvl="2" indent="-569913">
              <a:spcBef>
                <a:spcPts val="0"/>
              </a:spcBef>
              <a:spcAft>
                <a:spcPts val="4200"/>
              </a:spcAft>
              <a:buSzPct val="100000"/>
              <a:buFont typeface="+mj-lt"/>
              <a:buAutoNum type="arabicParenR"/>
              <a:defRPr/>
            </a:pPr>
            <a:r>
              <a:rPr lang="en-US" altLang="en-US" b="1" u="sng" dirty="0">
                <a:solidFill>
                  <a:srgbClr val="FFFFCC"/>
                </a:solidFill>
                <a:effectLst>
                  <a:outerShdw blurRad="38100" dist="38100" dir="2700000" algn="tl">
                    <a:srgbClr val="000000">
                      <a:alpha val="43137"/>
                    </a:srgbClr>
                  </a:outerShdw>
                </a:effectLst>
                <a:ea typeface="+mn-ea"/>
                <a:cs typeface="+mn-cs"/>
              </a:rPr>
              <a:t>Blood covenant (11a)</a:t>
            </a:r>
          </a:p>
          <a:p>
            <a:pPr marL="569913" lvl="2" indent="-569913">
              <a:spcBef>
                <a:spcPts val="0"/>
              </a:spcBef>
              <a:spcAft>
                <a:spcPts val="4200"/>
              </a:spcAft>
              <a:buSzPct val="100000"/>
              <a:buFont typeface="+mj-lt"/>
              <a:buAutoNum type="arabicParenR"/>
              <a:defRPr/>
            </a:pPr>
            <a:r>
              <a:rPr lang="en-US" altLang="en-US" dirty="0">
                <a:effectLst>
                  <a:outerShdw blurRad="38100" dist="38100" dir="2700000" algn="tl">
                    <a:srgbClr val="000000">
                      <a:alpha val="43137"/>
                    </a:srgbClr>
                  </a:outerShdw>
                </a:effectLst>
                <a:ea typeface="+mn-ea"/>
                <a:cs typeface="+mn-cs"/>
              </a:rPr>
              <a:t>Prisoners liberated (11b-12)</a:t>
            </a:r>
          </a:p>
          <a:p>
            <a:pPr marL="569913" lvl="2" indent="-569913">
              <a:spcBef>
                <a:spcPts val="0"/>
              </a:spcBef>
              <a:spcAft>
                <a:spcPts val="4200"/>
              </a:spcAft>
              <a:buSzPct val="100000"/>
              <a:buFont typeface="+mj-lt"/>
              <a:buAutoNum type="arabicParenR"/>
              <a:defRPr/>
            </a:pPr>
            <a:r>
              <a:rPr lang="en-US" altLang="en-US" dirty="0">
                <a:effectLst>
                  <a:outerShdw blurRad="38100" dist="38100" dir="2700000" algn="tl">
                    <a:srgbClr val="000000">
                      <a:alpha val="43137"/>
                    </a:srgbClr>
                  </a:outerShdw>
                </a:effectLst>
                <a:ea typeface="+mn-ea"/>
                <a:cs typeface="+mn-cs"/>
              </a:rPr>
              <a:t>Victories (13-17)</a:t>
            </a:r>
          </a:p>
        </p:txBody>
      </p:sp>
      <p:pic>
        <p:nvPicPr>
          <p:cNvPr id="6" name="Picture 2" descr="Zechariah - davidould.net">
            <a:extLst>
              <a:ext uri="{FF2B5EF4-FFF2-40B4-BE49-F238E27FC236}">
                <a16:creationId xmlns:a16="http://schemas.microsoft.com/office/drawing/2014/main" id="{D830A7AA-DFF1-4921-9D90-2291A7EC1400}"/>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086600" y="1781158"/>
            <a:ext cx="4280012" cy="32956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813646"/>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99673" y="137160"/>
            <a:ext cx="8392655" cy="6583680"/>
          </a:xfrm>
          <a:prstGeom prst="rect">
            <a:avLst/>
          </a:prstGeom>
        </p:spPr>
      </p:pic>
    </p:spTree>
    <p:extLst>
      <p:ext uri="{BB962C8B-B14F-4D97-AF65-F5344CB8AC3E}">
        <p14:creationId xmlns:p14="http://schemas.microsoft.com/office/powerpoint/2010/main" val="753231117"/>
      </p:ext>
    </p:extLst>
  </p:cSld>
  <p:clrMapOvr>
    <a:masterClrMapping/>
  </p:clrMapOvr>
  <mc:AlternateContent xmlns:mc="http://schemas.openxmlformats.org/markup-compatibility/2006" xmlns:p14="http://schemas.microsoft.com/office/powerpoint/2010/main">
    <mc:Choice Requires="p14">
      <p:transition p14:dur="0" advTm="11450"/>
    </mc:Choice>
    <mc:Fallback xmlns="">
      <p:transition advTm="1145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800100" y="228601"/>
            <a:ext cx="10591800" cy="914400"/>
          </a:xfrm>
        </p:spPr>
        <p:txBody>
          <a:bodyPr/>
          <a:lstStyle/>
          <a:p>
            <a:pPr marL="569913" indent="-569913" algn="ctr">
              <a:buClr>
                <a:srgbClr val="FFC000"/>
              </a:buClr>
              <a:buFont typeface="+mj-lt"/>
              <a:buAutoNum type="alphaLcParenR" startAt="3"/>
            </a:pPr>
            <a:r>
              <a:rPr lang="en-US" altLang="en-US" sz="3600" dirty="0">
                <a:effectLst>
                  <a:outerShdw blurRad="38100" dist="38100" dir="2700000" algn="tl">
                    <a:srgbClr val="000000">
                      <a:alpha val="43137"/>
                    </a:srgbClr>
                  </a:outerShdw>
                </a:effectLst>
              </a:rPr>
              <a:t>Covenant Protection</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cs typeface="Calibri" panose="020F0502020204030204" pitchFamily="34" charset="0"/>
              </a:rPr>
              <a:t>(9:11-17)</a:t>
            </a:r>
            <a:endParaRPr lang="en-US" altLang="en-US" sz="3200" dirty="0">
              <a:solidFill>
                <a:schemeClr val="tx1"/>
              </a:solidFill>
              <a:effectLst>
                <a:outerShdw blurRad="38100" dist="38100" dir="2700000" algn="tl">
                  <a:srgbClr val="000000">
                    <a:alpha val="43137"/>
                  </a:srgbClr>
                </a:outerShdw>
              </a:effectLst>
              <a:cs typeface="Calibri" panose="020F0502020204030204" pitchFamily="34" charset="0"/>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600200"/>
            <a:ext cx="5745585" cy="3048000"/>
          </a:xfrm>
        </p:spPr>
        <p:txBody>
          <a:bodyPr/>
          <a:lstStyle/>
          <a:p>
            <a:pPr marL="569913" lvl="2" indent="-569913">
              <a:spcBef>
                <a:spcPts val="0"/>
              </a:spcBef>
              <a:spcAft>
                <a:spcPts val="4200"/>
              </a:spcAft>
              <a:buSzPct val="100000"/>
              <a:buFont typeface="+mj-lt"/>
              <a:buAutoNum type="arabicParenR"/>
              <a:defRPr/>
            </a:pPr>
            <a:r>
              <a:rPr lang="en-US" altLang="en-US" dirty="0">
                <a:effectLst>
                  <a:outerShdw blurRad="38100" dist="38100" dir="2700000" algn="tl">
                    <a:srgbClr val="000000">
                      <a:alpha val="43137"/>
                    </a:srgbClr>
                  </a:outerShdw>
                </a:effectLst>
                <a:ea typeface="+mn-ea"/>
                <a:cs typeface="+mn-cs"/>
              </a:rPr>
              <a:t>Blood covenant (11a)</a:t>
            </a:r>
          </a:p>
          <a:p>
            <a:pPr marL="569913" lvl="2" indent="-569913">
              <a:spcBef>
                <a:spcPts val="0"/>
              </a:spcBef>
              <a:spcAft>
                <a:spcPts val="4200"/>
              </a:spcAft>
              <a:buSzPct val="100000"/>
              <a:buFont typeface="+mj-lt"/>
              <a:buAutoNum type="arabicParenR"/>
              <a:defRPr/>
            </a:pPr>
            <a:r>
              <a:rPr lang="en-US" altLang="en-US" b="1" u="sng" dirty="0">
                <a:solidFill>
                  <a:srgbClr val="FFFFCC"/>
                </a:solidFill>
                <a:effectLst>
                  <a:outerShdw blurRad="38100" dist="38100" dir="2700000" algn="tl">
                    <a:srgbClr val="000000">
                      <a:alpha val="43137"/>
                    </a:srgbClr>
                  </a:outerShdw>
                </a:effectLst>
                <a:ea typeface="+mn-ea"/>
                <a:cs typeface="+mn-cs"/>
              </a:rPr>
              <a:t>Prisoners liberated (11b-12)</a:t>
            </a:r>
          </a:p>
          <a:p>
            <a:pPr marL="569913" lvl="2" indent="-569913">
              <a:spcBef>
                <a:spcPts val="0"/>
              </a:spcBef>
              <a:spcAft>
                <a:spcPts val="4200"/>
              </a:spcAft>
              <a:buSzPct val="100000"/>
              <a:buFont typeface="+mj-lt"/>
              <a:buAutoNum type="arabicParenR"/>
              <a:defRPr/>
            </a:pPr>
            <a:r>
              <a:rPr lang="en-US" altLang="en-US" dirty="0">
                <a:effectLst>
                  <a:outerShdw blurRad="38100" dist="38100" dir="2700000" algn="tl">
                    <a:srgbClr val="000000">
                      <a:alpha val="43137"/>
                    </a:srgbClr>
                  </a:outerShdw>
                </a:effectLst>
                <a:ea typeface="+mn-ea"/>
                <a:cs typeface="+mn-cs"/>
              </a:rPr>
              <a:t>Victories (13-17)</a:t>
            </a:r>
          </a:p>
        </p:txBody>
      </p:sp>
      <p:pic>
        <p:nvPicPr>
          <p:cNvPr id="6" name="Picture 2" descr="Zechariah - davidould.net">
            <a:extLst>
              <a:ext uri="{FF2B5EF4-FFF2-40B4-BE49-F238E27FC236}">
                <a16:creationId xmlns:a16="http://schemas.microsoft.com/office/drawing/2014/main" id="{BD0C8E3B-44B0-47DC-A0E1-989FB7EAEEE1}"/>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086600" y="1781158"/>
            <a:ext cx="4280012" cy="32956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4391472"/>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algn="ctr"/>
            <a:r>
              <a:rPr lang="en-US" altLang="en-US" sz="3600" dirty="0">
                <a:effectLst>
                  <a:outerShdw blurRad="38100" dist="38100" dir="2700000" algn="tl">
                    <a:srgbClr val="000000">
                      <a:alpha val="43137"/>
                    </a:srgbClr>
                  </a:outerShdw>
                </a:effectLst>
              </a:rPr>
              <a:t>Structure</a:t>
            </a: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600200"/>
            <a:ext cx="9480097" cy="3695700"/>
          </a:xfrm>
        </p:spPr>
        <p:txBody>
          <a:bodyPr/>
          <a:lstStyle/>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Introductory call to repentance (1:1-6)</a:t>
            </a:r>
          </a:p>
          <a:p>
            <a:pPr marL="685800" indent="-685800">
              <a:spcBef>
                <a:spcPts val="0"/>
              </a:spcBef>
              <a:spcAft>
                <a:spcPts val="3600"/>
              </a:spcAft>
              <a:buSzPct val="100000"/>
              <a:buFont typeface="+mj-lt"/>
              <a:buAutoNum type="romanUcPeriod"/>
            </a:pPr>
            <a:r>
              <a:rPr lang="en-US" altLang="en-US" b="1" u="sng" dirty="0">
                <a:solidFill>
                  <a:srgbClr val="FFFFCC"/>
                </a:solidFill>
                <a:effectLst>
                  <a:outerShdw blurRad="38100" dist="38100" dir="2700000" algn="tl">
                    <a:srgbClr val="000000">
                      <a:alpha val="43137"/>
                    </a:srgbClr>
                  </a:outerShdw>
                </a:effectLst>
              </a:rPr>
              <a:t>Eight-night visions (1:7–6:15)</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Question and answers about fasting (</a:t>
            </a:r>
            <a:r>
              <a:rPr lang="en-US" altLang="en-US" dirty="0">
                <a:effectLst>
                  <a:outerShdw blurRad="38100" dist="38100" dir="2700000" algn="tl">
                    <a:srgbClr val="000000">
                      <a:alpha val="43137"/>
                    </a:srgbClr>
                  </a:outerShdw>
                </a:effectLst>
              </a:rPr>
              <a:t>7</a:t>
            </a:r>
            <a:r>
              <a:rPr lang="en-US" altLang="en-US" dirty="0">
                <a:effectLst>
                  <a:outerShdw blurRad="38100" dist="38100" dir="2700000" algn="tl">
                    <a:srgbClr val="000000">
                      <a:alpha val="43137"/>
                    </a:srgbClr>
                  </a:outerShdw>
                </a:effectLst>
                <a:cs typeface="Times New Roman" panose="02020603050405020304" pitchFamily="18" charset="0"/>
              </a:rPr>
              <a:t>–8)</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Two burdens (9–14)</a:t>
            </a:r>
          </a:p>
        </p:txBody>
      </p:sp>
      <p:pic>
        <p:nvPicPr>
          <p:cNvPr id="4" name="Picture 2" descr="Zechariah - davidould.net">
            <a:extLst>
              <a:ext uri="{FF2B5EF4-FFF2-40B4-BE49-F238E27FC236}">
                <a16:creationId xmlns:a16="http://schemas.microsoft.com/office/drawing/2014/main" id="{AB963267-E858-4486-86BA-47DD1A5DA43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630304" y="2286000"/>
            <a:ext cx="296876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33709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64176" y="0"/>
            <a:ext cx="9063649" cy="6858000"/>
          </a:xfrm>
          <a:prstGeom prst="rect">
            <a:avLst/>
          </a:prstGeom>
        </p:spPr>
      </p:pic>
    </p:spTree>
    <p:extLst>
      <p:ext uri="{BB962C8B-B14F-4D97-AF65-F5344CB8AC3E}">
        <p14:creationId xmlns:p14="http://schemas.microsoft.com/office/powerpoint/2010/main" val="1397952831"/>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5" name="Group 3"/>
          <p:cNvGraphicFramePr>
            <a:graphicFrameLocks noGrp="1"/>
          </p:cNvGraphicFramePr>
          <p:nvPr/>
        </p:nvGraphicFramePr>
        <p:xfrm>
          <a:off x="609600" y="152400"/>
          <a:ext cx="10972800" cy="6477001"/>
        </p:xfrm>
        <a:graphic>
          <a:graphicData uri="http://schemas.openxmlformats.org/drawingml/2006/table">
            <a:tbl>
              <a:tblPr/>
              <a:tblGrid>
                <a:gridCol w="1295400">
                  <a:extLst>
                    <a:ext uri="{9D8B030D-6E8A-4147-A177-3AD203B41FA5}">
                      <a16:colId xmlns:a16="http://schemas.microsoft.com/office/drawing/2014/main" val="20000"/>
                    </a:ext>
                  </a:extLst>
                </a:gridCol>
                <a:gridCol w="1143000">
                  <a:extLst>
                    <a:ext uri="{9D8B030D-6E8A-4147-A177-3AD203B41FA5}">
                      <a16:colId xmlns:a16="http://schemas.microsoft.com/office/drawing/2014/main" val="20001"/>
                    </a:ext>
                  </a:extLst>
                </a:gridCol>
                <a:gridCol w="1359878">
                  <a:extLst>
                    <a:ext uri="{9D8B030D-6E8A-4147-A177-3AD203B41FA5}">
                      <a16:colId xmlns:a16="http://schemas.microsoft.com/office/drawing/2014/main" val="20002"/>
                    </a:ext>
                  </a:extLst>
                </a:gridCol>
                <a:gridCol w="1500554">
                  <a:extLst>
                    <a:ext uri="{9D8B030D-6E8A-4147-A177-3AD203B41FA5}">
                      <a16:colId xmlns:a16="http://schemas.microsoft.com/office/drawing/2014/main" val="20003"/>
                    </a:ext>
                  </a:extLst>
                </a:gridCol>
                <a:gridCol w="1406768">
                  <a:extLst>
                    <a:ext uri="{9D8B030D-6E8A-4147-A177-3AD203B41FA5}">
                      <a16:colId xmlns:a16="http://schemas.microsoft.com/office/drawing/2014/main" val="20004"/>
                    </a:ext>
                  </a:extLst>
                </a:gridCol>
                <a:gridCol w="1422400">
                  <a:extLst>
                    <a:ext uri="{9D8B030D-6E8A-4147-A177-3AD203B41FA5}">
                      <a16:colId xmlns:a16="http://schemas.microsoft.com/office/drawing/2014/main" val="20005"/>
                    </a:ext>
                  </a:extLst>
                </a:gridCol>
                <a:gridCol w="1297354">
                  <a:extLst>
                    <a:ext uri="{9D8B030D-6E8A-4147-A177-3AD203B41FA5}">
                      <a16:colId xmlns:a16="http://schemas.microsoft.com/office/drawing/2014/main" val="20006"/>
                    </a:ext>
                  </a:extLst>
                </a:gridCol>
                <a:gridCol w="1547446">
                  <a:extLst>
                    <a:ext uri="{9D8B030D-6E8A-4147-A177-3AD203B41FA5}">
                      <a16:colId xmlns:a16="http://schemas.microsoft.com/office/drawing/2014/main" val="20007"/>
                    </a:ext>
                  </a:extLst>
                </a:gridCol>
              </a:tblGrid>
              <a:tr h="944187">
                <a:tc gridSpan="8">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Three Returns</a:t>
                      </a:r>
                      <a:endPar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bg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061749">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endParaRPr kumimoji="0" lang="en-US" sz="2000" b="1" i="0" u="none" strike="noStrike" cap="none" normalizeH="0" baseline="0" dirty="0">
                        <a:ln>
                          <a:noFill/>
                        </a:ln>
                        <a:solidFill>
                          <a:srgbClr val="0000CC"/>
                        </a:solidFill>
                        <a:effectLst/>
                        <a:latin typeface="Calibri" pitchFamily="34" charset="0"/>
                        <a:cs typeface="Arial" charset="0"/>
                      </a:endParaRPr>
                    </a:p>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endParaRPr kumimoji="0" lang="en-US" sz="2000" b="1" i="0" u="none" strike="noStrike" cap="none" normalizeH="0" baseline="0" dirty="0">
                        <a:ln>
                          <a:noFill/>
                        </a:ln>
                        <a:solidFill>
                          <a:srgbClr val="0000CC"/>
                        </a:solidFill>
                        <a:effectLst/>
                        <a:latin typeface="Calibri" pitchFamily="34" charset="0"/>
                        <a:cs typeface="Arial" charset="0"/>
                      </a:endParaRPr>
                    </a:p>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endParaRPr kumimoji="0" lang="en-US" sz="2000" b="1" i="0" u="none" strike="noStrike" cap="none" normalizeH="0" baseline="0" dirty="0">
                        <a:ln>
                          <a:noFill/>
                        </a:ln>
                        <a:solidFill>
                          <a:srgbClr val="0000CC"/>
                        </a:solidFill>
                        <a:effectLst/>
                        <a:latin typeface="Calibri" pitchFamily="34" charset="0"/>
                        <a:cs typeface="Arial" charset="0"/>
                      </a:endParaRP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CC"/>
                          </a:solidFill>
                          <a:effectLst/>
                          <a:latin typeface="Calibri" pitchFamily="34" charset="0"/>
                          <a:cs typeface="Arial" charset="0"/>
                        </a:rPr>
                        <a:t>DATE</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CC"/>
                          </a:solidFill>
                          <a:effectLst/>
                          <a:latin typeface="Calibri" pitchFamily="34" charset="0"/>
                          <a:cs typeface="Arial" charset="0"/>
                        </a:rPr>
                        <a:t>DURATION</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CC"/>
                          </a:solidFill>
                          <a:effectLst/>
                          <a:latin typeface="Calibri" pitchFamily="34" charset="0"/>
                          <a:cs typeface="Arial" charset="0"/>
                        </a:rPr>
                        <a:t>PERSIAN KING</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CC"/>
                          </a:solidFill>
                          <a:effectLst/>
                          <a:latin typeface="Calibri" pitchFamily="34" charset="0"/>
                          <a:cs typeface="Arial" charset="0"/>
                        </a:rPr>
                        <a:t>JEWISH LEADER</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CC"/>
                          </a:solidFill>
                          <a:effectLst/>
                          <a:latin typeface="Calibri" pitchFamily="34" charset="0"/>
                          <a:cs typeface="Arial" charset="0"/>
                        </a:rPr>
                        <a:t>SCRIPTURE</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CC"/>
                          </a:solidFill>
                          <a:effectLst/>
                          <a:latin typeface="Calibri" pitchFamily="34" charset="0"/>
                          <a:cs typeface="Arial" charset="0"/>
                        </a:rPr>
                        <a:t>PURPOSE</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CC"/>
                          </a:solidFill>
                          <a:effectLst/>
                          <a:latin typeface="Calibri" pitchFamily="34" charset="0"/>
                          <a:cs typeface="Arial" charset="0"/>
                        </a:rPr>
                        <a:t>NUMBER OF RETURNEES</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extLst>
                  <a:ext uri="{0D108BD9-81ED-4DB2-BD59-A6C34878D82A}">
                    <a16:rowId xmlns:a16="http://schemas.microsoft.com/office/drawing/2014/main" val="10001"/>
                  </a:ext>
                </a:extLst>
              </a:tr>
              <a:tr h="1173578">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1</a:t>
                      </a:r>
                      <a:r>
                        <a:rPr kumimoji="0" lang="en-US" sz="2000" b="1" i="0" u="none" strike="noStrike" cap="none" normalizeH="0" baseline="30000" dirty="0">
                          <a:ln>
                            <a:noFill/>
                          </a:ln>
                          <a:solidFill>
                            <a:srgbClr val="000000"/>
                          </a:solidFill>
                          <a:effectLst/>
                          <a:latin typeface="Calibri" pitchFamily="34" charset="0"/>
                          <a:cs typeface="Arial" charset="0"/>
                        </a:rPr>
                        <a:t>st</a:t>
                      </a:r>
                      <a:r>
                        <a:rPr kumimoji="0" lang="en-US" sz="2000" b="1" i="0" u="none" strike="noStrike" cap="none" normalizeH="0" baseline="0" dirty="0">
                          <a:ln>
                            <a:noFill/>
                          </a:ln>
                          <a:solidFill>
                            <a:srgbClr val="000000"/>
                          </a:solidFill>
                          <a:effectLst/>
                          <a:latin typeface="Calibri" pitchFamily="34" charset="0"/>
                          <a:cs typeface="Arial" charset="0"/>
                        </a:rPr>
                        <a:t> return</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538–515 B.C.</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23 years</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Cyrus (Isa. 44:28‒45:1)</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Zerubbabel</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a:ln>
                            <a:noFill/>
                          </a:ln>
                          <a:solidFill>
                            <a:srgbClr val="000000"/>
                          </a:solidFill>
                          <a:effectLst/>
                          <a:latin typeface="Calibri" pitchFamily="34" charset="0"/>
                          <a:cs typeface="Arial" charset="0"/>
                        </a:rPr>
                        <a:t>Ezra 1–6; Isaiah 44:28</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a:ln>
                            <a:noFill/>
                          </a:ln>
                          <a:solidFill>
                            <a:srgbClr val="000000"/>
                          </a:solidFill>
                          <a:effectLst/>
                          <a:latin typeface="Calibri" pitchFamily="34" charset="0"/>
                          <a:cs typeface="Arial" charset="0"/>
                        </a:rPr>
                        <a:t>Rebuilding the temple</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50,000</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extLst>
                  <a:ext uri="{0D108BD9-81ED-4DB2-BD59-A6C34878D82A}">
                    <a16:rowId xmlns:a16="http://schemas.microsoft.com/office/drawing/2014/main" val="10002"/>
                  </a:ext>
                </a:extLst>
              </a:tr>
              <a:tr h="2123909">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a:ln>
                            <a:noFill/>
                          </a:ln>
                          <a:solidFill>
                            <a:srgbClr val="000000"/>
                          </a:solidFill>
                          <a:effectLst/>
                          <a:latin typeface="Calibri" pitchFamily="34" charset="0"/>
                          <a:cs typeface="Arial" charset="0"/>
                        </a:rPr>
                        <a:t>2</a:t>
                      </a:r>
                      <a:r>
                        <a:rPr kumimoji="0" lang="en-US" sz="2000" b="1" i="0" u="none" strike="noStrike" cap="none" normalizeH="0" baseline="30000">
                          <a:ln>
                            <a:noFill/>
                          </a:ln>
                          <a:solidFill>
                            <a:srgbClr val="000000"/>
                          </a:solidFill>
                          <a:effectLst/>
                          <a:latin typeface="Calibri" pitchFamily="34" charset="0"/>
                          <a:cs typeface="Arial" charset="0"/>
                        </a:rPr>
                        <a:t>nd</a:t>
                      </a:r>
                      <a:r>
                        <a:rPr kumimoji="0" lang="en-US" sz="2000" b="1" i="0" u="none" strike="noStrike" cap="none" normalizeH="0" baseline="0">
                          <a:ln>
                            <a:noFill/>
                          </a:ln>
                          <a:solidFill>
                            <a:srgbClr val="000000"/>
                          </a:solidFill>
                          <a:effectLst/>
                          <a:latin typeface="Calibri" pitchFamily="34" charset="0"/>
                          <a:cs typeface="Arial" charset="0"/>
                        </a:rPr>
                        <a:t> return</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a:ln>
                            <a:noFill/>
                          </a:ln>
                          <a:solidFill>
                            <a:srgbClr val="000000"/>
                          </a:solidFill>
                          <a:effectLst/>
                          <a:latin typeface="Calibri" pitchFamily="34" charset="0"/>
                          <a:cs typeface="Arial" charset="0"/>
                        </a:rPr>
                        <a:t>458–457 B.C.</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a:ln>
                            <a:noFill/>
                          </a:ln>
                          <a:solidFill>
                            <a:srgbClr val="000000"/>
                          </a:solidFill>
                          <a:effectLst/>
                          <a:latin typeface="Calibri" pitchFamily="34" charset="0"/>
                          <a:cs typeface="Arial" charset="0"/>
                        </a:rPr>
                        <a:t>2 years</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Artaxerxes</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Ezra</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Ezra 7–10</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Adorning of the temple and reforming the people</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2,000</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extLst>
                  <a:ext uri="{0D108BD9-81ED-4DB2-BD59-A6C34878D82A}">
                    <a16:rowId xmlns:a16="http://schemas.microsoft.com/office/drawing/2014/main" val="10003"/>
                  </a:ext>
                </a:extLst>
              </a:tr>
              <a:tr h="1173578">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a:ln>
                            <a:noFill/>
                          </a:ln>
                          <a:solidFill>
                            <a:srgbClr val="000000"/>
                          </a:solidFill>
                          <a:effectLst/>
                          <a:latin typeface="Calibri" pitchFamily="34" charset="0"/>
                          <a:cs typeface="Arial" charset="0"/>
                        </a:rPr>
                        <a:t>3</a:t>
                      </a:r>
                      <a:r>
                        <a:rPr kumimoji="0" lang="en-US" sz="2000" b="1" i="0" u="none" strike="noStrike" cap="none" normalizeH="0" baseline="30000">
                          <a:ln>
                            <a:noFill/>
                          </a:ln>
                          <a:solidFill>
                            <a:srgbClr val="000000"/>
                          </a:solidFill>
                          <a:effectLst/>
                          <a:latin typeface="Calibri" pitchFamily="34" charset="0"/>
                          <a:cs typeface="Arial" charset="0"/>
                        </a:rPr>
                        <a:t>rd</a:t>
                      </a:r>
                      <a:r>
                        <a:rPr kumimoji="0" lang="en-US" sz="2000" b="1" i="0" u="none" strike="noStrike" cap="none" normalizeH="0" baseline="0">
                          <a:ln>
                            <a:noFill/>
                          </a:ln>
                          <a:solidFill>
                            <a:srgbClr val="000000"/>
                          </a:solidFill>
                          <a:effectLst/>
                          <a:latin typeface="Calibri" pitchFamily="34" charset="0"/>
                          <a:cs typeface="Arial" charset="0"/>
                        </a:rPr>
                        <a:t> return</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a:ln>
                            <a:noFill/>
                          </a:ln>
                          <a:solidFill>
                            <a:srgbClr val="000000"/>
                          </a:solidFill>
                          <a:effectLst/>
                          <a:latin typeface="Calibri" pitchFamily="34" charset="0"/>
                          <a:cs typeface="Arial" charset="0"/>
                        </a:rPr>
                        <a:t>444–432 B.C.</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a:ln>
                            <a:noFill/>
                          </a:ln>
                          <a:solidFill>
                            <a:srgbClr val="000000"/>
                          </a:solidFill>
                          <a:effectLst/>
                          <a:latin typeface="Calibri" pitchFamily="34" charset="0"/>
                          <a:cs typeface="Arial" charset="0"/>
                        </a:rPr>
                        <a:t>8 years</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a:ln>
                            <a:noFill/>
                          </a:ln>
                          <a:solidFill>
                            <a:srgbClr val="000000"/>
                          </a:solidFill>
                          <a:effectLst/>
                          <a:latin typeface="Calibri" pitchFamily="34" charset="0"/>
                          <a:cs typeface="Arial" charset="0"/>
                        </a:rPr>
                        <a:t>Artaxerxes</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Nehemiah</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Nehemiah</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Rebuilding the wall</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endParaRPr kumimoji="0" lang="en-US" sz="2000" b="1" i="0" u="none" strike="noStrike" cap="none" normalizeH="0" baseline="0" dirty="0">
                        <a:ln>
                          <a:noFill/>
                        </a:ln>
                        <a:solidFill>
                          <a:srgbClr val="000000"/>
                        </a:solidFill>
                        <a:effectLst/>
                        <a:latin typeface="Calibri" pitchFamily="34" charset="0"/>
                        <a:cs typeface="Arial" charset="0"/>
                      </a:endParaRP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4156744065"/>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800100" y="228601"/>
            <a:ext cx="10591800" cy="914400"/>
          </a:xfrm>
        </p:spPr>
        <p:txBody>
          <a:bodyPr/>
          <a:lstStyle/>
          <a:p>
            <a:pPr marL="569913" indent="-569913" algn="ctr">
              <a:buClr>
                <a:srgbClr val="FFC000"/>
              </a:buClr>
              <a:buFont typeface="+mj-lt"/>
              <a:buAutoNum type="alphaLcParenR" startAt="3"/>
            </a:pPr>
            <a:r>
              <a:rPr lang="en-US" altLang="en-US" sz="3600" dirty="0">
                <a:effectLst>
                  <a:outerShdw blurRad="38100" dist="38100" dir="2700000" algn="tl">
                    <a:srgbClr val="000000">
                      <a:alpha val="43137"/>
                    </a:srgbClr>
                  </a:outerShdw>
                </a:effectLst>
              </a:rPr>
              <a:t>Covenant Protection</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cs typeface="Calibri" panose="020F0502020204030204" pitchFamily="34" charset="0"/>
              </a:rPr>
              <a:t>(9:11-17)</a:t>
            </a:r>
            <a:endParaRPr lang="en-US" altLang="en-US" sz="3200" dirty="0">
              <a:solidFill>
                <a:schemeClr val="tx1"/>
              </a:solidFill>
              <a:effectLst>
                <a:outerShdw blurRad="38100" dist="38100" dir="2700000" algn="tl">
                  <a:srgbClr val="000000">
                    <a:alpha val="43137"/>
                  </a:srgbClr>
                </a:outerShdw>
              </a:effectLst>
              <a:cs typeface="Calibri" panose="020F0502020204030204" pitchFamily="34" charset="0"/>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600200"/>
            <a:ext cx="5745585" cy="3048000"/>
          </a:xfrm>
        </p:spPr>
        <p:txBody>
          <a:bodyPr/>
          <a:lstStyle/>
          <a:p>
            <a:pPr marL="569913" lvl="2" indent="-569913">
              <a:spcBef>
                <a:spcPts val="0"/>
              </a:spcBef>
              <a:spcAft>
                <a:spcPts val="4200"/>
              </a:spcAft>
              <a:buSzPct val="100000"/>
              <a:buFont typeface="+mj-lt"/>
              <a:buAutoNum type="arabicParenR"/>
              <a:defRPr/>
            </a:pPr>
            <a:r>
              <a:rPr lang="en-US" altLang="en-US" dirty="0">
                <a:effectLst>
                  <a:outerShdw blurRad="38100" dist="38100" dir="2700000" algn="tl">
                    <a:srgbClr val="000000">
                      <a:alpha val="43137"/>
                    </a:srgbClr>
                  </a:outerShdw>
                </a:effectLst>
                <a:ea typeface="+mn-ea"/>
                <a:cs typeface="+mn-cs"/>
              </a:rPr>
              <a:t>Blood covenant (11a)</a:t>
            </a:r>
          </a:p>
          <a:p>
            <a:pPr marL="569913" lvl="2" indent="-569913">
              <a:spcBef>
                <a:spcPts val="0"/>
              </a:spcBef>
              <a:spcAft>
                <a:spcPts val="4200"/>
              </a:spcAft>
              <a:buSzPct val="100000"/>
              <a:buFont typeface="+mj-lt"/>
              <a:buAutoNum type="arabicParenR"/>
              <a:defRPr/>
            </a:pPr>
            <a:r>
              <a:rPr lang="en-US" altLang="en-US" dirty="0">
                <a:effectLst>
                  <a:outerShdw blurRad="38100" dist="38100" dir="2700000" algn="tl">
                    <a:srgbClr val="000000">
                      <a:alpha val="43137"/>
                    </a:srgbClr>
                  </a:outerShdw>
                </a:effectLst>
                <a:ea typeface="+mn-ea"/>
                <a:cs typeface="+mn-cs"/>
              </a:rPr>
              <a:t>Prisoners liberated (11b-12)</a:t>
            </a:r>
          </a:p>
          <a:p>
            <a:pPr marL="569913" lvl="2" indent="-569913">
              <a:spcBef>
                <a:spcPts val="0"/>
              </a:spcBef>
              <a:spcAft>
                <a:spcPts val="4200"/>
              </a:spcAft>
              <a:buSzPct val="100000"/>
              <a:buFont typeface="+mj-lt"/>
              <a:buAutoNum type="arabicParenR"/>
              <a:defRPr/>
            </a:pPr>
            <a:r>
              <a:rPr lang="en-US" altLang="en-US" b="1" u="sng" dirty="0">
                <a:solidFill>
                  <a:srgbClr val="FFFFCC"/>
                </a:solidFill>
                <a:effectLst>
                  <a:outerShdw blurRad="38100" dist="38100" dir="2700000" algn="tl">
                    <a:srgbClr val="000000">
                      <a:alpha val="43137"/>
                    </a:srgbClr>
                  </a:outerShdw>
                </a:effectLst>
                <a:ea typeface="+mn-ea"/>
                <a:cs typeface="+mn-cs"/>
              </a:rPr>
              <a:t>Victories (13-17)</a:t>
            </a:r>
          </a:p>
        </p:txBody>
      </p:sp>
      <p:pic>
        <p:nvPicPr>
          <p:cNvPr id="6" name="Picture 2" descr="Zechariah - davidould.net">
            <a:extLst>
              <a:ext uri="{FF2B5EF4-FFF2-40B4-BE49-F238E27FC236}">
                <a16:creationId xmlns:a16="http://schemas.microsoft.com/office/drawing/2014/main" id="{BD0C8E3B-44B0-47DC-A0E1-989FB7EAEEE1}"/>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086600" y="1781158"/>
            <a:ext cx="4280012" cy="32956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1885051"/>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09600" y="1828800"/>
            <a:ext cx="10972800" cy="2286000"/>
          </a:xfrm>
        </p:spPr>
        <p:txBody>
          <a:bodyPr/>
          <a:lstStyle/>
          <a:p>
            <a:pPr marL="0" indent="0" algn="just">
              <a:spcBef>
                <a:spcPts val="0"/>
              </a:spcBef>
              <a:buNone/>
              <a:defRPr/>
            </a:pPr>
            <a:r>
              <a:rPr lang="en-US" i="1" dirty="0">
                <a:effectLst>
                  <a:outerShdw blurRad="38100" dist="38100" dir="2700000" algn="tl">
                    <a:srgbClr val="000000">
                      <a:alpha val="43137"/>
                    </a:srgbClr>
                  </a:outerShdw>
                </a:effectLst>
              </a:rPr>
              <a:t>“</a:t>
            </a:r>
            <a:r>
              <a:rPr lang="en-US" b="1" dirty="0">
                <a:solidFill>
                  <a:srgbClr val="FFFFCC"/>
                </a:solidFill>
                <a:effectLst>
                  <a:outerShdw blurRad="38100" dist="38100" dir="2700000" algn="tl">
                    <a:srgbClr val="000000">
                      <a:alpha val="43137"/>
                    </a:srgbClr>
                  </a:outerShdw>
                </a:effectLst>
              </a:rPr>
              <a:t>Zechariah 9:13-17 </a:t>
            </a:r>
            <a:r>
              <a:rPr lang="en-US" dirty="0">
                <a:effectLst>
                  <a:outerShdw blurRad="38100" dist="38100" dir="2700000" algn="tl">
                    <a:srgbClr val="000000">
                      <a:alpha val="43137"/>
                    </a:srgbClr>
                  </a:outerShdw>
                </a:effectLst>
              </a:rPr>
              <a:t>(RSB:NASB1995U): 9:13-17 These verses predict the defeat of Greece (particularly of Antiochus Epiphanes) by the Jewish people during the Maccabean era (second century </a:t>
            </a:r>
            <a:r>
              <a:rPr lang="en-US" dirty="0" err="1">
                <a:effectLst>
                  <a:outerShdw blurRad="38100" dist="38100" dir="2700000" algn="tl">
                    <a:srgbClr val="000000">
                      <a:alpha val="43137"/>
                    </a:srgbClr>
                  </a:outerShdw>
                </a:effectLst>
              </a:rPr>
              <a:t>b.c.</a:t>
            </a:r>
            <a:r>
              <a:rPr lang="en-US" dirty="0">
                <a:effectLst>
                  <a:outerShdw blurRad="38100" dist="38100" dir="2700000" algn="tl">
                    <a:srgbClr val="000000">
                      <a:alpha val="43137"/>
                    </a:srgbClr>
                  </a:outerShdw>
                </a:effectLst>
              </a:rPr>
              <a:t>).</a:t>
            </a:r>
          </a:p>
        </p:txBody>
      </p:sp>
      <p:pic>
        <p:nvPicPr>
          <p:cNvPr id="29700"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52400"/>
            <a:ext cx="944563" cy="1143000"/>
          </a:xfrm>
          <a:prstGeom prst="rect">
            <a:avLst/>
          </a:prstGeom>
          <a:noFill/>
          <a:ln w="9525">
            <a:solidFill>
              <a:schemeClr val="tx1"/>
            </a:solidFill>
            <a:miter lim="800000"/>
            <a:headEnd/>
            <a:tailEnd/>
          </a:ln>
        </p:spPr>
      </p:pic>
      <p:sp>
        <p:nvSpPr>
          <p:cNvPr id="4" name="Rectangle 3">
            <a:extLst>
              <a:ext uri="{FF2B5EF4-FFF2-40B4-BE49-F238E27FC236}">
                <a16:creationId xmlns:a16="http://schemas.microsoft.com/office/drawing/2014/main" id="{DDED8C29-5312-47D5-972D-3ABE15909AE2}"/>
              </a:ext>
            </a:extLst>
          </p:cNvPr>
          <p:cNvSpPr/>
          <p:nvPr/>
        </p:nvSpPr>
        <p:spPr>
          <a:xfrm>
            <a:off x="3495675" y="228600"/>
            <a:ext cx="5200650" cy="1000274"/>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Charles Ryrie</a:t>
            </a:r>
          </a:p>
          <a:p>
            <a:pPr algn="ctr"/>
            <a:r>
              <a:rPr lang="en-US" sz="1800" dirty="0">
                <a:effectLst>
                  <a:outerShdw blurRad="38100" dist="38100" dir="2700000" algn="tl">
                    <a:srgbClr val="000000">
                      <a:alpha val="43137"/>
                    </a:srgbClr>
                  </a:outerShdw>
                </a:effectLst>
                <a:latin typeface="Calibri" panose="020F0502020204030204" pitchFamily="34" charset="0"/>
              </a:rPr>
              <a:t>The Ryrie Study Bible</a:t>
            </a:r>
            <a:endPar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9BDAD01F-850E-4013-A64D-E63FF1941D4D}"/>
              </a:ext>
            </a:extLst>
          </p:cNvPr>
          <p:cNvPicPr>
            <a:picLocks noChangeAspect="1"/>
          </p:cNvPicPr>
          <p:nvPr/>
        </p:nvPicPr>
        <p:blipFill>
          <a:blip r:embed="rId3"/>
          <a:stretch>
            <a:fillRect/>
          </a:stretch>
        </p:blipFill>
        <p:spPr>
          <a:xfrm>
            <a:off x="2314161" y="4114800"/>
            <a:ext cx="7563679" cy="2286000"/>
          </a:xfrm>
          <a:prstGeom prst="rect">
            <a:avLst/>
          </a:prstGeom>
        </p:spPr>
      </p:pic>
    </p:spTree>
    <p:extLst>
      <p:ext uri="{BB962C8B-B14F-4D97-AF65-F5344CB8AC3E}">
        <p14:creationId xmlns:p14="http://schemas.microsoft.com/office/powerpoint/2010/main" val="2848252020"/>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FFF24581-4362-49C3-B2F5-A50C2748C2AF}"/>
              </a:ext>
            </a:extLst>
          </p:cNvPr>
          <p:cNvSpPr>
            <a:spLocks noGrp="1" noChangeArrowheads="1"/>
          </p:cNvSpPr>
          <p:nvPr>
            <p:ph type="title"/>
          </p:nvPr>
        </p:nvSpPr>
        <p:spPr>
          <a:xfrm>
            <a:off x="4648200" y="228600"/>
            <a:ext cx="2895600" cy="990600"/>
          </a:xfrm>
        </p:spPr>
        <p:txBody>
          <a:bodyPr/>
          <a:lstStyle/>
          <a:p>
            <a:pPr algn="ctr"/>
            <a:r>
              <a:rPr lang="en-US" altLang="en-US" sz="3600" dirty="0">
                <a:effectLst>
                  <a:outerShdw blurRad="38100" dist="38100" dir="2700000" algn="tl">
                    <a:srgbClr val="000000">
                      <a:alpha val="43137"/>
                    </a:srgbClr>
                  </a:outerShdw>
                </a:effectLst>
              </a:rPr>
              <a:t>HANUKKAH</a:t>
            </a:r>
            <a:r>
              <a:rPr lang="en-US" altLang="en-US" sz="4000" dirty="0">
                <a:effectLst>
                  <a:outerShdw blurRad="38100" dist="38100" dir="2700000" algn="tl">
                    <a:srgbClr val="000000">
                      <a:alpha val="43137"/>
                    </a:srgbClr>
                  </a:outerShdw>
                </a:effectLst>
              </a:rPr>
              <a:t>  </a:t>
            </a:r>
          </a:p>
        </p:txBody>
      </p:sp>
      <p:sp>
        <p:nvSpPr>
          <p:cNvPr id="45059" name="Rectangle 3">
            <a:extLst>
              <a:ext uri="{FF2B5EF4-FFF2-40B4-BE49-F238E27FC236}">
                <a16:creationId xmlns:a16="http://schemas.microsoft.com/office/drawing/2014/main" id="{DCDED6C1-EA19-4A6A-9029-33786616D30B}"/>
              </a:ext>
            </a:extLst>
          </p:cNvPr>
          <p:cNvSpPr>
            <a:spLocks noGrp="1" noChangeArrowheads="1"/>
          </p:cNvSpPr>
          <p:nvPr>
            <p:ph type="body" idx="1"/>
          </p:nvPr>
        </p:nvSpPr>
        <p:spPr>
          <a:xfrm>
            <a:off x="609600" y="1143000"/>
            <a:ext cx="7391400" cy="5486400"/>
          </a:xfrm>
        </p:spPr>
        <p:txBody>
          <a:bodyPr/>
          <a:lstStyle/>
          <a:p>
            <a:pPr marL="457200" indent="-457200" algn="just" eaLnBrk="1" hangingPunct="1">
              <a:spcBef>
                <a:spcPct val="0"/>
              </a:spcBef>
              <a:spcAft>
                <a:spcPts val="1200"/>
              </a:spcAft>
              <a:defRPr/>
            </a:pPr>
            <a:r>
              <a:rPr lang="en-US" altLang="en-US" dirty="0">
                <a:effectLst>
                  <a:outerShdw blurRad="38100" dist="38100" dir="2700000" algn="tl">
                    <a:srgbClr val="000000">
                      <a:alpha val="43137"/>
                    </a:srgbClr>
                  </a:outerShdw>
                </a:effectLst>
              </a:rPr>
              <a:t>The Maccabean revolt </a:t>
            </a:r>
          </a:p>
          <a:p>
            <a:pPr marL="457200" indent="-457200" algn="just" eaLnBrk="1" hangingPunct="1">
              <a:spcBef>
                <a:spcPct val="0"/>
              </a:spcBef>
              <a:spcAft>
                <a:spcPts val="1200"/>
              </a:spcAft>
              <a:defRPr/>
            </a:pPr>
            <a:r>
              <a:rPr lang="en-US" altLang="en-US" dirty="0">
                <a:effectLst>
                  <a:outerShdw blurRad="38100" dist="38100" dir="2700000" algn="tl">
                    <a:srgbClr val="000000">
                      <a:alpha val="43137"/>
                    </a:srgbClr>
                  </a:outerShdw>
                </a:effectLst>
              </a:rPr>
              <a:t>December 25</a:t>
            </a:r>
            <a:r>
              <a:rPr lang="en-US" altLang="en-US" baseline="30000" dirty="0">
                <a:effectLst>
                  <a:outerShdw blurRad="38100" dist="38100" dir="2700000" algn="tl">
                    <a:srgbClr val="000000">
                      <a:alpha val="43137"/>
                    </a:srgbClr>
                  </a:outerShdw>
                </a:effectLst>
              </a:rPr>
              <a:t>th</a:t>
            </a:r>
            <a:r>
              <a:rPr lang="en-US" altLang="en-US" dirty="0">
                <a:effectLst>
                  <a:outerShdw blurRad="38100" dist="38100" dir="2700000" algn="tl">
                    <a:srgbClr val="000000">
                      <a:alpha val="43137"/>
                    </a:srgbClr>
                  </a:outerShdw>
                </a:effectLst>
              </a:rPr>
              <a:t> 164 BC, the temple is liberated and rededicated</a:t>
            </a:r>
          </a:p>
          <a:p>
            <a:pPr marL="457200" indent="-457200" algn="just" eaLnBrk="1" hangingPunct="1">
              <a:spcBef>
                <a:spcPct val="0"/>
              </a:spcBef>
              <a:spcAft>
                <a:spcPts val="1200"/>
              </a:spcAft>
              <a:defRPr/>
            </a:pPr>
            <a:r>
              <a:rPr lang="en-US" altLang="en-US" dirty="0">
                <a:effectLst>
                  <a:outerShdw blurRad="38100" dist="38100" dir="2700000" algn="tl">
                    <a:srgbClr val="000000">
                      <a:alpha val="43137"/>
                    </a:srgbClr>
                  </a:outerShdw>
                </a:effectLst>
              </a:rPr>
              <a:t>1 &amp; 2 Maccabees (Non-canonical)</a:t>
            </a:r>
          </a:p>
          <a:p>
            <a:pPr marL="457200" indent="-457200" algn="just" eaLnBrk="1" hangingPunct="1">
              <a:spcBef>
                <a:spcPct val="0"/>
              </a:spcBef>
              <a:spcAft>
                <a:spcPts val="1200"/>
              </a:spcAft>
              <a:defRPr/>
            </a:pPr>
            <a:r>
              <a:rPr lang="en-US" altLang="en-US" dirty="0">
                <a:effectLst>
                  <a:outerShdw blurRad="38100" dist="38100" dir="2700000" algn="tl">
                    <a:srgbClr val="000000">
                      <a:alpha val="43137"/>
                    </a:srgbClr>
                  </a:outerShdw>
                </a:effectLst>
              </a:rPr>
              <a:t>The miracle of the lamp oil</a:t>
            </a:r>
          </a:p>
          <a:p>
            <a:pPr marL="457200" indent="-457200" algn="just" eaLnBrk="1" hangingPunct="1">
              <a:spcBef>
                <a:spcPct val="0"/>
              </a:spcBef>
              <a:spcAft>
                <a:spcPts val="1200"/>
              </a:spcAft>
              <a:defRPr/>
            </a:pPr>
            <a:r>
              <a:rPr lang="en-US" altLang="en-US" dirty="0">
                <a:effectLst>
                  <a:outerShdw blurRad="38100" dist="38100" dir="2700000" algn="tl">
                    <a:srgbClr val="000000">
                      <a:alpha val="43137"/>
                    </a:srgbClr>
                  </a:outerShdw>
                </a:effectLst>
              </a:rPr>
              <a:t>Hanukkah “Feast of Dedication” (festival of lights).</a:t>
            </a:r>
          </a:p>
          <a:p>
            <a:pPr marL="457200" indent="-457200" algn="just" eaLnBrk="1" hangingPunct="1">
              <a:spcBef>
                <a:spcPct val="0"/>
              </a:spcBef>
              <a:spcAft>
                <a:spcPts val="1200"/>
              </a:spcAft>
              <a:defRPr/>
            </a:pPr>
            <a:r>
              <a:rPr lang="en-US" altLang="en-US" dirty="0">
                <a:effectLst>
                  <a:outerShdw blurRad="38100" dist="38100" dir="2700000" algn="tl">
                    <a:srgbClr val="000000">
                      <a:alpha val="43137"/>
                    </a:srgbClr>
                  </a:outerShdw>
                </a:effectLst>
              </a:rPr>
              <a:t>Christmas / Jewish Holiday </a:t>
            </a:r>
          </a:p>
          <a:p>
            <a:pPr marL="457200" indent="-457200" algn="just" eaLnBrk="1" hangingPunct="1">
              <a:spcBef>
                <a:spcPct val="0"/>
              </a:spcBef>
              <a:spcAft>
                <a:spcPts val="1200"/>
              </a:spcAft>
              <a:defRPr/>
            </a:pPr>
            <a:r>
              <a:rPr lang="en-US" altLang="en-US" dirty="0">
                <a:effectLst>
                  <a:outerShdw blurRad="38100" dist="38100" dir="2700000" algn="tl">
                    <a:srgbClr val="000000">
                      <a:alpha val="43137"/>
                    </a:srgbClr>
                  </a:outerShdw>
                </a:effectLst>
              </a:rPr>
              <a:t>John 10:22-24</a:t>
            </a:r>
          </a:p>
        </p:txBody>
      </p:sp>
      <p:pic>
        <p:nvPicPr>
          <p:cNvPr id="45061" name="Picture 5" descr="C:\WINDOWS\Application Data\Microsoft\Media Catalog\Downloaded Clips\cl72\j0285300.gif">
            <a:extLst>
              <a:ext uri="{FF2B5EF4-FFF2-40B4-BE49-F238E27FC236}">
                <a16:creationId xmlns:a16="http://schemas.microsoft.com/office/drawing/2014/main" id="{3FE7990D-5A79-445E-83A7-A3260AF3C27C}"/>
              </a:ext>
            </a:extLst>
          </p:cNvPr>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8382000" y="1828800"/>
            <a:ext cx="3200400"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270439"/>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67" name="Group 59"/>
          <p:cNvGraphicFramePr>
            <a:graphicFrameLocks noGrp="1"/>
          </p:cNvGraphicFramePr>
          <p:nvPr>
            <p:ph type="tbl" idx="4294967295"/>
          </p:nvPr>
        </p:nvGraphicFramePr>
        <p:xfrm>
          <a:off x="609600" y="457200"/>
          <a:ext cx="10972800" cy="5943601"/>
        </p:xfrm>
        <a:graphic>
          <a:graphicData uri="http://schemas.openxmlformats.org/drawingml/2006/table">
            <a:tbl>
              <a:tblPr/>
              <a:tblGrid>
                <a:gridCol w="3048000">
                  <a:extLst>
                    <a:ext uri="{9D8B030D-6E8A-4147-A177-3AD203B41FA5}">
                      <a16:colId xmlns:a16="http://schemas.microsoft.com/office/drawing/2014/main" val="20000"/>
                    </a:ext>
                  </a:extLst>
                </a:gridCol>
                <a:gridCol w="1752600">
                  <a:extLst>
                    <a:ext uri="{9D8B030D-6E8A-4147-A177-3AD203B41FA5}">
                      <a16:colId xmlns:a16="http://schemas.microsoft.com/office/drawing/2014/main" val="20001"/>
                    </a:ext>
                  </a:extLst>
                </a:gridCol>
                <a:gridCol w="3261240">
                  <a:extLst>
                    <a:ext uri="{9D8B030D-6E8A-4147-A177-3AD203B41FA5}">
                      <a16:colId xmlns:a16="http://schemas.microsoft.com/office/drawing/2014/main" val="20002"/>
                    </a:ext>
                  </a:extLst>
                </a:gridCol>
                <a:gridCol w="2910960">
                  <a:extLst>
                    <a:ext uri="{9D8B030D-6E8A-4147-A177-3AD203B41FA5}">
                      <a16:colId xmlns:a16="http://schemas.microsoft.com/office/drawing/2014/main" val="20003"/>
                    </a:ext>
                  </a:extLst>
                </a:gridCol>
              </a:tblGrid>
              <a:tr h="789610">
                <a:tc gridSpan="4">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3600" b="0" i="0" u="none" strike="noStrike" kern="0" cap="none" spc="0" normalizeH="0" baseline="0" noProof="0" dirty="0">
                          <a:ln>
                            <a:noFill/>
                          </a:ln>
                          <a:solidFill>
                            <a:srgbClr val="00FFFF"/>
                          </a:solidFill>
                          <a:effectLst/>
                          <a:uLnTx/>
                          <a:uFillTx/>
                          <a:latin typeface="Calibri" panose="020F0502020204030204" pitchFamily="34" charset="0"/>
                          <a:ea typeface="+mj-ea"/>
                          <a:cs typeface="+mj-cs"/>
                        </a:rPr>
                        <a:t>7 Levitical Feasts (Leviticus 23)</a:t>
                      </a:r>
                      <a:endParaRPr kumimoji="0" lang="en-US" altLang="en-US" sz="18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941918624"/>
                  </a:ext>
                </a:extLst>
              </a:tr>
              <a:tr h="639207">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Feast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Season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Purpose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Type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0"/>
                  </a:ext>
                </a:extLst>
              </a:tr>
              <a:tr h="639207">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Passover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Redemption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1 Cor 5:7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1"/>
                  </a:ext>
                </a:extLst>
              </a:tr>
              <a:tr h="639207">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Unleavened Bread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Separation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a:ln>
                            <a:noFill/>
                          </a:ln>
                          <a:solidFill>
                            <a:schemeClr val="bg2"/>
                          </a:solidFill>
                          <a:effectLst/>
                          <a:latin typeface="Calibri" panose="020F0502020204030204" pitchFamily="34" charset="0"/>
                          <a:cs typeface="Calibri" panose="020F0502020204030204" pitchFamily="34" charset="0"/>
                        </a:rPr>
                        <a:t>John 6:35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2"/>
                  </a:ext>
                </a:extLst>
              </a:tr>
              <a:tr h="639207">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1st fruits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Praise for initial crop</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1 Cor. 15:20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3"/>
                  </a:ext>
                </a:extLst>
              </a:tr>
              <a:tr h="679542">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Pentecost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Praise for full crop</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a:ln>
                            <a:noFill/>
                          </a:ln>
                          <a:solidFill>
                            <a:schemeClr val="bg2"/>
                          </a:solidFill>
                          <a:effectLst/>
                          <a:latin typeface="Calibri" panose="020F0502020204030204" pitchFamily="34" charset="0"/>
                          <a:cs typeface="Calibri" panose="020F0502020204030204" pitchFamily="34" charset="0"/>
                        </a:rPr>
                        <a:t>Acts 2:1-4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4"/>
                  </a:ext>
                </a:extLst>
              </a:tr>
              <a:tr h="639207">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u="none" kern="1200" dirty="0">
                          <a:solidFill>
                            <a:srgbClr val="0000CC"/>
                          </a:solidFill>
                          <a:effectLst/>
                          <a:latin typeface="Calibri" panose="020F0502020204030204" pitchFamily="34" charset="0"/>
                          <a:ea typeface="+mn-ea"/>
                          <a:cs typeface="+mn-cs"/>
                        </a:rPr>
                        <a:t>Trumpets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Fall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New Year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Matt. 24:31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extLst>
                  <a:ext uri="{0D108BD9-81ED-4DB2-BD59-A6C34878D82A}">
                    <a16:rowId xmlns:a16="http://schemas.microsoft.com/office/drawing/2014/main" val="10005"/>
                  </a:ext>
                </a:extLst>
              </a:tr>
              <a:tr h="639207">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Atonement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Fall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Lev. 16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Zech. 12:10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6"/>
                  </a:ext>
                </a:extLst>
              </a:tr>
              <a:tr h="639207">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Booths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a:ln>
                            <a:noFill/>
                          </a:ln>
                          <a:solidFill>
                            <a:schemeClr val="bg2"/>
                          </a:solidFill>
                          <a:effectLst/>
                          <a:latin typeface="Calibri" panose="020F0502020204030204" pitchFamily="34" charset="0"/>
                          <a:cs typeface="Calibri" panose="020F0502020204030204" pitchFamily="34" charset="0"/>
                        </a:rPr>
                        <a:t>Fall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Wilderness provision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Zech. 14:16-18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418636931"/>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3E8835-C4F2-41F7-AE9A-5F9FD6771C6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66047" y="228600"/>
            <a:ext cx="8659906"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14466800"/>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D2A88D-A347-4000-8512-01EE1A3166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28967" y="137160"/>
            <a:ext cx="8734067"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83251500"/>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idx="4294967295"/>
          </p:nvPr>
        </p:nvSpPr>
        <p:spPr>
          <a:xfrm>
            <a:off x="609600" y="228600"/>
            <a:ext cx="10972800" cy="914400"/>
          </a:xfrm>
        </p:spPr>
        <p:txBody>
          <a:bodyPr/>
          <a:lstStyle/>
          <a:p>
            <a:pPr algn="ctr"/>
            <a:r>
              <a:rPr lang="en-US" sz="3800" dirty="0"/>
              <a:t>Six Parts of a Suzerain-Vassal Treaty in Deuteronomy</a:t>
            </a:r>
          </a:p>
        </p:txBody>
      </p:sp>
      <p:sp>
        <p:nvSpPr>
          <p:cNvPr id="36867" name="Rectangle 3"/>
          <p:cNvSpPr>
            <a:spLocks noGrp="1" noChangeArrowheads="1"/>
          </p:cNvSpPr>
          <p:nvPr>
            <p:ph type="body" idx="4294967295"/>
          </p:nvPr>
        </p:nvSpPr>
        <p:spPr>
          <a:xfrm>
            <a:off x="1066800" y="1371599"/>
            <a:ext cx="6400800" cy="5029201"/>
          </a:xfrm>
          <a:noFill/>
        </p:spPr>
        <p:txBody>
          <a:bodyPr/>
          <a:lstStyle/>
          <a:p>
            <a:pPr marL="457200" indent="-457200">
              <a:spcBef>
                <a:spcPts val="0"/>
              </a:spcBef>
              <a:spcAft>
                <a:spcPts val="2400"/>
              </a:spcAft>
            </a:pPr>
            <a:r>
              <a:rPr lang="en-US" dirty="0">
                <a:effectLst/>
              </a:rPr>
              <a:t>Preamble (1:1-5)</a:t>
            </a:r>
          </a:p>
          <a:p>
            <a:pPr marL="457200" indent="-457200">
              <a:spcBef>
                <a:spcPts val="0"/>
              </a:spcBef>
              <a:spcAft>
                <a:spcPts val="2400"/>
              </a:spcAft>
            </a:pPr>
            <a:r>
              <a:rPr lang="en-US" dirty="0">
                <a:effectLst/>
              </a:rPr>
              <a:t>Prologue (1:6</a:t>
            </a:r>
            <a:r>
              <a:rPr lang="en-US" dirty="0">
                <a:effectLst/>
                <a:cs typeface="Times New Roman" pitchFamily="18" charset="0"/>
              </a:rPr>
              <a:t>–4:40)</a:t>
            </a:r>
            <a:endParaRPr lang="en-US" dirty="0">
              <a:effectLst/>
            </a:endParaRPr>
          </a:p>
          <a:p>
            <a:pPr marL="457200" indent="-457200">
              <a:spcBef>
                <a:spcPts val="0"/>
              </a:spcBef>
              <a:spcAft>
                <a:spcPts val="2400"/>
              </a:spcAft>
            </a:pPr>
            <a:r>
              <a:rPr lang="en-US" dirty="0">
                <a:effectLst/>
              </a:rPr>
              <a:t>Covenant obligations (5</a:t>
            </a:r>
            <a:r>
              <a:rPr lang="en-US" dirty="0">
                <a:effectLst/>
                <a:cs typeface="Times New Roman" pitchFamily="18" charset="0"/>
              </a:rPr>
              <a:t>–26)</a:t>
            </a:r>
            <a:endParaRPr lang="en-US" dirty="0">
              <a:effectLst/>
            </a:endParaRPr>
          </a:p>
          <a:p>
            <a:pPr marL="457200" indent="-457200">
              <a:spcBef>
                <a:spcPts val="0"/>
              </a:spcBef>
              <a:spcAft>
                <a:spcPts val="2400"/>
              </a:spcAft>
            </a:pPr>
            <a:r>
              <a:rPr lang="en-US" dirty="0">
                <a:effectLst/>
              </a:rPr>
              <a:t>Storage and reading instructions (27:2-3; 31:9, 24, 26)</a:t>
            </a:r>
          </a:p>
          <a:p>
            <a:pPr marL="457200" indent="-457200">
              <a:spcBef>
                <a:spcPts val="0"/>
              </a:spcBef>
              <a:spcAft>
                <a:spcPts val="2400"/>
              </a:spcAft>
            </a:pPr>
            <a:r>
              <a:rPr lang="en-US" dirty="0">
                <a:effectLst/>
              </a:rPr>
              <a:t>Witnesses (32:1)</a:t>
            </a:r>
          </a:p>
          <a:p>
            <a:pPr marL="457200" indent="-457200">
              <a:spcBef>
                <a:spcPts val="0"/>
              </a:spcBef>
              <a:spcAft>
                <a:spcPts val="2400"/>
              </a:spcAft>
            </a:pPr>
            <a:r>
              <a:rPr lang="en-US" b="1" i="1" u="sng" dirty="0">
                <a:solidFill>
                  <a:srgbClr val="FFFFCC"/>
                </a:solidFill>
                <a:effectLst/>
              </a:rPr>
              <a:t>Blessings and curses (28)</a:t>
            </a:r>
            <a:endParaRPr lang="en-US" sz="3600" b="1" i="1" u="sng" dirty="0">
              <a:solidFill>
                <a:srgbClr val="FFFFCC"/>
              </a:solidFill>
              <a:effectLst/>
            </a:endParaRPr>
          </a:p>
        </p:txBody>
      </p:sp>
      <p:pic>
        <p:nvPicPr>
          <p:cNvPr id="5" name="Picture 4" descr="C:\Documents and Settings\Owner\Application Data\Microsoft\Media Catalog\Downloaded Clips\cl0\SY01462_.wmf">
            <a:extLst>
              <a:ext uri="{FF2B5EF4-FFF2-40B4-BE49-F238E27FC236}">
                <a16:creationId xmlns:a16="http://schemas.microsoft.com/office/drawing/2014/main" id="{056D911D-00F6-43A6-BFB9-CCCB14A9D13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458200" y="2019300"/>
            <a:ext cx="3114588" cy="3200400"/>
          </a:xfrm>
          <a:prstGeom prst="rect">
            <a:avLst/>
          </a:prstGeom>
          <a:noFill/>
          <a:ln w="9525">
            <a:noFill/>
            <a:miter lim="800000"/>
            <a:headEnd/>
            <a:tailEnd/>
          </a:ln>
        </p:spPr>
      </p:pic>
    </p:spTree>
    <p:extLst>
      <p:ext uri="{BB962C8B-B14F-4D97-AF65-F5344CB8AC3E}">
        <p14:creationId xmlns:p14="http://schemas.microsoft.com/office/powerpoint/2010/main" val="35661931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605943" y="2133600"/>
            <a:ext cx="10980115"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ts val="0"/>
              </a:spcBef>
              <a:spcAft>
                <a:spcPts val="0"/>
              </a:spcAft>
              <a:buNone/>
            </a:pPr>
            <a:r>
              <a:rPr lang="en-US" altLang="en-US" dirty="0"/>
              <a:t>“</a:t>
            </a:r>
            <a:r>
              <a:rPr lang="en-US" dirty="0"/>
              <a:t>The citizens of Christ's kingdom as well as God's ancient people are a landed people. Hebrews 3 and 5 make this clear, affirming the believer's </a:t>
            </a:r>
            <a:r>
              <a:rPr lang="en-US" dirty="0" err="1"/>
              <a:t>landedness</a:t>
            </a:r>
            <a:r>
              <a:rPr lang="en-US" dirty="0"/>
              <a:t> in the gospel—'at- homeness in Christ.' Today, the fruit of the land that causes its citizens to flourish is the fruit of salvation</a:t>
            </a:r>
            <a:r>
              <a:rPr lang="en-US" b="0" i="0" u="none" strike="noStrike" dirty="0">
                <a:effectLst/>
                <a:latin typeface="UICTFontTextStyleTallBody"/>
              </a:rPr>
              <a:t>.”</a:t>
            </a:r>
            <a:endParaRPr lang="en-US" altLang="en-US" dirty="0">
              <a:effectLst>
                <a:outerShdw blurRad="38100" dist="38100" dir="2700000" algn="tl">
                  <a:srgbClr val="000000">
                    <a:alpha val="43137"/>
                  </a:srgbClr>
                </a:outerShdw>
              </a:effectLst>
              <a:cs typeface="Calibri" panose="020F0502020204030204" pitchFamily="34" charset="0"/>
            </a:endParaRPr>
          </a:p>
        </p:txBody>
      </p:sp>
      <p:sp>
        <p:nvSpPr>
          <p:cNvPr id="38915" name="TextBox 2"/>
          <p:cNvSpPr txBox="1">
            <a:spLocks noChangeArrowheads="1"/>
          </p:cNvSpPr>
          <p:nvPr/>
        </p:nvSpPr>
        <p:spPr bwMode="auto">
          <a:xfrm>
            <a:off x="605944" y="228600"/>
            <a:ext cx="10980114" cy="1284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Thomas McComiskey</a:t>
            </a:r>
          </a:p>
          <a:p>
            <a:pPr algn="ctr">
              <a:spcBef>
                <a:spcPct val="0"/>
              </a:spcBef>
              <a:buClrTx/>
              <a:buSzTx/>
              <a:buNone/>
            </a:pPr>
            <a:r>
              <a:rPr lang="en-US" sz="1700" dirty="0">
                <a:effectLst/>
                <a:latin typeface="Calibri" panose="020F0502020204030204" pitchFamily="34" charset="0"/>
                <a:ea typeface="Calibri" panose="020F0502020204030204" pitchFamily="34" charset="0"/>
                <a:cs typeface="Times New Roman" panose="02020603050405020304" pitchFamily="18" charset="0"/>
              </a:rPr>
              <a:t>McComiskey, Thomas Edward. "Zechariah." In The Minor Prophets: An Exegetical and Expositional Commentary, 3:1003-1244. 3 vols. Edited by Thomas Edward McComiskey. Grand Rapids: Baker Books, 1992, 1993, and 1998. Page 1174</a:t>
            </a:r>
          </a:p>
        </p:txBody>
      </p:sp>
    </p:spTree>
    <p:extLst>
      <p:ext uri="{BB962C8B-B14F-4D97-AF65-F5344CB8AC3E}">
        <p14:creationId xmlns:p14="http://schemas.microsoft.com/office/powerpoint/2010/main" val="28655932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17659269-5B65-4701-A078-3A9A2D747756}"/>
              </a:ext>
            </a:extLst>
          </p:cNvPr>
          <p:cNvGraphicFramePr>
            <a:graphicFrameLocks noGrp="1"/>
          </p:cNvGraphicFramePr>
          <p:nvPr>
            <p:extLst>
              <p:ext uri="{D42A27DB-BD31-4B8C-83A1-F6EECF244321}">
                <p14:modId xmlns:p14="http://schemas.microsoft.com/office/powerpoint/2010/main" val="653251062"/>
              </p:ext>
            </p:extLst>
          </p:nvPr>
        </p:nvGraphicFramePr>
        <p:xfrm>
          <a:off x="609600" y="235374"/>
          <a:ext cx="10972800" cy="6387252"/>
        </p:xfrm>
        <a:graphic>
          <a:graphicData uri="http://schemas.openxmlformats.org/drawingml/2006/table">
            <a:tbl>
              <a:tblPr firstRow="1" bandRow="1">
                <a:tableStyleId>{D7AC3CCA-C797-4891-BE02-D94E43425B78}</a:tableStyleId>
              </a:tblPr>
              <a:tblGrid>
                <a:gridCol w="4754880">
                  <a:extLst>
                    <a:ext uri="{9D8B030D-6E8A-4147-A177-3AD203B41FA5}">
                      <a16:colId xmlns:a16="http://schemas.microsoft.com/office/drawing/2014/main" val="3136538324"/>
                    </a:ext>
                  </a:extLst>
                </a:gridCol>
                <a:gridCol w="1463040">
                  <a:extLst>
                    <a:ext uri="{9D8B030D-6E8A-4147-A177-3AD203B41FA5}">
                      <a16:colId xmlns:a16="http://schemas.microsoft.com/office/drawing/2014/main" val="2194749658"/>
                    </a:ext>
                  </a:extLst>
                </a:gridCol>
                <a:gridCol w="4754880">
                  <a:extLst>
                    <a:ext uri="{9D8B030D-6E8A-4147-A177-3AD203B41FA5}">
                      <a16:colId xmlns:a16="http://schemas.microsoft.com/office/drawing/2014/main" val="1322261007"/>
                    </a:ext>
                  </a:extLst>
                </a:gridCol>
              </a:tblGrid>
              <a:tr h="545253">
                <a:tc gridSpan="3">
                  <a:txBody>
                    <a:bodyPr/>
                    <a:lstStyle/>
                    <a:p>
                      <a:pPr algn="ctr"/>
                      <a:r>
                        <a:rPr lang="en-US" sz="2800" dirty="0">
                          <a:latin typeface="Calibri" panose="020F0502020204030204" pitchFamily="34" charset="0"/>
                          <a:cs typeface="Calibri" panose="020F0502020204030204" pitchFamily="34" charset="0"/>
                        </a:rPr>
                        <a:t>ZECHARIAH’S EIGHT NIGHT VISIONS</a:t>
                      </a:r>
                    </a:p>
                  </a:txBody>
                  <a:tcPr anchor="ctr">
                    <a:solidFill>
                      <a:schemeClr val="tx1"/>
                    </a:solidFill>
                  </a:tcPr>
                </a:tc>
                <a:tc hMerge="1">
                  <a:txBody>
                    <a:bodyPr/>
                    <a:lstStyle/>
                    <a:p>
                      <a:endParaRPr lang="en-US" dirty="0"/>
                    </a:p>
                  </a:txBody>
                  <a:tcPr>
                    <a:solidFill>
                      <a:schemeClr val="tx1"/>
                    </a:solidFill>
                  </a:tcPr>
                </a:tc>
                <a:tc hMerge="1">
                  <a:txBody>
                    <a:bodyPr/>
                    <a:lstStyle/>
                    <a:p>
                      <a:endParaRPr lang="en-US" dirty="0"/>
                    </a:p>
                  </a:txBody>
                  <a:tcPr>
                    <a:solidFill>
                      <a:schemeClr val="tx1"/>
                    </a:solidFill>
                  </a:tcPr>
                </a:tc>
                <a:extLst>
                  <a:ext uri="{0D108BD9-81ED-4DB2-BD59-A6C34878D82A}">
                    <a16:rowId xmlns:a16="http://schemas.microsoft.com/office/drawing/2014/main" val="787305106"/>
                  </a:ext>
                </a:extLst>
              </a:tr>
              <a:tr h="545253">
                <a:tc>
                  <a:txBody>
                    <a:bodyPr/>
                    <a:lstStyle/>
                    <a:p>
                      <a:pPr algn="ctr"/>
                      <a:r>
                        <a:rPr lang="en-US" sz="2400" b="1" kern="1200" dirty="0">
                          <a:solidFill>
                            <a:schemeClr val="dk1"/>
                          </a:solidFill>
                          <a:latin typeface="Calibri" panose="020F0502020204030204" pitchFamily="34" charset="0"/>
                          <a:ea typeface="+mn-ea"/>
                          <a:cs typeface="Calibri" panose="020F0502020204030204" pitchFamily="34" charset="0"/>
                        </a:rPr>
                        <a:t>Vision</a:t>
                      </a:r>
                    </a:p>
                  </a:txBody>
                  <a:tcPr anchor="ctr">
                    <a:solidFill>
                      <a:schemeClr val="tx1"/>
                    </a:solidFill>
                  </a:tcPr>
                </a:tc>
                <a:tc>
                  <a:txBody>
                    <a:bodyPr/>
                    <a:lstStyle/>
                    <a:p>
                      <a:pPr algn="ctr"/>
                      <a:r>
                        <a:rPr lang="en-US" sz="2400" b="1" kern="1200" dirty="0">
                          <a:solidFill>
                            <a:schemeClr val="dk1"/>
                          </a:solidFill>
                          <a:latin typeface="Calibri" panose="020F0502020204030204" pitchFamily="34" charset="0"/>
                          <a:ea typeface="+mn-ea"/>
                          <a:cs typeface="Calibri" panose="020F0502020204030204" pitchFamily="34" charset="0"/>
                        </a:rPr>
                        <a:t>Reference</a:t>
                      </a:r>
                    </a:p>
                  </a:txBody>
                  <a:tcPr anchor="ctr">
                    <a:solidFill>
                      <a:schemeClr val="tx1"/>
                    </a:solidFill>
                  </a:tcPr>
                </a:tc>
                <a:tc>
                  <a:txBody>
                    <a:bodyPr/>
                    <a:lstStyle/>
                    <a:p>
                      <a:pPr algn="ctr"/>
                      <a:r>
                        <a:rPr lang="en-US" sz="2400" b="1" kern="1200" dirty="0">
                          <a:solidFill>
                            <a:schemeClr val="dk1"/>
                          </a:solidFill>
                          <a:latin typeface="Calibri" panose="020F0502020204030204" pitchFamily="34" charset="0"/>
                          <a:ea typeface="+mn-ea"/>
                          <a:cs typeface="Calibri" panose="020F0502020204030204" pitchFamily="34" charset="0"/>
                        </a:rPr>
                        <a:t>Meaning</a:t>
                      </a:r>
                    </a:p>
                  </a:txBody>
                  <a:tcPr anchor="ctr">
                    <a:solidFill>
                      <a:schemeClr val="tx1"/>
                    </a:solidFill>
                  </a:tcPr>
                </a:tc>
                <a:extLst>
                  <a:ext uri="{0D108BD9-81ED-4DB2-BD59-A6C34878D82A}">
                    <a16:rowId xmlns:a16="http://schemas.microsoft.com/office/drawing/2014/main" val="3061896758"/>
                  </a:ext>
                </a:extLst>
              </a:tr>
              <a:tr h="545253">
                <a:tc>
                  <a:txBody>
                    <a:bodyPr/>
                    <a:lstStyle/>
                    <a:p>
                      <a:r>
                        <a:rPr lang="en-US" sz="2000" dirty="0">
                          <a:latin typeface="Calibri" panose="020F0502020204030204" pitchFamily="34" charset="0"/>
                          <a:cs typeface="Calibri" panose="020F0502020204030204" pitchFamily="34" charset="0"/>
                        </a:rPr>
                        <a:t>The Red-horse Rider among the Myrtles</a:t>
                      </a:r>
                    </a:p>
                  </a:txBody>
                  <a:tcPr anchor="ctr">
                    <a:solidFill>
                      <a:schemeClr val="tx1"/>
                    </a:solidFill>
                  </a:tcPr>
                </a:tc>
                <a:tc>
                  <a:txBody>
                    <a:bodyPr/>
                    <a:lstStyle/>
                    <a:p>
                      <a:pPr algn="ctr"/>
                      <a:r>
                        <a:rPr lang="en-US" sz="2000" b="1" dirty="0">
                          <a:latin typeface="Calibri" panose="020F0502020204030204" pitchFamily="34" charset="0"/>
                          <a:cs typeface="Calibri" panose="020F0502020204030204" pitchFamily="34" charset="0"/>
                        </a:rPr>
                        <a:t>1:7-17</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God’s anger against the nations &amp; blessing on restored Israel.</a:t>
                      </a:r>
                    </a:p>
                  </a:txBody>
                  <a:tcPr anchor="ctr">
                    <a:solidFill>
                      <a:schemeClr val="tx1"/>
                    </a:solidFill>
                  </a:tcPr>
                </a:tc>
                <a:extLst>
                  <a:ext uri="{0D108BD9-81ED-4DB2-BD59-A6C34878D82A}">
                    <a16:rowId xmlns:a16="http://schemas.microsoft.com/office/drawing/2014/main" val="308484198"/>
                  </a:ext>
                </a:extLst>
              </a:tr>
              <a:tr h="545253">
                <a:tc>
                  <a:txBody>
                    <a:bodyPr/>
                    <a:lstStyle/>
                    <a:p>
                      <a:r>
                        <a:rPr lang="en-US" sz="2000" dirty="0">
                          <a:latin typeface="Calibri" panose="020F0502020204030204" pitchFamily="34" charset="0"/>
                          <a:cs typeface="Calibri" panose="020F0502020204030204" pitchFamily="34" charset="0"/>
                        </a:rPr>
                        <a:t>The Four Horns &amp; the Four Craftsmen</a:t>
                      </a:r>
                    </a:p>
                  </a:txBody>
                  <a:tcPr anchor="ctr">
                    <a:solidFill>
                      <a:schemeClr val="tx1"/>
                    </a:solidFill>
                  </a:tcPr>
                </a:tc>
                <a:tc>
                  <a:txBody>
                    <a:bodyPr/>
                    <a:lstStyle/>
                    <a:p>
                      <a:pPr algn="ctr"/>
                      <a:r>
                        <a:rPr lang="en-US" sz="2000" b="1" dirty="0">
                          <a:latin typeface="Calibri" panose="020F0502020204030204" pitchFamily="34" charset="0"/>
                          <a:cs typeface="Calibri" panose="020F0502020204030204" pitchFamily="34" charset="0"/>
                        </a:rPr>
                        <a:t>1:18-21</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God’s judgment on the nations that afflict Israel.</a:t>
                      </a:r>
                    </a:p>
                  </a:txBody>
                  <a:tcPr anchor="ctr">
                    <a:solidFill>
                      <a:schemeClr val="tx1"/>
                    </a:solidFill>
                  </a:tcPr>
                </a:tc>
                <a:extLst>
                  <a:ext uri="{0D108BD9-81ED-4DB2-BD59-A6C34878D82A}">
                    <a16:rowId xmlns:a16="http://schemas.microsoft.com/office/drawing/2014/main" val="1801932628"/>
                  </a:ext>
                </a:extLst>
              </a:tr>
              <a:tr h="545253">
                <a:tc>
                  <a:txBody>
                    <a:bodyPr/>
                    <a:lstStyle/>
                    <a:p>
                      <a:r>
                        <a:rPr lang="en-US" sz="2000" dirty="0">
                          <a:latin typeface="Calibri" panose="020F0502020204030204" pitchFamily="34" charset="0"/>
                          <a:cs typeface="Calibri" panose="020F0502020204030204" pitchFamily="34" charset="0"/>
                        </a:rPr>
                        <a:t>The Surveyor with a Measuring Line</a:t>
                      </a:r>
                    </a:p>
                  </a:txBody>
                  <a:tcPr anchor="ctr">
                    <a:solidFill>
                      <a:schemeClr val="tx1"/>
                    </a:solidFill>
                  </a:tcPr>
                </a:tc>
                <a:tc>
                  <a:txBody>
                    <a:bodyPr/>
                    <a:lstStyle/>
                    <a:p>
                      <a:pPr algn="ctr"/>
                      <a:r>
                        <a:rPr lang="en-US" sz="2000" b="1" dirty="0">
                          <a:latin typeface="Calibri" panose="020F0502020204030204" pitchFamily="34" charset="0"/>
                          <a:cs typeface="Calibri" panose="020F0502020204030204" pitchFamily="34" charset="0"/>
                        </a:rPr>
                        <a:t>Chapter 2</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God’s future blessing on restored Israel.</a:t>
                      </a:r>
                    </a:p>
                  </a:txBody>
                  <a:tcPr anchor="ctr">
                    <a:solidFill>
                      <a:schemeClr val="tx1"/>
                    </a:solidFill>
                  </a:tcPr>
                </a:tc>
                <a:extLst>
                  <a:ext uri="{0D108BD9-81ED-4DB2-BD59-A6C34878D82A}">
                    <a16:rowId xmlns:a16="http://schemas.microsoft.com/office/drawing/2014/main" val="4259588334"/>
                  </a:ext>
                </a:extLst>
              </a:tr>
              <a:tr h="545253">
                <a:tc>
                  <a:txBody>
                    <a:bodyPr/>
                    <a:lstStyle/>
                    <a:p>
                      <a:r>
                        <a:rPr lang="en-US" sz="2000" dirty="0">
                          <a:latin typeface="Calibri" panose="020F0502020204030204" pitchFamily="34" charset="0"/>
                          <a:cs typeface="Calibri" panose="020F0502020204030204" pitchFamily="34" charset="0"/>
                        </a:rPr>
                        <a:t>The Cleansing &amp; Crowning of Joshua the Hight Priest.</a:t>
                      </a:r>
                    </a:p>
                  </a:txBody>
                  <a:tcPr anchor="ct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latin typeface="Calibri" panose="020F0502020204030204" pitchFamily="34" charset="0"/>
                          <a:cs typeface="Calibri" panose="020F0502020204030204" pitchFamily="34" charset="0"/>
                        </a:rPr>
                        <a:t>Chapter 3</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Israel’s future cleansing from sin &amp; reinstatement as a priestly nation.</a:t>
                      </a:r>
                    </a:p>
                  </a:txBody>
                  <a:tcPr anchor="ctr">
                    <a:solidFill>
                      <a:schemeClr val="tx1"/>
                    </a:solidFill>
                  </a:tcPr>
                </a:tc>
                <a:extLst>
                  <a:ext uri="{0D108BD9-81ED-4DB2-BD59-A6C34878D82A}">
                    <a16:rowId xmlns:a16="http://schemas.microsoft.com/office/drawing/2014/main" val="1011314601"/>
                  </a:ext>
                </a:extLst>
              </a:tr>
              <a:tr h="545253">
                <a:tc>
                  <a:txBody>
                    <a:bodyPr/>
                    <a:lstStyle/>
                    <a:p>
                      <a:r>
                        <a:rPr lang="en-US" sz="2000" dirty="0">
                          <a:latin typeface="Calibri" panose="020F0502020204030204" pitchFamily="34" charset="0"/>
                          <a:cs typeface="Calibri" panose="020F0502020204030204" pitchFamily="34" charset="0"/>
                        </a:rPr>
                        <a:t>The Golden Lampstand &amp; the Two Olive Trees</a:t>
                      </a:r>
                    </a:p>
                  </a:txBody>
                  <a:tcPr anchor="ct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latin typeface="Calibri" panose="020F0502020204030204" pitchFamily="34" charset="0"/>
                          <a:cs typeface="Calibri" panose="020F0502020204030204" pitchFamily="34" charset="0"/>
                        </a:rPr>
                        <a:t>Chapter 4</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Israel as the light to the nations under Messiah, the King-Priest.</a:t>
                      </a:r>
                    </a:p>
                  </a:txBody>
                  <a:tcPr anchor="ctr">
                    <a:solidFill>
                      <a:schemeClr val="tx1"/>
                    </a:solidFill>
                  </a:tcPr>
                </a:tc>
                <a:extLst>
                  <a:ext uri="{0D108BD9-81ED-4DB2-BD59-A6C34878D82A}">
                    <a16:rowId xmlns:a16="http://schemas.microsoft.com/office/drawing/2014/main" val="887607491"/>
                  </a:ext>
                </a:extLst>
              </a:tr>
              <a:tr h="545253">
                <a:tc>
                  <a:txBody>
                    <a:bodyPr/>
                    <a:lstStyle/>
                    <a:p>
                      <a:r>
                        <a:rPr lang="en-US" sz="2000" dirty="0">
                          <a:latin typeface="Calibri" panose="020F0502020204030204" pitchFamily="34" charset="0"/>
                          <a:cs typeface="Calibri" panose="020F0502020204030204" pitchFamily="34" charset="0"/>
                        </a:rPr>
                        <a:t>The Flying Scroll</a:t>
                      </a:r>
                    </a:p>
                  </a:txBody>
                  <a:tcPr anchor="ctr">
                    <a:solidFill>
                      <a:schemeClr val="tx1"/>
                    </a:solidFill>
                  </a:tcPr>
                </a:tc>
                <a:tc>
                  <a:txBody>
                    <a:bodyPr/>
                    <a:lstStyle/>
                    <a:p>
                      <a:pPr algn="ctr"/>
                      <a:r>
                        <a:rPr lang="en-US" sz="2000" b="1" dirty="0">
                          <a:latin typeface="Calibri" panose="020F0502020204030204" pitchFamily="34" charset="0"/>
                          <a:cs typeface="Calibri" panose="020F0502020204030204" pitchFamily="34" charset="0"/>
                        </a:rPr>
                        <a:t>5:1-4</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The severity &amp; totality of divine judgment on individual Israelites.</a:t>
                      </a:r>
                    </a:p>
                  </a:txBody>
                  <a:tcPr anchor="ctr">
                    <a:solidFill>
                      <a:schemeClr val="tx1"/>
                    </a:solidFill>
                  </a:tcPr>
                </a:tc>
                <a:extLst>
                  <a:ext uri="{0D108BD9-81ED-4DB2-BD59-A6C34878D82A}">
                    <a16:rowId xmlns:a16="http://schemas.microsoft.com/office/drawing/2014/main" val="4128324461"/>
                  </a:ext>
                </a:extLst>
              </a:tr>
              <a:tr h="545253">
                <a:tc>
                  <a:txBody>
                    <a:bodyPr/>
                    <a:lstStyle/>
                    <a:p>
                      <a:r>
                        <a:rPr lang="en-US" sz="2000" dirty="0">
                          <a:latin typeface="Calibri" panose="020F0502020204030204" pitchFamily="34" charset="0"/>
                          <a:cs typeface="Calibri" panose="020F0502020204030204" pitchFamily="34" charset="0"/>
                        </a:rPr>
                        <a:t>The Woman in the Ephah</a:t>
                      </a:r>
                    </a:p>
                  </a:txBody>
                  <a:tcPr anchor="ctr">
                    <a:solidFill>
                      <a:schemeClr val="tx1"/>
                    </a:solidFill>
                  </a:tcPr>
                </a:tc>
                <a:tc>
                  <a:txBody>
                    <a:bodyPr/>
                    <a:lstStyle/>
                    <a:p>
                      <a:pPr algn="ctr"/>
                      <a:r>
                        <a:rPr lang="en-US" sz="2000" b="1" dirty="0">
                          <a:latin typeface="Calibri" panose="020F0502020204030204" pitchFamily="34" charset="0"/>
                          <a:cs typeface="Calibri" panose="020F0502020204030204" pitchFamily="34" charset="0"/>
                        </a:rPr>
                        <a:t>5:5-11</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The removal of national Israel’s sin of rebellion against God.</a:t>
                      </a:r>
                    </a:p>
                  </a:txBody>
                  <a:tcPr anchor="ctr">
                    <a:solidFill>
                      <a:schemeClr val="tx1"/>
                    </a:solidFill>
                  </a:tcPr>
                </a:tc>
                <a:extLst>
                  <a:ext uri="{0D108BD9-81ED-4DB2-BD59-A6C34878D82A}">
                    <a16:rowId xmlns:a16="http://schemas.microsoft.com/office/drawing/2014/main" val="2385179686"/>
                  </a:ext>
                </a:extLst>
              </a:tr>
              <a:tr h="545253">
                <a:tc>
                  <a:txBody>
                    <a:bodyPr/>
                    <a:lstStyle/>
                    <a:p>
                      <a:r>
                        <a:rPr lang="en-US" sz="2000" dirty="0">
                          <a:latin typeface="Calibri" panose="020F0502020204030204" pitchFamily="34" charset="0"/>
                          <a:cs typeface="Calibri" panose="020F0502020204030204" pitchFamily="34" charset="0"/>
                        </a:rPr>
                        <a:t>The Four Chariots</a:t>
                      </a:r>
                    </a:p>
                  </a:txBody>
                  <a:tcPr anchor="ctr">
                    <a:solidFill>
                      <a:schemeClr val="tx1"/>
                    </a:solidFill>
                  </a:tcPr>
                </a:tc>
                <a:tc>
                  <a:txBody>
                    <a:bodyPr/>
                    <a:lstStyle/>
                    <a:p>
                      <a:pPr algn="ctr"/>
                      <a:r>
                        <a:rPr lang="en-US" sz="2000" b="1" dirty="0">
                          <a:latin typeface="Calibri" panose="020F0502020204030204" pitchFamily="34" charset="0"/>
                          <a:cs typeface="Calibri" panose="020F0502020204030204" pitchFamily="34" charset="0"/>
                        </a:rPr>
                        <a:t>6:1-8</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Divine judgment on Gentile nations.</a:t>
                      </a:r>
                    </a:p>
                  </a:txBody>
                  <a:tcPr anchor="ctr">
                    <a:solidFill>
                      <a:schemeClr val="tx1"/>
                    </a:solidFill>
                  </a:tcPr>
                </a:tc>
                <a:extLst>
                  <a:ext uri="{0D108BD9-81ED-4DB2-BD59-A6C34878D82A}">
                    <a16:rowId xmlns:a16="http://schemas.microsoft.com/office/drawing/2014/main" val="2529794026"/>
                  </a:ext>
                </a:extLst>
              </a:tr>
            </a:tbl>
          </a:graphicData>
        </a:graphic>
      </p:graphicFrame>
    </p:spTree>
    <p:extLst>
      <p:ext uri="{BB962C8B-B14F-4D97-AF65-F5344CB8AC3E}">
        <p14:creationId xmlns:p14="http://schemas.microsoft.com/office/powerpoint/2010/main" val="22231683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4CE8B87-F111-475F-83B4-E69D85F5B25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3937" y="228600"/>
            <a:ext cx="10824126" cy="5394960"/>
          </a:xfrm>
          <a:prstGeom prst="rect">
            <a:avLst/>
          </a:prstGeom>
        </p:spPr>
      </p:pic>
    </p:spTree>
    <p:extLst>
      <p:ext uri="{BB962C8B-B14F-4D97-AF65-F5344CB8AC3E}">
        <p14:creationId xmlns:p14="http://schemas.microsoft.com/office/powerpoint/2010/main" val="4162594549"/>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91312" y="253218"/>
            <a:ext cx="11029188" cy="63515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56076074"/>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3" name="Rectangle 2051"/>
          <p:cNvSpPr>
            <a:spLocks noGrp="1" noChangeArrowheads="1"/>
          </p:cNvSpPr>
          <p:nvPr>
            <p:ph type="body" idx="1"/>
          </p:nvPr>
        </p:nvSpPr>
        <p:spPr>
          <a:xfrm>
            <a:off x="609600" y="1600200"/>
            <a:ext cx="5715000" cy="2819400"/>
          </a:xfrm>
        </p:spPr>
        <p:txBody>
          <a:bodyPr/>
          <a:lstStyle/>
          <a:p>
            <a:pPr marL="514350" lvl="2" indent="-514350" eaLnBrk="1" hangingPunct="1">
              <a:spcBef>
                <a:spcPts val="0"/>
              </a:spcBef>
              <a:spcAft>
                <a:spcPts val="36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Divine warrior hymn (9)</a:t>
            </a:r>
          </a:p>
          <a:p>
            <a:pPr marL="514350" lvl="2" indent="-514350" eaLnBrk="1" hangingPunct="1">
              <a:spcBef>
                <a:spcPts val="0"/>
              </a:spcBef>
              <a:spcAft>
                <a:spcPts val="3600"/>
              </a:spcAft>
              <a:buClr>
                <a:srgbClr val="66FF66"/>
              </a:buClr>
              <a:buSzPct val="100000"/>
              <a:buFont typeface="Wingdings" panose="05000000000000000000" pitchFamily="2" charset="2"/>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True shepherd (10)</a:t>
            </a:r>
          </a:p>
          <a:p>
            <a:pPr marL="514350" lvl="2" indent="-514350" eaLnBrk="1" hangingPunct="1">
              <a:spcBef>
                <a:spcPts val="0"/>
              </a:spcBef>
              <a:spcAft>
                <a:spcPts val="36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False shepherd (11)</a:t>
            </a:r>
          </a:p>
        </p:txBody>
      </p:sp>
      <p:pic>
        <p:nvPicPr>
          <p:cNvPr id="6" name="Picture 2" descr="Zechariah - davidould.net">
            <a:extLst>
              <a:ext uri="{FF2B5EF4-FFF2-40B4-BE49-F238E27FC236}">
                <a16:creationId xmlns:a16="http://schemas.microsoft.com/office/drawing/2014/main" id="{0DCCFAB8-4537-4077-A4E1-978A24FE6C79}"/>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086600" y="1781158"/>
            <a:ext cx="4280012" cy="32956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7CF0E116-B1E2-4032-9D30-924BFE1C64A5}"/>
              </a:ext>
            </a:extLst>
          </p:cNvPr>
          <p:cNvSpPr txBox="1">
            <a:spLocks noChangeArrowheads="1"/>
          </p:cNvSpPr>
          <p:nvPr/>
        </p:nvSpPr>
        <p:spPr bwMode="auto">
          <a:xfrm>
            <a:off x="800100" y="228601"/>
            <a:ext cx="10591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514350" indent="-514350" algn="ctr">
              <a:buClr>
                <a:srgbClr val="FF66FF"/>
              </a:buClr>
              <a:buFont typeface="+mj-lt"/>
              <a:buAutoNum type="alphaUcPeriod"/>
            </a:pPr>
            <a:r>
              <a:rPr lang="en-US" altLang="en-US" sz="3600" kern="0" dirty="0">
                <a:effectLst>
                  <a:outerShdw blurRad="38100" dist="38100" dir="2700000" algn="tl">
                    <a:srgbClr val="000000">
                      <a:alpha val="43137"/>
                    </a:srgbClr>
                  </a:outerShdw>
                </a:effectLst>
              </a:rPr>
              <a:t>First Burden Outline</a:t>
            </a:r>
            <a:br>
              <a:rPr lang="en-US" altLang="en-US" sz="3600" kern="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(9‒11)</a:t>
            </a:r>
            <a:endParaRPr lang="en-US" altLang="en-US" sz="3200" kern="0" dirty="0">
              <a:solidFill>
                <a:schemeClr val="tx1"/>
              </a:solidFill>
              <a:effectLst>
                <a:outerShdw blurRad="38100" dist="38100" dir="2700000" algn="tl">
                  <a:srgbClr val="000000">
                    <a:alpha val="43137"/>
                  </a:srgbClr>
                </a:outerShdw>
              </a:effectLst>
              <a:cs typeface="Calibri" panose="020F0502020204030204" pitchFamily="34" charset="0"/>
            </a:endParaRPr>
          </a:p>
        </p:txBody>
      </p:sp>
    </p:spTree>
    <p:extLst>
      <p:ext uri="{BB962C8B-B14F-4D97-AF65-F5344CB8AC3E}">
        <p14:creationId xmlns:p14="http://schemas.microsoft.com/office/powerpoint/2010/main" val="12776085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800100" y="228600"/>
            <a:ext cx="10591800" cy="917575"/>
          </a:xfrm>
        </p:spPr>
        <p:txBody>
          <a:bodyPr/>
          <a:lstStyle/>
          <a:p>
            <a:pPr marL="742950" indent="-742950" algn="ctr">
              <a:buClr>
                <a:srgbClr val="66FF66"/>
              </a:buClr>
              <a:buFont typeface="+mj-lt"/>
              <a:buAutoNum type="arabicPeriod" startAt="2"/>
            </a:pPr>
            <a:r>
              <a:rPr lang="en-US" altLang="en-US" sz="3600" dirty="0">
                <a:effectLst>
                  <a:outerShdw blurRad="38100" dist="38100" dir="2700000" algn="tl">
                    <a:srgbClr val="000000">
                      <a:alpha val="43137"/>
                    </a:srgbClr>
                  </a:outerShdw>
                </a:effectLst>
              </a:rPr>
              <a:t>True Shepherd</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(10:1-12)</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603646"/>
            <a:ext cx="5867400" cy="3196954"/>
          </a:xfrm>
        </p:spPr>
        <p:txBody>
          <a:bodyPr/>
          <a:lstStyle/>
          <a:p>
            <a:pPr marL="684213" indent="-684213">
              <a:spcBef>
                <a:spcPts val="0"/>
              </a:spcBef>
              <a:spcAft>
                <a:spcPts val="4200"/>
              </a:spcAft>
              <a:buClr>
                <a:srgbClr val="FF9900"/>
              </a:buClr>
              <a:buSzPct val="100000"/>
              <a:buFont typeface="+mj-lt"/>
              <a:buAutoNum type="alphaLcParenR"/>
            </a:pPr>
            <a:r>
              <a:rPr lang="en-US" altLang="en-US" dirty="0">
                <a:effectLst>
                  <a:outerShdw blurRad="38100" dist="38100" dir="2700000" algn="tl">
                    <a:srgbClr val="000000">
                      <a:alpha val="43137"/>
                    </a:srgbClr>
                  </a:outerShdw>
                </a:effectLst>
              </a:rPr>
              <a:t>Messianic prosperity (1-3)</a:t>
            </a:r>
          </a:p>
          <a:p>
            <a:pPr marL="684213" indent="-684213">
              <a:spcBef>
                <a:spcPts val="0"/>
              </a:spcBef>
              <a:spcAft>
                <a:spcPts val="4200"/>
              </a:spcAft>
              <a:buClr>
                <a:srgbClr val="FF9900"/>
              </a:buClr>
              <a:buSzPct val="100000"/>
              <a:buFont typeface="+mj-lt"/>
              <a:buAutoNum type="alphaLcParenR"/>
            </a:pPr>
            <a:r>
              <a:rPr lang="en-US" altLang="en-US" dirty="0">
                <a:effectLst>
                  <a:outerShdw blurRad="38100" dist="38100" dir="2700000" algn="tl">
                    <a:srgbClr val="000000">
                      <a:alpha val="43137"/>
                    </a:srgbClr>
                  </a:outerShdw>
                </a:effectLst>
              </a:rPr>
              <a:t>Restoration of the Northern &amp; Southern kingdoms (4-7)</a:t>
            </a:r>
          </a:p>
          <a:p>
            <a:pPr marL="684213" indent="-684213">
              <a:spcBef>
                <a:spcPts val="0"/>
              </a:spcBef>
              <a:spcAft>
                <a:spcPts val="4200"/>
              </a:spcAft>
              <a:buClr>
                <a:srgbClr val="FF9900"/>
              </a:buClr>
              <a:buSzPct val="100000"/>
              <a:buFont typeface="+mj-lt"/>
              <a:buAutoNum type="alphaLcParenR"/>
            </a:pPr>
            <a:r>
              <a:rPr lang="en-US" altLang="en-US" dirty="0">
                <a:effectLst>
                  <a:outerShdw blurRad="38100" dist="38100" dir="2700000" algn="tl">
                    <a:srgbClr val="000000">
                      <a:alpha val="43137"/>
                    </a:srgbClr>
                  </a:outerShdw>
                </a:effectLst>
              </a:rPr>
              <a:t>Messianic regathering (8-12)</a:t>
            </a:r>
          </a:p>
        </p:txBody>
      </p:sp>
      <p:pic>
        <p:nvPicPr>
          <p:cNvPr id="6" name="Picture 2" descr="Zechariah - davidould.net">
            <a:extLst>
              <a:ext uri="{FF2B5EF4-FFF2-40B4-BE49-F238E27FC236}">
                <a16:creationId xmlns:a16="http://schemas.microsoft.com/office/drawing/2014/main" id="{46FF0D7A-E261-4721-8F1F-5443F29415E1}"/>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086600" y="1781158"/>
            <a:ext cx="4280012" cy="32956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0585542"/>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800100" y="228600"/>
            <a:ext cx="10591800" cy="917575"/>
          </a:xfrm>
        </p:spPr>
        <p:txBody>
          <a:bodyPr/>
          <a:lstStyle/>
          <a:p>
            <a:pPr marL="742950" indent="-742950" algn="ctr">
              <a:buClr>
                <a:srgbClr val="66FF66"/>
              </a:buClr>
              <a:buFont typeface="+mj-lt"/>
              <a:buAutoNum type="arabicPeriod" startAt="2"/>
            </a:pPr>
            <a:r>
              <a:rPr lang="en-US" altLang="en-US" sz="3600" dirty="0">
                <a:effectLst>
                  <a:outerShdw blurRad="38100" dist="38100" dir="2700000" algn="tl">
                    <a:srgbClr val="000000">
                      <a:alpha val="43137"/>
                    </a:srgbClr>
                  </a:outerShdw>
                </a:effectLst>
              </a:rPr>
              <a:t>True Shepherd</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(10:1-12)</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603646"/>
            <a:ext cx="5867400" cy="3196954"/>
          </a:xfrm>
        </p:spPr>
        <p:txBody>
          <a:bodyPr/>
          <a:lstStyle/>
          <a:p>
            <a:pPr marL="684213" indent="-684213">
              <a:spcBef>
                <a:spcPts val="0"/>
              </a:spcBef>
              <a:spcAft>
                <a:spcPts val="4200"/>
              </a:spcAft>
              <a:buClr>
                <a:srgbClr val="FF9900"/>
              </a:buClr>
              <a:buSzPct val="100000"/>
              <a:buFont typeface="+mj-lt"/>
              <a:buAutoNum type="alphaLcParenR"/>
            </a:pPr>
            <a:r>
              <a:rPr lang="en-US" altLang="en-US" b="1" u="sng" dirty="0">
                <a:solidFill>
                  <a:srgbClr val="FFFFCC"/>
                </a:solidFill>
                <a:effectLst>
                  <a:outerShdw blurRad="38100" dist="38100" dir="2700000" algn="tl">
                    <a:srgbClr val="000000">
                      <a:alpha val="43137"/>
                    </a:srgbClr>
                  </a:outerShdw>
                </a:effectLst>
              </a:rPr>
              <a:t>Messianic prosperity (1-3)</a:t>
            </a:r>
          </a:p>
          <a:p>
            <a:pPr marL="684213" indent="-684213">
              <a:spcBef>
                <a:spcPts val="0"/>
              </a:spcBef>
              <a:spcAft>
                <a:spcPts val="4200"/>
              </a:spcAft>
              <a:buClr>
                <a:srgbClr val="FF9900"/>
              </a:buClr>
              <a:buSzPct val="100000"/>
              <a:buFont typeface="+mj-lt"/>
              <a:buAutoNum type="alphaLcParenR"/>
            </a:pPr>
            <a:r>
              <a:rPr lang="en-US" altLang="en-US" dirty="0">
                <a:effectLst>
                  <a:outerShdw blurRad="38100" dist="38100" dir="2700000" algn="tl">
                    <a:srgbClr val="000000">
                      <a:alpha val="43137"/>
                    </a:srgbClr>
                  </a:outerShdw>
                </a:effectLst>
              </a:rPr>
              <a:t>Restoration of the Northern &amp; Southern kingdoms (4-7)</a:t>
            </a:r>
          </a:p>
          <a:p>
            <a:pPr marL="684213" indent="-684213">
              <a:spcBef>
                <a:spcPts val="0"/>
              </a:spcBef>
              <a:spcAft>
                <a:spcPts val="4200"/>
              </a:spcAft>
              <a:buClr>
                <a:srgbClr val="FF9900"/>
              </a:buClr>
              <a:buSzPct val="100000"/>
              <a:buFont typeface="+mj-lt"/>
              <a:buAutoNum type="alphaLcParenR"/>
            </a:pPr>
            <a:r>
              <a:rPr lang="en-US" altLang="en-US" dirty="0">
                <a:effectLst>
                  <a:outerShdw blurRad="38100" dist="38100" dir="2700000" algn="tl">
                    <a:srgbClr val="000000">
                      <a:alpha val="43137"/>
                    </a:srgbClr>
                  </a:outerShdw>
                </a:effectLst>
              </a:rPr>
              <a:t>Messianic regathering (8-12)</a:t>
            </a:r>
          </a:p>
        </p:txBody>
      </p:sp>
      <p:pic>
        <p:nvPicPr>
          <p:cNvPr id="6" name="Picture 2" descr="Zechariah - davidould.net">
            <a:extLst>
              <a:ext uri="{FF2B5EF4-FFF2-40B4-BE49-F238E27FC236}">
                <a16:creationId xmlns:a16="http://schemas.microsoft.com/office/drawing/2014/main" id="{46FF0D7A-E261-4721-8F1F-5443F29415E1}"/>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086600" y="1781158"/>
            <a:ext cx="4280012" cy="32956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506379"/>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800100" y="228601"/>
            <a:ext cx="10591800" cy="914400"/>
          </a:xfrm>
        </p:spPr>
        <p:txBody>
          <a:bodyPr/>
          <a:lstStyle/>
          <a:p>
            <a:pPr marL="742950" indent="-742950" algn="ctr">
              <a:buClr>
                <a:srgbClr val="FFC000"/>
              </a:buClr>
              <a:buFont typeface="+mj-lt"/>
              <a:buAutoNum type="alphaLcParenR"/>
            </a:pPr>
            <a:r>
              <a:rPr lang="en-US" altLang="en-US" sz="3600" dirty="0">
                <a:effectLst>
                  <a:outerShdw blurRad="38100" dist="38100" dir="2700000" algn="tl">
                    <a:srgbClr val="000000">
                      <a:alpha val="43137"/>
                    </a:srgbClr>
                  </a:outerShdw>
                </a:effectLst>
              </a:rPr>
              <a:t>Messianic Prosperity</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cs typeface="Calibri" panose="020F0502020204030204" pitchFamily="34" charset="0"/>
              </a:rPr>
              <a:t>(10:1-3)</a:t>
            </a:r>
            <a:endParaRPr lang="en-US" altLang="en-US" sz="3200" dirty="0">
              <a:solidFill>
                <a:schemeClr val="tx1"/>
              </a:solidFill>
              <a:effectLst>
                <a:outerShdw blurRad="38100" dist="38100" dir="2700000" algn="tl">
                  <a:srgbClr val="000000">
                    <a:alpha val="43137"/>
                  </a:srgbClr>
                </a:outerShdw>
              </a:effectLst>
              <a:cs typeface="Calibri" panose="020F0502020204030204" pitchFamily="34" charset="0"/>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600200"/>
            <a:ext cx="5745585" cy="3048000"/>
          </a:xfrm>
        </p:spPr>
        <p:txBody>
          <a:bodyPr/>
          <a:lstStyle/>
          <a:p>
            <a:pPr marL="569913" lvl="2" indent="-569913">
              <a:spcBef>
                <a:spcPts val="0"/>
              </a:spcBef>
              <a:spcAft>
                <a:spcPts val="4200"/>
              </a:spcAft>
              <a:buSzPct val="100000"/>
              <a:buFont typeface="+mj-lt"/>
              <a:buAutoNum type="arabicParenR"/>
              <a:defRPr/>
            </a:pPr>
            <a:r>
              <a:rPr lang="en-US" altLang="en-US" dirty="0">
                <a:effectLst>
                  <a:outerShdw blurRad="38100" dist="38100" dir="2700000" algn="tl">
                    <a:srgbClr val="000000">
                      <a:alpha val="43137"/>
                    </a:srgbClr>
                  </a:outerShdw>
                </a:effectLst>
                <a:ea typeface="+mn-ea"/>
                <a:cs typeface="+mn-cs"/>
              </a:rPr>
              <a:t>Challenge (1)</a:t>
            </a:r>
          </a:p>
          <a:p>
            <a:pPr marL="569913" lvl="2" indent="-569913">
              <a:spcBef>
                <a:spcPts val="0"/>
              </a:spcBef>
              <a:spcAft>
                <a:spcPts val="4200"/>
              </a:spcAft>
              <a:buSzPct val="100000"/>
              <a:buFont typeface="+mj-lt"/>
              <a:buAutoNum type="arabicParenR"/>
              <a:defRPr/>
            </a:pPr>
            <a:r>
              <a:rPr lang="en-US" altLang="en-US" dirty="0">
                <a:effectLst>
                  <a:outerShdw blurRad="38100" dist="38100" dir="2700000" algn="tl">
                    <a:srgbClr val="000000">
                      <a:alpha val="43137"/>
                    </a:srgbClr>
                  </a:outerShdw>
                </a:effectLst>
                <a:ea typeface="+mn-ea"/>
                <a:cs typeface="+mn-cs"/>
              </a:rPr>
              <a:t>Idols inhibiting prosperity (2)</a:t>
            </a:r>
          </a:p>
          <a:p>
            <a:pPr marL="569913" lvl="2" indent="-569913">
              <a:spcBef>
                <a:spcPts val="0"/>
              </a:spcBef>
              <a:spcAft>
                <a:spcPts val="4200"/>
              </a:spcAft>
              <a:buSzPct val="100000"/>
              <a:buFont typeface="+mj-lt"/>
              <a:buAutoNum type="arabicParenR"/>
              <a:defRPr/>
            </a:pPr>
            <a:r>
              <a:rPr lang="en-US" altLang="en-US" dirty="0">
                <a:effectLst>
                  <a:outerShdw blurRad="38100" dist="38100" dir="2700000" algn="tl">
                    <a:srgbClr val="000000">
                      <a:alpha val="43137"/>
                    </a:srgbClr>
                  </a:outerShdw>
                </a:effectLst>
                <a:ea typeface="+mn-ea"/>
                <a:cs typeface="+mn-cs"/>
              </a:rPr>
              <a:t>True shepherd to judge the false shepherds (3)</a:t>
            </a:r>
          </a:p>
        </p:txBody>
      </p:sp>
      <p:pic>
        <p:nvPicPr>
          <p:cNvPr id="6" name="Picture 2" descr="Zechariah - davidould.net">
            <a:extLst>
              <a:ext uri="{FF2B5EF4-FFF2-40B4-BE49-F238E27FC236}">
                <a16:creationId xmlns:a16="http://schemas.microsoft.com/office/drawing/2014/main" id="{84E08728-EF00-4975-82BB-4C20A3B3984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086600" y="1781158"/>
            <a:ext cx="4280012" cy="32956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2445618"/>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800100" y="228601"/>
            <a:ext cx="10591800" cy="914400"/>
          </a:xfrm>
        </p:spPr>
        <p:txBody>
          <a:bodyPr/>
          <a:lstStyle/>
          <a:p>
            <a:pPr marL="742950" indent="-742950" algn="ctr">
              <a:buClr>
                <a:srgbClr val="FFC000"/>
              </a:buClr>
              <a:buFont typeface="+mj-lt"/>
              <a:buAutoNum type="alphaLcParenR"/>
            </a:pPr>
            <a:r>
              <a:rPr lang="en-US" altLang="en-US" sz="3600" dirty="0">
                <a:effectLst>
                  <a:outerShdw blurRad="38100" dist="38100" dir="2700000" algn="tl">
                    <a:srgbClr val="000000">
                      <a:alpha val="43137"/>
                    </a:srgbClr>
                  </a:outerShdw>
                </a:effectLst>
              </a:rPr>
              <a:t>Messianic Prosperity</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cs typeface="Calibri" panose="020F0502020204030204" pitchFamily="34" charset="0"/>
              </a:rPr>
              <a:t>(10:1-3)</a:t>
            </a:r>
            <a:endParaRPr lang="en-US" altLang="en-US" sz="3200" dirty="0">
              <a:solidFill>
                <a:schemeClr val="tx1"/>
              </a:solidFill>
              <a:effectLst>
                <a:outerShdw blurRad="38100" dist="38100" dir="2700000" algn="tl">
                  <a:srgbClr val="000000">
                    <a:alpha val="43137"/>
                  </a:srgbClr>
                </a:outerShdw>
              </a:effectLst>
              <a:cs typeface="Calibri" panose="020F0502020204030204" pitchFamily="34" charset="0"/>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600200"/>
            <a:ext cx="5745585" cy="3048000"/>
          </a:xfrm>
        </p:spPr>
        <p:txBody>
          <a:bodyPr/>
          <a:lstStyle/>
          <a:p>
            <a:pPr marL="569913" lvl="2" indent="-569913">
              <a:spcBef>
                <a:spcPts val="0"/>
              </a:spcBef>
              <a:spcAft>
                <a:spcPts val="4200"/>
              </a:spcAft>
              <a:buSzPct val="100000"/>
              <a:buFont typeface="+mj-lt"/>
              <a:buAutoNum type="arabicParenR"/>
              <a:defRPr/>
            </a:pPr>
            <a:r>
              <a:rPr lang="en-US" altLang="en-US" b="1" u="sng" dirty="0">
                <a:solidFill>
                  <a:srgbClr val="FFFFCC"/>
                </a:solidFill>
                <a:effectLst>
                  <a:outerShdw blurRad="38100" dist="38100" dir="2700000" algn="tl">
                    <a:srgbClr val="000000">
                      <a:alpha val="43137"/>
                    </a:srgbClr>
                  </a:outerShdw>
                </a:effectLst>
                <a:ea typeface="+mn-ea"/>
                <a:cs typeface="+mn-cs"/>
              </a:rPr>
              <a:t>Challenge (1)</a:t>
            </a:r>
          </a:p>
          <a:p>
            <a:pPr marL="569913" lvl="2" indent="-569913">
              <a:spcBef>
                <a:spcPts val="0"/>
              </a:spcBef>
              <a:spcAft>
                <a:spcPts val="4200"/>
              </a:spcAft>
              <a:buSzPct val="100000"/>
              <a:buFont typeface="+mj-lt"/>
              <a:buAutoNum type="arabicParenR"/>
              <a:defRPr/>
            </a:pPr>
            <a:r>
              <a:rPr lang="en-US" altLang="en-US" dirty="0">
                <a:effectLst>
                  <a:outerShdw blurRad="38100" dist="38100" dir="2700000" algn="tl">
                    <a:srgbClr val="000000">
                      <a:alpha val="43137"/>
                    </a:srgbClr>
                  </a:outerShdw>
                </a:effectLst>
                <a:ea typeface="+mn-ea"/>
                <a:cs typeface="+mn-cs"/>
              </a:rPr>
              <a:t>Idols inhibiting prosperity (2)</a:t>
            </a:r>
          </a:p>
          <a:p>
            <a:pPr marL="569913" lvl="2" indent="-569913">
              <a:spcBef>
                <a:spcPts val="0"/>
              </a:spcBef>
              <a:spcAft>
                <a:spcPts val="4200"/>
              </a:spcAft>
              <a:buSzPct val="100000"/>
              <a:buFont typeface="+mj-lt"/>
              <a:buAutoNum type="arabicParenR"/>
              <a:defRPr/>
            </a:pPr>
            <a:r>
              <a:rPr lang="en-US" altLang="en-US" dirty="0">
                <a:effectLst>
                  <a:outerShdw blurRad="38100" dist="38100" dir="2700000" algn="tl">
                    <a:srgbClr val="000000">
                      <a:alpha val="43137"/>
                    </a:srgbClr>
                  </a:outerShdw>
                </a:effectLst>
                <a:ea typeface="+mn-ea"/>
                <a:cs typeface="+mn-cs"/>
              </a:rPr>
              <a:t>True shepherd to judge the false shepherds (3)</a:t>
            </a:r>
          </a:p>
        </p:txBody>
      </p:sp>
      <p:pic>
        <p:nvPicPr>
          <p:cNvPr id="6" name="Picture 2" descr="Zechariah - davidould.net">
            <a:extLst>
              <a:ext uri="{FF2B5EF4-FFF2-40B4-BE49-F238E27FC236}">
                <a16:creationId xmlns:a16="http://schemas.microsoft.com/office/drawing/2014/main" id="{84E08728-EF00-4975-82BB-4C20A3B3984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086600" y="1781158"/>
            <a:ext cx="4280012" cy="32956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6222152"/>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idx="4294967295"/>
          </p:nvPr>
        </p:nvSpPr>
        <p:spPr>
          <a:xfrm>
            <a:off x="609600" y="228600"/>
            <a:ext cx="10972800" cy="914400"/>
          </a:xfrm>
        </p:spPr>
        <p:txBody>
          <a:bodyPr/>
          <a:lstStyle/>
          <a:p>
            <a:pPr algn="ctr"/>
            <a:r>
              <a:rPr lang="en-US" sz="3800" dirty="0"/>
              <a:t>Six Parts of a Suzerain-Vassal Treaty in Deuteronomy</a:t>
            </a:r>
          </a:p>
        </p:txBody>
      </p:sp>
      <p:sp>
        <p:nvSpPr>
          <p:cNvPr id="36867" name="Rectangle 3"/>
          <p:cNvSpPr>
            <a:spLocks noGrp="1" noChangeArrowheads="1"/>
          </p:cNvSpPr>
          <p:nvPr>
            <p:ph type="body" idx="4294967295"/>
          </p:nvPr>
        </p:nvSpPr>
        <p:spPr>
          <a:xfrm>
            <a:off x="1066800" y="1371599"/>
            <a:ext cx="6400800" cy="5029201"/>
          </a:xfrm>
          <a:noFill/>
        </p:spPr>
        <p:txBody>
          <a:bodyPr/>
          <a:lstStyle/>
          <a:p>
            <a:pPr marL="457200" indent="-457200">
              <a:spcBef>
                <a:spcPts val="0"/>
              </a:spcBef>
              <a:spcAft>
                <a:spcPts val="2400"/>
              </a:spcAft>
            </a:pPr>
            <a:r>
              <a:rPr lang="en-US" dirty="0">
                <a:effectLst/>
              </a:rPr>
              <a:t>Preamble (1:1-5)</a:t>
            </a:r>
          </a:p>
          <a:p>
            <a:pPr marL="457200" indent="-457200">
              <a:spcBef>
                <a:spcPts val="0"/>
              </a:spcBef>
              <a:spcAft>
                <a:spcPts val="2400"/>
              </a:spcAft>
            </a:pPr>
            <a:r>
              <a:rPr lang="en-US" dirty="0">
                <a:effectLst/>
              </a:rPr>
              <a:t>Prologue (1:6</a:t>
            </a:r>
            <a:r>
              <a:rPr lang="en-US" dirty="0">
                <a:effectLst/>
                <a:cs typeface="Times New Roman" pitchFamily="18" charset="0"/>
              </a:rPr>
              <a:t>–4:40)</a:t>
            </a:r>
            <a:endParaRPr lang="en-US" dirty="0">
              <a:effectLst/>
            </a:endParaRPr>
          </a:p>
          <a:p>
            <a:pPr marL="457200" indent="-457200">
              <a:spcBef>
                <a:spcPts val="0"/>
              </a:spcBef>
              <a:spcAft>
                <a:spcPts val="2400"/>
              </a:spcAft>
            </a:pPr>
            <a:r>
              <a:rPr lang="en-US" dirty="0">
                <a:effectLst/>
              </a:rPr>
              <a:t>Covenant obligations (5</a:t>
            </a:r>
            <a:r>
              <a:rPr lang="en-US" dirty="0">
                <a:effectLst/>
                <a:cs typeface="Times New Roman" pitchFamily="18" charset="0"/>
              </a:rPr>
              <a:t>–26)</a:t>
            </a:r>
            <a:endParaRPr lang="en-US" dirty="0">
              <a:effectLst/>
            </a:endParaRPr>
          </a:p>
          <a:p>
            <a:pPr marL="457200" indent="-457200">
              <a:spcBef>
                <a:spcPts val="0"/>
              </a:spcBef>
              <a:spcAft>
                <a:spcPts val="2400"/>
              </a:spcAft>
            </a:pPr>
            <a:r>
              <a:rPr lang="en-US" dirty="0">
                <a:effectLst/>
              </a:rPr>
              <a:t>Storage and reading instructions (27:2-3; 31:9, 24, 26)</a:t>
            </a:r>
          </a:p>
          <a:p>
            <a:pPr marL="457200" indent="-457200">
              <a:spcBef>
                <a:spcPts val="0"/>
              </a:spcBef>
              <a:spcAft>
                <a:spcPts val="2400"/>
              </a:spcAft>
            </a:pPr>
            <a:r>
              <a:rPr lang="en-US" dirty="0">
                <a:effectLst/>
              </a:rPr>
              <a:t>Witnesses (32:1)</a:t>
            </a:r>
          </a:p>
          <a:p>
            <a:pPr marL="457200" indent="-457200">
              <a:spcBef>
                <a:spcPts val="0"/>
              </a:spcBef>
              <a:spcAft>
                <a:spcPts val="2400"/>
              </a:spcAft>
            </a:pPr>
            <a:r>
              <a:rPr lang="en-US" b="1" i="1" u="sng" dirty="0">
                <a:solidFill>
                  <a:srgbClr val="FFFFCC"/>
                </a:solidFill>
                <a:effectLst/>
              </a:rPr>
              <a:t>Blessings and curses (28)</a:t>
            </a:r>
            <a:endParaRPr lang="en-US" sz="3600" b="1" i="1" u="sng" dirty="0">
              <a:solidFill>
                <a:srgbClr val="FFFFCC"/>
              </a:solidFill>
              <a:effectLst/>
            </a:endParaRPr>
          </a:p>
        </p:txBody>
      </p:sp>
      <p:pic>
        <p:nvPicPr>
          <p:cNvPr id="5" name="Picture 4" descr="C:\Documents and Settings\Owner\Application Data\Microsoft\Media Catalog\Downloaded Clips\cl0\SY01462_.wmf">
            <a:extLst>
              <a:ext uri="{FF2B5EF4-FFF2-40B4-BE49-F238E27FC236}">
                <a16:creationId xmlns:a16="http://schemas.microsoft.com/office/drawing/2014/main" id="{1D9C2542-7C77-419A-B8E4-5BAB63191FB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458200" y="2019300"/>
            <a:ext cx="3114588" cy="3200400"/>
          </a:xfrm>
          <a:prstGeom prst="rect">
            <a:avLst/>
          </a:prstGeom>
          <a:noFill/>
          <a:ln w="9525">
            <a:noFill/>
            <a:miter lim="800000"/>
            <a:headEnd/>
            <a:tailEnd/>
          </a:ln>
        </p:spPr>
      </p:pic>
    </p:spTree>
    <p:extLst>
      <p:ext uri="{BB962C8B-B14F-4D97-AF65-F5344CB8AC3E}">
        <p14:creationId xmlns:p14="http://schemas.microsoft.com/office/powerpoint/2010/main" val="7833211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800100" y="228601"/>
            <a:ext cx="10591800" cy="914400"/>
          </a:xfrm>
        </p:spPr>
        <p:txBody>
          <a:bodyPr/>
          <a:lstStyle/>
          <a:p>
            <a:pPr marL="742950" indent="-742950" algn="ctr">
              <a:buClr>
                <a:srgbClr val="FFC000"/>
              </a:buClr>
              <a:buFont typeface="+mj-lt"/>
              <a:buAutoNum type="alphaLcParenR"/>
            </a:pPr>
            <a:r>
              <a:rPr lang="en-US" altLang="en-US" sz="3600" dirty="0">
                <a:effectLst>
                  <a:outerShdw blurRad="38100" dist="38100" dir="2700000" algn="tl">
                    <a:srgbClr val="000000">
                      <a:alpha val="43137"/>
                    </a:srgbClr>
                  </a:outerShdw>
                </a:effectLst>
              </a:rPr>
              <a:t>Messianic Prosperity</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cs typeface="Calibri" panose="020F0502020204030204" pitchFamily="34" charset="0"/>
              </a:rPr>
              <a:t>(10:1-3)</a:t>
            </a:r>
            <a:endParaRPr lang="en-US" altLang="en-US" sz="3200" dirty="0">
              <a:solidFill>
                <a:schemeClr val="tx1"/>
              </a:solidFill>
              <a:effectLst>
                <a:outerShdw blurRad="38100" dist="38100" dir="2700000" algn="tl">
                  <a:srgbClr val="000000">
                    <a:alpha val="43137"/>
                  </a:srgbClr>
                </a:outerShdw>
              </a:effectLst>
              <a:cs typeface="Calibri" panose="020F0502020204030204" pitchFamily="34" charset="0"/>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600200"/>
            <a:ext cx="5745585" cy="3048000"/>
          </a:xfrm>
        </p:spPr>
        <p:txBody>
          <a:bodyPr/>
          <a:lstStyle/>
          <a:p>
            <a:pPr marL="569913" lvl="2" indent="-569913">
              <a:spcBef>
                <a:spcPts val="0"/>
              </a:spcBef>
              <a:spcAft>
                <a:spcPts val="4200"/>
              </a:spcAft>
              <a:buSzPct val="100000"/>
              <a:buFont typeface="+mj-lt"/>
              <a:buAutoNum type="arabicParenR"/>
              <a:defRPr/>
            </a:pPr>
            <a:r>
              <a:rPr lang="en-US" altLang="en-US" dirty="0">
                <a:effectLst>
                  <a:outerShdw blurRad="38100" dist="38100" dir="2700000" algn="tl">
                    <a:srgbClr val="000000">
                      <a:alpha val="43137"/>
                    </a:srgbClr>
                  </a:outerShdw>
                </a:effectLst>
                <a:ea typeface="+mn-ea"/>
                <a:cs typeface="+mn-cs"/>
              </a:rPr>
              <a:t>Challenge (1)</a:t>
            </a:r>
          </a:p>
          <a:p>
            <a:pPr marL="569913" lvl="2" indent="-569913">
              <a:spcBef>
                <a:spcPts val="0"/>
              </a:spcBef>
              <a:spcAft>
                <a:spcPts val="4200"/>
              </a:spcAft>
              <a:buSzPct val="100000"/>
              <a:buFont typeface="+mj-lt"/>
              <a:buAutoNum type="arabicParenR"/>
              <a:defRPr/>
            </a:pPr>
            <a:r>
              <a:rPr lang="en-US" altLang="en-US" b="1" u="sng" dirty="0">
                <a:solidFill>
                  <a:srgbClr val="FFFFCC"/>
                </a:solidFill>
                <a:effectLst>
                  <a:outerShdw blurRad="38100" dist="38100" dir="2700000" algn="tl">
                    <a:srgbClr val="000000">
                      <a:alpha val="43137"/>
                    </a:srgbClr>
                  </a:outerShdw>
                </a:effectLst>
                <a:ea typeface="+mn-ea"/>
                <a:cs typeface="+mn-cs"/>
              </a:rPr>
              <a:t>Idols inhibiting prosperity (2)</a:t>
            </a:r>
          </a:p>
          <a:p>
            <a:pPr marL="569913" lvl="2" indent="-569913">
              <a:spcBef>
                <a:spcPts val="0"/>
              </a:spcBef>
              <a:spcAft>
                <a:spcPts val="4200"/>
              </a:spcAft>
              <a:buSzPct val="100000"/>
              <a:buFont typeface="+mj-lt"/>
              <a:buAutoNum type="arabicParenR"/>
              <a:defRPr/>
            </a:pPr>
            <a:r>
              <a:rPr lang="en-US" altLang="en-US" dirty="0">
                <a:effectLst>
                  <a:outerShdw blurRad="38100" dist="38100" dir="2700000" algn="tl">
                    <a:srgbClr val="000000">
                      <a:alpha val="43137"/>
                    </a:srgbClr>
                  </a:outerShdw>
                </a:effectLst>
                <a:ea typeface="+mn-ea"/>
                <a:cs typeface="+mn-cs"/>
              </a:rPr>
              <a:t>True shepherd to judge the false shepherds (3)</a:t>
            </a:r>
          </a:p>
        </p:txBody>
      </p:sp>
      <p:pic>
        <p:nvPicPr>
          <p:cNvPr id="6" name="Picture 2" descr="Zechariah - davidould.net">
            <a:extLst>
              <a:ext uri="{FF2B5EF4-FFF2-40B4-BE49-F238E27FC236}">
                <a16:creationId xmlns:a16="http://schemas.microsoft.com/office/drawing/2014/main" id="{84E08728-EF00-4975-82BB-4C20A3B3984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086600" y="1781158"/>
            <a:ext cx="4280012" cy="32956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7584855"/>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605943" y="2133600"/>
            <a:ext cx="10980115"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ts val="0"/>
              </a:spcBef>
              <a:spcAft>
                <a:spcPts val="0"/>
              </a:spcAft>
              <a:buNone/>
            </a:pPr>
            <a:r>
              <a:rPr lang="en-US" altLang="en-US" dirty="0"/>
              <a:t>“</a:t>
            </a:r>
            <a:r>
              <a:rPr lang="en-US" dirty="0"/>
              <a:t>A modern parallel is the renewed interest in magic, spiritism and other survivals of primitive times. The more widespread modern equivalent is to ignore God altogether and tacitly to assume that no problem is beyond man's unaided power to solve</a:t>
            </a:r>
            <a:r>
              <a:rPr lang="en-US" b="0" i="0" u="none" strike="noStrike" dirty="0">
                <a:effectLst/>
                <a:latin typeface="UICTFontTextStyleTallBody"/>
              </a:rPr>
              <a:t>.”</a:t>
            </a:r>
            <a:endParaRPr lang="en-US" altLang="en-US" dirty="0">
              <a:effectLst>
                <a:outerShdw blurRad="38100" dist="38100" dir="2700000" algn="tl">
                  <a:srgbClr val="000000">
                    <a:alpha val="43137"/>
                  </a:srgbClr>
                </a:outerShdw>
              </a:effectLst>
              <a:cs typeface="Calibri" panose="020F0502020204030204" pitchFamily="34" charset="0"/>
            </a:endParaRPr>
          </a:p>
        </p:txBody>
      </p:sp>
      <p:sp>
        <p:nvSpPr>
          <p:cNvPr id="38915" name="TextBox 2"/>
          <p:cNvSpPr txBox="1">
            <a:spLocks noChangeArrowheads="1"/>
          </p:cNvSpPr>
          <p:nvPr/>
        </p:nvSpPr>
        <p:spPr bwMode="auto">
          <a:xfrm>
            <a:off x="605944" y="228600"/>
            <a:ext cx="10980114" cy="1284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Joyce Baldwin</a:t>
            </a:r>
          </a:p>
          <a:p>
            <a:pPr algn="ctr">
              <a:spcBef>
                <a:spcPct val="0"/>
              </a:spcBef>
              <a:buClrTx/>
              <a:buSzTx/>
              <a:buNone/>
            </a:pPr>
            <a:r>
              <a:rPr lang="en-US" sz="1700" dirty="0">
                <a:cs typeface="Times New Roman" panose="02020603050405020304" pitchFamily="18" charset="0"/>
              </a:rPr>
              <a:t>Baldwin, Joyce G. Haggai, Zechariah, Malachi: An Introduction and Commentary. Tyndale Old Testament Commentaries series. Leicester, Eng., and Downers Grove, Ill.: Inter-Varsity Press, 1972. </a:t>
            </a:r>
            <a:r>
              <a:rPr lang="en-US" sz="1700" dirty="0">
                <a:effectLst/>
                <a:latin typeface="Calibri" panose="020F0502020204030204" pitchFamily="34" charset="0"/>
                <a:ea typeface="Calibri" panose="020F0502020204030204" pitchFamily="34" charset="0"/>
                <a:cs typeface="Times New Roman" panose="02020603050405020304" pitchFamily="18" charset="0"/>
              </a:rPr>
              <a:t>Page 171.</a:t>
            </a:r>
          </a:p>
        </p:txBody>
      </p:sp>
    </p:spTree>
    <p:extLst>
      <p:ext uri="{BB962C8B-B14F-4D97-AF65-F5344CB8AC3E}">
        <p14:creationId xmlns:p14="http://schemas.microsoft.com/office/powerpoint/2010/main" val="12995851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2209800" y="228600"/>
            <a:ext cx="7772400" cy="914400"/>
          </a:xfrm>
        </p:spPr>
        <p:txBody>
          <a:bodyPr/>
          <a:lstStyle/>
          <a:p>
            <a:pPr algn="ctr" eaLnBrk="1" hangingPunct="1"/>
            <a:r>
              <a:rPr lang="en-US" sz="3600" dirty="0">
                <a:effectLst>
                  <a:outerShdw blurRad="38100" dist="38100" dir="2700000" algn="tl">
                    <a:srgbClr val="000000">
                      <a:alpha val="43137"/>
                    </a:srgbClr>
                  </a:outerShdw>
                </a:effectLst>
              </a:rPr>
              <a:t>II. Eight Night Visions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(1:7</a:t>
            </a:r>
            <a:r>
              <a:rPr lang="en-US" sz="2800" dirty="0">
                <a:solidFill>
                  <a:schemeClr val="tx1"/>
                </a:solidFill>
                <a:effectLst>
                  <a:outerShdw blurRad="38100" dist="38100" dir="2700000" algn="tl">
                    <a:srgbClr val="000000">
                      <a:alpha val="43137"/>
                    </a:srgbClr>
                  </a:outerShdw>
                </a:effectLst>
                <a:cs typeface="Calibri" panose="020F0502020204030204" pitchFamily="34" charset="0"/>
              </a:rPr>
              <a:t>‒6:15)</a:t>
            </a:r>
            <a:endParaRPr lang="en-US" sz="2800" dirty="0">
              <a:solidFill>
                <a:schemeClr val="tx1"/>
              </a:solidFill>
              <a:effectLst>
                <a:outerShdw blurRad="38100" dist="38100" dir="2700000" algn="tl">
                  <a:srgbClr val="000000">
                    <a:alpha val="43137"/>
                  </a:srgbClr>
                </a:outerShdw>
              </a:effectLst>
            </a:endParaRPr>
          </a:p>
        </p:txBody>
      </p:sp>
      <p:sp>
        <p:nvSpPr>
          <p:cNvPr id="92163" name="Rectangle 2051"/>
          <p:cNvSpPr>
            <a:spLocks noGrp="1" noChangeArrowheads="1"/>
          </p:cNvSpPr>
          <p:nvPr>
            <p:ph type="body" idx="1"/>
          </p:nvPr>
        </p:nvSpPr>
        <p:spPr>
          <a:xfrm>
            <a:off x="594360" y="1371600"/>
            <a:ext cx="8244840" cy="5181600"/>
          </a:xfrm>
        </p:spPr>
        <p:txBody>
          <a:bodyPr/>
          <a:lstStyle/>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Riders &amp; horses among the myrtle trees (1:7-17)</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Four horns &amp; four craftsmen (1:18-21)</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Man with the measuring line (2)</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Cleansing of the High Priest Joshua (3)</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Lampstand &amp; olive tree (4)</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Flying scroll (5:1-4)</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Woman in the basket (5:5-11)</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Four chariots (6:1-8)</a:t>
            </a:r>
          </a:p>
          <a:p>
            <a:pPr marL="457200" lvl="1" indent="-457200" eaLnBrk="1" hangingPunct="1">
              <a:spcBef>
                <a:spcPts val="0"/>
              </a:spcBef>
              <a:spcAft>
                <a:spcPts val="900"/>
              </a:spcAft>
              <a:buClr>
                <a:srgbClr val="FF66FF"/>
              </a:buClr>
              <a:buSzPct val="100000"/>
              <a:buFont typeface="Arial" panose="020B0604020202020204" pitchFamily="34" charset="0"/>
              <a:buChar char="•"/>
              <a:defRPr/>
            </a:pPr>
            <a:r>
              <a:rPr lang="en-US" sz="3000" dirty="0">
                <a:effectLst>
                  <a:outerShdw blurRad="38100" dist="38100" dir="2700000" algn="tl">
                    <a:srgbClr val="000000">
                      <a:alpha val="43137"/>
                    </a:srgbClr>
                  </a:outerShdw>
                </a:effectLst>
                <a:cs typeface="Calibri" panose="020F0502020204030204" pitchFamily="34" charset="0"/>
              </a:rPr>
              <a:t>Conclusion: crowning of Joshua (6:9-15)</a:t>
            </a:r>
          </a:p>
        </p:txBody>
      </p:sp>
      <p:pic>
        <p:nvPicPr>
          <p:cNvPr id="5" name="Picture 2" descr="Zechariah - davidould.net">
            <a:extLst>
              <a:ext uri="{FF2B5EF4-FFF2-40B4-BE49-F238E27FC236}">
                <a16:creationId xmlns:a16="http://schemas.microsoft.com/office/drawing/2014/main" id="{EF38A2B5-3432-4BA7-9A6D-0F1EC345E8F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630304" y="2286000"/>
            <a:ext cx="296876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00697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800100" y="228601"/>
            <a:ext cx="10591800" cy="914400"/>
          </a:xfrm>
        </p:spPr>
        <p:txBody>
          <a:bodyPr/>
          <a:lstStyle/>
          <a:p>
            <a:pPr marL="742950" indent="-742950" algn="ctr">
              <a:buClr>
                <a:srgbClr val="FFC000"/>
              </a:buClr>
              <a:buFont typeface="+mj-lt"/>
              <a:buAutoNum type="alphaLcParenR"/>
            </a:pPr>
            <a:r>
              <a:rPr lang="en-US" altLang="en-US" sz="3600" dirty="0">
                <a:effectLst>
                  <a:outerShdw blurRad="38100" dist="38100" dir="2700000" algn="tl">
                    <a:srgbClr val="000000">
                      <a:alpha val="43137"/>
                    </a:srgbClr>
                  </a:outerShdw>
                </a:effectLst>
              </a:rPr>
              <a:t>Messianic Prosperity</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cs typeface="Calibri" panose="020F0502020204030204" pitchFamily="34" charset="0"/>
              </a:rPr>
              <a:t>(10:1-3)</a:t>
            </a:r>
            <a:endParaRPr lang="en-US" altLang="en-US" sz="3200" dirty="0">
              <a:solidFill>
                <a:schemeClr val="tx1"/>
              </a:solidFill>
              <a:effectLst>
                <a:outerShdw blurRad="38100" dist="38100" dir="2700000" algn="tl">
                  <a:srgbClr val="000000">
                    <a:alpha val="43137"/>
                  </a:srgbClr>
                </a:outerShdw>
              </a:effectLst>
              <a:cs typeface="Calibri" panose="020F0502020204030204" pitchFamily="34" charset="0"/>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600200"/>
            <a:ext cx="5745585" cy="3048000"/>
          </a:xfrm>
        </p:spPr>
        <p:txBody>
          <a:bodyPr/>
          <a:lstStyle/>
          <a:p>
            <a:pPr marL="569913" lvl="2" indent="-569913">
              <a:spcBef>
                <a:spcPts val="0"/>
              </a:spcBef>
              <a:spcAft>
                <a:spcPts val="4200"/>
              </a:spcAft>
              <a:buSzPct val="100000"/>
              <a:buFont typeface="+mj-lt"/>
              <a:buAutoNum type="arabicParenR"/>
              <a:defRPr/>
            </a:pPr>
            <a:r>
              <a:rPr lang="en-US" altLang="en-US" dirty="0">
                <a:effectLst>
                  <a:outerShdw blurRad="38100" dist="38100" dir="2700000" algn="tl">
                    <a:srgbClr val="000000">
                      <a:alpha val="43137"/>
                    </a:srgbClr>
                  </a:outerShdw>
                </a:effectLst>
                <a:ea typeface="+mn-ea"/>
                <a:cs typeface="+mn-cs"/>
              </a:rPr>
              <a:t>Challenge (1)</a:t>
            </a:r>
          </a:p>
          <a:p>
            <a:pPr marL="569913" lvl="2" indent="-569913">
              <a:spcBef>
                <a:spcPts val="0"/>
              </a:spcBef>
              <a:spcAft>
                <a:spcPts val="4200"/>
              </a:spcAft>
              <a:buSzPct val="100000"/>
              <a:buFont typeface="+mj-lt"/>
              <a:buAutoNum type="arabicParenR"/>
              <a:defRPr/>
            </a:pPr>
            <a:r>
              <a:rPr lang="en-US" altLang="en-US" dirty="0">
                <a:effectLst>
                  <a:outerShdw blurRad="38100" dist="38100" dir="2700000" algn="tl">
                    <a:srgbClr val="000000">
                      <a:alpha val="43137"/>
                    </a:srgbClr>
                  </a:outerShdw>
                </a:effectLst>
                <a:ea typeface="+mn-ea"/>
                <a:cs typeface="+mn-cs"/>
              </a:rPr>
              <a:t>Idols inhibiting prosperity (2)</a:t>
            </a:r>
          </a:p>
          <a:p>
            <a:pPr marL="569913" lvl="2" indent="-569913">
              <a:spcBef>
                <a:spcPts val="0"/>
              </a:spcBef>
              <a:spcAft>
                <a:spcPts val="4200"/>
              </a:spcAft>
              <a:buSzPct val="100000"/>
              <a:buFont typeface="+mj-lt"/>
              <a:buAutoNum type="arabicParenR"/>
              <a:defRPr/>
            </a:pPr>
            <a:r>
              <a:rPr lang="en-US" altLang="en-US" b="1" u="sng" dirty="0">
                <a:solidFill>
                  <a:srgbClr val="FFFFCC"/>
                </a:solidFill>
                <a:effectLst>
                  <a:outerShdw blurRad="38100" dist="38100" dir="2700000" algn="tl">
                    <a:srgbClr val="000000">
                      <a:alpha val="43137"/>
                    </a:srgbClr>
                  </a:outerShdw>
                </a:effectLst>
                <a:ea typeface="+mn-ea"/>
                <a:cs typeface="+mn-cs"/>
              </a:rPr>
              <a:t>True shepherd to judge the false shepherds (3)</a:t>
            </a:r>
          </a:p>
        </p:txBody>
      </p:sp>
      <p:pic>
        <p:nvPicPr>
          <p:cNvPr id="6" name="Picture 2" descr="Zechariah - davidould.net">
            <a:extLst>
              <a:ext uri="{FF2B5EF4-FFF2-40B4-BE49-F238E27FC236}">
                <a16:creationId xmlns:a16="http://schemas.microsoft.com/office/drawing/2014/main" id="{84E08728-EF00-4975-82BB-4C20A3B3984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086600" y="1781158"/>
            <a:ext cx="4280012" cy="32956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0423345"/>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800100" y="228600"/>
            <a:ext cx="10591800" cy="917575"/>
          </a:xfrm>
        </p:spPr>
        <p:txBody>
          <a:bodyPr/>
          <a:lstStyle/>
          <a:p>
            <a:pPr marL="742950" indent="-742950" algn="ctr">
              <a:buClr>
                <a:srgbClr val="66FF66"/>
              </a:buClr>
              <a:buFont typeface="+mj-lt"/>
              <a:buAutoNum type="arabicPeriod" startAt="2"/>
            </a:pPr>
            <a:r>
              <a:rPr lang="en-US" altLang="en-US" sz="3600" dirty="0">
                <a:effectLst>
                  <a:outerShdw blurRad="38100" dist="38100" dir="2700000" algn="tl">
                    <a:srgbClr val="000000">
                      <a:alpha val="43137"/>
                    </a:srgbClr>
                  </a:outerShdw>
                </a:effectLst>
              </a:rPr>
              <a:t>True Shepherd</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(10:1-12)</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603646"/>
            <a:ext cx="5867400" cy="3196954"/>
          </a:xfrm>
        </p:spPr>
        <p:txBody>
          <a:bodyPr/>
          <a:lstStyle/>
          <a:p>
            <a:pPr marL="684213" indent="-684213">
              <a:spcBef>
                <a:spcPts val="0"/>
              </a:spcBef>
              <a:spcAft>
                <a:spcPts val="4200"/>
              </a:spcAft>
              <a:buClr>
                <a:srgbClr val="FF9900"/>
              </a:buClr>
              <a:buSzPct val="100000"/>
              <a:buFont typeface="+mj-lt"/>
              <a:buAutoNum type="alphaLcParenR"/>
            </a:pPr>
            <a:r>
              <a:rPr lang="en-US" altLang="en-US" dirty="0">
                <a:effectLst>
                  <a:outerShdw blurRad="38100" dist="38100" dir="2700000" algn="tl">
                    <a:srgbClr val="000000">
                      <a:alpha val="43137"/>
                    </a:srgbClr>
                  </a:outerShdw>
                </a:effectLst>
              </a:rPr>
              <a:t>Messianic prosperity (1-3)</a:t>
            </a:r>
          </a:p>
          <a:p>
            <a:pPr marL="684213" indent="-684213">
              <a:spcBef>
                <a:spcPts val="0"/>
              </a:spcBef>
              <a:spcAft>
                <a:spcPts val="4200"/>
              </a:spcAft>
              <a:buClr>
                <a:srgbClr val="FF9900"/>
              </a:buClr>
              <a:buSzPct val="100000"/>
              <a:buFont typeface="+mj-lt"/>
              <a:buAutoNum type="alphaLcParenR"/>
            </a:pPr>
            <a:r>
              <a:rPr lang="en-US" altLang="en-US" b="1" u="sng" dirty="0">
                <a:solidFill>
                  <a:srgbClr val="FFFFCC"/>
                </a:solidFill>
                <a:effectLst>
                  <a:outerShdw blurRad="38100" dist="38100" dir="2700000" algn="tl">
                    <a:srgbClr val="000000">
                      <a:alpha val="43137"/>
                    </a:srgbClr>
                  </a:outerShdw>
                </a:effectLst>
              </a:rPr>
              <a:t>Restoration of the Northern &amp; Southern kingdoms (4-7)</a:t>
            </a:r>
          </a:p>
          <a:p>
            <a:pPr marL="684213" indent="-684213">
              <a:spcBef>
                <a:spcPts val="0"/>
              </a:spcBef>
              <a:spcAft>
                <a:spcPts val="4200"/>
              </a:spcAft>
              <a:buClr>
                <a:srgbClr val="FF9900"/>
              </a:buClr>
              <a:buSzPct val="100000"/>
              <a:buFont typeface="+mj-lt"/>
              <a:buAutoNum type="alphaLcParenR"/>
            </a:pPr>
            <a:r>
              <a:rPr lang="en-US" altLang="en-US" dirty="0">
                <a:effectLst>
                  <a:outerShdw blurRad="38100" dist="38100" dir="2700000" algn="tl">
                    <a:srgbClr val="000000">
                      <a:alpha val="43137"/>
                    </a:srgbClr>
                  </a:outerShdw>
                </a:effectLst>
              </a:rPr>
              <a:t>Messianic regathering (8-12)</a:t>
            </a:r>
          </a:p>
        </p:txBody>
      </p:sp>
      <p:pic>
        <p:nvPicPr>
          <p:cNvPr id="6" name="Picture 2" descr="Zechariah - davidould.net">
            <a:extLst>
              <a:ext uri="{FF2B5EF4-FFF2-40B4-BE49-F238E27FC236}">
                <a16:creationId xmlns:a16="http://schemas.microsoft.com/office/drawing/2014/main" id="{46FF0D7A-E261-4721-8F1F-5443F29415E1}"/>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086600" y="1781158"/>
            <a:ext cx="4280012" cy="32956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5443608"/>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800100" y="228601"/>
            <a:ext cx="10591800" cy="914400"/>
          </a:xfrm>
        </p:spPr>
        <p:txBody>
          <a:bodyPr/>
          <a:lstStyle/>
          <a:p>
            <a:pPr marL="742950" indent="-742950" algn="ctr">
              <a:buClr>
                <a:srgbClr val="FFC000"/>
              </a:buClr>
              <a:buFont typeface="+mj-lt"/>
              <a:buAutoNum type="alphaLcParenR" startAt="2"/>
            </a:pPr>
            <a:r>
              <a:rPr lang="en-US" altLang="en-US" sz="3600" dirty="0">
                <a:effectLst>
                  <a:outerShdw blurRad="38100" dist="38100" dir="2700000" algn="tl">
                    <a:srgbClr val="000000">
                      <a:alpha val="43137"/>
                    </a:srgbClr>
                  </a:outerShdw>
                </a:effectLst>
              </a:rPr>
              <a:t>Restoration of the N &amp; S Kingdoms</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cs typeface="Calibri" panose="020F0502020204030204" pitchFamily="34" charset="0"/>
              </a:rPr>
              <a:t>(10:4-7)</a:t>
            </a:r>
            <a:endParaRPr lang="en-US" altLang="en-US" sz="3200" dirty="0">
              <a:solidFill>
                <a:schemeClr val="tx1"/>
              </a:solidFill>
              <a:effectLst>
                <a:outerShdw blurRad="38100" dist="38100" dir="2700000" algn="tl">
                  <a:srgbClr val="000000">
                    <a:alpha val="43137"/>
                  </a:srgbClr>
                </a:outerShdw>
              </a:effectLst>
              <a:cs typeface="Calibri" panose="020F0502020204030204" pitchFamily="34" charset="0"/>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904999"/>
            <a:ext cx="5745585" cy="3048000"/>
          </a:xfrm>
        </p:spPr>
        <p:txBody>
          <a:bodyPr/>
          <a:lstStyle/>
          <a:p>
            <a:pPr marL="569913" lvl="2" indent="-569913">
              <a:spcBef>
                <a:spcPts val="0"/>
              </a:spcBef>
              <a:spcAft>
                <a:spcPts val="4200"/>
              </a:spcAft>
              <a:buSzPct val="100000"/>
              <a:buFont typeface="+mj-lt"/>
              <a:buAutoNum type="arabicParenR"/>
              <a:defRPr/>
            </a:pPr>
            <a:r>
              <a:rPr lang="en-US" altLang="en-US" dirty="0">
                <a:effectLst>
                  <a:outerShdw blurRad="38100" dist="38100" dir="2700000" algn="tl">
                    <a:srgbClr val="000000">
                      <a:alpha val="43137"/>
                    </a:srgbClr>
                  </a:outerShdw>
                </a:effectLst>
                <a:ea typeface="+mn-ea"/>
                <a:cs typeface="+mn-cs"/>
              </a:rPr>
              <a:t>The king (4-5)</a:t>
            </a:r>
          </a:p>
          <a:p>
            <a:pPr marL="569913" lvl="2" indent="-569913">
              <a:spcBef>
                <a:spcPts val="0"/>
              </a:spcBef>
              <a:spcAft>
                <a:spcPts val="4200"/>
              </a:spcAft>
              <a:buSzPct val="100000"/>
              <a:buFont typeface="+mj-lt"/>
              <a:buAutoNum type="arabicParenR"/>
              <a:defRPr/>
            </a:pPr>
            <a:r>
              <a:rPr lang="en-US" altLang="en-US" dirty="0">
                <a:effectLst>
                  <a:outerShdw blurRad="38100" dist="38100" dir="2700000" algn="tl">
                    <a:srgbClr val="000000">
                      <a:alpha val="43137"/>
                    </a:srgbClr>
                  </a:outerShdw>
                </a:effectLst>
                <a:ea typeface="+mn-ea"/>
                <a:cs typeface="+mn-cs"/>
              </a:rPr>
              <a:t>The kingdoms (6-7)</a:t>
            </a:r>
          </a:p>
        </p:txBody>
      </p:sp>
      <p:pic>
        <p:nvPicPr>
          <p:cNvPr id="6" name="Picture 2" descr="Zechariah - davidould.net">
            <a:extLst>
              <a:ext uri="{FF2B5EF4-FFF2-40B4-BE49-F238E27FC236}">
                <a16:creationId xmlns:a16="http://schemas.microsoft.com/office/drawing/2014/main" id="{84E08728-EF00-4975-82BB-4C20A3B3984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086600" y="1781158"/>
            <a:ext cx="4280012" cy="32956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8956853"/>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800100" y="228601"/>
            <a:ext cx="10591800" cy="914400"/>
          </a:xfrm>
        </p:spPr>
        <p:txBody>
          <a:bodyPr/>
          <a:lstStyle/>
          <a:p>
            <a:pPr marL="742950" indent="-742950" algn="ctr">
              <a:buClr>
                <a:srgbClr val="FFC000"/>
              </a:buClr>
              <a:buFont typeface="+mj-lt"/>
              <a:buAutoNum type="alphaLcParenR" startAt="2"/>
            </a:pPr>
            <a:r>
              <a:rPr lang="en-US" altLang="en-US" sz="3600" dirty="0">
                <a:effectLst>
                  <a:outerShdw blurRad="38100" dist="38100" dir="2700000" algn="tl">
                    <a:srgbClr val="000000">
                      <a:alpha val="43137"/>
                    </a:srgbClr>
                  </a:outerShdw>
                </a:effectLst>
              </a:rPr>
              <a:t>Restoration of the N &amp; S Kingdoms</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cs typeface="Calibri" panose="020F0502020204030204" pitchFamily="34" charset="0"/>
              </a:rPr>
              <a:t>(10:4-7)</a:t>
            </a:r>
            <a:endParaRPr lang="en-US" altLang="en-US" sz="3200" dirty="0">
              <a:solidFill>
                <a:schemeClr val="tx1"/>
              </a:solidFill>
              <a:effectLst>
                <a:outerShdw blurRad="38100" dist="38100" dir="2700000" algn="tl">
                  <a:srgbClr val="000000">
                    <a:alpha val="43137"/>
                  </a:srgbClr>
                </a:outerShdw>
              </a:effectLst>
              <a:cs typeface="Calibri" panose="020F0502020204030204" pitchFamily="34" charset="0"/>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904999"/>
            <a:ext cx="5745585" cy="3048000"/>
          </a:xfrm>
        </p:spPr>
        <p:txBody>
          <a:bodyPr/>
          <a:lstStyle/>
          <a:p>
            <a:pPr marL="569913" lvl="2" indent="-569913">
              <a:spcBef>
                <a:spcPts val="0"/>
              </a:spcBef>
              <a:spcAft>
                <a:spcPts val="4200"/>
              </a:spcAft>
              <a:buSzPct val="100000"/>
              <a:buFont typeface="+mj-lt"/>
              <a:buAutoNum type="arabicParenR"/>
              <a:defRPr/>
            </a:pPr>
            <a:r>
              <a:rPr lang="en-US" altLang="en-US" b="1" u="sng" dirty="0">
                <a:solidFill>
                  <a:srgbClr val="FFFFCC"/>
                </a:solidFill>
                <a:effectLst>
                  <a:outerShdw blurRad="38100" dist="38100" dir="2700000" algn="tl">
                    <a:srgbClr val="000000">
                      <a:alpha val="43137"/>
                    </a:srgbClr>
                  </a:outerShdw>
                </a:effectLst>
                <a:ea typeface="+mn-ea"/>
                <a:cs typeface="+mn-cs"/>
              </a:rPr>
              <a:t>The king (4-5)</a:t>
            </a:r>
          </a:p>
          <a:p>
            <a:pPr marL="569913" lvl="2" indent="-569913">
              <a:spcBef>
                <a:spcPts val="0"/>
              </a:spcBef>
              <a:spcAft>
                <a:spcPts val="4200"/>
              </a:spcAft>
              <a:buSzPct val="100000"/>
              <a:buFont typeface="+mj-lt"/>
              <a:buAutoNum type="arabicParenR"/>
              <a:defRPr/>
            </a:pPr>
            <a:r>
              <a:rPr lang="en-US" altLang="en-US" dirty="0">
                <a:effectLst>
                  <a:outerShdw blurRad="38100" dist="38100" dir="2700000" algn="tl">
                    <a:srgbClr val="000000">
                      <a:alpha val="43137"/>
                    </a:srgbClr>
                  </a:outerShdw>
                </a:effectLst>
                <a:ea typeface="+mn-ea"/>
                <a:cs typeface="+mn-cs"/>
              </a:rPr>
              <a:t>The kingdoms (6-7)</a:t>
            </a:r>
          </a:p>
        </p:txBody>
      </p:sp>
      <p:pic>
        <p:nvPicPr>
          <p:cNvPr id="6" name="Picture 2" descr="Zechariah - davidould.net">
            <a:extLst>
              <a:ext uri="{FF2B5EF4-FFF2-40B4-BE49-F238E27FC236}">
                <a16:creationId xmlns:a16="http://schemas.microsoft.com/office/drawing/2014/main" id="{84E08728-EF00-4975-82BB-4C20A3B3984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086600" y="1781158"/>
            <a:ext cx="4280012" cy="32956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7973290"/>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605943" y="2133600"/>
            <a:ext cx="10980115"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ts val="0"/>
              </a:spcBef>
              <a:spcAft>
                <a:spcPts val="0"/>
              </a:spcAft>
              <a:buNone/>
            </a:pPr>
            <a:r>
              <a:rPr lang="en-US" altLang="en-US" dirty="0"/>
              <a:t>“</a:t>
            </a:r>
            <a:r>
              <a:rPr lang="en-US" dirty="0"/>
              <a:t>"The scene is that of the strengthening of the Jews in Palestine at the time of the invasion from the North under 'the beast' (Dan. 7:8) in conjunction with the events of Armageddon (Rev. 16:14; 19:17-20)</a:t>
            </a:r>
            <a:r>
              <a:rPr lang="en-US" b="0" i="0" u="none" strike="noStrike" dirty="0">
                <a:effectLst/>
                <a:latin typeface="UICTFontTextStyleTallBody"/>
              </a:rPr>
              <a:t>.”</a:t>
            </a:r>
            <a:endParaRPr lang="en-US" altLang="en-US" dirty="0">
              <a:effectLst>
                <a:outerShdw blurRad="38100" dist="38100" dir="2700000" algn="tl">
                  <a:srgbClr val="000000">
                    <a:alpha val="43137"/>
                  </a:srgbClr>
                </a:outerShdw>
              </a:effectLst>
              <a:cs typeface="Calibri" panose="020F0502020204030204" pitchFamily="34" charset="0"/>
            </a:endParaRPr>
          </a:p>
        </p:txBody>
      </p:sp>
      <p:sp>
        <p:nvSpPr>
          <p:cNvPr id="38915" name="TextBox 2"/>
          <p:cNvSpPr txBox="1">
            <a:spLocks noChangeArrowheads="1"/>
          </p:cNvSpPr>
          <p:nvPr/>
        </p:nvSpPr>
        <p:spPr bwMode="auto">
          <a:xfrm>
            <a:off x="1650070" y="228600"/>
            <a:ext cx="8891861" cy="1038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Merrill F. Unger</a:t>
            </a:r>
          </a:p>
          <a:p>
            <a:pPr algn="ctr" eaLnBrk="1" hangingPunct="1">
              <a:spcBef>
                <a:spcPct val="0"/>
              </a:spcBef>
              <a:buClrTx/>
              <a:buSzTx/>
              <a:buFontTx/>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Unger, Merrill F.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Zechariah</a:t>
            </a:r>
            <a:r>
              <a:rPr lang="en-US" sz="1800" dirty="0">
                <a:effectLst/>
                <a:latin typeface="Calibri" panose="020F0502020204030204" pitchFamily="34" charset="0"/>
                <a:ea typeface="Calibri" panose="020F0502020204030204" pitchFamily="34" charset="0"/>
                <a:cs typeface="Times New Roman" panose="02020603050405020304" pitchFamily="18" charset="0"/>
              </a:rPr>
              <a:t>. Grand Rapids: Zondervan Publishing House, 1963. </a:t>
            </a:r>
            <a:r>
              <a:rPr lang="en-US" altLang="en-US" sz="1800" dirty="0">
                <a:effectLst>
                  <a:outerShdw blurRad="38100" dist="38100" dir="2700000" algn="tl">
                    <a:srgbClr val="000000">
                      <a:alpha val="43137"/>
                    </a:srgbClr>
                  </a:outerShdw>
                </a:effectLst>
                <a:cs typeface="Calibri" panose="020F0502020204030204" pitchFamily="34" charset="0"/>
              </a:rPr>
              <a:t>p. 180.</a:t>
            </a:r>
            <a:endParaRPr lang="en-US" altLang="en-US" sz="1600" dirty="0">
              <a:effectLst>
                <a:outerShdw blurRad="38100" dist="38100" dir="2700000" algn="tl">
                  <a:srgbClr val="000000">
                    <a:alpha val="43137"/>
                  </a:srgbClr>
                </a:outerShdw>
              </a:effectLst>
              <a:cs typeface="Calibri" panose="020F0502020204030204" pitchFamily="34" charset="0"/>
            </a:endParaRPr>
          </a:p>
        </p:txBody>
      </p:sp>
      <p:pic>
        <p:nvPicPr>
          <p:cNvPr id="4" name="Picture 4" descr="SY01462_">
            <a:extLst>
              <a:ext uri="{FF2B5EF4-FFF2-40B4-BE49-F238E27FC236}">
                <a16:creationId xmlns:a16="http://schemas.microsoft.com/office/drawing/2014/main" id="{6473F365-6166-448B-8256-48B045E93A6E}"/>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064381" y="4267200"/>
            <a:ext cx="2063238" cy="2286000"/>
          </a:xfrm>
          <a:prstGeom prst="rect">
            <a:avLst/>
          </a:prstGeom>
          <a:noFill/>
          <a:ln w="9525">
            <a:noFill/>
            <a:miter lim="800000"/>
            <a:headEnd/>
            <a:tailEnd/>
          </a:ln>
        </p:spPr>
      </p:pic>
    </p:spTree>
    <p:extLst>
      <p:ext uri="{BB962C8B-B14F-4D97-AF65-F5344CB8AC3E}">
        <p14:creationId xmlns:p14="http://schemas.microsoft.com/office/powerpoint/2010/main" val="17386698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800100" y="228601"/>
            <a:ext cx="10591800" cy="914400"/>
          </a:xfrm>
        </p:spPr>
        <p:txBody>
          <a:bodyPr/>
          <a:lstStyle/>
          <a:p>
            <a:pPr marL="742950" indent="-742950" algn="ctr">
              <a:buClr>
                <a:srgbClr val="FFC000"/>
              </a:buClr>
              <a:buFont typeface="+mj-lt"/>
              <a:buAutoNum type="alphaLcParenR" startAt="2"/>
            </a:pPr>
            <a:r>
              <a:rPr lang="en-US" altLang="en-US" sz="3600" dirty="0">
                <a:effectLst>
                  <a:outerShdw blurRad="38100" dist="38100" dir="2700000" algn="tl">
                    <a:srgbClr val="000000">
                      <a:alpha val="43137"/>
                    </a:srgbClr>
                  </a:outerShdw>
                </a:effectLst>
              </a:rPr>
              <a:t>Restoration of the N &amp; S Kingdoms</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cs typeface="Calibri" panose="020F0502020204030204" pitchFamily="34" charset="0"/>
              </a:rPr>
              <a:t>(10:4-7)</a:t>
            </a:r>
            <a:endParaRPr lang="en-US" altLang="en-US" sz="3200" dirty="0">
              <a:solidFill>
                <a:schemeClr val="tx1"/>
              </a:solidFill>
              <a:effectLst>
                <a:outerShdw blurRad="38100" dist="38100" dir="2700000" algn="tl">
                  <a:srgbClr val="000000">
                    <a:alpha val="43137"/>
                  </a:srgbClr>
                </a:outerShdw>
              </a:effectLst>
              <a:cs typeface="Calibri" panose="020F0502020204030204" pitchFamily="34" charset="0"/>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904999"/>
            <a:ext cx="5745585" cy="3048000"/>
          </a:xfrm>
        </p:spPr>
        <p:txBody>
          <a:bodyPr/>
          <a:lstStyle/>
          <a:p>
            <a:pPr marL="569913" lvl="2" indent="-569913">
              <a:spcBef>
                <a:spcPts val="0"/>
              </a:spcBef>
              <a:spcAft>
                <a:spcPts val="4200"/>
              </a:spcAft>
              <a:buSzPct val="100000"/>
              <a:buFont typeface="+mj-lt"/>
              <a:buAutoNum type="arabicParenR"/>
              <a:defRPr/>
            </a:pPr>
            <a:r>
              <a:rPr lang="en-US" altLang="en-US" dirty="0">
                <a:effectLst>
                  <a:outerShdw blurRad="38100" dist="38100" dir="2700000" algn="tl">
                    <a:srgbClr val="000000">
                      <a:alpha val="43137"/>
                    </a:srgbClr>
                  </a:outerShdw>
                </a:effectLst>
                <a:ea typeface="+mn-ea"/>
                <a:cs typeface="+mn-cs"/>
              </a:rPr>
              <a:t>The king (4-5)</a:t>
            </a:r>
          </a:p>
          <a:p>
            <a:pPr marL="569913" lvl="2" indent="-569913">
              <a:spcBef>
                <a:spcPts val="0"/>
              </a:spcBef>
              <a:spcAft>
                <a:spcPts val="4200"/>
              </a:spcAft>
              <a:buSzPct val="100000"/>
              <a:buFont typeface="+mj-lt"/>
              <a:buAutoNum type="arabicParenR"/>
              <a:defRPr/>
            </a:pPr>
            <a:r>
              <a:rPr lang="en-US" altLang="en-US" b="1" u="sng" dirty="0">
                <a:solidFill>
                  <a:srgbClr val="FFFFCC"/>
                </a:solidFill>
                <a:effectLst>
                  <a:outerShdw blurRad="38100" dist="38100" dir="2700000" algn="tl">
                    <a:srgbClr val="000000">
                      <a:alpha val="43137"/>
                    </a:srgbClr>
                  </a:outerShdw>
                </a:effectLst>
                <a:ea typeface="+mn-ea"/>
                <a:cs typeface="+mn-cs"/>
              </a:rPr>
              <a:t>The kingdoms (6-7)</a:t>
            </a:r>
          </a:p>
        </p:txBody>
      </p:sp>
      <p:pic>
        <p:nvPicPr>
          <p:cNvPr id="6" name="Picture 2" descr="Zechariah - davidould.net">
            <a:extLst>
              <a:ext uri="{FF2B5EF4-FFF2-40B4-BE49-F238E27FC236}">
                <a16:creationId xmlns:a16="http://schemas.microsoft.com/office/drawing/2014/main" id="{84E08728-EF00-4975-82BB-4C20A3B3984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086600" y="1781158"/>
            <a:ext cx="4280012" cy="32956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4354648"/>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cstate="print"/>
          <a:srcRect/>
          <a:stretch>
            <a:fillRect/>
          </a:stretch>
        </p:blipFill>
        <p:spPr bwMode="auto">
          <a:xfrm>
            <a:off x="1828800" y="228600"/>
            <a:ext cx="8534400" cy="6400800"/>
          </a:xfrm>
          <a:prstGeom prst="rect">
            <a:avLst/>
          </a:prstGeom>
          <a:noFill/>
          <a:ln w="9525">
            <a:noFill/>
            <a:miter lim="800000"/>
            <a:headEnd/>
            <a:tailEnd/>
          </a:ln>
        </p:spPr>
      </p:pic>
    </p:spTree>
    <p:extLst>
      <p:ext uri="{BB962C8B-B14F-4D97-AF65-F5344CB8AC3E}">
        <p14:creationId xmlns:p14="http://schemas.microsoft.com/office/powerpoint/2010/main" val="169331941"/>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idx="4294967295"/>
          </p:nvPr>
        </p:nvSpPr>
        <p:spPr>
          <a:xfrm>
            <a:off x="609600" y="228600"/>
            <a:ext cx="10972800" cy="914400"/>
          </a:xfrm>
        </p:spPr>
        <p:txBody>
          <a:bodyPr/>
          <a:lstStyle/>
          <a:p>
            <a:pPr algn="ctr"/>
            <a:r>
              <a:rPr lang="en-US" sz="3800" dirty="0"/>
              <a:t>Six Parts of a Suzerain-Vassal Treaty in Deuteronomy</a:t>
            </a:r>
          </a:p>
        </p:txBody>
      </p:sp>
      <p:sp>
        <p:nvSpPr>
          <p:cNvPr id="36867" name="Rectangle 3"/>
          <p:cNvSpPr>
            <a:spLocks noGrp="1" noChangeArrowheads="1"/>
          </p:cNvSpPr>
          <p:nvPr>
            <p:ph type="body" idx="4294967295"/>
          </p:nvPr>
        </p:nvSpPr>
        <p:spPr>
          <a:xfrm>
            <a:off x="1066800" y="1371599"/>
            <a:ext cx="6400800" cy="5029201"/>
          </a:xfrm>
          <a:noFill/>
        </p:spPr>
        <p:txBody>
          <a:bodyPr/>
          <a:lstStyle/>
          <a:p>
            <a:pPr marL="457200" indent="-457200">
              <a:spcBef>
                <a:spcPts val="0"/>
              </a:spcBef>
              <a:spcAft>
                <a:spcPts val="2400"/>
              </a:spcAft>
            </a:pPr>
            <a:r>
              <a:rPr lang="en-US" dirty="0">
                <a:effectLst/>
              </a:rPr>
              <a:t>Preamble (1:1-5)</a:t>
            </a:r>
          </a:p>
          <a:p>
            <a:pPr marL="457200" indent="-457200">
              <a:spcBef>
                <a:spcPts val="0"/>
              </a:spcBef>
              <a:spcAft>
                <a:spcPts val="2400"/>
              </a:spcAft>
            </a:pPr>
            <a:r>
              <a:rPr lang="en-US" dirty="0">
                <a:effectLst/>
              </a:rPr>
              <a:t>Prologue (1:6</a:t>
            </a:r>
            <a:r>
              <a:rPr lang="en-US" dirty="0">
                <a:effectLst/>
                <a:cs typeface="Times New Roman" pitchFamily="18" charset="0"/>
              </a:rPr>
              <a:t>–4:40)</a:t>
            </a:r>
            <a:endParaRPr lang="en-US" dirty="0">
              <a:effectLst/>
            </a:endParaRPr>
          </a:p>
          <a:p>
            <a:pPr marL="457200" indent="-457200">
              <a:spcBef>
                <a:spcPts val="0"/>
              </a:spcBef>
              <a:spcAft>
                <a:spcPts val="2400"/>
              </a:spcAft>
            </a:pPr>
            <a:r>
              <a:rPr lang="en-US" dirty="0">
                <a:effectLst/>
              </a:rPr>
              <a:t>Covenant obligations (5</a:t>
            </a:r>
            <a:r>
              <a:rPr lang="en-US" dirty="0">
                <a:effectLst/>
                <a:cs typeface="Times New Roman" pitchFamily="18" charset="0"/>
              </a:rPr>
              <a:t>–26)</a:t>
            </a:r>
            <a:endParaRPr lang="en-US" dirty="0">
              <a:effectLst/>
            </a:endParaRPr>
          </a:p>
          <a:p>
            <a:pPr marL="457200" indent="-457200">
              <a:spcBef>
                <a:spcPts val="0"/>
              </a:spcBef>
              <a:spcAft>
                <a:spcPts val="2400"/>
              </a:spcAft>
            </a:pPr>
            <a:r>
              <a:rPr lang="en-US" dirty="0">
                <a:effectLst/>
              </a:rPr>
              <a:t>Storage and reading instructions (27:2-3; 31:9, 24, 26)</a:t>
            </a:r>
          </a:p>
          <a:p>
            <a:pPr marL="457200" indent="-457200">
              <a:spcBef>
                <a:spcPts val="0"/>
              </a:spcBef>
              <a:spcAft>
                <a:spcPts val="2400"/>
              </a:spcAft>
            </a:pPr>
            <a:r>
              <a:rPr lang="en-US" dirty="0">
                <a:effectLst/>
              </a:rPr>
              <a:t>Witnesses (32:1)</a:t>
            </a:r>
          </a:p>
          <a:p>
            <a:pPr marL="457200" indent="-457200">
              <a:spcBef>
                <a:spcPts val="0"/>
              </a:spcBef>
              <a:spcAft>
                <a:spcPts val="2400"/>
              </a:spcAft>
            </a:pPr>
            <a:r>
              <a:rPr lang="en-US" b="1" i="1" u="sng" dirty="0">
                <a:solidFill>
                  <a:srgbClr val="FFFFCC"/>
                </a:solidFill>
                <a:effectLst/>
              </a:rPr>
              <a:t>Blessings and curses (28)</a:t>
            </a:r>
            <a:endParaRPr lang="en-US" sz="3600" b="1" i="1" u="sng" dirty="0">
              <a:solidFill>
                <a:srgbClr val="FFFFCC"/>
              </a:solidFill>
              <a:effectLst/>
            </a:endParaRPr>
          </a:p>
        </p:txBody>
      </p:sp>
      <p:pic>
        <p:nvPicPr>
          <p:cNvPr id="5" name="Picture 4" descr="C:\Documents and Settings\Owner\Application Data\Microsoft\Media Catalog\Downloaded Clips\cl0\SY01462_.wmf">
            <a:extLst>
              <a:ext uri="{FF2B5EF4-FFF2-40B4-BE49-F238E27FC236}">
                <a16:creationId xmlns:a16="http://schemas.microsoft.com/office/drawing/2014/main" id="{B7569C95-6A61-4FB9-B05A-15050A47969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458200" y="2019300"/>
            <a:ext cx="3114588" cy="3200400"/>
          </a:xfrm>
          <a:prstGeom prst="rect">
            <a:avLst/>
          </a:prstGeom>
          <a:noFill/>
          <a:ln w="9525">
            <a:noFill/>
            <a:miter lim="800000"/>
            <a:headEnd/>
            <a:tailEnd/>
          </a:ln>
        </p:spPr>
      </p:pic>
    </p:spTree>
    <p:extLst>
      <p:ext uri="{BB962C8B-B14F-4D97-AF65-F5344CB8AC3E}">
        <p14:creationId xmlns:p14="http://schemas.microsoft.com/office/powerpoint/2010/main" val="26236696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a:xfrm>
            <a:off x="2209800" y="228600"/>
            <a:ext cx="7772400" cy="1143000"/>
          </a:xfrm>
        </p:spPr>
        <p:txBody>
          <a:bodyPr/>
          <a:lstStyle/>
          <a:p>
            <a:pPr algn="ctr" eaLnBrk="1" hangingPunct="1"/>
            <a:r>
              <a:rPr lang="en-US" sz="4000" dirty="0">
                <a:effectLst>
                  <a:outerShdw blurRad="38100" dist="38100" dir="2700000" algn="tl">
                    <a:srgbClr val="000000">
                      <a:alpha val="43137"/>
                    </a:srgbClr>
                  </a:outerShdw>
                </a:effectLst>
              </a:rPr>
              <a:t>Israel's Judgments</a:t>
            </a:r>
          </a:p>
        </p:txBody>
      </p:sp>
      <p:pic>
        <p:nvPicPr>
          <p:cNvPr id="6" name="Picture 5" descr="C:\Documents and Settings\Owner\Application Data\Microsoft\Media Catalog\Downloaded Clips\cl0\SY01462_.wmf">
            <a:extLst>
              <a:ext uri="{FF2B5EF4-FFF2-40B4-BE49-F238E27FC236}">
                <a16:creationId xmlns:a16="http://schemas.microsoft.com/office/drawing/2014/main" id="{9825D003-B993-470B-A500-6031542269F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357694" y="2019300"/>
            <a:ext cx="2224706" cy="2286000"/>
          </a:xfrm>
          <a:prstGeom prst="rect">
            <a:avLst/>
          </a:prstGeom>
          <a:noFill/>
          <a:ln w="9525">
            <a:noFill/>
            <a:miter lim="800000"/>
            <a:headEnd/>
            <a:tailEnd/>
          </a:ln>
        </p:spPr>
      </p:pic>
      <p:sp>
        <p:nvSpPr>
          <p:cNvPr id="5" name="Rectangle 3">
            <a:extLst>
              <a:ext uri="{FF2B5EF4-FFF2-40B4-BE49-F238E27FC236}">
                <a16:creationId xmlns:a16="http://schemas.microsoft.com/office/drawing/2014/main" id="{FB498547-DF51-461B-8294-E1FBC954A9CB}"/>
              </a:ext>
            </a:extLst>
          </p:cNvPr>
          <p:cNvSpPr txBox="1">
            <a:spLocks noChangeArrowheads="1"/>
          </p:cNvSpPr>
          <p:nvPr/>
        </p:nvSpPr>
        <p:spPr bwMode="auto">
          <a:xfrm>
            <a:off x="609600" y="1752600"/>
            <a:ext cx="8915400" cy="3352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457200" indent="-457200">
              <a:spcBef>
                <a:spcPts val="0"/>
              </a:spcBef>
              <a:spcAft>
                <a:spcPts val="2400"/>
              </a:spcAft>
              <a:defRPr/>
            </a:pPr>
            <a:r>
              <a:rPr lang="en-US" b="1" u="sng" kern="0" dirty="0">
                <a:solidFill>
                  <a:srgbClr val="FFFFCC"/>
                </a:solidFill>
                <a:effectLst>
                  <a:outerShdw blurRad="38100" dist="38100" dir="2700000" algn="tl">
                    <a:srgbClr val="000000">
                      <a:alpha val="43137"/>
                    </a:srgbClr>
                  </a:outerShdw>
                </a:effectLst>
              </a:rPr>
              <a:t>Division of the kingdom in 931 B.C. (1 Kgs. 12)</a:t>
            </a:r>
          </a:p>
          <a:p>
            <a:pPr marL="457200" indent="-457200">
              <a:spcBef>
                <a:spcPts val="0"/>
              </a:spcBef>
              <a:spcAft>
                <a:spcPts val="2400"/>
              </a:spcAft>
              <a:defRPr/>
            </a:pPr>
            <a:r>
              <a:rPr lang="en-US" kern="0" dirty="0">
                <a:effectLst>
                  <a:outerShdw blurRad="38100" dist="38100" dir="2700000" algn="tl">
                    <a:srgbClr val="000000">
                      <a:alpha val="43137"/>
                    </a:srgbClr>
                  </a:outerShdw>
                </a:effectLst>
              </a:rPr>
              <a:t>Assyrian judgment in 722 B.C. (2 Kgs. 17)</a:t>
            </a:r>
          </a:p>
          <a:p>
            <a:pPr marL="457200" indent="-457200">
              <a:spcBef>
                <a:spcPts val="0"/>
              </a:spcBef>
              <a:spcAft>
                <a:spcPts val="2400"/>
              </a:spcAft>
              <a:defRPr/>
            </a:pPr>
            <a:r>
              <a:rPr lang="en-US" kern="0" dirty="0">
                <a:effectLst>
                  <a:outerShdw blurRad="38100" dist="38100" dir="2700000" algn="tl">
                    <a:srgbClr val="000000">
                      <a:alpha val="43137"/>
                    </a:srgbClr>
                  </a:outerShdw>
                </a:effectLst>
              </a:rPr>
              <a:t>Babylonian captivity in 586 B.C. (2 Kgs. 25)</a:t>
            </a:r>
          </a:p>
          <a:p>
            <a:pPr marL="457200" indent="-457200">
              <a:spcBef>
                <a:spcPts val="0"/>
              </a:spcBef>
              <a:spcAft>
                <a:spcPts val="2400"/>
              </a:spcAft>
              <a:defRPr/>
            </a:pPr>
            <a:r>
              <a:rPr lang="en-US" kern="0" dirty="0">
                <a:effectLst>
                  <a:outerShdw blurRad="38100" dist="38100" dir="2700000" algn="tl">
                    <a:srgbClr val="000000">
                      <a:alpha val="43137"/>
                    </a:srgbClr>
                  </a:outerShdw>
                </a:effectLst>
              </a:rPr>
              <a:t>Rome </a:t>
            </a:r>
            <a:r>
              <a:rPr lang="en-US" i="1" kern="0" dirty="0">
                <a:effectLst>
                  <a:outerShdw blurRad="38100" dist="38100" dir="2700000" algn="tl">
                    <a:srgbClr val="000000">
                      <a:alpha val="43137"/>
                    </a:srgbClr>
                  </a:outerShdw>
                </a:effectLst>
              </a:rPr>
              <a:t>Diaspora</a:t>
            </a:r>
            <a:r>
              <a:rPr lang="en-US" kern="0" dirty="0">
                <a:effectLst>
                  <a:outerShdw blurRad="38100" dist="38100" dir="2700000" algn="tl">
                    <a:srgbClr val="000000">
                      <a:alpha val="43137"/>
                    </a:srgbClr>
                  </a:outerShdw>
                </a:effectLst>
              </a:rPr>
              <a:t> in A.D. 70   (Luke 19:41-44)</a:t>
            </a:r>
          </a:p>
        </p:txBody>
      </p:sp>
    </p:spTree>
    <p:extLst>
      <p:ext uri="{BB962C8B-B14F-4D97-AF65-F5344CB8AC3E}">
        <p14:creationId xmlns:p14="http://schemas.microsoft.com/office/powerpoint/2010/main" val="1718489385"/>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838200"/>
          </a:xfrm>
        </p:spPr>
        <p:txBody>
          <a:bodyPr/>
          <a:lstStyle/>
          <a:p>
            <a:pPr algn="ctr"/>
            <a:r>
              <a:rPr lang="en-US" sz="4000" dirty="0">
                <a:effectLst>
                  <a:outerShdw blurRad="38100" dist="38100" dir="2700000" algn="tl">
                    <a:srgbClr val="000000">
                      <a:alpha val="43137"/>
                    </a:srgbClr>
                  </a:outerShdw>
                </a:effectLst>
                <a:ea typeface="Calibri" pitchFamily="34" charset="0"/>
                <a:cs typeface="Calibri" pitchFamily="34" charset="0"/>
              </a:rPr>
              <a:t>Ezekiel 37</a:t>
            </a:r>
          </a:p>
        </p:txBody>
      </p:sp>
      <p:sp>
        <p:nvSpPr>
          <p:cNvPr id="3" name="Content Placeholder 2"/>
          <p:cNvSpPr>
            <a:spLocks noGrp="1"/>
          </p:cNvSpPr>
          <p:nvPr>
            <p:ph idx="1"/>
          </p:nvPr>
        </p:nvSpPr>
        <p:spPr>
          <a:xfrm>
            <a:off x="772494" y="1267058"/>
            <a:ext cx="8229600" cy="4981341"/>
          </a:xfrm>
        </p:spPr>
        <p:txBody>
          <a:bodyPr/>
          <a:lstStyle/>
          <a:p>
            <a:pPr marL="627063" indent="-627063">
              <a:spcBef>
                <a:spcPts val="1200"/>
              </a:spcBef>
              <a:spcAft>
                <a:spcPts val="12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Vision: Valley of the Dry Bones (1-14)</a:t>
            </a:r>
          </a:p>
          <a:p>
            <a:pPr marL="1143000" lvl="1" indent="-742950">
              <a:spcBef>
                <a:spcPts val="1200"/>
              </a:spcBef>
              <a:spcAft>
                <a:spcPts val="1200"/>
              </a:spcAft>
              <a:buSzPct val="100000"/>
              <a:buAutoNum type="alphaUcPeriod"/>
              <a:defRPr/>
            </a:pPr>
            <a:r>
              <a:rPr lang="en-US" dirty="0">
                <a:effectLst>
                  <a:outerShdw blurRad="38100" dist="38100" dir="2700000" algn="tl">
                    <a:srgbClr val="000000">
                      <a:alpha val="43137"/>
                    </a:srgbClr>
                  </a:outerShdw>
                </a:effectLst>
                <a:cs typeface="Calibri" pitchFamily="34" charset="0"/>
              </a:rPr>
              <a:t>Vision</a:t>
            </a:r>
            <a:r>
              <a:rPr lang="en-US" dirty="0">
                <a:effectLst>
                  <a:outerShdw blurRad="38100" dist="38100" dir="2700000" algn="tl">
                    <a:srgbClr val="000000">
                      <a:alpha val="43137"/>
                    </a:srgbClr>
                  </a:outerShdw>
                </a:effectLst>
                <a:latin typeface="Calibri" pitchFamily="34" charset="0"/>
                <a:cs typeface="Calibri" pitchFamily="34" charset="0"/>
              </a:rPr>
              <a:t> (1-10)</a:t>
            </a:r>
          </a:p>
          <a:p>
            <a:pPr marL="1143000" lvl="1" indent="-742950">
              <a:spcBef>
                <a:spcPts val="1200"/>
              </a:spcBef>
              <a:spcAft>
                <a:spcPts val="1200"/>
              </a:spcAft>
              <a:buSzPct val="100000"/>
              <a:buAutoNum type="alphaUcPeriod"/>
              <a:defRPr/>
            </a:pPr>
            <a:r>
              <a:rPr lang="en-US" dirty="0">
                <a:effectLst>
                  <a:outerShdw blurRad="38100" dist="38100" dir="2700000" algn="tl">
                    <a:srgbClr val="000000">
                      <a:alpha val="43137"/>
                    </a:srgbClr>
                  </a:outerShdw>
                </a:effectLst>
                <a:cs typeface="Calibri" pitchFamily="34" charset="0"/>
              </a:rPr>
              <a:t>Interpretation (11-14)</a:t>
            </a:r>
            <a:endParaRPr lang="en-US" dirty="0">
              <a:effectLst>
                <a:outerShdw blurRad="38100" dist="38100" dir="2700000" algn="tl">
                  <a:srgbClr val="000000">
                    <a:alpha val="43137"/>
                  </a:srgbClr>
                </a:outerShdw>
              </a:effectLst>
              <a:latin typeface="Calibri" pitchFamily="34" charset="0"/>
              <a:cs typeface="Calibri" pitchFamily="34" charset="0"/>
            </a:endParaRPr>
          </a:p>
          <a:p>
            <a:pPr marL="576263" indent="-576263">
              <a:spcBef>
                <a:spcPts val="1200"/>
              </a:spcBef>
              <a:spcAft>
                <a:spcPts val="1200"/>
              </a:spcAft>
              <a:buSzPct val="100000"/>
              <a:buFont typeface="+mj-lt"/>
              <a:buAutoNum type="romanUcPeriod"/>
              <a:defRPr/>
            </a:pPr>
            <a:r>
              <a:rPr lang="en-US" b="1" dirty="0">
                <a:solidFill>
                  <a:srgbClr val="FFFFCC"/>
                </a:solidFill>
                <a:effectLst>
                  <a:outerShdw blurRad="38100" dist="38100" dir="2700000" algn="tl">
                    <a:srgbClr val="000000">
                      <a:alpha val="43137"/>
                    </a:srgbClr>
                  </a:outerShdw>
                </a:effectLst>
                <a:cs typeface="Calibri" pitchFamily="34" charset="0"/>
              </a:rPr>
              <a:t>Sign: Two Sticks (15-28)  </a:t>
            </a:r>
          </a:p>
          <a:p>
            <a:pPr marL="1143000" lvl="1" indent="-742950">
              <a:spcBef>
                <a:spcPts val="1200"/>
              </a:spcBef>
              <a:spcAft>
                <a:spcPts val="1200"/>
              </a:spcAft>
              <a:buSzPct val="100000"/>
              <a:buFont typeface="Wingdings" panose="05000000000000000000" pitchFamily="2" charset="2"/>
              <a:buAutoNum type="alphaUcPeriod"/>
              <a:defRPr/>
            </a:pPr>
            <a:r>
              <a:rPr lang="en-US" dirty="0">
                <a:effectLst>
                  <a:outerShdw blurRad="38100" dist="38100" dir="2700000" algn="tl">
                    <a:srgbClr val="000000">
                      <a:alpha val="43137"/>
                    </a:srgbClr>
                  </a:outerShdw>
                </a:effectLst>
                <a:cs typeface="Calibri" pitchFamily="34" charset="0"/>
              </a:rPr>
              <a:t>Sign (15-17)</a:t>
            </a:r>
          </a:p>
          <a:p>
            <a:pPr marL="1143000" lvl="1" indent="-742950">
              <a:spcBef>
                <a:spcPts val="1200"/>
              </a:spcBef>
              <a:spcAft>
                <a:spcPts val="1200"/>
              </a:spcAft>
              <a:buSzPct val="100000"/>
              <a:buAutoNum type="alphaUcPeriod"/>
              <a:defRPr/>
            </a:pPr>
            <a:r>
              <a:rPr lang="en-US" dirty="0">
                <a:effectLst>
                  <a:outerShdw blurRad="38100" dist="38100" dir="2700000" algn="tl">
                    <a:srgbClr val="000000">
                      <a:alpha val="43137"/>
                    </a:srgbClr>
                  </a:outerShdw>
                </a:effectLst>
                <a:cs typeface="Calibri" pitchFamily="34" charset="0"/>
              </a:rPr>
              <a:t>Interpretation (18-28)</a:t>
            </a:r>
          </a:p>
        </p:txBody>
      </p:sp>
      <p:pic>
        <p:nvPicPr>
          <p:cNvPr id="6" name="Picture 5" descr="C:\Documents and Settings\Owner\Application Data\Microsoft\Media Catalog\Downloaded Clips\cl0\SY01462_.wmf">
            <a:extLst>
              <a:ext uri="{FF2B5EF4-FFF2-40B4-BE49-F238E27FC236}">
                <a16:creationId xmlns:a16="http://schemas.microsoft.com/office/drawing/2014/main" id="{F48AB631-637B-41B5-BD96-634970737C12}"/>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357694" y="2019300"/>
            <a:ext cx="2224706" cy="2286000"/>
          </a:xfrm>
          <a:prstGeom prst="rect">
            <a:avLst/>
          </a:prstGeom>
          <a:noFill/>
          <a:ln w="9525">
            <a:noFill/>
            <a:miter lim="800000"/>
            <a:headEnd/>
            <a:tailEnd/>
          </a:ln>
        </p:spPr>
      </p:pic>
    </p:spTree>
    <p:extLst>
      <p:ext uri="{BB962C8B-B14F-4D97-AF65-F5344CB8AC3E}">
        <p14:creationId xmlns:p14="http://schemas.microsoft.com/office/powerpoint/2010/main" val="9125661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algn="ctr"/>
            <a:r>
              <a:rPr lang="en-US" altLang="en-US" sz="3600" dirty="0">
                <a:effectLst>
                  <a:outerShdw blurRad="38100" dist="38100" dir="2700000" algn="tl">
                    <a:srgbClr val="000000">
                      <a:alpha val="43137"/>
                    </a:srgbClr>
                  </a:outerShdw>
                </a:effectLst>
              </a:rPr>
              <a:t>Structure</a:t>
            </a: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600200"/>
            <a:ext cx="9480097" cy="3695700"/>
          </a:xfrm>
        </p:spPr>
        <p:txBody>
          <a:bodyPr/>
          <a:lstStyle/>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Introductory call to repentance (1:1-6)</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rPr>
              <a:t>Eight-night visions (1:7–6:15)</a:t>
            </a:r>
          </a:p>
          <a:p>
            <a:pPr marL="685800" indent="-685800">
              <a:spcBef>
                <a:spcPts val="0"/>
              </a:spcBef>
              <a:spcAft>
                <a:spcPts val="3600"/>
              </a:spcAft>
              <a:buSzPct val="100000"/>
              <a:buFont typeface="+mj-lt"/>
              <a:buAutoNum type="romanUcPeriod"/>
            </a:pPr>
            <a:r>
              <a:rPr lang="en-US" altLang="en-US" b="1" u="sng" dirty="0">
                <a:solidFill>
                  <a:srgbClr val="FFFFCC"/>
                </a:solidFill>
                <a:effectLst>
                  <a:outerShdw blurRad="38100" dist="38100" dir="2700000" algn="tl">
                    <a:srgbClr val="000000">
                      <a:alpha val="43137"/>
                    </a:srgbClr>
                  </a:outerShdw>
                </a:effectLst>
                <a:cs typeface="Times New Roman" panose="02020603050405020304" pitchFamily="18" charset="0"/>
              </a:rPr>
              <a:t>Question and answers about fasting (</a:t>
            </a:r>
            <a:r>
              <a:rPr lang="en-US" altLang="en-US" b="1" u="sng" dirty="0">
                <a:solidFill>
                  <a:srgbClr val="FFFFCC"/>
                </a:solidFill>
                <a:effectLst>
                  <a:outerShdw blurRad="38100" dist="38100" dir="2700000" algn="tl">
                    <a:srgbClr val="000000">
                      <a:alpha val="43137"/>
                    </a:srgbClr>
                  </a:outerShdw>
                </a:effectLst>
              </a:rPr>
              <a:t>7</a:t>
            </a:r>
            <a:r>
              <a:rPr lang="en-US" altLang="en-US" b="1" u="sng" dirty="0">
                <a:solidFill>
                  <a:srgbClr val="FFFFCC"/>
                </a:solidFill>
                <a:effectLst>
                  <a:outerShdw blurRad="38100" dist="38100" dir="2700000" algn="tl">
                    <a:srgbClr val="000000">
                      <a:alpha val="43137"/>
                    </a:srgbClr>
                  </a:outerShdw>
                </a:effectLst>
                <a:cs typeface="Times New Roman" panose="02020603050405020304" pitchFamily="18" charset="0"/>
              </a:rPr>
              <a:t>–8)</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Two burdens (9–14)</a:t>
            </a:r>
          </a:p>
        </p:txBody>
      </p:sp>
      <p:pic>
        <p:nvPicPr>
          <p:cNvPr id="4" name="Picture 2" descr="Zechariah - davidould.net">
            <a:extLst>
              <a:ext uri="{FF2B5EF4-FFF2-40B4-BE49-F238E27FC236}">
                <a16:creationId xmlns:a16="http://schemas.microsoft.com/office/drawing/2014/main" id="{AB963267-E858-4486-86BA-47DD1A5DA43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630304" y="2286000"/>
            <a:ext cx="296876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55846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a:xfrm>
            <a:off x="2209800" y="228600"/>
            <a:ext cx="7772400" cy="1143000"/>
          </a:xfrm>
        </p:spPr>
        <p:txBody>
          <a:bodyPr/>
          <a:lstStyle/>
          <a:p>
            <a:pPr algn="ctr" eaLnBrk="1" hangingPunct="1"/>
            <a:r>
              <a:rPr lang="en-US" sz="4000" dirty="0">
                <a:effectLst>
                  <a:outerShdw blurRad="38100" dist="38100" dir="2700000" algn="tl">
                    <a:srgbClr val="000000">
                      <a:alpha val="43137"/>
                    </a:srgbClr>
                  </a:outerShdw>
                </a:effectLst>
              </a:rPr>
              <a:t>Israel's Judgments</a:t>
            </a:r>
          </a:p>
        </p:txBody>
      </p:sp>
      <p:pic>
        <p:nvPicPr>
          <p:cNvPr id="6" name="Picture 5" descr="C:\Documents and Settings\Owner\Application Data\Microsoft\Media Catalog\Downloaded Clips\cl0\SY01462_.wmf">
            <a:extLst>
              <a:ext uri="{FF2B5EF4-FFF2-40B4-BE49-F238E27FC236}">
                <a16:creationId xmlns:a16="http://schemas.microsoft.com/office/drawing/2014/main" id="{9825D003-B993-470B-A500-6031542269F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357694" y="2019300"/>
            <a:ext cx="2224706" cy="2286000"/>
          </a:xfrm>
          <a:prstGeom prst="rect">
            <a:avLst/>
          </a:prstGeom>
          <a:noFill/>
          <a:ln w="9525">
            <a:noFill/>
            <a:miter lim="800000"/>
            <a:headEnd/>
            <a:tailEnd/>
          </a:ln>
        </p:spPr>
      </p:pic>
      <p:sp>
        <p:nvSpPr>
          <p:cNvPr id="5" name="Rectangle 3">
            <a:extLst>
              <a:ext uri="{FF2B5EF4-FFF2-40B4-BE49-F238E27FC236}">
                <a16:creationId xmlns:a16="http://schemas.microsoft.com/office/drawing/2014/main" id="{FB498547-DF51-461B-8294-E1FBC954A9CB}"/>
              </a:ext>
            </a:extLst>
          </p:cNvPr>
          <p:cNvSpPr txBox="1">
            <a:spLocks noChangeArrowheads="1"/>
          </p:cNvSpPr>
          <p:nvPr/>
        </p:nvSpPr>
        <p:spPr bwMode="auto">
          <a:xfrm>
            <a:off x="609600" y="1752600"/>
            <a:ext cx="8915400" cy="3352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457200" indent="-457200">
              <a:spcBef>
                <a:spcPts val="0"/>
              </a:spcBef>
              <a:spcAft>
                <a:spcPts val="2400"/>
              </a:spcAft>
              <a:defRPr/>
            </a:pPr>
            <a:r>
              <a:rPr lang="en-US" kern="0" dirty="0">
                <a:effectLst>
                  <a:outerShdw blurRad="38100" dist="38100" dir="2700000" algn="tl">
                    <a:srgbClr val="000000">
                      <a:alpha val="43137"/>
                    </a:srgbClr>
                  </a:outerShdw>
                </a:effectLst>
              </a:rPr>
              <a:t>Division of the kingdom in 931 B.C. (1 Kgs. 12)</a:t>
            </a:r>
          </a:p>
          <a:p>
            <a:pPr marL="457200" indent="-457200">
              <a:spcBef>
                <a:spcPts val="0"/>
              </a:spcBef>
              <a:spcAft>
                <a:spcPts val="2400"/>
              </a:spcAft>
              <a:defRPr/>
            </a:pPr>
            <a:r>
              <a:rPr lang="en-US" b="1" u="sng" kern="0" dirty="0">
                <a:solidFill>
                  <a:srgbClr val="FFFFCC"/>
                </a:solidFill>
                <a:effectLst>
                  <a:outerShdw blurRad="38100" dist="38100" dir="2700000" algn="tl">
                    <a:srgbClr val="000000">
                      <a:alpha val="43137"/>
                    </a:srgbClr>
                  </a:outerShdw>
                </a:effectLst>
              </a:rPr>
              <a:t>Assyrian judgment in 722 B.C. (2 Kgs. 17)</a:t>
            </a:r>
          </a:p>
          <a:p>
            <a:pPr marL="457200" indent="-457200">
              <a:spcBef>
                <a:spcPts val="0"/>
              </a:spcBef>
              <a:spcAft>
                <a:spcPts val="2400"/>
              </a:spcAft>
              <a:defRPr/>
            </a:pPr>
            <a:r>
              <a:rPr lang="en-US" kern="0" dirty="0">
                <a:effectLst>
                  <a:outerShdw blurRad="38100" dist="38100" dir="2700000" algn="tl">
                    <a:srgbClr val="000000">
                      <a:alpha val="43137"/>
                    </a:srgbClr>
                  </a:outerShdw>
                </a:effectLst>
              </a:rPr>
              <a:t>Babylonian captivity in 586 B.C. (2 Kgs. 25)</a:t>
            </a:r>
          </a:p>
          <a:p>
            <a:pPr marL="457200" indent="-457200">
              <a:spcBef>
                <a:spcPts val="0"/>
              </a:spcBef>
              <a:spcAft>
                <a:spcPts val="2400"/>
              </a:spcAft>
              <a:defRPr/>
            </a:pPr>
            <a:r>
              <a:rPr lang="en-US" kern="0" dirty="0">
                <a:effectLst>
                  <a:outerShdw blurRad="38100" dist="38100" dir="2700000" algn="tl">
                    <a:srgbClr val="000000">
                      <a:alpha val="43137"/>
                    </a:srgbClr>
                  </a:outerShdw>
                </a:effectLst>
              </a:rPr>
              <a:t>Rome </a:t>
            </a:r>
            <a:r>
              <a:rPr lang="en-US" i="1" kern="0" dirty="0">
                <a:effectLst>
                  <a:outerShdw blurRad="38100" dist="38100" dir="2700000" algn="tl">
                    <a:srgbClr val="000000">
                      <a:alpha val="43137"/>
                    </a:srgbClr>
                  </a:outerShdw>
                </a:effectLst>
              </a:rPr>
              <a:t>Diaspora</a:t>
            </a:r>
            <a:r>
              <a:rPr lang="en-US" kern="0" dirty="0">
                <a:effectLst>
                  <a:outerShdw blurRad="38100" dist="38100" dir="2700000" algn="tl">
                    <a:srgbClr val="000000">
                      <a:alpha val="43137"/>
                    </a:srgbClr>
                  </a:outerShdw>
                </a:effectLst>
              </a:rPr>
              <a:t> in A.D. 70   (Luke 19:41-44)</a:t>
            </a:r>
          </a:p>
        </p:txBody>
      </p:sp>
    </p:spTree>
    <p:extLst>
      <p:ext uri="{BB962C8B-B14F-4D97-AF65-F5344CB8AC3E}">
        <p14:creationId xmlns:p14="http://schemas.microsoft.com/office/powerpoint/2010/main" val="3235958917"/>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800100" y="228600"/>
            <a:ext cx="10591800" cy="917575"/>
          </a:xfrm>
        </p:spPr>
        <p:txBody>
          <a:bodyPr/>
          <a:lstStyle/>
          <a:p>
            <a:pPr marL="742950" indent="-742950" algn="ctr">
              <a:buClr>
                <a:srgbClr val="66FF66"/>
              </a:buClr>
              <a:buFont typeface="+mj-lt"/>
              <a:buAutoNum type="arabicPeriod" startAt="2"/>
            </a:pPr>
            <a:r>
              <a:rPr lang="en-US" altLang="en-US" sz="3600" dirty="0">
                <a:effectLst>
                  <a:outerShdw blurRad="38100" dist="38100" dir="2700000" algn="tl">
                    <a:srgbClr val="000000">
                      <a:alpha val="43137"/>
                    </a:srgbClr>
                  </a:outerShdw>
                </a:effectLst>
              </a:rPr>
              <a:t>True Shepherd</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(10:1-12)</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603646"/>
            <a:ext cx="6248400" cy="3196954"/>
          </a:xfrm>
        </p:spPr>
        <p:txBody>
          <a:bodyPr/>
          <a:lstStyle/>
          <a:p>
            <a:pPr marL="684213" indent="-684213">
              <a:spcBef>
                <a:spcPts val="0"/>
              </a:spcBef>
              <a:spcAft>
                <a:spcPts val="4200"/>
              </a:spcAft>
              <a:buClr>
                <a:srgbClr val="FF9900"/>
              </a:buClr>
              <a:buSzPct val="100000"/>
              <a:buFont typeface="+mj-lt"/>
              <a:buAutoNum type="alphaLcParenR"/>
            </a:pPr>
            <a:r>
              <a:rPr lang="en-US" altLang="en-US" dirty="0">
                <a:effectLst>
                  <a:outerShdw blurRad="38100" dist="38100" dir="2700000" algn="tl">
                    <a:srgbClr val="000000">
                      <a:alpha val="43137"/>
                    </a:srgbClr>
                  </a:outerShdw>
                </a:effectLst>
              </a:rPr>
              <a:t>Messianic prosperity (1-3)</a:t>
            </a:r>
          </a:p>
          <a:p>
            <a:pPr marL="684213" indent="-684213">
              <a:spcBef>
                <a:spcPts val="0"/>
              </a:spcBef>
              <a:spcAft>
                <a:spcPts val="4200"/>
              </a:spcAft>
              <a:buClr>
                <a:srgbClr val="FF9900"/>
              </a:buClr>
              <a:buSzPct val="100000"/>
              <a:buFont typeface="+mj-lt"/>
              <a:buAutoNum type="alphaLcParenR"/>
            </a:pPr>
            <a:r>
              <a:rPr lang="en-US" altLang="en-US" dirty="0">
                <a:effectLst>
                  <a:outerShdw blurRad="38100" dist="38100" dir="2700000" algn="tl">
                    <a:srgbClr val="000000">
                      <a:alpha val="43137"/>
                    </a:srgbClr>
                  </a:outerShdw>
                </a:effectLst>
              </a:rPr>
              <a:t>Restoration of the Northern &amp; Southern kingdoms (4-7)</a:t>
            </a:r>
          </a:p>
          <a:p>
            <a:pPr marL="684213" indent="-684213">
              <a:spcBef>
                <a:spcPts val="0"/>
              </a:spcBef>
              <a:spcAft>
                <a:spcPts val="4200"/>
              </a:spcAft>
              <a:buClr>
                <a:srgbClr val="FF9900"/>
              </a:buClr>
              <a:buSzPct val="100000"/>
              <a:buFont typeface="+mj-lt"/>
              <a:buAutoNum type="alphaLcParenR"/>
            </a:pPr>
            <a:r>
              <a:rPr lang="en-US" altLang="en-US" b="1" u="sng" dirty="0">
                <a:solidFill>
                  <a:srgbClr val="FFFFCC"/>
                </a:solidFill>
                <a:effectLst>
                  <a:outerShdw blurRad="38100" dist="38100" dir="2700000" algn="tl">
                    <a:srgbClr val="000000">
                      <a:alpha val="43137"/>
                    </a:srgbClr>
                  </a:outerShdw>
                </a:effectLst>
              </a:rPr>
              <a:t>Messianic regathering (8-12)</a:t>
            </a:r>
          </a:p>
        </p:txBody>
      </p:sp>
      <p:pic>
        <p:nvPicPr>
          <p:cNvPr id="6" name="Picture 2" descr="Zechariah - davidould.net">
            <a:extLst>
              <a:ext uri="{FF2B5EF4-FFF2-40B4-BE49-F238E27FC236}">
                <a16:creationId xmlns:a16="http://schemas.microsoft.com/office/drawing/2014/main" id="{46FF0D7A-E261-4721-8F1F-5443F29415E1}"/>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086600" y="1781158"/>
            <a:ext cx="4280012" cy="32956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6757633"/>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800100" y="228601"/>
            <a:ext cx="10591800" cy="914400"/>
          </a:xfrm>
        </p:spPr>
        <p:txBody>
          <a:bodyPr/>
          <a:lstStyle/>
          <a:p>
            <a:pPr marL="742950" indent="-742950" algn="ctr">
              <a:buClr>
                <a:srgbClr val="FFC000"/>
              </a:buClr>
              <a:buFont typeface="+mj-lt"/>
              <a:buAutoNum type="alphaLcParenR" startAt="3"/>
            </a:pPr>
            <a:r>
              <a:rPr lang="en-US" altLang="en-US" sz="3600" dirty="0">
                <a:effectLst>
                  <a:outerShdw blurRad="38100" dist="38100" dir="2700000" algn="tl">
                    <a:srgbClr val="000000">
                      <a:alpha val="43137"/>
                    </a:srgbClr>
                  </a:outerShdw>
                </a:effectLst>
              </a:rPr>
              <a:t>Messianic Regathering</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cs typeface="Calibri" panose="020F0502020204030204" pitchFamily="34" charset="0"/>
              </a:rPr>
              <a:t>(10:8-12)</a:t>
            </a:r>
            <a:endParaRPr lang="en-US" altLang="en-US" sz="3200" dirty="0">
              <a:solidFill>
                <a:schemeClr val="tx1"/>
              </a:solidFill>
              <a:effectLst>
                <a:outerShdw blurRad="38100" dist="38100" dir="2700000" algn="tl">
                  <a:srgbClr val="000000">
                    <a:alpha val="43137"/>
                  </a:srgbClr>
                </a:outerShdw>
              </a:effectLst>
              <a:cs typeface="Calibri" panose="020F0502020204030204" pitchFamily="34" charset="0"/>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600200"/>
            <a:ext cx="5745585" cy="3048000"/>
          </a:xfrm>
        </p:spPr>
        <p:txBody>
          <a:bodyPr/>
          <a:lstStyle/>
          <a:p>
            <a:pPr marL="569913" lvl="2" indent="-569913">
              <a:spcBef>
                <a:spcPts val="0"/>
              </a:spcBef>
              <a:spcAft>
                <a:spcPts val="4200"/>
              </a:spcAft>
              <a:buSzPct val="100000"/>
              <a:buFont typeface="+mj-lt"/>
              <a:buAutoNum type="arabicParenR"/>
              <a:defRPr/>
            </a:pPr>
            <a:r>
              <a:rPr lang="en-US" altLang="en-US" dirty="0">
                <a:effectLst>
                  <a:outerShdw blurRad="38100" dist="38100" dir="2700000" algn="tl">
                    <a:srgbClr val="000000">
                      <a:alpha val="43137"/>
                    </a:srgbClr>
                  </a:outerShdw>
                </a:effectLst>
                <a:ea typeface="+mn-ea"/>
                <a:cs typeface="+mn-cs"/>
              </a:rPr>
              <a:t>The regathering (8-9)</a:t>
            </a:r>
          </a:p>
          <a:p>
            <a:pPr marL="569913" lvl="2" indent="-569913">
              <a:spcBef>
                <a:spcPts val="0"/>
              </a:spcBef>
              <a:spcAft>
                <a:spcPts val="4200"/>
              </a:spcAft>
              <a:buSzPct val="100000"/>
              <a:buFont typeface="+mj-lt"/>
              <a:buAutoNum type="arabicParenR"/>
              <a:defRPr/>
            </a:pPr>
            <a:r>
              <a:rPr lang="en-US" altLang="en-US" dirty="0">
                <a:effectLst>
                  <a:outerShdw blurRad="38100" dist="38100" dir="2700000" algn="tl">
                    <a:srgbClr val="000000">
                      <a:alpha val="43137"/>
                    </a:srgbClr>
                  </a:outerShdw>
                </a:effectLst>
                <a:ea typeface="+mn-ea"/>
                <a:cs typeface="+mn-cs"/>
              </a:rPr>
              <a:t>The geography (10-11)</a:t>
            </a:r>
          </a:p>
          <a:p>
            <a:pPr marL="569913" lvl="2" indent="-569913">
              <a:spcBef>
                <a:spcPts val="0"/>
              </a:spcBef>
              <a:spcAft>
                <a:spcPts val="4200"/>
              </a:spcAft>
              <a:buSzPct val="100000"/>
              <a:buFont typeface="+mj-lt"/>
              <a:buAutoNum type="arabicParenR"/>
              <a:defRPr/>
            </a:pPr>
            <a:r>
              <a:rPr lang="en-US" altLang="en-US" dirty="0">
                <a:effectLst>
                  <a:outerShdw blurRad="38100" dist="38100" dir="2700000" algn="tl">
                    <a:srgbClr val="000000">
                      <a:alpha val="43137"/>
                    </a:srgbClr>
                  </a:outerShdw>
                </a:effectLst>
                <a:ea typeface="+mn-ea"/>
                <a:cs typeface="+mn-cs"/>
              </a:rPr>
              <a:t>The strengthening (12)</a:t>
            </a:r>
          </a:p>
        </p:txBody>
      </p:sp>
      <p:pic>
        <p:nvPicPr>
          <p:cNvPr id="6" name="Picture 2" descr="Zechariah - davidould.net">
            <a:extLst>
              <a:ext uri="{FF2B5EF4-FFF2-40B4-BE49-F238E27FC236}">
                <a16:creationId xmlns:a16="http://schemas.microsoft.com/office/drawing/2014/main" id="{84E08728-EF00-4975-82BB-4C20A3B3984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086600" y="1781158"/>
            <a:ext cx="4280012" cy="32956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5830079"/>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800100" y="228601"/>
            <a:ext cx="10591800" cy="914400"/>
          </a:xfrm>
        </p:spPr>
        <p:txBody>
          <a:bodyPr/>
          <a:lstStyle/>
          <a:p>
            <a:pPr marL="742950" indent="-742950" algn="ctr">
              <a:buClr>
                <a:srgbClr val="FFC000"/>
              </a:buClr>
              <a:buFont typeface="+mj-lt"/>
              <a:buAutoNum type="alphaLcParenR" startAt="3"/>
            </a:pPr>
            <a:r>
              <a:rPr lang="en-US" altLang="en-US" sz="3600" dirty="0">
                <a:effectLst>
                  <a:outerShdw blurRad="38100" dist="38100" dir="2700000" algn="tl">
                    <a:srgbClr val="000000">
                      <a:alpha val="43137"/>
                    </a:srgbClr>
                  </a:outerShdw>
                </a:effectLst>
              </a:rPr>
              <a:t>Messianic Regathering</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cs typeface="Calibri" panose="020F0502020204030204" pitchFamily="34" charset="0"/>
              </a:rPr>
              <a:t>(10:8-12)</a:t>
            </a:r>
            <a:endParaRPr lang="en-US" altLang="en-US" sz="3200" dirty="0">
              <a:solidFill>
                <a:schemeClr val="tx1"/>
              </a:solidFill>
              <a:effectLst>
                <a:outerShdw blurRad="38100" dist="38100" dir="2700000" algn="tl">
                  <a:srgbClr val="000000">
                    <a:alpha val="43137"/>
                  </a:srgbClr>
                </a:outerShdw>
              </a:effectLst>
              <a:cs typeface="Calibri" panose="020F0502020204030204" pitchFamily="34" charset="0"/>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600200"/>
            <a:ext cx="5745585" cy="3048000"/>
          </a:xfrm>
        </p:spPr>
        <p:txBody>
          <a:bodyPr/>
          <a:lstStyle/>
          <a:p>
            <a:pPr marL="569913" lvl="2" indent="-569913">
              <a:spcBef>
                <a:spcPts val="0"/>
              </a:spcBef>
              <a:spcAft>
                <a:spcPts val="4200"/>
              </a:spcAft>
              <a:buSzPct val="100000"/>
              <a:buFont typeface="+mj-lt"/>
              <a:buAutoNum type="arabicParenR"/>
              <a:defRPr/>
            </a:pPr>
            <a:r>
              <a:rPr lang="en-US" altLang="en-US" b="1" u="sng" dirty="0">
                <a:solidFill>
                  <a:srgbClr val="FFFFCC"/>
                </a:solidFill>
                <a:effectLst>
                  <a:outerShdw blurRad="38100" dist="38100" dir="2700000" algn="tl">
                    <a:srgbClr val="000000">
                      <a:alpha val="43137"/>
                    </a:srgbClr>
                  </a:outerShdw>
                </a:effectLst>
                <a:ea typeface="+mn-ea"/>
                <a:cs typeface="+mn-cs"/>
              </a:rPr>
              <a:t>The regathering (8-9)</a:t>
            </a:r>
          </a:p>
          <a:p>
            <a:pPr marL="569913" lvl="2" indent="-569913">
              <a:spcBef>
                <a:spcPts val="0"/>
              </a:spcBef>
              <a:spcAft>
                <a:spcPts val="4200"/>
              </a:spcAft>
              <a:buSzPct val="100000"/>
              <a:buFont typeface="+mj-lt"/>
              <a:buAutoNum type="arabicParenR"/>
              <a:defRPr/>
            </a:pPr>
            <a:r>
              <a:rPr lang="en-US" altLang="en-US" dirty="0">
                <a:effectLst>
                  <a:outerShdw blurRad="38100" dist="38100" dir="2700000" algn="tl">
                    <a:srgbClr val="000000">
                      <a:alpha val="43137"/>
                    </a:srgbClr>
                  </a:outerShdw>
                </a:effectLst>
                <a:ea typeface="+mn-ea"/>
                <a:cs typeface="+mn-cs"/>
              </a:rPr>
              <a:t>The geography (10-11)</a:t>
            </a:r>
          </a:p>
          <a:p>
            <a:pPr marL="569913" lvl="2" indent="-569913">
              <a:spcBef>
                <a:spcPts val="0"/>
              </a:spcBef>
              <a:spcAft>
                <a:spcPts val="4200"/>
              </a:spcAft>
              <a:buSzPct val="100000"/>
              <a:buFont typeface="+mj-lt"/>
              <a:buAutoNum type="arabicParenR"/>
              <a:defRPr/>
            </a:pPr>
            <a:r>
              <a:rPr lang="en-US" altLang="en-US" dirty="0">
                <a:effectLst>
                  <a:outerShdw blurRad="38100" dist="38100" dir="2700000" algn="tl">
                    <a:srgbClr val="000000">
                      <a:alpha val="43137"/>
                    </a:srgbClr>
                  </a:outerShdw>
                </a:effectLst>
                <a:ea typeface="+mn-ea"/>
                <a:cs typeface="+mn-cs"/>
              </a:rPr>
              <a:t>The strengthening (12)</a:t>
            </a:r>
          </a:p>
        </p:txBody>
      </p:sp>
      <p:pic>
        <p:nvPicPr>
          <p:cNvPr id="6" name="Picture 2" descr="Zechariah - davidould.net">
            <a:extLst>
              <a:ext uri="{FF2B5EF4-FFF2-40B4-BE49-F238E27FC236}">
                <a16:creationId xmlns:a16="http://schemas.microsoft.com/office/drawing/2014/main" id="{84E08728-EF00-4975-82BB-4C20A3B3984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086600" y="1781158"/>
            <a:ext cx="4280012" cy="32956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3563579"/>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64176" y="0"/>
            <a:ext cx="9063649" cy="6858000"/>
          </a:xfrm>
          <a:prstGeom prst="rect">
            <a:avLst/>
          </a:prstGeom>
        </p:spPr>
      </p:pic>
    </p:spTree>
    <p:extLst>
      <p:ext uri="{BB962C8B-B14F-4D97-AF65-F5344CB8AC3E}">
        <p14:creationId xmlns:p14="http://schemas.microsoft.com/office/powerpoint/2010/main" val="1026785080"/>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800100" y="228601"/>
            <a:ext cx="10591800" cy="914400"/>
          </a:xfrm>
        </p:spPr>
        <p:txBody>
          <a:bodyPr/>
          <a:lstStyle/>
          <a:p>
            <a:pPr marL="742950" indent="-742950" algn="ctr">
              <a:buClr>
                <a:srgbClr val="FFC000"/>
              </a:buClr>
              <a:buFont typeface="+mj-lt"/>
              <a:buAutoNum type="alphaLcParenR" startAt="3"/>
            </a:pPr>
            <a:r>
              <a:rPr lang="en-US" altLang="en-US" sz="3600" dirty="0">
                <a:effectLst>
                  <a:outerShdw blurRad="38100" dist="38100" dir="2700000" algn="tl">
                    <a:srgbClr val="000000">
                      <a:alpha val="43137"/>
                    </a:srgbClr>
                  </a:outerShdw>
                </a:effectLst>
              </a:rPr>
              <a:t>Messianic Regathering</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cs typeface="Calibri" panose="020F0502020204030204" pitchFamily="34" charset="0"/>
              </a:rPr>
              <a:t>(10:8-12)</a:t>
            </a:r>
            <a:endParaRPr lang="en-US" altLang="en-US" sz="3200" dirty="0">
              <a:solidFill>
                <a:schemeClr val="tx1"/>
              </a:solidFill>
              <a:effectLst>
                <a:outerShdw blurRad="38100" dist="38100" dir="2700000" algn="tl">
                  <a:srgbClr val="000000">
                    <a:alpha val="43137"/>
                  </a:srgbClr>
                </a:outerShdw>
              </a:effectLst>
              <a:cs typeface="Calibri" panose="020F0502020204030204" pitchFamily="34" charset="0"/>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600200"/>
            <a:ext cx="5745585" cy="3048000"/>
          </a:xfrm>
        </p:spPr>
        <p:txBody>
          <a:bodyPr/>
          <a:lstStyle/>
          <a:p>
            <a:pPr marL="569913" lvl="2" indent="-569913">
              <a:spcBef>
                <a:spcPts val="0"/>
              </a:spcBef>
              <a:spcAft>
                <a:spcPts val="4200"/>
              </a:spcAft>
              <a:buSzPct val="100000"/>
              <a:buFont typeface="+mj-lt"/>
              <a:buAutoNum type="arabicParenR"/>
              <a:defRPr/>
            </a:pPr>
            <a:r>
              <a:rPr lang="en-US" altLang="en-US" dirty="0">
                <a:effectLst>
                  <a:outerShdw blurRad="38100" dist="38100" dir="2700000" algn="tl">
                    <a:srgbClr val="000000">
                      <a:alpha val="43137"/>
                    </a:srgbClr>
                  </a:outerShdw>
                </a:effectLst>
                <a:ea typeface="+mn-ea"/>
                <a:cs typeface="+mn-cs"/>
              </a:rPr>
              <a:t>The regathering (8-9)</a:t>
            </a:r>
          </a:p>
          <a:p>
            <a:pPr marL="569913" lvl="2" indent="-569913">
              <a:spcBef>
                <a:spcPts val="0"/>
              </a:spcBef>
              <a:spcAft>
                <a:spcPts val="4200"/>
              </a:spcAft>
              <a:buSzPct val="100000"/>
              <a:buFont typeface="+mj-lt"/>
              <a:buAutoNum type="arabicParenR"/>
              <a:defRPr/>
            </a:pPr>
            <a:r>
              <a:rPr lang="en-US" altLang="en-US" b="1" u="sng" dirty="0">
                <a:solidFill>
                  <a:srgbClr val="FFFFCC"/>
                </a:solidFill>
                <a:effectLst>
                  <a:outerShdw blurRad="38100" dist="38100" dir="2700000" algn="tl">
                    <a:srgbClr val="000000">
                      <a:alpha val="43137"/>
                    </a:srgbClr>
                  </a:outerShdw>
                </a:effectLst>
                <a:ea typeface="+mn-ea"/>
                <a:cs typeface="+mn-cs"/>
              </a:rPr>
              <a:t>The geography (10-11)</a:t>
            </a:r>
          </a:p>
          <a:p>
            <a:pPr marL="569913" lvl="2" indent="-569913">
              <a:spcBef>
                <a:spcPts val="0"/>
              </a:spcBef>
              <a:spcAft>
                <a:spcPts val="4200"/>
              </a:spcAft>
              <a:buSzPct val="100000"/>
              <a:buFont typeface="+mj-lt"/>
              <a:buAutoNum type="arabicParenR"/>
              <a:defRPr/>
            </a:pPr>
            <a:r>
              <a:rPr lang="en-US" altLang="en-US" dirty="0">
                <a:effectLst>
                  <a:outerShdw blurRad="38100" dist="38100" dir="2700000" algn="tl">
                    <a:srgbClr val="000000">
                      <a:alpha val="43137"/>
                    </a:srgbClr>
                  </a:outerShdw>
                </a:effectLst>
                <a:ea typeface="+mn-ea"/>
                <a:cs typeface="+mn-cs"/>
              </a:rPr>
              <a:t>The strengthening (12)</a:t>
            </a:r>
          </a:p>
        </p:txBody>
      </p:sp>
      <p:pic>
        <p:nvPicPr>
          <p:cNvPr id="6" name="Picture 2" descr="Zechariah - davidould.net">
            <a:extLst>
              <a:ext uri="{FF2B5EF4-FFF2-40B4-BE49-F238E27FC236}">
                <a16:creationId xmlns:a16="http://schemas.microsoft.com/office/drawing/2014/main" id="{84E08728-EF00-4975-82BB-4C20A3B3984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086600" y="1781158"/>
            <a:ext cx="4280012" cy="32956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9710396"/>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a:extLst>
              <a:ext uri="{FF2B5EF4-FFF2-40B4-BE49-F238E27FC236}">
                <a16:creationId xmlns:a16="http://schemas.microsoft.com/office/drawing/2014/main" id="{055B56F5-9F34-4471-B32F-7E0715032DA6}"/>
              </a:ext>
            </a:extLst>
          </p:cNvPr>
          <p:cNvPicPr>
            <a:picLocks noChangeAspect="1" noChangeArrowheads="1"/>
          </p:cNvPicPr>
          <p:nvPr/>
        </p:nvPicPr>
        <p:blipFill>
          <a:blip r:embed="rId2" cstate="print"/>
          <a:srcRect/>
          <a:stretch>
            <a:fillRect/>
          </a:stretch>
        </p:blipFill>
        <p:spPr bwMode="auto">
          <a:xfrm>
            <a:off x="1905000" y="457200"/>
            <a:ext cx="8382000" cy="6019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651" name="Oval 7">
            <a:extLst>
              <a:ext uri="{FF2B5EF4-FFF2-40B4-BE49-F238E27FC236}">
                <a16:creationId xmlns:a16="http://schemas.microsoft.com/office/drawing/2014/main" id="{CAD79956-1467-4436-8859-138C0E6701CB}"/>
              </a:ext>
            </a:extLst>
          </p:cNvPr>
          <p:cNvSpPr>
            <a:spLocks noChangeArrowheads="1"/>
          </p:cNvSpPr>
          <p:nvPr/>
        </p:nvSpPr>
        <p:spPr bwMode="auto">
          <a:xfrm>
            <a:off x="2362200" y="3886200"/>
            <a:ext cx="1752600" cy="914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p>
        </p:txBody>
      </p:sp>
    </p:spTree>
    <p:extLst>
      <p:ext uri="{BB962C8B-B14F-4D97-AF65-F5344CB8AC3E}">
        <p14:creationId xmlns:p14="http://schemas.microsoft.com/office/powerpoint/2010/main" val="3553840984"/>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64176" y="0"/>
            <a:ext cx="9063649" cy="6858000"/>
          </a:xfrm>
          <a:prstGeom prst="rect">
            <a:avLst/>
          </a:prstGeom>
        </p:spPr>
      </p:pic>
      <p:sp>
        <p:nvSpPr>
          <p:cNvPr id="3" name="Oval 7">
            <a:extLst>
              <a:ext uri="{FF2B5EF4-FFF2-40B4-BE49-F238E27FC236}">
                <a16:creationId xmlns:a16="http://schemas.microsoft.com/office/drawing/2014/main" id="{F1E1D2E5-C481-49E5-BEFF-38CF86824742}"/>
              </a:ext>
            </a:extLst>
          </p:cNvPr>
          <p:cNvSpPr>
            <a:spLocks noChangeArrowheads="1"/>
          </p:cNvSpPr>
          <p:nvPr/>
        </p:nvSpPr>
        <p:spPr bwMode="auto">
          <a:xfrm>
            <a:off x="5486400" y="1447800"/>
            <a:ext cx="2590800" cy="914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p>
        </p:txBody>
      </p:sp>
    </p:spTree>
    <p:extLst>
      <p:ext uri="{BB962C8B-B14F-4D97-AF65-F5344CB8AC3E}">
        <p14:creationId xmlns:p14="http://schemas.microsoft.com/office/powerpoint/2010/main" val="1220148596"/>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a:extLst>
              <a:ext uri="{FF2B5EF4-FFF2-40B4-BE49-F238E27FC236}">
                <a16:creationId xmlns:a16="http://schemas.microsoft.com/office/drawing/2014/main" id="{055B56F5-9F34-4471-B32F-7E0715032DA6}"/>
              </a:ext>
            </a:extLst>
          </p:cNvPr>
          <p:cNvPicPr>
            <a:picLocks noChangeAspect="1" noChangeArrowheads="1"/>
          </p:cNvPicPr>
          <p:nvPr/>
        </p:nvPicPr>
        <p:blipFill>
          <a:blip r:embed="rId2" cstate="print"/>
          <a:srcRect/>
          <a:stretch>
            <a:fillRect/>
          </a:stretch>
        </p:blipFill>
        <p:spPr bwMode="auto">
          <a:xfrm>
            <a:off x="1905000" y="457200"/>
            <a:ext cx="8382000" cy="6019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651" name="Oval 7">
            <a:extLst>
              <a:ext uri="{FF2B5EF4-FFF2-40B4-BE49-F238E27FC236}">
                <a16:creationId xmlns:a16="http://schemas.microsoft.com/office/drawing/2014/main" id="{CAD79956-1467-4436-8859-138C0E6701CB}"/>
              </a:ext>
            </a:extLst>
          </p:cNvPr>
          <p:cNvSpPr>
            <a:spLocks noChangeArrowheads="1"/>
          </p:cNvSpPr>
          <p:nvPr/>
        </p:nvSpPr>
        <p:spPr bwMode="auto">
          <a:xfrm>
            <a:off x="2209800" y="1066800"/>
            <a:ext cx="1981200" cy="53340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p>
        </p:txBody>
      </p:sp>
    </p:spTree>
    <p:extLst>
      <p:ext uri="{BB962C8B-B14F-4D97-AF65-F5344CB8AC3E}">
        <p14:creationId xmlns:p14="http://schemas.microsoft.com/office/powerpoint/2010/main" val="3258017277"/>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64176" y="0"/>
            <a:ext cx="9063649" cy="6858000"/>
          </a:xfrm>
          <a:prstGeom prst="rect">
            <a:avLst/>
          </a:prstGeom>
        </p:spPr>
      </p:pic>
      <p:sp>
        <p:nvSpPr>
          <p:cNvPr id="3" name="Oval 7">
            <a:extLst>
              <a:ext uri="{FF2B5EF4-FFF2-40B4-BE49-F238E27FC236}">
                <a16:creationId xmlns:a16="http://schemas.microsoft.com/office/drawing/2014/main" id="{F1E1D2E5-C481-49E5-BEFF-38CF86824742}"/>
              </a:ext>
            </a:extLst>
          </p:cNvPr>
          <p:cNvSpPr>
            <a:spLocks noChangeArrowheads="1"/>
          </p:cNvSpPr>
          <p:nvPr/>
        </p:nvSpPr>
        <p:spPr bwMode="auto">
          <a:xfrm>
            <a:off x="5486400" y="1447800"/>
            <a:ext cx="2590800" cy="914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p>
        </p:txBody>
      </p:sp>
    </p:spTree>
    <p:extLst>
      <p:ext uri="{BB962C8B-B14F-4D97-AF65-F5344CB8AC3E}">
        <p14:creationId xmlns:p14="http://schemas.microsoft.com/office/powerpoint/2010/main" val="170237361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1371600" y="228600"/>
            <a:ext cx="9448800" cy="920692"/>
          </a:xfrm>
        </p:spPr>
        <p:txBody>
          <a:bodyPr/>
          <a:lstStyle/>
          <a:p>
            <a:pPr algn="ctr" eaLnBrk="1" hangingPunct="1"/>
            <a:r>
              <a:rPr lang="en-US" sz="3600" dirty="0">
                <a:effectLst>
                  <a:outerShdw blurRad="38100" dist="38100" dir="2700000" algn="tl">
                    <a:srgbClr val="000000">
                      <a:alpha val="43137"/>
                    </a:srgbClr>
                  </a:outerShdw>
                </a:effectLst>
              </a:rPr>
              <a:t>III. Questions &amp; Answers Concerning Fasting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(7‒8)</a:t>
            </a:r>
          </a:p>
        </p:txBody>
      </p:sp>
      <p:sp>
        <p:nvSpPr>
          <p:cNvPr id="92163" name="Rectangle 2051"/>
          <p:cNvSpPr>
            <a:spLocks noGrp="1" noChangeArrowheads="1"/>
          </p:cNvSpPr>
          <p:nvPr>
            <p:ph type="body" idx="1"/>
          </p:nvPr>
        </p:nvSpPr>
        <p:spPr>
          <a:xfrm>
            <a:off x="609600" y="1371600"/>
            <a:ext cx="7467600" cy="4419600"/>
          </a:xfrm>
        </p:spPr>
        <p:txBody>
          <a:bodyPr/>
          <a:lstStyle/>
          <a:p>
            <a:pPr marL="457200" lvl="1" indent="-457200" eaLnBrk="1" hangingPunct="1">
              <a:spcBef>
                <a:spcPts val="0"/>
              </a:spcBef>
              <a:spcAft>
                <a:spcPts val="2400"/>
              </a:spcAft>
              <a:buClr>
                <a:srgbClr val="FF66FF"/>
              </a:buClr>
              <a:buSzPct val="100000"/>
              <a:buFont typeface="+mj-lt"/>
              <a:buAutoNum type="alphaUcPeriod"/>
              <a:defRPr/>
            </a:pPr>
            <a:r>
              <a:rPr lang="en-US" sz="3000" dirty="0">
                <a:effectLst>
                  <a:outerShdw blurRad="38100" dist="38100" dir="2700000" algn="tl">
                    <a:srgbClr val="000000">
                      <a:alpha val="43137"/>
                    </a:srgbClr>
                  </a:outerShdw>
                </a:effectLst>
                <a:cs typeface="Calibri" panose="020F0502020204030204" pitchFamily="34" charset="0"/>
              </a:rPr>
              <a:t>Question (7:1-3)</a:t>
            </a:r>
          </a:p>
          <a:p>
            <a:pPr marL="457200" lvl="1" indent="-457200" eaLnBrk="1" hangingPunct="1">
              <a:spcBef>
                <a:spcPts val="0"/>
              </a:spcBef>
              <a:spcAft>
                <a:spcPts val="2400"/>
              </a:spcAft>
              <a:buClr>
                <a:srgbClr val="FF66FF"/>
              </a:buClr>
              <a:buSzPct val="100000"/>
              <a:buFont typeface="Wingdings" pitchFamily="2" charset="2"/>
              <a:buAutoNum type="alphaUcPeriod"/>
              <a:defRPr/>
            </a:pPr>
            <a:r>
              <a:rPr lang="en-US" sz="3000" dirty="0">
                <a:effectLst>
                  <a:outerShdw blurRad="38100" dist="38100" dir="2700000" algn="tl">
                    <a:srgbClr val="000000">
                      <a:alpha val="43137"/>
                    </a:srgbClr>
                  </a:outerShdw>
                </a:effectLst>
                <a:cs typeface="Calibri" panose="020F0502020204030204" pitchFamily="34" charset="0"/>
              </a:rPr>
              <a:t>Four divine answers (7:4‒8:23)</a:t>
            </a:r>
          </a:p>
          <a:p>
            <a:pPr marL="914400" lvl="2" indent="-514350" eaLnBrk="1" hangingPunct="1">
              <a:spcBef>
                <a:spcPts val="0"/>
              </a:spcBef>
              <a:spcAft>
                <a:spcPts val="2400"/>
              </a:spcAft>
              <a:buClr>
                <a:srgbClr val="66FF66"/>
              </a:buClr>
              <a:buSzPct val="100000"/>
              <a:buAutoNum type="arabicPeriod"/>
              <a:defRPr/>
            </a:pPr>
            <a:r>
              <a:rPr lang="en-US" sz="3000" dirty="0">
                <a:effectLst>
                  <a:outerShdw blurRad="38100" dist="38100" dir="2700000" algn="tl">
                    <a:srgbClr val="000000">
                      <a:alpha val="43137"/>
                    </a:srgbClr>
                  </a:outerShdw>
                </a:effectLst>
                <a:cs typeface="Calibri" panose="020F0502020204030204" pitchFamily="34" charset="0"/>
              </a:rPr>
              <a:t>Condemnation of empty ritualism (7:4-7)</a:t>
            </a:r>
          </a:p>
          <a:p>
            <a:pPr marL="914400" lvl="2" indent="-514350" eaLnBrk="1" hangingPunct="1">
              <a:spcBef>
                <a:spcPts val="0"/>
              </a:spcBef>
              <a:spcAft>
                <a:spcPts val="2400"/>
              </a:spcAft>
              <a:buClr>
                <a:srgbClr val="66FF66"/>
              </a:buClr>
              <a:buSzPct val="100000"/>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Condemnation of past covenant failure (7:8-14)</a:t>
            </a:r>
          </a:p>
          <a:p>
            <a:pPr marL="914400" lvl="2" indent="-514350" eaLnBrk="1" hangingPunct="1">
              <a:spcBef>
                <a:spcPts val="0"/>
              </a:spcBef>
              <a:spcAft>
                <a:spcPts val="2400"/>
              </a:spcAft>
              <a:buClr>
                <a:srgbClr val="66FF66"/>
              </a:buClr>
              <a:buSzPct val="100000"/>
              <a:buAutoNum type="arabicPeriod"/>
              <a:defRPr/>
            </a:pPr>
            <a:r>
              <a:rPr lang="en-US" sz="3000" dirty="0">
                <a:effectLst>
                  <a:outerShdw blurRad="38100" dist="38100" dir="2700000" algn="tl">
                    <a:srgbClr val="000000">
                      <a:alpha val="43137"/>
                    </a:srgbClr>
                  </a:outerShdw>
                </a:effectLst>
                <a:cs typeface="Calibri" panose="020F0502020204030204" pitchFamily="34" charset="0"/>
              </a:rPr>
              <a:t>Prediction of Jerusalem’s restoration (8:1-17)</a:t>
            </a:r>
          </a:p>
          <a:p>
            <a:pPr marL="914400" lvl="2" indent="-514350" eaLnBrk="1" hangingPunct="1">
              <a:spcBef>
                <a:spcPts val="0"/>
              </a:spcBef>
              <a:spcAft>
                <a:spcPts val="2400"/>
              </a:spcAft>
              <a:buClr>
                <a:srgbClr val="66FF66"/>
              </a:buClr>
              <a:buSzPct val="100000"/>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Prediction of future blessing (8:18-23)</a:t>
            </a:r>
          </a:p>
        </p:txBody>
      </p:sp>
      <p:pic>
        <p:nvPicPr>
          <p:cNvPr id="5" name="Picture 2" descr="Zechariah - davidould.net">
            <a:extLst>
              <a:ext uri="{FF2B5EF4-FFF2-40B4-BE49-F238E27FC236}">
                <a16:creationId xmlns:a16="http://schemas.microsoft.com/office/drawing/2014/main" id="{8855F510-B50C-4FB6-A0CA-D215DD23261A}"/>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630304" y="2286000"/>
            <a:ext cx="296876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20947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a:extLst>
              <a:ext uri="{FF2B5EF4-FFF2-40B4-BE49-F238E27FC236}">
                <a16:creationId xmlns:a16="http://schemas.microsoft.com/office/drawing/2014/main" id="{055B56F5-9F34-4471-B32F-7E0715032DA6}"/>
              </a:ext>
            </a:extLst>
          </p:cNvPr>
          <p:cNvPicPr>
            <a:picLocks noChangeAspect="1" noChangeArrowheads="1"/>
          </p:cNvPicPr>
          <p:nvPr/>
        </p:nvPicPr>
        <p:blipFill>
          <a:blip r:embed="rId2" cstate="print"/>
          <a:srcRect/>
          <a:stretch>
            <a:fillRect/>
          </a:stretch>
        </p:blipFill>
        <p:spPr bwMode="auto">
          <a:xfrm>
            <a:off x="1905000" y="457200"/>
            <a:ext cx="8382000" cy="6019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651" name="Oval 7">
            <a:extLst>
              <a:ext uri="{FF2B5EF4-FFF2-40B4-BE49-F238E27FC236}">
                <a16:creationId xmlns:a16="http://schemas.microsoft.com/office/drawing/2014/main" id="{CAD79956-1467-4436-8859-138C0E6701CB}"/>
              </a:ext>
            </a:extLst>
          </p:cNvPr>
          <p:cNvSpPr>
            <a:spLocks noChangeArrowheads="1"/>
          </p:cNvSpPr>
          <p:nvPr/>
        </p:nvSpPr>
        <p:spPr bwMode="auto">
          <a:xfrm>
            <a:off x="2362200" y="3886200"/>
            <a:ext cx="1752600" cy="914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p>
        </p:txBody>
      </p:sp>
    </p:spTree>
    <p:extLst>
      <p:ext uri="{BB962C8B-B14F-4D97-AF65-F5344CB8AC3E}">
        <p14:creationId xmlns:p14="http://schemas.microsoft.com/office/powerpoint/2010/main" val="3804568103"/>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600" dirty="0">
                <a:effectLst>
                  <a:outerShdw blurRad="38100" dist="38100" dir="2700000" algn="tl">
                    <a:srgbClr val="000000">
                      <a:alpha val="43137"/>
                    </a:srgbClr>
                  </a:outerShdw>
                </a:effectLst>
              </a:rPr>
              <a:t>VI. 8 New Promises</a:t>
            </a:r>
            <a:br>
              <a:rPr lang="en-US" sz="3600" dirty="0">
                <a:effectLst>
                  <a:outerShdw blurRad="38100" dist="38100" dir="2700000" algn="tl">
                    <a:srgbClr val="000000">
                      <a:alpha val="43137"/>
                    </a:srgbClr>
                  </a:outerShdw>
                </a:effectLst>
              </a:rPr>
            </a:br>
            <a:r>
              <a:rPr lang="en-US" sz="2800" b="1" dirty="0">
                <a:solidFill>
                  <a:srgbClr val="FFFFCC"/>
                </a:solidFill>
                <a:effectLst>
                  <a:outerShdw blurRad="38100" dist="38100" dir="2700000" algn="tl">
                    <a:srgbClr val="000000">
                      <a:alpha val="43137"/>
                    </a:srgbClr>
                  </a:outerShdw>
                </a:effectLst>
                <a:ea typeface="+mn-ea"/>
                <a:cs typeface="+mn-cs"/>
              </a:rPr>
              <a:t>Genesis 12:1-3</a:t>
            </a:r>
          </a:p>
        </p:txBody>
      </p:sp>
      <p:sp>
        <p:nvSpPr>
          <p:cNvPr id="161795" name="Rectangle 3"/>
          <p:cNvSpPr>
            <a:spLocks noGrp="1" noChangeArrowheads="1"/>
          </p:cNvSpPr>
          <p:nvPr>
            <p:ph type="body" idx="1"/>
          </p:nvPr>
        </p:nvSpPr>
        <p:spPr>
          <a:xfrm>
            <a:off x="585217" y="1295400"/>
            <a:ext cx="7187183" cy="5029200"/>
          </a:xfrm>
        </p:spPr>
        <p:txBody>
          <a:bodyPr/>
          <a:lstStyle/>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Land (Gen. 12:1b)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Great nation (Gen. 12:2a)</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Personal blessing (Gen. 12:2b)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Great name (Gen. 12:2c)</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others (Gen. 12:2d)</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blessers (Gen. 12:3a)</a:t>
            </a:r>
          </a:p>
          <a:p>
            <a:pPr marL="457200" lvl="2" indent="-457200" eaLnBrk="1" hangingPunct="1">
              <a:spcBef>
                <a:spcPts val="0"/>
              </a:spcBef>
              <a:spcAft>
                <a:spcPts val="12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Cursing to cursers (Gen. 12:3b)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the world (Gen. 12:3c)</a:t>
            </a:r>
          </a:p>
        </p:txBody>
      </p:sp>
      <p:pic>
        <p:nvPicPr>
          <p:cNvPr id="5" name="Picture 4">
            <a:extLst>
              <a:ext uri="{FF2B5EF4-FFF2-40B4-BE49-F238E27FC236}">
                <a16:creationId xmlns:a16="http://schemas.microsoft.com/office/drawing/2014/main" id="{EE27123E-9DB2-4BDE-9657-DD1FB4967A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254523969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9856C0-8DBA-44EE-B8F2-6FB365CF5B0D}"/>
              </a:ext>
            </a:extLst>
          </p:cNvPr>
          <p:cNvPicPr>
            <a:picLocks noChangeAspect="1"/>
          </p:cNvPicPr>
          <p:nvPr/>
        </p:nvPicPr>
        <p:blipFill>
          <a:blip r:embed="rId2"/>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799" cy="2523768"/>
          </a:xfrm>
          <a:prstGeom prst="rect">
            <a:avLst/>
          </a:prstGeom>
          <a:noFill/>
          <a:ln w="28575">
            <a:noFill/>
            <a:miter lim="800000"/>
            <a:headEnd/>
            <a:tailEnd/>
          </a:ln>
        </p:spPr>
        <p:txBody>
          <a:bodyPr wrap="square">
            <a:spAutoFit/>
          </a:bodyPr>
          <a:lstStyle/>
          <a:p>
            <a:pPr algn="ctr">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12:3</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 will bless those who bless you,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one who curses you I will curse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in you all the families of the earth will be blessed.”</a:t>
            </a:r>
          </a:p>
        </p:txBody>
      </p:sp>
      <p:pic>
        <p:nvPicPr>
          <p:cNvPr id="3" name="Picture 2" descr="A close up of text on a white background&#10;&#10;Description automatically generated">
            <a:extLst>
              <a:ext uri="{FF2B5EF4-FFF2-40B4-BE49-F238E27FC236}">
                <a16:creationId xmlns:a16="http://schemas.microsoft.com/office/drawing/2014/main" id="{A525CB14-0D8D-4CF1-89E1-8E2BADA2D1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47132" y="2682240"/>
            <a:ext cx="1697736" cy="2194560"/>
          </a:xfrm>
          <a:prstGeom prst="rect">
            <a:avLst/>
          </a:prstGeom>
        </p:spPr>
      </p:pic>
    </p:spTree>
    <p:extLst>
      <p:ext uri="{BB962C8B-B14F-4D97-AF65-F5344CB8AC3E}">
        <p14:creationId xmlns:p14="http://schemas.microsoft.com/office/powerpoint/2010/main" val="8557459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800100" y="228601"/>
            <a:ext cx="10591800" cy="914400"/>
          </a:xfrm>
        </p:spPr>
        <p:txBody>
          <a:bodyPr/>
          <a:lstStyle/>
          <a:p>
            <a:pPr marL="742950" indent="-742950" algn="ctr">
              <a:buClr>
                <a:srgbClr val="FFC000"/>
              </a:buClr>
              <a:buFont typeface="+mj-lt"/>
              <a:buAutoNum type="alphaLcParenR" startAt="3"/>
            </a:pPr>
            <a:r>
              <a:rPr lang="en-US" altLang="en-US" sz="3600" dirty="0">
                <a:effectLst>
                  <a:outerShdw blurRad="38100" dist="38100" dir="2700000" algn="tl">
                    <a:srgbClr val="000000">
                      <a:alpha val="43137"/>
                    </a:srgbClr>
                  </a:outerShdw>
                </a:effectLst>
              </a:rPr>
              <a:t>Messianic Regathering</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cs typeface="Calibri" panose="020F0502020204030204" pitchFamily="34" charset="0"/>
              </a:rPr>
              <a:t>(10:8-12)</a:t>
            </a:r>
            <a:endParaRPr lang="en-US" altLang="en-US" sz="3200" dirty="0">
              <a:solidFill>
                <a:schemeClr val="tx1"/>
              </a:solidFill>
              <a:effectLst>
                <a:outerShdw blurRad="38100" dist="38100" dir="2700000" algn="tl">
                  <a:srgbClr val="000000">
                    <a:alpha val="43137"/>
                  </a:srgbClr>
                </a:outerShdw>
              </a:effectLst>
              <a:cs typeface="Calibri" panose="020F0502020204030204" pitchFamily="34" charset="0"/>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600200"/>
            <a:ext cx="5745585" cy="3048000"/>
          </a:xfrm>
        </p:spPr>
        <p:txBody>
          <a:bodyPr/>
          <a:lstStyle/>
          <a:p>
            <a:pPr marL="569913" lvl="2" indent="-569913">
              <a:spcBef>
                <a:spcPts val="0"/>
              </a:spcBef>
              <a:spcAft>
                <a:spcPts val="4200"/>
              </a:spcAft>
              <a:buSzPct val="100000"/>
              <a:buFont typeface="+mj-lt"/>
              <a:buAutoNum type="arabicParenR"/>
              <a:defRPr/>
            </a:pPr>
            <a:r>
              <a:rPr lang="en-US" altLang="en-US" dirty="0">
                <a:effectLst>
                  <a:outerShdw blurRad="38100" dist="38100" dir="2700000" algn="tl">
                    <a:srgbClr val="000000">
                      <a:alpha val="43137"/>
                    </a:srgbClr>
                  </a:outerShdw>
                </a:effectLst>
                <a:ea typeface="+mn-ea"/>
                <a:cs typeface="+mn-cs"/>
              </a:rPr>
              <a:t>The regathering (8-9)</a:t>
            </a:r>
          </a:p>
          <a:p>
            <a:pPr marL="569913" lvl="2" indent="-569913">
              <a:spcBef>
                <a:spcPts val="0"/>
              </a:spcBef>
              <a:spcAft>
                <a:spcPts val="4200"/>
              </a:spcAft>
              <a:buSzPct val="100000"/>
              <a:buFont typeface="+mj-lt"/>
              <a:buAutoNum type="arabicParenR"/>
              <a:defRPr/>
            </a:pPr>
            <a:r>
              <a:rPr lang="en-US" altLang="en-US" dirty="0">
                <a:effectLst>
                  <a:outerShdw blurRad="38100" dist="38100" dir="2700000" algn="tl">
                    <a:srgbClr val="000000">
                      <a:alpha val="43137"/>
                    </a:srgbClr>
                  </a:outerShdw>
                </a:effectLst>
                <a:ea typeface="+mn-ea"/>
                <a:cs typeface="+mn-cs"/>
              </a:rPr>
              <a:t>The geography (10-11)</a:t>
            </a:r>
          </a:p>
          <a:p>
            <a:pPr marL="569913" lvl="2" indent="-569913">
              <a:spcBef>
                <a:spcPts val="0"/>
              </a:spcBef>
              <a:spcAft>
                <a:spcPts val="4200"/>
              </a:spcAft>
              <a:buSzPct val="100000"/>
              <a:buFont typeface="+mj-lt"/>
              <a:buAutoNum type="arabicParenR"/>
              <a:defRPr/>
            </a:pPr>
            <a:r>
              <a:rPr lang="en-US" altLang="en-US" b="1" u="sng" dirty="0">
                <a:solidFill>
                  <a:srgbClr val="FFFFCC"/>
                </a:solidFill>
                <a:effectLst>
                  <a:outerShdw blurRad="38100" dist="38100" dir="2700000" algn="tl">
                    <a:srgbClr val="000000">
                      <a:alpha val="43137"/>
                    </a:srgbClr>
                  </a:outerShdw>
                </a:effectLst>
                <a:ea typeface="+mn-ea"/>
                <a:cs typeface="+mn-cs"/>
              </a:rPr>
              <a:t>The strengthening (12)</a:t>
            </a:r>
          </a:p>
        </p:txBody>
      </p:sp>
      <p:pic>
        <p:nvPicPr>
          <p:cNvPr id="6" name="Picture 2" descr="Zechariah - davidould.net">
            <a:extLst>
              <a:ext uri="{FF2B5EF4-FFF2-40B4-BE49-F238E27FC236}">
                <a16:creationId xmlns:a16="http://schemas.microsoft.com/office/drawing/2014/main" id="{84E08728-EF00-4975-82BB-4C20A3B3984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086600" y="1781158"/>
            <a:ext cx="4280012" cy="32956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823036"/>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effectLst>
                  <a:outerShdw blurRad="38100" dist="38100" dir="2700000" algn="tl">
                    <a:srgbClr val="000000">
                      <a:alpha val="43137"/>
                    </a:srgbClr>
                  </a:outerShdw>
                </a:effectLst>
              </a:rPr>
              <a:t>Conclusion</a:t>
            </a:r>
          </a:p>
        </p:txBody>
      </p:sp>
    </p:spTree>
    <p:extLst>
      <p:ext uri="{BB962C8B-B14F-4D97-AF65-F5344CB8AC3E}">
        <p14:creationId xmlns:p14="http://schemas.microsoft.com/office/powerpoint/2010/main" val="42102045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3" name="Rectangle 2051"/>
          <p:cNvSpPr>
            <a:spLocks noGrp="1" noChangeArrowheads="1"/>
          </p:cNvSpPr>
          <p:nvPr>
            <p:ph type="body" idx="1"/>
          </p:nvPr>
        </p:nvSpPr>
        <p:spPr>
          <a:xfrm>
            <a:off x="609600" y="1600200"/>
            <a:ext cx="5715000" cy="2819400"/>
          </a:xfrm>
        </p:spPr>
        <p:txBody>
          <a:bodyPr/>
          <a:lstStyle/>
          <a:p>
            <a:pPr marL="514350" lvl="2" indent="-514350" eaLnBrk="1" hangingPunct="1">
              <a:spcBef>
                <a:spcPts val="0"/>
              </a:spcBef>
              <a:spcAft>
                <a:spcPts val="36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Divine warrior hymn (9)</a:t>
            </a:r>
          </a:p>
          <a:p>
            <a:pPr marL="514350" lvl="2" indent="-514350" eaLnBrk="1" hangingPunct="1">
              <a:spcBef>
                <a:spcPts val="0"/>
              </a:spcBef>
              <a:spcAft>
                <a:spcPts val="3600"/>
              </a:spcAft>
              <a:buClr>
                <a:srgbClr val="66FF66"/>
              </a:buClr>
              <a:buSzPct val="100000"/>
              <a:buFont typeface="Wingdings" panose="05000000000000000000" pitchFamily="2" charset="2"/>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True shepherd (10)</a:t>
            </a:r>
          </a:p>
          <a:p>
            <a:pPr marL="514350" lvl="2" indent="-514350" eaLnBrk="1" hangingPunct="1">
              <a:spcBef>
                <a:spcPts val="0"/>
              </a:spcBef>
              <a:spcAft>
                <a:spcPts val="36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False shepherd (11)</a:t>
            </a:r>
          </a:p>
        </p:txBody>
      </p:sp>
      <p:pic>
        <p:nvPicPr>
          <p:cNvPr id="6" name="Picture 2" descr="Zechariah - davidould.net">
            <a:extLst>
              <a:ext uri="{FF2B5EF4-FFF2-40B4-BE49-F238E27FC236}">
                <a16:creationId xmlns:a16="http://schemas.microsoft.com/office/drawing/2014/main" id="{0DCCFAB8-4537-4077-A4E1-978A24FE6C79}"/>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086600" y="1781158"/>
            <a:ext cx="4280012" cy="32956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7CF0E116-B1E2-4032-9D30-924BFE1C64A5}"/>
              </a:ext>
            </a:extLst>
          </p:cNvPr>
          <p:cNvSpPr txBox="1">
            <a:spLocks noChangeArrowheads="1"/>
          </p:cNvSpPr>
          <p:nvPr/>
        </p:nvSpPr>
        <p:spPr bwMode="auto">
          <a:xfrm>
            <a:off x="800100" y="228601"/>
            <a:ext cx="10591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514350" indent="-514350" algn="ctr">
              <a:buClr>
                <a:srgbClr val="FF66FF"/>
              </a:buClr>
              <a:buFont typeface="+mj-lt"/>
              <a:buAutoNum type="alphaUcPeriod"/>
            </a:pPr>
            <a:r>
              <a:rPr lang="en-US" altLang="en-US" sz="3600" kern="0" dirty="0">
                <a:effectLst>
                  <a:outerShdw blurRad="38100" dist="38100" dir="2700000" algn="tl">
                    <a:srgbClr val="000000">
                      <a:alpha val="43137"/>
                    </a:srgbClr>
                  </a:outerShdw>
                </a:effectLst>
              </a:rPr>
              <a:t>First Burden Outline</a:t>
            </a:r>
            <a:br>
              <a:rPr lang="en-US" altLang="en-US" sz="3600" kern="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(9‒11)</a:t>
            </a:r>
            <a:endParaRPr lang="en-US" altLang="en-US" sz="3200" kern="0" dirty="0">
              <a:solidFill>
                <a:schemeClr val="tx1"/>
              </a:solidFill>
              <a:effectLst>
                <a:outerShdw blurRad="38100" dist="38100" dir="2700000" algn="tl">
                  <a:srgbClr val="000000">
                    <a:alpha val="43137"/>
                  </a:srgbClr>
                </a:outerShdw>
              </a:effectLst>
              <a:cs typeface="Calibri" panose="020F0502020204030204" pitchFamily="34" charset="0"/>
            </a:endParaRPr>
          </a:p>
        </p:txBody>
      </p:sp>
    </p:spTree>
    <p:extLst>
      <p:ext uri="{BB962C8B-B14F-4D97-AF65-F5344CB8AC3E}">
        <p14:creationId xmlns:p14="http://schemas.microsoft.com/office/powerpoint/2010/main" val="35412967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800100" y="228600"/>
            <a:ext cx="10591800" cy="917575"/>
          </a:xfrm>
        </p:spPr>
        <p:txBody>
          <a:bodyPr/>
          <a:lstStyle/>
          <a:p>
            <a:pPr marL="742950" indent="-742950" algn="ctr">
              <a:buClr>
                <a:srgbClr val="66FF66"/>
              </a:buClr>
              <a:buFont typeface="+mj-lt"/>
              <a:buAutoNum type="arabicPeriod" startAt="2"/>
            </a:pPr>
            <a:r>
              <a:rPr lang="en-US" altLang="en-US" sz="3600" dirty="0">
                <a:effectLst>
                  <a:outerShdw blurRad="38100" dist="38100" dir="2700000" algn="tl">
                    <a:srgbClr val="000000">
                      <a:alpha val="43137"/>
                    </a:srgbClr>
                  </a:outerShdw>
                </a:effectLst>
              </a:rPr>
              <a:t>True Shepherd</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(10:1-12)</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603646"/>
            <a:ext cx="5867400" cy="3196954"/>
          </a:xfrm>
        </p:spPr>
        <p:txBody>
          <a:bodyPr/>
          <a:lstStyle/>
          <a:p>
            <a:pPr marL="684213" indent="-684213">
              <a:spcBef>
                <a:spcPts val="0"/>
              </a:spcBef>
              <a:spcAft>
                <a:spcPts val="4200"/>
              </a:spcAft>
              <a:buClr>
                <a:srgbClr val="FF9900"/>
              </a:buClr>
              <a:buSzPct val="100000"/>
              <a:buFont typeface="+mj-lt"/>
              <a:buAutoNum type="alphaLcParenR"/>
            </a:pPr>
            <a:r>
              <a:rPr lang="en-US" altLang="en-US" dirty="0">
                <a:effectLst>
                  <a:outerShdw blurRad="38100" dist="38100" dir="2700000" algn="tl">
                    <a:srgbClr val="000000">
                      <a:alpha val="43137"/>
                    </a:srgbClr>
                  </a:outerShdw>
                </a:effectLst>
              </a:rPr>
              <a:t>Messianic prosperity (1-3)</a:t>
            </a:r>
          </a:p>
          <a:p>
            <a:pPr marL="684213" indent="-684213">
              <a:spcBef>
                <a:spcPts val="0"/>
              </a:spcBef>
              <a:spcAft>
                <a:spcPts val="4200"/>
              </a:spcAft>
              <a:buClr>
                <a:srgbClr val="FF9900"/>
              </a:buClr>
              <a:buSzPct val="100000"/>
              <a:buFont typeface="+mj-lt"/>
              <a:buAutoNum type="alphaLcParenR"/>
            </a:pPr>
            <a:r>
              <a:rPr lang="en-US" altLang="en-US" dirty="0">
                <a:effectLst>
                  <a:outerShdw blurRad="38100" dist="38100" dir="2700000" algn="tl">
                    <a:srgbClr val="000000">
                      <a:alpha val="43137"/>
                    </a:srgbClr>
                  </a:outerShdw>
                </a:effectLst>
              </a:rPr>
              <a:t>Restoration of the Northern &amp; Southern kingdoms (4-7)</a:t>
            </a:r>
          </a:p>
          <a:p>
            <a:pPr marL="684213" indent="-684213">
              <a:spcBef>
                <a:spcPts val="0"/>
              </a:spcBef>
              <a:spcAft>
                <a:spcPts val="4200"/>
              </a:spcAft>
              <a:buClr>
                <a:srgbClr val="FF9900"/>
              </a:buClr>
              <a:buSzPct val="100000"/>
              <a:buFont typeface="+mj-lt"/>
              <a:buAutoNum type="alphaLcParenR"/>
            </a:pPr>
            <a:r>
              <a:rPr lang="en-US" altLang="en-US" dirty="0">
                <a:effectLst>
                  <a:outerShdw blurRad="38100" dist="38100" dir="2700000" algn="tl">
                    <a:srgbClr val="000000">
                      <a:alpha val="43137"/>
                    </a:srgbClr>
                  </a:outerShdw>
                </a:effectLst>
              </a:rPr>
              <a:t>Messianic regathering (11-17)</a:t>
            </a:r>
          </a:p>
        </p:txBody>
      </p:sp>
      <p:pic>
        <p:nvPicPr>
          <p:cNvPr id="6" name="Picture 2" descr="Zechariah - davidould.net">
            <a:extLst>
              <a:ext uri="{FF2B5EF4-FFF2-40B4-BE49-F238E27FC236}">
                <a16:creationId xmlns:a16="http://schemas.microsoft.com/office/drawing/2014/main" id="{46FF0D7A-E261-4721-8F1F-5443F29415E1}"/>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086600" y="1781158"/>
            <a:ext cx="4280012" cy="32956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0334454"/>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3" name="Rectangle 2051"/>
          <p:cNvSpPr>
            <a:spLocks noGrp="1" noChangeArrowheads="1"/>
          </p:cNvSpPr>
          <p:nvPr>
            <p:ph type="body" idx="1"/>
          </p:nvPr>
        </p:nvSpPr>
        <p:spPr>
          <a:xfrm>
            <a:off x="609600" y="1600200"/>
            <a:ext cx="5715000" cy="2819400"/>
          </a:xfrm>
        </p:spPr>
        <p:txBody>
          <a:bodyPr/>
          <a:lstStyle/>
          <a:p>
            <a:pPr marL="514350" lvl="2" indent="-514350" eaLnBrk="1" hangingPunct="1">
              <a:spcBef>
                <a:spcPts val="0"/>
              </a:spcBef>
              <a:spcAft>
                <a:spcPts val="36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Divine warrior hymn (9)</a:t>
            </a:r>
          </a:p>
          <a:p>
            <a:pPr marL="514350" lvl="2" indent="-514350" eaLnBrk="1" hangingPunct="1">
              <a:spcBef>
                <a:spcPts val="0"/>
              </a:spcBef>
              <a:spcAft>
                <a:spcPts val="36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True shepherd (10)</a:t>
            </a:r>
          </a:p>
          <a:p>
            <a:pPr marL="514350" lvl="2" indent="-514350" eaLnBrk="1" hangingPunct="1">
              <a:spcBef>
                <a:spcPts val="0"/>
              </a:spcBef>
              <a:spcAft>
                <a:spcPts val="3600"/>
              </a:spcAft>
              <a:buClr>
                <a:srgbClr val="66FF66"/>
              </a:buClr>
              <a:buSzPct val="100000"/>
              <a:buFont typeface="Wingdings" panose="05000000000000000000" pitchFamily="2" charset="2"/>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False shepherd (11)</a:t>
            </a:r>
          </a:p>
        </p:txBody>
      </p:sp>
      <p:pic>
        <p:nvPicPr>
          <p:cNvPr id="6" name="Picture 2" descr="Zechariah - davidould.net">
            <a:extLst>
              <a:ext uri="{FF2B5EF4-FFF2-40B4-BE49-F238E27FC236}">
                <a16:creationId xmlns:a16="http://schemas.microsoft.com/office/drawing/2014/main" id="{0DCCFAB8-4537-4077-A4E1-978A24FE6C79}"/>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086600" y="1781158"/>
            <a:ext cx="4280012" cy="32956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7CF0E116-B1E2-4032-9D30-924BFE1C64A5}"/>
              </a:ext>
            </a:extLst>
          </p:cNvPr>
          <p:cNvSpPr txBox="1">
            <a:spLocks noChangeArrowheads="1"/>
          </p:cNvSpPr>
          <p:nvPr/>
        </p:nvSpPr>
        <p:spPr bwMode="auto">
          <a:xfrm>
            <a:off x="800100" y="228601"/>
            <a:ext cx="10591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514350" indent="-514350" algn="ctr">
              <a:buClr>
                <a:srgbClr val="FF66FF"/>
              </a:buClr>
              <a:buFont typeface="+mj-lt"/>
              <a:buAutoNum type="alphaUcPeriod"/>
            </a:pPr>
            <a:r>
              <a:rPr lang="en-US" altLang="en-US" sz="3600" kern="0" dirty="0">
                <a:effectLst>
                  <a:outerShdw blurRad="38100" dist="38100" dir="2700000" algn="tl">
                    <a:srgbClr val="000000">
                      <a:alpha val="43137"/>
                    </a:srgbClr>
                  </a:outerShdw>
                </a:effectLst>
              </a:rPr>
              <a:t>First Burden Outline</a:t>
            </a:r>
            <a:br>
              <a:rPr lang="en-US" altLang="en-US" sz="3600" kern="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(9‒11)</a:t>
            </a:r>
            <a:endParaRPr lang="en-US" altLang="en-US" sz="3200" kern="0" dirty="0">
              <a:solidFill>
                <a:schemeClr val="tx1"/>
              </a:solidFill>
              <a:effectLst>
                <a:outerShdw blurRad="38100" dist="38100" dir="2700000" algn="tl">
                  <a:srgbClr val="000000">
                    <a:alpha val="43137"/>
                  </a:srgbClr>
                </a:outerShdw>
              </a:effectLst>
              <a:cs typeface="Calibri" panose="020F0502020204030204" pitchFamily="34" charset="0"/>
            </a:endParaRPr>
          </a:p>
        </p:txBody>
      </p:sp>
    </p:spTree>
    <p:extLst>
      <p:ext uri="{BB962C8B-B14F-4D97-AF65-F5344CB8AC3E}">
        <p14:creationId xmlns:p14="http://schemas.microsoft.com/office/powerpoint/2010/main" val="31973788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algn="ctr"/>
            <a:r>
              <a:rPr lang="en-US" altLang="en-US" sz="3600" dirty="0">
                <a:effectLst>
                  <a:outerShdw blurRad="38100" dist="38100" dir="2700000" algn="tl">
                    <a:srgbClr val="000000">
                      <a:alpha val="43137"/>
                    </a:srgbClr>
                  </a:outerShdw>
                </a:effectLst>
              </a:rPr>
              <a:t>Structure</a:t>
            </a: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600200"/>
            <a:ext cx="9480097" cy="3695700"/>
          </a:xfrm>
        </p:spPr>
        <p:txBody>
          <a:bodyPr/>
          <a:lstStyle/>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Introductory call to repentance (1:1-6)</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Eight-night visions (1:7–6:15)</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Question and answers about fasting (</a:t>
            </a:r>
            <a:r>
              <a:rPr lang="en-US" altLang="en-US" dirty="0">
                <a:effectLst>
                  <a:outerShdw blurRad="38100" dist="38100" dir="2700000" algn="tl">
                    <a:srgbClr val="000000">
                      <a:alpha val="43137"/>
                    </a:srgbClr>
                  </a:outerShdw>
                </a:effectLst>
              </a:rPr>
              <a:t>7</a:t>
            </a:r>
            <a:r>
              <a:rPr lang="en-US" altLang="en-US" dirty="0">
                <a:effectLst>
                  <a:outerShdw blurRad="38100" dist="38100" dir="2700000" algn="tl">
                    <a:srgbClr val="000000">
                      <a:alpha val="43137"/>
                    </a:srgbClr>
                  </a:outerShdw>
                </a:effectLst>
                <a:cs typeface="Times New Roman" panose="02020603050405020304" pitchFamily="18" charset="0"/>
              </a:rPr>
              <a:t>–8)</a:t>
            </a:r>
          </a:p>
          <a:p>
            <a:pPr marL="685800" indent="-685800">
              <a:spcBef>
                <a:spcPts val="0"/>
              </a:spcBef>
              <a:spcAft>
                <a:spcPts val="3600"/>
              </a:spcAft>
              <a:buSzPct val="100000"/>
              <a:buFont typeface="+mj-lt"/>
              <a:buAutoNum type="romanUcPeriod"/>
            </a:pPr>
            <a:r>
              <a:rPr lang="en-US" altLang="en-US" b="1" u="sng" dirty="0">
                <a:solidFill>
                  <a:srgbClr val="FFFFCC"/>
                </a:solidFill>
                <a:effectLst>
                  <a:outerShdw blurRad="38100" dist="38100" dir="2700000" algn="tl">
                    <a:srgbClr val="000000">
                      <a:alpha val="43137"/>
                    </a:srgbClr>
                  </a:outerShdw>
                </a:effectLst>
              </a:rPr>
              <a:t>Two burdens (9–14)</a:t>
            </a:r>
          </a:p>
        </p:txBody>
      </p:sp>
      <p:pic>
        <p:nvPicPr>
          <p:cNvPr id="4" name="Picture 2" descr="Zechariah - davidould.net">
            <a:extLst>
              <a:ext uri="{FF2B5EF4-FFF2-40B4-BE49-F238E27FC236}">
                <a16:creationId xmlns:a16="http://schemas.microsoft.com/office/drawing/2014/main" id="{AB963267-E858-4486-86BA-47DD1A5DA43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630304" y="2286000"/>
            <a:ext cx="296876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48435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3733800" y="228600"/>
            <a:ext cx="4724400" cy="903914"/>
          </a:xfrm>
        </p:spPr>
        <p:txBody>
          <a:bodyPr/>
          <a:lstStyle/>
          <a:p>
            <a:pPr algn="ctr" eaLnBrk="1" hangingPunct="1"/>
            <a:r>
              <a:rPr lang="en-US" sz="3600" dirty="0">
                <a:effectLst>
                  <a:outerShdw blurRad="38100" dist="38100" dir="2700000" algn="tl">
                    <a:srgbClr val="000000">
                      <a:alpha val="43137"/>
                    </a:srgbClr>
                  </a:outerShdw>
                </a:effectLst>
              </a:rPr>
              <a:t>IV. Two Burdens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cs typeface="Calibri" panose="020F0502020204030204" pitchFamily="34" charset="0"/>
              </a:rPr>
              <a:t>(9‒14)</a:t>
            </a:r>
            <a:endParaRPr lang="en-US" sz="3200" dirty="0">
              <a:solidFill>
                <a:schemeClr val="tx1"/>
              </a:solidFill>
              <a:effectLst>
                <a:outerShdw blurRad="38100" dist="38100" dir="2700000" algn="tl">
                  <a:srgbClr val="000000">
                    <a:alpha val="43137"/>
                  </a:srgbClr>
                </a:outerShdw>
              </a:effectLst>
              <a:cs typeface="Calibri" panose="020F0502020204030204" pitchFamily="34" charset="0"/>
            </a:endParaRPr>
          </a:p>
        </p:txBody>
      </p:sp>
      <p:sp>
        <p:nvSpPr>
          <p:cNvPr id="92163" name="Rectangle 2051"/>
          <p:cNvSpPr>
            <a:spLocks noGrp="1" noChangeArrowheads="1"/>
          </p:cNvSpPr>
          <p:nvPr>
            <p:ph type="body" idx="1"/>
          </p:nvPr>
        </p:nvSpPr>
        <p:spPr>
          <a:xfrm>
            <a:off x="1066800" y="1420186"/>
            <a:ext cx="10058400" cy="2514600"/>
          </a:xfrm>
        </p:spPr>
        <p:txBody>
          <a:bodyPr/>
          <a:lstStyle/>
          <a:p>
            <a:pPr marL="457200" lvl="1" indent="-457200" eaLnBrk="1" hangingPunct="1">
              <a:spcBef>
                <a:spcPts val="0"/>
              </a:spcBef>
              <a:spcAft>
                <a:spcPts val="2400"/>
              </a:spcAft>
              <a:buClr>
                <a:srgbClr val="FF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Israel’s postponed deliverance due to her rejection of her Messiah (9‒11)</a:t>
            </a:r>
          </a:p>
          <a:p>
            <a:pPr marL="457200" lvl="1" indent="-457200" eaLnBrk="1" hangingPunct="1">
              <a:spcBef>
                <a:spcPts val="0"/>
              </a:spcBef>
              <a:spcAft>
                <a:spcPts val="2400"/>
              </a:spcAft>
              <a:buClr>
                <a:srgbClr val="FF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Israel’s future deliverance due to her acceptance of her Messiah (12‒14)</a:t>
            </a:r>
          </a:p>
        </p:txBody>
      </p:sp>
      <p:pic>
        <p:nvPicPr>
          <p:cNvPr id="2" name="Picture 1">
            <a:extLst>
              <a:ext uri="{FF2B5EF4-FFF2-40B4-BE49-F238E27FC236}">
                <a16:creationId xmlns:a16="http://schemas.microsoft.com/office/drawing/2014/main" id="{D73BE8B2-105C-4543-9DC5-8FCF5D2CB73C}"/>
              </a:ext>
            </a:extLst>
          </p:cNvPr>
          <p:cNvPicPr>
            <a:picLocks noChangeAspect="1"/>
          </p:cNvPicPr>
          <p:nvPr/>
        </p:nvPicPr>
        <p:blipFill>
          <a:blip r:embed="rId2"/>
          <a:stretch>
            <a:fillRect/>
          </a:stretch>
        </p:blipFill>
        <p:spPr>
          <a:xfrm>
            <a:off x="4613774" y="4114800"/>
            <a:ext cx="2964453" cy="2286000"/>
          </a:xfrm>
          <a:prstGeom prst="rect">
            <a:avLst/>
          </a:prstGeom>
        </p:spPr>
      </p:pic>
    </p:spTree>
    <p:extLst>
      <p:ext uri="{BB962C8B-B14F-4D97-AF65-F5344CB8AC3E}">
        <p14:creationId xmlns:p14="http://schemas.microsoft.com/office/powerpoint/2010/main" val="41313657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REVIOUS_ACTIVE_SLIDE" val="8465"/>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22543</TotalTime>
  <Words>2385</Words>
  <Application>Microsoft Office PowerPoint</Application>
  <PresentationFormat>Widescreen</PresentationFormat>
  <Paragraphs>350</Paragraphs>
  <Slides>77</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77</vt:i4>
      </vt:variant>
    </vt:vector>
  </HeadingPairs>
  <TitlesOfParts>
    <vt:vector size="83" baseType="lpstr">
      <vt:lpstr>Arial</vt:lpstr>
      <vt:lpstr>Calibri</vt:lpstr>
      <vt:lpstr>Times New Roman</vt:lpstr>
      <vt:lpstr>UICTFontTextStyleTallBody</vt:lpstr>
      <vt:lpstr>Wingdings</vt:lpstr>
      <vt:lpstr>Azure</vt:lpstr>
      <vt:lpstr>PowerPoint Presentation</vt:lpstr>
      <vt:lpstr>Structure</vt:lpstr>
      <vt:lpstr>Structure</vt:lpstr>
      <vt:lpstr>PowerPoint Presentation</vt:lpstr>
      <vt:lpstr>II. Eight Night Visions  (1:7‒6:15)</vt:lpstr>
      <vt:lpstr>Structure</vt:lpstr>
      <vt:lpstr>III. Questions &amp; Answers Concerning Fasting  (7‒8)</vt:lpstr>
      <vt:lpstr>Structure</vt:lpstr>
      <vt:lpstr>IV. Two Burdens  (9‒14)</vt:lpstr>
      <vt:lpstr>IV. Two Burdens  (9‒14)</vt:lpstr>
      <vt:lpstr>PowerPoint Presentation</vt:lpstr>
      <vt:lpstr>PowerPoint Presentation</vt:lpstr>
      <vt:lpstr>Divine Warrior Hymn (9:1-17)</vt:lpstr>
      <vt:lpstr>Divine Warrior Hymn (9:1-17)</vt:lpstr>
      <vt:lpstr>PowerPoint Presentation</vt:lpstr>
      <vt:lpstr>PowerPoint Presentation</vt:lpstr>
      <vt:lpstr>PowerPoint Presentation</vt:lpstr>
      <vt:lpstr>Divine Warrior Hymn (9:1-17)</vt:lpstr>
      <vt:lpstr>PowerPoint Presentation</vt:lpstr>
      <vt:lpstr>PowerPoint Presentation</vt:lpstr>
      <vt:lpstr>PowerPoint Presentation</vt:lpstr>
      <vt:lpstr>PowerPoint Presentation</vt:lpstr>
      <vt:lpstr>PowerPoint Presentation</vt:lpstr>
      <vt:lpstr>PowerPoint Presentation</vt:lpstr>
      <vt:lpstr>Divine Warrior Hymn (9:1-17)</vt:lpstr>
      <vt:lpstr>Covenant Protection (9:11-17)</vt:lpstr>
      <vt:lpstr>Covenant Protection (9:11-17)</vt:lpstr>
      <vt:lpstr>PowerPoint Presentation</vt:lpstr>
      <vt:lpstr>Covenant Protection (9:11-17)</vt:lpstr>
      <vt:lpstr>PowerPoint Presentation</vt:lpstr>
      <vt:lpstr>PowerPoint Presentation</vt:lpstr>
      <vt:lpstr>Covenant Protection (9:11-17)</vt:lpstr>
      <vt:lpstr>PowerPoint Presentation</vt:lpstr>
      <vt:lpstr>HANUKKAH  </vt:lpstr>
      <vt:lpstr>PowerPoint Presentation</vt:lpstr>
      <vt:lpstr>PowerPoint Presentation</vt:lpstr>
      <vt:lpstr>PowerPoint Presentation</vt:lpstr>
      <vt:lpstr>Six Parts of a Suzerain-Vassal Treaty in Deuteronomy</vt:lpstr>
      <vt:lpstr>PowerPoint Presentation</vt:lpstr>
      <vt:lpstr>PowerPoint Presentation</vt:lpstr>
      <vt:lpstr>PowerPoint Presentation</vt:lpstr>
      <vt:lpstr>PowerPoint Presentation</vt:lpstr>
      <vt:lpstr>True Shepherd (10:1-12)</vt:lpstr>
      <vt:lpstr>True Shepherd (10:1-12)</vt:lpstr>
      <vt:lpstr>Messianic Prosperity (10:1-3)</vt:lpstr>
      <vt:lpstr>Messianic Prosperity (10:1-3)</vt:lpstr>
      <vt:lpstr>Six Parts of a Suzerain-Vassal Treaty in Deuteronomy</vt:lpstr>
      <vt:lpstr>Messianic Prosperity (10:1-3)</vt:lpstr>
      <vt:lpstr>PowerPoint Presentation</vt:lpstr>
      <vt:lpstr>Messianic Prosperity (10:1-3)</vt:lpstr>
      <vt:lpstr>True Shepherd (10:1-12)</vt:lpstr>
      <vt:lpstr>Restoration of the N &amp; S Kingdoms (10:4-7)</vt:lpstr>
      <vt:lpstr>Restoration of the N &amp; S Kingdoms (10:4-7)</vt:lpstr>
      <vt:lpstr>PowerPoint Presentation</vt:lpstr>
      <vt:lpstr>Restoration of the N &amp; S Kingdoms (10:4-7)</vt:lpstr>
      <vt:lpstr>PowerPoint Presentation</vt:lpstr>
      <vt:lpstr>Six Parts of a Suzerain-Vassal Treaty in Deuteronomy</vt:lpstr>
      <vt:lpstr>Israel's Judgments</vt:lpstr>
      <vt:lpstr>Ezekiel 37</vt:lpstr>
      <vt:lpstr>Israel's Judgments</vt:lpstr>
      <vt:lpstr>True Shepherd (10:1-12)</vt:lpstr>
      <vt:lpstr>Messianic Regathering (10:8-12)</vt:lpstr>
      <vt:lpstr>Messianic Regathering (10:8-12)</vt:lpstr>
      <vt:lpstr>PowerPoint Presentation</vt:lpstr>
      <vt:lpstr>Messianic Regathering (10:8-12)</vt:lpstr>
      <vt:lpstr>PowerPoint Presentation</vt:lpstr>
      <vt:lpstr>PowerPoint Presentation</vt:lpstr>
      <vt:lpstr>PowerPoint Presentation</vt:lpstr>
      <vt:lpstr>PowerPoint Presentation</vt:lpstr>
      <vt:lpstr>PowerPoint Presentation</vt:lpstr>
      <vt:lpstr>VI. 8 New Promises Genesis 12:1-3</vt:lpstr>
      <vt:lpstr>PowerPoint Presentation</vt:lpstr>
      <vt:lpstr>Messianic Regathering (10:8-12)</vt:lpstr>
      <vt:lpstr>Conclusion</vt:lpstr>
      <vt:lpstr>PowerPoint Presentation</vt:lpstr>
      <vt:lpstr>True Shepherd (10:1-12)</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Zechariah 022 - 9v14-10v12</dc:title>
  <dc:subject>Zechariah</dc:subject>
  <dc:creator>A. Woods</dc:creator>
  <dc:description>Modified by Jim McGowan</dc:description>
  <cp:lastModifiedBy>Jim McGowan</cp:lastModifiedBy>
  <cp:revision>2334</cp:revision>
  <cp:lastPrinted>2022-03-23T17:27:36Z</cp:lastPrinted>
  <dcterms:created xsi:type="dcterms:W3CDTF">2009-03-17T12:21:13Z</dcterms:created>
  <dcterms:modified xsi:type="dcterms:W3CDTF">2022-03-23T17:28:20Z</dcterms:modified>
</cp:coreProperties>
</file>