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37" r:id="rId2"/>
    <p:sldMasterId id="2147483749" r:id="rId3"/>
  </p:sldMasterIdLst>
  <p:notesMasterIdLst>
    <p:notesMasterId r:id="rId64"/>
  </p:notesMasterIdLst>
  <p:handoutMasterIdLst>
    <p:handoutMasterId r:id="rId65"/>
  </p:handoutMasterIdLst>
  <p:sldIdLst>
    <p:sldId id="392" r:id="rId4"/>
    <p:sldId id="636" r:id="rId5"/>
    <p:sldId id="583" r:id="rId6"/>
    <p:sldId id="395" r:id="rId7"/>
    <p:sldId id="527" r:id="rId8"/>
    <p:sldId id="519" r:id="rId9"/>
    <p:sldId id="456" r:id="rId10"/>
    <p:sldId id="453" r:id="rId11"/>
    <p:sldId id="454" r:id="rId12"/>
    <p:sldId id="637" r:id="rId13"/>
    <p:sldId id="628" r:id="rId14"/>
    <p:sldId id="270" r:id="rId15"/>
    <p:sldId id="533" r:id="rId16"/>
    <p:sldId id="536" r:id="rId17"/>
    <p:sldId id="615" r:id="rId18"/>
    <p:sldId id="612" r:id="rId19"/>
    <p:sldId id="614" r:id="rId20"/>
    <p:sldId id="658" r:id="rId21"/>
    <p:sldId id="585" r:id="rId22"/>
    <p:sldId id="586" r:id="rId23"/>
    <p:sldId id="590" r:id="rId24"/>
    <p:sldId id="591" r:id="rId25"/>
    <p:sldId id="592" r:id="rId26"/>
    <p:sldId id="595" r:id="rId27"/>
    <p:sldId id="642" r:id="rId28"/>
    <p:sldId id="597" r:id="rId29"/>
    <p:sldId id="600" r:id="rId30"/>
    <p:sldId id="605" r:id="rId31"/>
    <p:sldId id="602" r:id="rId32"/>
    <p:sldId id="606" r:id="rId33"/>
    <p:sldId id="607" r:id="rId34"/>
    <p:sldId id="618" r:id="rId35"/>
    <p:sldId id="608" r:id="rId36"/>
    <p:sldId id="652" r:id="rId37"/>
    <p:sldId id="638" r:id="rId38"/>
    <p:sldId id="651" r:id="rId39"/>
    <p:sldId id="644" r:id="rId40"/>
    <p:sldId id="273" r:id="rId41"/>
    <p:sldId id="619" r:id="rId42"/>
    <p:sldId id="633" r:id="rId43"/>
    <p:sldId id="645" r:id="rId44"/>
    <p:sldId id="620" r:id="rId45"/>
    <p:sldId id="647" r:id="rId46"/>
    <p:sldId id="286" r:id="rId47"/>
    <p:sldId id="329" r:id="rId48"/>
    <p:sldId id="306" r:id="rId49"/>
    <p:sldId id="621" r:id="rId50"/>
    <p:sldId id="622" r:id="rId51"/>
    <p:sldId id="303" r:id="rId52"/>
    <p:sldId id="623" r:id="rId53"/>
    <p:sldId id="331" r:id="rId54"/>
    <p:sldId id="624" r:id="rId55"/>
    <p:sldId id="625" r:id="rId56"/>
    <p:sldId id="654" r:id="rId57"/>
    <p:sldId id="655" r:id="rId58"/>
    <p:sldId id="302" r:id="rId59"/>
    <p:sldId id="635" r:id="rId60"/>
    <p:sldId id="656" r:id="rId61"/>
    <p:sldId id="653" r:id="rId62"/>
    <p:sldId id="528" r:id="rId63"/>
  </p:sldIdLst>
  <p:sldSz cx="12192000" cy="6858000"/>
  <p:notesSz cx="7315200" cy="9601200"/>
  <p:custDataLst>
    <p:tags r:id="rId66"/>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00CC"/>
    <a:srgbClr val="660066"/>
    <a:srgbClr val="FFFFCC"/>
    <a:srgbClr val="FFFF00"/>
    <a:srgbClr val="006600"/>
    <a:srgbClr val="CCECFF"/>
    <a:srgbClr val="6633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1809D-2714-4879-910A-F5CC65257F14}" v="2" dt="2021-09-07T16:12:17.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8" autoAdjust="0"/>
    <p:restoredTop sz="96222" autoAdjust="0"/>
  </p:normalViewPr>
  <p:slideViewPr>
    <p:cSldViewPr>
      <p:cViewPr varScale="1">
        <p:scale>
          <a:sx n="105" d="100"/>
          <a:sy n="105" d="100"/>
        </p:scale>
        <p:origin x="547" y="7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72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C91809D-2714-4879-910A-F5CC65257F14}"/>
    <pc:docChg chg="custSel addSld delSld modSld replTag delTag">
      <pc:chgData name="Jim McGowan" userId="e2c7446dd3aca506" providerId="LiveId" clId="{2C91809D-2714-4879-910A-F5CC65257F14}" dt="2021-09-07T16:12:44.051" v="8"/>
      <pc:docMkLst>
        <pc:docMk/>
      </pc:docMkLst>
      <pc:sldChg chg="add">
        <pc:chgData name="Jim McGowan" userId="e2c7446dd3aca506" providerId="LiveId" clId="{2C91809D-2714-4879-910A-F5CC65257F14}" dt="2021-09-07T16:11:40.449" v="3"/>
        <pc:sldMkLst>
          <pc:docMk/>
          <pc:sldMk cId="0" sldId="270"/>
        </pc:sldMkLst>
      </pc:sldChg>
      <pc:sldChg chg="add">
        <pc:chgData name="Jim McGowan" userId="e2c7446dd3aca506" providerId="LiveId" clId="{2C91809D-2714-4879-910A-F5CC65257F14}" dt="2021-09-07T16:11:40.449" v="3"/>
        <pc:sldMkLst>
          <pc:docMk/>
          <pc:sldMk cId="0" sldId="529"/>
        </pc:sldMkLst>
      </pc:sldChg>
      <pc:sldChg chg="add">
        <pc:chgData name="Jim McGowan" userId="e2c7446dd3aca506" providerId="LiveId" clId="{2C91809D-2714-4879-910A-F5CC65257F14}" dt="2021-09-07T16:11:40.449" v="3"/>
        <pc:sldMkLst>
          <pc:docMk/>
          <pc:sldMk cId="977156296" sldId="533"/>
        </pc:sldMkLst>
      </pc:sldChg>
      <pc:sldChg chg="add">
        <pc:chgData name="Jim McGowan" userId="e2c7446dd3aca506" providerId="LiveId" clId="{2C91809D-2714-4879-910A-F5CC65257F14}" dt="2021-09-07T16:11:40.449" v="3"/>
        <pc:sldMkLst>
          <pc:docMk/>
          <pc:sldMk cId="2862385837" sldId="536"/>
        </pc:sldMkLst>
      </pc:sldChg>
      <pc:sldChg chg="del">
        <pc:chgData name="Jim McGowan" userId="e2c7446dd3aca506" providerId="LiveId" clId="{2C91809D-2714-4879-910A-F5CC65257F14}" dt="2021-09-07T16:10:52.480" v="0" actId="47"/>
        <pc:sldMkLst>
          <pc:docMk/>
          <pc:sldMk cId="3330915096" sldId="610"/>
        </pc:sldMkLst>
      </pc:sldChg>
      <pc:sldChg chg="add">
        <pc:chgData name="Jim McGowan" userId="e2c7446dd3aca506" providerId="LiveId" clId="{2C91809D-2714-4879-910A-F5CC65257F14}" dt="2021-09-07T16:12:17.790" v="6"/>
        <pc:sldMkLst>
          <pc:docMk/>
          <pc:sldMk cId="3109812174" sldId="615"/>
        </pc:sldMkLst>
      </pc:sldChg>
      <pc:sldChg chg="add">
        <pc:chgData name="Jim McGowan" userId="e2c7446dd3aca506" providerId="LiveId" clId="{2C91809D-2714-4879-910A-F5CC65257F14}" dt="2021-09-07T16:11:40.449" v="3"/>
        <pc:sldMkLst>
          <pc:docMk/>
          <pc:sldMk cId="3758480063" sldId="627"/>
        </pc:sldMkLst>
      </pc:sldChg>
      <pc:sldChg chg="add">
        <pc:chgData name="Jim McGowan" userId="e2c7446dd3aca506" providerId="LiveId" clId="{2C91809D-2714-4879-910A-F5CC65257F14}" dt="2021-09-07T16:11:40.449" v="3"/>
        <pc:sldMkLst>
          <pc:docMk/>
          <pc:sldMk cId="0" sldId="6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39C37-8FD5-45B6-9B88-9E4F016353D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p>
        </p:txBody>
      </p:sp>
      <p:sp>
        <p:nvSpPr>
          <p:cNvPr id="5" name="Slide Number Placeholder 4">
            <a:extLst>
              <a:ext uri="{FF2B5EF4-FFF2-40B4-BE49-F238E27FC236}">
                <a16:creationId xmlns:a16="http://schemas.microsoft.com/office/drawing/2014/main" id="{DC150360-C75C-4A59-8CE0-DC503C36C31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D7101E8-937D-4E9E-A6F4-47D7DDE78B8B}" type="slidenum">
              <a:rPr lang="en-US" smtClean="0"/>
              <a:t>‹#›</a:t>
            </a:fld>
            <a:endParaRPr lang="en-US"/>
          </a:p>
        </p:txBody>
      </p:sp>
      <p:sp>
        <p:nvSpPr>
          <p:cNvPr id="6" name="Header Placeholder 1">
            <a:extLst>
              <a:ext uri="{FF2B5EF4-FFF2-40B4-BE49-F238E27FC236}">
                <a16:creationId xmlns:a16="http://schemas.microsoft.com/office/drawing/2014/main" id="{63BF2F2B-B505-4D83-9182-8A1210BF6102}"/>
              </a:ext>
            </a:extLst>
          </p:cNvPr>
          <p:cNvSpPr>
            <a:spLocks noGrp="1"/>
          </p:cNvSpPr>
          <p:nvPr>
            <p:ph type="hdr" sz="quarter"/>
          </p:nvPr>
        </p:nvSpPr>
        <p:spPr>
          <a:xfrm>
            <a:off x="2072640" y="160020"/>
            <a:ext cx="3169920" cy="880110"/>
          </a:xfrm>
          <a:prstGeom prst="rect">
            <a:avLst/>
          </a:prstGeom>
        </p:spPr>
        <p:txBody>
          <a:bodyPr vert="horz" lIns="96661" tIns="48331" rIns="96661" bIns="48331" rtlCol="0"/>
          <a:lstStyle>
            <a:lvl1pPr algn="l">
              <a:defRPr sz="1300"/>
            </a:lvl1pPr>
          </a:lstStyle>
          <a:p>
            <a:pPr algn="ctr"/>
            <a:r>
              <a:rPr lang="en-US" sz="1500" dirty="0">
                <a:latin typeface="+mn-lt"/>
              </a:rPr>
              <a:t>Dr. Jim McGowan</a:t>
            </a:r>
          </a:p>
          <a:p>
            <a:pPr algn="ctr"/>
            <a:r>
              <a:rPr lang="en-US" sz="1500" dirty="0">
                <a:latin typeface="+mn-lt"/>
              </a:rPr>
              <a:t>Law &amp; Grace: Session 31</a:t>
            </a:r>
          </a:p>
          <a:p>
            <a:pPr algn="ctr"/>
            <a:r>
              <a:rPr lang="en-US" sz="1500" dirty="0">
                <a:latin typeface="+mn-lt"/>
              </a:rPr>
              <a:t>03-20-2022</a:t>
            </a:r>
          </a:p>
        </p:txBody>
      </p:sp>
    </p:spTree>
    <p:extLst>
      <p:ext uri="{BB962C8B-B14F-4D97-AF65-F5344CB8AC3E}">
        <p14:creationId xmlns:p14="http://schemas.microsoft.com/office/powerpoint/2010/main" val="2915726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2A68CFF-3E23-4D55-A47E-72AD4B0CD7D6}"/>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7171" name="Rectangle 3">
            <a:extLst>
              <a:ext uri="{FF2B5EF4-FFF2-40B4-BE49-F238E27FC236}">
                <a16:creationId xmlns:a16="http://schemas.microsoft.com/office/drawing/2014/main" id="{108B0F33-EAD0-443D-ACF2-682048B92EB7}"/>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7172" name="Rectangle 4">
            <a:extLst>
              <a:ext uri="{FF2B5EF4-FFF2-40B4-BE49-F238E27FC236}">
                <a16:creationId xmlns:a16="http://schemas.microsoft.com/office/drawing/2014/main" id="{9DDFABB1-5D6E-40EA-A85D-2DB52E839498}"/>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9B04084D-3DEE-43A4-9603-8E8869BE0CD0}"/>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4" name="Rectangle 6">
            <a:extLst>
              <a:ext uri="{FF2B5EF4-FFF2-40B4-BE49-F238E27FC236}">
                <a16:creationId xmlns:a16="http://schemas.microsoft.com/office/drawing/2014/main" id="{93D979BE-59BF-4BEF-BD26-C574BEACC088}"/>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7175" name="Rectangle 7">
            <a:extLst>
              <a:ext uri="{FF2B5EF4-FFF2-40B4-BE49-F238E27FC236}">
                <a16:creationId xmlns:a16="http://schemas.microsoft.com/office/drawing/2014/main" id="{78E8367E-750C-47A0-BBB8-852EA3C7D9C9}"/>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8F3613EE-7EF6-49A2-B337-B5D0B846AA9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13</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07911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14</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15</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457200" y="720725"/>
            <a:ext cx="6400800" cy="360045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82459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D11593-7562-4A83-82DE-3C5FC1E655D5}"/>
              </a:ext>
            </a:extLst>
          </p:cNvPr>
          <p:cNvSpPr>
            <a:spLocks noGrp="1" noChangeArrowheads="1"/>
          </p:cNvSpPr>
          <p:nvPr>
            <p:ph type="sldNum" sz="quarter" idx="5"/>
          </p:nvPr>
        </p:nvSpPr>
        <p:spPr>
          <a:ln/>
        </p:spPr>
        <p:txBody>
          <a:bodyPr/>
          <a:lstStyle/>
          <a:p>
            <a:fld id="{92FF026E-A757-42D4-A48C-B8149BBE5878}" type="slidenum">
              <a:rPr lang="en-US" altLang="en-US"/>
              <a:pPr/>
              <a:t>16</a:t>
            </a:fld>
            <a:endParaRPr lang="en-US" altLang="en-US"/>
          </a:p>
        </p:txBody>
      </p:sp>
      <p:sp>
        <p:nvSpPr>
          <p:cNvPr id="438274" name="Rectangle 2">
            <a:extLst>
              <a:ext uri="{FF2B5EF4-FFF2-40B4-BE49-F238E27FC236}">
                <a16:creationId xmlns:a16="http://schemas.microsoft.com/office/drawing/2014/main" id="{E794E8A5-102F-489C-92EC-5418A0D2EBD7}"/>
              </a:ext>
            </a:extLst>
          </p:cNvPr>
          <p:cNvSpPr>
            <a:spLocks noGrp="1" noRot="1" noChangeAspect="1" noChangeArrowheads="1" noTextEdit="1"/>
          </p:cNvSpPr>
          <p:nvPr>
            <p:ph type="sldImg"/>
          </p:nvPr>
        </p:nvSpPr>
        <p:spPr>
          <a:xfrm>
            <a:off x="457200" y="720725"/>
            <a:ext cx="6400800" cy="3600450"/>
          </a:xfrm>
          <a:ln/>
        </p:spPr>
      </p:sp>
      <p:sp>
        <p:nvSpPr>
          <p:cNvPr id="438275" name="Rectangle 3">
            <a:extLst>
              <a:ext uri="{FF2B5EF4-FFF2-40B4-BE49-F238E27FC236}">
                <a16:creationId xmlns:a16="http://schemas.microsoft.com/office/drawing/2014/main" id="{12F0A2E0-8C69-471D-9A47-C53F23E0C7BF}"/>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062101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17</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18</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7381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19</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93152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20</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3328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21</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14820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22</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16281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148742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23</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2504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24</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0630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25</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9239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26</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3915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27</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432652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28</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2384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29</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3736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30</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222487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31</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77549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06378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541338" y="757238"/>
            <a:ext cx="6719887" cy="3779837"/>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2180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7D32C-EDF6-4868-BC45-5183BE5D959C}"/>
              </a:ext>
            </a:extLst>
          </p:cNvPr>
          <p:cNvSpPr>
            <a:spLocks noGrp="1" noChangeArrowheads="1"/>
          </p:cNvSpPr>
          <p:nvPr>
            <p:ph type="sldNum" sz="quarter" idx="5"/>
          </p:nvPr>
        </p:nvSpPr>
        <p:spPr>
          <a:ln/>
        </p:spPr>
        <p:txBody>
          <a:bodyPr/>
          <a:lstStyle/>
          <a:p>
            <a:fld id="{46645B09-FC4F-467C-9B58-3D1F5E6E3C3C}" type="slidenum">
              <a:rPr lang="en-US" altLang="en-US"/>
              <a:pPr/>
              <a:t>33</a:t>
            </a:fld>
            <a:endParaRPr lang="en-US" altLang="en-US"/>
          </a:p>
        </p:txBody>
      </p:sp>
      <p:sp>
        <p:nvSpPr>
          <p:cNvPr id="430082" name="Rectangle 2">
            <a:extLst>
              <a:ext uri="{FF2B5EF4-FFF2-40B4-BE49-F238E27FC236}">
                <a16:creationId xmlns:a16="http://schemas.microsoft.com/office/drawing/2014/main" id="{2E120F23-82A7-415C-8E73-26B9FAC79059}"/>
              </a:ext>
            </a:extLst>
          </p:cNvPr>
          <p:cNvSpPr>
            <a:spLocks noGrp="1" noRot="1" noChangeAspect="1" noChangeArrowheads="1" noTextEdit="1"/>
          </p:cNvSpPr>
          <p:nvPr>
            <p:ph type="sldImg"/>
          </p:nvPr>
        </p:nvSpPr>
        <p:spPr>
          <a:xfrm>
            <a:off x="457200" y="720725"/>
            <a:ext cx="6400800" cy="3600450"/>
          </a:xfrm>
          <a:ln/>
        </p:spPr>
      </p:sp>
      <p:sp>
        <p:nvSpPr>
          <p:cNvPr id="430083" name="Rectangle 3">
            <a:extLst>
              <a:ext uri="{FF2B5EF4-FFF2-40B4-BE49-F238E27FC236}">
                <a16:creationId xmlns:a16="http://schemas.microsoft.com/office/drawing/2014/main" id="{A6622536-1546-42C7-AB9F-92B026F3F4C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24898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35</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118465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36</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457200" y="720725"/>
            <a:ext cx="6400800" cy="360045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269250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016779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38</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39</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132990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40</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8553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B737A6-48BB-4294-80C0-1C373F42B6D7}"/>
              </a:ext>
            </a:extLst>
          </p:cNvPr>
          <p:cNvSpPr>
            <a:spLocks noGrp="1" noChangeArrowheads="1"/>
          </p:cNvSpPr>
          <p:nvPr>
            <p:ph type="sldNum" sz="quarter" idx="5"/>
          </p:nvPr>
        </p:nvSpPr>
        <p:spPr>
          <a:ln/>
        </p:spPr>
        <p:txBody>
          <a:bodyPr/>
          <a:lstStyle/>
          <a:p>
            <a:fld id="{A4DF0969-CCDB-4451-85F8-1984602AC682}" type="slidenum">
              <a:rPr lang="en-US" altLang="en-US"/>
              <a:pPr/>
              <a:t>41</a:t>
            </a:fld>
            <a:endParaRPr lang="en-US" altLang="en-US"/>
          </a:p>
        </p:txBody>
      </p:sp>
      <p:sp>
        <p:nvSpPr>
          <p:cNvPr id="289794" name="Rectangle 2">
            <a:extLst>
              <a:ext uri="{FF2B5EF4-FFF2-40B4-BE49-F238E27FC236}">
                <a16:creationId xmlns:a16="http://schemas.microsoft.com/office/drawing/2014/main" id="{6A032355-6104-48F5-95D9-CD34D348C0CD}"/>
              </a:ext>
            </a:extLst>
          </p:cNvPr>
          <p:cNvSpPr>
            <a:spLocks noGrp="1" noRot="1" noChangeAspect="1" noChangeArrowheads="1" noTextEdit="1"/>
          </p:cNvSpPr>
          <p:nvPr>
            <p:ph type="sldImg"/>
          </p:nvPr>
        </p:nvSpPr>
        <p:spPr>
          <a:xfrm>
            <a:off x="457200" y="720725"/>
            <a:ext cx="6400800" cy="3600450"/>
          </a:xfrm>
          <a:ln/>
        </p:spPr>
      </p:sp>
      <p:sp>
        <p:nvSpPr>
          <p:cNvPr id="289795" name="Rectangle 3">
            <a:extLst>
              <a:ext uri="{FF2B5EF4-FFF2-40B4-BE49-F238E27FC236}">
                <a16:creationId xmlns:a16="http://schemas.microsoft.com/office/drawing/2014/main" id="{9B843752-53AB-4D7B-8408-1E36C57B1A1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099792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7614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65492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706" indent="-398733" eaLnBrk="0" hangingPunct="0">
              <a:spcBef>
                <a:spcPct val="30000"/>
              </a:spcBef>
              <a:defRPr sz="1800">
                <a:solidFill>
                  <a:schemeClr val="tx1"/>
                </a:solidFill>
                <a:latin typeface="Arial" charset="0"/>
                <a:cs typeface="Arial" charset="0"/>
              </a:defRPr>
            </a:lvl2pPr>
            <a:lvl3pPr marL="1594933" indent="-318986" eaLnBrk="0" hangingPunct="0">
              <a:spcBef>
                <a:spcPct val="30000"/>
              </a:spcBef>
              <a:defRPr sz="1800">
                <a:solidFill>
                  <a:schemeClr val="tx1"/>
                </a:solidFill>
                <a:latin typeface="Arial" charset="0"/>
                <a:cs typeface="Arial" charset="0"/>
              </a:defRPr>
            </a:lvl3pPr>
            <a:lvl4pPr marL="2232907" indent="-318986" eaLnBrk="0" hangingPunct="0">
              <a:spcBef>
                <a:spcPct val="30000"/>
              </a:spcBef>
              <a:defRPr sz="1800">
                <a:solidFill>
                  <a:schemeClr val="tx1"/>
                </a:solidFill>
                <a:latin typeface="Arial" charset="0"/>
                <a:cs typeface="Arial" charset="0"/>
              </a:defRPr>
            </a:lvl4pPr>
            <a:lvl5pPr marL="2870882" indent="-318986" eaLnBrk="0" hangingPunct="0">
              <a:spcBef>
                <a:spcPct val="30000"/>
              </a:spcBef>
              <a:defRPr sz="1800">
                <a:solidFill>
                  <a:schemeClr val="tx1"/>
                </a:solidFill>
                <a:latin typeface="Arial" charset="0"/>
                <a:cs typeface="Arial" charset="0"/>
              </a:defRPr>
            </a:lvl5pPr>
            <a:lvl6pPr marL="3508854" indent="-318986" eaLnBrk="0" fontAlgn="base" hangingPunct="0">
              <a:spcBef>
                <a:spcPct val="30000"/>
              </a:spcBef>
              <a:spcAft>
                <a:spcPct val="0"/>
              </a:spcAft>
              <a:defRPr sz="1800">
                <a:solidFill>
                  <a:schemeClr val="tx1"/>
                </a:solidFill>
                <a:latin typeface="Arial" charset="0"/>
                <a:cs typeface="Arial" charset="0"/>
              </a:defRPr>
            </a:lvl6pPr>
            <a:lvl7pPr marL="4146829" indent="-318986" eaLnBrk="0" fontAlgn="base" hangingPunct="0">
              <a:spcBef>
                <a:spcPct val="30000"/>
              </a:spcBef>
              <a:spcAft>
                <a:spcPct val="0"/>
              </a:spcAft>
              <a:defRPr sz="1800">
                <a:solidFill>
                  <a:schemeClr val="tx1"/>
                </a:solidFill>
                <a:latin typeface="Arial" charset="0"/>
                <a:cs typeface="Arial" charset="0"/>
              </a:defRPr>
            </a:lvl7pPr>
            <a:lvl8pPr marL="4784801" indent="-318986" eaLnBrk="0" fontAlgn="base" hangingPunct="0">
              <a:spcBef>
                <a:spcPct val="30000"/>
              </a:spcBef>
              <a:spcAft>
                <a:spcPct val="0"/>
              </a:spcAft>
              <a:defRPr sz="1800">
                <a:solidFill>
                  <a:schemeClr val="tx1"/>
                </a:solidFill>
                <a:latin typeface="Arial" charset="0"/>
                <a:cs typeface="Arial" charset="0"/>
              </a:defRPr>
            </a:lvl8pPr>
            <a:lvl9pPr marL="5422776" indent="-318986" eaLnBrk="0" fontAlgn="base" hangingPunct="0">
              <a:spcBef>
                <a:spcPct val="30000"/>
              </a:spcBef>
              <a:spcAft>
                <a:spcPct val="0"/>
              </a:spcAft>
              <a:defRPr sz="1800">
                <a:solidFill>
                  <a:schemeClr val="tx1"/>
                </a:solidFill>
                <a:latin typeface="Arial" charset="0"/>
                <a:cs typeface="Arial" charset="0"/>
              </a:defRPr>
            </a:lvl9pPr>
          </a:lstStyle>
          <a:p>
            <a:pPr defTabSz="1021806"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21806"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4"/>
              </a:spcAft>
            </a:pPr>
            <a:endParaRPr lang="en-US" altLang="en-US" sz="1800" b="1" dirty="0">
              <a:latin typeface="+mn-lt"/>
            </a:endParaRPr>
          </a:p>
        </p:txBody>
      </p:sp>
      <p:sp>
        <p:nvSpPr>
          <p:cNvPr id="2" name="Date Placeholder 1"/>
          <p:cNvSpPr>
            <a:spLocks noGrp="1"/>
          </p:cNvSpPr>
          <p:nvPr>
            <p:ph type="dt" idx="10"/>
          </p:nvPr>
        </p:nvSpPr>
        <p:spPr/>
        <p:txBody>
          <a:bodyPr/>
          <a:lstStyle/>
          <a:p>
            <a:pPr defTabSz="1021806">
              <a:defRPr/>
            </a:pPr>
            <a:r>
              <a:rPr lang="en-US" sz="1500">
                <a:solidFill>
                  <a:srgbClr val="000000"/>
                </a:solidFill>
              </a:rPr>
              <a:t>6/24/2018</a:t>
            </a:r>
          </a:p>
        </p:txBody>
      </p:sp>
      <p:sp>
        <p:nvSpPr>
          <p:cNvPr id="3" name="Header Placeholder 2"/>
          <p:cNvSpPr>
            <a:spLocks noGrp="1"/>
          </p:cNvSpPr>
          <p:nvPr>
            <p:ph type="hdr" sz="quarter" idx="11"/>
          </p:nvPr>
        </p:nvSpPr>
        <p:spPr/>
        <p:txBody>
          <a:bodyPr/>
          <a:lstStyle/>
          <a:p>
            <a:pPr defTabSz="1021806">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21806">
              <a:defRPr/>
            </a:pPr>
            <a:r>
              <a:rPr lang="en-US" sz="15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68B5C4-2760-48BB-B69C-9EA23B5B754D}"/>
              </a:ext>
            </a:extLst>
          </p:cNvPr>
          <p:cNvSpPr>
            <a:spLocks noGrp="1" noChangeArrowheads="1"/>
          </p:cNvSpPr>
          <p:nvPr>
            <p:ph type="sldNum" sz="quarter" idx="5"/>
          </p:nvPr>
        </p:nvSpPr>
        <p:spPr>
          <a:ln/>
        </p:spPr>
        <p:txBody>
          <a:bodyPr/>
          <a:lstStyle/>
          <a:p>
            <a:fld id="{8F1CC0BB-4FCE-4044-AB78-7124736EF309}" type="slidenum">
              <a:rPr lang="en-US" altLang="en-US"/>
              <a:pPr/>
              <a:t>44</a:t>
            </a:fld>
            <a:endParaRPr lang="en-US" altLang="en-US"/>
          </a:p>
        </p:txBody>
      </p:sp>
      <p:sp>
        <p:nvSpPr>
          <p:cNvPr id="324610" name="Rectangle 2">
            <a:extLst>
              <a:ext uri="{FF2B5EF4-FFF2-40B4-BE49-F238E27FC236}">
                <a16:creationId xmlns:a16="http://schemas.microsoft.com/office/drawing/2014/main" id="{DF13BF08-D136-4207-96E9-F6F948D8EFD6}"/>
              </a:ext>
            </a:extLst>
          </p:cNvPr>
          <p:cNvSpPr>
            <a:spLocks noGrp="1" noRot="1" noChangeAspect="1" noChangeArrowheads="1" noTextEdit="1"/>
          </p:cNvSpPr>
          <p:nvPr>
            <p:ph type="sldImg"/>
          </p:nvPr>
        </p:nvSpPr>
        <p:spPr>
          <a:xfrm>
            <a:off x="457200" y="720725"/>
            <a:ext cx="6400800" cy="3600450"/>
          </a:xfrm>
          <a:ln/>
        </p:spPr>
      </p:sp>
      <p:sp>
        <p:nvSpPr>
          <p:cNvPr id="324611" name="Rectangle 3">
            <a:extLst>
              <a:ext uri="{FF2B5EF4-FFF2-40B4-BE49-F238E27FC236}">
                <a16:creationId xmlns:a16="http://schemas.microsoft.com/office/drawing/2014/main" id="{93EEA764-2D44-4D29-A1BE-AAE48EFA337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2E7DB9-FBF5-45F9-A3B1-943C82789E7D}"/>
              </a:ext>
            </a:extLst>
          </p:cNvPr>
          <p:cNvSpPr>
            <a:spLocks noGrp="1" noChangeArrowheads="1"/>
          </p:cNvSpPr>
          <p:nvPr>
            <p:ph type="sldNum" sz="quarter" idx="5"/>
          </p:nvPr>
        </p:nvSpPr>
        <p:spPr>
          <a:ln/>
        </p:spPr>
        <p:txBody>
          <a:bodyPr/>
          <a:lstStyle/>
          <a:p>
            <a:fld id="{3F0CF8FE-D889-4917-9A65-16B46A551398}" type="slidenum">
              <a:rPr lang="en-US" altLang="en-US"/>
              <a:pPr/>
              <a:t>45</a:t>
            </a:fld>
            <a:endParaRPr lang="en-US" altLang="en-US"/>
          </a:p>
        </p:txBody>
      </p:sp>
      <p:sp>
        <p:nvSpPr>
          <p:cNvPr id="414722" name="Rectangle 2">
            <a:extLst>
              <a:ext uri="{FF2B5EF4-FFF2-40B4-BE49-F238E27FC236}">
                <a16:creationId xmlns:a16="http://schemas.microsoft.com/office/drawing/2014/main" id="{705EEE75-AD1D-4266-9DE0-3EA00B8F0F0F}"/>
              </a:ext>
            </a:extLst>
          </p:cNvPr>
          <p:cNvSpPr>
            <a:spLocks noGrp="1" noRot="1" noChangeAspect="1" noChangeArrowheads="1" noTextEdit="1"/>
          </p:cNvSpPr>
          <p:nvPr>
            <p:ph type="sldImg"/>
          </p:nvPr>
        </p:nvSpPr>
        <p:spPr>
          <a:xfrm>
            <a:off x="457200" y="720725"/>
            <a:ext cx="6400800" cy="3600450"/>
          </a:xfrm>
          <a:ln/>
        </p:spPr>
      </p:sp>
      <p:sp>
        <p:nvSpPr>
          <p:cNvPr id="414723" name="Rectangle 3">
            <a:extLst>
              <a:ext uri="{FF2B5EF4-FFF2-40B4-BE49-F238E27FC236}">
                <a16:creationId xmlns:a16="http://schemas.microsoft.com/office/drawing/2014/main" id="{4BF1FCA8-57F3-4E2F-B774-9B37514AA88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A68B5C4-2760-48BB-B69C-9EA23B5B754D}"/>
              </a:ext>
            </a:extLst>
          </p:cNvPr>
          <p:cNvSpPr>
            <a:spLocks noGrp="1" noChangeArrowheads="1"/>
          </p:cNvSpPr>
          <p:nvPr>
            <p:ph type="sldNum" sz="quarter" idx="5"/>
          </p:nvPr>
        </p:nvSpPr>
        <p:spPr>
          <a:ln/>
        </p:spPr>
        <p:txBody>
          <a:bodyPr/>
          <a:lstStyle/>
          <a:p>
            <a:fld id="{8F1CC0BB-4FCE-4044-AB78-7124736EF309}" type="slidenum">
              <a:rPr lang="en-US" altLang="en-US"/>
              <a:pPr/>
              <a:t>47</a:t>
            </a:fld>
            <a:endParaRPr lang="en-US" altLang="en-US"/>
          </a:p>
        </p:txBody>
      </p:sp>
      <p:sp>
        <p:nvSpPr>
          <p:cNvPr id="324610" name="Rectangle 2">
            <a:extLst>
              <a:ext uri="{FF2B5EF4-FFF2-40B4-BE49-F238E27FC236}">
                <a16:creationId xmlns:a16="http://schemas.microsoft.com/office/drawing/2014/main" id="{DF13BF08-D136-4207-96E9-F6F948D8EFD6}"/>
              </a:ext>
            </a:extLst>
          </p:cNvPr>
          <p:cNvSpPr>
            <a:spLocks noGrp="1" noRot="1" noChangeAspect="1" noChangeArrowheads="1" noTextEdit="1"/>
          </p:cNvSpPr>
          <p:nvPr>
            <p:ph type="sldImg"/>
          </p:nvPr>
        </p:nvSpPr>
        <p:spPr>
          <a:xfrm>
            <a:off x="457200" y="720725"/>
            <a:ext cx="6400800" cy="3600450"/>
          </a:xfrm>
          <a:ln/>
        </p:spPr>
      </p:sp>
      <p:sp>
        <p:nvSpPr>
          <p:cNvPr id="324611" name="Rectangle 3">
            <a:extLst>
              <a:ext uri="{FF2B5EF4-FFF2-40B4-BE49-F238E27FC236}">
                <a16:creationId xmlns:a16="http://schemas.microsoft.com/office/drawing/2014/main" id="{93EEA764-2D44-4D29-A1BE-AAE48EFA3370}"/>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32416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638661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B92ADA-C0BC-4746-AEA2-9D33F89E0228}"/>
              </a:ext>
            </a:extLst>
          </p:cNvPr>
          <p:cNvSpPr>
            <a:spLocks noGrp="1" noChangeArrowheads="1"/>
          </p:cNvSpPr>
          <p:nvPr>
            <p:ph type="sldNum" sz="quarter" idx="5"/>
          </p:nvPr>
        </p:nvSpPr>
        <p:spPr>
          <a:ln/>
        </p:spPr>
        <p:txBody>
          <a:bodyPr/>
          <a:lstStyle/>
          <a:p>
            <a:fld id="{EC0F2110-D116-4777-BC79-1C030834C20E}" type="slidenum">
              <a:rPr lang="en-US" altLang="en-US"/>
              <a:pPr/>
              <a:t>49</a:t>
            </a:fld>
            <a:endParaRPr lang="en-US" altLang="en-US"/>
          </a:p>
        </p:txBody>
      </p:sp>
      <p:sp>
        <p:nvSpPr>
          <p:cNvPr id="362498" name="Rectangle 2">
            <a:extLst>
              <a:ext uri="{FF2B5EF4-FFF2-40B4-BE49-F238E27FC236}">
                <a16:creationId xmlns:a16="http://schemas.microsoft.com/office/drawing/2014/main" id="{E5670A04-4ED1-4EDA-A1A7-6A6E4392532A}"/>
              </a:ext>
            </a:extLst>
          </p:cNvPr>
          <p:cNvSpPr>
            <a:spLocks noGrp="1" noRot="1" noChangeAspect="1" noChangeArrowheads="1" noTextEdit="1"/>
          </p:cNvSpPr>
          <p:nvPr>
            <p:ph type="sldImg"/>
          </p:nvPr>
        </p:nvSpPr>
        <p:spPr>
          <a:xfrm>
            <a:off x="457200" y="720725"/>
            <a:ext cx="6400800" cy="3600450"/>
          </a:xfrm>
          <a:ln/>
        </p:spPr>
      </p:sp>
      <p:sp>
        <p:nvSpPr>
          <p:cNvPr id="362499" name="Rectangle 3">
            <a:extLst>
              <a:ext uri="{FF2B5EF4-FFF2-40B4-BE49-F238E27FC236}">
                <a16:creationId xmlns:a16="http://schemas.microsoft.com/office/drawing/2014/main" id="{1640678D-DA29-42C8-84B4-B41EB86EC0A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4236741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49C153-E765-40CE-BDBC-31386C95A4EE}"/>
              </a:ext>
            </a:extLst>
          </p:cNvPr>
          <p:cNvSpPr>
            <a:spLocks noGrp="1" noChangeArrowheads="1"/>
          </p:cNvSpPr>
          <p:nvPr>
            <p:ph type="sldNum" sz="quarter" idx="5"/>
          </p:nvPr>
        </p:nvSpPr>
        <p:spPr>
          <a:ln/>
        </p:spPr>
        <p:txBody>
          <a:bodyPr/>
          <a:lstStyle/>
          <a:p>
            <a:fld id="{A416271D-2672-4E72-9A3E-CC1ED6125147}" type="slidenum">
              <a:rPr lang="en-US" altLang="en-US"/>
              <a:pPr/>
              <a:t>51</a:t>
            </a:fld>
            <a:endParaRPr lang="en-US" altLang="en-US"/>
          </a:p>
        </p:txBody>
      </p:sp>
      <p:sp>
        <p:nvSpPr>
          <p:cNvPr id="418818" name="Rectangle 2">
            <a:extLst>
              <a:ext uri="{FF2B5EF4-FFF2-40B4-BE49-F238E27FC236}">
                <a16:creationId xmlns:a16="http://schemas.microsoft.com/office/drawing/2014/main" id="{F8B63DA0-DCC3-4C2B-8E4D-34D7B3A498ED}"/>
              </a:ext>
            </a:extLst>
          </p:cNvPr>
          <p:cNvSpPr>
            <a:spLocks noGrp="1" noRot="1" noChangeAspect="1" noChangeArrowheads="1" noTextEdit="1"/>
          </p:cNvSpPr>
          <p:nvPr>
            <p:ph type="sldImg"/>
          </p:nvPr>
        </p:nvSpPr>
        <p:spPr>
          <a:xfrm>
            <a:off x="457200" y="720725"/>
            <a:ext cx="6400800" cy="3600450"/>
          </a:xfrm>
          <a:ln/>
        </p:spPr>
      </p:sp>
      <p:sp>
        <p:nvSpPr>
          <p:cNvPr id="418819" name="Rectangle 3">
            <a:extLst>
              <a:ext uri="{FF2B5EF4-FFF2-40B4-BE49-F238E27FC236}">
                <a16:creationId xmlns:a16="http://schemas.microsoft.com/office/drawing/2014/main" id="{410B693F-7FA9-457B-8729-D7F86C55EAA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245981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249D15-B8DE-4683-AD60-9603618187D1}"/>
              </a:ext>
            </a:extLst>
          </p:cNvPr>
          <p:cNvSpPr>
            <a:spLocks noGrp="1" noChangeArrowheads="1"/>
          </p:cNvSpPr>
          <p:nvPr>
            <p:ph type="sldNum" sz="quarter" idx="5"/>
          </p:nvPr>
        </p:nvSpPr>
        <p:spPr>
          <a:ln/>
        </p:spPr>
        <p:txBody>
          <a:bodyPr/>
          <a:lstStyle/>
          <a:p>
            <a:fld id="{EE530415-4FE8-4D28-8604-070FFEA22BAD}" type="slidenum">
              <a:rPr lang="en-US" altLang="en-US"/>
              <a:pPr/>
              <a:t>53</a:t>
            </a:fld>
            <a:endParaRPr lang="en-US" altLang="en-US"/>
          </a:p>
        </p:txBody>
      </p:sp>
      <p:sp>
        <p:nvSpPr>
          <p:cNvPr id="360450" name="Rectangle 2">
            <a:extLst>
              <a:ext uri="{FF2B5EF4-FFF2-40B4-BE49-F238E27FC236}">
                <a16:creationId xmlns:a16="http://schemas.microsoft.com/office/drawing/2014/main" id="{D86580BF-59ED-4919-8790-A93B5C1FE991}"/>
              </a:ext>
            </a:extLst>
          </p:cNvPr>
          <p:cNvSpPr>
            <a:spLocks noGrp="1" noRot="1" noChangeAspect="1" noChangeArrowheads="1" noTextEdit="1"/>
          </p:cNvSpPr>
          <p:nvPr>
            <p:ph type="sldImg"/>
          </p:nvPr>
        </p:nvSpPr>
        <p:spPr>
          <a:xfrm>
            <a:off x="457200" y="720725"/>
            <a:ext cx="6400800" cy="3600450"/>
          </a:xfrm>
          <a:ln/>
        </p:spPr>
      </p:sp>
      <p:sp>
        <p:nvSpPr>
          <p:cNvPr id="360451" name="Rectangle 3">
            <a:extLst>
              <a:ext uri="{FF2B5EF4-FFF2-40B4-BE49-F238E27FC236}">
                <a16:creationId xmlns:a16="http://schemas.microsoft.com/office/drawing/2014/main" id="{E412DE93-3CED-48FA-BF7C-FFE66A98425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944201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230222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741" indent="-421438" eaLnBrk="0" hangingPunct="0">
              <a:spcBef>
                <a:spcPct val="30000"/>
              </a:spcBef>
              <a:defRPr sz="1900">
                <a:solidFill>
                  <a:schemeClr val="tx1"/>
                </a:solidFill>
                <a:latin typeface="Arial" charset="0"/>
                <a:cs typeface="Arial" charset="0"/>
              </a:defRPr>
            </a:lvl2pPr>
            <a:lvl3pPr marL="1685757" indent="-337151" eaLnBrk="0" hangingPunct="0">
              <a:spcBef>
                <a:spcPct val="30000"/>
              </a:spcBef>
              <a:defRPr sz="1900">
                <a:solidFill>
                  <a:schemeClr val="tx1"/>
                </a:solidFill>
                <a:latin typeface="Arial" charset="0"/>
                <a:cs typeface="Arial" charset="0"/>
              </a:defRPr>
            </a:lvl3pPr>
            <a:lvl4pPr marL="2360059" indent="-337151" eaLnBrk="0" hangingPunct="0">
              <a:spcBef>
                <a:spcPct val="30000"/>
              </a:spcBef>
              <a:defRPr sz="1900">
                <a:solidFill>
                  <a:schemeClr val="tx1"/>
                </a:solidFill>
                <a:latin typeface="Arial" charset="0"/>
                <a:cs typeface="Arial" charset="0"/>
              </a:defRPr>
            </a:lvl4pPr>
            <a:lvl5pPr marL="3034364" indent="-337151" eaLnBrk="0" hangingPunct="0">
              <a:spcBef>
                <a:spcPct val="30000"/>
              </a:spcBef>
              <a:defRPr sz="1900">
                <a:solidFill>
                  <a:schemeClr val="tx1"/>
                </a:solidFill>
                <a:latin typeface="Arial" charset="0"/>
                <a:cs typeface="Arial" charset="0"/>
              </a:defRPr>
            </a:lvl5pPr>
            <a:lvl6pPr marL="3708666" indent="-337151" eaLnBrk="0" fontAlgn="base" hangingPunct="0">
              <a:spcBef>
                <a:spcPct val="30000"/>
              </a:spcBef>
              <a:spcAft>
                <a:spcPct val="0"/>
              </a:spcAft>
              <a:defRPr sz="1900">
                <a:solidFill>
                  <a:schemeClr val="tx1"/>
                </a:solidFill>
                <a:latin typeface="Arial" charset="0"/>
                <a:cs typeface="Arial" charset="0"/>
              </a:defRPr>
            </a:lvl6pPr>
            <a:lvl7pPr marL="4382971" indent="-337151" eaLnBrk="0" fontAlgn="base" hangingPunct="0">
              <a:spcBef>
                <a:spcPct val="30000"/>
              </a:spcBef>
              <a:spcAft>
                <a:spcPct val="0"/>
              </a:spcAft>
              <a:defRPr sz="1900">
                <a:solidFill>
                  <a:schemeClr val="tx1"/>
                </a:solidFill>
                <a:latin typeface="Arial" charset="0"/>
                <a:cs typeface="Arial" charset="0"/>
              </a:defRPr>
            </a:lvl7pPr>
            <a:lvl8pPr marL="5057273" indent="-337151" eaLnBrk="0" fontAlgn="base" hangingPunct="0">
              <a:spcBef>
                <a:spcPct val="30000"/>
              </a:spcBef>
              <a:spcAft>
                <a:spcPct val="0"/>
              </a:spcAft>
              <a:defRPr sz="1900">
                <a:solidFill>
                  <a:schemeClr val="tx1"/>
                </a:solidFill>
                <a:latin typeface="Arial" charset="0"/>
                <a:cs typeface="Arial" charset="0"/>
              </a:defRPr>
            </a:lvl8pPr>
            <a:lvl9pPr marL="5731576" indent="-337151" eaLnBrk="0" fontAlgn="base" hangingPunct="0">
              <a:spcBef>
                <a:spcPct val="30000"/>
              </a:spcBef>
              <a:spcAft>
                <a:spcPct val="0"/>
              </a:spcAft>
              <a:defRPr sz="1900">
                <a:solidFill>
                  <a:schemeClr val="tx1"/>
                </a:solidFill>
                <a:latin typeface="Arial" charset="0"/>
                <a:cs typeface="Arial" charset="0"/>
              </a:defRPr>
            </a:lvl9pPr>
          </a:lstStyle>
          <a:p>
            <a:pPr defTabSz="107999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7999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3"/>
              </a:spcAft>
            </a:pPr>
            <a:endParaRPr lang="en-US" altLang="en-US" sz="1900" b="1" dirty="0">
              <a:latin typeface="+mn-lt"/>
            </a:endParaRPr>
          </a:p>
        </p:txBody>
      </p:sp>
      <p:sp>
        <p:nvSpPr>
          <p:cNvPr id="3" name="Header Placeholder 2"/>
          <p:cNvSpPr>
            <a:spLocks noGrp="1"/>
          </p:cNvSpPr>
          <p:nvPr>
            <p:ph type="hdr" sz="quarter" idx="11"/>
          </p:nvPr>
        </p:nvSpPr>
        <p:spPr/>
        <p:txBody>
          <a:bodyPr/>
          <a:lstStyle/>
          <a:p>
            <a:pPr defTabSz="107999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7999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122163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249D15-B8DE-4683-AD60-9603618187D1}"/>
              </a:ext>
            </a:extLst>
          </p:cNvPr>
          <p:cNvSpPr>
            <a:spLocks noGrp="1" noChangeArrowheads="1"/>
          </p:cNvSpPr>
          <p:nvPr>
            <p:ph type="sldNum" sz="quarter" idx="5"/>
          </p:nvPr>
        </p:nvSpPr>
        <p:spPr>
          <a:ln/>
        </p:spPr>
        <p:txBody>
          <a:bodyPr/>
          <a:lstStyle/>
          <a:p>
            <a:fld id="{EE530415-4FE8-4D28-8604-070FFEA22BAD}" type="slidenum">
              <a:rPr lang="en-US" altLang="en-US"/>
              <a:pPr/>
              <a:t>56</a:t>
            </a:fld>
            <a:endParaRPr lang="en-US" altLang="en-US"/>
          </a:p>
        </p:txBody>
      </p:sp>
      <p:sp>
        <p:nvSpPr>
          <p:cNvPr id="360450" name="Rectangle 2">
            <a:extLst>
              <a:ext uri="{FF2B5EF4-FFF2-40B4-BE49-F238E27FC236}">
                <a16:creationId xmlns:a16="http://schemas.microsoft.com/office/drawing/2014/main" id="{D86580BF-59ED-4919-8790-A93B5C1FE991}"/>
              </a:ext>
            </a:extLst>
          </p:cNvPr>
          <p:cNvSpPr>
            <a:spLocks noGrp="1" noRot="1" noChangeAspect="1" noChangeArrowheads="1" noTextEdit="1"/>
          </p:cNvSpPr>
          <p:nvPr>
            <p:ph type="sldImg"/>
          </p:nvPr>
        </p:nvSpPr>
        <p:spPr>
          <a:xfrm>
            <a:off x="457200" y="720725"/>
            <a:ext cx="6400800" cy="3600450"/>
          </a:xfrm>
          <a:ln/>
        </p:spPr>
      </p:sp>
      <p:sp>
        <p:nvSpPr>
          <p:cNvPr id="360451" name="Rectangle 3">
            <a:extLst>
              <a:ext uri="{FF2B5EF4-FFF2-40B4-BE49-F238E27FC236}">
                <a16:creationId xmlns:a16="http://schemas.microsoft.com/office/drawing/2014/main" id="{E412DE93-3CED-48FA-BF7C-FFE66A98425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57</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6729719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249D15-B8DE-4683-AD60-9603618187D1}"/>
              </a:ext>
            </a:extLst>
          </p:cNvPr>
          <p:cNvSpPr>
            <a:spLocks noGrp="1" noChangeArrowheads="1"/>
          </p:cNvSpPr>
          <p:nvPr>
            <p:ph type="sldNum" sz="quarter" idx="5"/>
          </p:nvPr>
        </p:nvSpPr>
        <p:spPr>
          <a:ln/>
        </p:spPr>
        <p:txBody>
          <a:bodyPr/>
          <a:lstStyle/>
          <a:p>
            <a:fld id="{EE530415-4FE8-4D28-8604-070FFEA22BAD}" type="slidenum">
              <a:rPr lang="en-US" altLang="en-US"/>
              <a:pPr/>
              <a:t>58</a:t>
            </a:fld>
            <a:endParaRPr lang="en-US" altLang="en-US"/>
          </a:p>
        </p:txBody>
      </p:sp>
      <p:sp>
        <p:nvSpPr>
          <p:cNvPr id="360450" name="Rectangle 2">
            <a:extLst>
              <a:ext uri="{FF2B5EF4-FFF2-40B4-BE49-F238E27FC236}">
                <a16:creationId xmlns:a16="http://schemas.microsoft.com/office/drawing/2014/main" id="{D86580BF-59ED-4919-8790-A93B5C1FE991}"/>
              </a:ext>
            </a:extLst>
          </p:cNvPr>
          <p:cNvSpPr>
            <a:spLocks noGrp="1" noRot="1" noChangeAspect="1" noChangeArrowheads="1" noTextEdit="1"/>
          </p:cNvSpPr>
          <p:nvPr>
            <p:ph type="sldImg"/>
          </p:nvPr>
        </p:nvSpPr>
        <p:spPr>
          <a:xfrm>
            <a:off x="457200" y="720725"/>
            <a:ext cx="6400800" cy="3600450"/>
          </a:xfrm>
          <a:ln/>
        </p:spPr>
      </p:sp>
      <p:sp>
        <p:nvSpPr>
          <p:cNvPr id="360451" name="Rectangle 3">
            <a:extLst>
              <a:ext uri="{FF2B5EF4-FFF2-40B4-BE49-F238E27FC236}">
                <a16:creationId xmlns:a16="http://schemas.microsoft.com/office/drawing/2014/main" id="{E412DE93-3CED-48FA-BF7C-FFE66A98425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152092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solidFill>
                <a:schemeClr val="tx1">
                  <a:lumMod val="10000"/>
                </a:schemeClr>
              </a:solidFill>
              <a:latin typeface="+mn-lt"/>
            </a:endParaRPr>
          </a:p>
        </p:txBody>
      </p:sp>
      <p:sp>
        <p:nvSpPr>
          <p:cNvPr id="4" name="Slide Number Placeholder 3"/>
          <p:cNvSpPr>
            <a:spLocks noGrp="1"/>
          </p:cNvSpPr>
          <p:nvPr>
            <p:ph type="sldNum" sz="quarter" idx="10"/>
          </p:nvPr>
        </p:nvSpPr>
        <p:spPr/>
        <p:txBody>
          <a:bodyPr/>
          <a:lstStyle/>
          <a:p>
            <a:pPr>
              <a:defRPr/>
            </a:pPr>
            <a:fld id="{CBA7DA73-EEB1-49A2-ABD0-237B0BA9D3AF}" type="slidenum">
              <a:rPr lang="en-US" smtClean="0"/>
              <a:pPr>
                <a:defRPr/>
              </a:pPr>
              <a:t>59</a:t>
            </a:fld>
            <a:endParaRPr lang="en-US"/>
          </a:p>
        </p:txBody>
      </p:sp>
      <p:sp>
        <p:nvSpPr>
          <p:cNvPr id="5" name="Footer Placeholder 4"/>
          <p:cNvSpPr>
            <a:spLocks noGrp="1"/>
          </p:cNvSpPr>
          <p:nvPr>
            <p:ph type="ftr" sz="quarter" idx="11"/>
          </p:nvPr>
        </p:nvSpPr>
        <p:spPr/>
        <p:txBody>
          <a:bodyPr/>
          <a:lstStyle/>
          <a:p>
            <a:pPr>
              <a:defRPr/>
            </a:pPr>
            <a:r>
              <a:rPr lang="en-US"/>
              <a:t>Jim McGowan, Th.D.</a:t>
            </a:r>
          </a:p>
        </p:txBody>
      </p:sp>
      <p:sp>
        <p:nvSpPr>
          <p:cNvPr id="6" name="Date Placeholder 5"/>
          <p:cNvSpPr>
            <a:spLocks noGrp="1"/>
          </p:cNvSpPr>
          <p:nvPr>
            <p:ph type="dt" idx="12"/>
          </p:nvPr>
        </p:nvSpPr>
        <p:spPr/>
        <p:txBody>
          <a:bodyPr/>
          <a:lstStyle/>
          <a:p>
            <a:pPr>
              <a:defRPr/>
            </a:pPr>
            <a:r>
              <a:rPr lang="en-US"/>
              <a:t>06/08/2014</a:t>
            </a:r>
          </a:p>
        </p:txBody>
      </p:sp>
      <p:sp>
        <p:nvSpPr>
          <p:cNvPr id="7" name="Header Placeholder 6"/>
          <p:cNvSpPr>
            <a:spLocks noGrp="1"/>
          </p:cNvSpPr>
          <p:nvPr>
            <p:ph type="hdr" sz="quarter" idx="13"/>
          </p:nvPr>
        </p:nvSpPr>
        <p:spPr/>
        <p:txBody>
          <a:bodyPr/>
          <a:lstStyle/>
          <a:p>
            <a:pPr>
              <a:defRPr/>
            </a:pPr>
            <a:r>
              <a:rPr lang="en-US"/>
              <a:t>Identification Truth - Part 2</a:t>
            </a:r>
          </a:p>
        </p:txBody>
      </p:sp>
    </p:spTree>
    <p:extLst>
      <p:ext uri="{BB962C8B-B14F-4D97-AF65-F5344CB8AC3E}">
        <p14:creationId xmlns:p14="http://schemas.microsoft.com/office/powerpoint/2010/main" val="2603677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60</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3017635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1095152" indent="-420059">
              <a:spcBef>
                <a:spcPct val="30000"/>
              </a:spcBef>
              <a:defRPr sz="1500">
                <a:solidFill>
                  <a:schemeClr val="tx1"/>
                </a:solidFill>
                <a:latin typeface="Arial" panose="020B0604020202020204" pitchFamily="34" charset="0"/>
                <a:cs typeface="Arial" panose="020B0604020202020204" pitchFamily="34" charset="0"/>
              </a:defRPr>
            </a:lvl2pPr>
            <a:lvl3pPr marL="1685861" indent="-335673">
              <a:spcBef>
                <a:spcPct val="30000"/>
              </a:spcBef>
              <a:defRPr sz="1500">
                <a:solidFill>
                  <a:schemeClr val="tx1"/>
                </a:solidFill>
                <a:latin typeface="Arial" panose="020B0604020202020204" pitchFamily="34" charset="0"/>
                <a:cs typeface="Arial" panose="020B0604020202020204" pitchFamily="34" charset="0"/>
              </a:defRPr>
            </a:lvl3pPr>
            <a:lvl4pPr marL="2359079" indent="-335673">
              <a:spcBef>
                <a:spcPct val="30000"/>
              </a:spcBef>
              <a:defRPr sz="1500">
                <a:solidFill>
                  <a:schemeClr val="tx1"/>
                </a:solidFill>
                <a:latin typeface="Arial" panose="020B0604020202020204" pitchFamily="34" charset="0"/>
                <a:cs typeface="Arial" panose="020B0604020202020204" pitchFamily="34" charset="0"/>
              </a:defRPr>
            </a:lvl4pPr>
            <a:lvl5pPr marL="3034174" indent="-335673">
              <a:spcBef>
                <a:spcPct val="30000"/>
              </a:spcBef>
              <a:defRPr sz="1500">
                <a:solidFill>
                  <a:schemeClr val="tx1"/>
                </a:solidFill>
                <a:latin typeface="Arial" panose="020B0604020202020204" pitchFamily="34" charset="0"/>
                <a:cs typeface="Arial" panose="020B0604020202020204" pitchFamily="34" charset="0"/>
              </a:defRPr>
            </a:lvl5pPr>
            <a:lvl6pPr marL="3574250"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411432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654401"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519447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F2A336B0-4F46-4FEA-BD6B-3A7DD238EB45}" type="slidenum">
              <a:rPr lang="en-US" altLang="en-US" sz="1900">
                <a:solidFill>
                  <a:srgbClr val="000000"/>
                </a:solidFill>
                <a:latin typeface="Calibri" panose="020F0502020204030204" pitchFamily="34" charset="0"/>
                <a:cs typeface="Calibri" panose="020F0502020204030204" pitchFamily="34" charset="0"/>
              </a:rPr>
              <a:pPr defTabSz="1080151">
                <a:spcBef>
                  <a:spcPct val="0"/>
                </a:spcBef>
                <a:defRPr/>
              </a:pPr>
              <a:t>6</a:t>
            </a:fld>
            <a:endParaRPr lang="en-US" altLang="en-US" sz="19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541338" y="757238"/>
            <a:ext cx="6719887" cy="3779837"/>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437272" y="6112290"/>
            <a:ext cx="7901139" cy="5788848"/>
          </a:xfrm>
        </p:spPr>
        <p:txBody>
          <a:bodyPr/>
          <a:lstStyle/>
          <a:p>
            <a:pPr>
              <a:spcBef>
                <a:spcPts val="0"/>
              </a:spcBef>
              <a:spcAft>
                <a:spcPts val="1474"/>
              </a:spcAft>
              <a:defRPr/>
            </a:pPr>
            <a:endParaRPr lang="en-US" altLang="en-US" sz="19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10</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48525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11</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457200" y="720725"/>
            <a:ext cx="6400800" cy="3600450"/>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12</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427399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44221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2173596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2940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DB67132-5662-4A90-93CD-C81A29A18478}" type="slidenum">
              <a:rPr lang="en-US" altLang="en-US" smtClean="0"/>
              <a:pPr/>
              <a:t>‹#›</a:t>
            </a:fld>
            <a:endParaRPr lang="en-US" altLang="en-US"/>
          </a:p>
        </p:txBody>
      </p:sp>
    </p:spTree>
    <p:extLst>
      <p:ext uri="{BB962C8B-B14F-4D97-AF65-F5344CB8AC3E}">
        <p14:creationId xmlns:p14="http://schemas.microsoft.com/office/powerpoint/2010/main" val="344133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1C5CA6C-5365-44EB-AC09-7BFBE8D583D2}" type="slidenum">
              <a:rPr lang="en-US" altLang="en-US" smtClean="0"/>
              <a:pPr/>
              <a:t>‹#›</a:t>
            </a:fld>
            <a:endParaRPr lang="en-US" altLang="en-US"/>
          </a:p>
        </p:txBody>
      </p:sp>
    </p:spTree>
    <p:extLst>
      <p:ext uri="{BB962C8B-B14F-4D97-AF65-F5344CB8AC3E}">
        <p14:creationId xmlns:p14="http://schemas.microsoft.com/office/powerpoint/2010/main" val="381279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58D998D-4DD9-42CE-AF06-ED2EDED33540}" type="slidenum">
              <a:rPr lang="en-US" altLang="en-US" smtClean="0"/>
              <a:pPr/>
              <a:t>‹#›</a:t>
            </a:fld>
            <a:endParaRPr lang="en-US" altLang="en-US"/>
          </a:p>
        </p:txBody>
      </p:sp>
    </p:spTree>
    <p:extLst>
      <p:ext uri="{BB962C8B-B14F-4D97-AF65-F5344CB8AC3E}">
        <p14:creationId xmlns:p14="http://schemas.microsoft.com/office/powerpoint/2010/main" val="1345346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52C3781-8A68-46ED-8BF1-71948FC96876}" type="slidenum">
              <a:rPr lang="en-US" altLang="en-US" smtClean="0"/>
              <a:pPr/>
              <a:t>‹#›</a:t>
            </a:fld>
            <a:endParaRPr lang="en-US" altLang="en-US"/>
          </a:p>
        </p:txBody>
      </p:sp>
    </p:spTree>
    <p:extLst>
      <p:ext uri="{BB962C8B-B14F-4D97-AF65-F5344CB8AC3E}">
        <p14:creationId xmlns:p14="http://schemas.microsoft.com/office/powerpoint/2010/main" val="4142209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16DFFB9-A0F3-48F8-B357-6B495C7B6AED}" type="slidenum">
              <a:rPr lang="en-US" altLang="en-US" smtClean="0"/>
              <a:pPr/>
              <a:t>‹#›</a:t>
            </a:fld>
            <a:endParaRPr lang="en-US" altLang="en-US"/>
          </a:p>
        </p:txBody>
      </p:sp>
    </p:spTree>
    <p:extLst>
      <p:ext uri="{BB962C8B-B14F-4D97-AF65-F5344CB8AC3E}">
        <p14:creationId xmlns:p14="http://schemas.microsoft.com/office/powerpoint/2010/main" val="3947701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68463DBB-307E-4E8C-8CBC-7E43C6BBBB70}" type="slidenum">
              <a:rPr lang="en-US" altLang="en-US" smtClean="0"/>
              <a:pPr/>
              <a:t>‹#›</a:t>
            </a:fld>
            <a:endParaRPr lang="en-US" altLang="en-US"/>
          </a:p>
        </p:txBody>
      </p:sp>
    </p:spTree>
    <p:extLst>
      <p:ext uri="{BB962C8B-B14F-4D97-AF65-F5344CB8AC3E}">
        <p14:creationId xmlns:p14="http://schemas.microsoft.com/office/powerpoint/2010/main" val="69117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8A848A8-542B-4021-94BA-A49E13BAC3AC}" type="slidenum">
              <a:rPr lang="en-US" altLang="en-US" smtClean="0"/>
              <a:pPr/>
              <a:t>‹#›</a:t>
            </a:fld>
            <a:endParaRPr lang="en-US" altLang="en-US"/>
          </a:p>
        </p:txBody>
      </p:sp>
    </p:spTree>
    <p:extLst>
      <p:ext uri="{BB962C8B-B14F-4D97-AF65-F5344CB8AC3E}">
        <p14:creationId xmlns:p14="http://schemas.microsoft.com/office/powerpoint/2010/main" val="122917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276313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17D912A-03CD-4D47-AE01-2AC5BDEFD921}" type="slidenum">
              <a:rPr lang="en-US" altLang="en-US" smtClean="0"/>
              <a:pPr/>
              <a:t>‹#›</a:t>
            </a:fld>
            <a:endParaRPr lang="en-US" altLang="en-US"/>
          </a:p>
        </p:txBody>
      </p:sp>
    </p:spTree>
    <p:extLst>
      <p:ext uri="{BB962C8B-B14F-4D97-AF65-F5344CB8AC3E}">
        <p14:creationId xmlns:p14="http://schemas.microsoft.com/office/powerpoint/2010/main" val="124808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DDDCD85-0D22-4C19-8511-816A8F0688DC}" type="slidenum">
              <a:rPr lang="en-US" altLang="en-US" smtClean="0"/>
              <a:pPr/>
              <a:t>‹#›</a:t>
            </a:fld>
            <a:endParaRPr lang="en-US" altLang="en-US"/>
          </a:p>
        </p:txBody>
      </p:sp>
    </p:spTree>
    <p:extLst>
      <p:ext uri="{BB962C8B-B14F-4D97-AF65-F5344CB8AC3E}">
        <p14:creationId xmlns:p14="http://schemas.microsoft.com/office/powerpoint/2010/main" val="139863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BFC39AC-8FEF-471B-80E8-DFD58F17EB64}" type="slidenum">
              <a:rPr lang="en-US" altLang="en-US" smtClean="0"/>
              <a:pPr/>
              <a:t>‹#›</a:t>
            </a:fld>
            <a:endParaRPr lang="en-US" altLang="en-US"/>
          </a:p>
        </p:txBody>
      </p:sp>
    </p:spTree>
    <p:extLst>
      <p:ext uri="{BB962C8B-B14F-4D97-AF65-F5344CB8AC3E}">
        <p14:creationId xmlns:p14="http://schemas.microsoft.com/office/powerpoint/2010/main" val="159621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34A4BF5-8E24-46E9-9269-98964159E0A3}" type="slidenum">
              <a:rPr lang="en-US" altLang="en-US" smtClean="0"/>
              <a:pPr/>
              <a:t>‹#›</a:t>
            </a:fld>
            <a:endParaRPr lang="en-US" altLang="en-US"/>
          </a:p>
        </p:txBody>
      </p:sp>
    </p:spTree>
    <p:extLst>
      <p:ext uri="{BB962C8B-B14F-4D97-AF65-F5344CB8AC3E}">
        <p14:creationId xmlns:p14="http://schemas.microsoft.com/office/powerpoint/2010/main" val="3190187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EE3DF2F-805E-4B55-88CF-C1BF0F77B712}" type="slidenum">
              <a:rPr lang="en-US" altLang="en-US" smtClean="0"/>
              <a:pPr/>
              <a:t>‹#›</a:t>
            </a:fld>
            <a:endParaRPr lang="en-US" altLang="en-US"/>
          </a:p>
        </p:txBody>
      </p:sp>
    </p:spTree>
    <p:extLst>
      <p:ext uri="{BB962C8B-B14F-4D97-AF65-F5344CB8AC3E}">
        <p14:creationId xmlns:p14="http://schemas.microsoft.com/office/powerpoint/2010/main" val="319553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68A6CE4-27DD-4054-A9A1-937482A7296A}" type="slidenum">
              <a:rPr lang="en-US" altLang="en-US" smtClean="0"/>
              <a:pPr/>
              <a:t>‹#›</a:t>
            </a:fld>
            <a:endParaRPr lang="en-US" altLang="en-US"/>
          </a:p>
        </p:txBody>
      </p:sp>
    </p:spTree>
    <p:extLst>
      <p:ext uri="{BB962C8B-B14F-4D97-AF65-F5344CB8AC3E}">
        <p14:creationId xmlns:p14="http://schemas.microsoft.com/office/powerpoint/2010/main" val="1320875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F308CB5-21A3-48EE-A61F-2A5BC85AF0E5}" type="slidenum">
              <a:rPr lang="en-US" altLang="en-US" smtClean="0"/>
              <a:pPr/>
              <a:t>‹#›</a:t>
            </a:fld>
            <a:endParaRPr lang="en-US" altLang="en-US"/>
          </a:p>
        </p:txBody>
      </p:sp>
    </p:spTree>
    <p:extLst>
      <p:ext uri="{BB962C8B-B14F-4D97-AF65-F5344CB8AC3E}">
        <p14:creationId xmlns:p14="http://schemas.microsoft.com/office/powerpoint/2010/main" val="239130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6895856-FD8D-48BB-AF43-95E6B6BE7D34}" type="slidenum">
              <a:rPr lang="en-US" altLang="en-US" smtClean="0"/>
              <a:pPr/>
              <a:t>‹#›</a:t>
            </a:fld>
            <a:endParaRPr lang="en-US" altLang="en-US"/>
          </a:p>
        </p:txBody>
      </p:sp>
    </p:spTree>
    <p:extLst>
      <p:ext uri="{BB962C8B-B14F-4D97-AF65-F5344CB8AC3E}">
        <p14:creationId xmlns:p14="http://schemas.microsoft.com/office/powerpoint/2010/main" val="3622977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B7D816F-16F2-46EF-8D7D-879E37E30829}" type="slidenum">
              <a:rPr lang="en-US" altLang="en-US" smtClean="0"/>
              <a:pPr/>
              <a:t>‹#›</a:t>
            </a:fld>
            <a:endParaRPr lang="en-US" altLang="en-US"/>
          </a:p>
        </p:txBody>
      </p:sp>
    </p:spTree>
    <p:extLst>
      <p:ext uri="{BB962C8B-B14F-4D97-AF65-F5344CB8AC3E}">
        <p14:creationId xmlns:p14="http://schemas.microsoft.com/office/powerpoint/2010/main" val="1230840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06B0C17-FFAD-45A4-BAF3-57BCD324F9C1}" type="slidenum">
              <a:rPr lang="en-US" altLang="en-US" smtClean="0"/>
              <a:pPr/>
              <a:t>‹#›</a:t>
            </a:fld>
            <a:endParaRPr lang="en-US" altLang="en-US"/>
          </a:p>
        </p:txBody>
      </p:sp>
    </p:spTree>
    <p:extLst>
      <p:ext uri="{BB962C8B-B14F-4D97-AF65-F5344CB8AC3E}">
        <p14:creationId xmlns:p14="http://schemas.microsoft.com/office/powerpoint/2010/main" val="9371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2936559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91F8D464-276A-4E97-914D-A9B8D4DD5374}" type="slidenum">
              <a:rPr lang="en-US" altLang="en-US" smtClean="0"/>
              <a:pPr/>
              <a:t>‹#›</a:t>
            </a:fld>
            <a:endParaRPr lang="en-US" altLang="en-US"/>
          </a:p>
        </p:txBody>
      </p:sp>
    </p:spTree>
    <p:extLst>
      <p:ext uri="{BB962C8B-B14F-4D97-AF65-F5344CB8AC3E}">
        <p14:creationId xmlns:p14="http://schemas.microsoft.com/office/powerpoint/2010/main" val="2665679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81A3DF5-B6D3-4E4E-898B-2785D5DE733B}" type="slidenum">
              <a:rPr lang="en-US" altLang="en-US" smtClean="0"/>
              <a:pPr/>
              <a:t>‹#›</a:t>
            </a:fld>
            <a:endParaRPr lang="en-US" altLang="en-US"/>
          </a:p>
        </p:txBody>
      </p:sp>
    </p:spTree>
    <p:extLst>
      <p:ext uri="{BB962C8B-B14F-4D97-AF65-F5344CB8AC3E}">
        <p14:creationId xmlns:p14="http://schemas.microsoft.com/office/powerpoint/2010/main" val="443677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363C329-7136-4FE3-BD42-23582AD09253}" type="slidenum">
              <a:rPr lang="en-US" altLang="en-US" smtClean="0"/>
              <a:pPr/>
              <a:t>‹#›</a:t>
            </a:fld>
            <a:endParaRPr lang="en-US" altLang="en-US"/>
          </a:p>
        </p:txBody>
      </p:sp>
    </p:spTree>
    <p:extLst>
      <p:ext uri="{BB962C8B-B14F-4D97-AF65-F5344CB8AC3E}">
        <p14:creationId xmlns:p14="http://schemas.microsoft.com/office/powerpoint/2010/main" val="1310731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E40A4F9-6716-486E-911C-4AC817A66A0A}" type="slidenum">
              <a:rPr lang="en-US" altLang="en-US" smtClean="0"/>
              <a:pPr/>
              <a:t>‹#›</a:t>
            </a:fld>
            <a:endParaRPr lang="en-US" altLang="en-US"/>
          </a:p>
        </p:txBody>
      </p:sp>
    </p:spTree>
    <p:extLst>
      <p:ext uri="{BB962C8B-B14F-4D97-AF65-F5344CB8AC3E}">
        <p14:creationId xmlns:p14="http://schemas.microsoft.com/office/powerpoint/2010/main" val="1737334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D323933-4C10-41AE-A0FC-9CB0784DBFF5}" type="slidenum">
              <a:rPr lang="en-US" altLang="en-US" smtClean="0"/>
              <a:pPr/>
              <a:t>‹#›</a:t>
            </a:fld>
            <a:endParaRPr lang="en-US" altLang="en-US"/>
          </a:p>
        </p:txBody>
      </p:sp>
    </p:spTree>
    <p:extLst>
      <p:ext uri="{BB962C8B-B14F-4D97-AF65-F5344CB8AC3E}">
        <p14:creationId xmlns:p14="http://schemas.microsoft.com/office/powerpoint/2010/main" val="64072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182857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309117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359975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31148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328493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40890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296667274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122036461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E1B1F58A-F6FF-4C74-8FEA-F95CF17E3C2B}" type="slidenum">
              <a:rPr lang="en-US" altLang="en-US" smtClean="0"/>
              <a:pPr/>
              <a:t>‹#›</a:t>
            </a:fld>
            <a:endParaRPr lang="en-US" altLang="en-US" dirty="0"/>
          </a:p>
        </p:txBody>
      </p:sp>
    </p:spTree>
    <p:extLst>
      <p:ext uri="{BB962C8B-B14F-4D97-AF65-F5344CB8AC3E}">
        <p14:creationId xmlns:p14="http://schemas.microsoft.com/office/powerpoint/2010/main" val="203293040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crossdaily.com/pictures/view/the-garden-tomb-110000398/" TargetMode="External"/><Relationship Id="rId7"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hyperlink" Target="http://media.photobucket.com/image/jesus%20throne/zcry/faith/throne1.jpg?o=15" TargetMode="External"/><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03-20-2022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u="sng" dirty="0">
                <a:solidFill>
                  <a:srgbClr val="0000CC"/>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30 – </a:t>
            </a:r>
            <a:r>
              <a:rPr lang="en-US" sz="3000" b="1" u="sng" dirty="0">
                <a:solidFill>
                  <a:srgbClr val="0000CC"/>
                </a:solidFill>
                <a:latin typeface="Calibri" panose="020F0502020204030204" pitchFamily="34" charset="0"/>
                <a:cs typeface="Calibri" panose="020F0502020204030204" pitchFamily="34" charset="0"/>
              </a:rPr>
              <a:t>Matthew 5:21-42</a:t>
            </a:r>
            <a:endParaRPr lang="en-US" alt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3</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5:43-48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p:txBody>
      </p:sp>
    </p:spTree>
    <p:extLst>
      <p:ext uri="{BB962C8B-B14F-4D97-AF65-F5344CB8AC3E}">
        <p14:creationId xmlns:p14="http://schemas.microsoft.com/office/powerpoint/2010/main" val="1664484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2057399"/>
          </a:xfrm>
        </p:spPr>
        <p:txBody>
          <a:bodyPr>
            <a:normAutofit/>
          </a:bodyPr>
          <a:lstStyle/>
          <a:p>
            <a:pPr algn="just" eaLnBrk="1" hangingPunct="1">
              <a:lnSpc>
                <a:spcPct val="11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  </a:t>
            </a:r>
          </a:p>
          <a:p>
            <a:pPr marL="0" lvl="1" indent="0" algn="ctr">
              <a:lnSpc>
                <a:spcPct val="110000"/>
              </a:lnSpc>
              <a:buNone/>
            </a:pPr>
            <a:r>
              <a:rPr lang="en-US" altLang="en-US" sz="2800" b="1" u="sng" cap="all" dirty="0">
                <a:solidFill>
                  <a:srgbClr val="0000CC"/>
                </a:solidFill>
              </a:rPr>
              <a:t>True</a:t>
            </a:r>
            <a:r>
              <a:rPr lang="en-US" altLang="en-US" sz="2800" b="1" cap="all" dirty="0">
                <a:solidFill>
                  <a:srgbClr val="0000CC"/>
                </a:solidFill>
              </a:rPr>
              <a:t> Righteousness </a:t>
            </a:r>
            <a:r>
              <a:rPr lang="en-US" altLang="en-US" sz="2800" b="1" dirty="0">
                <a:solidFill>
                  <a:srgbClr val="0000CC"/>
                </a:solidFill>
              </a:rPr>
              <a:t>vs. </a:t>
            </a:r>
            <a:r>
              <a:rPr lang="en-US" altLang="en-US" sz="2800" b="1" dirty="0">
                <a:solidFill>
                  <a:srgbClr val="C00000"/>
                </a:solidFill>
              </a:rPr>
              <a:t>Pharisaical Righteousness</a:t>
            </a:r>
            <a:endParaRPr lang="en-US" altLang="en-US" sz="2800" dirty="0"/>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a:p>
            <a:r>
              <a:rPr lang="en-US" altLang="en-US" sz="2400" b="1" dirty="0">
                <a:solidFill>
                  <a:srgbClr val="0000CC"/>
                </a:solidFill>
                <a:ea typeface="+mn-ea"/>
              </a:rPr>
              <a:t>Matthew 5:20-48 </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331952" y="3992880"/>
            <a:ext cx="3528097" cy="25603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447245"/>
          </a:xfrm>
        </p:spPr>
        <p:txBody>
          <a:bodyPr/>
          <a:lstStyle/>
          <a:p>
            <a:pPr marL="457200" indent="-457200" algn="just" eaLnBrk="1" hangingPunct="1">
              <a:lnSpc>
                <a:spcPct val="100000"/>
              </a:lnSpc>
              <a:buFont typeface="+mj-lt"/>
              <a:buAutoNum type="arabicPeriod"/>
            </a:pPr>
            <a:r>
              <a:rPr lang="en-US" altLang="en-US" sz="2800" dirty="0"/>
              <a:t>Jesus will quote Old Testament passages and include those laws that require </a:t>
            </a:r>
            <a:r>
              <a:rPr lang="en-US" altLang="en-US" b="1" dirty="0">
                <a:solidFill>
                  <a:srgbClr val="0000CC"/>
                </a:solidFill>
              </a:rPr>
              <a:t>full heart-level </a:t>
            </a:r>
            <a:r>
              <a:rPr lang="en-US" altLang="en-US" sz="2800" dirty="0"/>
              <a:t>and </a:t>
            </a:r>
            <a:r>
              <a:rPr lang="en-US" altLang="en-US" b="1" dirty="0">
                <a:solidFill>
                  <a:srgbClr val="0000CC"/>
                </a:solidFill>
              </a:rPr>
              <a:t>relationship compliance</a:t>
            </a:r>
            <a:r>
              <a:rPr lang="en-US" altLang="en-US" sz="2800" dirty="0"/>
              <a:t> when appropriate.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6">
            <a:extLst>
              <a:ext uri="{FF2B5EF4-FFF2-40B4-BE49-F238E27FC236}">
                <a16:creationId xmlns:a16="http://schemas.microsoft.com/office/drawing/2014/main" id="{C2321062-4570-466F-9833-ED764E42D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133045"/>
          </a:xfrm>
        </p:spPr>
        <p:txBody>
          <a:bodyPr/>
          <a:lstStyle/>
          <a:p>
            <a:pPr marL="457200" indent="-457200" algn="just" eaLnBrk="1" hangingPunct="1">
              <a:lnSpc>
                <a:spcPct val="100000"/>
              </a:lnSpc>
              <a:buFont typeface="+mj-lt"/>
              <a:buAutoNum type="arabicPeriod" startAt="2"/>
            </a:pPr>
            <a:r>
              <a:rPr lang="en-US" altLang="en-US" sz="2800" dirty="0"/>
              <a:t>Jesus will quote Old Testament passages along with one of the traditions </a:t>
            </a:r>
            <a:r>
              <a:rPr lang="en-US" altLang="en-US" b="1" i="1" u="sng" dirty="0">
                <a:solidFill>
                  <a:srgbClr val="0000CC"/>
                </a:solidFill>
              </a:rPr>
              <a:t>that have been added to the Law of Moses</a:t>
            </a:r>
            <a:r>
              <a:rPr lang="en-US" altLang="en-US" sz="2800" dirty="0"/>
              <a:t>,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8" name="Picture 7">
            <a:extLst>
              <a:ext uri="{FF2B5EF4-FFF2-40B4-BE49-F238E27FC236}">
                <a16:creationId xmlns:a16="http://schemas.microsoft.com/office/drawing/2014/main" id="{ABDCC1C1-EEC7-497D-B219-4FA46BC23E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extLst>
      <p:ext uri="{BB962C8B-B14F-4D97-AF65-F5344CB8AC3E}">
        <p14:creationId xmlns:p14="http://schemas.microsoft.com/office/powerpoint/2010/main" val="97715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6629400" cy="4495243"/>
          </a:xfrm>
        </p:spPr>
        <p:txBody>
          <a:bodyPr>
            <a:normAutofit/>
          </a:bodyPr>
          <a:lstStyle/>
          <a:p>
            <a:pPr algn="just" eaLnBrk="1" hangingPunct="1">
              <a:lnSpc>
                <a:spcPct val="100000"/>
              </a:lnSpc>
            </a:pPr>
            <a:r>
              <a:rPr lang="en-US" altLang="en-US" dirty="0"/>
              <a:t>Jesus sometimes uses *</a:t>
            </a:r>
            <a:r>
              <a:rPr lang="en-US" altLang="en-US" b="1" u="sng" dirty="0">
                <a:solidFill>
                  <a:srgbClr val="0000CC"/>
                </a:solidFill>
              </a:rPr>
              <a:t>hyperbole</a:t>
            </a:r>
            <a:r>
              <a:rPr lang="en-US" altLang="en-US" dirty="0"/>
              <a:t>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96C4AA83-FE98-42D9-9825-AA523CDA4D47}"/>
              </a:ext>
            </a:extLst>
          </p:cNvPr>
          <p:cNvPicPr>
            <a:picLocks noChangeAspect="1"/>
          </p:cNvPicPr>
          <p:nvPr/>
        </p:nvPicPr>
        <p:blipFill>
          <a:blip r:embed="rId3"/>
          <a:stretch>
            <a:fillRect/>
          </a:stretch>
        </p:blipFill>
        <p:spPr>
          <a:xfrm>
            <a:off x="7374418" y="1905000"/>
            <a:ext cx="4207982" cy="3657600"/>
          </a:xfrm>
          <a:prstGeom prst="rect">
            <a:avLst/>
          </a:prstGeom>
        </p:spPr>
      </p:pic>
    </p:spTree>
    <p:extLst>
      <p:ext uri="{BB962C8B-B14F-4D97-AF65-F5344CB8AC3E}">
        <p14:creationId xmlns:p14="http://schemas.microsoft.com/office/powerpoint/2010/main" val="286238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10972800" cy="1066800"/>
          </a:xfrm>
        </p:spPr>
        <p:txBody>
          <a:bodyPr>
            <a:noAutofit/>
          </a:bodyPr>
          <a:lstStyle/>
          <a:p>
            <a:pPr marL="0" marR="0" algn="just">
              <a:lnSpc>
                <a:spcPct val="100000"/>
              </a:lnSpc>
              <a:spcBef>
                <a:spcPts val="0"/>
              </a:spcBef>
              <a:spcAft>
                <a:spcPts val="60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In Matt. 5:21-48, Jesus contrasts Pharisaic Righteousness and True Righteousness regarding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topics </a:t>
            </a:r>
            <a:r>
              <a:rPr lang="en-US" sz="2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covered 1-6 previously)</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990600" y="685800"/>
            <a:ext cx="1021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From The Inside Out – What We Covered Previously </a:t>
            </a:r>
          </a:p>
          <a:p>
            <a:r>
              <a:rPr lang="en-US" altLang="en-US" sz="2400" b="1" dirty="0">
                <a:solidFill>
                  <a:srgbClr val="0000CC"/>
                </a:solidFill>
                <a:ea typeface="+mn-ea"/>
              </a:rPr>
              <a:t>Matthew 5:21-48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2" name="Table 2">
            <a:extLst>
              <a:ext uri="{FF2B5EF4-FFF2-40B4-BE49-F238E27FC236}">
                <a16:creationId xmlns:a16="http://schemas.microsoft.com/office/drawing/2014/main" id="{77E375C3-3FF8-4EE8-86F4-2334F8993CFB}"/>
              </a:ext>
            </a:extLst>
          </p:cNvPr>
          <p:cNvGraphicFramePr>
            <a:graphicFrameLocks noGrp="1"/>
          </p:cNvGraphicFramePr>
          <p:nvPr>
            <p:extLst>
              <p:ext uri="{D42A27DB-BD31-4B8C-83A1-F6EECF244321}">
                <p14:modId xmlns:p14="http://schemas.microsoft.com/office/powerpoint/2010/main" val="3977849263"/>
              </p:ext>
            </p:extLst>
          </p:nvPr>
        </p:nvGraphicFramePr>
        <p:xfrm>
          <a:off x="2032000" y="3164840"/>
          <a:ext cx="8128000" cy="3159760"/>
        </p:xfrm>
        <a:graphic>
          <a:graphicData uri="http://schemas.openxmlformats.org/drawingml/2006/table">
            <a:tbl>
              <a:tblPr firstRow="1" bandRow="1">
                <a:tableStyleId>{22838BEF-8BB2-4498-84A7-C5851F593DF1}</a:tableStyleId>
              </a:tblPr>
              <a:tblGrid>
                <a:gridCol w="4064000">
                  <a:extLst>
                    <a:ext uri="{9D8B030D-6E8A-4147-A177-3AD203B41FA5}">
                      <a16:colId xmlns:a16="http://schemas.microsoft.com/office/drawing/2014/main" val="157200852"/>
                    </a:ext>
                  </a:extLst>
                </a:gridCol>
                <a:gridCol w="4064000">
                  <a:extLst>
                    <a:ext uri="{9D8B030D-6E8A-4147-A177-3AD203B41FA5}">
                      <a16:colId xmlns:a16="http://schemas.microsoft.com/office/drawing/2014/main" val="1321786271"/>
                    </a:ext>
                  </a:extLst>
                </a:gridCol>
              </a:tblGrid>
              <a:tr h="789940">
                <a:tc>
                  <a:txBody>
                    <a:bodyPr/>
                    <a:lstStyle/>
                    <a:p>
                      <a:pPr marL="285750" indent="-514350" algn="just" fontAlgn="auto">
                        <a:lnSpc>
                          <a:spcPct val="100000"/>
                        </a:lnSpc>
                        <a:spcBef>
                          <a:spcPts val="600"/>
                        </a:spcBef>
                        <a:spcAft>
                          <a:spcPts val="600"/>
                        </a:spcAft>
                        <a:buFont typeface="+mj-lt"/>
                        <a:buAutoNum type="arabicParenR"/>
                      </a:pPr>
                      <a:r>
                        <a:rPr lang="en-US" sz="2800" b="1" dirty="0"/>
                        <a:t>Murder (21-22)</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5"/>
                      </a:pPr>
                      <a:r>
                        <a:rPr lang="en-US" sz="2800" b="1" dirty="0"/>
                        <a:t>Oaths (33-37)</a:t>
                      </a:r>
                      <a:endParaRPr lang="en-US" sz="2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08129089"/>
                  </a:ext>
                </a:extLst>
              </a:tr>
              <a:tr h="789940">
                <a:tc>
                  <a:txBody>
                    <a:bodyPr/>
                    <a:lstStyle/>
                    <a:p>
                      <a:pPr marL="285750" indent="-514350" algn="just" fontAlgn="auto">
                        <a:lnSpc>
                          <a:spcPct val="100000"/>
                        </a:lnSpc>
                        <a:spcBef>
                          <a:spcPts val="600"/>
                        </a:spcBef>
                        <a:spcAft>
                          <a:spcPts val="600"/>
                        </a:spcAft>
                        <a:buFont typeface="+mj-lt"/>
                        <a:buAutoNum type="arabicParenR" startAt="2"/>
                      </a:pPr>
                      <a:r>
                        <a:rPr lang="en-US" sz="2800" b="1" dirty="0"/>
                        <a:t>Reconciliation (23-26)</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6"/>
                      </a:pPr>
                      <a:r>
                        <a:rPr lang="en-US" sz="2800" b="1" dirty="0"/>
                        <a:t>Non-resistance (38-42)</a:t>
                      </a:r>
                      <a:endParaRPr lang="en-US" sz="2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78096358"/>
                  </a:ext>
                </a:extLst>
              </a:tr>
              <a:tr h="789940">
                <a:tc>
                  <a:txBody>
                    <a:bodyPr/>
                    <a:lstStyle/>
                    <a:p>
                      <a:pPr marL="285750" indent="-514350" algn="just" fontAlgn="auto">
                        <a:lnSpc>
                          <a:spcPct val="100000"/>
                        </a:lnSpc>
                        <a:spcBef>
                          <a:spcPts val="600"/>
                        </a:spcBef>
                        <a:spcAft>
                          <a:spcPts val="600"/>
                        </a:spcAft>
                        <a:buFont typeface="+mj-lt"/>
                        <a:buAutoNum type="arabicParenR" startAt="3"/>
                      </a:pPr>
                      <a:r>
                        <a:rPr lang="en-US" sz="2800" b="1" dirty="0"/>
                        <a:t>Adultery (27-30)</a:t>
                      </a:r>
                      <a:endParaRPr lang="en-US" sz="2800" b="1"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7"/>
                      </a:pPr>
                      <a:r>
                        <a:rPr lang="en-US" sz="2800" b="0" dirty="0"/>
                        <a:t>Love (43-48).  </a:t>
                      </a: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19207127"/>
                  </a:ext>
                </a:extLst>
              </a:tr>
              <a:tr h="789940">
                <a:tc>
                  <a:txBody>
                    <a:bodyPr/>
                    <a:lstStyle/>
                    <a:p>
                      <a:pPr marL="285750" indent="-514350" algn="just" fontAlgn="auto">
                        <a:lnSpc>
                          <a:spcPct val="100000"/>
                        </a:lnSpc>
                        <a:spcBef>
                          <a:spcPts val="600"/>
                        </a:spcBef>
                        <a:spcAft>
                          <a:spcPts val="600"/>
                        </a:spcAft>
                        <a:buFont typeface="+mj-lt"/>
                        <a:buAutoNum type="arabicParenR" startAt="4"/>
                      </a:pPr>
                      <a:r>
                        <a:rPr lang="en-US" sz="2800" b="1" dirty="0"/>
                        <a:t>Divorce (31-32)</a:t>
                      </a:r>
                    </a:p>
                  </a:txBody>
                  <a:tcPr anchor="ctr"/>
                </a:tc>
                <a:tc>
                  <a:txBody>
                    <a:bodyPr/>
                    <a:lstStyle/>
                    <a:p>
                      <a:pPr marL="0" indent="0" algn="just" defTabSz="914400" rtl="0" eaLnBrk="1" fontAlgn="auto" latinLnBrk="0" hangingPunct="1">
                        <a:lnSpc>
                          <a:spcPct val="100000"/>
                        </a:lnSpc>
                        <a:spcBef>
                          <a:spcPts val="600"/>
                        </a:spcBef>
                        <a:spcAft>
                          <a:spcPts val="600"/>
                        </a:spcAft>
                        <a:buFont typeface="+mj-lt"/>
                        <a:buNone/>
                      </a:pP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99215799"/>
                  </a:ext>
                </a:extLst>
              </a:tr>
            </a:tbl>
          </a:graphicData>
        </a:graphic>
      </p:graphicFrame>
    </p:spTree>
    <p:extLst>
      <p:ext uri="{BB962C8B-B14F-4D97-AF65-F5344CB8AC3E}">
        <p14:creationId xmlns:p14="http://schemas.microsoft.com/office/powerpoint/2010/main" val="310981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733E6DA8-7C21-4209-ABF3-C7656011830E}"/>
              </a:ext>
            </a:extLst>
          </p:cNvPr>
          <p:cNvSpPr>
            <a:spLocks noGrp="1" noChangeArrowheads="1"/>
          </p:cNvSpPr>
          <p:nvPr>
            <p:ph type="title"/>
          </p:nvPr>
        </p:nvSpPr>
        <p:spPr>
          <a:xfrm>
            <a:off x="609600" y="685800"/>
            <a:ext cx="10972800" cy="1143000"/>
          </a:xfrm>
        </p:spPr>
        <p:txBody>
          <a:bodyPr/>
          <a:lstStyle/>
          <a:p>
            <a:pPr algn="ctr" eaLnBrk="0" fontAlgn="base" hangingPunct="0">
              <a:spcAft>
                <a:spcPct val="0"/>
              </a:spcAft>
            </a:pPr>
            <a:r>
              <a:rPr lang="en-US" altLang="en-US" sz="3200" b="1" dirty="0">
                <a:solidFill>
                  <a:srgbClr val="0000CC"/>
                </a:solidFill>
                <a:latin typeface="Calibri" panose="020F0502020204030204" pitchFamily="34" charset="0"/>
                <a:ea typeface="+mn-ea"/>
                <a:cs typeface="Calibri" panose="020F0502020204030204" pitchFamily="34" charset="0"/>
              </a:rPr>
              <a:t>We’ll Continue With Our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3200" b="1" dirty="0">
                <a:solidFill>
                  <a:srgbClr val="0000CC"/>
                </a:solidFill>
                <a:latin typeface="Calibri" panose="020F0502020204030204" pitchFamily="34" charset="0"/>
                <a:ea typeface="+mn-ea"/>
                <a:cs typeface="Calibri" panose="020F0502020204030204" pitchFamily="34" charset="0"/>
              </a:rPr>
              <a:t>Compare and Contrast Approach </a:t>
            </a:r>
          </a:p>
        </p:txBody>
      </p:sp>
      <p:sp>
        <p:nvSpPr>
          <p:cNvPr id="6" name="Text Box 4">
            <a:extLst>
              <a:ext uri="{FF2B5EF4-FFF2-40B4-BE49-F238E27FC236}">
                <a16:creationId xmlns:a16="http://schemas.microsoft.com/office/drawing/2014/main" id="{D6C461B7-3838-46AD-B130-2B3B6C8B130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5" name="Table 3">
            <a:extLst>
              <a:ext uri="{FF2B5EF4-FFF2-40B4-BE49-F238E27FC236}">
                <a16:creationId xmlns:a16="http://schemas.microsoft.com/office/drawing/2014/main" id="{F056B836-B1B8-494E-9F14-A53F1C67278C}"/>
              </a:ext>
            </a:extLst>
          </p:cNvPr>
          <p:cNvGraphicFramePr>
            <a:graphicFrameLocks noGrp="1"/>
          </p:cNvGraphicFramePr>
          <p:nvPr>
            <p:extLst>
              <p:ext uri="{D42A27DB-BD31-4B8C-83A1-F6EECF244321}">
                <p14:modId xmlns:p14="http://schemas.microsoft.com/office/powerpoint/2010/main" val="2995739880"/>
              </p:ext>
            </p:extLst>
          </p:nvPr>
        </p:nvGraphicFramePr>
        <p:xfrm>
          <a:off x="609600" y="2209800"/>
          <a:ext cx="10972800" cy="27432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1670173449"/>
                    </a:ext>
                  </a:extLst>
                </a:gridCol>
                <a:gridCol w="4191000">
                  <a:extLst>
                    <a:ext uri="{9D8B030D-6E8A-4147-A177-3AD203B41FA5}">
                      <a16:colId xmlns:a16="http://schemas.microsoft.com/office/drawing/2014/main" val="2706865885"/>
                    </a:ext>
                  </a:extLst>
                </a:gridCol>
                <a:gridCol w="4191000">
                  <a:extLst>
                    <a:ext uri="{9D8B030D-6E8A-4147-A177-3AD203B41FA5}">
                      <a16:colId xmlns:a16="http://schemas.microsoft.com/office/drawing/2014/main" val="657887119"/>
                    </a:ext>
                  </a:extLst>
                </a:gridCol>
              </a:tblGrid>
              <a:tr h="0">
                <a:tc gridSpan="3">
                  <a:txBody>
                    <a:bodyPr/>
                    <a:lstStyle/>
                    <a:p>
                      <a:pPr algn="ctr"/>
                      <a:r>
                        <a:rPr lang="en-US" sz="2600" dirty="0"/>
                        <a:t>COMPARE AND CONTRAST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94395253"/>
                  </a:ext>
                </a:extLst>
              </a:tr>
              <a:tr h="0">
                <a:tc>
                  <a:txBody>
                    <a:bodyPr/>
                    <a:lstStyle/>
                    <a:p>
                      <a:pPr algn="ctr"/>
                      <a:r>
                        <a:rPr lang="en-US" sz="2600" b="1" kern="1200" dirty="0">
                          <a:solidFill>
                            <a:srgbClr val="CC00CC"/>
                          </a:solidFill>
                          <a:latin typeface="+mn-lt"/>
                          <a:ea typeface="+mn-ea"/>
                          <a:cs typeface="Calibri" panose="020F0502020204030204" pitchFamily="34" charset="0"/>
                        </a:rPr>
                        <a:t>PEOPLE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2600" b="1" dirty="0">
                          <a:solidFill>
                            <a:srgbClr val="CC00CC"/>
                          </a:solidFill>
                          <a:latin typeface="+mn-lt"/>
                        </a:rPr>
                        <a:t>RULING PRINCIPLE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a16="http://schemas.microsoft.com/office/drawing/2014/main" val="639422698"/>
                  </a:ext>
                </a:extLst>
              </a:tr>
              <a:tr h="0">
                <a:tc>
                  <a:txBody>
                    <a:bodyPr/>
                    <a:lstStyle/>
                    <a:p>
                      <a:pPr algn="ctr"/>
                      <a:r>
                        <a:rPr lang="en-US" sz="2600" b="1" kern="1200" dirty="0">
                          <a:solidFill>
                            <a:srgbClr val="00B050"/>
                          </a:solidFill>
                          <a:latin typeface="+mn-lt"/>
                          <a:ea typeface="+mn-ea"/>
                          <a:cs typeface="Calibri" panose="020F0502020204030204" pitchFamily="34" charset="0"/>
                        </a:rPr>
                        <a:t>Nation of 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2600" b="1" dirty="0">
                          <a:solidFill>
                            <a:srgbClr val="00B050"/>
                          </a:solidFill>
                          <a:latin typeface="+mn-lt"/>
                          <a:cs typeface="Calibri" panose="020F0502020204030204" pitchFamily="34" charset="0"/>
                        </a:rPr>
                        <a:t>OT / Gospels / Acts 1</a:t>
                      </a:r>
                    </a:p>
                    <a:p>
                      <a:pPr algn="ctr"/>
                      <a:r>
                        <a:rPr lang="en-US" altLang="en-US" sz="2600" b="1" dirty="0">
                          <a:solidFill>
                            <a:srgbClr val="00B050"/>
                          </a:solidFill>
                          <a:latin typeface="+mn-lt"/>
                          <a:cs typeface="Calibri" panose="020F0502020204030204" pitchFamily="34" charset="0"/>
                        </a:rPr>
                        <a:t>THE LAW OF MOSES</a:t>
                      </a:r>
                      <a:endParaRPr lang="en-US" sz="2600" b="1" dirty="0">
                        <a:solidFill>
                          <a:srgbClr val="00B05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2600" b="1" dirty="0">
                          <a:solidFill>
                            <a:srgbClr val="00B050"/>
                          </a:solidFill>
                          <a:latin typeface="+mn-lt"/>
                          <a:cs typeface="Calibri" panose="020F0502020204030204" pitchFamily="34" charset="0"/>
                        </a:rPr>
                        <a:t>1000 Reign of Christ</a:t>
                      </a:r>
                    </a:p>
                    <a:p>
                      <a:pPr algn="ctr"/>
                      <a:r>
                        <a:rPr lang="en-US" altLang="en-US" sz="2600" b="1" dirty="0">
                          <a:solidFill>
                            <a:srgbClr val="00B050"/>
                          </a:solidFill>
                          <a:latin typeface="+mn-lt"/>
                          <a:cs typeface="Calibri" panose="020F0502020204030204" pitchFamily="34" charset="0"/>
                        </a:rPr>
                        <a:t>KINGDOM LAW</a:t>
                      </a:r>
                      <a:endParaRPr lang="en-US" sz="2600" b="1" dirty="0">
                        <a:solidFill>
                          <a:srgbClr val="00B05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822682"/>
                  </a:ext>
                </a:extLst>
              </a:tr>
              <a:tr h="0">
                <a:tc>
                  <a:txBody>
                    <a:bodyPr/>
                    <a:lstStyle/>
                    <a:p>
                      <a:pPr algn="ctr"/>
                      <a:r>
                        <a:rPr lang="en-US" sz="2600" b="1" kern="1200" dirty="0">
                          <a:solidFill>
                            <a:srgbClr val="0000CC"/>
                          </a:solidFill>
                          <a:latin typeface="Calibri" panose="020F0502020204030204" pitchFamily="34" charset="0"/>
                          <a:ea typeface="+mn-ea"/>
                          <a:cs typeface="Calibri" panose="020F0502020204030204" pitchFamily="34" charset="0"/>
                        </a:rPr>
                        <a:t>Church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en-US" sz="2600" b="1" kern="1200" dirty="0">
                          <a:solidFill>
                            <a:srgbClr val="0000CC"/>
                          </a:solidFill>
                          <a:latin typeface="Calibri" panose="020F0502020204030204" pitchFamily="34" charset="0"/>
                          <a:ea typeface="+mn-ea"/>
                          <a:cs typeface="Calibri" panose="020F0502020204030204" pitchFamily="34" charset="0"/>
                        </a:rPr>
                        <a:t>Acts 2 – Rapture</a:t>
                      </a:r>
                    </a:p>
                    <a:p>
                      <a:pPr algn="ctr"/>
                      <a:r>
                        <a:rPr lang="en-US" altLang="en-US" sz="2600" b="1" kern="1200" dirty="0">
                          <a:solidFill>
                            <a:srgbClr val="0000CC"/>
                          </a:solidFill>
                          <a:latin typeface="Calibri" panose="020F0502020204030204" pitchFamily="34" charset="0"/>
                          <a:ea typeface="+mn-ea"/>
                          <a:cs typeface="Calibri" panose="020F0502020204030204" pitchFamily="34" charset="0"/>
                        </a:rPr>
                        <a:t>GRACE</a:t>
                      </a:r>
                      <a:endParaRPr lang="en-US" sz="2600" b="1" kern="1200" dirty="0">
                        <a:solidFill>
                          <a:srgbClr val="0000CC"/>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600" b="1" kern="1200" dirty="0">
                          <a:solidFill>
                            <a:srgbClr val="0000CC"/>
                          </a:solidFill>
                          <a:latin typeface="Calibri" panose="020F0502020204030204" pitchFamily="34" charset="0"/>
                          <a:ea typeface="+mn-ea"/>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430323"/>
                  </a:ext>
                </a:extLst>
              </a:tr>
            </a:tbl>
          </a:graphicData>
        </a:graphic>
      </p:graphicFrame>
      <p:sp>
        <p:nvSpPr>
          <p:cNvPr id="7" name="TextBox 6">
            <a:extLst>
              <a:ext uri="{FF2B5EF4-FFF2-40B4-BE49-F238E27FC236}">
                <a16:creationId xmlns:a16="http://schemas.microsoft.com/office/drawing/2014/main" id="{25E60FCC-D99D-4BA2-8A14-22242C35D0E3}"/>
              </a:ext>
            </a:extLst>
          </p:cNvPr>
          <p:cNvSpPr txBox="1"/>
          <p:nvPr/>
        </p:nvSpPr>
        <p:spPr>
          <a:xfrm>
            <a:off x="3505200" y="5385137"/>
            <a:ext cx="5181600" cy="1015663"/>
          </a:xfrm>
          <a:prstGeom prst="rect">
            <a:avLst/>
          </a:prstGeom>
          <a:solidFill>
            <a:srgbClr val="FFFFCC"/>
          </a:solidFill>
          <a:ln w="28575">
            <a:solidFill>
              <a:srgbClr val="FF0000"/>
            </a:solidFill>
          </a:ln>
        </p:spPr>
        <p:txBody>
          <a:bodyPr wrap="square">
            <a:spAutoFit/>
          </a:bodyPr>
          <a:lstStyle/>
          <a:p>
            <a:pPr algn="ctr"/>
            <a:r>
              <a:rPr lang="en-US" sz="6000" dirty="0">
                <a:latin typeface="+mn-lt"/>
              </a:rPr>
              <a:t>‘Similar </a:t>
            </a:r>
            <a:r>
              <a:rPr lang="en-US" sz="6000" dirty="0">
                <a:solidFill>
                  <a:srgbClr val="FF0000"/>
                </a:solidFill>
                <a:latin typeface="+mn-lt"/>
              </a:rPr>
              <a:t>≠</a:t>
            </a:r>
            <a:r>
              <a:rPr lang="en-US" sz="6000" dirty="0">
                <a:latin typeface="+mn-lt"/>
              </a:rPr>
              <a:t> Same’</a:t>
            </a:r>
          </a:p>
        </p:txBody>
      </p:sp>
    </p:spTree>
    <p:extLst>
      <p:ext uri="{BB962C8B-B14F-4D97-AF65-F5344CB8AC3E}">
        <p14:creationId xmlns:p14="http://schemas.microsoft.com/office/powerpoint/2010/main" val="4178219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990045"/>
          </a:xfrm>
        </p:spPr>
        <p:txBody>
          <a:bodyPr>
            <a:normAutofit/>
          </a:bodyPr>
          <a:lstStyle/>
          <a:p>
            <a:pPr algn="just">
              <a:lnSpc>
                <a:spcPct val="100000"/>
              </a:lnSpc>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Sermon on the Mount was directed </a:t>
            </a:r>
            <a:r>
              <a:rPr lang="en-US" altLang="en-US" b="1" dirty="0">
                <a:solidFill>
                  <a:srgbClr val="0000CC"/>
                </a:solidFill>
                <a:latin typeface="Calibri" panose="020F0502020204030204" pitchFamily="34" charset="0"/>
                <a:cs typeface="Calibri" panose="020F0502020204030204" pitchFamily="34" charset="0"/>
              </a:rPr>
              <a:t>to Israelites</a:t>
            </a:r>
            <a:r>
              <a:rPr lang="en-US" altLang="en-US" dirty="0">
                <a:solidFill>
                  <a:prstClr val="black"/>
                </a:solidFill>
                <a:latin typeface="Calibri" panose="020F0502020204030204"/>
                <a:cs typeface="Calibri" panose="020F0502020204030204" pitchFamily="34" charset="0"/>
              </a:rPr>
              <a:t>,</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living </a:t>
            </a:r>
            <a:r>
              <a:rPr lang="en-US" altLang="en-US" b="1" dirty="0">
                <a:solidFill>
                  <a:srgbClr val="0000CC"/>
                </a:solidFill>
                <a:latin typeface="Calibri" panose="020F0502020204030204" pitchFamily="34" charset="0"/>
                <a:cs typeface="Calibri" panose="020F0502020204030204" pitchFamily="34" charset="0"/>
              </a:rPr>
              <a:t>in Israel</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who were all </a:t>
            </a:r>
            <a:r>
              <a:rPr lang="en-US" altLang="en-US" b="1" dirty="0">
                <a:solidFill>
                  <a:srgbClr val="0000CC"/>
                </a:solidFill>
                <a:latin typeface="Calibri" panose="020F0502020204030204" pitchFamily="34" charset="0"/>
                <a:cs typeface="Calibri" panose="020F0502020204030204" pitchFamily="34" charset="0"/>
              </a:rPr>
              <a:t>under the Law of Moses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p:txBody>
      </p:sp>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0EF9A28-65C8-4766-9DA4-8855E1D762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1955" y="2895600"/>
            <a:ext cx="4188091" cy="3657600"/>
          </a:xfrm>
          <a:prstGeom prst="rect">
            <a:avLst/>
          </a:prstGeom>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1142445"/>
          </a:xfrm>
        </p:spPr>
        <p:txBody>
          <a:bodyPr>
            <a:normAutofit/>
          </a:bodyPr>
          <a:lstStyle/>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To understand</a:t>
            </a:r>
            <a:r>
              <a:rPr lang="en-US" altLang="en-US" b="1" dirty="0">
                <a:latin typeface="Calibri" panose="020F0502020204030204" pitchFamily="34" charset="0"/>
                <a:cs typeface="Calibri" panose="020F0502020204030204" pitchFamily="34" charset="0"/>
              </a:rPr>
              <a:t> </a:t>
            </a:r>
            <a:r>
              <a:rPr lang="en-US" altLang="en-US" dirty="0"/>
              <a:t>what Christ says we should keep in mind that: </a:t>
            </a:r>
            <a:r>
              <a:rPr lang="en-US" altLang="en-US" b="1" dirty="0">
                <a:solidFill>
                  <a:srgbClr val="0000CC"/>
                </a:solidFill>
                <a:latin typeface="Calibri" panose="020F0502020204030204" pitchFamily="34" charset="0"/>
                <a:cs typeface="Calibri" panose="020F0502020204030204" pitchFamily="34" charset="0"/>
              </a:rPr>
              <a:t>proper</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interpretation </a:t>
            </a:r>
            <a:r>
              <a:rPr lang="en-US" altLang="en-US" b="1" u="sng" dirty="0">
                <a:solidFill>
                  <a:srgbClr val="0000CC"/>
                </a:solidFill>
                <a:latin typeface="Calibri" panose="020F0502020204030204" pitchFamily="34" charset="0"/>
                <a:cs typeface="Calibri" panose="020F0502020204030204" pitchFamily="34" charset="0"/>
              </a:rPr>
              <a:t>requires</a:t>
            </a:r>
            <a:r>
              <a:rPr lang="en-US" altLang="en-US" b="1" dirty="0">
                <a:solidFill>
                  <a:srgbClr val="0000CC"/>
                </a:solidFill>
                <a:latin typeface="Calibri" panose="020F0502020204030204" pitchFamily="34" charset="0"/>
                <a:cs typeface="Calibri" panose="020F0502020204030204" pitchFamily="34" charset="0"/>
              </a:rPr>
              <a:t> identifying the cultural context.</a:t>
            </a:r>
          </a:p>
        </p:txBody>
      </p:sp>
      <p:pic>
        <p:nvPicPr>
          <p:cNvPr id="378888" name="Picture 8" descr="Mt Sinai">
            <a:extLst>
              <a:ext uri="{FF2B5EF4-FFF2-40B4-BE49-F238E27FC236}">
                <a16:creationId xmlns:a16="http://schemas.microsoft.com/office/drawing/2014/main" id="{118F378F-CBBD-4961-8FAA-7861D25D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772" y="2895600"/>
            <a:ext cx="3258457"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151258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2057954"/>
            <a:ext cx="6934200" cy="4114246"/>
          </a:xfrm>
        </p:spPr>
        <p:txBody>
          <a:bodyPr>
            <a:noAutofit/>
          </a:bodyPr>
          <a:lstStyle/>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r>
              <a:rPr lang="en-US" altLang="en-US" b="1" dirty="0">
                <a:solidFill>
                  <a:srgbClr val="0000CC"/>
                </a:solidFill>
                <a:latin typeface="Calibri" panose="020F0502020204030204" pitchFamily="34" charset="0"/>
                <a:cs typeface="Calibri" panose="020F0502020204030204" pitchFamily="34" charset="0"/>
              </a:rPr>
              <a:t>The Law of Moses required that the people of Israel</a:t>
            </a:r>
            <a:r>
              <a:rPr kumimoji="0" lang="en-US" alt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simply keep their vows, whether to the Lord or to another person (Numbers 30:1-2). </a:t>
            </a:r>
          </a:p>
        </p:txBody>
      </p:sp>
      <p:sp>
        <p:nvSpPr>
          <p:cNvPr id="8" name="Rectangle 2">
            <a:extLst>
              <a:ext uri="{FF2B5EF4-FFF2-40B4-BE49-F238E27FC236}">
                <a16:creationId xmlns:a16="http://schemas.microsoft.com/office/drawing/2014/main" id="{B1B40F25-7D1B-43EA-8337-7E46121A2637}"/>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Yes, Yes or No, No!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5:33-37</a:t>
            </a: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10" descr="Hebrew scribe - scripture hand &amp; quill">
            <a:extLst>
              <a:ext uri="{FF2B5EF4-FFF2-40B4-BE49-F238E27FC236}">
                <a16:creationId xmlns:a16="http://schemas.microsoft.com/office/drawing/2014/main" id="{A632DB53-B5B3-4C80-9BE0-B8CDC3CC5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256" y="2133600"/>
            <a:ext cx="3810000" cy="33147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0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u="sng" dirty="0">
                <a:solidFill>
                  <a:srgbClr val="0000CC"/>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30 – </a:t>
            </a:r>
            <a:r>
              <a:rPr lang="en-US" sz="3000" b="1" dirty="0">
                <a:solidFill>
                  <a:srgbClr val="000000"/>
                </a:solidFill>
                <a:latin typeface="Calibri" panose="020F0502020204030204" pitchFamily="34" charset="0"/>
                <a:cs typeface="Calibri" panose="020F0502020204030204" pitchFamily="34" charset="0"/>
              </a:rPr>
              <a:t>Matthew 5:21-42</a:t>
            </a:r>
            <a:endParaRPr lang="en-US" alt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3</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5:43-48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p:txBody>
      </p:sp>
    </p:spTree>
    <p:extLst>
      <p:ext uri="{BB962C8B-B14F-4D97-AF65-F5344CB8AC3E}">
        <p14:creationId xmlns:p14="http://schemas.microsoft.com/office/powerpoint/2010/main" val="255481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5257800" y="2057954"/>
            <a:ext cx="6248400" cy="3961846"/>
          </a:xfrm>
        </p:spPr>
        <p:txBody>
          <a:bodyPr>
            <a:normAutofit lnSpcReduction="10000"/>
          </a:bodyPr>
          <a:lstStyle/>
          <a:p>
            <a:pPr marL="461963" indent="-461963" algn="just" defTabSz="339725" fontAlgn="base">
              <a:lnSpc>
                <a:spcPct val="100000"/>
              </a:lnSpc>
              <a:spcBef>
                <a:spcPts val="0"/>
              </a:spcBef>
              <a:spcAft>
                <a:spcPts val="1200"/>
              </a:spcAft>
              <a:defRPr/>
            </a:pPr>
            <a:r>
              <a:rPr lang="en-US" altLang="en-US" dirty="0"/>
              <a:t>But by the time of Christ, </a:t>
            </a:r>
            <a:r>
              <a:rPr lang="en-US" altLang="en-US" sz="2900" b="1" dirty="0">
                <a:solidFill>
                  <a:srgbClr val="0000CC"/>
                </a:solidFill>
                <a:latin typeface="Calibri" panose="020F0502020204030204" pitchFamily="34" charset="0"/>
                <a:cs typeface="Calibri" panose="020F0502020204030204" pitchFamily="34" charset="0"/>
              </a:rPr>
              <a:t>the rabbis had developed a complex set of rules</a:t>
            </a:r>
            <a:r>
              <a:rPr lang="en-US" altLang="en-US" dirty="0"/>
              <a:t> for when  an oath is binding and when it is not a binding promise. </a:t>
            </a:r>
          </a:p>
          <a:p>
            <a:pPr marL="461963" indent="-461963" algn="just" defTabSz="339725" fontAlgn="base">
              <a:lnSpc>
                <a:spcPct val="100000"/>
              </a:lnSpc>
              <a:spcBef>
                <a:spcPts val="0"/>
              </a:spcBef>
              <a:spcAft>
                <a:spcPts val="1200"/>
              </a:spcAft>
              <a:defRPr/>
            </a:pPr>
            <a:r>
              <a:rPr kumimoji="0" lang="en-US" altLang="en-US"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Making an oath by heaven, by earth, or by Jerusalem were all </a:t>
            </a:r>
            <a:r>
              <a:rPr lang="en-US" altLang="en-US" b="1" dirty="0">
                <a:solidFill>
                  <a:srgbClr val="0000CC"/>
                </a:solidFill>
                <a:latin typeface="Calibri" panose="020F0502020204030204" pitchFamily="34" charset="0"/>
                <a:cs typeface="Calibri" panose="020F0502020204030204" pitchFamily="34" charset="0"/>
              </a:rPr>
              <a:t>non-binding. </a:t>
            </a:r>
          </a:p>
          <a:p>
            <a:pPr marL="461963" indent="-461963" algn="just" defTabSz="339725" fontAlgn="base">
              <a:lnSpc>
                <a:spcPct val="100000"/>
              </a:lnSpc>
              <a:spcBef>
                <a:spcPts val="0"/>
              </a:spcBef>
              <a:spcAft>
                <a:spcPts val="1200"/>
              </a:spcAft>
              <a:defRPr/>
            </a:pPr>
            <a:r>
              <a:rPr lang="en-US" altLang="en-US" dirty="0"/>
              <a:t>Only oaths </a:t>
            </a:r>
            <a:r>
              <a:rPr lang="en-US" altLang="en-US" sz="2900" b="1" dirty="0">
                <a:solidFill>
                  <a:srgbClr val="0000CC"/>
                </a:solidFill>
                <a:latin typeface="Calibri" panose="020F0502020204030204" pitchFamily="34" charset="0"/>
                <a:cs typeface="Calibri" panose="020F0502020204030204" pitchFamily="34" charset="0"/>
              </a:rPr>
              <a:t>invoking God’s name</a:t>
            </a:r>
            <a:r>
              <a:rPr lang="en-US" altLang="en-US" dirty="0"/>
              <a:t> were binding. </a:t>
            </a:r>
          </a:p>
          <a:p>
            <a:pPr marL="461963" marR="0" lvl="0" indent="-461963" algn="just" defTabSz="339725" rtl="0" eaLnBrk="1" fontAlgn="base" latinLnBrk="0" hangingPunct="1">
              <a:lnSpc>
                <a:spcPct val="100000"/>
              </a:lnSpc>
              <a:spcBef>
                <a:spcPts val="0"/>
              </a:spcBef>
              <a:spcAft>
                <a:spcPts val="180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9" name="Text Box 4">
            <a:extLst>
              <a:ext uri="{FF2B5EF4-FFF2-40B4-BE49-F238E27FC236}">
                <a16:creationId xmlns:a16="http://schemas.microsoft.com/office/drawing/2014/main" id="{278F4C83-F3FA-4884-B39A-E095CA0F0B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6" name="Picture 9" descr="Pharisees 2">
            <a:extLst>
              <a:ext uri="{FF2B5EF4-FFF2-40B4-BE49-F238E27FC236}">
                <a16:creationId xmlns:a16="http://schemas.microsoft.com/office/drawing/2014/main" id="{CA20470D-AF9A-4BFC-A804-ADBA3F63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955"/>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33A9C9BB-37B8-4607-83A8-12FB030B4D64}"/>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Yes, Yes or No, No!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5:33-37</a:t>
            </a:r>
          </a:p>
        </p:txBody>
      </p:sp>
    </p:spTree>
    <p:extLst>
      <p:ext uri="{BB962C8B-B14F-4D97-AF65-F5344CB8AC3E}">
        <p14:creationId xmlns:p14="http://schemas.microsoft.com/office/powerpoint/2010/main" val="168293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6"/>
            <a:ext cx="10972800" cy="1143001"/>
          </a:xfrm>
        </p:spPr>
        <p:txBody>
          <a:bodyPr>
            <a:normAutofit/>
          </a:bodyPr>
          <a:lstStyle/>
          <a:p>
            <a:pPr marL="461963" indent="-461963" algn="just" defTabSz="339725" fontAlgn="base">
              <a:lnSpc>
                <a:spcPct val="100000"/>
              </a:lnSpc>
              <a:spcBef>
                <a:spcPts val="0"/>
              </a:spcBef>
              <a:spcAft>
                <a:spcPts val="1200"/>
              </a:spcAft>
              <a:defRPr/>
            </a:pPr>
            <a:r>
              <a:rPr lang="en-US" altLang="en-US" dirty="0"/>
              <a:t>Israel was in the midst of cultures that practiced an escalating revenge, carried out privately, even to the point of ‘honor killings’.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“An eye for an eye and a tooth for a tooth”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64E59CF-18BF-48DE-9E7F-CE69E7DDA293}"/>
              </a:ext>
            </a:extLst>
          </p:cNvPr>
          <p:cNvPicPr>
            <a:picLocks noChangeAspect="1"/>
          </p:cNvPicPr>
          <p:nvPr/>
        </p:nvPicPr>
        <p:blipFill>
          <a:blip r:embed="rId3"/>
          <a:stretch>
            <a:fillRect/>
          </a:stretch>
        </p:blipFill>
        <p:spPr>
          <a:xfrm>
            <a:off x="2255187" y="3462287"/>
            <a:ext cx="7681626" cy="2786113"/>
          </a:xfrm>
          <a:prstGeom prst="rect">
            <a:avLst/>
          </a:prstGeom>
        </p:spPr>
      </p:pic>
    </p:spTree>
    <p:extLst>
      <p:ext uri="{BB962C8B-B14F-4D97-AF65-F5344CB8AC3E}">
        <p14:creationId xmlns:p14="http://schemas.microsoft.com/office/powerpoint/2010/main" val="327639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8166"/>
            <a:ext cx="7315200" cy="3570634"/>
          </a:xfrm>
        </p:spPr>
        <p:txBody>
          <a:bodyPr>
            <a:normAutofit/>
          </a:bodyPr>
          <a:lstStyle/>
          <a:p>
            <a:pPr marL="461963" indent="-461963" algn="just" defTabSz="339725" fontAlgn="base">
              <a:lnSpc>
                <a:spcPct val="100000"/>
              </a:lnSpc>
              <a:spcBef>
                <a:spcPts val="0"/>
              </a:spcBef>
              <a:spcAft>
                <a:spcPts val="1200"/>
              </a:spcAft>
              <a:defRPr/>
            </a:pPr>
            <a:r>
              <a:rPr lang="en-US" altLang="en-US" dirty="0"/>
              <a:t>The principle in the Law of Moses, ‘an eye for an eye, and a tooth for a tooth’ </a:t>
            </a:r>
            <a:r>
              <a:rPr lang="en-US" altLang="en-US" b="1" u="sng" dirty="0">
                <a:solidFill>
                  <a:srgbClr val="0000CC"/>
                </a:solidFill>
                <a:latin typeface="Calibri" panose="020F0502020204030204" pitchFamily="34" charset="0"/>
                <a:cs typeface="Calibri" panose="020F0502020204030204" pitchFamily="34" charset="0"/>
              </a:rPr>
              <a:t>stopped</a:t>
            </a:r>
            <a:r>
              <a:rPr lang="en-US" altLang="en-US" dirty="0"/>
              <a:t> escalating revenge and kept justice a public issue.</a:t>
            </a:r>
          </a:p>
          <a:p>
            <a:pPr marL="461963" indent="-461963" algn="just" defTabSz="339725" fontAlgn="base">
              <a:lnSpc>
                <a:spcPct val="100000"/>
              </a:lnSpc>
              <a:spcBef>
                <a:spcPts val="0"/>
              </a:spcBef>
              <a:spcAft>
                <a:spcPts val="1200"/>
              </a:spcAft>
              <a:defRPr/>
            </a:pPr>
            <a:r>
              <a:rPr lang="en-US" altLang="en-US" dirty="0"/>
              <a:t>Israelite society was thus kept from escalating violence and the family’s ‘duty’ to carry out revenge.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2" name="Picture 1">
            <a:extLst>
              <a:ext uri="{FF2B5EF4-FFF2-40B4-BE49-F238E27FC236}">
                <a16:creationId xmlns:a16="http://schemas.microsoft.com/office/drawing/2014/main" id="{861C4AFA-F485-4FAC-8B88-E9484EBF0323}"/>
              </a:ext>
            </a:extLst>
          </p:cNvPr>
          <p:cNvPicPr>
            <a:picLocks noChangeAspect="1"/>
          </p:cNvPicPr>
          <p:nvPr/>
        </p:nvPicPr>
        <p:blipFill>
          <a:blip r:embed="rId3"/>
          <a:stretch>
            <a:fillRect/>
          </a:stretch>
        </p:blipFill>
        <p:spPr>
          <a:xfrm>
            <a:off x="8267553" y="1981200"/>
            <a:ext cx="3314847" cy="4114800"/>
          </a:xfrm>
          <a:prstGeom prst="rect">
            <a:avLst/>
          </a:prstGeom>
          <a:ln>
            <a:solidFill>
              <a:schemeClr val="tx1"/>
            </a:solidFill>
          </a:ln>
        </p:spPr>
      </p:pic>
      <p:sp>
        <p:nvSpPr>
          <p:cNvPr id="8" name="Rectangle 2">
            <a:extLst>
              <a:ext uri="{FF2B5EF4-FFF2-40B4-BE49-F238E27FC236}">
                <a16:creationId xmlns:a16="http://schemas.microsoft.com/office/drawing/2014/main" id="{9E2BAD07-5F2E-499B-B316-C81E71ED1E31}"/>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“An eye for an eye and a tooth for a tooth”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7919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3962400" y="2068166"/>
            <a:ext cx="7620000" cy="4104034"/>
          </a:xfrm>
        </p:spPr>
        <p:txBody>
          <a:bodyPr>
            <a:normAutofit/>
          </a:bodyPr>
          <a:lstStyle/>
          <a:p>
            <a:pPr marL="461963" indent="-461963" algn="just" defTabSz="339725" fontAlgn="base">
              <a:lnSpc>
                <a:spcPct val="110000"/>
              </a:lnSpc>
              <a:spcBef>
                <a:spcPts val="0"/>
              </a:spcBef>
              <a:spcAft>
                <a:spcPts val="1200"/>
              </a:spcAft>
              <a:defRPr/>
            </a:pPr>
            <a:r>
              <a:rPr lang="en-US" altLang="en-US" dirty="0"/>
              <a:t>The Old Testament taught that </a:t>
            </a:r>
            <a:r>
              <a:rPr lang="en-US" altLang="en-US" b="1" u="sng" dirty="0">
                <a:solidFill>
                  <a:srgbClr val="0000CC"/>
                </a:solidFill>
                <a:cs typeface="Calibri" panose="020F0502020204030204" pitchFamily="34" charset="0"/>
              </a:rPr>
              <a:t>Israelites were to leave room for God to take His vengeance for them</a:t>
            </a:r>
            <a:r>
              <a:rPr lang="en-US" altLang="en-US" dirty="0"/>
              <a:t> (cf. Lev. 19:17-18; Deut. 32:35; Psa. 94:1; Prov. 20:22; 24:29). </a:t>
            </a:r>
          </a:p>
          <a:p>
            <a:pPr marL="461963" indent="-461963" algn="just" defTabSz="339725" fontAlgn="base">
              <a:lnSpc>
                <a:spcPct val="110000"/>
              </a:lnSpc>
              <a:spcBef>
                <a:spcPts val="0"/>
              </a:spcBef>
              <a:spcAft>
                <a:spcPts val="1200"/>
              </a:spcAft>
              <a:defRPr/>
            </a:pPr>
            <a:r>
              <a:rPr lang="en-US" altLang="en-US" b="1" dirty="0">
                <a:solidFill>
                  <a:srgbClr val="0000CC"/>
                </a:solidFill>
                <a:cs typeface="Calibri" panose="020F0502020204030204" pitchFamily="34" charset="0"/>
              </a:rPr>
              <a:t>The same principle applies to us who are in the Body of Christ </a:t>
            </a:r>
            <a:r>
              <a:rPr lang="en-US" altLang="en-US" dirty="0"/>
              <a:t>(R</a:t>
            </a:r>
            <a:r>
              <a:rPr lang="en-US" altLang="en-US" sz="2800" dirty="0"/>
              <a:t>omans 12:19; Hebrews 10:30)</a:t>
            </a:r>
            <a:endParaRPr lang="en-US" altLang="en-US" dirty="0"/>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“Vengeance is mine”, says the Lord”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7" name="Picture 9" descr="The-Assyrian-Rabshakeh-demanding-the-surrender-of-Jerusalem-001">
            <a:extLst>
              <a:ext uri="{FF2B5EF4-FFF2-40B4-BE49-F238E27FC236}">
                <a16:creationId xmlns:a16="http://schemas.microsoft.com/office/drawing/2014/main" id="{98037CF3-7E45-46C3-8618-435A37A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37" y="2068166"/>
            <a:ext cx="3064329"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1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724400" y="2068165"/>
            <a:ext cx="6858000" cy="3418235"/>
          </a:xfrm>
        </p:spPr>
        <p:txBody>
          <a:bodyPr>
            <a:noAutofit/>
          </a:bodyPr>
          <a:lstStyle/>
          <a:p>
            <a:pPr marL="461963" indent="-461963" algn="just" defTabSz="339725" fontAlgn="base">
              <a:lnSpc>
                <a:spcPct val="100000"/>
              </a:lnSpc>
              <a:spcBef>
                <a:spcPts val="0"/>
              </a:spcBef>
              <a:spcAft>
                <a:spcPts val="1800"/>
              </a:spcAft>
              <a:defRPr/>
            </a:pPr>
            <a:r>
              <a:rPr lang="en-US" altLang="en-US" dirty="0"/>
              <a:t>A backhanded slap on the cheek was not an injurious physical threat, but an insult.  </a:t>
            </a:r>
          </a:p>
          <a:p>
            <a:pPr marL="461963" indent="-461963" algn="just" defTabSz="339725" fontAlgn="base">
              <a:lnSpc>
                <a:spcPct val="100000"/>
              </a:lnSpc>
              <a:spcBef>
                <a:spcPts val="0"/>
              </a:spcBef>
              <a:spcAft>
                <a:spcPts val="1800"/>
              </a:spcAft>
              <a:defRPr/>
            </a:pPr>
            <a:r>
              <a:rPr lang="en-US" altLang="en-US" dirty="0"/>
              <a:t>Both in the Gospels and the Epistles to the Church, one is not to respond in kind to an attack only intended to damage one’s emotions or reputation.</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“Vengeance is mine”, says the Lord”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1D8FEA3-631A-4F84-95FE-1BE55A9EBB51}"/>
              </a:ext>
            </a:extLst>
          </p:cNvPr>
          <p:cNvPicPr>
            <a:picLocks noChangeAspect="1"/>
          </p:cNvPicPr>
          <p:nvPr/>
        </p:nvPicPr>
        <p:blipFill>
          <a:blip r:embed="rId3"/>
          <a:stretch>
            <a:fillRect/>
          </a:stretch>
        </p:blipFill>
        <p:spPr>
          <a:xfrm>
            <a:off x="584962" y="2090812"/>
            <a:ext cx="3990870" cy="3657600"/>
          </a:xfrm>
          <a:prstGeom prst="rect">
            <a:avLst/>
          </a:prstGeom>
          <a:ln>
            <a:solidFill>
              <a:schemeClr val="tx1"/>
            </a:solidFill>
          </a:ln>
        </p:spPr>
      </p:pic>
    </p:spTree>
    <p:extLst>
      <p:ext uri="{BB962C8B-B14F-4D97-AF65-F5344CB8AC3E}">
        <p14:creationId xmlns:p14="http://schemas.microsoft.com/office/powerpoint/2010/main" val="31051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Jericho falling priests ark of the covenant">
            <a:extLst>
              <a:ext uri="{FF2B5EF4-FFF2-40B4-BE49-F238E27FC236}">
                <a16:creationId xmlns:a16="http://schemas.microsoft.com/office/drawing/2014/main" id="{35BE7033-E406-413F-8030-67C7DD501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543" y="2209800"/>
            <a:ext cx="3537857"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85800" y="2057955"/>
            <a:ext cx="7010400" cy="3809445"/>
          </a:xfrm>
        </p:spPr>
        <p:txBody>
          <a:bodyPr>
            <a:noAutofit/>
          </a:bodyPr>
          <a:lstStyle/>
          <a:p>
            <a:pPr marL="461963" indent="-461963" algn="just" defTabSz="339725" fontAlgn="base">
              <a:lnSpc>
                <a:spcPct val="100000"/>
              </a:lnSpc>
              <a:spcBef>
                <a:spcPts val="0"/>
              </a:spcBef>
              <a:spcAft>
                <a:spcPts val="1800"/>
              </a:spcAft>
              <a:defRPr/>
            </a:pPr>
            <a:r>
              <a:rPr lang="en-US" altLang="en-US" b="1" dirty="0">
                <a:solidFill>
                  <a:srgbClr val="0000CC"/>
                </a:solidFill>
                <a:latin typeface="Calibri" panose="020F0502020204030204" pitchFamily="34" charset="0"/>
                <a:cs typeface="Calibri" panose="020F0502020204030204" pitchFamily="34" charset="0"/>
              </a:rPr>
              <a:t>Israel was to have a military, both initially and as a continuing force</a:t>
            </a:r>
            <a:r>
              <a:rPr lang="en-US" altLang="en-US" dirty="0"/>
              <a:t>, and this was not incompatible with God fighting for them (cf. Ex 14:14; </a:t>
            </a:r>
            <a:r>
              <a:rPr lang="en-US" altLang="en-US" dirty="0" err="1"/>
              <a:t>Deut</a:t>
            </a:r>
            <a:r>
              <a:rPr lang="en-US" altLang="en-US" dirty="0"/>
              <a:t> 1:30; 3:22; Josh 23:3; 2 </a:t>
            </a:r>
            <a:r>
              <a:rPr lang="en-US" altLang="en-US" dirty="0" err="1"/>
              <a:t>Chr</a:t>
            </a:r>
            <a:r>
              <a:rPr lang="en-US" altLang="en-US" dirty="0"/>
              <a:t> 20:29; </a:t>
            </a:r>
            <a:r>
              <a:rPr lang="en-US" altLang="en-US" dirty="0" err="1"/>
              <a:t>Neh</a:t>
            </a:r>
            <a:r>
              <a:rPr lang="en-US" altLang="en-US" dirty="0"/>
              <a:t> 4:20)</a:t>
            </a:r>
          </a:p>
          <a:p>
            <a:pPr marL="461963" indent="-461963" algn="just" defTabSz="339725" fontAlgn="base">
              <a:lnSpc>
                <a:spcPct val="100000"/>
              </a:lnSpc>
              <a:spcBef>
                <a:spcPts val="0"/>
              </a:spcBef>
              <a:spcAft>
                <a:spcPts val="1800"/>
              </a:spcAft>
              <a:defRPr/>
            </a:pPr>
            <a:r>
              <a:rPr lang="en-US" altLang="en-US" dirty="0">
                <a:latin typeface="Calibri" panose="020F0502020204030204" pitchFamily="34" charset="0"/>
                <a:cs typeface="Calibri" panose="020F0502020204030204" pitchFamily="34" charset="0"/>
              </a:rPr>
              <a:t>In the Gospels and in the Book of Acts Roman officers are </a:t>
            </a:r>
            <a:r>
              <a:rPr lang="en-US" altLang="en-US" b="1" u="sng" dirty="0">
                <a:solidFill>
                  <a:srgbClr val="0000CC"/>
                </a:solidFill>
                <a:latin typeface="Calibri" panose="020F0502020204030204" pitchFamily="34" charset="0"/>
                <a:cs typeface="Calibri" panose="020F0502020204030204" pitchFamily="34" charset="0"/>
              </a:rPr>
              <a:t>all</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shown in a favorable light, and neither Jesus or the apostles said to quit the military. </a:t>
            </a:r>
            <a:endParaRPr lang="en-US" altLang="en-US" dirty="0"/>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609600" y="685800"/>
            <a:ext cx="109728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Some Reasons Why Total Pacifism Is Not Biblically Supported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8" name="Picture 10" descr="k135175_CC%20Roman%20Centurion%20at%20a%20historical%20reenactment">
            <a:extLst>
              <a:ext uri="{FF2B5EF4-FFF2-40B4-BE49-F238E27FC236}">
                <a16:creationId xmlns:a16="http://schemas.microsoft.com/office/drawing/2014/main" id="{86D026D4-B3E7-48DC-905B-4C660C25E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873" y="2209800"/>
            <a:ext cx="2743196"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85800" y="2057956"/>
            <a:ext cx="10896600" cy="1143000"/>
          </a:xfrm>
        </p:spPr>
        <p:txBody>
          <a:bodyPr>
            <a:noAutofit/>
          </a:bodyPr>
          <a:lstStyle/>
          <a:p>
            <a:pPr marL="461963" indent="-461963" algn="just" defTabSz="339725" fontAlgn="base">
              <a:lnSpc>
                <a:spcPct val="100000"/>
              </a:lnSpc>
              <a:spcBef>
                <a:spcPts val="0"/>
              </a:spcBef>
              <a:spcAft>
                <a:spcPts val="1800"/>
              </a:spcAft>
              <a:defRPr/>
            </a:pPr>
            <a:r>
              <a:rPr lang="en-US" altLang="en-US" dirty="0"/>
              <a:t>In anticipation of the church (Acts 1-2) Christ tells the disciples to arm for self-defense. (cf. Luke 22:35-36).</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9" name="Picture 2" descr="Jesus Christ Sermon On The Mount">
            <a:extLst>
              <a:ext uri="{FF2B5EF4-FFF2-40B4-BE49-F238E27FC236}">
                <a16:creationId xmlns:a16="http://schemas.microsoft.com/office/drawing/2014/main" id="{8FA2022C-DA7D-466B-B404-E9E24E3A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576" y="3276600"/>
            <a:ext cx="6358849"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0DF7CEB1-AC6B-415E-B597-8FCA850C50C7}"/>
              </a:ext>
            </a:extLst>
          </p:cNvPr>
          <p:cNvSpPr>
            <a:spLocks noGrp="1" noChangeArrowheads="1"/>
          </p:cNvSpPr>
          <p:nvPr>
            <p:ph type="title"/>
          </p:nvPr>
        </p:nvSpPr>
        <p:spPr>
          <a:xfrm>
            <a:off x="609600" y="685800"/>
            <a:ext cx="109728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Some Reasons Why Total Pacifism Is Not Biblically Supported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75298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610100" y="2068165"/>
            <a:ext cx="6972300" cy="4180235"/>
          </a:xfrm>
        </p:spPr>
        <p:txBody>
          <a:bodyPr>
            <a:noAutofit/>
          </a:bodyPr>
          <a:lstStyle/>
          <a:p>
            <a:pPr marL="461963" indent="-461963" algn="just" defTabSz="339725" fontAlgn="base">
              <a:lnSpc>
                <a:spcPct val="100000"/>
              </a:lnSpc>
              <a:spcBef>
                <a:spcPts val="0"/>
              </a:spcBef>
              <a:spcAft>
                <a:spcPts val="1800"/>
              </a:spcAft>
              <a:defRPr/>
            </a:pPr>
            <a:r>
              <a:rPr lang="en-US" altLang="en-US" dirty="0"/>
              <a:t>Jesus was using </a:t>
            </a:r>
            <a:r>
              <a:rPr lang="en-US" altLang="en-US" b="1" u="sng" dirty="0">
                <a:solidFill>
                  <a:srgbClr val="0000CC"/>
                </a:solidFill>
                <a:latin typeface="Calibri" panose="020F0502020204030204" pitchFamily="34" charset="0"/>
                <a:cs typeface="Calibri" panose="020F0502020204030204" pitchFamily="34" charset="0"/>
              </a:rPr>
              <a:t>hyperbole</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t>here.</a:t>
            </a:r>
          </a:p>
          <a:p>
            <a:pPr marL="461963" indent="-461963" algn="just" defTabSz="339725" fontAlgn="base">
              <a:lnSpc>
                <a:spcPct val="100000"/>
              </a:lnSpc>
              <a:spcBef>
                <a:spcPts val="0"/>
              </a:spcBef>
              <a:spcAft>
                <a:spcPts val="1800"/>
              </a:spcAft>
              <a:defRPr/>
            </a:pPr>
            <a:r>
              <a:rPr lang="en-US" altLang="en-US" dirty="0"/>
              <a:t>This must be taken in its specific </a:t>
            </a:r>
            <a:r>
              <a:rPr lang="en-US" altLang="en-US" b="1" dirty="0">
                <a:solidFill>
                  <a:srgbClr val="0000CC"/>
                </a:solidFill>
                <a:latin typeface="Calibri" panose="020F0502020204030204" pitchFamily="34" charset="0"/>
                <a:cs typeface="Calibri" panose="020F0502020204030204" pitchFamily="34" charset="0"/>
              </a:rPr>
              <a:t>‘cultural context’. </a:t>
            </a:r>
            <a:r>
              <a:rPr lang="en-US" altLang="en-US" dirty="0"/>
              <a:t>The Israelites, </a:t>
            </a:r>
            <a:r>
              <a:rPr lang="en-US" dirty="0"/>
              <a:t>under the Mosaic Law</a:t>
            </a:r>
            <a:r>
              <a:rPr lang="en-US" altLang="en-US" dirty="0"/>
              <a:t>, in the land of Israel, were already </a:t>
            </a:r>
            <a:r>
              <a:rPr lang="en-US" dirty="0"/>
              <a:t>commanded</a:t>
            </a:r>
            <a:r>
              <a:rPr lang="en-US" sz="1800" dirty="0">
                <a:solidFill>
                  <a:srgbClr val="000000"/>
                </a:solidFill>
                <a:effectLst/>
                <a:latin typeface="Calibri" panose="020F0502020204030204" pitchFamily="34" charset="0"/>
                <a:ea typeface="Times New Roman" panose="02020603050405020304" pitchFamily="18" charset="0"/>
              </a:rPr>
              <a:t> </a:t>
            </a:r>
            <a:r>
              <a:rPr lang="en-US" altLang="en-US" dirty="0"/>
              <a:t>to lend to any and all of their </a:t>
            </a:r>
            <a:r>
              <a:rPr lang="en-US" altLang="en-US" b="1" dirty="0">
                <a:solidFill>
                  <a:srgbClr val="0000CC"/>
                </a:solidFill>
                <a:latin typeface="Calibri" panose="020F0502020204030204" pitchFamily="34" charset="0"/>
                <a:cs typeface="Calibri" panose="020F0502020204030204" pitchFamily="34" charset="0"/>
              </a:rPr>
              <a:t>Jewish brethren </a:t>
            </a:r>
            <a:r>
              <a:rPr lang="en-US" altLang="en-US" dirty="0"/>
              <a:t>with an open hand.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2209800" y="685800"/>
            <a:ext cx="7772400" cy="908445"/>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“let him have your coat also”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4C48058-DF9F-4360-98E6-3B5988D5DD0C}"/>
              </a:ext>
            </a:extLst>
          </p:cNvPr>
          <p:cNvPicPr>
            <a:picLocks noChangeAspect="1"/>
          </p:cNvPicPr>
          <p:nvPr/>
        </p:nvPicPr>
        <p:blipFill>
          <a:blip r:embed="rId3"/>
          <a:stretch>
            <a:fillRect/>
          </a:stretch>
        </p:blipFill>
        <p:spPr>
          <a:xfrm>
            <a:off x="609600" y="2063355"/>
            <a:ext cx="3683324" cy="3200400"/>
          </a:xfrm>
          <a:prstGeom prst="rect">
            <a:avLst/>
          </a:prstGeom>
        </p:spPr>
      </p:pic>
    </p:spTree>
    <p:extLst>
      <p:ext uri="{BB962C8B-B14F-4D97-AF65-F5344CB8AC3E}">
        <p14:creationId xmlns:p14="http://schemas.microsoft.com/office/powerpoint/2010/main" val="2030121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5334000" y="2057955"/>
            <a:ext cx="6248400" cy="2045061"/>
          </a:xfrm>
        </p:spPr>
        <p:txBody>
          <a:bodyPr>
            <a:noAutofit/>
          </a:bodyPr>
          <a:lstStyle/>
          <a:p>
            <a:pPr marL="461963" indent="-461963" algn="just" defTabSz="339725" fontAlgn="base">
              <a:lnSpc>
                <a:spcPct val="100000"/>
              </a:lnSpc>
              <a:spcBef>
                <a:spcPts val="0"/>
              </a:spcBef>
              <a:spcAft>
                <a:spcPts val="1800"/>
              </a:spcAft>
              <a:defRPr/>
            </a:pPr>
            <a:r>
              <a:rPr lang="en-US" altLang="en-US" dirty="0"/>
              <a:t>Every 7</a:t>
            </a:r>
            <a:r>
              <a:rPr lang="en-US" altLang="en-US" baseline="30000" dirty="0"/>
              <a:t>th</a:t>
            </a:r>
            <a:r>
              <a:rPr lang="en-US" altLang="en-US" dirty="0"/>
              <a:t> year in Israel </a:t>
            </a:r>
            <a:r>
              <a:rPr lang="en-US" altLang="en-US" b="1" dirty="0">
                <a:solidFill>
                  <a:srgbClr val="0000CC"/>
                </a:solidFill>
              </a:rPr>
              <a:t>all debts to all Israelites were to be forgiven</a:t>
            </a:r>
            <a:r>
              <a:rPr lang="en-US" altLang="en-US" dirty="0"/>
              <a:t>, and no Israelite was to diminish their lending because they anticipated that year of forgiveness of debts.</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“Give to him who asks of you...” </a:t>
            </a:r>
            <a:br>
              <a:rPr lang="en-US" altLang="en-US" sz="40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322DAE4-A1DC-4304-8C3C-E3143BCCA320}"/>
              </a:ext>
            </a:extLst>
          </p:cNvPr>
          <p:cNvPicPr>
            <a:picLocks noChangeAspect="1"/>
          </p:cNvPicPr>
          <p:nvPr/>
        </p:nvPicPr>
        <p:blipFill>
          <a:blip r:embed="rId3"/>
          <a:stretch>
            <a:fillRect/>
          </a:stretch>
        </p:blipFill>
        <p:spPr>
          <a:xfrm>
            <a:off x="609600" y="2057955"/>
            <a:ext cx="4565944" cy="3657600"/>
          </a:xfrm>
          <a:prstGeom prst="rect">
            <a:avLst/>
          </a:prstGeom>
        </p:spPr>
      </p:pic>
      <p:pic>
        <p:nvPicPr>
          <p:cNvPr id="2" name="Picture 1">
            <a:extLst>
              <a:ext uri="{FF2B5EF4-FFF2-40B4-BE49-F238E27FC236}">
                <a16:creationId xmlns:a16="http://schemas.microsoft.com/office/drawing/2014/main" id="{70CB04E8-AD26-40C4-BF2E-6785BEE2F97E}"/>
              </a:ext>
            </a:extLst>
          </p:cNvPr>
          <p:cNvPicPr>
            <a:picLocks noChangeAspect="1"/>
          </p:cNvPicPr>
          <p:nvPr/>
        </p:nvPicPr>
        <p:blipFill rotWithShape="1">
          <a:blip r:embed="rId4"/>
          <a:srcRect l="25000" t="6658" r="22222" b="5556"/>
          <a:stretch/>
        </p:blipFill>
        <p:spPr>
          <a:xfrm>
            <a:off x="615656" y="2057955"/>
            <a:ext cx="4565944" cy="3657600"/>
          </a:xfrm>
          <a:prstGeom prst="rect">
            <a:avLst/>
          </a:prstGeom>
        </p:spPr>
      </p:pic>
    </p:spTree>
    <p:extLst>
      <p:ext uri="{BB962C8B-B14F-4D97-AF65-F5344CB8AC3E}">
        <p14:creationId xmlns:p14="http://schemas.microsoft.com/office/powerpoint/2010/main" val="140737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69739"/>
            <a:ext cx="7467600" cy="3035661"/>
          </a:xfrm>
        </p:spPr>
        <p:txBody>
          <a:bodyPr>
            <a:noAutofit/>
          </a:bodyPr>
          <a:lstStyle/>
          <a:p>
            <a:pPr marL="461963" indent="-461963" algn="just" defTabSz="339725" fontAlgn="base">
              <a:lnSpc>
                <a:spcPct val="100000"/>
              </a:lnSpc>
              <a:spcBef>
                <a:spcPts val="0"/>
              </a:spcBef>
              <a:spcAft>
                <a:spcPts val="1800"/>
              </a:spcAft>
              <a:defRPr/>
            </a:pPr>
            <a:r>
              <a:rPr lang="en-US" altLang="en-US" dirty="0"/>
              <a:t>A Roman soldier could compel anyone else by law, to carry his military equipment for one mile (cf. Matthew 27:32). </a:t>
            </a:r>
          </a:p>
          <a:p>
            <a:pPr marL="461963" indent="-461963" algn="just" defTabSz="339725" fontAlgn="base">
              <a:lnSpc>
                <a:spcPct val="100000"/>
              </a:lnSpc>
              <a:spcBef>
                <a:spcPts val="0"/>
              </a:spcBef>
              <a:spcAft>
                <a:spcPts val="1800"/>
              </a:spcAft>
              <a:defRPr/>
            </a:pPr>
            <a:r>
              <a:rPr lang="en-US" altLang="en-US" dirty="0"/>
              <a:t>Jesus told the Israelites to carry the soldier’s equipment for another mile beyond what was required by Roman law.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“Whoever forces you to go one mile, go with him two.”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p>
        </p:txBody>
      </p:sp>
      <p:pic>
        <p:nvPicPr>
          <p:cNvPr id="2" name="Picture 1">
            <a:extLst>
              <a:ext uri="{FF2B5EF4-FFF2-40B4-BE49-F238E27FC236}">
                <a16:creationId xmlns:a16="http://schemas.microsoft.com/office/drawing/2014/main" id="{1A78C8FB-C308-4677-AFE4-12D48D5C94CF}"/>
              </a:ext>
            </a:extLst>
          </p:cNvPr>
          <p:cNvPicPr>
            <a:picLocks noChangeAspect="1"/>
          </p:cNvPicPr>
          <p:nvPr/>
        </p:nvPicPr>
        <p:blipFill>
          <a:blip r:embed="rId3"/>
          <a:stretch>
            <a:fillRect/>
          </a:stretch>
        </p:blipFill>
        <p:spPr>
          <a:xfrm>
            <a:off x="8435463" y="2075008"/>
            <a:ext cx="3146937" cy="4114800"/>
          </a:xfrm>
          <a:prstGeom prst="rect">
            <a:avLst/>
          </a:prstGeom>
        </p:spPr>
      </p:pic>
      <p:pic>
        <p:nvPicPr>
          <p:cNvPr id="9" name="Picture 4" descr="extra-mile">
            <a:extLst>
              <a:ext uri="{FF2B5EF4-FFF2-40B4-BE49-F238E27FC236}">
                <a16:creationId xmlns:a16="http://schemas.microsoft.com/office/drawing/2014/main" id="{B0A0803C-68B0-4CEE-AA99-2DF63F11E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2133600"/>
            <a:ext cx="3093718" cy="4056208"/>
          </a:xfrm>
          <a:prstGeom prst="rect">
            <a:avLst/>
          </a:prstGeom>
          <a:noFill/>
          <a:ln w="38100">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7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57955"/>
            <a:ext cx="7467600" cy="4038045"/>
          </a:xfrm>
        </p:spPr>
        <p:txBody>
          <a:bodyPr>
            <a:noAutofit/>
          </a:bodyPr>
          <a:lstStyle/>
          <a:p>
            <a:pPr marL="461963" indent="-461963" algn="just" defTabSz="339725" fontAlgn="base">
              <a:lnSpc>
                <a:spcPct val="100000"/>
              </a:lnSpc>
              <a:spcBef>
                <a:spcPts val="0"/>
              </a:spcBef>
              <a:spcAft>
                <a:spcPts val="1800"/>
              </a:spcAft>
              <a:defRPr/>
            </a:pPr>
            <a:r>
              <a:rPr lang="en-US" altLang="en-US" dirty="0"/>
              <a:t>In each case, Jesus says “b</a:t>
            </a:r>
            <a:r>
              <a:rPr lang="en-US" dirty="0"/>
              <a:t>e gracious, full of mercy and generous from the heart’ – </a:t>
            </a:r>
            <a:r>
              <a:rPr lang="en-US" altLang="en-US" b="1" dirty="0">
                <a:solidFill>
                  <a:srgbClr val="0000CC"/>
                </a:solidFill>
                <a:latin typeface="Calibri" panose="020F0502020204030204" pitchFamily="34" charset="0"/>
                <a:cs typeface="Calibri" panose="020F0502020204030204" pitchFamily="34" charset="0"/>
              </a:rPr>
              <a:t>go beyond the mere requirement of the Law of Moses.</a:t>
            </a:r>
          </a:p>
          <a:p>
            <a:pPr marL="461963" indent="-461963" algn="just" defTabSz="339725" fontAlgn="base">
              <a:lnSpc>
                <a:spcPct val="100000"/>
              </a:lnSpc>
              <a:spcBef>
                <a:spcPts val="0"/>
              </a:spcBef>
              <a:spcAft>
                <a:spcPts val="1800"/>
              </a:spcAft>
              <a:defRPr/>
            </a:pPr>
            <a:r>
              <a:rPr lang="en-US" altLang="en-US" dirty="0"/>
              <a:t>By so doing, Jesus </a:t>
            </a:r>
            <a:r>
              <a:rPr lang="en-US" altLang="en-US" b="1" dirty="0">
                <a:solidFill>
                  <a:srgbClr val="0000CC"/>
                </a:solidFill>
                <a:latin typeface="Calibri" panose="020F0502020204030204" pitchFamily="34" charset="0"/>
                <a:cs typeface="Calibri" panose="020F0502020204030204" pitchFamily="34" charset="0"/>
              </a:rPr>
              <a:t>endorses and promotes True Righteousness</a:t>
            </a:r>
            <a:r>
              <a:rPr lang="en-US" altLang="en-US" dirty="0"/>
              <a:t> while also condemning and reproving Pharisaic Righteousness. </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C2254DF-3B11-4E20-AC4F-E14B95A653E5}"/>
              </a:ext>
            </a:extLst>
          </p:cNvPr>
          <p:cNvPicPr>
            <a:picLocks noChangeAspect="1"/>
          </p:cNvPicPr>
          <p:nvPr/>
        </p:nvPicPr>
        <p:blipFill>
          <a:blip r:embed="rId3"/>
          <a:stretch>
            <a:fillRect/>
          </a:stretch>
        </p:blipFill>
        <p:spPr>
          <a:xfrm>
            <a:off x="8165861" y="2057955"/>
            <a:ext cx="3340339" cy="4114800"/>
          </a:xfrm>
          <a:prstGeom prst="rect">
            <a:avLst/>
          </a:prstGeom>
        </p:spPr>
      </p:pic>
    </p:spTree>
    <p:extLst>
      <p:ext uri="{BB962C8B-B14F-4D97-AF65-F5344CB8AC3E}">
        <p14:creationId xmlns:p14="http://schemas.microsoft.com/office/powerpoint/2010/main" val="3360797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4114800" y="2057955"/>
            <a:ext cx="7467600" cy="3352245"/>
          </a:xfrm>
        </p:spPr>
        <p:txBody>
          <a:bodyPr>
            <a:noAutofit/>
          </a:bodyPr>
          <a:lstStyle/>
          <a:p>
            <a:pPr marL="461963" indent="-461963" algn="just" defTabSz="339725" fontAlgn="base">
              <a:lnSpc>
                <a:spcPct val="100000"/>
              </a:lnSpc>
              <a:spcBef>
                <a:spcPts val="0"/>
              </a:spcBef>
              <a:spcAft>
                <a:spcPts val="1800"/>
              </a:spcAft>
              <a:defRPr/>
            </a:pPr>
            <a:r>
              <a:rPr lang="en-US" altLang="en-US" dirty="0"/>
              <a:t>The Body of Christ, the Church, </a:t>
            </a:r>
            <a:r>
              <a:rPr lang="en-US" altLang="en-US" b="1" dirty="0">
                <a:solidFill>
                  <a:srgbClr val="0000CC"/>
                </a:solidFill>
              </a:rPr>
              <a:t>is not under the Law of Moses</a:t>
            </a:r>
            <a:r>
              <a:rPr lang="en-US" altLang="en-US" dirty="0"/>
              <a:t>, however, being gracious and merciful is still what God has in mind for you and me because </a:t>
            </a:r>
            <a:r>
              <a:rPr lang="en-US" altLang="en-US" b="1" dirty="0">
                <a:solidFill>
                  <a:srgbClr val="0000CC"/>
                </a:solidFill>
              </a:rPr>
              <a:t>grace and mercy are basic to God’s character</a:t>
            </a:r>
            <a:r>
              <a:rPr lang="en-US" altLang="en-US" dirty="0"/>
              <a:t>.</a:t>
            </a: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40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5:38-42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73ED914-1C70-4115-9F8D-CC4573955F95}"/>
              </a:ext>
            </a:extLst>
          </p:cNvPr>
          <p:cNvPicPr>
            <a:picLocks noChangeAspect="1"/>
          </p:cNvPicPr>
          <p:nvPr/>
        </p:nvPicPr>
        <p:blipFill>
          <a:blip r:embed="rId3"/>
          <a:stretch>
            <a:fillRect/>
          </a:stretch>
        </p:blipFill>
        <p:spPr>
          <a:xfrm>
            <a:off x="609600" y="2001800"/>
            <a:ext cx="3162062" cy="4114800"/>
          </a:xfrm>
          <a:prstGeom prst="rect">
            <a:avLst/>
          </a:prstGeom>
        </p:spPr>
      </p:pic>
    </p:spTree>
    <p:extLst>
      <p:ext uri="{BB962C8B-B14F-4D97-AF65-F5344CB8AC3E}">
        <p14:creationId xmlns:p14="http://schemas.microsoft.com/office/powerpoint/2010/main" val="160058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505200"/>
          </a:xfrm>
        </p:spPr>
        <p:txBody>
          <a:bodyPr>
            <a:normAutofit/>
          </a:bodyPr>
          <a:lstStyle/>
          <a:p>
            <a:pPr marL="0" indent="0" algn="ctr">
              <a:lnSpc>
                <a:spcPct val="100000"/>
              </a:lnSpc>
              <a:spcBef>
                <a:spcPts val="0"/>
              </a:spcBef>
              <a:spcAft>
                <a:spcPts val="1200"/>
              </a:spcAft>
              <a:buNone/>
            </a:pPr>
            <a:r>
              <a:rPr lang="en-US" sz="3200" b="1" dirty="0">
                <a:solidFill>
                  <a:srgbClr val="0000CC"/>
                </a:solidFill>
              </a:rPr>
              <a:t>Ephesians 2:4–7</a:t>
            </a:r>
          </a:p>
          <a:p>
            <a:pPr marL="0" marR="0" indent="0" algn="just">
              <a:lnSpc>
                <a:spcPct val="100000"/>
              </a:lnSpc>
              <a:spcBef>
                <a:spcPts val="0"/>
              </a:spcBef>
              <a:spcAft>
                <a:spcPts val="1000"/>
              </a:spcAft>
              <a:buNone/>
            </a:pPr>
            <a:r>
              <a:rPr lang="en-US" u="none" strike="noStrike" baseline="30000" dirty="0">
                <a:effectLst/>
              </a:rPr>
              <a:t>4</a:t>
            </a:r>
            <a:r>
              <a:rPr lang="en-US" u="none" strike="noStrike" dirty="0">
                <a:effectLst/>
              </a:rPr>
              <a:t> </a:t>
            </a:r>
            <a:r>
              <a:rPr lang="en-US" dirty="0">
                <a:effectLst/>
              </a:rPr>
              <a:t>But God, being </a:t>
            </a:r>
            <a:r>
              <a:rPr lang="en-US" b="1" u="sng" dirty="0">
                <a:solidFill>
                  <a:srgbClr val="0000CC"/>
                </a:solidFill>
              </a:rPr>
              <a:t>rich in mercy</a:t>
            </a:r>
            <a:r>
              <a:rPr lang="en-US" dirty="0">
                <a:effectLst/>
              </a:rPr>
              <a:t>, because of His </a:t>
            </a:r>
            <a:r>
              <a:rPr lang="en-US" b="1" u="sng" dirty="0">
                <a:solidFill>
                  <a:srgbClr val="0000CC"/>
                </a:solidFill>
              </a:rPr>
              <a:t>great love </a:t>
            </a:r>
            <a:r>
              <a:rPr lang="en-US" dirty="0">
                <a:effectLst/>
              </a:rPr>
              <a:t>with which He loved us, </a:t>
            </a:r>
            <a:r>
              <a:rPr lang="en-US" b="1" u="none" strike="noStrike" baseline="30000" dirty="0">
                <a:solidFill>
                  <a:srgbClr val="006600"/>
                </a:solidFill>
                <a:effectLst/>
              </a:rPr>
              <a:t>5</a:t>
            </a:r>
            <a:r>
              <a:rPr lang="en-US" b="1" u="none" strike="noStrike" dirty="0">
                <a:solidFill>
                  <a:srgbClr val="006600"/>
                </a:solidFill>
                <a:effectLst/>
              </a:rPr>
              <a:t> </a:t>
            </a:r>
            <a:r>
              <a:rPr lang="en-US" b="1" dirty="0">
                <a:solidFill>
                  <a:srgbClr val="006600"/>
                </a:solidFill>
                <a:effectLst/>
              </a:rPr>
              <a:t>even when we were dead in our transgressions, made us alive together with Christ (by grace you have been saved), </a:t>
            </a:r>
            <a:r>
              <a:rPr lang="en-US" b="1" u="none" strike="noStrike" baseline="30000" dirty="0">
                <a:solidFill>
                  <a:srgbClr val="006600"/>
                </a:solidFill>
                <a:effectLst/>
              </a:rPr>
              <a:t>6</a:t>
            </a:r>
            <a:r>
              <a:rPr lang="en-US" b="1" u="none" strike="noStrike" dirty="0">
                <a:solidFill>
                  <a:srgbClr val="006600"/>
                </a:solidFill>
                <a:effectLst/>
              </a:rPr>
              <a:t> </a:t>
            </a:r>
            <a:r>
              <a:rPr lang="en-US" b="1" dirty="0">
                <a:solidFill>
                  <a:srgbClr val="006600"/>
                </a:solidFill>
                <a:effectLst/>
              </a:rPr>
              <a:t>and raised us up with Him, and seated us with Him in the heavenly </a:t>
            </a:r>
            <a:r>
              <a:rPr lang="en-US" b="1" i="1" dirty="0">
                <a:solidFill>
                  <a:srgbClr val="006600"/>
                </a:solidFill>
                <a:effectLst/>
              </a:rPr>
              <a:t>places</a:t>
            </a:r>
            <a:r>
              <a:rPr lang="en-US" b="1" dirty="0">
                <a:solidFill>
                  <a:srgbClr val="006600"/>
                </a:solidFill>
                <a:effectLst/>
              </a:rPr>
              <a:t> in Christ Jesus,</a:t>
            </a:r>
            <a:r>
              <a:rPr lang="en-US" dirty="0">
                <a:effectLst/>
              </a:rPr>
              <a:t> </a:t>
            </a:r>
            <a:r>
              <a:rPr lang="en-US" u="none" strike="noStrike" baseline="30000" dirty="0">
                <a:effectLst/>
              </a:rPr>
              <a:t>7</a:t>
            </a:r>
            <a:r>
              <a:rPr lang="en-US" u="none" strike="noStrike" dirty="0">
                <a:effectLst/>
              </a:rPr>
              <a:t> </a:t>
            </a:r>
            <a:r>
              <a:rPr lang="en-US" dirty="0">
                <a:effectLst/>
              </a:rPr>
              <a:t>so that in the ages to come He might show the </a:t>
            </a:r>
            <a:r>
              <a:rPr lang="en-US" b="1" u="sng" dirty="0">
                <a:solidFill>
                  <a:srgbClr val="0000CC"/>
                </a:solidFill>
                <a:highlight>
                  <a:srgbClr val="FFFF00"/>
                </a:highlight>
              </a:rPr>
              <a:t>surpassing (ὑπ</a:t>
            </a:r>
            <a:r>
              <a:rPr lang="en-US" b="1" u="sng" dirty="0" err="1">
                <a:solidFill>
                  <a:srgbClr val="0000CC"/>
                </a:solidFill>
                <a:highlight>
                  <a:srgbClr val="FFFF00"/>
                </a:highlight>
              </a:rPr>
              <a:t>ερ</a:t>
            </a:r>
            <a:r>
              <a:rPr lang="en-US" b="1" u="sng" dirty="0">
                <a:solidFill>
                  <a:srgbClr val="0000CC"/>
                </a:solidFill>
                <a:highlight>
                  <a:srgbClr val="FFFF00"/>
                </a:highlight>
              </a:rPr>
              <a:t>βάλλω) </a:t>
            </a:r>
            <a:r>
              <a:rPr lang="en-US" b="1" u="sng" dirty="0">
                <a:solidFill>
                  <a:srgbClr val="0000CC"/>
                </a:solidFill>
              </a:rPr>
              <a:t>riches of His grace</a:t>
            </a:r>
            <a:r>
              <a:rPr lang="en-US" b="1" dirty="0">
                <a:solidFill>
                  <a:srgbClr val="0000CC"/>
                </a:solidFill>
              </a:rPr>
              <a:t> </a:t>
            </a:r>
            <a:r>
              <a:rPr lang="en-US" dirty="0">
                <a:effectLst/>
              </a:rPr>
              <a:t>in </a:t>
            </a:r>
            <a:r>
              <a:rPr lang="en-US" b="1" u="sng" dirty="0">
                <a:solidFill>
                  <a:srgbClr val="0000CC"/>
                </a:solidFill>
              </a:rPr>
              <a:t>kindness</a:t>
            </a:r>
            <a:r>
              <a:rPr lang="en-US" dirty="0">
                <a:effectLst/>
              </a:rPr>
              <a:t> toward us in Christ Jesus.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3869635" y="3276600"/>
            <a:ext cx="4452730" cy="18288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8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52FA51F3-D551-4588-9947-BEF4A22E91BE}"/>
              </a:ext>
            </a:extLst>
          </p:cNvPr>
          <p:cNvSpPr>
            <a:spLocks noGrp="1" noChangeArrowheads="1"/>
          </p:cNvSpPr>
          <p:nvPr>
            <p:ph idx="1"/>
          </p:nvPr>
        </p:nvSpPr>
        <p:spPr>
          <a:xfrm>
            <a:off x="609600" y="2057956"/>
            <a:ext cx="10972800" cy="1143000"/>
          </a:xfrm>
        </p:spPr>
        <p:txBody>
          <a:bodyPr>
            <a:noAutofit/>
          </a:bodyPr>
          <a:lstStyle/>
          <a:p>
            <a:pPr marL="461963" indent="-461963" algn="just" defTabSz="339725" fontAlgn="base">
              <a:lnSpc>
                <a:spcPct val="100000"/>
              </a:lnSpc>
              <a:spcBef>
                <a:spcPts val="0"/>
              </a:spcBef>
              <a:spcAft>
                <a:spcPts val="1800"/>
              </a:spcAft>
              <a:defRPr/>
            </a:pPr>
            <a:r>
              <a:rPr lang="en-US" altLang="en-US" dirty="0"/>
              <a:t>Grace and mercy, basic to God’s character, are to be lived out in and through us by the life of Christ. </a:t>
            </a:r>
            <a:endParaRPr lang="en-US" altLang="en-US" b="1" dirty="0">
              <a:solidFill>
                <a:srgbClr val="0000CC"/>
              </a:solidFill>
              <a:latin typeface="Calibri" panose="020F0502020204030204" pitchFamily="34" charset="0"/>
              <a:cs typeface="Calibri" panose="020F0502020204030204" pitchFamily="34" charset="0"/>
            </a:endParaRPr>
          </a:p>
        </p:txBody>
      </p:sp>
      <p:sp>
        <p:nvSpPr>
          <p:cNvPr id="5" name="Text Box 4">
            <a:extLst>
              <a:ext uri="{FF2B5EF4-FFF2-40B4-BE49-F238E27FC236}">
                <a16:creationId xmlns:a16="http://schemas.microsoft.com/office/drawing/2014/main" id="{ACAB31D0-BB60-4724-92AC-D51CD956C69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D057F033-633D-45B6-87F5-2DFA725DC5BB}"/>
              </a:ext>
            </a:extLst>
          </p:cNvPr>
          <p:cNvSpPr>
            <a:spLocks noGrp="1" noChangeArrowheads="1"/>
          </p:cNvSpPr>
          <p:nvPr>
            <p:ph type="title"/>
          </p:nvPr>
        </p:nvSpPr>
        <p:spPr>
          <a:xfrm>
            <a:off x="1238250" y="685800"/>
            <a:ext cx="9715500" cy="11430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In each case in this passage…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5:38-42</a:t>
            </a:r>
          </a:p>
        </p:txBody>
      </p:sp>
      <p:pic>
        <p:nvPicPr>
          <p:cNvPr id="4" name="Picture 3">
            <a:extLst>
              <a:ext uri="{FF2B5EF4-FFF2-40B4-BE49-F238E27FC236}">
                <a16:creationId xmlns:a16="http://schemas.microsoft.com/office/drawing/2014/main" id="{8A7CDD60-B4E8-44A5-8F7F-89E07A698D68}"/>
              </a:ext>
            </a:extLst>
          </p:cNvPr>
          <p:cNvPicPr>
            <a:picLocks noChangeAspect="1"/>
          </p:cNvPicPr>
          <p:nvPr/>
        </p:nvPicPr>
        <p:blipFill>
          <a:blip r:embed="rId3"/>
          <a:stretch>
            <a:fillRect/>
          </a:stretch>
        </p:blipFill>
        <p:spPr>
          <a:xfrm>
            <a:off x="3047736" y="3123903"/>
            <a:ext cx="6096528" cy="3429297"/>
          </a:xfrm>
          <a:prstGeom prst="rect">
            <a:avLst/>
          </a:prstGeom>
          <a:ln>
            <a:solidFill>
              <a:schemeClr val="tx1"/>
            </a:solidFill>
          </a:ln>
        </p:spPr>
      </p:pic>
    </p:spTree>
    <p:extLst>
      <p:ext uri="{BB962C8B-B14F-4D97-AF65-F5344CB8AC3E}">
        <p14:creationId xmlns:p14="http://schemas.microsoft.com/office/powerpoint/2010/main" val="111456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D333ED10-3475-4A07-9430-A928206679A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1026" name="Picture 2" descr="Falling Asleep in Church | Funny Clip | Mr Bean Official on Make a GIF">
            <a:extLst>
              <a:ext uri="{FF2B5EF4-FFF2-40B4-BE49-F238E27FC236}">
                <a16:creationId xmlns:a16="http://schemas.microsoft.com/office/drawing/2014/main" id="{9143E98B-E679-4486-82D3-D8F97B86A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C90E87-9A54-4322-8328-9C6674056F68}"/>
              </a:ext>
            </a:extLst>
          </p:cNvPr>
          <p:cNvPicPr>
            <a:picLocks noChangeAspect="1"/>
          </p:cNvPicPr>
          <p:nvPr/>
        </p:nvPicPr>
        <p:blipFill>
          <a:blip r:embed="rId3"/>
          <a:stretch>
            <a:fillRect/>
          </a:stretch>
        </p:blipFill>
        <p:spPr>
          <a:xfrm>
            <a:off x="572779" y="2057400"/>
            <a:ext cx="11046443" cy="2743200"/>
          </a:xfrm>
          <a:prstGeom prst="rect">
            <a:avLst/>
          </a:prstGeom>
        </p:spPr>
      </p:pic>
    </p:spTree>
    <p:extLst>
      <p:ext uri="{BB962C8B-B14F-4D97-AF65-F5344CB8AC3E}">
        <p14:creationId xmlns:p14="http://schemas.microsoft.com/office/powerpoint/2010/main" val="5679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latin typeface="Calibri" panose="020F0502020204030204" pitchFamily="34" charset="0"/>
                <a:cs typeface="Calibri" panose="020F0502020204030204" pitchFamily="34" charset="0"/>
              </a:rPr>
              <a:t>Session 30</a:t>
            </a:r>
            <a:r>
              <a:rPr lang="en-US" altLang="en-US" sz="3000" b="1" dirty="0">
                <a:solidFill>
                  <a:srgbClr val="000000"/>
                </a:solidFill>
                <a:latin typeface="Calibri" panose="020F0502020204030204" pitchFamily="34" charset="0"/>
                <a:cs typeface="Calibri" panose="020F0502020204030204" pitchFamily="34" charset="0"/>
              </a:rPr>
              <a:t> – </a:t>
            </a:r>
            <a:r>
              <a:rPr lang="en-US" sz="3000" b="1" dirty="0">
                <a:solidFill>
                  <a:srgbClr val="000000"/>
                </a:solidFill>
                <a:latin typeface="Calibri" panose="020F0502020204030204" pitchFamily="34" charset="0"/>
                <a:cs typeface="Calibri" panose="020F0502020204030204" pitchFamily="34" charset="0"/>
              </a:rPr>
              <a:t>Matthew 5:21-42</a:t>
            </a:r>
            <a:endParaRPr lang="en-US" altLang="en-US" sz="3000" b="1" dirty="0">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Law True and Deep – Part 3</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Matthew 5:43-48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latin typeface="Calibri" panose="020F0502020204030204" pitchFamily="34" charset="0"/>
                <a:cs typeface="Calibri" panose="020F0502020204030204" pitchFamily="34" charset="0"/>
              </a:rPr>
              <a:t>Concluding </a:t>
            </a:r>
            <a:r>
              <a:rPr lang="en-US" sz="3000" b="1" dirty="0">
                <a:latin typeface="Calibri" panose="020F0502020204030204" pitchFamily="34" charset="0"/>
                <a:cs typeface="Calibri" panose="020F0502020204030204" pitchFamily="34" charset="0"/>
              </a:rPr>
              <a:t>Observations</a:t>
            </a:r>
          </a:p>
        </p:txBody>
      </p:sp>
    </p:spTree>
    <p:extLst>
      <p:ext uri="{BB962C8B-B14F-4D97-AF65-F5344CB8AC3E}">
        <p14:creationId xmlns:p14="http://schemas.microsoft.com/office/powerpoint/2010/main" val="3309297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10972800" cy="1066800"/>
          </a:xfrm>
        </p:spPr>
        <p:txBody>
          <a:bodyPr>
            <a:noAutofit/>
          </a:bodyPr>
          <a:lstStyle/>
          <a:p>
            <a:pPr marL="0" marR="0" algn="just">
              <a:lnSpc>
                <a:spcPct val="100000"/>
              </a:lnSpc>
              <a:spcBef>
                <a:spcPts val="0"/>
              </a:spcBef>
              <a:spcAft>
                <a:spcPts val="60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In Matt. 5:21-48, Jesus contrasts Pharisaic Righteousness and True Righteousness regarding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topics:</a:t>
            </a:r>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990600" y="685800"/>
            <a:ext cx="1021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From The Inside Out – What We’ll Cover in this Session </a:t>
            </a:r>
          </a:p>
          <a:p>
            <a:r>
              <a:rPr lang="en-US" altLang="en-US" sz="2400" b="1" dirty="0">
                <a:solidFill>
                  <a:srgbClr val="0000CC"/>
                </a:solidFill>
                <a:ea typeface="+mn-ea"/>
              </a:rPr>
              <a:t>Matthew 5:21-48 </a:t>
            </a:r>
          </a:p>
        </p:txBody>
      </p:sp>
      <p:sp>
        <p:nvSpPr>
          <p:cNvPr id="8" name="Text Box 4">
            <a:extLst>
              <a:ext uri="{FF2B5EF4-FFF2-40B4-BE49-F238E27FC236}">
                <a16:creationId xmlns:a16="http://schemas.microsoft.com/office/drawing/2014/main" id="{3C2EBF3A-FA29-443E-8470-A351F56ED2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graphicFrame>
        <p:nvGraphicFramePr>
          <p:cNvPr id="2" name="Table 2">
            <a:extLst>
              <a:ext uri="{FF2B5EF4-FFF2-40B4-BE49-F238E27FC236}">
                <a16:creationId xmlns:a16="http://schemas.microsoft.com/office/drawing/2014/main" id="{77E375C3-3FF8-4EE8-86F4-2334F8993CFB}"/>
              </a:ext>
            </a:extLst>
          </p:cNvPr>
          <p:cNvGraphicFramePr>
            <a:graphicFrameLocks noGrp="1"/>
          </p:cNvGraphicFramePr>
          <p:nvPr>
            <p:extLst>
              <p:ext uri="{D42A27DB-BD31-4B8C-83A1-F6EECF244321}">
                <p14:modId xmlns:p14="http://schemas.microsoft.com/office/powerpoint/2010/main" val="945984342"/>
              </p:ext>
            </p:extLst>
          </p:nvPr>
        </p:nvGraphicFramePr>
        <p:xfrm>
          <a:off x="2032000" y="3164840"/>
          <a:ext cx="8128000" cy="3159760"/>
        </p:xfrm>
        <a:graphic>
          <a:graphicData uri="http://schemas.openxmlformats.org/drawingml/2006/table">
            <a:tbl>
              <a:tblPr firstRow="1" bandRow="1">
                <a:tableStyleId>{22838BEF-8BB2-4498-84A7-C5851F593DF1}</a:tableStyleId>
              </a:tblPr>
              <a:tblGrid>
                <a:gridCol w="4064000">
                  <a:extLst>
                    <a:ext uri="{9D8B030D-6E8A-4147-A177-3AD203B41FA5}">
                      <a16:colId xmlns:a16="http://schemas.microsoft.com/office/drawing/2014/main" val="157200852"/>
                    </a:ext>
                  </a:extLst>
                </a:gridCol>
                <a:gridCol w="4064000">
                  <a:extLst>
                    <a:ext uri="{9D8B030D-6E8A-4147-A177-3AD203B41FA5}">
                      <a16:colId xmlns:a16="http://schemas.microsoft.com/office/drawing/2014/main" val="1321786271"/>
                    </a:ext>
                  </a:extLst>
                </a:gridCol>
              </a:tblGrid>
              <a:tr h="789940">
                <a:tc>
                  <a:txBody>
                    <a:bodyPr/>
                    <a:lstStyle/>
                    <a:p>
                      <a:pPr marL="285750" indent="-514350" algn="just" fontAlgn="auto">
                        <a:lnSpc>
                          <a:spcPct val="100000"/>
                        </a:lnSpc>
                        <a:spcBef>
                          <a:spcPts val="600"/>
                        </a:spcBef>
                        <a:spcAft>
                          <a:spcPts val="600"/>
                        </a:spcAft>
                        <a:buFont typeface="+mj-lt"/>
                        <a:buAutoNum type="arabicParenR"/>
                      </a:pPr>
                      <a:r>
                        <a:rPr lang="en-US" sz="2800" b="0" dirty="0"/>
                        <a:t>Murder (21-22)</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5"/>
                      </a:pPr>
                      <a:r>
                        <a:rPr lang="en-US" sz="2800" b="0" kern="1200" dirty="0">
                          <a:solidFill>
                            <a:schemeClr val="dk1"/>
                          </a:solidFill>
                          <a:latin typeface="+mn-lt"/>
                          <a:ea typeface="+mn-ea"/>
                          <a:cs typeface="+mn-cs"/>
                        </a:rPr>
                        <a:t>Oaths (33-37)</a:t>
                      </a:r>
                    </a:p>
                  </a:txBody>
                  <a:tcPr anchor="ctr"/>
                </a:tc>
                <a:extLst>
                  <a:ext uri="{0D108BD9-81ED-4DB2-BD59-A6C34878D82A}">
                    <a16:rowId xmlns:a16="http://schemas.microsoft.com/office/drawing/2014/main" val="1308129089"/>
                  </a:ext>
                </a:extLst>
              </a:tr>
              <a:tr h="789940">
                <a:tc>
                  <a:txBody>
                    <a:bodyPr/>
                    <a:lstStyle/>
                    <a:p>
                      <a:pPr marL="285750" indent="-514350" algn="just" fontAlgn="auto">
                        <a:lnSpc>
                          <a:spcPct val="100000"/>
                        </a:lnSpc>
                        <a:spcBef>
                          <a:spcPts val="600"/>
                        </a:spcBef>
                        <a:spcAft>
                          <a:spcPts val="600"/>
                        </a:spcAft>
                        <a:buFont typeface="+mj-lt"/>
                        <a:buAutoNum type="arabicParenR" startAt="2"/>
                      </a:pPr>
                      <a:r>
                        <a:rPr lang="en-US" sz="2800" b="0" dirty="0"/>
                        <a:t>Reconciliation (23-26)</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6"/>
                      </a:pPr>
                      <a:r>
                        <a:rPr lang="en-US" sz="2800" b="0" kern="1200" dirty="0">
                          <a:solidFill>
                            <a:schemeClr val="dk1"/>
                          </a:solidFill>
                          <a:latin typeface="+mn-lt"/>
                          <a:ea typeface="+mn-ea"/>
                          <a:cs typeface="+mn-cs"/>
                        </a:rPr>
                        <a:t>Non-resistance (38-42)</a:t>
                      </a:r>
                    </a:p>
                  </a:txBody>
                  <a:tcPr anchor="ctr"/>
                </a:tc>
                <a:extLst>
                  <a:ext uri="{0D108BD9-81ED-4DB2-BD59-A6C34878D82A}">
                    <a16:rowId xmlns:a16="http://schemas.microsoft.com/office/drawing/2014/main" val="2678096358"/>
                  </a:ext>
                </a:extLst>
              </a:tr>
              <a:tr h="789940">
                <a:tc>
                  <a:txBody>
                    <a:bodyPr/>
                    <a:lstStyle/>
                    <a:p>
                      <a:pPr marL="285750" indent="-514350" algn="just" fontAlgn="auto">
                        <a:lnSpc>
                          <a:spcPct val="100000"/>
                        </a:lnSpc>
                        <a:spcBef>
                          <a:spcPts val="600"/>
                        </a:spcBef>
                        <a:spcAft>
                          <a:spcPts val="600"/>
                        </a:spcAft>
                        <a:buFont typeface="+mj-lt"/>
                        <a:buAutoNum type="arabicParenR" startAt="3"/>
                      </a:pPr>
                      <a:r>
                        <a:rPr lang="en-US" sz="2800" b="0" dirty="0"/>
                        <a:t>Adultery (27-30)</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7"/>
                      </a:pPr>
                      <a:r>
                        <a:rPr lang="en-US" sz="2800" b="1" dirty="0"/>
                        <a:t>Love (43-48).  </a:t>
                      </a:r>
                      <a:endParaRPr lang="en-US" sz="2800" b="1"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19207127"/>
                  </a:ext>
                </a:extLst>
              </a:tr>
              <a:tr h="789940">
                <a:tc>
                  <a:txBody>
                    <a:bodyPr/>
                    <a:lstStyle/>
                    <a:p>
                      <a:pPr marL="285750" indent="-514350" algn="just" fontAlgn="auto">
                        <a:lnSpc>
                          <a:spcPct val="100000"/>
                        </a:lnSpc>
                        <a:spcBef>
                          <a:spcPts val="600"/>
                        </a:spcBef>
                        <a:spcAft>
                          <a:spcPts val="600"/>
                        </a:spcAft>
                        <a:buFont typeface="+mj-lt"/>
                        <a:buAutoNum type="arabicParenR" startAt="4"/>
                      </a:pPr>
                      <a:r>
                        <a:rPr lang="en-US" sz="2800" b="0" dirty="0"/>
                        <a:t>Divorce (31-32)</a:t>
                      </a:r>
                    </a:p>
                  </a:txBody>
                  <a:tcPr anchor="ctr"/>
                </a:tc>
                <a:tc>
                  <a:txBody>
                    <a:bodyPr/>
                    <a:lstStyle/>
                    <a:p>
                      <a:pPr marL="0" indent="0" algn="just" defTabSz="914400" rtl="0" eaLnBrk="1" fontAlgn="auto" latinLnBrk="0" hangingPunct="1">
                        <a:lnSpc>
                          <a:spcPct val="100000"/>
                        </a:lnSpc>
                        <a:spcBef>
                          <a:spcPts val="600"/>
                        </a:spcBef>
                        <a:spcAft>
                          <a:spcPts val="600"/>
                        </a:spcAft>
                        <a:buFont typeface="+mj-lt"/>
                        <a:buNone/>
                      </a:pP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99215799"/>
                  </a:ext>
                </a:extLst>
              </a:tr>
            </a:tbl>
          </a:graphicData>
        </a:graphic>
      </p:graphicFrame>
    </p:spTree>
    <p:extLst>
      <p:ext uri="{BB962C8B-B14F-4D97-AF65-F5344CB8AC3E}">
        <p14:creationId xmlns:p14="http://schemas.microsoft.com/office/powerpoint/2010/main" val="2168207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b="1" dirty="0">
                <a:solidFill>
                  <a:srgbClr val="0000CC"/>
                </a:solidFill>
                <a:latin typeface="Calibri" panose="020F0502020204030204" pitchFamily="34" charset="0"/>
                <a:cs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b="1" dirty="0">
                <a:solidFill>
                  <a:srgbClr val="0000CC"/>
                </a:solidFill>
                <a:latin typeface="Calibri" panose="020F0502020204030204" pitchFamily="34" charset="0"/>
                <a:cs typeface="Calibri" panose="020F0502020204030204" pitchFamily="34" charset="0"/>
              </a:rPr>
              <a:t>, </a:t>
            </a:r>
            <a:r>
              <a:rPr lang="en-US" b="1" dirty="0">
                <a:solidFill>
                  <a:srgbClr val="C00000"/>
                </a:solidFill>
                <a:highlight>
                  <a:srgbClr val="FFFF00"/>
                </a:highlight>
                <a:latin typeface="Calibri" panose="020F0502020204030204" pitchFamily="34" charset="0"/>
                <a:cs typeface="Calibri" panose="020F0502020204030204" pitchFamily="34" charset="0"/>
              </a:rPr>
              <a:t>‘You shall love your neighbor and hate your enemy.’</a:t>
            </a:r>
            <a:r>
              <a:rPr lang="en-US" b="1" dirty="0">
                <a:solidFill>
                  <a:srgbClr val="C00000"/>
                </a:solidFill>
                <a:effectLst/>
                <a:highlight>
                  <a:srgbClr val="FFFF00"/>
                </a:highlight>
                <a:latin typeface="Calibri" panose="020F0502020204030204" pitchFamily="34" charset="0"/>
              </a:rPr>
              <a:t>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effectLst/>
                <a:latin typeface="Calibri" panose="020F0502020204030204" pitchFamily="34" charset="0"/>
              </a:rPr>
              <a:t>, love your enemies and pray for those who persecute you,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dirty="0">
                <a:effectLst/>
                <a:latin typeface="Calibri" panose="020F0502020204030204" pitchFamily="34" charset="0"/>
              </a:rPr>
              <a:t>so that you may be sons of your Father who is in heaven;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72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Love your neighbor was definitely a message from the Law of Moses (Leviticus 19:18)…</a:t>
            </a:r>
          </a:p>
        </p:txBody>
      </p:sp>
      <p:sp>
        <p:nvSpPr>
          <p:cNvPr id="288776" name="AutoShape 8" descr="Love%20Thy%20Neighbor">
            <a:extLst>
              <a:ext uri="{FF2B5EF4-FFF2-40B4-BE49-F238E27FC236}">
                <a16:creationId xmlns:a16="http://schemas.microsoft.com/office/drawing/2014/main" id="{6DBEC558-68BC-4A53-B4BF-48E834C79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78" name="AutoShape 10" descr="Love%20Thy%20Neighbor">
            <a:extLst>
              <a:ext uri="{FF2B5EF4-FFF2-40B4-BE49-F238E27FC236}">
                <a16:creationId xmlns:a16="http://schemas.microsoft.com/office/drawing/2014/main" id="{81E5E177-4553-4C72-B3F5-94D1710D90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80" name="AutoShape 12" descr="Love%20Thy%20Neighbor">
            <a:extLst>
              <a:ext uri="{FF2B5EF4-FFF2-40B4-BE49-F238E27FC236}">
                <a16:creationId xmlns:a16="http://schemas.microsoft.com/office/drawing/2014/main" id="{5F077201-3C1B-4B1C-9457-D073D06C43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5" name="Picture 4">
            <a:extLst>
              <a:ext uri="{FF2B5EF4-FFF2-40B4-BE49-F238E27FC236}">
                <a16:creationId xmlns:a16="http://schemas.microsoft.com/office/drawing/2014/main" id="{72ED0352-E07B-4B97-9AD9-874B02FEA436}"/>
              </a:ext>
            </a:extLst>
          </p:cNvPr>
          <p:cNvPicPr>
            <a:picLocks noChangeAspect="1"/>
          </p:cNvPicPr>
          <p:nvPr/>
        </p:nvPicPr>
        <p:blipFill>
          <a:blip r:embed="rId3"/>
          <a:stretch>
            <a:fillRect/>
          </a:stretch>
        </p:blipFill>
        <p:spPr>
          <a:xfrm>
            <a:off x="2844800" y="2895600"/>
            <a:ext cx="6502400" cy="3657600"/>
          </a:xfrm>
          <a:prstGeom prst="rect">
            <a:avLst/>
          </a:prstGeom>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A269E6-50EC-4451-BF3B-29157C3B1BEF}"/>
              </a:ext>
            </a:extLst>
          </p:cNvPr>
          <p:cNvPicPr>
            <a:picLocks noChangeAspect="1"/>
          </p:cNvPicPr>
          <p:nvPr/>
        </p:nvPicPr>
        <p:blipFill>
          <a:blip r:embed="rId3"/>
          <a:stretch>
            <a:fillRect/>
          </a:stretch>
        </p:blipFill>
        <p:spPr>
          <a:xfrm>
            <a:off x="930444" y="3124200"/>
            <a:ext cx="10331112" cy="3200400"/>
          </a:xfrm>
          <a:prstGeom prst="rect">
            <a:avLst/>
          </a:prstGeom>
        </p:spPr>
      </p:pic>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…but hating your enemy was primarily taught among </a:t>
            </a:r>
            <a:r>
              <a:rPr lang="en-US" altLang="en-US" sz="2800" b="1" dirty="0">
                <a:solidFill>
                  <a:srgbClr val="0000CC"/>
                </a:solidFill>
                <a:latin typeface="+mn-lt"/>
                <a:cs typeface="Calibri" panose="020F0502020204030204" pitchFamily="34" charset="0"/>
              </a:rPr>
              <a:t>the Essenes</a:t>
            </a:r>
            <a:r>
              <a:rPr lang="en-US" altLang="en-US" sz="2800" dirty="0">
                <a:latin typeface="+mn-lt"/>
                <a:cs typeface="Calibri" panose="020F0502020204030204" pitchFamily="34" charset="0"/>
              </a:rPr>
              <a:t>, who considered the Pharisees, the, Sadducees, and everyone else, enemies.</a:t>
            </a: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5" name="Picture 4">
            <a:extLst>
              <a:ext uri="{FF2B5EF4-FFF2-40B4-BE49-F238E27FC236}">
                <a16:creationId xmlns:a16="http://schemas.microsoft.com/office/drawing/2014/main" id="{FD56A38C-6749-4B79-BDC0-357223FDE0DD}"/>
              </a:ext>
            </a:extLst>
          </p:cNvPr>
          <p:cNvPicPr>
            <a:picLocks noChangeAspect="1"/>
          </p:cNvPicPr>
          <p:nvPr/>
        </p:nvPicPr>
        <p:blipFill>
          <a:blip r:embed="rId4"/>
          <a:stretch>
            <a:fillRect/>
          </a:stretch>
        </p:blipFill>
        <p:spPr>
          <a:xfrm>
            <a:off x="4269111" y="2895600"/>
            <a:ext cx="3653778" cy="3657600"/>
          </a:xfrm>
          <a:prstGeom prst="rect">
            <a:avLst/>
          </a:prstGeom>
        </p:spPr>
      </p:pic>
    </p:spTree>
    <p:extLst>
      <p:ext uri="{BB962C8B-B14F-4D97-AF65-F5344CB8AC3E}">
        <p14:creationId xmlns:p14="http://schemas.microsoft.com/office/powerpoint/2010/main" val="32125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28650" y="1400118"/>
            <a:ext cx="10934700" cy="4893647"/>
          </a:xfrm>
          <a:prstGeom prst="rect">
            <a:avLst/>
          </a:prstGeom>
          <a:noFill/>
          <a:ln w="38100">
            <a:noFill/>
            <a:miter lim="800000"/>
            <a:headEnd/>
            <a:tailEnd/>
          </a:ln>
          <a:effectLst/>
        </p:spPr>
        <p:txBody>
          <a:bodyPr wrap="square">
            <a:spAutoFit/>
          </a:bodyPr>
          <a:lstStyle/>
          <a:p>
            <a:pPr algn="just" defTabSz="339725">
              <a:spcBef>
                <a:spcPts val="0"/>
              </a:spcBef>
              <a:spcAft>
                <a:spcPts val="1800"/>
              </a:spcAft>
              <a:defRPr/>
            </a:pPr>
            <a:r>
              <a:rPr lang="en-US" sz="2600" b="0" i="0" dirty="0">
                <a:solidFill>
                  <a:srgbClr val="333333"/>
                </a:solidFill>
                <a:effectLst/>
                <a:latin typeface="+mn-lt"/>
              </a:rPr>
              <a:t>The Essenes became famous for their displays of justified indignation….But that was putting it mildly. The Qumran Community Rule scroll actually encouraged its Essene readers </a:t>
            </a:r>
            <a:r>
              <a:rPr lang="en-US" sz="2600" b="1" dirty="0">
                <a:solidFill>
                  <a:srgbClr val="0000CC"/>
                </a:solidFill>
                <a:latin typeface="+mn-lt"/>
                <a:cs typeface="Calibri" panose="020F0502020204030204" pitchFamily="34" charset="0"/>
              </a:rPr>
              <a:t>to show anger and hatred for all outside their sect </a:t>
            </a:r>
            <a:r>
              <a:rPr lang="en-US" sz="2600" b="0" i="0" dirty="0">
                <a:solidFill>
                  <a:srgbClr val="333333"/>
                </a:solidFill>
                <a:effectLst/>
                <a:latin typeface="+mn-lt"/>
              </a:rPr>
              <a:t>(1QS 1.4, 5, 9–11; 4Q258 9.16, 22). In fact, it actually states that all those “chosen” by God (that is, the Essenes) should “hate all that He [God] has rejected” (1QS 1.4, 5), </a:t>
            </a:r>
            <a:r>
              <a:rPr lang="en-US" sz="2600" b="1" dirty="0">
                <a:solidFill>
                  <a:srgbClr val="0000CC"/>
                </a:solidFill>
                <a:latin typeface="+mn-lt"/>
                <a:cs typeface="Calibri" panose="020F0502020204030204" pitchFamily="34" charset="0"/>
              </a:rPr>
              <a:t>that is, everyone else</a:t>
            </a:r>
            <a:r>
              <a:rPr lang="en-US" sz="2600" b="0" i="0" dirty="0">
                <a:solidFill>
                  <a:srgbClr val="333333"/>
                </a:solidFill>
                <a:effectLst/>
                <a:latin typeface="+mn-lt"/>
              </a:rPr>
              <a:t>.…According to the Community Rule, all Essenes were even expected to pledge together “</a:t>
            </a:r>
            <a:r>
              <a:rPr lang="en-US" sz="2600" b="1" dirty="0">
                <a:solidFill>
                  <a:srgbClr val="0000CC"/>
                </a:solidFill>
                <a:latin typeface="+mn-lt"/>
                <a:cs typeface="Calibri" panose="020F0502020204030204" pitchFamily="34" charset="0"/>
              </a:rPr>
              <a:t>Everlasting hatred</a:t>
            </a:r>
            <a:r>
              <a:rPr lang="en-US" sz="2600" b="0" i="0" dirty="0">
                <a:solidFill>
                  <a:srgbClr val="333333"/>
                </a:solidFill>
                <a:effectLst/>
                <a:latin typeface="+mn-lt"/>
              </a:rPr>
              <a:t> in a spirit of secrecy for the men of perdition!” (4Q258 9.22). In fact, at Qumran, the Essenes prided themselves so fiercely on </a:t>
            </a:r>
            <a:r>
              <a:rPr lang="en-US" sz="2600" b="1" dirty="0">
                <a:solidFill>
                  <a:srgbClr val="0000CC"/>
                </a:solidFill>
                <a:latin typeface="+mn-lt"/>
                <a:cs typeface="Calibri" panose="020F0502020204030204" pitchFamily="34" charset="0"/>
              </a:rPr>
              <a:t>hating outsiders</a:t>
            </a:r>
            <a:r>
              <a:rPr lang="en-US" sz="2600" b="0" i="0" dirty="0">
                <a:solidFill>
                  <a:srgbClr val="333333"/>
                </a:solidFill>
                <a:effectLst/>
                <a:latin typeface="+mn-lt"/>
              </a:rPr>
              <a:t> that they even composed a War Scroll. This scroll set down guidelines that Essene members were expected to </a:t>
            </a:r>
            <a:r>
              <a:rPr lang="en-US" sz="2600" b="0" i="0" dirty="0" err="1">
                <a:solidFill>
                  <a:srgbClr val="333333"/>
                </a:solidFill>
                <a:effectLst/>
                <a:latin typeface="+mn-lt"/>
              </a:rPr>
              <a:t>honour</a:t>
            </a:r>
            <a:r>
              <a:rPr lang="en-US" sz="2600" b="0" i="0" dirty="0">
                <a:solidFill>
                  <a:srgbClr val="333333"/>
                </a:solidFill>
                <a:effectLst/>
                <a:latin typeface="+mn-lt"/>
              </a:rPr>
              <a:t> when taking on the Romans and the rest of the world in the final eschatological battles between good and evil, light and darkness. </a:t>
            </a:r>
            <a:endParaRPr lang="en-US" altLang="en-US" sz="2600" dirty="0">
              <a:latin typeface="+mn-lt"/>
              <a:cs typeface="Calibri" panose="020F0502020204030204" pitchFamily="34" charset="0"/>
            </a:endParaRPr>
          </a:p>
        </p:txBody>
      </p:sp>
      <p:sp>
        <p:nvSpPr>
          <p:cNvPr id="288776" name="AutoShape 8" descr="Love%20Thy%20Neighbor">
            <a:extLst>
              <a:ext uri="{FF2B5EF4-FFF2-40B4-BE49-F238E27FC236}">
                <a16:creationId xmlns:a16="http://schemas.microsoft.com/office/drawing/2014/main" id="{6DBEC558-68BC-4A53-B4BF-48E834C79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78" name="AutoShape 10" descr="Love%20Thy%20Neighbor">
            <a:extLst>
              <a:ext uri="{FF2B5EF4-FFF2-40B4-BE49-F238E27FC236}">
                <a16:creationId xmlns:a16="http://schemas.microsoft.com/office/drawing/2014/main" id="{81E5E177-4553-4C72-B3F5-94D1710D90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88780" name="AutoShape 12" descr="Love%20Thy%20Neighbor">
            <a:extLst>
              <a:ext uri="{FF2B5EF4-FFF2-40B4-BE49-F238E27FC236}">
                <a16:creationId xmlns:a16="http://schemas.microsoft.com/office/drawing/2014/main" id="{5F077201-3C1B-4B1C-9457-D073D06C43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800"/>
            <a:ext cx="9715500" cy="714318"/>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“Hate Your Enemy”</a:t>
            </a:r>
            <a:endParaRPr lang="en-US" altLang="en-US" sz="2800" b="1" dirty="0">
              <a:solidFill>
                <a:srgbClr val="0000CC"/>
              </a:solidFill>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FA76E64-4409-427D-9302-C392126EF449}"/>
              </a:ext>
            </a:extLst>
          </p:cNvPr>
          <p:cNvSpPr txBox="1"/>
          <p:nvPr/>
        </p:nvSpPr>
        <p:spPr>
          <a:xfrm>
            <a:off x="647700" y="6248400"/>
            <a:ext cx="10934700" cy="584775"/>
          </a:xfrm>
          <a:prstGeom prst="rect">
            <a:avLst/>
          </a:prstGeom>
          <a:noFill/>
        </p:spPr>
        <p:txBody>
          <a:bodyPr wrap="square">
            <a:spAutoFit/>
          </a:bodyPr>
          <a:lstStyle/>
          <a:p>
            <a:pPr algn="ctr"/>
            <a:r>
              <a:rPr lang="en-US" sz="1600" dirty="0">
                <a:solidFill>
                  <a:srgbClr val="333333"/>
                </a:solidFill>
                <a:latin typeface="+mn-lt"/>
              </a:rPr>
              <a:t>Qumran's "Righteous Teacher“ by </a:t>
            </a:r>
            <a:r>
              <a:rPr lang="en-US" sz="1600" dirty="0" err="1">
                <a:solidFill>
                  <a:srgbClr val="333333"/>
                </a:solidFill>
                <a:latin typeface="+mn-lt"/>
              </a:rPr>
              <a:t>Daryn</a:t>
            </a:r>
            <a:r>
              <a:rPr lang="en-US" sz="1600" dirty="0">
                <a:solidFill>
                  <a:srgbClr val="333333"/>
                </a:solidFill>
                <a:latin typeface="+mn-lt"/>
              </a:rPr>
              <a:t> Graham, </a:t>
            </a:r>
          </a:p>
          <a:p>
            <a:pPr algn="ctr"/>
            <a:r>
              <a:rPr lang="en-US" sz="1600" dirty="0">
                <a:solidFill>
                  <a:srgbClr val="333333"/>
                </a:solidFill>
                <a:latin typeface="+mn-lt"/>
              </a:rPr>
              <a:t>https://www.hopechannel.com/au/read/qumrans-righteous-teacher, accessed online 09-08-2021</a:t>
            </a:r>
          </a:p>
        </p:txBody>
      </p:sp>
      <p:pic>
        <p:nvPicPr>
          <p:cNvPr id="3" name="Picture 2">
            <a:extLst>
              <a:ext uri="{FF2B5EF4-FFF2-40B4-BE49-F238E27FC236}">
                <a16:creationId xmlns:a16="http://schemas.microsoft.com/office/drawing/2014/main" id="{3E2071BC-9FC6-487F-891B-A0C8ACC5E817}"/>
              </a:ext>
            </a:extLst>
          </p:cNvPr>
          <p:cNvPicPr>
            <a:picLocks noChangeAspect="1"/>
          </p:cNvPicPr>
          <p:nvPr/>
        </p:nvPicPr>
        <p:blipFill>
          <a:blip r:embed="rId3"/>
          <a:stretch>
            <a:fillRect/>
          </a:stretch>
        </p:blipFill>
        <p:spPr>
          <a:xfrm>
            <a:off x="609600" y="76200"/>
            <a:ext cx="1088685" cy="1097280"/>
          </a:xfrm>
          <a:prstGeom prst="rect">
            <a:avLst/>
          </a:prstGeom>
        </p:spPr>
      </p:pic>
    </p:spTree>
    <p:extLst>
      <p:ext uri="{BB962C8B-B14F-4D97-AF65-F5344CB8AC3E}">
        <p14:creationId xmlns:p14="http://schemas.microsoft.com/office/powerpoint/2010/main" val="1114506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0690D7A8-09EB-41A0-9BB2-BDFBB482019A}"/>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461963" indent="-461963" algn="just" defTabSz="339725">
              <a:spcBef>
                <a:spcPts val="0"/>
              </a:spcBef>
              <a:spcAft>
                <a:spcPts val="1800"/>
              </a:spcAft>
              <a:buFont typeface="Arial" panose="020B0604020202020204" pitchFamily="34" charset="0"/>
              <a:buChar char="•"/>
              <a:defRPr/>
            </a:pPr>
            <a:r>
              <a:rPr lang="en-US" altLang="en-US" sz="2800" dirty="0">
                <a:latin typeface="+mn-lt"/>
                <a:cs typeface="Calibri" panose="020F0502020204030204" pitchFamily="34" charset="0"/>
              </a:rPr>
              <a:t>Many no doubt, would have wondered where Jesus stood in the midst of these conflicting messages.</a:t>
            </a:r>
          </a:p>
        </p:txBody>
      </p:sp>
      <p:sp>
        <p:nvSpPr>
          <p:cNvPr id="12" name="Text Box 4">
            <a:extLst>
              <a:ext uri="{FF2B5EF4-FFF2-40B4-BE49-F238E27FC236}">
                <a16:creationId xmlns:a16="http://schemas.microsoft.com/office/drawing/2014/main" id="{30AA8016-7538-4B4B-8813-7BD051B57D5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3" name="Rectangle 2">
            <a:extLst>
              <a:ext uri="{FF2B5EF4-FFF2-40B4-BE49-F238E27FC236}">
                <a16:creationId xmlns:a16="http://schemas.microsoft.com/office/drawing/2014/main" id="{6560E4B1-7D7F-4FE3-A9E5-55C24E3E5951}"/>
              </a:ext>
            </a:extLst>
          </p:cNvPr>
          <p:cNvSpPr>
            <a:spLocks noGrp="1" noChangeArrowheads="1"/>
          </p:cNvSpPr>
          <p:nvPr>
            <p:ph type="title"/>
          </p:nvPr>
        </p:nvSpPr>
        <p:spPr>
          <a:xfrm>
            <a:off x="1238250" y="685799"/>
            <a:ext cx="9715500" cy="1143001"/>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9" name="Picture 8">
            <a:extLst>
              <a:ext uri="{FF2B5EF4-FFF2-40B4-BE49-F238E27FC236}">
                <a16:creationId xmlns:a16="http://schemas.microsoft.com/office/drawing/2014/main" id="{E0856F1A-5B0B-48C9-A45D-44BF2C2922AB}"/>
              </a:ext>
            </a:extLst>
          </p:cNvPr>
          <p:cNvPicPr>
            <a:picLocks noChangeAspect="1"/>
          </p:cNvPicPr>
          <p:nvPr/>
        </p:nvPicPr>
        <p:blipFill>
          <a:blip r:embed="rId3"/>
          <a:stretch>
            <a:fillRect/>
          </a:stretch>
        </p:blipFill>
        <p:spPr>
          <a:xfrm>
            <a:off x="930444" y="3124200"/>
            <a:ext cx="10331112" cy="3200400"/>
          </a:xfrm>
          <a:prstGeom prst="rect">
            <a:avLst/>
          </a:prstGeom>
        </p:spPr>
      </p:pic>
    </p:spTree>
    <p:extLst>
      <p:ext uri="{BB962C8B-B14F-4D97-AF65-F5344CB8AC3E}">
        <p14:creationId xmlns:p14="http://schemas.microsoft.com/office/powerpoint/2010/main" val="100263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strike="noStrike" baseline="30000" dirty="0">
                <a:effectLst/>
                <a:latin typeface="Calibri" panose="020F0502020204030204" pitchFamily="34" charset="0"/>
              </a:rPr>
              <a:t>43</a:t>
            </a:r>
            <a:r>
              <a:rPr lang="en-US"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strike="noStrike" baseline="30000" dirty="0">
                <a:effectLst/>
                <a:latin typeface="Calibri" panose="020F0502020204030204" pitchFamily="34" charset="0"/>
              </a:rPr>
              <a:t>44</a:t>
            </a:r>
            <a:r>
              <a:rPr lang="en-US"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cs typeface="Calibri" panose="020F0502020204030204" pitchFamily="34" charset="0"/>
              </a:rPr>
              <a:t>, </a:t>
            </a:r>
            <a:r>
              <a:rPr lang="en-US" b="1" dirty="0">
                <a:solidFill>
                  <a:srgbClr val="C00000"/>
                </a:solidFill>
                <a:highlight>
                  <a:srgbClr val="FFFF00"/>
                </a:highlight>
                <a:latin typeface="Calibri" panose="020F0502020204030204" pitchFamily="34" charset="0"/>
              </a:rPr>
              <a:t>love your enemies and pray for those who persecute you, </a:t>
            </a:r>
            <a:r>
              <a:rPr lang="en-US" b="1" strike="noStrike" baseline="30000" dirty="0">
                <a:solidFill>
                  <a:srgbClr val="C00000"/>
                </a:solidFill>
                <a:effectLst/>
                <a:highlight>
                  <a:srgbClr val="FFFF00"/>
                </a:highlight>
                <a:latin typeface="Calibri" panose="020F0502020204030204" pitchFamily="34" charset="0"/>
              </a:rPr>
              <a:t>45</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so that you may be sons of your Father who is in heaven; for He causes His sun to rise on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evil and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good, and sends rain on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righteous</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and</a:t>
            </a:r>
            <a:r>
              <a:rPr lang="en-US" b="1" dirty="0">
                <a:solidFill>
                  <a:srgbClr val="C00000"/>
                </a:solidFill>
                <a:effectLst/>
                <a:highlight>
                  <a:srgbClr val="FFFF00"/>
                </a:highlight>
                <a:latin typeface="Calibri" panose="020F0502020204030204" pitchFamily="34" charset="0"/>
              </a:rPr>
              <a:t> </a:t>
            </a:r>
            <a:r>
              <a:rPr lang="en-US" b="1" i="1" dirty="0">
                <a:solidFill>
                  <a:srgbClr val="C00000"/>
                </a:solidFill>
                <a:effectLst/>
                <a:highlight>
                  <a:srgbClr val="FFFF00"/>
                </a:highlight>
                <a:latin typeface="Calibri" panose="020F0502020204030204" pitchFamily="34" charset="0"/>
              </a:rPr>
              <a:t>the</a:t>
            </a:r>
            <a:r>
              <a:rPr lang="en-US" b="1" dirty="0">
                <a:solidFill>
                  <a:srgbClr val="C00000"/>
                </a:solidFill>
                <a:effectLst/>
                <a:highlight>
                  <a:srgbClr val="FFFF00"/>
                </a:highlight>
                <a:latin typeface="Calibri" panose="020F0502020204030204" pitchFamily="34" charset="0"/>
              </a:rPr>
              <a:t> </a:t>
            </a:r>
            <a:r>
              <a:rPr lang="en-US" b="1" dirty="0">
                <a:solidFill>
                  <a:srgbClr val="C00000"/>
                </a:solidFill>
                <a:highlight>
                  <a:srgbClr val="FFFF00"/>
                </a:highlight>
                <a:latin typeface="Calibri" panose="020F0502020204030204" pitchFamily="34" charset="0"/>
              </a:rPr>
              <a:t>unrighteous</a:t>
            </a:r>
            <a:r>
              <a:rPr lang="en-US" dirty="0">
                <a:effectLst/>
                <a:latin typeface="Calibri" panose="020F0502020204030204" pitchFamily="34" charset="0"/>
              </a:rPr>
              <a:t>. </a:t>
            </a:r>
            <a:r>
              <a:rPr lang="en-US" strike="noStrike" baseline="30000" dirty="0">
                <a:effectLst/>
                <a:latin typeface="Calibri" panose="020F0502020204030204" pitchFamily="34" charset="0"/>
              </a:rPr>
              <a:t>46</a:t>
            </a:r>
            <a:r>
              <a:rPr lang="en-US"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strike="noStrike" baseline="30000" dirty="0">
                <a:effectLst/>
                <a:latin typeface="Calibri" panose="020F0502020204030204" pitchFamily="34" charset="0"/>
              </a:rPr>
              <a:t>47</a:t>
            </a:r>
            <a:r>
              <a:rPr lang="en-US"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82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strike="noStrike" baseline="30000" dirty="0">
                <a:effectLst/>
                <a:latin typeface="Calibri" panose="020F0502020204030204" pitchFamily="34" charset="0"/>
              </a:rPr>
              <a:t>43</a:t>
            </a:r>
            <a:r>
              <a:rPr lang="en-US"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strike="noStrike" baseline="30000" dirty="0">
                <a:effectLst/>
                <a:latin typeface="Calibri" panose="020F0502020204030204" pitchFamily="34" charset="0"/>
              </a:rPr>
              <a:t>44</a:t>
            </a:r>
            <a:r>
              <a:rPr lang="en-US"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cs typeface="Calibri" panose="020F0502020204030204" pitchFamily="34" charset="0"/>
              </a:rPr>
              <a:t>, love your enemies and pray for those who persecute you</a:t>
            </a:r>
            <a:r>
              <a:rPr lang="en-US" dirty="0">
                <a:effectLst/>
                <a:latin typeface="Calibri" panose="020F0502020204030204" pitchFamily="34" charset="0"/>
              </a:rPr>
              <a:t>, </a:t>
            </a:r>
            <a:r>
              <a:rPr lang="en-US" strike="noStrike" baseline="30000" dirty="0">
                <a:effectLst/>
                <a:latin typeface="Calibri" panose="020F0502020204030204" pitchFamily="34" charset="0"/>
              </a:rPr>
              <a:t>45</a:t>
            </a:r>
            <a:r>
              <a:rPr lang="en-US" strike="noStrike" dirty="0">
                <a:effectLst/>
                <a:latin typeface="Calibri" panose="020F0502020204030204" pitchFamily="34" charset="0"/>
              </a:rPr>
              <a:t> </a:t>
            </a:r>
            <a:r>
              <a:rPr lang="en-US" dirty="0">
                <a:effectLst/>
                <a:latin typeface="Calibri" panose="020F0502020204030204" pitchFamily="34" charset="0"/>
              </a:rPr>
              <a:t>so that you may be sons of your Father who is in heaven;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b="1" strike="noStrike" baseline="30000" dirty="0">
                <a:solidFill>
                  <a:srgbClr val="C00000"/>
                </a:solidFill>
                <a:effectLst/>
                <a:highlight>
                  <a:srgbClr val="FFFF00"/>
                </a:highlight>
                <a:latin typeface="Calibri" panose="020F0502020204030204" pitchFamily="34" charset="0"/>
              </a:rPr>
              <a:t>46</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“For if you love those who love you, what reward do you have? Do not even the tax collectors do the same? </a:t>
            </a:r>
            <a:r>
              <a:rPr lang="en-US" b="1" strike="noStrike" baseline="30000" dirty="0">
                <a:solidFill>
                  <a:srgbClr val="C00000"/>
                </a:solidFill>
                <a:effectLst/>
                <a:highlight>
                  <a:srgbClr val="FFFF00"/>
                </a:highlight>
                <a:latin typeface="Calibri" panose="020F0502020204030204" pitchFamily="34" charset="0"/>
              </a:rPr>
              <a:t>47</a:t>
            </a:r>
            <a:r>
              <a:rPr lang="en-US" b="1"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“If you greet only your brothers, what more are you doing </a:t>
            </a:r>
            <a:r>
              <a:rPr lang="en-US" b="1" i="1" dirty="0">
                <a:solidFill>
                  <a:srgbClr val="C00000"/>
                </a:solidFill>
                <a:effectLst/>
                <a:highlight>
                  <a:srgbClr val="FFFF00"/>
                </a:highlight>
                <a:latin typeface="Calibri" panose="020F0502020204030204" pitchFamily="34" charset="0"/>
              </a:rPr>
              <a:t>than others?</a:t>
            </a:r>
            <a:r>
              <a:rPr lang="en-US" b="1" dirty="0">
                <a:solidFill>
                  <a:srgbClr val="C00000"/>
                </a:solidFill>
                <a:effectLst/>
                <a:highlight>
                  <a:srgbClr val="FFFF00"/>
                </a:highligh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8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a:extLst>
              <a:ext uri="{FF2B5EF4-FFF2-40B4-BE49-F238E27FC236}">
                <a16:creationId xmlns:a16="http://schemas.microsoft.com/office/drawing/2014/main" id="{5613838E-7CCD-41D5-B73B-DEE50B157C62}"/>
              </a:ext>
            </a:extLst>
          </p:cNvPr>
          <p:cNvSpPr>
            <a:spLocks noGrp="1" noChangeArrowheads="1"/>
          </p:cNvSpPr>
          <p:nvPr>
            <p:ph sz="half" idx="1"/>
          </p:nvPr>
        </p:nvSpPr>
        <p:spPr>
          <a:xfrm>
            <a:off x="533400" y="1981200"/>
            <a:ext cx="7953828" cy="1981200"/>
          </a:xfrm>
        </p:spPr>
        <p:txBody>
          <a:bodyPr>
            <a:normAutofit/>
          </a:bodyPr>
          <a:lstStyle/>
          <a:p>
            <a:pPr algn="just">
              <a:lnSpc>
                <a:spcPct val="100000"/>
              </a:lnSpc>
            </a:pPr>
            <a:r>
              <a:rPr lang="en-US" altLang="en-US" dirty="0"/>
              <a:t>In sharp contrast to the spirit and behavior of those who would make themselves their enemies, Jesus said to love them in return.  This is consistent also with what the Apostles taught.</a:t>
            </a:r>
          </a:p>
        </p:txBody>
      </p:sp>
      <p:pic>
        <p:nvPicPr>
          <p:cNvPr id="323592" name="Picture 8" descr="Jesus teaching sermon_on_mount 1">
            <a:extLst>
              <a:ext uri="{FF2B5EF4-FFF2-40B4-BE49-F238E27FC236}">
                <a16:creationId xmlns:a16="http://schemas.microsoft.com/office/drawing/2014/main" id="{DA582CF7-C9C7-4C81-BF1B-FC1B870300D2}"/>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8639628" y="2057400"/>
            <a:ext cx="294277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0B7E251-4712-4F74-924C-94F3D3D7762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8" name="Rectangle 2">
            <a:extLst>
              <a:ext uri="{FF2B5EF4-FFF2-40B4-BE49-F238E27FC236}">
                <a16:creationId xmlns:a16="http://schemas.microsoft.com/office/drawing/2014/main" id="{9CB53AD8-700F-4BE9-A5EA-8F355324D9B1}"/>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2" name="Picture 1">
            <a:extLst>
              <a:ext uri="{FF2B5EF4-FFF2-40B4-BE49-F238E27FC236}">
                <a16:creationId xmlns:a16="http://schemas.microsoft.com/office/drawing/2014/main" id="{56B328FA-7360-4B98-97DE-2B7675C8D9AA}"/>
              </a:ext>
            </a:extLst>
          </p:cNvPr>
          <p:cNvPicPr>
            <a:picLocks noChangeAspect="1"/>
          </p:cNvPicPr>
          <p:nvPr/>
        </p:nvPicPr>
        <p:blipFill rotWithShape="1">
          <a:blip r:embed="rId4"/>
          <a:srcRect t="23333" b="28333"/>
          <a:stretch/>
        </p:blipFill>
        <p:spPr>
          <a:xfrm>
            <a:off x="2145486" y="4114800"/>
            <a:ext cx="4729655" cy="2286000"/>
          </a:xfrm>
          <a:prstGeom prst="rect">
            <a:avLst/>
          </a:prstGeom>
          <a:ln>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0" name="Rectangle 4">
            <a:extLst>
              <a:ext uri="{FF2B5EF4-FFF2-40B4-BE49-F238E27FC236}">
                <a16:creationId xmlns:a16="http://schemas.microsoft.com/office/drawing/2014/main" id="{E6953DA1-B82A-42B4-ACFE-6EA1BF5D6675}"/>
              </a:ext>
            </a:extLst>
          </p:cNvPr>
          <p:cNvSpPr>
            <a:spLocks noGrp="1" noChangeArrowheads="1"/>
          </p:cNvSpPr>
          <p:nvPr>
            <p:ph sz="half" idx="1"/>
          </p:nvPr>
        </p:nvSpPr>
        <p:spPr>
          <a:xfrm>
            <a:off x="4343400" y="1981200"/>
            <a:ext cx="7239000" cy="2438400"/>
          </a:xfrm>
        </p:spPr>
        <p:txBody>
          <a:bodyPr/>
          <a:lstStyle/>
          <a:p>
            <a:pPr algn="just">
              <a:lnSpc>
                <a:spcPct val="100000"/>
              </a:lnSpc>
            </a:pPr>
            <a:r>
              <a:rPr lang="en-US" altLang="en-US" dirty="0"/>
              <a:t>When Paul</a:t>
            </a:r>
            <a:r>
              <a:rPr lang="en-US" altLang="en-US" sz="2000" dirty="0"/>
              <a:t> </a:t>
            </a:r>
            <a:r>
              <a:rPr lang="en-US" altLang="en-US" dirty="0"/>
              <a:t>and</a:t>
            </a:r>
            <a:r>
              <a:rPr lang="en-US" altLang="en-US" sz="2000" dirty="0"/>
              <a:t> </a:t>
            </a:r>
            <a:r>
              <a:rPr lang="en-US" altLang="en-US" dirty="0"/>
              <a:t>Silas were in stocks in the worst part of the jail in Philippi, they sang songs in praise to God.</a:t>
            </a:r>
          </a:p>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They shared the true gospel to the jailer rather than run away.  </a:t>
            </a:r>
          </a:p>
        </p:txBody>
      </p:sp>
      <p:pic>
        <p:nvPicPr>
          <p:cNvPr id="413705" name="Picture 9" descr="Philippi jail">
            <a:extLst>
              <a:ext uri="{FF2B5EF4-FFF2-40B4-BE49-F238E27FC236}">
                <a16:creationId xmlns:a16="http://schemas.microsoft.com/office/drawing/2014/main" id="{491E4F61-D07A-4EAA-BF1E-9608C67B9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057400"/>
            <a:ext cx="346165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B95CEEEF-F4BB-4FA2-8F6A-DEAFCBE74BA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0" name="Rectangle 2">
            <a:extLst>
              <a:ext uri="{FF2B5EF4-FFF2-40B4-BE49-F238E27FC236}">
                <a16:creationId xmlns:a16="http://schemas.microsoft.com/office/drawing/2014/main" id="{4F6DC81F-0890-418D-8A7F-F626743C791B}"/>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11" name="Picture 6" descr="Philippian jailer with Paul &amp; Silas">
            <a:extLst>
              <a:ext uri="{FF2B5EF4-FFF2-40B4-BE49-F238E27FC236}">
                <a16:creationId xmlns:a16="http://schemas.microsoft.com/office/drawing/2014/main" id="{E3B0C812-40A0-4908-B7D3-2768F8381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90" r="3358"/>
          <a:stretch>
            <a:fillRect/>
          </a:stretch>
        </p:blipFill>
        <p:spPr bwMode="auto">
          <a:xfrm>
            <a:off x="609600" y="2057400"/>
            <a:ext cx="349023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3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370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DDB287C9-AD19-43FC-BCD7-171B10EC6F08}"/>
              </a:ext>
            </a:extLst>
          </p:cNvPr>
          <p:cNvSpPr>
            <a:spLocks noGrp="1" noChangeArrowheads="1"/>
          </p:cNvSpPr>
          <p:nvPr>
            <p:ph type="title"/>
          </p:nvPr>
        </p:nvSpPr>
        <p:spPr>
          <a:xfrm>
            <a:off x="2057400" y="6172200"/>
            <a:ext cx="7772400" cy="60960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And speaking of persecutors…</a:t>
            </a:r>
          </a:p>
        </p:txBody>
      </p:sp>
      <p:sp>
        <p:nvSpPr>
          <p:cNvPr id="5" name="Text Box 4">
            <a:extLst>
              <a:ext uri="{FF2B5EF4-FFF2-40B4-BE49-F238E27FC236}">
                <a16:creationId xmlns:a16="http://schemas.microsoft.com/office/drawing/2014/main" id="{2DEA69D8-D0AE-4186-859D-5EA57E350A4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6" name="Rectangle 2">
            <a:extLst>
              <a:ext uri="{FF2B5EF4-FFF2-40B4-BE49-F238E27FC236}">
                <a16:creationId xmlns:a16="http://schemas.microsoft.com/office/drawing/2014/main" id="{0D12ECDC-EA5B-4E3A-827A-E69A71DCDD3F}"/>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2" name="Picture 1">
            <a:extLst>
              <a:ext uri="{FF2B5EF4-FFF2-40B4-BE49-F238E27FC236}">
                <a16:creationId xmlns:a16="http://schemas.microsoft.com/office/drawing/2014/main" id="{D45ACD9F-ED6A-4C93-B23F-E901A46ABBE9}"/>
              </a:ext>
            </a:extLst>
          </p:cNvPr>
          <p:cNvPicPr>
            <a:picLocks noChangeAspect="1"/>
          </p:cNvPicPr>
          <p:nvPr/>
        </p:nvPicPr>
        <p:blipFill>
          <a:blip r:embed="rId2"/>
          <a:stretch>
            <a:fillRect/>
          </a:stretch>
        </p:blipFill>
        <p:spPr>
          <a:xfrm>
            <a:off x="3142745" y="1956496"/>
            <a:ext cx="5906510" cy="41148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a:extLst>
              <a:ext uri="{FF2B5EF4-FFF2-40B4-BE49-F238E27FC236}">
                <a16:creationId xmlns:a16="http://schemas.microsoft.com/office/drawing/2014/main" id="{5613838E-7CCD-41D5-B73B-DEE50B157C62}"/>
              </a:ext>
            </a:extLst>
          </p:cNvPr>
          <p:cNvSpPr>
            <a:spLocks noGrp="1" noChangeArrowheads="1"/>
          </p:cNvSpPr>
          <p:nvPr>
            <p:ph sz="half" idx="1"/>
          </p:nvPr>
        </p:nvSpPr>
        <p:spPr>
          <a:xfrm>
            <a:off x="1066800" y="1981200"/>
            <a:ext cx="5867400" cy="3352800"/>
          </a:xfrm>
        </p:spPr>
        <p:txBody>
          <a:bodyPr>
            <a:normAutofit/>
          </a:bodyPr>
          <a:lstStyle/>
          <a:p>
            <a:pPr algn="just">
              <a:lnSpc>
                <a:spcPct val="100000"/>
              </a:lnSpc>
            </a:pPr>
            <a:r>
              <a:rPr lang="en-US" altLang="en-US" dirty="0"/>
              <a:t>So, whether under Law</a:t>
            </a:r>
            <a:r>
              <a:rPr lang="en-US" altLang="en-US" sz="2000" dirty="0"/>
              <a:t> </a:t>
            </a:r>
            <a:r>
              <a:rPr lang="en-US" altLang="en-US" dirty="0"/>
              <a:t>or</a:t>
            </a:r>
            <a:r>
              <a:rPr lang="en-US" altLang="en-US" sz="2000" dirty="0"/>
              <a:t> </a:t>
            </a:r>
            <a:r>
              <a:rPr lang="en-US" altLang="en-US" dirty="0"/>
              <a:t>Grace, true righteousness consists of our not responding in kind to persecutors but responding in His love! </a:t>
            </a:r>
          </a:p>
        </p:txBody>
      </p:sp>
      <p:pic>
        <p:nvPicPr>
          <p:cNvPr id="323592" name="Picture 8" descr="Jesus teaching sermon_on_mount 1">
            <a:extLst>
              <a:ext uri="{FF2B5EF4-FFF2-40B4-BE49-F238E27FC236}">
                <a16:creationId xmlns:a16="http://schemas.microsoft.com/office/drawing/2014/main" id="{DA582CF7-C9C7-4C81-BF1B-FC1B870300D2}"/>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467600" y="2057400"/>
            <a:ext cx="3678465"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B0B7E251-4712-4F74-924C-94F3D3D7762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8" name="Rectangle 2">
            <a:extLst>
              <a:ext uri="{FF2B5EF4-FFF2-40B4-BE49-F238E27FC236}">
                <a16:creationId xmlns:a16="http://schemas.microsoft.com/office/drawing/2014/main" id="{9CB53AD8-700F-4BE9-A5EA-8F355324D9B1}"/>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“Love Your Neighbor”</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spTree>
    <p:extLst>
      <p:ext uri="{BB962C8B-B14F-4D97-AF65-F5344CB8AC3E}">
        <p14:creationId xmlns:p14="http://schemas.microsoft.com/office/powerpoint/2010/main" val="3692907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rPr>
              <a:t>, love your enemies and pray for those who persecute you</a:t>
            </a:r>
            <a:r>
              <a:rPr lang="en-US" dirty="0">
                <a:effectLst/>
                <a:latin typeface="Calibri" panose="020F0502020204030204" pitchFamily="34" charset="0"/>
              </a:rPr>
              <a:t>,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b="1" dirty="0">
                <a:solidFill>
                  <a:srgbClr val="C00000"/>
                </a:solidFill>
                <a:highlight>
                  <a:srgbClr val="FFFF00"/>
                </a:highlight>
                <a:latin typeface="Calibri" panose="020F0502020204030204" pitchFamily="34" charset="0"/>
              </a:rPr>
              <a:t>so that you may be sons of your Father who is in heaven</a:t>
            </a:r>
            <a:r>
              <a:rPr lang="en-US" dirty="0">
                <a:effectLst/>
                <a:latin typeface="Calibri" panose="020F0502020204030204" pitchFamily="34" charset="0"/>
              </a:rPr>
              <a:t>; for He causes His sun to rise on </a:t>
            </a:r>
            <a:r>
              <a:rPr lang="en-US" i="1" dirty="0">
                <a:effectLst/>
                <a:latin typeface="Calibri" panose="020F0502020204030204" pitchFamily="34" charset="0"/>
              </a:rPr>
              <a:t>the</a:t>
            </a:r>
            <a:r>
              <a:rPr lang="en-US" dirty="0">
                <a:effectLst/>
                <a:latin typeface="Calibri" panose="020F0502020204030204" pitchFamily="34" charset="0"/>
              </a:rPr>
              <a:t> evil and </a:t>
            </a:r>
            <a:r>
              <a:rPr lang="en-US" i="1" dirty="0">
                <a:effectLst/>
                <a:latin typeface="Calibri" panose="020F0502020204030204" pitchFamily="34" charset="0"/>
              </a:rPr>
              <a:t>the</a:t>
            </a:r>
            <a:r>
              <a:rPr lang="en-US" dirty="0">
                <a:effectLst/>
                <a:latin typeface="Calibri" panose="020F0502020204030204" pitchFamily="34" charset="0"/>
              </a:rPr>
              <a:t> good, and sends rain on </a:t>
            </a:r>
            <a:r>
              <a:rPr lang="en-US" i="1" dirty="0">
                <a:effectLst/>
                <a:latin typeface="Calibri" panose="020F0502020204030204" pitchFamily="34" charset="0"/>
              </a:rPr>
              <a:t>the</a:t>
            </a:r>
            <a:r>
              <a:rPr lang="en-US" dirty="0">
                <a:effectLst/>
                <a:latin typeface="Calibri" panose="020F0502020204030204" pitchFamily="34" charset="0"/>
              </a:rPr>
              <a:t> righteous and </a:t>
            </a:r>
            <a:r>
              <a:rPr lang="en-US" i="1" dirty="0">
                <a:effectLst/>
                <a:latin typeface="Calibri" panose="020F0502020204030204" pitchFamily="34" charset="0"/>
              </a:rPr>
              <a:t>the</a:t>
            </a:r>
            <a:r>
              <a:rPr lang="en-US" dirty="0">
                <a:effectLst/>
                <a:latin typeface="Calibri" panose="020F0502020204030204" pitchFamily="34" charset="0"/>
              </a:rPr>
              <a:t> unrighteous.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6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a:extLst>
              <a:ext uri="{FF2B5EF4-FFF2-40B4-BE49-F238E27FC236}">
                <a16:creationId xmlns:a16="http://schemas.microsoft.com/office/drawing/2014/main" id="{43887C9F-CA37-432A-8A24-19BF5EDECC54}"/>
              </a:ext>
            </a:extLst>
          </p:cNvPr>
          <p:cNvSpPr>
            <a:spLocks noGrp="1" noChangeArrowheads="1"/>
          </p:cNvSpPr>
          <p:nvPr>
            <p:ph sz="half" idx="1"/>
          </p:nvPr>
        </p:nvSpPr>
        <p:spPr>
          <a:xfrm>
            <a:off x="609600" y="1981200"/>
            <a:ext cx="7391400" cy="3657600"/>
          </a:xfrm>
        </p:spPr>
        <p:txBody>
          <a:bodyPr/>
          <a:lstStyle/>
          <a:p>
            <a:pPr algn="just">
              <a:lnSpc>
                <a:spcPct val="100000"/>
              </a:lnSpc>
              <a:spcBef>
                <a:spcPts val="0"/>
              </a:spcBef>
              <a:spcAft>
                <a:spcPts val="1800"/>
              </a:spcAft>
            </a:pPr>
            <a:r>
              <a:rPr lang="en-US" altLang="en-US" dirty="0"/>
              <a:t>Jesus uses the term ‘sons of’, (‘children of’) which means: </a:t>
            </a:r>
          </a:p>
          <a:p>
            <a:pPr lvl="1" indent="-457200" algn="just">
              <a:lnSpc>
                <a:spcPct val="100000"/>
              </a:lnSpc>
              <a:spcBef>
                <a:spcPts val="0"/>
              </a:spcBef>
              <a:spcAft>
                <a:spcPts val="1800"/>
              </a:spcAft>
              <a:buFont typeface="+mj-lt"/>
              <a:buAutoNum type="arabicParenR"/>
            </a:pPr>
            <a:r>
              <a:rPr lang="en-US" altLang="en-US" sz="2800" dirty="0"/>
              <a:t>like in character and/or </a:t>
            </a:r>
          </a:p>
          <a:p>
            <a:pPr lvl="1" indent="-457200" algn="just">
              <a:lnSpc>
                <a:spcPct val="100000"/>
              </a:lnSpc>
              <a:spcBef>
                <a:spcPts val="0"/>
              </a:spcBef>
              <a:spcAft>
                <a:spcPts val="1800"/>
              </a:spcAft>
              <a:buFont typeface="+mj-lt"/>
              <a:buAutoNum type="arabicParenR"/>
            </a:pPr>
            <a:r>
              <a:rPr lang="en-US" altLang="en-US" sz="2800" dirty="0"/>
              <a:t>close in relationship to.</a:t>
            </a:r>
          </a:p>
          <a:p>
            <a:pPr algn="just">
              <a:lnSpc>
                <a:spcPct val="100000"/>
              </a:lnSpc>
              <a:spcBef>
                <a:spcPts val="0"/>
              </a:spcBef>
              <a:spcAft>
                <a:spcPts val="1800"/>
              </a:spcAft>
            </a:pPr>
            <a:r>
              <a:rPr lang="en-US" altLang="en-US" dirty="0"/>
              <a:t>Jesus said that loving persecutors in return is ‘</a:t>
            </a:r>
            <a:r>
              <a:rPr lang="en-US" altLang="en-US" dirty="0" err="1"/>
              <a:t>sonlike</a:t>
            </a:r>
            <a:r>
              <a:rPr lang="en-US" altLang="en-US" dirty="0"/>
              <a:t>’. </a:t>
            </a:r>
          </a:p>
        </p:txBody>
      </p:sp>
      <p:pic>
        <p:nvPicPr>
          <p:cNvPr id="361480" name="Picture 8" descr="Sermon Of The Beatitudes_Tissot">
            <a:extLst>
              <a:ext uri="{FF2B5EF4-FFF2-40B4-BE49-F238E27FC236}">
                <a16:creationId xmlns:a16="http://schemas.microsoft.com/office/drawing/2014/main" id="{5BB2AD8B-D851-45C1-B20E-DEBE1CDF5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550" y="2057400"/>
            <a:ext cx="3117850"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CB4871FD-34DE-4C36-BE80-4CFBDE79B8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8" name="Rectangle 2">
            <a:extLst>
              <a:ext uri="{FF2B5EF4-FFF2-40B4-BE49-F238E27FC236}">
                <a16:creationId xmlns:a16="http://schemas.microsoft.com/office/drawing/2014/main" id="{4E64B314-CFE7-4C10-8F1F-D506AFE3AC63}"/>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“Sons of your Father”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pic>
        <p:nvPicPr>
          <p:cNvPr id="6" name="Picture 4" descr="Father &amp; Son Heads">
            <a:extLst>
              <a:ext uri="{FF2B5EF4-FFF2-40B4-BE49-F238E27FC236}">
                <a16:creationId xmlns:a16="http://schemas.microsoft.com/office/drawing/2014/main" id="{2AE40583-CC83-45FE-82E7-BE6589C75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550" y="2057400"/>
            <a:ext cx="3117850" cy="457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1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148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343400"/>
          </a:xfrm>
        </p:spPr>
        <p:txBody>
          <a:bodyPr>
            <a:normAutofit/>
          </a:bodyPr>
          <a:lstStyle/>
          <a:p>
            <a:pPr marL="0" marR="0" indent="0" algn="ctr">
              <a:lnSpc>
                <a:spcPct val="110000"/>
              </a:lnSpc>
              <a:spcBef>
                <a:spcPts val="0"/>
              </a:spcBef>
              <a:spcAft>
                <a:spcPts val="1200"/>
              </a:spcAft>
              <a:buNone/>
            </a:pPr>
            <a:r>
              <a:rPr lang="en-US" sz="3200" b="1" dirty="0">
                <a:solidFill>
                  <a:srgbClr val="0000CC"/>
                </a:solidFill>
              </a:rPr>
              <a:t>Matthew 5:43–47</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43</a:t>
            </a:r>
            <a:r>
              <a:rPr lang="en-US" u="none" strike="noStrike" dirty="0">
                <a:effectLst/>
                <a:latin typeface="Calibri" panose="020F0502020204030204" pitchFamily="34" charset="0"/>
              </a:rPr>
              <a:t> </a:t>
            </a:r>
            <a:r>
              <a:rPr lang="en-US" dirty="0">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You have heard that it was said</a:t>
            </a:r>
            <a:r>
              <a:rPr lang="en-US" dirty="0">
                <a:latin typeface="Calibri" panose="020F0502020204030204" pitchFamily="34" charset="0"/>
              </a:rPr>
              <a:t>, ‘You shall love your neighbor and hate your enemy.’ </a:t>
            </a:r>
            <a:r>
              <a:rPr lang="en-US" u="none" strike="noStrike" baseline="30000" dirty="0">
                <a:effectLst/>
                <a:latin typeface="Calibri" panose="020F0502020204030204" pitchFamily="34" charset="0"/>
              </a:rPr>
              <a:t>44</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cs typeface="Calibri" panose="020F0502020204030204" pitchFamily="34" charset="0"/>
              </a:rPr>
              <a:t>But I say to you</a:t>
            </a:r>
            <a:r>
              <a:rPr lang="en-US" dirty="0">
                <a:latin typeface="Calibri" panose="020F0502020204030204" pitchFamily="34" charset="0"/>
              </a:rPr>
              <a:t>, love your enemies and pray for those who persecute you</a:t>
            </a:r>
            <a:r>
              <a:rPr lang="en-US" dirty="0">
                <a:effectLst/>
                <a:latin typeface="Calibri" panose="020F0502020204030204" pitchFamily="34" charset="0"/>
              </a:rPr>
              <a:t>, </a:t>
            </a:r>
            <a:r>
              <a:rPr lang="en-US" u="none" strike="noStrike" baseline="30000" dirty="0">
                <a:effectLst/>
                <a:latin typeface="Calibri" panose="020F0502020204030204" pitchFamily="34" charset="0"/>
              </a:rPr>
              <a:t>45</a:t>
            </a:r>
            <a:r>
              <a:rPr lang="en-US" u="none" strike="noStrike" dirty="0">
                <a:effectLst/>
                <a:latin typeface="Calibri" panose="020F0502020204030204" pitchFamily="34" charset="0"/>
              </a:rPr>
              <a:t> </a:t>
            </a:r>
            <a:r>
              <a:rPr lang="en-US" dirty="0">
                <a:effectLst/>
                <a:latin typeface="Calibri" panose="020F0502020204030204" pitchFamily="34" charset="0"/>
              </a:rPr>
              <a:t>so that you may </a:t>
            </a:r>
            <a:r>
              <a:rPr lang="en-US" dirty="0">
                <a:latin typeface="Calibri" panose="020F0502020204030204" pitchFamily="34" charset="0"/>
              </a:rPr>
              <a:t>be sons of your Father who is in heaven; </a:t>
            </a:r>
            <a:r>
              <a:rPr lang="en-US" b="1" dirty="0">
                <a:solidFill>
                  <a:srgbClr val="C00000"/>
                </a:solidFill>
                <a:highlight>
                  <a:srgbClr val="FFFF00"/>
                </a:highlight>
                <a:latin typeface="Calibri" panose="020F0502020204030204" pitchFamily="34" charset="0"/>
              </a:rPr>
              <a:t>for He causes His sun to rise on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evil and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good, and sends rain on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righteous and </a:t>
            </a:r>
            <a:r>
              <a:rPr lang="en-US" b="1" i="1" u="sng" dirty="0">
                <a:solidFill>
                  <a:srgbClr val="C00000"/>
                </a:solidFill>
                <a:effectLst/>
                <a:highlight>
                  <a:srgbClr val="FFFF00"/>
                </a:highlight>
                <a:latin typeface="Calibri" panose="020F0502020204030204" pitchFamily="34" charset="0"/>
              </a:rPr>
              <a:t>the</a:t>
            </a:r>
            <a:r>
              <a:rPr lang="en-US" b="1" u="sng" dirty="0">
                <a:solidFill>
                  <a:srgbClr val="C00000"/>
                </a:solidFill>
                <a:effectLst/>
                <a:highlight>
                  <a:srgbClr val="FFFF00"/>
                </a:highlight>
                <a:latin typeface="Calibri" panose="020F0502020204030204" pitchFamily="34" charset="0"/>
              </a:rPr>
              <a:t> unrighteous</a:t>
            </a:r>
            <a:r>
              <a:rPr lang="en-US" b="1" dirty="0">
                <a:solidFill>
                  <a:srgbClr val="0000CC"/>
                </a:solidFill>
                <a:effectLst/>
                <a:latin typeface="Calibri" panose="020F0502020204030204" pitchFamily="34" charset="0"/>
              </a:rPr>
              <a:t>.</a:t>
            </a:r>
            <a:r>
              <a:rPr lang="en-US" dirty="0">
                <a:effectLst/>
                <a:latin typeface="Calibri" panose="020F0502020204030204" pitchFamily="34" charset="0"/>
              </a:rPr>
              <a:t> </a:t>
            </a:r>
            <a:r>
              <a:rPr lang="en-US" u="none" strike="noStrike" baseline="30000" dirty="0">
                <a:effectLst/>
                <a:latin typeface="Calibri" panose="020F0502020204030204" pitchFamily="34" charset="0"/>
              </a:rPr>
              <a:t>46</a:t>
            </a:r>
            <a:r>
              <a:rPr lang="en-US" u="none" strike="noStrike" dirty="0">
                <a:effectLst/>
                <a:latin typeface="Calibri" panose="020F0502020204030204" pitchFamily="34" charset="0"/>
              </a:rPr>
              <a:t> </a:t>
            </a:r>
            <a:r>
              <a:rPr lang="en-US" dirty="0">
                <a:effectLst/>
                <a:latin typeface="Calibri" panose="020F0502020204030204" pitchFamily="34" charset="0"/>
              </a:rPr>
              <a:t>“For if you love those who love you, what reward do you have? Do not even the tax collectors do the same? </a:t>
            </a:r>
            <a:r>
              <a:rPr lang="en-US" u="none" strike="noStrike" baseline="30000" dirty="0">
                <a:effectLst/>
                <a:latin typeface="Calibri" panose="020F0502020204030204" pitchFamily="34" charset="0"/>
              </a:rPr>
              <a:t>47</a:t>
            </a:r>
            <a:r>
              <a:rPr lang="en-US" u="none" strike="noStrike" dirty="0">
                <a:effectLst/>
                <a:latin typeface="Calibri" panose="020F0502020204030204" pitchFamily="34" charset="0"/>
              </a:rPr>
              <a:t> </a:t>
            </a:r>
            <a:r>
              <a:rPr lang="en-US" dirty="0">
                <a:effectLst/>
                <a:latin typeface="Calibri" panose="020F0502020204030204" pitchFamily="34" charset="0"/>
              </a:rPr>
              <a:t>“If you greet only your brothers, what more are you doing </a:t>
            </a:r>
            <a:r>
              <a:rPr lang="en-US" i="1" dirty="0">
                <a:effectLst/>
                <a:latin typeface="Calibri" panose="020F0502020204030204" pitchFamily="34" charset="0"/>
              </a:rPr>
              <a:t>than others?</a:t>
            </a:r>
            <a:r>
              <a:rPr lang="en-US" dirty="0">
                <a:effectLst/>
                <a:latin typeface="Calibri" panose="020F0502020204030204" pitchFamily="34" charset="0"/>
              </a:rPr>
              <a:t> Do not even the Gentiles do the same? </a:t>
            </a:r>
          </a:p>
        </p:txBody>
      </p:sp>
      <p:pic>
        <p:nvPicPr>
          <p:cNvPr id="5" name="Picture 5" descr="SunRainCity">
            <a:extLst>
              <a:ext uri="{FF2B5EF4-FFF2-40B4-BE49-F238E27FC236}">
                <a16:creationId xmlns:a16="http://schemas.microsoft.com/office/drawing/2014/main" id="{5B4763FE-E4D0-4E90-82CA-BA0B10588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539"/>
          <a:stretch>
            <a:fillRect/>
          </a:stretch>
        </p:blipFill>
        <p:spPr bwMode="auto">
          <a:xfrm>
            <a:off x="4982818" y="4191000"/>
            <a:ext cx="2226365" cy="914400"/>
          </a:xfrm>
          <a:prstGeom prst="round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95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4">
            <a:extLst>
              <a:ext uri="{FF2B5EF4-FFF2-40B4-BE49-F238E27FC236}">
                <a16:creationId xmlns:a16="http://schemas.microsoft.com/office/drawing/2014/main" id="{5B4EBA05-E5B2-4FE5-827D-68B2C909A643}"/>
              </a:ext>
            </a:extLst>
          </p:cNvPr>
          <p:cNvSpPr>
            <a:spLocks noGrp="1" noChangeArrowheads="1"/>
          </p:cNvSpPr>
          <p:nvPr>
            <p:ph sz="half" idx="1"/>
          </p:nvPr>
        </p:nvSpPr>
        <p:spPr>
          <a:xfrm>
            <a:off x="4267200" y="1981200"/>
            <a:ext cx="7315200" cy="2438400"/>
          </a:xfrm>
        </p:spPr>
        <p:txBody>
          <a:bodyPr>
            <a:normAutofit/>
          </a:bodyPr>
          <a:lstStyle/>
          <a:p>
            <a:pPr algn="just">
              <a:lnSpc>
                <a:spcPct val="100000"/>
              </a:lnSpc>
            </a:pPr>
            <a:r>
              <a:rPr lang="en-US" altLang="en-US" dirty="0"/>
              <a:t>Jesus then tells them that God does make material blessing and provision available to all, whether they are righteous or unrighteous.</a:t>
            </a:r>
          </a:p>
          <a:p>
            <a:pPr algn="just">
              <a:lnSpc>
                <a:spcPct val="100000"/>
              </a:lnSpc>
            </a:pPr>
            <a:r>
              <a:rPr lang="en-US" altLang="en-US" dirty="0"/>
              <a:t>So, loving </a:t>
            </a:r>
            <a:r>
              <a:rPr lang="en-US" altLang="en-US" b="1" dirty="0">
                <a:solidFill>
                  <a:srgbClr val="0000CC"/>
                </a:solidFill>
                <a:latin typeface="Calibri" panose="020F0502020204030204" pitchFamily="34" charset="0"/>
                <a:cs typeface="Calibri" panose="020F0502020204030204" pitchFamily="34" charset="0"/>
              </a:rPr>
              <a:t>regardless of behavior</a:t>
            </a:r>
            <a:r>
              <a:rPr lang="en-US" altLang="en-US" dirty="0"/>
              <a:t> is, in that way, ‘son-like’.  </a:t>
            </a:r>
          </a:p>
        </p:txBody>
      </p:sp>
      <p:pic>
        <p:nvPicPr>
          <p:cNvPr id="417800" name="Picture 8" descr="Sun rays in forest 1">
            <a:extLst>
              <a:ext uri="{FF2B5EF4-FFF2-40B4-BE49-F238E27FC236}">
                <a16:creationId xmlns:a16="http://schemas.microsoft.com/office/drawing/2014/main" id="{C9E3040C-8041-494D-BAC1-E80BAD660C9E}"/>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33401" y="2057400"/>
            <a:ext cx="3483429" cy="3657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A68A89EE-D326-4F5B-83CF-C8E03A7DC9E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9" name="Rectangle 2">
            <a:extLst>
              <a:ext uri="{FF2B5EF4-FFF2-40B4-BE49-F238E27FC236}">
                <a16:creationId xmlns:a16="http://schemas.microsoft.com/office/drawing/2014/main" id="{5DC1539C-313B-4533-965C-3455B774681D}"/>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“Sons of your Father”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5:43-47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1524000"/>
          </a:xfrm>
        </p:spPr>
        <p:txBody>
          <a:bodyPr>
            <a:normAutofit/>
          </a:bodyPr>
          <a:lstStyle/>
          <a:p>
            <a:pPr marL="0" indent="0" algn="ctr">
              <a:lnSpc>
                <a:spcPct val="110000"/>
              </a:lnSpc>
              <a:spcBef>
                <a:spcPts val="0"/>
              </a:spcBef>
              <a:spcAft>
                <a:spcPts val="1200"/>
              </a:spcAft>
              <a:buNone/>
            </a:pPr>
            <a:r>
              <a:rPr lang="en-US" sz="3200" b="1" dirty="0">
                <a:solidFill>
                  <a:srgbClr val="0000CC"/>
                </a:solidFill>
                <a:latin typeface="Calibri" panose="020F0502020204030204" pitchFamily="34" charset="0"/>
                <a:cs typeface="Calibri" panose="020F0502020204030204" pitchFamily="34" charset="0"/>
              </a:rPr>
              <a:t>Matthew 5:48</a:t>
            </a:r>
          </a:p>
          <a:p>
            <a:pPr marL="0" marR="0" indent="0" algn="ctr">
              <a:lnSpc>
                <a:spcPct val="100000"/>
              </a:lnSpc>
              <a:spcBef>
                <a:spcPts val="0"/>
              </a:spcBef>
              <a:spcAft>
                <a:spcPts val="1000"/>
              </a:spcAft>
              <a:buNone/>
            </a:pPr>
            <a:r>
              <a:rPr lang="en-US" dirty="0"/>
              <a:t>“Therefore you are to </a:t>
            </a:r>
            <a:r>
              <a:rPr lang="en-US" b="1" dirty="0">
                <a:solidFill>
                  <a:srgbClr val="0000CC"/>
                </a:solidFill>
              </a:rPr>
              <a:t>be perfect, as your heavenly Father is perfect</a:t>
            </a:r>
            <a:r>
              <a:rPr lang="en-US" dirty="0"/>
              <a:t>.</a:t>
            </a:r>
          </a:p>
        </p:txBody>
      </p:sp>
      <p:pic>
        <p:nvPicPr>
          <p:cNvPr id="3" name="Picture 2">
            <a:extLst>
              <a:ext uri="{FF2B5EF4-FFF2-40B4-BE49-F238E27FC236}">
                <a16:creationId xmlns:a16="http://schemas.microsoft.com/office/drawing/2014/main" id="{DC66ADDE-B9E9-402D-9E50-EA22A5C36C38}"/>
              </a:ext>
            </a:extLst>
          </p:cNvPr>
          <p:cNvPicPr>
            <a:picLocks noChangeAspect="1"/>
          </p:cNvPicPr>
          <p:nvPr/>
        </p:nvPicPr>
        <p:blipFill>
          <a:blip r:embed="rId4"/>
          <a:stretch>
            <a:fillRect/>
          </a:stretch>
        </p:blipFill>
        <p:spPr>
          <a:xfrm>
            <a:off x="3529361" y="1938399"/>
            <a:ext cx="5133277" cy="2981202"/>
          </a:xfrm>
          <a:prstGeom prst="rect">
            <a:avLst/>
          </a:prstGeom>
        </p:spPr>
      </p:pic>
    </p:spTree>
    <p:extLst>
      <p:ext uri="{BB962C8B-B14F-4D97-AF65-F5344CB8AC3E}">
        <p14:creationId xmlns:p14="http://schemas.microsoft.com/office/powerpoint/2010/main" val="4086365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a:extLst>
              <a:ext uri="{FF2B5EF4-FFF2-40B4-BE49-F238E27FC236}">
                <a16:creationId xmlns:a16="http://schemas.microsoft.com/office/drawing/2014/main" id="{766C3004-9FA1-4C1A-BBCA-B11DCDF08F40}"/>
              </a:ext>
            </a:extLst>
          </p:cNvPr>
          <p:cNvSpPr txBox="1">
            <a:spLocks noChangeArrowheads="1"/>
          </p:cNvSpPr>
          <p:nvPr/>
        </p:nvSpPr>
        <p:spPr bwMode="auto">
          <a:xfrm>
            <a:off x="647700" y="1828801"/>
            <a:ext cx="10934700" cy="2677656"/>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The Law of Moses demanded from the Israelites a holy heart that would lead to good, righteous, and holy behavior, because it’s intent, which was </a:t>
            </a:r>
            <a:r>
              <a:rPr lang="en-US" altLang="en-US" sz="2800" b="1" dirty="0">
                <a:solidFill>
                  <a:srgbClr val="0000CC"/>
                </a:solidFill>
                <a:latin typeface="Calibri" panose="020F0502020204030204" pitchFamily="34" charset="0"/>
                <a:cs typeface="Calibri" panose="020F0502020204030204" pitchFamily="34" charset="0"/>
              </a:rPr>
              <a:t>true righteousness</a:t>
            </a:r>
            <a:r>
              <a:rPr lang="en-US" altLang="en-US" sz="2800" dirty="0">
                <a:latin typeface="+mn-lt"/>
                <a:cs typeface="+mn-cs"/>
              </a:rPr>
              <a:t> as opposed to Pharisaic righteousness, perfectly expressed the very character of God (Leviticus 20:26). But the Law of Moses offered </a:t>
            </a:r>
            <a:r>
              <a:rPr lang="en-US" altLang="en-US" sz="2800" b="1" dirty="0">
                <a:solidFill>
                  <a:srgbClr val="0000CC"/>
                </a:solidFill>
                <a:latin typeface="Calibri" panose="020F0502020204030204" pitchFamily="34" charset="0"/>
                <a:cs typeface="Calibri" panose="020F0502020204030204" pitchFamily="34" charset="0"/>
              </a:rPr>
              <a:t>no provision for the enablement </a:t>
            </a:r>
            <a:r>
              <a:rPr lang="en-US" altLang="en-US" sz="2800" dirty="0">
                <a:latin typeface="+mn-lt"/>
                <a:cs typeface="+mn-cs"/>
              </a:rPr>
              <a:t>to meet its righteous demands.</a:t>
            </a:r>
          </a:p>
        </p:txBody>
      </p:sp>
      <p:sp>
        <p:nvSpPr>
          <p:cNvPr id="9" name="Text Box 4">
            <a:extLst>
              <a:ext uri="{FF2B5EF4-FFF2-40B4-BE49-F238E27FC236}">
                <a16:creationId xmlns:a16="http://schemas.microsoft.com/office/drawing/2014/main" id="{5B801D17-683F-499F-A0B3-109369DF2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0" name="Rectangle 2">
            <a:extLst>
              <a:ext uri="{FF2B5EF4-FFF2-40B4-BE49-F238E27FC236}">
                <a16:creationId xmlns:a16="http://schemas.microsoft.com/office/drawing/2014/main" id="{731BAAC2-D03C-4325-B3C2-B93523153B44}"/>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 Perfect…”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5:48</a:t>
            </a:r>
          </a:p>
        </p:txBody>
      </p:sp>
      <p:pic>
        <p:nvPicPr>
          <p:cNvPr id="8" name="Picture 7">
            <a:extLst>
              <a:ext uri="{FF2B5EF4-FFF2-40B4-BE49-F238E27FC236}">
                <a16:creationId xmlns:a16="http://schemas.microsoft.com/office/drawing/2014/main" id="{50DF190C-F3E2-4CE8-8799-2C8734DBA92A}"/>
              </a:ext>
            </a:extLst>
          </p:cNvPr>
          <p:cNvPicPr>
            <a:picLocks noChangeAspect="1"/>
          </p:cNvPicPr>
          <p:nvPr/>
        </p:nvPicPr>
        <p:blipFill>
          <a:blip r:embed="rId3"/>
          <a:stretch>
            <a:fillRect/>
          </a:stretch>
        </p:blipFill>
        <p:spPr>
          <a:xfrm>
            <a:off x="4364064" y="4572000"/>
            <a:ext cx="3463873" cy="2011680"/>
          </a:xfrm>
          <a:prstGeom prst="rect">
            <a:avLst/>
          </a:prstGeom>
        </p:spPr>
      </p:pic>
    </p:spTree>
    <p:extLst>
      <p:ext uri="{BB962C8B-B14F-4D97-AF65-F5344CB8AC3E}">
        <p14:creationId xmlns:p14="http://schemas.microsoft.com/office/powerpoint/2010/main" val="397088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1524000"/>
          </a:xfrm>
        </p:spPr>
        <p:txBody>
          <a:bodyPr>
            <a:normAutofit/>
          </a:bodyPr>
          <a:lstStyle/>
          <a:p>
            <a:pPr marL="0" indent="0" algn="ctr">
              <a:lnSpc>
                <a:spcPct val="110000"/>
              </a:lnSpc>
              <a:spcBef>
                <a:spcPts val="0"/>
              </a:spcBef>
              <a:spcAft>
                <a:spcPts val="1200"/>
              </a:spcAft>
              <a:buNone/>
            </a:pPr>
            <a:r>
              <a:rPr lang="en-US" sz="3200" b="1" dirty="0">
                <a:solidFill>
                  <a:srgbClr val="0000CC"/>
                </a:solidFill>
                <a:latin typeface="Calibri" panose="020F0502020204030204" pitchFamily="34" charset="0"/>
                <a:cs typeface="Calibri" panose="020F0502020204030204" pitchFamily="34" charset="0"/>
              </a:rPr>
              <a:t>Matthew 5:48</a:t>
            </a:r>
          </a:p>
          <a:p>
            <a:pPr marL="0" marR="0" indent="0" algn="ctr">
              <a:lnSpc>
                <a:spcPct val="100000"/>
              </a:lnSpc>
              <a:spcBef>
                <a:spcPts val="0"/>
              </a:spcBef>
              <a:spcAft>
                <a:spcPts val="1000"/>
              </a:spcAft>
              <a:buNone/>
            </a:pPr>
            <a:r>
              <a:rPr lang="en-US" dirty="0"/>
              <a:t>“Therefore you are to </a:t>
            </a:r>
            <a:r>
              <a:rPr lang="en-US" b="1" dirty="0">
                <a:solidFill>
                  <a:srgbClr val="0000CC"/>
                </a:solidFill>
              </a:rPr>
              <a:t>be perfect, as your heavenly Father is perfect</a:t>
            </a:r>
            <a:r>
              <a:rPr lang="en-US" dirty="0"/>
              <a:t>.</a:t>
            </a:r>
          </a:p>
        </p:txBody>
      </p:sp>
      <p:pic>
        <p:nvPicPr>
          <p:cNvPr id="3" name="Picture 2">
            <a:extLst>
              <a:ext uri="{FF2B5EF4-FFF2-40B4-BE49-F238E27FC236}">
                <a16:creationId xmlns:a16="http://schemas.microsoft.com/office/drawing/2014/main" id="{DC66ADDE-B9E9-402D-9E50-EA22A5C36C38}"/>
              </a:ext>
            </a:extLst>
          </p:cNvPr>
          <p:cNvPicPr>
            <a:picLocks noChangeAspect="1"/>
          </p:cNvPicPr>
          <p:nvPr/>
        </p:nvPicPr>
        <p:blipFill>
          <a:blip r:embed="rId4"/>
          <a:stretch>
            <a:fillRect/>
          </a:stretch>
        </p:blipFill>
        <p:spPr>
          <a:xfrm>
            <a:off x="3529361" y="1938399"/>
            <a:ext cx="5133277" cy="2981202"/>
          </a:xfrm>
          <a:prstGeom prst="rect">
            <a:avLst/>
          </a:prstGeom>
        </p:spPr>
      </p:pic>
      <p:pic>
        <p:nvPicPr>
          <p:cNvPr id="4" name="Picture 3">
            <a:extLst>
              <a:ext uri="{FF2B5EF4-FFF2-40B4-BE49-F238E27FC236}">
                <a16:creationId xmlns:a16="http://schemas.microsoft.com/office/drawing/2014/main" id="{1945802F-9EC5-4E5D-978D-9BCE359F01F3}"/>
              </a:ext>
            </a:extLst>
          </p:cNvPr>
          <p:cNvPicPr>
            <a:picLocks noChangeAspect="1"/>
          </p:cNvPicPr>
          <p:nvPr/>
        </p:nvPicPr>
        <p:blipFill>
          <a:blip r:embed="rId5"/>
          <a:stretch>
            <a:fillRect/>
          </a:stretch>
        </p:blipFill>
        <p:spPr>
          <a:xfrm>
            <a:off x="4105275" y="1633537"/>
            <a:ext cx="3981450" cy="3590925"/>
          </a:xfrm>
          <a:prstGeom prst="rect">
            <a:avLst/>
          </a:prstGeom>
        </p:spPr>
      </p:pic>
    </p:spTree>
    <p:extLst>
      <p:ext uri="{BB962C8B-B14F-4D97-AF65-F5344CB8AC3E}">
        <p14:creationId xmlns:p14="http://schemas.microsoft.com/office/powerpoint/2010/main" val="234093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562600"/>
          </a:xfrm>
        </p:spPr>
        <p:txBody>
          <a:bodyPr>
            <a:normAutofit/>
          </a:bodyPr>
          <a:lstStyle/>
          <a:p>
            <a:pPr marL="0" indent="0" algn="ctr">
              <a:lnSpc>
                <a:spcPct val="100000"/>
              </a:lnSpc>
              <a:spcBef>
                <a:spcPts val="0"/>
              </a:spcBef>
              <a:spcAft>
                <a:spcPts val="600"/>
              </a:spcAft>
              <a:buNone/>
            </a:pPr>
            <a:r>
              <a:rPr lang="en-US" sz="3200" b="1" dirty="0">
                <a:solidFill>
                  <a:srgbClr val="0000CC"/>
                </a:solidFill>
                <a:cs typeface="Calibri" panose="020F0502020204030204" pitchFamily="34" charset="0"/>
              </a:rPr>
              <a:t>Colossians 1:28; 4:12 </a:t>
            </a:r>
          </a:p>
          <a:p>
            <a:pPr marL="0" indent="0" algn="just">
              <a:lnSpc>
                <a:spcPct val="100000"/>
              </a:lnSpc>
              <a:spcBef>
                <a:spcPts val="0"/>
              </a:spcBef>
              <a:buNone/>
            </a:pPr>
            <a:r>
              <a:rPr lang="en-US" baseline="30000" dirty="0"/>
              <a:t>1:28 </a:t>
            </a:r>
            <a:r>
              <a:rPr lang="en-US" dirty="0"/>
              <a:t>We proclaim Him, admonishing every man and teaching every man with all wisdom, so that we may present every man </a:t>
            </a:r>
            <a:r>
              <a:rPr lang="en-US" b="1" u="sng" dirty="0">
                <a:solidFill>
                  <a:srgbClr val="0000CC"/>
                </a:solidFill>
              </a:rPr>
              <a:t>complete</a:t>
            </a:r>
            <a:r>
              <a:rPr lang="en-US" dirty="0"/>
              <a:t> in Christ…. </a:t>
            </a:r>
            <a:r>
              <a:rPr lang="en-US" baseline="30000" dirty="0"/>
              <a:t>4:12 </a:t>
            </a:r>
            <a:r>
              <a:rPr lang="en-US" dirty="0"/>
              <a:t>Epaphras, who is one of your number, a bondslave of Jesus Christ, sends you his greetings, always laboring earnestly for you in his prayers, that you may stand </a:t>
            </a:r>
            <a:r>
              <a:rPr lang="en-US" b="1" u="sng" dirty="0">
                <a:solidFill>
                  <a:srgbClr val="0000CC"/>
                </a:solidFill>
              </a:rPr>
              <a:t>perfect</a:t>
            </a:r>
            <a:r>
              <a:rPr lang="en-US" dirty="0"/>
              <a:t> and fully assured in all the will of God.</a:t>
            </a:r>
          </a:p>
          <a:p>
            <a:pPr marL="0" marR="0" indent="0" algn="ctr">
              <a:lnSpc>
                <a:spcPct val="100000"/>
              </a:lnSpc>
              <a:spcBef>
                <a:spcPts val="600"/>
              </a:spcBef>
              <a:spcAft>
                <a:spcPts val="600"/>
              </a:spcAft>
              <a:buNone/>
            </a:pPr>
            <a:r>
              <a:rPr lang="en-US" sz="3200" b="1" dirty="0">
                <a:solidFill>
                  <a:srgbClr val="0000CC"/>
                </a:solidFill>
                <a:cs typeface="Calibri" panose="020F0502020204030204" pitchFamily="34" charset="0"/>
              </a:rPr>
              <a:t>James 1:4; 3:2</a:t>
            </a:r>
          </a:p>
          <a:p>
            <a:pPr marL="0" marR="0" indent="0" algn="just">
              <a:lnSpc>
                <a:spcPct val="100000"/>
              </a:lnSpc>
              <a:spcBef>
                <a:spcPts val="0"/>
              </a:spcBef>
              <a:spcAft>
                <a:spcPts val="1000"/>
              </a:spcAft>
              <a:buNone/>
            </a:pPr>
            <a:r>
              <a:rPr lang="en-US" baseline="30000" dirty="0"/>
              <a:t>4</a:t>
            </a:r>
            <a:r>
              <a:rPr lang="en-US" dirty="0"/>
              <a:t> And let endurance have its perfect result, so that you may be </a:t>
            </a:r>
            <a:r>
              <a:rPr lang="en-US" b="1" u="sng" dirty="0">
                <a:solidFill>
                  <a:srgbClr val="0000CC"/>
                </a:solidFill>
              </a:rPr>
              <a:t>perfect</a:t>
            </a:r>
            <a:r>
              <a:rPr lang="en-US" dirty="0"/>
              <a:t> and complete, lacking in nothing….</a:t>
            </a:r>
            <a:r>
              <a:rPr lang="en-US" baseline="30000" dirty="0"/>
              <a:t>3:2</a:t>
            </a:r>
            <a:r>
              <a:rPr lang="en-US" dirty="0"/>
              <a:t> For we all stumble in many ways. If anyone does not stumble in what he says, he is a </a:t>
            </a:r>
            <a:r>
              <a:rPr lang="en-US" b="1" u="sng" dirty="0">
                <a:solidFill>
                  <a:srgbClr val="0000CC"/>
                </a:solidFill>
              </a:rPr>
              <a:t>perfect</a:t>
            </a:r>
            <a:r>
              <a:rPr lang="en-US" dirty="0"/>
              <a:t> man, able to bridle the whole body as well.</a:t>
            </a:r>
          </a:p>
        </p:txBody>
      </p:sp>
    </p:spTree>
    <p:extLst>
      <p:ext uri="{BB962C8B-B14F-4D97-AF65-F5344CB8AC3E}">
        <p14:creationId xmlns:p14="http://schemas.microsoft.com/office/powerpoint/2010/main" val="3625654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a:extLst>
              <a:ext uri="{FF2B5EF4-FFF2-40B4-BE49-F238E27FC236}">
                <a16:creationId xmlns:a16="http://schemas.microsoft.com/office/drawing/2014/main" id="{766C3004-9FA1-4C1A-BBCA-B11DCDF08F40}"/>
              </a:ext>
            </a:extLst>
          </p:cNvPr>
          <p:cNvSpPr txBox="1">
            <a:spLocks noChangeArrowheads="1"/>
          </p:cNvSpPr>
          <p:nvPr/>
        </p:nvSpPr>
        <p:spPr bwMode="auto">
          <a:xfrm>
            <a:off x="647700" y="1828801"/>
            <a:ext cx="10934700" cy="1384995"/>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However, for believers living under Grace, the righteous demands of the Law are </a:t>
            </a:r>
            <a:r>
              <a:rPr lang="en-US" altLang="en-US" sz="2800" b="1" u="sng" dirty="0">
                <a:solidFill>
                  <a:srgbClr val="0000CC"/>
                </a:solidFill>
                <a:latin typeface="Calibri" panose="020F0502020204030204" pitchFamily="34" charset="0"/>
                <a:cs typeface="Calibri" panose="020F0502020204030204" pitchFamily="34" charset="0"/>
              </a:rPr>
              <a:t>ALREADY FULFILLED</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mn-lt"/>
                <a:cs typeface="+mn-cs"/>
              </a:rPr>
              <a:t>in us, through our identification ‘with Christ’, and will be fully realized experientially once we are glorified.</a:t>
            </a:r>
          </a:p>
        </p:txBody>
      </p:sp>
      <p:sp>
        <p:nvSpPr>
          <p:cNvPr id="9" name="Text Box 4">
            <a:extLst>
              <a:ext uri="{FF2B5EF4-FFF2-40B4-BE49-F238E27FC236}">
                <a16:creationId xmlns:a16="http://schemas.microsoft.com/office/drawing/2014/main" id="{5B801D17-683F-499F-A0B3-109369DF2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0" name="Rectangle 2">
            <a:extLst>
              <a:ext uri="{FF2B5EF4-FFF2-40B4-BE49-F238E27FC236}">
                <a16:creationId xmlns:a16="http://schemas.microsoft.com/office/drawing/2014/main" id="{731BAAC2-D03C-4325-B3C2-B93523153B44}"/>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 Perfect…”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5:48</a:t>
            </a:r>
          </a:p>
        </p:txBody>
      </p:sp>
      <p:pic>
        <p:nvPicPr>
          <p:cNvPr id="11" name="Picture 5" descr="HHBC Inside all 2006">
            <a:extLst>
              <a:ext uri="{FF2B5EF4-FFF2-40B4-BE49-F238E27FC236}">
                <a16:creationId xmlns:a16="http://schemas.microsoft.com/office/drawing/2014/main" id="{0447CD36-62EA-45FE-A753-16351604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787" b="18591"/>
          <a:stretch>
            <a:fillRect/>
          </a:stretch>
        </p:blipFill>
        <p:spPr bwMode="auto">
          <a:xfrm>
            <a:off x="2177144" y="4724400"/>
            <a:ext cx="7837713"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31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124200" y="1143000"/>
            <a:ext cx="588873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30 – </a:t>
            </a:r>
            <a:r>
              <a:rPr lang="en-US" sz="3000" b="1" dirty="0">
                <a:solidFill>
                  <a:srgbClr val="000000"/>
                </a:solidFill>
                <a:latin typeface="Calibri" panose="020F0502020204030204" pitchFamily="34" charset="0"/>
                <a:cs typeface="Calibri" panose="020F0502020204030204" pitchFamily="34" charset="0"/>
              </a:rPr>
              <a:t>Matthew 5:21-42</a:t>
            </a:r>
            <a:endParaRPr lang="en-US" alt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Law True and Deep – Part 2</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Matthew 5:43-48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Concluding </a:t>
            </a:r>
            <a:r>
              <a:rPr lang="en-US" sz="3000" b="1" dirty="0">
                <a:solidFill>
                  <a:srgbClr val="0000CC"/>
                </a:solidFill>
                <a:latin typeface="Calibri" panose="020F0502020204030204" pitchFamily="34" charset="0"/>
                <a:cs typeface="Calibri" panose="020F0502020204030204" pitchFamily="34" charset="0"/>
              </a:rPr>
              <a:t>Observations</a:t>
            </a:r>
          </a:p>
        </p:txBody>
      </p:sp>
    </p:spTree>
    <p:extLst>
      <p:ext uri="{BB962C8B-B14F-4D97-AF65-F5344CB8AC3E}">
        <p14:creationId xmlns:p14="http://schemas.microsoft.com/office/powerpoint/2010/main" val="2651160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a:extLst>
              <a:ext uri="{FF2B5EF4-FFF2-40B4-BE49-F238E27FC236}">
                <a16:creationId xmlns:a16="http://schemas.microsoft.com/office/drawing/2014/main" id="{766C3004-9FA1-4C1A-BBCA-B11DCDF08F40}"/>
              </a:ext>
            </a:extLst>
          </p:cNvPr>
          <p:cNvSpPr txBox="1">
            <a:spLocks noChangeArrowheads="1"/>
          </p:cNvSpPr>
          <p:nvPr/>
        </p:nvSpPr>
        <p:spPr bwMode="auto">
          <a:xfrm>
            <a:off x="647700" y="1828801"/>
            <a:ext cx="10934700" cy="954107"/>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In the meantime, God’s design and desire is that we be </a:t>
            </a:r>
            <a:r>
              <a:rPr lang="en-US" altLang="en-US" sz="2800" b="1" u="sng" dirty="0">
                <a:solidFill>
                  <a:srgbClr val="0000CC"/>
                </a:solidFill>
                <a:latin typeface="Calibri" panose="020F0502020204030204" pitchFamily="34" charset="0"/>
                <a:cs typeface="Calibri" panose="020F0502020204030204" pitchFamily="34" charset="0"/>
              </a:rPr>
              <a:t>conformed</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b="1" u="sng" dirty="0">
                <a:solidFill>
                  <a:srgbClr val="0000CC"/>
                </a:solidFill>
                <a:latin typeface="Calibri" panose="020F0502020204030204" pitchFamily="34" charset="0"/>
                <a:cs typeface="Calibri" panose="020F0502020204030204" pitchFamily="34" charset="0"/>
              </a:rPr>
              <a:t>transformed</a:t>
            </a:r>
            <a:r>
              <a:rPr lang="en-US" altLang="en-US" sz="2800" b="1" dirty="0">
                <a:solidFill>
                  <a:srgbClr val="0000CC"/>
                </a:solidFill>
                <a:latin typeface="Calibri" panose="020F0502020204030204" pitchFamily="34" charset="0"/>
                <a:cs typeface="Calibri" panose="020F0502020204030204" pitchFamily="34" charset="0"/>
              </a:rPr>
              <a:t>, and </a:t>
            </a:r>
            <a:r>
              <a:rPr lang="en-US" altLang="en-US" sz="2800" b="1" u="sng" dirty="0">
                <a:solidFill>
                  <a:srgbClr val="0000CC"/>
                </a:solidFill>
                <a:latin typeface="Calibri" panose="020F0502020204030204" pitchFamily="34" charset="0"/>
                <a:cs typeface="Calibri" panose="020F0502020204030204" pitchFamily="34" charset="0"/>
              </a:rPr>
              <a:t>growing</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mn-lt"/>
                <a:cs typeface="+mn-cs"/>
              </a:rPr>
              <a:t>into who </a:t>
            </a:r>
            <a:r>
              <a:rPr lang="en-US" altLang="en-US" sz="2800" b="1" u="sng" dirty="0">
                <a:solidFill>
                  <a:srgbClr val="0000CC"/>
                </a:solidFill>
                <a:latin typeface="Calibri" panose="020F0502020204030204" pitchFamily="34" charset="0"/>
                <a:cs typeface="Calibri" panose="020F0502020204030204" pitchFamily="34" charset="0"/>
              </a:rPr>
              <a:t>we already are ‘in Christ’</a:t>
            </a:r>
            <a:r>
              <a:rPr lang="en-US" altLang="en-US" sz="2800" b="1" dirty="0">
                <a:solidFill>
                  <a:srgbClr val="0000CC"/>
                </a:solidFill>
                <a:latin typeface="Calibri" panose="020F0502020204030204" pitchFamily="34" charset="0"/>
                <a:cs typeface="Calibri" panose="020F0502020204030204" pitchFamily="34" charset="0"/>
              </a:rPr>
              <a:t>, </a:t>
            </a:r>
            <a:r>
              <a:rPr lang="en-US" altLang="en-US" sz="2800" dirty="0">
                <a:latin typeface="+mn-lt"/>
                <a:cs typeface="+mn-cs"/>
              </a:rPr>
              <a:t>daily!</a:t>
            </a:r>
          </a:p>
        </p:txBody>
      </p:sp>
      <p:sp>
        <p:nvSpPr>
          <p:cNvPr id="9" name="Text Box 4">
            <a:extLst>
              <a:ext uri="{FF2B5EF4-FFF2-40B4-BE49-F238E27FC236}">
                <a16:creationId xmlns:a16="http://schemas.microsoft.com/office/drawing/2014/main" id="{5B801D17-683F-499F-A0B3-109369DF2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sp>
        <p:nvSpPr>
          <p:cNvPr id="10" name="Rectangle 2">
            <a:extLst>
              <a:ext uri="{FF2B5EF4-FFF2-40B4-BE49-F238E27FC236}">
                <a16:creationId xmlns:a16="http://schemas.microsoft.com/office/drawing/2014/main" id="{731BAAC2-D03C-4325-B3C2-B93523153B44}"/>
              </a:ext>
            </a:extLst>
          </p:cNvPr>
          <p:cNvSpPr txBox="1">
            <a:spLocks noChangeArrowheads="1"/>
          </p:cNvSpPr>
          <p:nvPr/>
        </p:nvSpPr>
        <p:spPr>
          <a:xfrm>
            <a:off x="1238250" y="685799"/>
            <a:ext cx="97155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 Perfect…”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800" b="1" dirty="0">
                <a:solidFill>
                  <a:srgbClr val="0000CC"/>
                </a:solidFill>
                <a:latin typeface="Calibri" panose="020F0502020204030204" pitchFamily="34" charset="0"/>
                <a:ea typeface="+mn-ea"/>
                <a:cs typeface="Calibri" panose="020F0502020204030204" pitchFamily="34" charset="0"/>
              </a:rPr>
              <a:t>Matthew 5:48</a:t>
            </a:r>
          </a:p>
        </p:txBody>
      </p:sp>
      <p:pic>
        <p:nvPicPr>
          <p:cNvPr id="11" name="Picture 5" descr="HHBC Inside all 2006">
            <a:extLst>
              <a:ext uri="{FF2B5EF4-FFF2-40B4-BE49-F238E27FC236}">
                <a16:creationId xmlns:a16="http://schemas.microsoft.com/office/drawing/2014/main" id="{0447CD36-62EA-45FE-A753-16351604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787" b="18591"/>
          <a:stretch>
            <a:fillRect/>
          </a:stretch>
        </p:blipFill>
        <p:spPr bwMode="auto">
          <a:xfrm>
            <a:off x="2177144" y="4724400"/>
            <a:ext cx="7837713"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201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A2C6723-8940-40A3-A524-4930C720EAE0}"/>
              </a:ext>
            </a:extLst>
          </p:cNvPr>
          <p:cNvGraphicFramePr>
            <a:graphicFrameLocks noGrp="1"/>
          </p:cNvGraphicFramePr>
          <p:nvPr>
            <p:extLst>
              <p:ext uri="{D42A27DB-BD31-4B8C-83A1-F6EECF244321}">
                <p14:modId xmlns:p14="http://schemas.microsoft.com/office/powerpoint/2010/main" val="1118016178"/>
              </p:ext>
            </p:extLst>
          </p:nvPr>
        </p:nvGraphicFramePr>
        <p:xfrm>
          <a:off x="1549400" y="654764"/>
          <a:ext cx="9093200" cy="5958561"/>
        </p:xfrm>
        <a:graphic>
          <a:graphicData uri="http://schemas.openxmlformats.org/drawingml/2006/table">
            <a:tbl>
              <a:tblPr firstRow="1" bandRow="1">
                <a:tableStyleId>{5940675A-B579-460E-94D1-54222C63F5DA}</a:tableStyleId>
              </a:tblPr>
              <a:tblGrid>
                <a:gridCol w="7890791">
                  <a:extLst>
                    <a:ext uri="{9D8B030D-6E8A-4147-A177-3AD203B41FA5}">
                      <a16:colId xmlns:a16="http://schemas.microsoft.com/office/drawing/2014/main" val="2570334621"/>
                    </a:ext>
                  </a:extLst>
                </a:gridCol>
                <a:gridCol w="1202409">
                  <a:extLst>
                    <a:ext uri="{9D8B030D-6E8A-4147-A177-3AD203B41FA5}">
                      <a16:colId xmlns:a16="http://schemas.microsoft.com/office/drawing/2014/main" val="2522118921"/>
                    </a:ext>
                  </a:extLst>
                </a:gridCol>
              </a:tblGrid>
              <a:tr h="837921">
                <a:tc gridSpan="2">
                  <a:txBody>
                    <a:bodyPr/>
                    <a:lstStyle/>
                    <a:p>
                      <a:pPr marL="0" marR="0" lvl="0" indent="0" algn="ctr" defTabSz="457200" rtl="0" eaLnBrk="1" fontAlgn="auto" latinLnBrk="0" hangingPunct="1">
                        <a:lnSpc>
                          <a:spcPct val="100000"/>
                        </a:lnSpc>
                        <a:spcBef>
                          <a:spcPts val="600"/>
                        </a:spcBef>
                        <a:spcAft>
                          <a:spcPts val="600"/>
                        </a:spcAft>
                        <a:buClr>
                          <a:schemeClr val="tx1"/>
                        </a:buClr>
                        <a:buSzPct val="100000"/>
                        <a:buFontTx/>
                        <a:buNone/>
                        <a:tabLst/>
                        <a:defRPr/>
                      </a:pPr>
                      <a:r>
                        <a:rPr lang="en-US" sz="3200" b="1" dirty="0">
                          <a:solidFill>
                            <a:srgbClr val="0000CC"/>
                          </a:solidFill>
                          <a:latin typeface="Calibri" panose="020F0502020204030204" pitchFamily="34" charset="0"/>
                          <a:cs typeface="Calibri" panose="020F0502020204030204" pitchFamily="34" charset="0"/>
                        </a:rPr>
                        <a:t>Our Identification ‘In Christ’</a:t>
                      </a:r>
                    </a:p>
                  </a:txBody>
                  <a:tcPr marT="50292" marB="502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7005785"/>
                  </a:ext>
                </a:extLst>
              </a:tr>
              <a:tr h="731520">
                <a:tc>
                  <a:txBody>
                    <a:bodyPr/>
                    <a:lstStyle/>
                    <a:p>
                      <a:pPr marL="0" marR="0" lvl="0" indent="0" algn="l" defTabSz="457200" rtl="0" eaLnBrk="1" fontAlgn="auto" latinLnBrk="0" hangingPunct="1">
                        <a:lnSpc>
                          <a:spcPct val="100000"/>
                        </a:lnSpc>
                        <a:spcBef>
                          <a:spcPts val="0"/>
                        </a:spcBef>
                        <a:spcAft>
                          <a:spcPts val="0"/>
                        </a:spcAft>
                        <a:buClr>
                          <a:schemeClr val="tx1"/>
                        </a:buClr>
                        <a:buSzPct val="100000"/>
                        <a:buFontTx/>
                        <a:buNone/>
                        <a:tabLst/>
                        <a:defRPr/>
                      </a:pPr>
                      <a:r>
                        <a:rPr lang="en-US" sz="2600" dirty="0">
                          <a:latin typeface="Calibri" pitchFamily="34" charset="0"/>
                          <a:cs typeface="Calibri" pitchFamily="34" charset="0"/>
                        </a:rPr>
                        <a:t>1) </a:t>
                      </a:r>
                      <a:r>
                        <a:rPr lang="en-US" sz="2600" b="1" dirty="0">
                          <a:solidFill>
                            <a:srgbClr val="0000CC"/>
                          </a:solidFill>
                          <a:latin typeface="Calibri" pitchFamily="34" charset="0"/>
                          <a:cs typeface="Calibri" pitchFamily="34" charset="0"/>
                        </a:rPr>
                        <a:t>Crucified</a:t>
                      </a:r>
                      <a:r>
                        <a:rPr lang="en-US" sz="2600" dirty="0">
                          <a:latin typeface="Calibri" pitchFamily="34" charset="0"/>
                          <a:cs typeface="Calibri"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583723"/>
                  </a:ext>
                </a:extLst>
              </a:tr>
              <a:tr h="731520">
                <a:tc>
                  <a:txBody>
                    <a:bodyPr/>
                    <a:lstStyle/>
                    <a:p>
                      <a:pPr marL="0" indent="0" algn="l" defTabSz="457200">
                        <a:lnSpc>
                          <a:spcPct val="100000"/>
                        </a:lnSpc>
                        <a:spcBef>
                          <a:spcPts val="0"/>
                        </a:spcBef>
                        <a:spcAft>
                          <a:spcPts val="0"/>
                        </a:spcAft>
                        <a:buClr>
                          <a:schemeClr val="tx1"/>
                        </a:buClr>
                        <a:buSzPct val="100000"/>
                        <a:buFontTx/>
                        <a:buNone/>
                      </a:pPr>
                      <a:r>
                        <a:rPr lang="en-US" sz="2600" dirty="0">
                          <a:latin typeface="Calibri" pitchFamily="34" charset="0"/>
                          <a:cs typeface="Calibri" pitchFamily="34" charset="0"/>
                        </a:rPr>
                        <a:t>2) </a:t>
                      </a:r>
                      <a:r>
                        <a:rPr lang="en-US" sz="2600" b="1" kern="1200" dirty="0">
                          <a:solidFill>
                            <a:srgbClr val="0000CC"/>
                          </a:solidFill>
                          <a:latin typeface="Calibri" pitchFamily="34" charset="0"/>
                          <a:ea typeface="+mn-ea"/>
                          <a:cs typeface="Calibri" pitchFamily="34" charset="0"/>
                        </a:rPr>
                        <a:t>Buried</a:t>
                      </a:r>
                      <a:r>
                        <a:rPr lang="en-US" sz="2600" dirty="0">
                          <a:latin typeface="Calibri" pitchFamily="34" charset="0"/>
                          <a:cs typeface="Calibri"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1182729"/>
                  </a:ext>
                </a:extLst>
              </a:tr>
              <a:tr h="731520">
                <a:tc>
                  <a:txBody>
                    <a:bodyPr/>
                    <a:lstStyle/>
                    <a:p>
                      <a:pPr marL="0" indent="0" algn="l">
                        <a:lnSpc>
                          <a:spcPct val="100000"/>
                        </a:lnSpc>
                        <a:spcBef>
                          <a:spcPts val="0"/>
                        </a:spcBef>
                        <a:spcAft>
                          <a:spcPts val="0"/>
                        </a:spcAft>
                        <a:buClr>
                          <a:schemeClr val="tx1"/>
                        </a:buClr>
                        <a:buSzPct val="100000"/>
                        <a:buFontTx/>
                        <a:buNone/>
                      </a:pPr>
                      <a:r>
                        <a:rPr lang="en-US" sz="2600" dirty="0">
                          <a:latin typeface="Calibri" pitchFamily="34" charset="0"/>
                          <a:cs typeface="Calibri" pitchFamily="34" charset="0"/>
                        </a:rPr>
                        <a:t>3) </a:t>
                      </a:r>
                      <a:r>
                        <a:rPr lang="en-US" sz="2600" b="1" kern="1200" dirty="0">
                          <a:solidFill>
                            <a:srgbClr val="0000CC"/>
                          </a:solidFill>
                          <a:latin typeface="Calibri" pitchFamily="34" charset="0"/>
                          <a:ea typeface="+mn-ea"/>
                          <a:cs typeface="Calibri" pitchFamily="34" charset="0"/>
                        </a:rPr>
                        <a:t>Risen</a:t>
                      </a:r>
                      <a:r>
                        <a:rPr lang="en-US" sz="2600" dirty="0">
                          <a:latin typeface="Calibri" pitchFamily="34" charset="0"/>
                          <a:cs typeface="Calibri" pitchFamily="34" charset="0"/>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8105426"/>
                  </a:ext>
                </a:extLst>
              </a:tr>
              <a:tr h="731520">
                <a:tc>
                  <a:txBody>
                    <a:bodyPr/>
                    <a:lstStyle/>
                    <a:p>
                      <a:pPr marL="0" indent="0" algn="l">
                        <a:lnSpc>
                          <a:spcPct val="100000"/>
                        </a:lnSpc>
                        <a:spcBef>
                          <a:spcPts val="0"/>
                        </a:spcBef>
                        <a:spcAft>
                          <a:spcPts val="0"/>
                        </a:spcAft>
                        <a:buClr>
                          <a:schemeClr val="tx1"/>
                        </a:buClr>
                        <a:buSzPct val="100000"/>
                        <a:buFontTx/>
                        <a:buNone/>
                      </a:pPr>
                      <a:r>
                        <a:rPr lang="en-US" sz="2600" dirty="0">
                          <a:latin typeface="Calibri" pitchFamily="34" charset="0"/>
                          <a:cs typeface="Calibri" pitchFamily="34" charset="0"/>
                        </a:rPr>
                        <a:t>4) </a:t>
                      </a:r>
                      <a:r>
                        <a:rPr lang="en-US" sz="2600" b="1" kern="1200" dirty="0">
                          <a:solidFill>
                            <a:srgbClr val="0000CC"/>
                          </a:solidFill>
                          <a:latin typeface="Calibri" pitchFamily="34" charset="0"/>
                          <a:ea typeface="+mn-ea"/>
                          <a:cs typeface="Calibri" pitchFamily="34" charset="0"/>
                        </a:rPr>
                        <a:t>A New </a:t>
                      </a:r>
                      <a:r>
                        <a:rPr lang="en-US" sz="2600" b="1" u="sng" kern="1200" dirty="0">
                          <a:solidFill>
                            <a:srgbClr val="0000CC"/>
                          </a:solidFill>
                          <a:latin typeface="Calibri" pitchFamily="34" charset="0"/>
                          <a:ea typeface="+mn-ea"/>
                          <a:cs typeface="Calibri" pitchFamily="34" charset="0"/>
                        </a:rPr>
                        <a:t>Position</a:t>
                      </a:r>
                      <a:r>
                        <a:rPr lang="en-US" sz="2600" b="1" kern="1200" dirty="0">
                          <a:solidFill>
                            <a:srgbClr val="0000CC"/>
                          </a:solidFill>
                          <a:latin typeface="Calibri" pitchFamily="34" charset="0"/>
                          <a:ea typeface="+mn-ea"/>
                          <a:cs typeface="Calibri" pitchFamily="34" charset="0"/>
                        </a:rPr>
                        <a:t> of Life </a:t>
                      </a:r>
                      <a:r>
                        <a:rPr lang="en-US" sz="2600" dirty="0">
                          <a:latin typeface="Calibri" pitchFamily="34" charset="0"/>
                          <a:cs typeface="Calibri"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4154184"/>
                  </a:ext>
                </a:extLst>
              </a:tr>
              <a:tr h="731520">
                <a:tc>
                  <a:txBody>
                    <a:bodyPr/>
                    <a:lstStyle/>
                    <a:p>
                      <a:pPr marL="0" indent="0" algn="l">
                        <a:lnSpc>
                          <a:spcPct val="100000"/>
                        </a:lnSpc>
                        <a:spcBef>
                          <a:spcPts val="0"/>
                        </a:spcBef>
                        <a:spcAft>
                          <a:spcPts val="0"/>
                        </a:spcAft>
                        <a:buClr>
                          <a:schemeClr val="tx1"/>
                        </a:buClr>
                        <a:buSzPct val="100000"/>
                        <a:buFontTx/>
                        <a:buNone/>
                      </a:pPr>
                      <a:r>
                        <a:rPr lang="en-US" sz="2600" dirty="0">
                          <a:latin typeface="Calibri" pitchFamily="34" charset="0"/>
                          <a:cs typeface="Calibri" pitchFamily="34" charset="0"/>
                        </a:rPr>
                        <a:t>5) </a:t>
                      </a:r>
                      <a:r>
                        <a:rPr lang="en-US" sz="2600" b="1" kern="1200" dirty="0">
                          <a:solidFill>
                            <a:srgbClr val="0000CC"/>
                          </a:solidFill>
                          <a:latin typeface="Calibri" pitchFamily="34" charset="0"/>
                          <a:ea typeface="+mn-ea"/>
                          <a:cs typeface="Calibri" pitchFamily="34" charset="0"/>
                        </a:rPr>
                        <a:t>A New </a:t>
                      </a:r>
                      <a:r>
                        <a:rPr lang="en-US" sz="2600" b="1" u="sng" kern="1200" dirty="0">
                          <a:solidFill>
                            <a:srgbClr val="0000CC"/>
                          </a:solidFill>
                          <a:latin typeface="Calibri" pitchFamily="34" charset="0"/>
                          <a:ea typeface="+mn-ea"/>
                          <a:cs typeface="Calibri" pitchFamily="34" charset="0"/>
                        </a:rPr>
                        <a:t>Nature</a:t>
                      </a:r>
                      <a:r>
                        <a:rPr lang="en-US" sz="2600" b="1" kern="1200" dirty="0">
                          <a:solidFill>
                            <a:srgbClr val="0000CC"/>
                          </a:solidFill>
                          <a:latin typeface="Calibri" pitchFamily="34" charset="0"/>
                          <a:ea typeface="+mn-ea"/>
                          <a:cs typeface="Calibri" pitchFamily="34" charset="0"/>
                        </a:rPr>
                        <a:t> of Righteousness </a:t>
                      </a:r>
                      <a:r>
                        <a:rPr lang="en-US" sz="2600" dirty="0">
                          <a:latin typeface="Calibri" pitchFamily="34" charset="0"/>
                          <a:cs typeface="Calibri"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63489"/>
                  </a:ext>
                </a:extLst>
              </a:tr>
              <a:tr h="731520">
                <a:tc>
                  <a:txBody>
                    <a:bodyPr/>
                    <a:lstStyle/>
                    <a:p>
                      <a:pPr marL="0" indent="0" algn="l">
                        <a:lnSpc>
                          <a:spcPct val="100000"/>
                        </a:lnSpc>
                        <a:spcBef>
                          <a:spcPts val="0"/>
                        </a:spcBef>
                        <a:spcAft>
                          <a:spcPts val="0"/>
                        </a:spcAft>
                        <a:buClr>
                          <a:schemeClr val="tx1"/>
                        </a:buClr>
                        <a:buSzPct val="100000"/>
                        <a:buFontTx/>
                        <a:buNone/>
                      </a:pPr>
                      <a:r>
                        <a:rPr lang="en-US" sz="2600" dirty="0">
                          <a:latin typeface="Calibri" pitchFamily="34" charset="0"/>
                          <a:cs typeface="Calibri" pitchFamily="34" charset="0"/>
                        </a:rPr>
                        <a:t>6) </a:t>
                      </a:r>
                      <a:r>
                        <a:rPr lang="en-US" sz="2600" b="1" kern="1200" dirty="0">
                          <a:solidFill>
                            <a:srgbClr val="0000CC"/>
                          </a:solidFill>
                          <a:latin typeface="Calibri" pitchFamily="34" charset="0"/>
                          <a:ea typeface="+mn-ea"/>
                          <a:cs typeface="Calibri" pitchFamily="34" charset="0"/>
                        </a:rPr>
                        <a:t>Ascended &amp; Seated </a:t>
                      </a:r>
                      <a:r>
                        <a:rPr lang="en-US" sz="2600" dirty="0">
                          <a:latin typeface="Calibri" pitchFamily="34" charset="0"/>
                          <a:cs typeface="Calibri"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4254549"/>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pitchFamily="34" charset="0"/>
                          <a:cs typeface="Calibri" pitchFamily="34" charset="0"/>
                        </a:rPr>
                        <a:t>7) </a:t>
                      </a:r>
                      <a:r>
                        <a:rPr lang="en-US" sz="2600" b="1" kern="1200" dirty="0">
                          <a:solidFill>
                            <a:srgbClr val="0000CC"/>
                          </a:solidFill>
                          <a:latin typeface="Calibri" pitchFamily="34" charset="0"/>
                          <a:ea typeface="+mn-ea"/>
                          <a:cs typeface="Calibri" pitchFamily="34" charset="0"/>
                        </a:rPr>
                        <a:t>A New </a:t>
                      </a:r>
                      <a:r>
                        <a:rPr lang="en-US" sz="2600" b="1" u="sng" kern="1200" dirty="0">
                          <a:solidFill>
                            <a:srgbClr val="0000CC"/>
                          </a:solidFill>
                          <a:latin typeface="Calibri" pitchFamily="34" charset="0"/>
                          <a:ea typeface="+mn-ea"/>
                          <a:cs typeface="Calibri" pitchFamily="34" charset="0"/>
                        </a:rPr>
                        <a:t>Walk</a:t>
                      </a:r>
                      <a:r>
                        <a:rPr lang="en-US" sz="2600" b="1" kern="1200" dirty="0">
                          <a:solidFill>
                            <a:srgbClr val="0000CC"/>
                          </a:solidFill>
                          <a:latin typeface="Calibri" pitchFamily="34" charset="0"/>
                          <a:ea typeface="+mn-ea"/>
                          <a:cs typeface="Calibri" pitchFamily="34" charset="0"/>
                        </a:rPr>
                        <a:t> of Fruitfulness </a:t>
                      </a:r>
                      <a:r>
                        <a:rPr lang="en-US" sz="2600" dirty="0">
                          <a:latin typeface="Calibri" pitchFamily="34" charset="0"/>
                          <a:cs typeface="Calibri"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0"/>
                        </a:spcBef>
                        <a:spcAft>
                          <a:spcPts val="0"/>
                        </a:spcAft>
                      </a:pPr>
                      <a:endParaRPr lang="en-US" sz="19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5836627"/>
                  </a:ext>
                </a:extLst>
              </a:tr>
            </a:tbl>
          </a:graphicData>
        </a:graphic>
      </p:graphicFrame>
      <p:pic>
        <p:nvPicPr>
          <p:cNvPr id="7" name="Picture 2" descr="Zoom In">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66336" y="2286000"/>
            <a:ext cx="693634" cy="640080"/>
          </a:xfrm>
          <a:prstGeom prst="rect">
            <a:avLst/>
          </a:prstGeom>
          <a:noFill/>
        </p:spPr>
      </p:pic>
      <p:pic>
        <p:nvPicPr>
          <p:cNvPr id="8" name="Picture 2" descr="http://1.bp.blogspot.com/_Ht4G15j2YjI/SdA5W_9rj4I/AAAAAAAAIeY/ZKAdEYm6mO8/s320/Jesus-Resurrection-0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96399" y="3017520"/>
            <a:ext cx="640080" cy="640080"/>
          </a:xfrm>
          <a:prstGeom prst="rect">
            <a:avLst/>
          </a:prstGeom>
          <a:noFill/>
        </p:spPr>
      </p:pic>
      <p:pic>
        <p:nvPicPr>
          <p:cNvPr id="9" name="Picture 9" descr="http://th674.photobucket.com/albums/vv110/zcry/faith/th_throne1.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96398" y="3733800"/>
            <a:ext cx="640079" cy="640080"/>
          </a:xfrm>
          <a:prstGeom prst="rect">
            <a:avLst/>
          </a:prstGeom>
          <a:noFill/>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0" y="4465320"/>
            <a:ext cx="663570" cy="640080"/>
          </a:xfrm>
          <a:prstGeom prst="rect">
            <a:avLst/>
          </a:prstGeom>
          <a:noFill/>
          <a:ln w="9525">
            <a:noFill/>
            <a:miter lim="800000"/>
            <a:headEnd/>
            <a:tailEnd/>
          </a:ln>
        </p:spPr>
      </p:pic>
      <p:pic>
        <p:nvPicPr>
          <p:cNvPr id="11" name="Picture 8" descr="http://e-watchman.com/storage/236%20Ascension%20of%20Jesus.JPG.jpeg?__SQUARESPACE_CACHEVERSION=128327460809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296398" y="5181600"/>
            <a:ext cx="663570" cy="640080"/>
          </a:xfrm>
          <a:prstGeom prst="rect">
            <a:avLst/>
          </a:prstGeom>
          <a:noFill/>
        </p:spPr>
      </p:pic>
      <p:pic>
        <p:nvPicPr>
          <p:cNvPr id="13"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296398" y="5867400"/>
            <a:ext cx="640079" cy="6400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6" name="Text Box 4">
            <a:extLst>
              <a:ext uri="{FF2B5EF4-FFF2-40B4-BE49-F238E27FC236}">
                <a16:creationId xmlns:a16="http://schemas.microsoft.com/office/drawing/2014/main" id="{C2F82E09-E479-4821-8EB5-C443D9EDA2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31 The SOM – Matthew 5:1–8:1 (Luke 6:17–49)</a:t>
            </a:r>
          </a:p>
        </p:txBody>
      </p:sp>
      <p:pic>
        <p:nvPicPr>
          <p:cNvPr id="6" name="Picture 5">
            <a:extLst>
              <a:ext uri="{FF2B5EF4-FFF2-40B4-BE49-F238E27FC236}">
                <a16:creationId xmlns:a16="http://schemas.microsoft.com/office/drawing/2014/main" id="{68EEA2F3-03C1-4D8E-9710-A49250D9E824}"/>
              </a:ext>
            </a:extLst>
          </p:cNvPr>
          <p:cNvPicPr>
            <a:picLocks noChangeAspect="1"/>
          </p:cNvPicPr>
          <p:nvPr/>
        </p:nvPicPr>
        <p:blipFill>
          <a:blip r:embed="rId11"/>
          <a:stretch>
            <a:fillRect/>
          </a:stretch>
        </p:blipFill>
        <p:spPr>
          <a:xfrm>
            <a:off x="9266336" y="1315602"/>
            <a:ext cx="670143" cy="914400"/>
          </a:xfrm>
          <a:prstGeom prst="rect">
            <a:avLst/>
          </a:prstGeom>
          <a:ln>
            <a:solidFill>
              <a:schemeClr val="tx1"/>
            </a:solidFill>
          </a:ln>
        </p:spPr>
      </p:pic>
    </p:spTree>
    <p:extLst>
      <p:ext uri="{BB962C8B-B14F-4D97-AF65-F5344CB8AC3E}">
        <p14:creationId xmlns:p14="http://schemas.microsoft.com/office/powerpoint/2010/main" val="280773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03-20-2022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394325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9069</TotalTime>
  <Words>4531</Words>
  <Application>Microsoft Office PowerPoint</Application>
  <PresentationFormat>Widescreen</PresentationFormat>
  <Paragraphs>344</Paragraphs>
  <Slides>60</Slides>
  <Notes>55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60</vt:i4>
      </vt:variant>
    </vt:vector>
  </HeadingPairs>
  <TitlesOfParts>
    <vt:vector size="66" baseType="lpstr">
      <vt:lpstr>Arial</vt:lpstr>
      <vt:lpstr>Calibri</vt:lpstr>
      <vt:lpstr>Calibri Light</vt:lpstr>
      <vt:lpstr>6_Default Design</vt:lpstr>
      <vt:lpstr>3_Default Design</vt:lpstr>
      <vt:lpstr>4_Default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We’ll Continue With Our  Compare and Contrast Approach </vt:lpstr>
      <vt:lpstr>Context, Context, Context  Matthew 5:21-48</vt:lpstr>
      <vt:lpstr>Context, Context, Context  Matthew 5:21-48</vt:lpstr>
      <vt:lpstr>Yes, Yes or No, No!  Matthew 5:33-37</vt:lpstr>
      <vt:lpstr>Yes, Yes or No, No!  Matthew 5:33-37</vt:lpstr>
      <vt:lpstr>“An eye for an eye and a tooth for a tooth”  Matthew 5:38-42</vt:lpstr>
      <vt:lpstr>“An eye for an eye and a tooth for a tooth”  Matthew 5:38-42</vt:lpstr>
      <vt:lpstr>“Vengeance is mine”, says the Lord”  Matthew 5:38-42</vt:lpstr>
      <vt:lpstr>“Vengeance is mine”, says the Lord”  Matthew 5:38-42</vt:lpstr>
      <vt:lpstr>Some Reasons Why Total Pacifism Is Not Biblically Supported  Matthew 5:38-42</vt:lpstr>
      <vt:lpstr>Some Reasons Why Total Pacifism Is Not Biblically Supported  Matthew 5:38-42</vt:lpstr>
      <vt:lpstr>“let him have your coat also”  Matthew 5:38-42</vt:lpstr>
      <vt:lpstr>“Give to him who asks of you...”  Matthew 5:38-42</vt:lpstr>
      <vt:lpstr>“Whoever forces you to go one mile, go with him two.”  Matthew 5:38-42</vt:lpstr>
      <vt:lpstr>In each case in this passage…   Matthew 5:38-42</vt:lpstr>
      <vt:lpstr>In each case in this passage…   Matthew 5:38-42</vt:lpstr>
      <vt:lpstr>PowerPoint Presentation</vt:lpstr>
      <vt:lpstr>In each case in this passage…   Matthew 5:38-42</vt:lpstr>
      <vt:lpstr>PowerPoint Presentation</vt:lpstr>
      <vt:lpstr>PowerPoint Presentation</vt:lpstr>
      <vt:lpstr>PowerPoint Presentation</vt:lpstr>
      <vt:lpstr>PowerPoint Presentation</vt:lpstr>
      <vt:lpstr>“Love Your Neighbor” Matthew 5:43-47</vt:lpstr>
      <vt:lpstr>“Love Your Neighbor” Matthew 5:43-47</vt:lpstr>
      <vt:lpstr>“Hate Your Enemy”</vt:lpstr>
      <vt:lpstr>“Love Your Neighbor” Matthew 5:43-47</vt:lpstr>
      <vt:lpstr>PowerPoint Presentation</vt:lpstr>
      <vt:lpstr>PowerPoint Presentation</vt:lpstr>
      <vt:lpstr>PowerPoint Presentation</vt:lpstr>
      <vt:lpstr>PowerPoint Presentation</vt:lpstr>
      <vt:lpstr>And speaking of persecutors…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The Law True &amp; Deep - Part III - 00-00-2022</dc:title>
  <dc:subject>Law &amp; Grace</dc:subject>
  <dc:creator>Dr. Jim McGowan / Dr. Vern Peterman</dc:creator>
  <cp:lastModifiedBy>Jim McGowan</cp:lastModifiedBy>
  <cp:revision>27</cp:revision>
  <cp:lastPrinted>2022-03-20T00:20:30Z</cp:lastPrinted>
  <dcterms:created xsi:type="dcterms:W3CDTF">2011-06-28T11:58:21Z</dcterms:created>
  <dcterms:modified xsi:type="dcterms:W3CDTF">2022-03-20T00:20:59Z</dcterms:modified>
</cp:coreProperties>
</file>